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4009" r:id="rId2"/>
  </p:sldMasterIdLst>
  <p:notesMasterIdLst>
    <p:notesMasterId r:id="rId21"/>
  </p:notesMasterIdLst>
  <p:sldIdLst>
    <p:sldId id="256" r:id="rId3"/>
    <p:sldId id="257" r:id="rId4"/>
    <p:sldId id="258" r:id="rId5"/>
    <p:sldId id="259" r:id="rId6"/>
    <p:sldId id="260" r:id="rId7"/>
    <p:sldId id="261" r:id="rId8"/>
    <p:sldId id="57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57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12" y="10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6/11/relationships/changesInfo" Target="changesInfos/changesInfo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45EC6198-A220-483E-860D-CC0AB8C06E0C}"/>
    <pc:docChg chg="addSld modSld">
      <pc:chgData name="David Holley" userId="45123e1e-ac21-4ee3-b53e-8d97b4b34e1e" providerId="ADAL" clId="{45EC6198-A220-483E-860D-CC0AB8C06E0C}" dt="2022-09-22T12:33:50.871" v="12" actId="14100"/>
      <pc:docMkLst>
        <pc:docMk/>
      </pc:docMkLst>
      <pc:sldChg chg="modSp add mod modTransition">
        <pc:chgData name="David Holley" userId="45123e1e-ac21-4ee3-b53e-8d97b4b34e1e" providerId="ADAL" clId="{45EC6198-A220-483E-860D-CC0AB8C06E0C}" dt="2022-09-22T12:33:50.871" v="12" actId="14100"/>
        <pc:sldMkLst>
          <pc:docMk/>
          <pc:sldMk cId="0" sldId="571"/>
        </pc:sldMkLst>
        <pc:spChg chg="mod">
          <ac:chgData name="David Holley" userId="45123e1e-ac21-4ee3-b53e-8d97b4b34e1e" providerId="ADAL" clId="{45EC6198-A220-483E-860D-CC0AB8C06E0C}" dt="2022-09-22T12:32:28.630" v="3" actId="1076"/>
          <ac:spMkLst>
            <pc:docMk/>
            <pc:sldMk cId="0" sldId="571"/>
            <ac:spMk id="1405958" creationId="{E26C3B5F-B895-5DCB-E2C1-E67C8F82D702}"/>
          </ac:spMkLst>
        </pc:spChg>
        <pc:spChg chg="mod">
          <ac:chgData name="David Holley" userId="45123e1e-ac21-4ee3-b53e-8d97b4b34e1e" providerId="ADAL" clId="{45EC6198-A220-483E-860D-CC0AB8C06E0C}" dt="2022-09-22T12:33:50.871" v="12" actId="14100"/>
          <ac:spMkLst>
            <pc:docMk/>
            <pc:sldMk cId="0" sldId="571"/>
            <ac:spMk id="1405959" creationId="{AD4B9F17-D9F4-D2F1-ACC2-59BBB4D927E6}"/>
          </ac:spMkLst>
        </pc:spChg>
        <pc:graphicFrameChg chg="mod">
          <ac:chgData name="David Holley" userId="45123e1e-ac21-4ee3-b53e-8d97b4b34e1e" providerId="ADAL" clId="{45EC6198-A220-483E-860D-CC0AB8C06E0C}" dt="2022-09-22T12:32:24.312" v="2" actId="1076"/>
          <ac:graphicFrameMkLst>
            <pc:docMk/>
            <pc:sldMk cId="0" sldId="571"/>
            <ac:graphicFrameMk id="1405957" creationId="{C29FD36C-9AFC-8DBF-0091-745BE84A86FB}"/>
          </ac:graphicFrameMkLst>
        </pc:graphicFrameChg>
        <pc:picChg chg="mod">
          <ac:chgData name="David Holley" userId="45123e1e-ac21-4ee3-b53e-8d97b4b34e1e" providerId="ADAL" clId="{45EC6198-A220-483E-860D-CC0AB8C06E0C}" dt="2022-09-22T12:33:21.191" v="10" actId="1076"/>
          <ac:picMkLst>
            <pc:docMk/>
            <pc:sldMk cId="0" sldId="571"/>
            <ac:picMk id="1405956" creationId="{E06FCEC9-8B89-7542-1688-4C815340D099}"/>
          </ac:picMkLst>
        </pc:picChg>
      </pc:sldChg>
    </pc:docChg>
  </pc:docChgLst>
  <pc:docChgLst>
    <pc:chgData name="David Holley" userId="45123e1e-ac21-4ee3-b53e-8d97b4b34e1e" providerId="ADAL" clId="{ADEACBDE-66A0-47E3-8DE8-54970E99BC44}"/>
    <pc:docChg chg="addSld modSld">
      <pc:chgData name="David Holley" userId="45123e1e-ac21-4ee3-b53e-8d97b4b34e1e" providerId="ADAL" clId="{ADEACBDE-66A0-47E3-8DE8-54970E99BC44}" dt="2023-09-26T08:53:47.556" v="8" actId="1076"/>
      <pc:docMkLst>
        <pc:docMk/>
      </pc:docMkLst>
      <pc:sldChg chg="modSp mod">
        <pc:chgData name="David Holley" userId="45123e1e-ac21-4ee3-b53e-8d97b4b34e1e" providerId="ADAL" clId="{ADEACBDE-66A0-47E3-8DE8-54970E99BC44}" dt="2023-09-26T08:53:47.556" v="8" actId="1076"/>
        <pc:sldMkLst>
          <pc:docMk/>
          <pc:sldMk cId="2249646554" sldId="256"/>
        </pc:sldMkLst>
        <pc:spChg chg="mod">
          <ac:chgData name="David Holley" userId="45123e1e-ac21-4ee3-b53e-8d97b4b34e1e" providerId="ADAL" clId="{ADEACBDE-66A0-47E3-8DE8-54970E99BC44}" dt="2023-09-26T08:53:47.556" v="8" actId="1076"/>
          <ac:spMkLst>
            <pc:docMk/>
            <pc:sldMk cId="2249646554" sldId="256"/>
            <ac:spMk id="2" creationId="{F1412A6B-AC13-4D81-AE8E-0809317D31DC}"/>
          </ac:spMkLst>
        </pc:spChg>
      </pc:sldChg>
      <pc:sldChg chg="add">
        <pc:chgData name="David Holley" userId="45123e1e-ac21-4ee3-b53e-8d97b4b34e1e" providerId="ADAL" clId="{ADEACBDE-66A0-47E3-8DE8-54970E99BC44}" dt="2023-09-26T08:53:01.846" v="1"/>
        <pc:sldMkLst>
          <pc:docMk/>
          <pc:sldMk cId="924397218" sldId="5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703CBA-F3FF-4D53-87B9-C40DC8188D0B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824231-5D55-4129-96FF-AE08365CD1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241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8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14690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>
              <a:cs typeface="Arial" charset="0"/>
            </a:endParaRPr>
          </a:p>
        </p:txBody>
      </p:sp>
      <p:sp>
        <p:nvSpPr>
          <p:cNvPr id="11469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D3B6282C-BEE3-B747-95B1-9D12F91D50F2}" type="slidenum">
              <a:rPr lang="en-GB">
                <a:cs typeface="Arial" charset="0"/>
              </a:rPr>
              <a:pPr eaLnBrk="1" hangingPunct="1"/>
              <a:t>4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44218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8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14690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>
              <a:cs typeface="Arial" charset="0"/>
            </a:endParaRPr>
          </a:p>
        </p:txBody>
      </p:sp>
      <p:sp>
        <p:nvSpPr>
          <p:cNvPr id="11469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D3B6282C-BEE3-B747-95B1-9D12F91D50F2}" type="slidenum">
              <a:rPr lang="en-GB">
                <a:cs typeface="Arial" charset="0"/>
              </a:rPr>
              <a:pPr eaLnBrk="1" hangingPunct="1"/>
              <a:t>5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721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6BF87-DE63-4A14-A1A6-200C5ABC8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7C9C74-242C-402B-9D3B-C5A10C322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6756F-7B75-4C72-9780-5CA831C87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24A01-A8F7-4158-80F9-9B6BC97B9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F2F32-637D-4850-9076-097C71438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48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740E-64A9-464E-889D-BD980412A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CECE3-1B2F-4FBE-937B-9892EE1E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0DE74-AABB-47A6-965A-3C71C5C6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50D98-4D52-4EAF-9C39-11AE2D2A3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BE34-0101-4B23-813E-199F9E4F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4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1C9EC-8A97-4DC0-AC0D-400A47D7F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6755E-8A46-4F37-B770-F8CE0533C3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C2D51-9509-4245-95BF-7469308B6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34C1E-2BB7-4049-B5C8-B29E58A9E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E8CF3-D930-4571-BF9D-CE0F53376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89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7CEE8-8B70-4364-A159-5BF34525C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97862-6556-40F6-BFCC-5AF885CBF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A9F94-0D5F-4A7D-ADC6-0D91D070D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384F59-38C8-4681-B275-1DC25C830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0C2E8-8007-4B31-B301-F03283246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BABE80-A323-4896-8A6F-C1A40C583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78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40BC-56AE-46D7-AFBC-4027DA03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1B9F19-E6B1-4586-B38C-B0E75481C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FA40F-7FBF-4023-9066-4BB975A762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8172CB-E159-4292-8122-6DA3F6731B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95156-CD1E-469A-83D2-B64907BC90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DEE2ED-C3FA-49A3-8F5D-23B82CE77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A78A9B-D340-4239-A78F-72A014717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380EC-02BF-4A29-8402-EA320302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89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E39CD-88C4-4DF9-B5A4-F0560E39F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063376-ED74-488E-85A3-8371E495A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4B4896-096C-4F37-8873-2CA2200B0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C285C-21F2-4ACA-8D38-DB2E29956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76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1E5A9-AC4F-4167-9B91-C437821B8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E6C09A-9CA2-4623-AE1E-996C57757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2233C-3143-4EE2-9B70-CF972C1AA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153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52A65-4E3E-47E3-97D8-81D02E8A0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317DE-65EB-40A2-8B6E-DF5B47608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46C87-4D50-44C5-A9AD-3C77D54E89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9B2CA-F409-493C-8CE1-991C3E31F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B8E32-9142-4D04-B270-9B0808A8A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8F8C9-B0F4-4E13-BC68-FF52BF481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016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B1E2F-277A-43A6-B234-F7AB72F2F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BC51E7-6965-42ED-A397-FE2D66C0A0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A06100-F003-429D-961D-A6A29F1B32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D859D9-800D-481A-982A-C924BEF87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DE641-9C4B-412B-AEF4-0FE3BD347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DE46B5-14A4-4ADD-B477-3F7AA823C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5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74844-ED27-41F4-9DAC-12523A96A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8EC058-622C-44E5-9311-ED2923DFD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F9553-0FDE-4469-8CDE-B813D15B2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E7411-31A8-4DC2-8C41-01B0938A9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53CD4-199B-4953-8BB0-4F1620FBB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746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320FE2-940C-46AD-8F67-70D9199DF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5FC1F-CDFF-4630-AB61-B83BEF6F71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B01E9-8044-4D07-96E9-C2D20D97C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8478C-77AF-4B1D-B454-6D10E1EC6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B78EC-56A5-4EFC-89CF-5C618A559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580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9/26/2023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481053060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282C4F-0C36-4A88-B270-A3F81007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1D54E-19E4-474D-8516-35C66F577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F6E99-BB6F-4892-A8DF-CCD61ED92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39933-04F1-4621-BB4F-827B6F50B4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4DAEF-57B9-425C-A701-ECAD13C82B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8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9/26/2023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404286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1" r:id="rId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27543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tevetroughton/16909544628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mp"/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defenceimages/14466521065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12A6B-AC13-4D81-AE8E-0809317D31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5783" y="735501"/>
            <a:ext cx="10222523" cy="2387600"/>
          </a:xfrm>
        </p:spPr>
        <p:txBody>
          <a:bodyPr/>
          <a:lstStyle/>
          <a:p>
            <a:r>
              <a:rPr lang="en-GB" dirty="0"/>
              <a:t>Relationships and the V Diagram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4B46B-ED16-4CEB-8308-1D5D8C2A2A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646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4" descr="A picture containing arthropod, invertebrate, leather&#10;&#10;Description automatically generated">
            <a:extLst>
              <a:ext uri="{FF2B5EF4-FFF2-40B4-BE49-F238E27FC236}">
                <a16:creationId xmlns:a16="http://schemas.microsoft.com/office/drawing/2014/main" id="{ED29936D-4D62-4387-A1D8-1D50D828ED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77291" y="692563"/>
            <a:ext cx="5429862" cy="36030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F8D771-0BD1-4FBF-B51F-A1BBA0E31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40" y="30749"/>
            <a:ext cx="10515600" cy="1325563"/>
          </a:xfrm>
        </p:spPr>
        <p:txBody>
          <a:bodyPr/>
          <a:lstStyle/>
          <a:p>
            <a:r>
              <a:rPr lang="en-GB" dirty="0"/>
              <a:t>System Boundaries</a:t>
            </a:r>
          </a:p>
        </p:txBody>
      </p:sp>
      <p:pic>
        <p:nvPicPr>
          <p:cNvPr id="5" name="Content Placeholder 4" descr="A picture containing arthropod, invertebrate, leather&#10;&#10;Description automatically generated">
            <a:extLst>
              <a:ext uri="{FF2B5EF4-FFF2-40B4-BE49-F238E27FC236}">
                <a16:creationId xmlns:a16="http://schemas.microsoft.com/office/drawing/2014/main" id="{06ED77E8-8DE3-4F78-8791-A9F87F238D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79141" y="2551351"/>
            <a:ext cx="2984596" cy="198047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583DE4-8DE9-423E-B200-2604D9C30D82}"/>
              </a:ext>
            </a:extLst>
          </p:cNvPr>
          <p:cNvSpPr txBox="1"/>
          <p:nvPr/>
        </p:nvSpPr>
        <p:spPr>
          <a:xfrm>
            <a:off x="407670" y="4531821"/>
            <a:ext cx="753924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Great fleas have little fleas upon their backs to bite '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em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,</a:t>
            </a:r>
            <a:b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And little fleas have lesser fleas, and so ad infinitum.</a:t>
            </a:r>
          </a:p>
          <a:p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b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And the great fleas themselves, in turn, have greater fleas to go on;</a:t>
            </a:r>
            <a:b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While these again have greater still, and greater still, and so on.</a:t>
            </a:r>
          </a:p>
        </p:txBody>
      </p:sp>
      <p:pic>
        <p:nvPicPr>
          <p:cNvPr id="8" name="Content Placeholder 4" descr="A picture containing arthropod, invertebrate, leather&#10;&#10;Description automatically generated">
            <a:extLst>
              <a:ext uri="{FF2B5EF4-FFF2-40B4-BE49-F238E27FC236}">
                <a16:creationId xmlns:a16="http://schemas.microsoft.com/office/drawing/2014/main" id="{62F9AE46-21A5-40FE-991A-9C23A8DC13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31205" y="3566160"/>
            <a:ext cx="1684932" cy="1118060"/>
          </a:xfrm>
          <a:prstGeom prst="rect">
            <a:avLst/>
          </a:prstGeom>
        </p:spPr>
      </p:pic>
      <p:pic>
        <p:nvPicPr>
          <p:cNvPr id="9" name="Content Placeholder 4" descr="A picture containing arthropod, invertebrate, leather&#10;&#10;Description automatically generated">
            <a:extLst>
              <a:ext uri="{FF2B5EF4-FFF2-40B4-BE49-F238E27FC236}">
                <a16:creationId xmlns:a16="http://schemas.microsoft.com/office/drawing/2014/main" id="{996B70BB-9E9C-412C-8CE6-C447F49531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82980" y="4287635"/>
            <a:ext cx="1195318" cy="793170"/>
          </a:xfrm>
          <a:prstGeom prst="rect">
            <a:avLst/>
          </a:prstGeom>
        </p:spPr>
      </p:pic>
      <p:pic>
        <p:nvPicPr>
          <p:cNvPr id="10" name="Content Placeholder 4" descr="A picture containing arthropod, invertebrate, leather&#10;&#10;Description automatically generated">
            <a:extLst>
              <a:ext uri="{FF2B5EF4-FFF2-40B4-BE49-F238E27FC236}">
                <a16:creationId xmlns:a16="http://schemas.microsoft.com/office/drawing/2014/main" id="{0FB66E0C-E676-47D1-B663-DF05B08EAE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80639" y="4756531"/>
            <a:ext cx="748632" cy="496765"/>
          </a:xfrm>
          <a:prstGeom prst="rect">
            <a:avLst/>
          </a:prstGeom>
        </p:spPr>
      </p:pic>
      <p:pic>
        <p:nvPicPr>
          <p:cNvPr id="11" name="Content Placeholder 4" descr="A picture containing arthropod, invertebrate, leather&#10;&#10;Description automatically generated">
            <a:extLst>
              <a:ext uri="{FF2B5EF4-FFF2-40B4-BE49-F238E27FC236}">
                <a16:creationId xmlns:a16="http://schemas.microsoft.com/office/drawing/2014/main" id="{65ED3BC7-4755-48F3-B468-54DFCAF92E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54955" y="5123557"/>
            <a:ext cx="508218" cy="337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11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A picture containing mammal&#10;&#10;Description automatically generated">
            <a:extLst>
              <a:ext uri="{FF2B5EF4-FFF2-40B4-BE49-F238E27FC236}">
                <a16:creationId xmlns:a16="http://schemas.microsoft.com/office/drawing/2014/main" id="{AC7403B6-E270-420F-9ADD-308FD8E557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26" r="2817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15D27-1071-49CA-95F4-6EF695606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Ogres have Layers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02872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5" name="Rectangle 2"/>
          <p:cNvSpPr>
            <a:spLocks noGrp="1" noChangeArrowheads="1"/>
          </p:cNvSpPr>
          <p:nvPr>
            <p:ph type="title"/>
          </p:nvPr>
        </p:nvSpPr>
        <p:spPr>
          <a:xfrm>
            <a:off x="57316" y="514012"/>
            <a:ext cx="10805316" cy="546100"/>
          </a:xfrm>
        </p:spPr>
        <p:txBody>
          <a:bodyPr>
            <a:noAutofit/>
          </a:bodyPr>
          <a:lstStyle/>
          <a:p>
            <a:r>
              <a:rPr lang="en-GB" sz="3600" dirty="0"/>
              <a:t>Systems are made up of subsystems and Systems are subsystems of bigger Systems</a:t>
            </a:r>
            <a:endParaRPr lang="en-US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2B5A75-3D52-9444-8366-D03DF5AE12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4150" y="938444"/>
            <a:ext cx="8239381" cy="5919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894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5" name="Rectangle 2"/>
          <p:cNvSpPr>
            <a:spLocks noGrp="1" noChangeArrowheads="1"/>
          </p:cNvSpPr>
          <p:nvPr>
            <p:ph type="title"/>
          </p:nvPr>
        </p:nvSpPr>
        <p:spPr>
          <a:xfrm>
            <a:off x="57316" y="514012"/>
            <a:ext cx="10805316" cy="546100"/>
          </a:xfrm>
        </p:spPr>
        <p:txBody>
          <a:bodyPr>
            <a:noAutofit/>
          </a:bodyPr>
          <a:lstStyle/>
          <a:p>
            <a:r>
              <a:rPr lang="en-GB" sz="3600" dirty="0"/>
              <a:t>Systems are made up of subsystems and Systems are subsystems of bigger Systems</a:t>
            </a:r>
            <a:endParaRPr lang="en-US" sz="3600" dirty="0"/>
          </a:p>
        </p:txBody>
      </p:sp>
      <p:sp>
        <p:nvSpPr>
          <p:cNvPr id="27" name="Rounded Rectangular Callout 26"/>
          <p:cNvSpPr/>
          <p:nvPr/>
        </p:nvSpPr>
        <p:spPr bwMode="auto">
          <a:xfrm>
            <a:off x="1714446" y="1347759"/>
            <a:ext cx="2884527" cy="1898676"/>
          </a:xfrm>
          <a:prstGeom prst="wedgeRoundRectCallout">
            <a:avLst>
              <a:gd name="adj1" fmla="val 99512"/>
              <a:gd name="adj2" fmla="val 28611"/>
              <a:gd name="adj3" fmla="val 16667"/>
            </a:avLst>
          </a:prstGeom>
          <a:solidFill>
            <a:srgbClr val="000090"/>
          </a:solidFill>
          <a:ln>
            <a:headEnd type="none" w="med" len="med"/>
            <a:tailEnd type="none" w="med" len="med"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lIns="91407" tIns="45705" rIns="91407" bIns="45705" anchor="ctr"/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defRPr/>
            </a:pPr>
            <a:r>
              <a:rPr lang="en-GB" sz="2000" dirty="0">
                <a:solidFill>
                  <a:srgbClr val="FFFFFF"/>
                </a:solidFill>
              </a:rPr>
              <a:t>Whenever we look </a:t>
            </a:r>
            <a:r>
              <a:rPr lang="ja-JP" altLang="en-GB" sz="2000" dirty="0">
                <a:solidFill>
                  <a:srgbClr val="FFFFFF"/>
                </a:solidFill>
              </a:rPr>
              <a:t>“</a:t>
            </a:r>
            <a:r>
              <a:rPr lang="en-GB" sz="2000" dirty="0">
                <a:solidFill>
                  <a:srgbClr val="FFFFFF"/>
                </a:solidFill>
              </a:rPr>
              <a:t>inside</a:t>
            </a:r>
            <a:r>
              <a:rPr lang="ja-JP" altLang="en-GB" sz="2000" dirty="0">
                <a:solidFill>
                  <a:srgbClr val="FFFFFF"/>
                </a:solidFill>
              </a:rPr>
              <a:t>”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>
                <a:solidFill>
                  <a:schemeClr val="bg1"/>
                </a:solidFill>
              </a:rPr>
              <a:t>the chosen system of interest </a:t>
            </a:r>
            <a:r>
              <a:rPr lang="en-GB" sz="2000" dirty="0">
                <a:solidFill>
                  <a:srgbClr val="FFFFFF"/>
                </a:solidFill>
              </a:rPr>
              <a:t>we see further smaller systems or subsystems</a:t>
            </a:r>
          </a:p>
        </p:txBody>
      </p:sp>
      <p:sp>
        <p:nvSpPr>
          <p:cNvPr id="29" name="Rounded Rectangular Callout 28"/>
          <p:cNvSpPr>
            <a:spLocks noChangeArrowheads="1"/>
          </p:cNvSpPr>
          <p:nvPr/>
        </p:nvSpPr>
        <p:spPr bwMode="auto">
          <a:xfrm>
            <a:off x="1560521" y="4341846"/>
            <a:ext cx="2892425" cy="1971675"/>
          </a:xfrm>
          <a:prstGeom prst="wedgeRoundRectCallout">
            <a:avLst>
              <a:gd name="adj1" fmla="val 69903"/>
              <a:gd name="adj2" fmla="val -55176"/>
              <a:gd name="adj3" fmla="val 16667"/>
            </a:avLst>
          </a:prstGeom>
          <a:gradFill rotWithShape="1">
            <a:gsLst>
              <a:gs pos="0">
                <a:srgbClr val="ACACE1"/>
              </a:gs>
              <a:gs pos="35001">
                <a:srgbClr val="C5C5E9"/>
              </a:gs>
              <a:gs pos="100000">
                <a:srgbClr val="E9E9F7"/>
              </a:gs>
            </a:gsLst>
            <a:lin ang="16200000" scaled="1"/>
          </a:gradFill>
          <a:ln w="9525">
            <a:solidFill>
              <a:srgbClr val="292989"/>
            </a:solidFill>
            <a:miter lim="800000"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lIns="91407" tIns="45705" rIns="91407" bIns="45705" anchor="ctr"/>
          <a:lstStyle/>
          <a:p>
            <a:pPr>
              <a:defRPr/>
            </a:pPr>
            <a:r>
              <a:rPr lang="en-GB" sz="2000" dirty="0">
                <a:solidFill>
                  <a:schemeClr val="dk1"/>
                </a:solidFill>
              </a:rPr>
              <a:t>Whenever we look outside </a:t>
            </a:r>
            <a:r>
              <a:rPr lang="en-GB" sz="2000" dirty="0"/>
              <a:t>the chosen system of interest </a:t>
            </a:r>
            <a:r>
              <a:rPr lang="en-GB" sz="2000" dirty="0">
                <a:solidFill>
                  <a:schemeClr val="dk1"/>
                </a:solidFill>
              </a:rPr>
              <a:t>we see that it is part of a larger system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774405" y="1347760"/>
            <a:ext cx="4614833" cy="646331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We can use this concept to manage complexity through the use of subsystems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08098" y="6165946"/>
            <a:ext cx="4359160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Note that the context of a subsystem will come from the system it sits within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2B5A75-3D52-9444-8366-D03DF5AE12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119" y="2023286"/>
            <a:ext cx="5796412" cy="4164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026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D58E751-E708-45DC-A62A-176091E3145D}"/>
              </a:ext>
            </a:extLst>
          </p:cNvPr>
          <p:cNvSpPr/>
          <p:nvPr/>
        </p:nvSpPr>
        <p:spPr>
          <a:xfrm>
            <a:off x="265814" y="1073887"/>
            <a:ext cx="11812772" cy="578411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en-GB" sz="2800" dirty="0"/>
              <a:t>Squadron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045991B-5638-4505-8803-27B58BF82D37}"/>
              </a:ext>
            </a:extLst>
          </p:cNvPr>
          <p:cNvSpPr/>
          <p:nvPr/>
        </p:nvSpPr>
        <p:spPr>
          <a:xfrm>
            <a:off x="674076" y="1956391"/>
            <a:ext cx="11252110" cy="486033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en-GB" sz="2800" dirty="0"/>
              <a:t>Vehicle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227FEA0-4441-467B-9CB9-464A0EAFB049}"/>
              </a:ext>
            </a:extLst>
          </p:cNvPr>
          <p:cNvSpPr/>
          <p:nvPr/>
        </p:nvSpPr>
        <p:spPr>
          <a:xfrm>
            <a:off x="1041990" y="2743199"/>
            <a:ext cx="10731795" cy="3921125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2800" dirty="0"/>
              <a:t>Turret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882EC1D-3E5D-433E-A404-430A74BBB83C}"/>
              </a:ext>
            </a:extLst>
          </p:cNvPr>
          <p:cNvSpPr/>
          <p:nvPr/>
        </p:nvSpPr>
        <p:spPr>
          <a:xfrm>
            <a:off x="1339702" y="3429000"/>
            <a:ext cx="10281684" cy="308292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2800" dirty="0"/>
              <a:t>Weapon System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8296D4D-BF00-4167-8DCC-C02E4D80944B}"/>
              </a:ext>
            </a:extLst>
          </p:cNvPr>
          <p:cNvSpPr/>
          <p:nvPr/>
        </p:nvSpPr>
        <p:spPr>
          <a:xfrm>
            <a:off x="6603025" y="3763964"/>
            <a:ext cx="4914900" cy="2571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r>
              <a:rPr lang="en-GB" dirty="0"/>
              <a:t>Munition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9F985C3-08A8-42B3-8FCC-C6907FA693E7}"/>
              </a:ext>
            </a:extLst>
          </p:cNvPr>
          <p:cNvSpPr/>
          <p:nvPr/>
        </p:nvSpPr>
        <p:spPr>
          <a:xfrm>
            <a:off x="7365296" y="5303086"/>
            <a:ext cx="1133475" cy="70485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dk1"/>
                </a:solidFill>
              </a:rPr>
              <a:t>Body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E891530-7BC7-4C0C-98FA-3390275B1E68}"/>
              </a:ext>
            </a:extLst>
          </p:cNvPr>
          <p:cNvSpPr/>
          <p:nvPr/>
        </p:nvSpPr>
        <p:spPr>
          <a:xfrm>
            <a:off x="6643215" y="4697414"/>
            <a:ext cx="1133475" cy="70485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Fuze</a:t>
            </a:r>
            <a:endParaRPr lang="en-GB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A88B75B-2DBD-4912-9EDF-19E2D91E9209}"/>
              </a:ext>
            </a:extLst>
          </p:cNvPr>
          <p:cNvSpPr/>
          <p:nvPr/>
        </p:nvSpPr>
        <p:spPr>
          <a:xfrm>
            <a:off x="8022430" y="4307750"/>
            <a:ext cx="1133475" cy="70485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dk1"/>
                </a:solidFill>
              </a:rPr>
              <a:t>Fins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6B6BE70-7B2C-4D2D-9CB0-9118304EBC10}"/>
              </a:ext>
            </a:extLst>
          </p:cNvPr>
          <p:cNvSpPr/>
          <p:nvPr/>
        </p:nvSpPr>
        <p:spPr>
          <a:xfrm>
            <a:off x="9127330" y="4917193"/>
            <a:ext cx="1843088" cy="70485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dk1"/>
                </a:solidFill>
              </a:rPr>
              <a:t>Propulsion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1403A550-34CD-42C2-8426-AEB929DC8ACE}"/>
              </a:ext>
            </a:extLst>
          </p:cNvPr>
          <p:cNvSpPr/>
          <p:nvPr/>
        </p:nvSpPr>
        <p:spPr>
          <a:xfrm>
            <a:off x="2087577" y="3606182"/>
            <a:ext cx="2124854" cy="10083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r>
              <a:rPr lang="en-GB" dirty="0"/>
              <a:t>Gun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69D99432-CE3E-4E5B-96CF-2F8F29AFD382}"/>
              </a:ext>
            </a:extLst>
          </p:cNvPr>
          <p:cNvSpPr/>
          <p:nvPr/>
        </p:nvSpPr>
        <p:spPr>
          <a:xfrm>
            <a:off x="1437024" y="4854322"/>
            <a:ext cx="2124854" cy="10083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r>
              <a:rPr lang="en-GB" dirty="0"/>
              <a:t>Mounting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36FD1FA-B97F-4610-ABF8-A845D2AE17E6}"/>
              </a:ext>
            </a:extLst>
          </p:cNvPr>
          <p:cNvSpPr/>
          <p:nvPr/>
        </p:nvSpPr>
        <p:spPr>
          <a:xfrm>
            <a:off x="4211736" y="4076756"/>
            <a:ext cx="2124854" cy="10083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r>
              <a:rPr lang="en-GB" dirty="0"/>
              <a:t>FCS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9F2BBC3-9EE9-4880-A36C-79DDB2AA5949}"/>
              </a:ext>
            </a:extLst>
          </p:cNvPr>
          <p:cNvSpPr/>
          <p:nvPr/>
        </p:nvSpPr>
        <p:spPr>
          <a:xfrm>
            <a:off x="3735573" y="5269618"/>
            <a:ext cx="2124854" cy="10083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r>
              <a:rPr lang="en-GB" dirty="0"/>
              <a:t>Sights</a:t>
            </a: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8585508D-C9E7-41AC-84CD-9A9C14487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14" y="-155026"/>
            <a:ext cx="10515600" cy="1325563"/>
          </a:xfrm>
        </p:spPr>
        <p:txBody>
          <a:bodyPr/>
          <a:lstStyle/>
          <a:p>
            <a:r>
              <a:rPr lang="en-GB" dirty="0"/>
              <a:t>So do Systems</a:t>
            </a:r>
          </a:p>
        </p:txBody>
      </p:sp>
    </p:spTree>
    <p:extLst>
      <p:ext uri="{BB962C8B-B14F-4D97-AF65-F5344CB8AC3E}">
        <p14:creationId xmlns:p14="http://schemas.microsoft.com/office/powerpoint/2010/main" val="380800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5954" name="Text Box 2">
            <a:extLst>
              <a:ext uri="{FF2B5EF4-FFF2-40B4-BE49-F238E27FC236}">
                <a16:creationId xmlns:a16="http://schemas.microsoft.com/office/drawing/2014/main" id="{185E7A69-9082-AB9E-8FD9-4E20DA7984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5351" y="152400"/>
            <a:ext cx="4824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sz="2400" b="1"/>
              <a:t>Other failures</a:t>
            </a:r>
          </a:p>
        </p:txBody>
      </p:sp>
      <p:pic>
        <p:nvPicPr>
          <p:cNvPr id="1405956" name="Picture 4">
            <a:extLst>
              <a:ext uri="{FF2B5EF4-FFF2-40B4-BE49-F238E27FC236}">
                <a16:creationId xmlns:a16="http://schemas.microsoft.com/office/drawing/2014/main" id="{E06FCEC9-8B89-7542-1688-4C815340D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981" y="1120635"/>
            <a:ext cx="5616881" cy="4212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05957" name="Object 5">
            <a:extLst>
              <a:ext uri="{FF2B5EF4-FFF2-40B4-BE49-F238E27FC236}">
                <a16:creationId xmlns:a16="http://schemas.microsoft.com/office/drawing/2014/main" id="{C29FD36C-9AFC-8DBF-0091-745BE84A86F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3813666"/>
              </p:ext>
            </p:extLst>
          </p:nvPr>
        </p:nvGraphicFramePr>
        <p:xfrm>
          <a:off x="809682" y="1188244"/>
          <a:ext cx="4178186" cy="55675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3" imgW="3038095" imgH="4048690" progId="MSPhotoEd.3">
                  <p:embed/>
                </p:oleObj>
              </mc:Choice>
              <mc:Fallback>
                <p:oleObj name="Photo Editor Photo" r:id="rId3" imgW="3038095" imgH="4048690" progId="MSPhotoEd.3">
                  <p:embed/>
                  <p:pic>
                    <p:nvPicPr>
                      <p:cNvPr id="1405957" name="Object 5">
                        <a:extLst>
                          <a:ext uri="{FF2B5EF4-FFF2-40B4-BE49-F238E27FC236}">
                            <a16:creationId xmlns:a16="http://schemas.microsoft.com/office/drawing/2014/main" id="{C29FD36C-9AFC-8DBF-0091-745BE84A86F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9682" y="1188244"/>
                        <a:ext cx="4178186" cy="5567593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bg1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05958" name="Rectangle 6">
            <a:extLst>
              <a:ext uri="{FF2B5EF4-FFF2-40B4-BE49-F238E27FC236}">
                <a16:creationId xmlns:a16="http://schemas.microsoft.com/office/drawing/2014/main" id="{E26C3B5F-B895-5DCB-E2C1-E67C8F82D7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1146" y="521494"/>
            <a:ext cx="8378825" cy="53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u="sng" dirty="0"/>
              <a:t>105mm How M119 Light Gun – the remains</a:t>
            </a:r>
          </a:p>
        </p:txBody>
      </p:sp>
      <p:sp>
        <p:nvSpPr>
          <p:cNvPr id="1405959" name="Rectangle 7">
            <a:extLst>
              <a:ext uri="{FF2B5EF4-FFF2-40B4-BE49-F238E27FC236}">
                <a16:creationId xmlns:a16="http://schemas.microsoft.com/office/drawing/2014/main" id="{AD4B9F17-D9F4-D2F1-ACC2-59BBB4D927E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727318" y="5333296"/>
            <a:ext cx="5984667" cy="5016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800" b="0" dirty="0"/>
              <a:t>Projectiles should not reverse back down the gun barrel!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15A2A-B5CF-4206-BEF6-DA5359524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Layers :- The V Diagram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E3B0FFE-9B2D-4729-B142-40D5B329EC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0363" y="1836210"/>
            <a:ext cx="6845629" cy="4385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387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BD0BB-38BE-43F0-B413-EDC3A06DB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Flowing our requirements through the system</a:t>
            </a:r>
          </a:p>
        </p:txBody>
      </p:sp>
      <p:pic>
        <p:nvPicPr>
          <p:cNvPr id="5" name="Content Placeholder 4" descr="Diagram, schematic&#10;&#10;Description automatically generated">
            <a:extLst>
              <a:ext uri="{FF2B5EF4-FFF2-40B4-BE49-F238E27FC236}">
                <a16:creationId xmlns:a16="http://schemas.microsoft.com/office/drawing/2014/main" id="{6BF05F18-F64E-4CF9-B7D4-AE56011193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996" y="1608013"/>
            <a:ext cx="7435778" cy="5249987"/>
          </a:xfr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6FE4BC0-58C1-4679-AA54-F687D8BD1AF5}"/>
              </a:ext>
            </a:extLst>
          </p:cNvPr>
          <p:cNvGrpSpPr/>
          <p:nvPr/>
        </p:nvGrpSpPr>
        <p:grpSpPr>
          <a:xfrm>
            <a:off x="2043257" y="1506931"/>
            <a:ext cx="7803821" cy="5381207"/>
            <a:chOff x="2043257" y="1506931"/>
            <a:chExt cx="7803821" cy="5381207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21CF18-2FCF-4D30-902E-4B584A443742}"/>
                </a:ext>
              </a:extLst>
            </p:cNvPr>
            <p:cNvSpPr/>
            <p:nvPr/>
          </p:nvSpPr>
          <p:spPr>
            <a:xfrm>
              <a:off x="2099462" y="1506931"/>
              <a:ext cx="1031444" cy="65105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59A424-0413-44CB-8957-AB37DA3FA33D}"/>
                </a:ext>
              </a:extLst>
            </p:cNvPr>
            <p:cNvSpPr/>
            <p:nvPr/>
          </p:nvSpPr>
          <p:spPr>
            <a:xfrm>
              <a:off x="2259996" y="1537069"/>
              <a:ext cx="7587082" cy="33771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1685766-D42F-4917-80CF-C529F97134CB}"/>
                </a:ext>
              </a:extLst>
            </p:cNvPr>
            <p:cNvSpPr/>
            <p:nvPr/>
          </p:nvSpPr>
          <p:spPr>
            <a:xfrm>
              <a:off x="9334194" y="1521389"/>
              <a:ext cx="361579" cy="533661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ECBFAF6-FE33-46B7-93D7-0BDBB8A5BA54}"/>
                </a:ext>
              </a:extLst>
            </p:cNvPr>
            <p:cNvSpPr/>
            <p:nvPr/>
          </p:nvSpPr>
          <p:spPr>
            <a:xfrm rot="16200000">
              <a:off x="5841188" y="3039465"/>
              <a:ext cx="202046" cy="74953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AB1F230-F2D3-4210-909A-8F3AF3C78430}"/>
                </a:ext>
              </a:extLst>
            </p:cNvPr>
            <p:cNvSpPr/>
            <p:nvPr/>
          </p:nvSpPr>
          <p:spPr>
            <a:xfrm>
              <a:off x="2043257" y="6305702"/>
              <a:ext cx="1870375" cy="58243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6731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6CE2E-A1D4-4E1E-82EE-FC88CB01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Flowing our requirements through the system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C664BA1F-482E-4C55-9922-BBF7F6805B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3299" y="1614099"/>
            <a:ext cx="7524852" cy="5385499"/>
          </a:xfr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A9539AE6-F57D-41AC-B0FC-BF70D33F3C7A}"/>
              </a:ext>
            </a:extLst>
          </p:cNvPr>
          <p:cNvGrpSpPr/>
          <p:nvPr/>
        </p:nvGrpSpPr>
        <p:grpSpPr>
          <a:xfrm>
            <a:off x="2043257" y="1506931"/>
            <a:ext cx="7803821" cy="5381207"/>
            <a:chOff x="2043257" y="1506931"/>
            <a:chExt cx="7803821" cy="538120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92AB2AD-7F94-4D98-BBDA-261B56EC9928}"/>
                </a:ext>
              </a:extLst>
            </p:cNvPr>
            <p:cNvSpPr/>
            <p:nvPr/>
          </p:nvSpPr>
          <p:spPr>
            <a:xfrm>
              <a:off x="2099462" y="1506931"/>
              <a:ext cx="1031444" cy="65105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476C52E-394B-4C20-ADB4-CFA61D22E2A2}"/>
                </a:ext>
              </a:extLst>
            </p:cNvPr>
            <p:cNvSpPr/>
            <p:nvPr/>
          </p:nvSpPr>
          <p:spPr>
            <a:xfrm>
              <a:off x="2259996" y="1537069"/>
              <a:ext cx="7587082" cy="33771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BB4678A-9085-4153-94CD-5511386EE337}"/>
                </a:ext>
              </a:extLst>
            </p:cNvPr>
            <p:cNvSpPr/>
            <p:nvPr/>
          </p:nvSpPr>
          <p:spPr>
            <a:xfrm>
              <a:off x="9334194" y="1521389"/>
              <a:ext cx="361579" cy="533661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7EA7F2D-AFF0-4E5D-AC25-1E59E60858AB}"/>
                </a:ext>
              </a:extLst>
            </p:cNvPr>
            <p:cNvSpPr/>
            <p:nvPr/>
          </p:nvSpPr>
          <p:spPr>
            <a:xfrm rot="16200000">
              <a:off x="5841188" y="3039465"/>
              <a:ext cx="202046" cy="74953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A73FB58-4F7C-4BF6-863E-21DF4A2CA0E2}"/>
                </a:ext>
              </a:extLst>
            </p:cNvPr>
            <p:cNvSpPr/>
            <p:nvPr/>
          </p:nvSpPr>
          <p:spPr>
            <a:xfrm>
              <a:off x="2043257" y="6305702"/>
              <a:ext cx="1870375" cy="58243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604175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003E1-6439-4DE2-923D-08C1BEC7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Flowing our requirements through the system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B30278CB-E9CB-4D95-BA43-4931170018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6749" y="1454455"/>
            <a:ext cx="7853112" cy="5470478"/>
          </a:xfr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409A03D5-324A-49F9-AB6A-7166B164C6BC}"/>
              </a:ext>
            </a:extLst>
          </p:cNvPr>
          <p:cNvGrpSpPr/>
          <p:nvPr/>
        </p:nvGrpSpPr>
        <p:grpSpPr>
          <a:xfrm>
            <a:off x="1720817" y="1506931"/>
            <a:ext cx="8126261" cy="5381207"/>
            <a:chOff x="1720817" y="1506931"/>
            <a:chExt cx="8126261" cy="538120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77973D9-2AD6-4DCE-A567-A383A0FEABBB}"/>
                </a:ext>
              </a:extLst>
            </p:cNvPr>
            <p:cNvSpPr/>
            <p:nvPr/>
          </p:nvSpPr>
          <p:spPr>
            <a:xfrm>
              <a:off x="1720817" y="1506931"/>
              <a:ext cx="1410089" cy="65105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83B2FF-BB5A-4FB0-9F03-F639A5AFB356}"/>
                </a:ext>
              </a:extLst>
            </p:cNvPr>
            <p:cNvSpPr/>
            <p:nvPr/>
          </p:nvSpPr>
          <p:spPr>
            <a:xfrm>
              <a:off x="2259996" y="1537069"/>
              <a:ext cx="7587082" cy="33771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88A4E24-D3FB-45DE-B88B-49C89A00E2CF}"/>
                </a:ext>
              </a:extLst>
            </p:cNvPr>
            <p:cNvSpPr/>
            <p:nvPr/>
          </p:nvSpPr>
          <p:spPr>
            <a:xfrm>
              <a:off x="9334194" y="1521389"/>
              <a:ext cx="361579" cy="533661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B442063-3566-4316-9C01-408EA4417FA7}"/>
                </a:ext>
              </a:extLst>
            </p:cNvPr>
            <p:cNvSpPr/>
            <p:nvPr/>
          </p:nvSpPr>
          <p:spPr>
            <a:xfrm rot="16200000">
              <a:off x="5841188" y="3039465"/>
              <a:ext cx="202046" cy="74953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A4E22FB-2124-4EDF-AAA2-402C0FAA6153}"/>
                </a:ext>
              </a:extLst>
            </p:cNvPr>
            <p:cNvSpPr/>
            <p:nvPr/>
          </p:nvSpPr>
          <p:spPr>
            <a:xfrm>
              <a:off x="2043257" y="6305702"/>
              <a:ext cx="1870375" cy="58243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A98451A4-6EEE-4F00-9324-B974E8158D7D}"/>
              </a:ext>
            </a:extLst>
          </p:cNvPr>
          <p:cNvSpPr/>
          <p:nvPr/>
        </p:nvSpPr>
        <p:spPr>
          <a:xfrm>
            <a:off x="954850" y="1522611"/>
            <a:ext cx="1410089" cy="52512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398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98050-5EA9-4006-B704-F7C0A78C0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Flowing our requirements through the system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AFC127F4-6568-43A5-B036-5C8AF6F381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6477" y="1605401"/>
            <a:ext cx="7348506" cy="5225605"/>
          </a:xfr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75C8A904-684E-4480-8CF9-7E3CC453A3DF}"/>
              </a:ext>
            </a:extLst>
          </p:cNvPr>
          <p:cNvGrpSpPr/>
          <p:nvPr/>
        </p:nvGrpSpPr>
        <p:grpSpPr>
          <a:xfrm>
            <a:off x="1720817" y="1506931"/>
            <a:ext cx="8126261" cy="5381207"/>
            <a:chOff x="1720817" y="1506931"/>
            <a:chExt cx="8126261" cy="538120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E5F503B-7F1A-4713-B7E3-FF6DF2F8434B}"/>
                </a:ext>
              </a:extLst>
            </p:cNvPr>
            <p:cNvSpPr/>
            <p:nvPr/>
          </p:nvSpPr>
          <p:spPr>
            <a:xfrm>
              <a:off x="1720817" y="1506931"/>
              <a:ext cx="1410089" cy="65105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2456F18-F1C7-4268-87FC-88D2A356B33D}"/>
                </a:ext>
              </a:extLst>
            </p:cNvPr>
            <p:cNvSpPr/>
            <p:nvPr/>
          </p:nvSpPr>
          <p:spPr>
            <a:xfrm>
              <a:off x="2259996" y="1537069"/>
              <a:ext cx="7587082" cy="33771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E46F69B-7C7F-401F-AF52-6152873BD027}"/>
                </a:ext>
              </a:extLst>
            </p:cNvPr>
            <p:cNvSpPr/>
            <p:nvPr/>
          </p:nvSpPr>
          <p:spPr>
            <a:xfrm>
              <a:off x="9334194" y="1521389"/>
              <a:ext cx="361579" cy="533661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974EBF5-82B7-4FD7-A398-4A928278A9AF}"/>
                </a:ext>
              </a:extLst>
            </p:cNvPr>
            <p:cNvSpPr/>
            <p:nvPr/>
          </p:nvSpPr>
          <p:spPr>
            <a:xfrm rot="16200000">
              <a:off x="5841188" y="3039465"/>
              <a:ext cx="202046" cy="74953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A557E36-A8EC-4F5F-AB1E-7D6230323C3E}"/>
                </a:ext>
              </a:extLst>
            </p:cNvPr>
            <p:cNvSpPr/>
            <p:nvPr/>
          </p:nvSpPr>
          <p:spPr>
            <a:xfrm>
              <a:off x="2043257" y="6305702"/>
              <a:ext cx="1870375" cy="58243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04188DFE-8D7E-4552-8040-D8560F039A2A}"/>
              </a:ext>
            </a:extLst>
          </p:cNvPr>
          <p:cNvSpPr/>
          <p:nvPr/>
        </p:nvSpPr>
        <p:spPr>
          <a:xfrm>
            <a:off x="954850" y="1522611"/>
            <a:ext cx="1410089" cy="52512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6493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CEF6F-CBE9-4794-A2A9-96E397ED6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Flowing our requirements through the system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B4EE2F99-4DB1-4779-BFDB-77418BB5F0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4561" y="1436742"/>
            <a:ext cx="8147904" cy="5505903"/>
          </a:xfr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132CDC23-4626-4EBA-A3AA-BF3AE1571188}"/>
              </a:ext>
            </a:extLst>
          </p:cNvPr>
          <p:cNvGrpSpPr/>
          <p:nvPr/>
        </p:nvGrpSpPr>
        <p:grpSpPr>
          <a:xfrm>
            <a:off x="1720817" y="1506931"/>
            <a:ext cx="8126261" cy="5381207"/>
            <a:chOff x="1720817" y="1506931"/>
            <a:chExt cx="8126261" cy="538120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AA94BDD-9B27-45F8-94B2-247BF942F3D1}"/>
                </a:ext>
              </a:extLst>
            </p:cNvPr>
            <p:cNvSpPr/>
            <p:nvPr/>
          </p:nvSpPr>
          <p:spPr>
            <a:xfrm>
              <a:off x="1720817" y="1506931"/>
              <a:ext cx="1410089" cy="65105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1A1DC9A-CDD3-4C67-B770-C8E8FDE5CFA4}"/>
                </a:ext>
              </a:extLst>
            </p:cNvPr>
            <p:cNvSpPr/>
            <p:nvPr/>
          </p:nvSpPr>
          <p:spPr>
            <a:xfrm>
              <a:off x="2259996" y="1537069"/>
              <a:ext cx="7587082" cy="33771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F601C8BB-07A7-45E4-A044-42D690BF7FD0}"/>
                </a:ext>
              </a:extLst>
            </p:cNvPr>
            <p:cNvSpPr/>
            <p:nvPr/>
          </p:nvSpPr>
          <p:spPr>
            <a:xfrm>
              <a:off x="9334194" y="1521389"/>
              <a:ext cx="361579" cy="533661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25A86F3-1ED5-4AE0-A588-7BB32C023AE8}"/>
                </a:ext>
              </a:extLst>
            </p:cNvPr>
            <p:cNvSpPr/>
            <p:nvPr/>
          </p:nvSpPr>
          <p:spPr>
            <a:xfrm rot="16200000">
              <a:off x="5841188" y="3039465"/>
              <a:ext cx="202046" cy="74953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55327EE-E4C5-4D2F-A637-98AB0EA153B4}"/>
                </a:ext>
              </a:extLst>
            </p:cNvPr>
            <p:cNvSpPr/>
            <p:nvPr/>
          </p:nvSpPr>
          <p:spPr>
            <a:xfrm>
              <a:off x="2043257" y="6305702"/>
              <a:ext cx="1870375" cy="58243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0D8F1177-1413-4D1F-A352-391436D9B871}"/>
              </a:ext>
            </a:extLst>
          </p:cNvPr>
          <p:cNvSpPr/>
          <p:nvPr/>
        </p:nvSpPr>
        <p:spPr>
          <a:xfrm>
            <a:off x="954850" y="1522611"/>
            <a:ext cx="1410089" cy="52512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2505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B353-823F-479E-A390-6615AB636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….But we have a hierarchy of components?</a:t>
            </a:r>
          </a:p>
        </p:txBody>
      </p:sp>
      <p:pic>
        <p:nvPicPr>
          <p:cNvPr id="5" name="Content Placeholder 4" descr="Chart, box and whisker chart&#10;&#10;Description automatically generated">
            <a:extLst>
              <a:ext uri="{FF2B5EF4-FFF2-40B4-BE49-F238E27FC236}">
                <a16:creationId xmlns:a16="http://schemas.microsoft.com/office/drawing/2014/main" id="{2B6520F4-B058-430A-B59A-7E8453E003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1647" y="1538523"/>
            <a:ext cx="7628706" cy="5319477"/>
          </a:xfrm>
        </p:spPr>
      </p:pic>
    </p:spTree>
    <p:extLst>
      <p:ext uri="{BB962C8B-B14F-4D97-AF65-F5344CB8AC3E}">
        <p14:creationId xmlns:p14="http://schemas.microsoft.com/office/powerpoint/2010/main" val="34095076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B0A8E-7808-4474-862D-88A7C3A72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it actually looks like this…………………..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403356A6-0538-4938-844A-29CE80B794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5" r="1487" b="10154"/>
          <a:stretch/>
        </p:blipFill>
        <p:spPr>
          <a:xfrm>
            <a:off x="1976828" y="1843429"/>
            <a:ext cx="7657290" cy="4880133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5D58A45-513C-47D3-A194-D1EB02AA97F2}"/>
              </a:ext>
            </a:extLst>
          </p:cNvPr>
          <p:cNvSpPr/>
          <p:nvPr/>
        </p:nvSpPr>
        <p:spPr>
          <a:xfrm>
            <a:off x="9253728" y="1843429"/>
            <a:ext cx="438912" cy="35844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932FED-F894-4AE1-BD43-5E3AA73C4587}"/>
              </a:ext>
            </a:extLst>
          </p:cNvPr>
          <p:cNvSpPr/>
          <p:nvPr/>
        </p:nvSpPr>
        <p:spPr>
          <a:xfrm>
            <a:off x="1918306" y="1758085"/>
            <a:ext cx="639576" cy="4437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849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, engineering drawing&#10;&#10;Description automatically generated">
            <a:extLst>
              <a:ext uri="{FF2B5EF4-FFF2-40B4-BE49-F238E27FC236}">
                <a16:creationId xmlns:a16="http://schemas.microsoft.com/office/drawing/2014/main" id="{609E6E11-2991-415C-980F-FF907B9B36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7275" y="466196"/>
            <a:ext cx="8677450" cy="602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1560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56E07-C006-44D8-A1C1-E3025BD1F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713"/>
            <a:ext cx="10515600" cy="1325563"/>
          </a:xfrm>
        </p:spPr>
        <p:txBody>
          <a:bodyPr/>
          <a:lstStyle/>
          <a:p>
            <a:r>
              <a:rPr lang="en-GB" dirty="0"/>
              <a:t>More than a Brain Full!</a:t>
            </a: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CB40037C-163C-491F-96DB-FF3EB8C7D4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78" t="13626" r="55787" b="44324"/>
          <a:stretch/>
        </p:blipFill>
        <p:spPr>
          <a:xfrm>
            <a:off x="2698895" y="1355219"/>
            <a:ext cx="7370137" cy="5554287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9E45E217-C18A-439B-886B-054E30BE43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919" y="6299190"/>
            <a:ext cx="1581231" cy="387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5033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ky, outdoor, grass, runway&#10;&#10;Description automatically generated">
            <a:extLst>
              <a:ext uri="{FF2B5EF4-FFF2-40B4-BE49-F238E27FC236}">
                <a16:creationId xmlns:a16="http://schemas.microsoft.com/office/drawing/2014/main" id="{BE6A8CD8-E5AB-4F42-A929-442FC2B071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666" b="6666"/>
          <a:stretch/>
        </p:blipFill>
        <p:spPr>
          <a:xfrm>
            <a:off x="20" y="1"/>
            <a:ext cx="12191980" cy="68579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1D2366-02A6-401F-A7E9-42FFA9BCE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2362"/>
            <a:ext cx="105156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We Need a Case Study!</a:t>
            </a:r>
          </a:p>
        </p:txBody>
      </p:sp>
    </p:spTree>
    <p:extLst>
      <p:ext uri="{BB962C8B-B14F-4D97-AF65-F5344CB8AC3E}">
        <p14:creationId xmlns:p14="http://schemas.microsoft.com/office/powerpoint/2010/main" val="924397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260</Words>
  <Application>Microsoft Office PowerPoint</Application>
  <PresentationFormat>Widescreen</PresentationFormat>
  <Paragraphs>41</Paragraphs>
  <Slides>18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Comic Sans MS</vt:lpstr>
      <vt:lpstr>Office Theme</vt:lpstr>
      <vt:lpstr>Retrospect</vt:lpstr>
      <vt:lpstr>Photo Editor Photo</vt:lpstr>
      <vt:lpstr>Relationships and the V Diagram</vt:lpstr>
      <vt:lpstr>System Boundaries</vt:lpstr>
      <vt:lpstr>Ogres have Layers</vt:lpstr>
      <vt:lpstr>Systems are made up of subsystems and Systems are subsystems of bigger Systems</vt:lpstr>
      <vt:lpstr>Systems are made up of subsystems and Systems are subsystems of bigger Systems</vt:lpstr>
      <vt:lpstr>So do Systems</vt:lpstr>
      <vt:lpstr>PowerPoint Presentation</vt:lpstr>
      <vt:lpstr>Managing Layers :- The V Diagram</vt:lpstr>
      <vt:lpstr>Flowing our requirements through the system</vt:lpstr>
      <vt:lpstr>Flowing our requirements through the system</vt:lpstr>
      <vt:lpstr>Flowing our requirements through the system</vt:lpstr>
      <vt:lpstr>Flowing our requirements through the system</vt:lpstr>
      <vt:lpstr>Flowing our requirements through the system</vt:lpstr>
      <vt:lpstr>….But we have a hierarchy of components?</vt:lpstr>
      <vt:lpstr>So it actually looks like this…………………..</vt:lpstr>
      <vt:lpstr>PowerPoint Presentation</vt:lpstr>
      <vt:lpstr>More than a Brain Full!</vt:lpstr>
      <vt:lpstr>We Need a Case Study!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system?</dc:title>
  <dc:creator>David Holley</dc:creator>
  <cp:lastModifiedBy>David Holley</cp:lastModifiedBy>
  <cp:revision>9</cp:revision>
  <dcterms:created xsi:type="dcterms:W3CDTF">2022-02-14T16:22:27Z</dcterms:created>
  <dcterms:modified xsi:type="dcterms:W3CDTF">2023-09-26T08:53:56Z</dcterms:modified>
</cp:coreProperties>
</file>