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30"/>
  </p:notesMasterIdLst>
  <p:handoutMasterIdLst>
    <p:handoutMasterId r:id="rId31"/>
  </p:handoutMasterIdLst>
  <p:sldIdLst>
    <p:sldId id="28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>
        <p:scale>
          <a:sx n="75" d="100"/>
          <a:sy n="75" d="100"/>
        </p:scale>
        <p:origin x="-2664" y="-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54075" y="744538"/>
            <a:ext cx="4959350" cy="37195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677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F5E104-1032-44F8-87FF-386AEA3F2A8F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819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024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AFA6A0-7E67-48D2-AF15-ECC2518E4E2E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229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5C90C2-2852-4210-9378-D9535F1DFB5A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433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44FC1D-489B-40BC-95B6-80FACFE69093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638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46CA10-4E26-4FF7-9E06-880362F0BC32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843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20C08A-75CD-4B66-B5BB-159ADE2F3450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048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FF58A8-276F-4648-B404-B9B375B53521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253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950528-77A2-4F85-8DCB-9EC7D8641232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2457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B69BBC-00B5-4E2A-A6ED-9FE1CD61432A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662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867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96DBA4-E5CB-4C8D-92EC-DED94A0DA760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072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67D3BB-6F80-4CDE-BB74-5014320EDFD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277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9B84E7-2C4E-4BD1-8928-4C425FA95639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481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BB3740-AC1B-4D8E-B47C-336A08A043BC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686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8D7CE1-463F-4300-B546-FF6A06AA0F1D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891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4096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3D09A1-FC36-4B20-883D-EC398041FCE7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4301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D12973-2341-4EC4-872B-571CC95F2BB3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4505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FA3C7D-96F4-4268-BC75-E030F80728E3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4710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E81976-917A-4F81-9FD7-70E7020A06A0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4915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B2FA5B-473E-4916-AC70-744929B5E4A6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5120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144614-86C1-4735-B297-493AB90AD774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5325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661A44-BB51-49A2-A02D-04A7131C3334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529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422009-A5A5-42B5-9E80-AEDCE2AC194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5734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A254B2-C25D-4E84-9FD0-584D2B4D08B1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5939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DEB921-59B2-4B25-9FE9-49EE946BBA0C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6144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CUSTOMER CONUNDRUM</a:t>
            </a:r>
            <a:br>
              <a:rPr lang="en-GB" dirty="0" smtClean="0"/>
            </a:br>
            <a:r>
              <a:rPr lang="en-GB" dirty="0" smtClean="0"/>
              <a:t>Service, servility, satisfaction,</a:t>
            </a:r>
            <a:br>
              <a:rPr lang="en-GB" dirty="0" smtClean="0"/>
            </a:br>
            <a:r>
              <a:rPr lang="en-GB" dirty="0" smtClean="0"/>
              <a:t>and then what?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1182" y="4725144"/>
            <a:ext cx="6400800" cy="62292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Piercy, N. (2002 Market led strategic change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461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The Customer Is Always Right-Handed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If company boards do not care about customers, why should anyone else?</a:t>
            </a:r>
          </a:p>
          <a:p>
            <a:pPr>
              <a:lnSpc>
                <a:spcPct val="90000"/>
              </a:lnSpc>
            </a:pPr>
            <a:r>
              <a:rPr lang="en-GB" altLang="en-US"/>
              <a:t>Customer service is bad just about everywhere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“we know better than the customer”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“customers are stupid”</a:t>
            </a:r>
          </a:p>
          <a:p>
            <a:pPr>
              <a:lnSpc>
                <a:spcPct val="90000"/>
              </a:lnSpc>
            </a:pPr>
            <a:r>
              <a:rPr lang="en-GB" altLang="en-US"/>
              <a:t>What is it like dealing with our company?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try the Service Encounter Diary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9523-C911-480D-A175-CCF85667FBF2}" type="slidenum">
              <a:rPr lang="en-GB" altLang="en-US"/>
              <a:pPr/>
              <a:t>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27062" y="1916832"/>
            <a:ext cx="77724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really customer loyalty/retention 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3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Customer Satisfaction and Customer Loyalty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29600" cy="4525963"/>
          </a:xfrm>
          <a:noFill/>
          <a:ln/>
        </p:spPr>
        <p:txBody>
          <a:bodyPr/>
          <a:lstStyle/>
          <a:p>
            <a:r>
              <a:rPr lang="en-GB" altLang="en-US" dirty="0"/>
              <a:t>The result has been massive growth in customer loyalty programmes</a:t>
            </a:r>
          </a:p>
          <a:p>
            <a:r>
              <a:rPr lang="en-GB" altLang="en-US" dirty="0"/>
              <a:t>There are two problems with this:</a:t>
            </a:r>
          </a:p>
          <a:p>
            <a:pPr lvl="1"/>
            <a:r>
              <a:rPr lang="en-GB" altLang="en-US" dirty="0"/>
              <a:t>customer satisfaction and customer loyalty are not the same thing</a:t>
            </a:r>
          </a:p>
          <a:p>
            <a:pPr lvl="1"/>
            <a:r>
              <a:rPr lang="en-GB" altLang="en-US" dirty="0"/>
              <a:t>you cannot buy real loyalty that easily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4373D-C7AA-40B5-B517-4E62F1416390}" type="slidenum">
              <a:rPr lang="en-GB" altLang="en-US"/>
              <a:pPr/>
              <a:t>4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988840"/>
            <a:ext cx="8229600" cy="4525963"/>
          </a:xfrm>
          <a:noFill/>
          <a:ln/>
        </p:spPr>
        <p:txBody>
          <a:bodyPr/>
          <a:lstStyle/>
          <a:p>
            <a:r>
              <a:rPr lang="en-GB" altLang="en-US" dirty="0"/>
              <a:t>The big fat lie was that satisfied customers will be loyal customers</a:t>
            </a:r>
          </a:p>
          <a:p>
            <a:r>
              <a:rPr lang="en-GB" altLang="en-US" dirty="0"/>
              <a:t>In most markets, customer satisfaction drives loyalty only for some customers, not all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DF9D-E2C6-4FCF-8D06-23F75ADE9283}" type="slidenum">
              <a:rPr lang="en-GB" altLang="en-US"/>
              <a:pPr/>
              <a:t>5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916832"/>
            <a:ext cx="8229600" cy="4525963"/>
          </a:xfrm>
          <a:noFill/>
          <a:ln/>
        </p:spPr>
        <p:txBody>
          <a:bodyPr/>
          <a:lstStyle/>
          <a:p>
            <a:r>
              <a:rPr lang="en-GB" altLang="en-US" dirty="0"/>
              <a:t>Customer loyalty is about how long we keep a customer (or the share we take of their business)</a:t>
            </a:r>
          </a:p>
          <a:p>
            <a:r>
              <a:rPr lang="en-GB" altLang="en-US" dirty="0"/>
              <a:t>Customer satisfaction is what people think/feel about us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BE0D-0F17-4AAC-A96B-1ABB7B8BECFC}" type="slidenum">
              <a:rPr lang="en-GB" altLang="en-US"/>
              <a:pPr/>
              <a:t>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Combining the behaviour (customer loyalty) with the attitude (customer satisfaction) identifies:</a:t>
            </a:r>
          </a:p>
          <a:p>
            <a:pPr lvl="1"/>
            <a:r>
              <a:rPr lang="en-GB" altLang="en-US"/>
              <a:t>Satisfied stayers</a:t>
            </a:r>
          </a:p>
          <a:p>
            <a:pPr lvl="1"/>
            <a:r>
              <a:rPr lang="en-GB" altLang="en-US"/>
              <a:t>Happy wanderers</a:t>
            </a:r>
          </a:p>
          <a:p>
            <a:pPr lvl="1"/>
            <a:r>
              <a:rPr lang="en-GB" altLang="en-US"/>
              <a:t>Hostages</a:t>
            </a:r>
          </a:p>
          <a:p>
            <a:pPr lvl="1"/>
            <a:r>
              <a:rPr lang="en-GB" altLang="en-US"/>
              <a:t>Dealers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72E92-858B-4582-A579-877CFFEA5E6F}" type="slidenum">
              <a:rPr lang="en-GB" altLang="en-US"/>
              <a:pPr/>
              <a:t>7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F5FE6-EE3B-4D69-8645-73D7CC3F6E75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670719" y="505420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Customer Satisfaction Versus Customer Loyalty</a:t>
            </a:r>
          </a:p>
        </p:txBody>
      </p:sp>
      <p:grpSp>
        <p:nvGrpSpPr>
          <p:cNvPr id="19474" name="Group 18"/>
          <p:cNvGrpSpPr>
            <a:grpSpLocks/>
          </p:cNvGrpSpPr>
          <p:nvPr/>
        </p:nvGrpSpPr>
        <p:grpSpPr bwMode="auto">
          <a:xfrm>
            <a:off x="1175544" y="1696045"/>
            <a:ext cx="6792912" cy="4733925"/>
            <a:chOff x="757" y="902"/>
            <a:chExt cx="4279" cy="2982"/>
          </a:xfrm>
        </p:grpSpPr>
        <p:grpSp>
          <p:nvGrpSpPr>
            <p:cNvPr id="1946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945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2887" y="902"/>
              <a:ext cx="161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Customer Loyalty</a:t>
              </a: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109" cy="5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Customer</a:t>
              </a:r>
            </a:p>
            <a:p>
              <a:pPr eaLnBrk="0" hangingPunct="0"/>
              <a:r>
                <a:rPr lang="en-GB" altLang="en-US" sz="2400"/>
                <a:t>Satisfaction</a:t>
              </a: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2785" y="1238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4235" y="123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9469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9470" name="Rectangle 14"/>
            <p:cNvSpPr>
              <a:spLocks noChangeArrowheads="1"/>
            </p:cNvSpPr>
            <p:nvPr/>
          </p:nvSpPr>
          <p:spPr bwMode="auto">
            <a:xfrm>
              <a:off x="2561" y="1886"/>
              <a:ext cx="861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Satisfied</a:t>
              </a:r>
            </a:p>
            <a:p>
              <a:pPr algn="ctr" eaLnBrk="0" hangingPunct="0"/>
              <a:r>
                <a:rPr lang="en-GB" altLang="en-US" sz="2400" i="1" u="none" dirty="0"/>
                <a:t>Stayers</a:t>
              </a:r>
            </a:p>
          </p:txBody>
        </p:sp>
        <p:sp>
          <p:nvSpPr>
            <p:cNvPr id="19471" name="Rectangle 15"/>
            <p:cNvSpPr>
              <a:spLocks noChangeArrowheads="1"/>
            </p:cNvSpPr>
            <p:nvPr/>
          </p:nvSpPr>
          <p:spPr bwMode="auto">
            <a:xfrm>
              <a:off x="3895" y="1886"/>
              <a:ext cx="105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Happy</a:t>
              </a:r>
            </a:p>
            <a:p>
              <a:pPr algn="ctr" eaLnBrk="0" hangingPunct="0"/>
              <a:r>
                <a:rPr lang="en-GB" altLang="en-US" sz="2400" i="1" u="none" dirty="0"/>
                <a:t>Wanderers</a:t>
              </a:r>
            </a:p>
          </p:txBody>
        </p:sp>
        <p:sp>
          <p:nvSpPr>
            <p:cNvPr id="19472" name="Rectangle 16"/>
            <p:cNvSpPr>
              <a:spLocks noChangeArrowheads="1"/>
            </p:cNvSpPr>
            <p:nvPr/>
          </p:nvSpPr>
          <p:spPr bwMode="auto">
            <a:xfrm>
              <a:off x="2524" y="3106"/>
              <a:ext cx="937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Hostages</a:t>
              </a:r>
            </a:p>
          </p:txBody>
        </p:sp>
        <p:sp>
          <p:nvSpPr>
            <p:cNvPr id="19473" name="Rectangle 17"/>
            <p:cNvSpPr>
              <a:spLocks noChangeArrowheads="1"/>
            </p:cNvSpPr>
            <p:nvPr/>
          </p:nvSpPr>
          <p:spPr bwMode="auto">
            <a:xfrm>
              <a:off x="4031" y="3106"/>
              <a:ext cx="787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Dealers</a:t>
              </a:r>
            </a:p>
          </p:txBody>
        </p:sp>
      </p:grp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The Reality of Customer Satisfaction and Loyalty?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Investments in customer satisfaction produce loyalty only for a sub-set of customers</a:t>
            </a:r>
          </a:p>
          <a:p>
            <a:r>
              <a:rPr lang="en-GB" altLang="en-US"/>
              <a:t>But customer dissatisfaction is a good predictor of customer defection</a:t>
            </a:r>
          </a:p>
          <a:p>
            <a:r>
              <a:rPr lang="en-GB" altLang="en-US"/>
              <a:t>Satisfaction and dissatisfaction are different things (not either end of the same scale)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86A38-D5D2-47BD-9790-7583966B28C4}" type="slidenum">
              <a:rPr lang="en-GB" altLang="en-US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The Reality of Customer Satisfaction and Loyalty?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We need to understand better why some customers leave and others stay</a:t>
            </a:r>
          </a:p>
          <a:p>
            <a:r>
              <a:rPr lang="en-GB" altLang="en-US"/>
              <a:t>Avoid simplistic assumptions about customer satisfaction and loyalty</a:t>
            </a:r>
          </a:p>
          <a:p>
            <a:r>
              <a:rPr lang="en-GB" altLang="en-US"/>
              <a:t>This is the basis for making effective investments in customer satisfaction, relationship marketing and loyalty programmes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50473-9FB1-4A3A-8809-0CD2F8B361B1}" type="slidenum">
              <a:rPr lang="en-GB" altLang="en-US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52339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But Where Does That Leave Loyalty Programmes?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844824"/>
            <a:ext cx="8229600" cy="4525963"/>
          </a:xfrm>
          <a:noFill/>
          <a:ln/>
        </p:spPr>
        <p:txBody>
          <a:bodyPr/>
          <a:lstStyle/>
          <a:p>
            <a:r>
              <a:rPr lang="en-GB" altLang="en-US" dirty="0"/>
              <a:t>Many loyalty schemes are crude and simplistic - “plastic card syndrome”</a:t>
            </a:r>
          </a:p>
          <a:p>
            <a:r>
              <a:rPr lang="en-GB" altLang="en-US" dirty="0"/>
              <a:t>They are open to imitation, manipulation and game-playing</a:t>
            </a:r>
          </a:p>
          <a:p>
            <a:r>
              <a:rPr lang="en-GB" altLang="en-US" dirty="0"/>
              <a:t>Many try to create Hostages not Satisfied Stayers</a:t>
            </a:r>
          </a:p>
          <a:p>
            <a:r>
              <a:rPr lang="en-GB" altLang="en-US" dirty="0"/>
              <a:t>But the real issue is customer information - and how well we use it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714CF-7449-4DB8-8D8E-5FA856BF67FA}" type="slidenum">
              <a:rPr lang="en-GB" altLang="en-US"/>
              <a:pPr/>
              <a:t>11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Do we really know what service to maximize - or do we invest in creating “value” that customers do not want?</a:t>
            </a:r>
          </a:p>
          <a:p>
            <a:r>
              <a:rPr lang="en-GB" altLang="en-US"/>
              <a:t>Can we deliver what we promise?</a:t>
            </a:r>
          </a:p>
          <a:p>
            <a:r>
              <a:rPr lang="en-GB" altLang="en-US"/>
              <a:t>Can we track the impact of service and quality on customer satisfaction?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18194-71B9-4956-A5BD-B662E755FBB6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85800" y="280988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Service and Quality versus Customer Satisfaction</a:t>
            </a:r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1201738" y="1508125"/>
            <a:ext cx="6977062" cy="4657725"/>
            <a:chOff x="757" y="950"/>
            <a:chExt cx="4395" cy="2934"/>
          </a:xfrm>
        </p:grpSpPr>
        <p:grpSp>
          <p:nvGrpSpPr>
            <p:cNvPr id="2970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2969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0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0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0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2261" y="950"/>
              <a:ext cx="289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Impact on Customer Satisfaction</a:t>
              </a: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226" cy="5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Service and</a:t>
              </a:r>
            </a:p>
            <a:p>
              <a:pPr eaLnBrk="0" hangingPunct="0"/>
              <a:r>
                <a:rPr lang="en-GB" altLang="en-US" sz="2400"/>
                <a:t>Quality Level</a:t>
              </a:r>
            </a:p>
          </p:txBody>
        </p:sp>
        <p:sp>
          <p:nvSpPr>
            <p:cNvPr id="2970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1765" y="1877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29710" name="Rectangle 14"/>
            <p:cNvSpPr>
              <a:spLocks noChangeArrowheads="1"/>
            </p:cNvSpPr>
            <p:nvPr/>
          </p:nvSpPr>
          <p:spPr bwMode="auto">
            <a:xfrm>
              <a:off x="2569" y="1790"/>
              <a:ext cx="926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Right-</a:t>
              </a:r>
            </a:p>
            <a:p>
              <a:pPr algn="ctr" eaLnBrk="0" hangingPunct="0"/>
              <a:r>
                <a:rPr lang="en-GB" altLang="en-US" sz="2400" i="1" u="none" dirty="0"/>
                <a:t>Servicers</a:t>
              </a:r>
            </a:p>
          </p:txBody>
        </p:sp>
        <p:sp>
          <p:nvSpPr>
            <p:cNvPr id="29711" name="Rectangle 15"/>
            <p:cNvSpPr>
              <a:spLocks noChangeArrowheads="1"/>
            </p:cNvSpPr>
            <p:nvPr/>
          </p:nvSpPr>
          <p:spPr bwMode="auto">
            <a:xfrm>
              <a:off x="3870" y="1790"/>
              <a:ext cx="926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Over-</a:t>
              </a:r>
            </a:p>
            <a:p>
              <a:pPr algn="ctr" eaLnBrk="0" hangingPunct="0"/>
              <a:r>
                <a:rPr lang="en-GB" altLang="en-US" sz="2400" i="1" u="none" dirty="0"/>
                <a:t>Servicers</a:t>
              </a:r>
            </a:p>
          </p:txBody>
        </p:sp>
        <p:sp>
          <p:nvSpPr>
            <p:cNvPr id="29712" name="Rectangle 16"/>
            <p:cNvSpPr>
              <a:spLocks noChangeArrowheads="1"/>
            </p:cNvSpPr>
            <p:nvPr/>
          </p:nvSpPr>
          <p:spPr bwMode="auto">
            <a:xfrm>
              <a:off x="3857" y="3043"/>
              <a:ext cx="926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Non-</a:t>
              </a:r>
            </a:p>
            <a:p>
              <a:pPr algn="ctr" eaLnBrk="0" hangingPunct="0"/>
              <a:r>
                <a:rPr lang="en-GB" altLang="en-US" sz="2400" i="1" u="none" dirty="0"/>
                <a:t>Servicers</a:t>
              </a:r>
            </a:p>
          </p:txBody>
        </p:sp>
        <p:sp>
          <p:nvSpPr>
            <p:cNvPr id="29713" name="Rectangle 17"/>
            <p:cNvSpPr>
              <a:spLocks noChangeArrowheads="1"/>
            </p:cNvSpPr>
            <p:nvPr/>
          </p:nvSpPr>
          <p:spPr bwMode="auto">
            <a:xfrm>
              <a:off x="2480" y="2870"/>
              <a:ext cx="1077" cy="9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/>
                <a:t>Under-</a:t>
              </a:r>
            </a:p>
            <a:p>
              <a:pPr algn="ctr" eaLnBrk="0" hangingPunct="0"/>
              <a:r>
                <a:rPr lang="en-GB" altLang="en-US" sz="2400" i="1" u="none" dirty="0"/>
                <a:t>Servicers</a:t>
              </a:r>
            </a:p>
            <a:p>
              <a:pPr algn="ctr" eaLnBrk="0" hangingPunct="0"/>
              <a:r>
                <a:rPr lang="en-GB" altLang="en-US" sz="2400" i="1" u="none" dirty="0"/>
                <a:t>and Dumb-</a:t>
              </a:r>
            </a:p>
            <a:p>
              <a:pPr algn="ctr" eaLnBrk="0" hangingPunct="0"/>
              <a:r>
                <a:rPr lang="en-GB" altLang="en-US" sz="2400" i="1" u="none" dirty="0"/>
                <a:t>Servicers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Have we become obsessed with the trapping of customer service …</a:t>
            </a:r>
          </a:p>
          <a:p>
            <a:r>
              <a:rPr lang="en-GB" altLang="en-US"/>
              <a:t>… at the expense of focusing on the substance of what drives value for our customers?</a:t>
            </a:r>
          </a:p>
          <a:p>
            <a:r>
              <a:rPr lang="en-GB" altLang="en-US"/>
              <a:t>Do we measure customer satisfaction and use it appropriately?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EA516-8E7A-487D-B95E-B01209669908}" type="slidenum">
              <a:rPr lang="en-GB" altLang="en-US"/>
              <a:pPr/>
              <a:t>14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/>
          <a:lstStyle/>
          <a:p>
            <a:r>
              <a:rPr lang="en-GB" altLang="en-US"/>
              <a:t>Measuring Customer Satisfaction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There are two important issues in customer satisfaction measurement:</a:t>
            </a:r>
          </a:p>
          <a:p>
            <a:pPr lvl="1"/>
            <a:r>
              <a:rPr lang="en-GB" altLang="en-US"/>
              <a:t>how do you measure it?</a:t>
            </a:r>
          </a:p>
          <a:p>
            <a:pPr lvl="1"/>
            <a:r>
              <a:rPr lang="en-GB" altLang="en-US"/>
              <a:t>how do you use those measurements once you have them?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3E7F-9DE2-4ADD-9AAC-DEB3D2157C33}" type="slidenum">
              <a:rPr lang="en-GB" altLang="en-US"/>
              <a:pPr/>
              <a:t>15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Measurement Issues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371600"/>
            <a:ext cx="77724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The technology of customer satisfaction measurement (CSM):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developing different concepts of CS that can be evaluated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designing effective data collection and reporting systems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integrating CSM into organizational control systems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developing systems for responding to dissatisfaction and customer complaints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1E949-EA4A-4637-9C2E-133A79E51507}" type="slidenum">
              <a:rPr lang="en-GB" altLang="en-US"/>
              <a:pPr/>
              <a:t>16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In Practice ...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371600"/>
            <a:ext cx="77724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What managers say about CSM is that: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companies trivialize it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it become part of interdepartmental power struggles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people play political games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it is used as crude management control to “punish” people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the information is isolated not disseminated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CSM is not accepted by the organization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8475E-820A-4757-BE93-1EBE5E37C0C6}" type="slidenum">
              <a:rPr lang="en-GB" altLang="en-US"/>
              <a:pPr/>
              <a:t>17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4625"/>
            <a:ext cx="7772400" cy="6413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838200"/>
            <a:ext cx="86106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Internal barriers to the effective use of CSM: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internal politics (conflict and struggles for power)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market simplification (CS does not really matter)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customer fear (asking CS questions raises customer expectations)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corporate culture (CS is a low management priority)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market complacency (we already know what customers want)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resources/capability (too difficult)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logistics (who is the real customer?)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cost barriers (CSM is too expensive)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perceived market drivers (specs and price drive the market not CS)</a:t>
            </a:r>
          </a:p>
          <a:p>
            <a:pPr lvl="1">
              <a:lnSpc>
                <a:spcPct val="90000"/>
              </a:lnSpc>
            </a:pPr>
            <a:r>
              <a:rPr lang="en-GB" altLang="en-US" sz="2200"/>
              <a:t>credibility (people do not believe the results)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18</a:t>
            </a:fld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These internal barriers stand between managerial uses of CSM data and the impact on market strategies</a:t>
            </a:r>
          </a:p>
          <a:p>
            <a:r>
              <a:rPr lang="en-GB" altLang="en-US"/>
              <a:t>The real issue for making CSM effective is not the technology but the people and the culture in the company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CC65F-692E-43D2-B88F-4786C2512185}" type="slidenum">
              <a:rPr lang="en-GB" altLang="en-US"/>
              <a:pPr/>
              <a:t>19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BA3-46E5-4431-AA99-B0E18BE4466A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685800" y="280988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The Customer Satisfaction Measurement Process</a:t>
            </a:r>
          </a:p>
        </p:txBody>
      </p:sp>
      <p:grpSp>
        <p:nvGrpSpPr>
          <p:cNvPr id="44043" name="Group 11"/>
          <p:cNvGrpSpPr>
            <a:grpSpLocks/>
          </p:cNvGrpSpPr>
          <p:nvPr/>
        </p:nvGrpSpPr>
        <p:grpSpPr bwMode="auto">
          <a:xfrm>
            <a:off x="746125" y="1706563"/>
            <a:ext cx="7496175" cy="3951287"/>
            <a:chOff x="470" y="1075"/>
            <a:chExt cx="4722" cy="2489"/>
          </a:xfrm>
        </p:grpSpPr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470" y="1075"/>
              <a:ext cx="1317" cy="8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u="none"/>
                <a:t>Managerial Uses</a:t>
              </a:r>
            </a:p>
            <a:p>
              <a:pPr algn="ctr" eaLnBrk="0" hangingPunct="0"/>
              <a:r>
                <a:rPr lang="en-GB" altLang="en-US" sz="2000" u="none"/>
                <a:t>of Customer</a:t>
              </a:r>
            </a:p>
            <a:p>
              <a:pPr algn="ctr" eaLnBrk="0" hangingPunct="0"/>
              <a:r>
                <a:rPr lang="en-GB" altLang="en-US" sz="2000" u="none"/>
                <a:t>Satisfaction</a:t>
              </a:r>
            </a:p>
            <a:p>
              <a:pPr algn="ctr" eaLnBrk="0" hangingPunct="0"/>
              <a:r>
                <a:rPr lang="en-GB" altLang="en-US" sz="2000" u="none"/>
                <a:t>Measurement</a:t>
              </a:r>
            </a:p>
          </p:txBody>
        </p:sp>
        <p:sp>
          <p:nvSpPr>
            <p:cNvPr id="44036" name="Rectangle 4"/>
            <p:cNvSpPr>
              <a:spLocks noChangeArrowheads="1"/>
            </p:cNvSpPr>
            <p:nvPr/>
          </p:nvSpPr>
          <p:spPr bwMode="auto">
            <a:xfrm>
              <a:off x="2486" y="1229"/>
              <a:ext cx="907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u="none"/>
                <a:t>Internal</a:t>
              </a:r>
            </a:p>
            <a:p>
              <a:pPr algn="ctr" eaLnBrk="0" hangingPunct="0"/>
              <a:r>
                <a:rPr lang="en-GB" altLang="en-US" sz="2000" u="none"/>
                <a:t>Processual</a:t>
              </a:r>
            </a:p>
            <a:p>
              <a:pPr algn="ctr" eaLnBrk="0" hangingPunct="0"/>
              <a:r>
                <a:rPr lang="en-GB" altLang="en-US" sz="2000" u="none"/>
                <a:t>Barriers</a:t>
              </a:r>
            </a:p>
          </p:txBody>
        </p:sp>
        <p:sp>
          <p:nvSpPr>
            <p:cNvPr id="44037" name="Rectangle 5"/>
            <p:cNvSpPr>
              <a:spLocks noChangeArrowheads="1"/>
            </p:cNvSpPr>
            <p:nvPr/>
          </p:nvSpPr>
          <p:spPr bwMode="auto">
            <a:xfrm>
              <a:off x="4311" y="1383"/>
              <a:ext cx="836" cy="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u="none"/>
                <a:t>Market</a:t>
              </a:r>
            </a:p>
            <a:p>
              <a:pPr algn="ctr" eaLnBrk="0" hangingPunct="0"/>
              <a:r>
                <a:rPr lang="en-GB" altLang="en-US" sz="2000" u="none"/>
                <a:t>Strategies</a:t>
              </a:r>
            </a:p>
          </p:txBody>
        </p:sp>
        <p:sp>
          <p:nvSpPr>
            <p:cNvPr id="44038" name="Rectangle 6"/>
            <p:cNvSpPr>
              <a:spLocks noChangeArrowheads="1"/>
            </p:cNvSpPr>
            <p:nvPr/>
          </p:nvSpPr>
          <p:spPr bwMode="auto">
            <a:xfrm>
              <a:off x="569" y="1890"/>
              <a:ext cx="1052" cy="1674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1400" u="none" dirty="0"/>
                <a:t>Quality/Operations</a:t>
              </a:r>
            </a:p>
            <a:p>
              <a:pPr eaLnBrk="0" hangingPunct="0"/>
              <a:r>
                <a:rPr lang="en-GB" altLang="en-US" sz="1400" u="none" dirty="0"/>
                <a:t>Management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Staff Pay and</a:t>
              </a:r>
            </a:p>
            <a:p>
              <a:pPr eaLnBrk="0" hangingPunct="0"/>
              <a:r>
                <a:rPr lang="en-GB" altLang="en-US" sz="1400" u="none" dirty="0"/>
                <a:t>Promotions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Staff Training and</a:t>
              </a:r>
            </a:p>
            <a:p>
              <a:pPr eaLnBrk="0" hangingPunct="0"/>
              <a:r>
                <a:rPr lang="en-GB" altLang="en-US" sz="1400" u="none" dirty="0"/>
                <a:t>Evaluation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Strategic</a:t>
              </a:r>
            </a:p>
            <a:p>
              <a:pPr eaLnBrk="0" hangingPunct="0"/>
              <a:r>
                <a:rPr lang="en-GB" altLang="en-US" sz="1400" u="none" dirty="0"/>
                <a:t>Management</a:t>
              </a:r>
            </a:p>
            <a:p>
              <a:pPr eaLnBrk="0" hangingPunct="0"/>
              <a:r>
                <a:rPr lang="en-GB" altLang="en-US" sz="1400" u="none" dirty="0"/>
                <a:t>Control</a:t>
              </a:r>
            </a:p>
          </p:txBody>
        </p:sp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2297" y="2024"/>
              <a:ext cx="1363" cy="140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1400" u="none" dirty="0"/>
                <a:t>Internal politics</a:t>
              </a:r>
            </a:p>
            <a:p>
              <a:pPr eaLnBrk="0" hangingPunct="0"/>
              <a:r>
                <a:rPr lang="en-GB" altLang="en-US" sz="1400" u="none" dirty="0"/>
                <a:t>Market simplification</a:t>
              </a:r>
            </a:p>
            <a:p>
              <a:pPr eaLnBrk="0" hangingPunct="0"/>
              <a:r>
                <a:rPr lang="en-GB" altLang="en-US" sz="1400" u="none" dirty="0"/>
                <a:t>Customer fear</a:t>
              </a:r>
            </a:p>
            <a:p>
              <a:pPr eaLnBrk="0" hangingPunct="0"/>
              <a:r>
                <a:rPr lang="en-GB" altLang="en-US" sz="1400" u="none" dirty="0"/>
                <a:t>Corporate culture</a:t>
              </a:r>
            </a:p>
            <a:p>
              <a:pPr eaLnBrk="0" hangingPunct="0"/>
              <a:r>
                <a:rPr lang="en-GB" altLang="en-US" sz="1400" u="none" dirty="0"/>
                <a:t>Market complacency</a:t>
              </a:r>
            </a:p>
            <a:p>
              <a:pPr eaLnBrk="0" hangingPunct="0"/>
              <a:r>
                <a:rPr lang="en-GB" altLang="en-US" sz="1400" u="none" dirty="0"/>
                <a:t>Resources/capability</a:t>
              </a:r>
            </a:p>
            <a:p>
              <a:pPr eaLnBrk="0" hangingPunct="0"/>
              <a:r>
                <a:rPr lang="en-GB" altLang="en-US" sz="1400" u="none" dirty="0"/>
                <a:t>Logistics</a:t>
              </a:r>
            </a:p>
            <a:p>
              <a:pPr eaLnBrk="0" hangingPunct="0"/>
              <a:r>
                <a:rPr lang="en-GB" altLang="en-US" sz="1400" u="none" dirty="0"/>
                <a:t>Cost barriers</a:t>
              </a:r>
            </a:p>
            <a:p>
              <a:pPr eaLnBrk="0" hangingPunct="0"/>
              <a:r>
                <a:rPr lang="en-GB" altLang="en-US" sz="1400" u="none" dirty="0"/>
                <a:t>Perceived market drivers</a:t>
              </a:r>
            </a:p>
            <a:p>
              <a:pPr eaLnBrk="0" hangingPunct="0"/>
              <a:r>
                <a:rPr lang="en-GB" altLang="en-US" sz="1400" u="none" dirty="0"/>
                <a:t>Credibility</a:t>
              </a:r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4315" y="2024"/>
              <a:ext cx="877" cy="140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1400" u="none" dirty="0"/>
                <a:t>Service and</a:t>
              </a:r>
            </a:p>
            <a:p>
              <a:pPr eaLnBrk="0" hangingPunct="0"/>
              <a:r>
                <a:rPr lang="en-GB" altLang="en-US" sz="1400" u="none" dirty="0"/>
                <a:t>Quality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Competitive </a:t>
              </a:r>
            </a:p>
            <a:p>
              <a:pPr eaLnBrk="0" hangingPunct="0"/>
              <a:r>
                <a:rPr lang="en-GB" altLang="en-US" sz="1400" u="none" dirty="0"/>
                <a:t>differentiation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High Profit/</a:t>
              </a:r>
            </a:p>
            <a:p>
              <a:pPr eaLnBrk="0" hangingPunct="0"/>
              <a:r>
                <a:rPr lang="en-GB" altLang="en-US" sz="1400" u="none" dirty="0"/>
                <a:t>Volume</a:t>
              </a:r>
            </a:p>
            <a:p>
              <a:pPr eaLnBrk="0" hangingPunct="0"/>
              <a:endParaRPr lang="en-GB" altLang="en-US" sz="1400" u="none" dirty="0"/>
            </a:p>
            <a:p>
              <a:pPr eaLnBrk="0" hangingPunct="0"/>
              <a:r>
                <a:rPr lang="en-GB" altLang="en-US" sz="1400" u="none" dirty="0"/>
                <a:t>Low Cost/Price</a:t>
              </a:r>
            </a:p>
          </p:txBody>
        </p:sp>
        <p:sp>
          <p:nvSpPr>
            <p:cNvPr id="44041" name="Line 9"/>
            <p:cNvSpPr>
              <a:spLocks noChangeShapeType="1"/>
            </p:cNvSpPr>
            <p:nvPr/>
          </p:nvSpPr>
          <p:spPr bwMode="auto">
            <a:xfrm>
              <a:off x="1632" y="2727"/>
              <a:ext cx="624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42" name="Line 10"/>
            <p:cNvSpPr>
              <a:spLocks noChangeShapeType="1"/>
            </p:cNvSpPr>
            <p:nvPr/>
          </p:nvSpPr>
          <p:spPr bwMode="auto">
            <a:xfrm>
              <a:off x="3696" y="2727"/>
              <a:ext cx="57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3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Internal Markets and External Markets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43000"/>
            <a:ext cx="7772400" cy="4572000"/>
          </a:xfrm>
          <a:noFill/>
          <a:ln/>
        </p:spPr>
        <p:txBody>
          <a:bodyPr/>
          <a:lstStyle/>
          <a:p>
            <a:r>
              <a:rPr lang="en-GB" altLang="en-US" sz="2800"/>
              <a:t>Ignoring the internal market (people in the company) when we look at customer satisfaction:</a:t>
            </a:r>
          </a:p>
          <a:p>
            <a:pPr lvl="1"/>
            <a:r>
              <a:rPr lang="en-GB" altLang="en-US" sz="2400"/>
              <a:t>may reduce capability to deliver satisfaction in the external market</a:t>
            </a:r>
          </a:p>
          <a:p>
            <a:pPr lvl="1"/>
            <a:r>
              <a:rPr lang="en-GB" altLang="en-US" sz="2400"/>
              <a:t>can destroy employee enthusiasm for superior customer service</a:t>
            </a:r>
          </a:p>
          <a:p>
            <a:pPr lvl="1"/>
            <a:r>
              <a:rPr lang="en-GB" altLang="en-US" sz="2400"/>
              <a:t>generates “game-playing” to beat the system</a:t>
            </a:r>
          </a:p>
          <a:p>
            <a:r>
              <a:rPr lang="en-GB" altLang="en-US" sz="2800"/>
              <a:t>The challenge may be “marketing our customers to our employees”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97695-03C6-40C8-8F3F-A0F247A33B6C}" type="slidenum">
              <a:rPr lang="en-GB" altLang="en-US"/>
              <a:pPr/>
              <a:t>21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Internal Markets and External Markets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If you compare internal customer (employee) attitudes with external customer attitudes, you may find:</a:t>
            </a:r>
          </a:p>
          <a:p>
            <a:pPr lvl="1"/>
            <a:r>
              <a:rPr lang="en-GB" altLang="en-US"/>
              <a:t>synergy</a:t>
            </a:r>
          </a:p>
          <a:p>
            <a:pPr lvl="1"/>
            <a:r>
              <a:rPr lang="en-GB" altLang="en-US"/>
              <a:t>coercion</a:t>
            </a:r>
          </a:p>
          <a:p>
            <a:pPr lvl="1"/>
            <a:r>
              <a:rPr lang="en-GB" altLang="en-US"/>
              <a:t>alienation</a:t>
            </a:r>
          </a:p>
          <a:p>
            <a:pPr lvl="1"/>
            <a:r>
              <a:rPr lang="en-GB" altLang="en-US"/>
              <a:t>internal euphoria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902C-9ECA-4254-9A7E-FD77001D3689}" type="slidenum">
              <a:rPr lang="en-GB" altLang="en-US"/>
              <a:pPr/>
              <a:t>22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E74B9-12D5-4347-A3BB-1BFA052F63B1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631750" y="487363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Customer Satisfaction and the Internal Market</a:t>
            </a:r>
          </a:p>
        </p:txBody>
      </p:sp>
      <p:grpSp>
        <p:nvGrpSpPr>
          <p:cNvPr id="50194" name="Group 18"/>
          <p:cNvGrpSpPr>
            <a:grpSpLocks/>
          </p:cNvGrpSpPr>
          <p:nvPr/>
        </p:nvGrpSpPr>
        <p:grpSpPr bwMode="auto">
          <a:xfrm>
            <a:off x="1162051" y="1772245"/>
            <a:ext cx="6832600" cy="4673600"/>
            <a:chOff x="757" y="950"/>
            <a:chExt cx="4304" cy="2944"/>
          </a:xfrm>
        </p:grpSpPr>
        <p:grpSp>
          <p:nvGrpSpPr>
            <p:cNvPr id="5018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5017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0184" name="Rectangle 8"/>
            <p:cNvSpPr>
              <a:spLocks noChangeArrowheads="1"/>
            </p:cNvSpPr>
            <p:nvPr/>
          </p:nvSpPr>
          <p:spPr bwMode="auto">
            <a:xfrm>
              <a:off x="2309" y="950"/>
              <a:ext cx="275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External Customer Satisfaction</a:t>
              </a:r>
            </a:p>
          </p:txBody>
        </p:sp>
        <p:sp>
          <p:nvSpPr>
            <p:cNvPr id="50185" name="Rectangle 9"/>
            <p:cNvSpPr>
              <a:spLocks noChangeArrowheads="1"/>
            </p:cNvSpPr>
            <p:nvPr/>
          </p:nvSpPr>
          <p:spPr bwMode="auto">
            <a:xfrm>
              <a:off x="757" y="2395"/>
              <a:ext cx="1109" cy="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/>
                <a:t>Internal</a:t>
              </a:r>
            </a:p>
            <a:p>
              <a:pPr eaLnBrk="0" hangingPunct="0"/>
              <a:r>
                <a:rPr lang="en-GB" altLang="en-US" sz="2400"/>
                <a:t>Customer</a:t>
              </a:r>
            </a:p>
            <a:p>
              <a:pPr eaLnBrk="0" hangingPunct="0"/>
              <a:r>
                <a:rPr lang="en-GB" altLang="en-US" sz="2400"/>
                <a:t>Satisfaction</a:t>
              </a:r>
            </a:p>
          </p:txBody>
        </p:sp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5018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50188" name="Rectangle 12"/>
            <p:cNvSpPr>
              <a:spLocks noChangeArrowheads="1"/>
            </p:cNvSpPr>
            <p:nvPr/>
          </p:nvSpPr>
          <p:spPr bwMode="auto">
            <a:xfrm>
              <a:off x="1765" y="2040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5018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50190" name="Rectangle 14"/>
            <p:cNvSpPr>
              <a:spLocks noChangeArrowheads="1"/>
            </p:cNvSpPr>
            <p:nvPr/>
          </p:nvSpPr>
          <p:spPr bwMode="auto">
            <a:xfrm>
              <a:off x="2319" y="1723"/>
              <a:ext cx="1427" cy="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i="1" dirty="0"/>
                <a:t>Synergy</a:t>
              </a:r>
            </a:p>
            <a:p>
              <a:pPr algn="ctr" eaLnBrk="0" hangingPunct="0"/>
              <a:r>
                <a:rPr lang="en-GB" altLang="en-US" sz="2000" i="1" u="none" dirty="0"/>
                <a:t>“Happy customers</a:t>
              </a:r>
            </a:p>
            <a:p>
              <a:pPr algn="ctr" eaLnBrk="0" hangingPunct="0"/>
              <a:r>
                <a:rPr lang="en-GB" altLang="en-US" sz="2000" i="1" u="none" dirty="0"/>
                <a:t>and “happy”</a:t>
              </a:r>
            </a:p>
            <a:p>
              <a:pPr algn="ctr" eaLnBrk="0" hangingPunct="0"/>
              <a:r>
                <a:rPr lang="en-GB" altLang="en-US" sz="2000" i="1" u="none" dirty="0"/>
                <a:t>employees</a:t>
              </a:r>
            </a:p>
          </p:txBody>
        </p:sp>
        <p:sp>
          <p:nvSpPr>
            <p:cNvPr id="50191" name="Rectangle 15"/>
            <p:cNvSpPr>
              <a:spLocks noChangeArrowheads="1"/>
            </p:cNvSpPr>
            <p:nvPr/>
          </p:nvSpPr>
          <p:spPr bwMode="auto">
            <a:xfrm>
              <a:off x="3654" y="1723"/>
              <a:ext cx="1355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i="1"/>
                <a:t>Internal Euphoria</a:t>
              </a:r>
              <a:endParaRPr lang="en-GB" altLang="en-US" sz="2000" i="1" u="none"/>
            </a:p>
            <a:p>
              <a:pPr algn="ctr" eaLnBrk="0" hangingPunct="0"/>
              <a:r>
                <a:rPr lang="en-GB" altLang="en-US" sz="2000" i="1" u="none"/>
                <a:t>“Never mind the</a:t>
              </a:r>
            </a:p>
            <a:p>
              <a:pPr algn="ctr" eaLnBrk="0" hangingPunct="0"/>
              <a:r>
                <a:rPr lang="en-GB" altLang="en-US" sz="2000" i="1" u="none"/>
                <a:t>customer, what</a:t>
              </a:r>
            </a:p>
            <a:p>
              <a:pPr algn="ctr" eaLnBrk="0" hangingPunct="0"/>
              <a:r>
                <a:rPr lang="en-GB" altLang="en-US" sz="2000" i="1" u="none"/>
                <a:t>about the squash</a:t>
              </a:r>
            </a:p>
            <a:p>
              <a:pPr algn="ctr" eaLnBrk="0" hangingPunct="0"/>
              <a:r>
                <a:rPr lang="en-GB" altLang="en-US" sz="2000" i="1" u="none"/>
                <a:t>ladder?”</a:t>
              </a:r>
            </a:p>
          </p:txBody>
        </p:sp>
        <p:sp>
          <p:nvSpPr>
            <p:cNvPr id="50192" name="Rectangle 16"/>
            <p:cNvSpPr>
              <a:spLocks noChangeArrowheads="1"/>
            </p:cNvSpPr>
            <p:nvPr/>
          </p:nvSpPr>
          <p:spPr bwMode="auto">
            <a:xfrm>
              <a:off x="3754" y="2866"/>
              <a:ext cx="1158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i="1"/>
                <a:t>Alienation</a:t>
              </a:r>
            </a:p>
            <a:p>
              <a:pPr algn="ctr" eaLnBrk="0" hangingPunct="0"/>
              <a:r>
                <a:rPr lang="en-GB" altLang="en-US" sz="2000" i="1" u="none"/>
                <a:t>“Unhappy”</a:t>
              </a:r>
            </a:p>
            <a:p>
              <a:pPr algn="ctr" eaLnBrk="0" hangingPunct="0"/>
              <a:r>
                <a:rPr lang="en-GB" altLang="en-US" sz="2000" i="1" u="none"/>
                <a:t>customers</a:t>
              </a:r>
            </a:p>
            <a:p>
              <a:pPr algn="ctr" eaLnBrk="0" hangingPunct="0"/>
              <a:r>
                <a:rPr lang="en-GB" altLang="en-US" sz="2000" i="1" u="none"/>
                <a:t>and “unhappy”</a:t>
              </a:r>
            </a:p>
            <a:p>
              <a:pPr algn="ctr" eaLnBrk="0" hangingPunct="0"/>
              <a:r>
                <a:rPr lang="en-GB" altLang="en-US" sz="2000" i="1" u="none"/>
                <a:t>employees</a:t>
              </a:r>
            </a:p>
          </p:txBody>
        </p:sp>
        <p:sp>
          <p:nvSpPr>
            <p:cNvPr id="50193" name="Rectangle 17"/>
            <p:cNvSpPr>
              <a:spLocks noChangeArrowheads="1"/>
            </p:cNvSpPr>
            <p:nvPr/>
          </p:nvSpPr>
          <p:spPr bwMode="auto">
            <a:xfrm>
              <a:off x="2486" y="2866"/>
              <a:ext cx="1092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000" i="1"/>
                <a:t>Coercion</a:t>
              </a:r>
            </a:p>
            <a:p>
              <a:pPr algn="ctr" eaLnBrk="0" hangingPunct="0"/>
              <a:r>
                <a:rPr lang="en-GB" altLang="en-US" sz="2000" i="1" u="none"/>
                <a:t>“You WILL be</a:t>
              </a:r>
            </a:p>
            <a:p>
              <a:pPr algn="ctr" eaLnBrk="0" hangingPunct="0"/>
              <a:r>
                <a:rPr lang="en-GB" altLang="en-US" sz="2000" i="1" u="none"/>
                <a:t>committed to</a:t>
              </a:r>
            </a:p>
            <a:p>
              <a:pPr algn="ctr" eaLnBrk="0" hangingPunct="0"/>
              <a:r>
                <a:rPr lang="en-GB" altLang="en-US" sz="2000" i="1" u="none"/>
                <a:t>customers -</a:t>
              </a:r>
            </a:p>
            <a:p>
              <a:pPr algn="ctr" eaLnBrk="0" hangingPunct="0"/>
              <a:r>
                <a:rPr lang="en-GB" altLang="en-US" sz="2000" i="1" u="none"/>
                <a:t>or else….”</a:t>
              </a:r>
            </a:p>
          </p:txBody>
        </p:sp>
      </p:grp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Internal Markets and External Markets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 dirty="0"/>
              <a:t>Managers really need to know where they are on this issue</a:t>
            </a:r>
          </a:p>
          <a:p>
            <a:r>
              <a:rPr lang="en-GB" altLang="en-US" dirty="0"/>
              <a:t>Employee “buy-in” is a powerful resource - but do you have it?</a:t>
            </a:r>
          </a:p>
          <a:p>
            <a:r>
              <a:rPr lang="en-GB" altLang="en-US" dirty="0"/>
              <a:t>Implemented badly, customer satisfaction measurement may do more harm than good in building superior customer value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74366-4A45-4EC1-8A8E-4A7F4956004C}" type="slidenum">
              <a:rPr lang="en-GB" altLang="en-US"/>
              <a:pPr/>
              <a:t>24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A242-549C-431A-9B0D-F3DE6FECA3DF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1295400" y="357188"/>
            <a:ext cx="64008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Key Learning Points - </a:t>
            </a:r>
            <a:br>
              <a:rPr lang="en-GB" altLang="en-US" sz="3600" u="none" dirty="0">
                <a:latin typeface="Tahoma" pitchFamily="34" charset="0"/>
              </a:rPr>
            </a:br>
            <a:r>
              <a:rPr lang="en-GB" altLang="en-US" sz="3600" u="none" dirty="0">
                <a:latin typeface="Tahoma" pitchFamily="34" charset="0"/>
              </a:rPr>
              <a:t>The Customer Conundrum</a:t>
            </a: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685800" y="1600200"/>
            <a:ext cx="77724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sz="3200" u="none">
                <a:latin typeface="Tahoma" pitchFamily="34" charset="0"/>
              </a:rPr>
              <a:t>Many organizations have not come as far as they think in getting better at delivering the service their customers want</a:t>
            </a:r>
          </a:p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sz="3200" u="none">
                <a:latin typeface="Tahoma" pitchFamily="34" charset="0"/>
              </a:rPr>
              <a:t>Managers have a responsibility to know what it feels like to be a customer of their company</a:t>
            </a:r>
          </a:p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sz="3200" u="none">
                <a:latin typeface="Tahoma" pitchFamily="34" charset="0"/>
              </a:rPr>
              <a:t>Enhanced customer loyalty/retention brings major advantages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Key Learning Points - </a:t>
            </a:r>
            <a:br>
              <a:rPr lang="en-GB" altLang="en-US"/>
            </a:br>
            <a:r>
              <a:rPr lang="en-GB" altLang="en-US"/>
              <a:t>The Customer Conundrum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Customer satisfaction and loyalty are not the same thing - do not assume they are when you look at marketing investments</a:t>
            </a:r>
          </a:p>
          <a:p>
            <a:r>
              <a:rPr lang="en-GB" altLang="en-US"/>
              <a:t>Customer satisfaction and customer dissatisfaction are not the same thing - they are influenced differently - so treat them differently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5ED73-C3FE-412C-944A-3F3492A47057}" type="slidenum">
              <a:rPr lang="en-GB" altLang="en-US"/>
              <a:pPr/>
              <a:t>26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Key Learning Points - </a:t>
            </a:r>
            <a:br>
              <a:rPr lang="en-GB" altLang="en-US"/>
            </a:br>
            <a:r>
              <a:rPr lang="en-GB" altLang="en-US"/>
              <a:t>The Customer Conundrum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Loyalty programmes are not about loyalty, they are about information</a:t>
            </a:r>
          </a:p>
          <a:p>
            <a:r>
              <a:rPr lang="en-GB" altLang="en-US"/>
              <a:t>You need to know what level and type of customer service matters to different customers, and not maximize service that does not create customer value</a:t>
            </a:r>
          </a:p>
          <a:p>
            <a:r>
              <a:rPr lang="en-GB" altLang="en-US"/>
              <a:t>Measuring customer satisfaction is a way forward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334B-2626-4354-832F-64CA669134DC}" type="slidenum">
              <a:rPr lang="en-GB" altLang="en-US"/>
              <a:pPr/>
              <a:t>27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Key Learning Points - </a:t>
            </a:r>
            <a:br>
              <a:rPr lang="en-GB" altLang="en-US"/>
            </a:br>
            <a:r>
              <a:rPr lang="en-GB" altLang="en-US"/>
              <a:t>The Customer Conundrum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 dirty="0"/>
              <a:t>Using CSM effectively means taking seriously a range of internal company and process barriers</a:t>
            </a:r>
          </a:p>
          <a:p>
            <a:r>
              <a:rPr lang="en-GB" altLang="en-US" dirty="0"/>
              <a:t>In many situations, satisfying external customers means satisfying internal customers first (but not exclusively!)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8D0DE-F627-4471-96C9-2DBCA82DBFAD}" type="slidenum">
              <a:rPr lang="en-GB" altLang="en-US"/>
              <a:pPr/>
              <a:t>28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1886</TotalTime>
  <Words>1280</Words>
  <Application>Microsoft Office PowerPoint</Application>
  <PresentationFormat>On-screen Show (4:3)</PresentationFormat>
  <Paragraphs>274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Times New Roman</vt:lpstr>
      <vt:lpstr>Tahoma</vt:lpstr>
      <vt:lpstr>Monotype Sorts</vt:lpstr>
      <vt:lpstr>Arial</vt:lpstr>
      <vt:lpstr>Office Theme</vt:lpstr>
      <vt:lpstr>THE CUSTOMER CONUNDRUM Service, servility, satisfaction, and then what?</vt:lpstr>
      <vt:lpstr>The Customer Is Always Right-Handed</vt:lpstr>
      <vt:lpstr>Customer Satisfaction and Customer Loyalty</vt:lpstr>
      <vt:lpstr>Customer Satisfaction and Customer Loyalty</vt:lpstr>
      <vt:lpstr>The Big Fat Lie About Satisfaction and Loyalty</vt:lpstr>
      <vt:lpstr>The Big Fat Lie About Satisfaction and Loyalty</vt:lpstr>
      <vt:lpstr>The Big Fat Lie About Satisfaction and Loyalty</vt:lpstr>
      <vt:lpstr>PowerPoint Presentation</vt:lpstr>
      <vt:lpstr>The Reality of Customer Satisfaction and Loyalty?</vt:lpstr>
      <vt:lpstr>The Reality of Customer Satisfaction and Loyalty?</vt:lpstr>
      <vt:lpstr>But Where Does That Leave Loyalty Programmes?</vt:lpstr>
      <vt:lpstr>The Real Customer Problem</vt:lpstr>
      <vt:lpstr>PowerPoint Presentation</vt:lpstr>
      <vt:lpstr>The Real Customer Problem</vt:lpstr>
      <vt:lpstr>Measuring Customer Satisfaction</vt:lpstr>
      <vt:lpstr>Measurement Issues</vt:lpstr>
      <vt:lpstr>In Practice ...</vt:lpstr>
      <vt:lpstr>Research Suggests ...</vt:lpstr>
      <vt:lpstr>Research Suggests ...</vt:lpstr>
      <vt:lpstr>PowerPoint Presentation</vt:lpstr>
      <vt:lpstr>Internal Markets and External Markets</vt:lpstr>
      <vt:lpstr>Internal Markets and External Markets</vt:lpstr>
      <vt:lpstr>PowerPoint Presentation</vt:lpstr>
      <vt:lpstr>Internal Markets and External Markets</vt:lpstr>
      <vt:lpstr>PowerPoint Presentation</vt:lpstr>
      <vt:lpstr>Key Learning Points -  The Customer Conundrum</vt:lpstr>
      <vt:lpstr>Key Learning Points -  The Customer Conundrum</vt:lpstr>
      <vt:lpstr>Key Learning Points -  The Customer Conundrum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Andrew Maund</cp:lastModifiedBy>
  <cp:revision>74</cp:revision>
  <cp:lastPrinted>2014-04-04T11:01:44Z</cp:lastPrinted>
  <dcterms:created xsi:type="dcterms:W3CDTF">2001-09-25T11:33:28Z</dcterms:created>
  <dcterms:modified xsi:type="dcterms:W3CDTF">2014-04-04T11:02:45Z</dcterms:modified>
</cp:coreProperties>
</file>