
<file path=[Content_Types].xml><?xml version="1.0" encoding="utf-8"?>
<Types xmlns="http://schemas.openxmlformats.org/package/2006/content-types">
  <Default Extension="jpeg" ContentType="image/jpeg"/>
  <Default Extension="JPG" ContentType="image/jpeg"/>
  <Default Extension="png" ContentType="image/png"/>
  <Default Extension="rels" ContentType="application/vnd.openxmlformats-package.relationships+xml"/>
  <Default Extension="webp" ContentType="image/webp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</p:sldIdLst>
  <p:sldSz cx="12192000" cy="6858000"/>
  <p:notesSz cx="6858000" cy="9144000"/>
  <p:defaultTextStyle>
    <a:defPPr>
      <a:defRPr lang="en-US"/>
    </a:defPPr>
    <a:lvl1pPr marL="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000" autoAdjust="0"/>
    <p:restoredTop sz="94660"/>
  </p:normalViewPr>
  <p:slideViewPr>
    <p:cSldViewPr snapToGrid="0">
      <p:cViewPr varScale="1">
        <p:scale>
          <a:sx n="64" d="100"/>
          <a:sy n="64" d="100"/>
        </p:scale>
        <p:origin x="978" y="10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tableStyles" Target="tableStyle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theme" Target="theme/theme1.xml"/><Relationship Id="rId5" Type="http://schemas.openxmlformats.org/officeDocument/2006/relationships/slide" Target="slides/slide4.xml"/><Relationship Id="rId10" Type="http://schemas.openxmlformats.org/officeDocument/2006/relationships/viewProps" Target="viewProps.xml"/><Relationship Id="rId4" Type="http://schemas.openxmlformats.org/officeDocument/2006/relationships/slide" Target="slides/slide3.xml"/><Relationship Id="rId9" Type="http://schemas.openxmlformats.org/officeDocument/2006/relationships/presProps" Target="presProp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154955" y="1447800"/>
            <a:ext cx="8825658" cy="3329581"/>
          </a:xfrm>
        </p:spPr>
        <p:txBody>
          <a:bodyPr anchor="b"/>
          <a:lstStyle>
            <a:lvl1pPr>
              <a:defRPr sz="72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154955" y="4777380"/>
            <a:ext cx="8825658" cy="861420"/>
          </a:xfrm>
        </p:spPr>
        <p:txBody>
          <a:bodyPr anchor="t"/>
          <a:lstStyle>
            <a:lvl1pPr marL="0" indent="0" algn="l">
              <a:buNone/>
              <a:defRPr cap="all">
                <a:solidFill>
                  <a:schemeClr val="bg2">
                    <a:lumMod val="40000"/>
                    <a:lumOff val="60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9D0A8A2-73AD-4F19-83AF-C5BAB8740FB8}" type="datetimeFigureOut">
              <a:rPr lang="en-GB" smtClean="0"/>
              <a:t>16/06/2026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8B95EC4-DE64-4A64-92BF-A2FE9100C2D4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510315958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7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9D0A8A2-73AD-4F19-83AF-C5BAB8740FB8}" type="datetimeFigureOut">
              <a:rPr lang="en-GB" smtClean="0"/>
              <a:t>16/06/2026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8B95EC4-DE64-4A64-92BF-A2FE9100C2D4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40729048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54956" y="2861733"/>
            <a:ext cx="8825657" cy="1915647"/>
          </a:xfrm>
        </p:spPr>
        <p:txBody>
          <a:bodyPr anchor="b"/>
          <a:lstStyle>
            <a:lvl1pPr algn="l">
              <a:defRPr sz="4000" b="0" cap="none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54955" y="4777381"/>
            <a:ext cx="8825658" cy="860400"/>
          </a:xfrm>
        </p:spPr>
        <p:txBody>
          <a:bodyPr anchor="t"/>
          <a:lstStyle>
            <a:lvl1pPr marL="0" indent="0" algn="l">
              <a:buNone/>
              <a:defRPr sz="2000" cap="all">
                <a:solidFill>
                  <a:schemeClr val="bg2">
                    <a:lumMod val="40000"/>
                    <a:lumOff val="60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9D0A8A2-73AD-4F19-83AF-C5BAB8740FB8}" type="datetimeFigureOut">
              <a:rPr lang="en-GB" smtClean="0"/>
              <a:t>16/06/2026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8B95EC4-DE64-4A64-92BF-A2FE9100C2D4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772982052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1103312" y="2060575"/>
            <a:ext cx="4396339" cy="4195763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600"/>
            </a:lvl2pPr>
            <a:lvl3pPr>
              <a:defRPr sz="1400"/>
            </a:lvl3pPr>
            <a:lvl4pPr>
              <a:defRPr sz="1200"/>
            </a:lvl4pPr>
            <a:lvl5pPr>
              <a:defRPr sz="1200"/>
            </a:lvl5pPr>
            <a:lvl6pPr>
              <a:defRPr sz="1200"/>
            </a:lvl6pPr>
            <a:lvl7pPr>
              <a:defRPr sz="1200"/>
            </a:lvl7pPr>
            <a:lvl8pPr>
              <a:defRPr sz="1200"/>
            </a:lvl8pPr>
            <a:lvl9pPr>
              <a:defRPr sz="12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5654493" y="2056092"/>
            <a:ext cx="4396341" cy="4200245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600"/>
            </a:lvl2pPr>
            <a:lvl3pPr>
              <a:defRPr sz="1400"/>
            </a:lvl3pPr>
            <a:lvl4pPr>
              <a:defRPr sz="1200"/>
            </a:lvl4pPr>
            <a:lvl5pPr>
              <a:defRPr sz="1200"/>
            </a:lvl5pPr>
            <a:lvl6pPr>
              <a:defRPr sz="1200"/>
            </a:lvl6pPr>
            <a:lvl7pPr>
              <a:defRPr sz="1200"/>
            </a:lvl7pPr>
            <a:lvl8pPr>
              <a:defRPr sz="1200"/>
            </a:lvl8pPr>
            <a:lvl9pPr>
              <a:defRPr sz="12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9D0A8A2-73AD-4F19-83AF-C5BAB8740FB8}" type="datetimeFigureOut">
              <a:rPr lang="en-GB" smtClean="0"/>
              <a:t>16/06/2026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8B95EC4-DE64-4A64-92BF-A2FE9100C2D4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865512731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03313" y="1905000"/>
            <a:ext cx="4396338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bg2">
                    <a:lumMod val="40000"/>
                    <a:lumOff val="60000"/>
                  </a:schemeClr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1103312" y="2514600"/>
            <a:ext cx="4396339" cy="3741738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600"/>
            </a:lvl2pPr>
            <a:lvl3pPr>
              <a:defRPr sz="1400"/>
            </a:lvl3pPr>
            <a:lvl4pPr>
              <a:defRPr sz="1200"/>
            </a:lvl4pPr>
            <a:lvl5pPr>
              <a:defRPr sz="1200"/>
            </a:lvl5pPr>
            <a:lvl6pPr>
              <a:defRPr sz="1200"/>
            </a:lvl6pPr>
            <a:lvl7pPr>
              <a:defRPr sz="1200"/>
            </a:lvl7pPr>
            <a:lvl8pPr>
              <a:defRPr sz="1200"/>
            </a:lvl8pPr>
            <a:lvl9pPr>
              <a:defRPr sz="12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5654495" y="1905000"/>
            <a:ext cx="4396339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bg2">
                    <a:lumMod val="40000"/>
                    <a:lumOff val="60000"/>
                  </a:schemeClr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5654495" y="2514600"/>
            <a:ext cx="4396339" cy="3741738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600"/>
            </a:lvl2pPr>
            <a:lvl3pPr>
              <a:defRPr sz="1400"/>
            </a:lvl3pPr>
            <a:lvl4pPr>
              <a:defRPr sz="1200"/>
            </a:lvl4pPr>
            <a:lvl5pPr>
              <a:defRPr sz="1200"/>
            </a:lvl5pPr>
            <a:lvl6pPr>
              <a:defRPr sz="1200"/>
            </a:lvl6pPr>
            <a:lvl7pPr>
              <a:defRPr sz="1200"/>
            </a:lvl7pPr>
            <a:lvl8pPr>
              <a:defRPr sz="1200"/>
            </a:lvl8pPr>
            <a:lvl9pPr>
              <a:defRPr sz="12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9D0A8A2-73AD-4F19-83AF-C5BAB8740FB8}" type="datetimeFigureOut">
              <a:rPr lang="en-GB" smtClean="0"/>
              <a:t>16/06/2026</a:t>
            </a:fld>
            <a:endParaRPr lang="en-GB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8B95EC4-DE64-4A64-92BF-A2FE9100C2D4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921037666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7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9D0A8A2-73AD-4F19-83AF-C5BAB8740FB8}" type="datetimeFigureOut">
              <a:rPr lang="en-GB" smtClean="0"/>
              <a:t>16/06/2026</a:t>
            </a:fld>
            <a:endParaRPr lang="en-GB"/>
          </a:p>
        </p:txBody>
      </p:sp>
      <p:sp>
        <p:nvSpPr>
          <p:cNvPr id="5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8B95EC4-DE64-4A64-92BF-A2FE9100C2D4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73747269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9D0A8A2-73AD-4F19-83AF-C5BAB8740FB8}" type="datetimeFigureOut">
              <a:rPr lang="en-GB" smtClean="0"/>
              <a:t>16/06/2026</a:t>
            </a:fld>
            <a:endParaRPr lang="en-GB"/>
          </a:p>
        </p:txBody>
      </p:sp>
      <p:sp>
        <p:nvSpPr>
          <p:cNvPr id="5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8B95EC4-DE64-4A64-92BF-A2FE9100C2D4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832118079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54953" y="1447800"/>
            <a:ext cx="3401064" cy="1447800"/>
          </a:xfrm>
        </p:spPr>
        <p:txBody>
          <a:bodyPr anchor="b"/>
          <a:lstStyle>
            <a:lvl1pPr algn="l">
              <a:defRPr sz="2400" b="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784616" y="1447800"/>
            <a:ext cx="5195997" cy="4572000"/>
          </a:xfrm>
        </p:spPr>
        <p:txBody>
          <a:bodyPr anchor="ctr">
            <a:normAutofit/>
          </a:bodyPr>
          <a:lstStyle>
            <a:lvl1pPr>
              <a:defRPr sz="2000"/>
            </a:lvl1pPr>
            <a:lvl2pPr>
              <a:defRPr sz="1800"/>
            </a:lvl2pPr>
            <a:lvl3pPr>
              <a:defRPr sz="1600"/>
            </a:lvl3pPr>
            <a:lvl4pPr>
              <a:defRPr sz="1400"/>
            </a:lvl4pPr>
            <a:lvl5pPr>
              <a:defRPr sz="1400"/>
            </a:lvl5pPr>
            <a:lvl6pPr>
              <a:defRPr sz="1400"/>
            </a:lvl6pPr>
            <a:lvl7pPr>
              <a:defRPr sz="1400"/>
            </a:lvl7pPr>
            <a:lvl8pPr>
              <a:defRPr sz="1400"/>
            </a:lvl8pPr>
            <a:lvl9pPr>
              <a:defRPr sz="14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154953" y="3129280"/>
            <a:ext cx="3401063" cy="2895599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7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9D0A8A2-73AD-4F19-83AF-C5BAB8740FB8}" type="datetimeFigureOut">
              <a:rPr lang="en-GB" smtClean="0"/>
              <a:t>16/06/2026</a:t>
            </a:fld>
            <a:endParaRPr lang="en-GB"/>
          </a:p>
        </p:txBody>
      </p:sp>
      <p:sp>
        <p:nvSpPr>
          <p:cNvPr id="5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8B95EC4-DE64-4A64-92BF-A2FE9100C2D4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132600547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53907" y="1854192"/>
            <a:ext cx="5092906" cy="1574808"/>
          </a:xfrm>
        </p:spPr>
        <p:txBody>
          <a:bodyPr anchor="b">
            <a:normAutofit/>
          </a:bodyPr>
          <a:lstStyle>
            <a:lvl1pPr algn="l">
              <a:defRPr sz="3600" b="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6949546" y="1143000"/>
            <a:ext cx="3200400" cy="4572000"/>
          </a:xfrm>
          <a:prstGeom prst="roundRect">
            <a:avLst>
              <a:gd name="adj" fmla="val 1858"/>
            </a:avLst>
          </a:prstGeom>
          <a:effectLst>
            <a:outerShdw blurRad="50800" dist="50800" dir="5400000" algn="tl" rotWithShape="0">
              <a:srgbClr val="000000">
                <a:alpha val="43000"/>
              </a:srgbClr>
            </a:out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154954" y="3657600"/>
            <a:ext cx="5084979" cy="1371600"/>
          </a:xfrm>
        </p:spPr>
        <p:txBody>
          <a:bodyPr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9D0A8A2-73AD-4F19-83AF-C5BAB8740FB8}" type="datetimeFigureOut">
              <a:rPr lang="en-GB" smtClean="0"/>
              <a:t>16/06/2026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8B95EC4-DE64-4A64-92BF-A2FE9100C2D4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878850181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Panoramic 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54956" y="4800587"/>
            <a:ext cx="8825657" cy="566738"/>
          </a:xfrm>
        </p:spPr>
        <p:txBody>
          <a:bodyPr anchor="b">
            <a:normAutofit/>
          </a:bodyPr>
          <a:lstStyle>
            <a:lvl1pPr algn="l">
              <a:defRPr sz="2400" b="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1154955" y="685800"/>
            <a:ext cx="8825658" cy="3640666"/>
          </a:xfrm>
          <a:prstGeom prst="roundRect">
            <a:avLst>
              <a:gd name="adj" fmla="val 1858"/>
            </a:avLst>
          </a:prstGeom>
          <a:effectLst>
            <a:outerShdw blurRad="50800" dist="50800" dir="5400000" algn="tl" rotWithShape="0">
              <a:srgbClr val="000000">
                <a:alpha val="43000"/>
              </a:srgbClr>
            </a:out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154956" y="5367325"/>
            <a:ext cx="8825656" cy="493712"/>
          </a:xfrm>
        </p:spPr>
        <p:txBody>
          <a:bodyPr>
            <a:normAutofit/>
          </a:bodyPr>
          <a:lstStyle>
            <a:lvl1pPr marL="0" indent="0">
              <a:buNone/>
              <a:defRPr sz="12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9D0A8A2-73AD-4F19-83AF-C5BAB8740FB8}" type="datetimeFigureOut">
              <a:rPr lang="en-GB" smtClean="0"/>
              <a:t>16/06/2026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8B95EC4-DE64-4A64-92BF-A2FE9100C2D4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16943310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itle and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54954" y="1447800"/>
            <a:ext cx="8825659" cy="1981200"/>
          </a:xfrm>
        </p:spPr>
        <p:txBody>
          <a:bodyPr/>
          <a:lstStyle>
            <a:lvl1pPr>
              <a:defRPr sz="48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8" name="Text Placeholder 3"/>
          <p:cNvSpPr>
            <a:spLocks noGrp="1"/>
          </p:cNvSpPr>
          <p:nvPr>
            <p:ph type="body" sz="half" idx="2"/>
          </p:nvPr>
        </p:nvSpPr>
        <p:spPr>
          <a:xfrm>
            <a:off x="1154954" y="3657600"/>
            <a:ext cx="8825659" cy="2362200"/>
          </a:xfrm>
        </p:spPr>
        <p:txBody>
          <a:bodyPr anchor="ctr">
            <a:normAutofit/>
          </a:bodyPr>
          <a:lstStyle>
            <a:lvl1pPr marL="0" indent="0">
              <a:buNone/>
              <a:defRPr sz="18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9D0A8A2-73AD-4F19-83AF-C5BAB8740FB8}" type="datetimeFigureOut">
              <a:rPr lang="en-GB" smtClean="0"/>
              <a:t>16/06/2026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8B95EC4-DE64-4A64-92BF-A2FE9100C2D4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291879422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Quot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574801" y="1447800"/>
            <a:ext cx="7999315" cy="2323374"/>
          </a:xfrm>
        </p:spPr>
        <p:txBody>
          <a:bodyPr/>
          <a:lstStyle>
            <a:lvl1pPr>
              <a:defRPr sz="48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11" name="Text Placeholder 3"/>
          <p:cNvSpPr>
            <a:spLocks noGrp="1"/>
          </p:cNvSpPr>
          <p:nvPr>
            <p:ph type="body" sz="half" idx="14"/>
          </p:nvPr>
        </p:nvSpPr>
        <p:spPr>
          <a:xfrm>
            <a:off x="1930400" y="3771174"/>
            <a:ext cx="7279649" cy="342174"/>
          </a:xfrm>
        </p:spPr>
        <p:txBody>
          <a:bodyPr vert="horz" lIns="91440" tIns="45720" rIns="91440" bIns="45720" rtlCol="0" anchor="t">
            <a:normAutofit/>
          </a:bodyPr>
          <a:lstStyle>
            <a:lvl1pPr marL="0" indent="0">
              <a:buNone/>
              <a:defRPr lang="en-US" sz="1400" b="0" i="0" kern="1200" cap="small" dirty="0">
                <a:solidFill>
                  <a:schemeClr val="bg2">
                    <a:lumMod val="40000"/>
                    <a:lumOff val="60000"/>
                  </a:schemeClr>
                </a:solidFill>
                <a:latin typeface="+mj-lt"/>
                <a:ea typeface="+mj-ea"/>
                <a:cs typeface="+mj-cs"/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marL="0" lvl="0" indent="0">
              <a:buNone/>
            </a:pPr>
            <a:r>
              <a:rPr lang="en-US"/>
              <a:t>Click to edit Master text styles</a:t>
            </a:r>
          </a:p>
        </p:txBody>
      </p:sp>
      <p:sp>
        <p:nvSpPr>
          <p:cNvPr id="10" name="Text Placeholder 3"/>
          <p:cNvSpPr>
            <a:spLocks noGrp="1"/>
          </p:cNvSpPr>
          <p:nvPr>
            <p:ph type="body" sz="half" idx="2"/>
          </p:nvPr>
        </p:nvSpPr>
        <p:spPr>
          <a:xfrm>
            <a:off x="1154954" y="4350657"/>
            <a:ext cx="8825659" cy="1676400"/>
          </a:xfrm>
        </p:spPr>
        <p:txBody>
          <a:bodyPr anchor="ctr">
            <a:normAutofit/>
          </a:bodyPr>
          <a:lstStyle>
            <a:lvl1pPr marL="0" indent="0">
              <a:buNone/>
              <a:defRPr sz="18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9D0A8A2-73AD-4F19-83AF-C5BAB8740FB8}" type="datetimeFigureOut">
              <a:rPr lang="en-GB" smtClean="0"/>
              <a:t>16/06/2026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8B95EC4-DE64-4A64-92BF-A2FE9100C2D4}" type="slidenum">
              <a:rPr lang="en-GB" smtClean="0"/>
              <a:t>‹#›</a:t>
            </a:fld>
            <a:endParaRPr lang="en-GB"/>
          </a:p>
        </p:txBody>
      </p:sp>
      <p:sp>
        <p:nvSpPr>
          <p:cNvPr id="12" name="TextBox 11"/>
          <p:cNvSpPr txBox="1"/>
          <p:nvPr/>
        </p:nvSpPr>
        <p:spPr>
          <a:xfrm>
            <a:off x="898295" y="971253"/>
            <a:ext cx="801912" cy="196977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en-US"/>
            </a:defPPr>
            <a:lvl1pPr algn="r">
              <a:defRPr sz="12200" b="0" i="0">
                <a:solidFill>
                  <a:schemeClr val="bg2">
                    <a:lumMod val="40000"/>
                    <a:lumOff val="60000"/>
                  </a:schemeClr>
                </a:solidFill>
                <a:latin typeface="Arial"/>
                <a:ea typeface="+mj-ea"/>
                <a:cs typeface="+mj-cs"/>
              </a:defRPr>
            </a:lvl1pPr>
          </a:lstStyle>
          <a:p>
            <a:pPr lvl="0"/>
            <a:r>
              <a:rPr lang="en-US" dirty="0"/>
              <a:t>“</a:t>
            </a:r>
          </a:p>
        </p:txBody>
      </p:sp>
      <p:sp>
        <p:nvSpPr>
          <p:cNvPr id="15" name="TextBox 14"/>
          <p:cNvSpPr txBox="1"/>
          <p:nvPr/>
        </p:nvSpPr>
        <p:spPr>
          <a:xfrm>
            <a:off x="9330490" y="2613787"/>
            <a:ext cx="801912" cy="196977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en-US"/>
            </a:defPPr>
            <a:lvl1pPr algn="r">
              <a:defRPr sz="12200" b="0" i="0">
                <a:solidFill>
                  <a:schemeClr val="bg2">
                    <a:lumMod val="40000"/>
                    <a:lumOff val="60000"/>
                  </a:schemeClr>
                </a:solidFill>
                <a:latin typeface="Arial"/>
                <a:ea typeface="+mj-ea"/>
                <a:cs typeface="+mj-cs"/>
              </a:defRPr>
            </a:lvl1pPr>
          </a:lstStyle>
          <a:p>
            <a:pPr lvl="0"/>
            <a:r>
              <a:rPr lang="en-US" dirty="0"/>
              <a:t>”</a:t>
            </a:r>
          </a:p>
        </p:txBody>
      </p:sp>
    </p:spTree>
    <p:extLst>
      <p:ext uri="{BB962C8B-B14F-4D97-AF65-F5344CB8AC3E}">
        <p14:creationId xmlns:p14="http://schemas.microsoft.com/office/powerpoint/2010/main" val="558881518"/>
      </p:ext>
    </p:extLst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Name Car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54954" y="3124201"/>
            <a:ext cx="8825660" cy="1653180"/>
          </a:xfrm>
        </p:spPr>
        <p:txBody>
          <a:bodyPr anchor="b"/>
          <a:lstStyle>
            <a:lvl1pPr algn="l">
              <a:defRPr sz="4000" b="0" cap="none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54954" y="4777381"/>
            <a:ext cx="8825659" cy="860400"/>
          </a:xfrm>
        </p:spPr>
        <p:txBody>
          <a:bodyPr anchor="t"/>
          <a:lstStyle>
            <a:lvl1pPr marL="0" indent="0" algn="l">
              <a:buNone/>
              <a:defRPr sz="2000" cap="none">
                <a:solidFill>
                  <a:schemeClr val="bg2">
                    <a:lumMod val="40000"/>
                    <a:lumOff val="60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9D0A8A2-73AD-4F19-83AF-C5BAB8740FB8}" type="datetimeFigureOut">
              <a:rPr lang="en-GB" smtClean="0"/>
              <a:t>16/06/2026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8B95EC4-DE64-4A64-92BF-A2FE9100C2D4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654005802"/>
      </p:ext>
    </p:extLst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3 Colum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 sz="42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32947" y="1981200"/>
            <a:ext cx="2946866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bg2">
                    <a:lumMod val="40000"/>
                    <a:lumOff val="60000"/>
                  </a:schemeClr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16" name="Text Placeholder 3"/>
          <p:cNvSpPr>
            <a:spLocks noGrp="1"/>
          </p:cNvSpPr>
          <p:nvPr>
            <p:ph type="body" sz="half" idx="15"/>
          </p:nvPr>
        </p:nvSpPr>
        <p:spPr>
          <a:xfrm>
            <a:off x="652463" y="2667000"/>
            <a:ext cx="2927350" cy="3589338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3883659" y="1981200"/>
            <a:ext cx="2936241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bg2">
                    <a:lumMod val="40000"/>
                    <a:lumOff val="60000"/>
                  </a:schemeClr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19" name="Text Placeholder 3"/>
          <p:cNvSpPr>
            <a:spLocks noGrp="1"/>
          </p:cNvSpPr>
          <p:nvPr>
            <p:ph type="body" sz="half" idx="16"/>
          </p:nvPr>
        </p:nvSpPr>
        <p:spPr>
          <a:xfrm>
            <a:off x="3873106" y="2667000"/>
            <a:ext cx="2946794" cy="3589338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14" name="Text Placeholder 4"/>
          <p:cNvSpPr>
            <a:spLocks noGrp="1"/>
          </p:cNvSpPr>
          <p:nvPr>
            <p:ph type="body" sz="quarter" idx="13"/>
          </p:nvPr>
        </p:nvSpPr>
        <p:spPr>
          <a:xfrm>
            <a:off x="7124700" y="1981200"/>
            <a:ext cx="2932113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bg2">
                    <a:lumMod val="40000"/>
                    <a:lumOff val="60000"/>
                  </a:schemeClr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20" name="Text Placeholder 3"/>
          <p:cNvSpPr>
            <a:spLocks noGrp="1"/>
          </p:cNvSpPr>
          <p:nvPr>
            <p:ph type="body" sz="half" idx="17"/>
          </p:nvPr>
        </p:nvSpPr>
        <p:spPr>
          <a:xfrm>
            <a:off x="7124700" y="2667000"/>
            <a:ext cx="2932113" cy="3589338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cxnSp>
        <p:nvCxnSpPr>
          <p:cNvPr id="17" name="Straight Connector 16"/>
          <p:cNvCxnSpPr/>
          <p:nvPr/>
        </p:nvCxnSpPr>
        <p:spPr>
          <a:xfrm>
            <a:off x="3726142" y="2133600"/>
            <a:ext cx="0" cy="3962400"/>
          </a:xfrm>
          <a:prstGeom prst="line">
            <a:avLst/>
          </a:prstGeom>
          <a:ln w="12700" cmpd="sng">
            <a:solidFill>
              <a:schemeClr val="bg2">
                <a:lumMod val="40000"/>
                <a:lumOff val="60000"/>
                <a:alpha val="40000"/>
              </a:schemeClr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18" name="Straight Connector 17"/>
          <p:cNvCxnSpPr/>
          <p:nvPr/>
        </p:nvCxnSpPr>
        <p:spPr>
          <a:xfrm>
            <a:off x="6962227" y="2133600"/>
            <a:ext cx="0" cy="3966882"/>
          </a:xfrm>
          <a:prstGeom prst="line">
            <a:avLst/>
          </a:prstGeom>
          <a:ln w="12700" cmpd="sng">
            <a:solidFill>
              <a:schemeClr val="bg2">
                <a:lumMod val="40000"/>
                <a:lumOff val="60000"/>
                <a:alpha val="40000"/>
              </a:schemeClr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7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9D0A8A2-73AD-4F19-83AF-C5BAB8740FB8}" type="datetimeFigureOut">
              <a:rPr lang="en-GB" smtClean="0"/>
              <a:t>16/06/2026</a:t>
            </a:fld>
            <a:endParaRPr lang="en-GB"/>
          </a:p>
        </p:txBody>
      </p:sp>
      <p:sp>
        <p:nvSpPr>
          <p:cNvPr id="4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8B95EC4-DE64-4A64-92BF-A2FE9100C2D4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084945222"/>
      </p:ext>
    </p:extLst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3 Picture Colum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 sz="42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52463" y="4250949"/>
            <a:ext cx="2940050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bg2">
                    <a:lumMod val="40000"/>
                    <a:lumOff val="60000"/>
                  </a:schemeClr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29" name="Picture Placeholder 2"/>
          <p:cNvSpPr>
            <a:spLocks noGrp="1" noChangeAspect="1"/>
          </p:cNvSpPr>
          <p:nvPr>
            <p:ph type="pic" idx="15"/>
          </p:nvPr>
        </p:nvSpPr>
        <p:spPr>
          <a:xfrm>
            <a:off x="652463" y="2209800"/>
            <a:ext cx="2940050" cy="1524000"/>
          </a:xfrm>
          <a:prstGeom prst="roundRect">
            <a:avLst>
              <a:gd name="adj" fmla="val 1858"/>
            </a:avLst>
          </a:prstGeom>
          <a:effectLst>
            <a:outerShdw blurRad="50800" dist="50800" dir="5400000" algn="tl" rotWithShape="0">
              <a:srgbClr val="000000">
                <a:alpha val="43000"/>
              </a:srgbClr>
            </a:out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22" name="Text Placeholder 3"/>
          <p:cNvSpPr>
            <a:spLocks noGrp="1"/>
          </p:cNvSpPr>
          <p:nvPr>
            <p:ph type="body" sz="half" idx="18"/>
          </p:nvPr>
        </p:nvSpPr>
        <p:spPr>
          <a:xfrm>
            <a:off x="652463" y="4827211"/>
            <a:ext cx="2940050" cy="659189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3889375" y="4250949"/>
            <a:ext cx="2930525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bg2">
                    <a:lumMod val="40000"/>
                    <a:lumOff val="60000"/>
                  </a:schemeClr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30" name="Picture Placeholder 2"/>
          <p:cNvSpPr>
            <a:spLocks noGrp="1" noChangeAspect="1"/>
          </p:cNvSpPr>
          <p:nvPr>
            <p:ph type="pic" idx="21"/>
          </p:nvPr>
        </p:nvSpPr>
        <p:spPr>
          <a:xfrm>
            <a:off x="3889374" y="2209800"/>
            <a:ext cx="2930525" cy="1524000"/>
          </a:xfrm>
          <a:prstGeom prst="roundRect">
            <a:avLst>
              <a:gd name="adj" fmla="val 1858"/>
            </a:avLst>
          </a:prstGeom>
          <a:effectLst>
            <a:outerShdw blurRad="50800" dist="50800" dir="5400000" algn="tl" rotWithShape="0">
              <a:srgbClr val="000000">
                <a:alpha val="43000"/>
              </a:srgbClr>
            </a:out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23" name="Text Placeholder 3"/>
          <p:cNvSpPr>
            <a:spLocks noGrp="1"/>
          </p:cNvSpPr>
          <p:nvPr>
            <p:ph type="body" sz="half" idx="19"/>
          </p:nvPr>
        </p:nvSpPr>
        <p:spPr>
          <a:xfrm>
            <a:off x="3888022" y="4827210"/>
            <a:ext cx="2934406" cy="659189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14" name="Text Placeholder 4"/>
          <p:cNvSpPr>
            <a:spLocks noGrp="1"/>
          </p:cNvSpPr>
          <p:nvPr>
            <p:ph type="body" sz="quarter" idx="13"/>
          </p:nvPr>
        </p:nvSpPr>
        <p:spPr>
          <a:xfrm>
            <a:off x="7124700" y="4250949"/>
            <a:ext cx="2932113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bg2">
                    <a:lumMod val="40000"/>
                    <a:lumOff val="60000"/>
                  </a:schemeClr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31" name="Picture Placeholder 2"/>
          <p:cNvSpPr>
            <a:spLocks noGrp="1" noChangeAspect="1"/>
          </p:cNvSpPr>
          <p:nvPr>
            <p:ph type="pic" idx="22"/>
          </p:nvPr>
        </p:nvSpPr>
        <p:spPr>
          <a:xfrm>
            <a:off x="7124699" y="2209800"/>
            <a:ext cx="2932113" cy="1524000"/>
          </a:xfrm>
          <a:prstGeom prst="roundRect">
            <a:avLst>
              <a:gd name="adj" fmla="val 1858"/>
            </a:avLst>
          </a:prstGeom>
          <a:effectLst>
            <a:outerShdw blurRad="50800" dist="50800" dir="5400000" algn="tl" rotWithShape="0">
              <a:srgbClr val="000000">
                <a:alpha val="43000"/>
              </a:srgbClr>
            </a:out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24" name="Text Placeholder 3"/>
          <p:cNvSpPr>
            <a:spLocks noGrp="1"/>
          </p:cNvSpPr>
          <p:nvPr>
            <p:ph type="body" sz="half" idx="20"/>
          </p:nvPr>
        </p:nvSpPr>
        <p:spPr>
          <a:xfrm>
            <a:off x="7124575" y="4827208"/>
            <a:ext cx="2935997" cy="659189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cxnSp>
        <p:nvCxnSpPr>
          <p:cNvPr id="19" name="Straight Connector 18"/>
          <p:cNvCxnSpPr/>
          <p:nvPr/>
        </p:nvCxnSpPr>
        <p:spPr>
          <a:xfrm>
            <a:off x="3726142" y="2133600"/>
            <a:ext cx="0" cy="3962400"/>
          </a:xfrm>
          <a:prstGeom prst="line">
            <a:avLst/>
          </a:prstGeom>
          <a:ln w="12700" cmpd="sng">
            <a:solidFill>
              <a:schemeClr val="bg2">
                <a:lumMod val="40000"/>
                <a:lumOff val="60000"/>
                <a:alpha val="40000"/>
              </a:schemeClr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20" name="Straight Connector 19"/>
          <p:cNvCxnSpPr/>
          <p:nvPr/>
        </p:nvCxnSpPr>
        <p:spPr>
          <a:xfrm>
            <a:off x="6962227" y="2133600"/>
            <a:ext cx="0" cy="3966882"/>
          </a:xfrm>
          <a:prstGeom prst="line">
            <a:avLst/>
          </a:prstGeom>
          <a:ln w="12700" cmpd="sng">
            <a:solidFill>
              <a:schemeClr val="bg2">
                <a:lumMod val="40000"/>
                <a:lumOff val="60000"/>
                <a:alpha val="40000"/>
              </a:schemeClr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7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9D0A8A2-73AD-4F19-83AF-C5BAB8740FB8}" type="datetimeFigureOut">
              <a:rPr lang="en-GB" smtClean="0"/>
              <a:t>16/06/2026</a:t>
            </a:fld>
            <a:endParaRPr lang="en-GB"/>
          </a:p>
        </p:txBody>
      </p:sp>
      <p:sp>
        <p:nvSpPr>
          <p:cNvPr id="4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8B95EC4-DE64-4A64-92BF-A2FE9100C2D4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8279939"/>
      </p:ext>
    </p:extLst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 anchor="t" anchorCtr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9D0A8A2-73AD-4F19-83AF-C5BAB8740FB8}" type="datetimeFigureOut">
              <a:rPr lang="en-GB" smtClean="0"/>
              <a:t>16/06/2026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8B95EC4-DE64-4A64-92BF-A2FE9100C2D4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794050087"/>
      </p:ext>
    </p:extLst>
  </p:cSld>
  <p:clrMapOvr>
    <a:masterClrMapping/>
  </p:clrMapOvr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8304212" y="430213"/>
            <a:ext cx="1752601" cy="5826125"/>
          </a:xfrm>
        </p:spPr>
        <p:txBody>
          <a:bodyPr vert="eaVert" anchor="b" anchorCtr="0"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652463" y="887414"/>
            <a:ext cx="7423149" cy="5368924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9D0A8A2-73AD-4F19-83AF-C5BAB8740FB8}" type="datetimeFigureOut">
              <a:rPr lang="en-GB" smtClean="0"/>
              <a:t>16/06/2026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8B95EC4-DE64-4A64-92BF-A2FE9100C2D4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234492958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slideLayout" Target="../slideLayouts/slideLayout13.xml"/><Relationship Id="rId18" Type="http://schemas.openxmlformats.org/officeDocument/2006/relationships/theme" Target="../theme/theme1.xml"/><Relationship Id="rId3" Type="http://schemas.openxmlformats.org/officeDocument/2006/relationships/slideLayout" Target="../slideLayouts/slideLayout3.xml"/><Relationship Id="rId21" Type="http://schemas.openxmlformats.org/officeDocument/2006/relationships/image" Target="../media/image4.png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17" Type="http://schemas.openxmlformats.org/officeDocument/2006/relationships/slideLayout" Target="../slideLayouts/slideLayout17.xml"/><Relationship Id="rId2" Type="http://schemas.openxmlformats.org/officeDocument/2006/relationships/slideLayout" Target="../slideLayouts/slideLayout2.xml"/><Relationship Id="rId16" Type="http://schemas.openxmlformats.org/officeDocument/2006/relationships/slideLayout" Target="../slideLayouts/slideLayout16.xml"/><Relationship Id="rId20" Type="http://schemas.openxmlformats.org/officeDocument/2006/relationships/image" Target="../media/image3.png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5" Type="http://schemas.openxmlformats.org/officeDocument/2006/relationships/slideLayout" Target="../slideLayouts/slideLayout15.xml"/><Relationship Id="rId10" Type="http://schemas.openxmlformats.org/officeDocument/2006/relationships/slideLayout" Target="../slideLayouts/slideLayout10.xml"/><Relationship Id="rId19" Type="http://schemas.openxmlformats.org/officeDocument/2006/relationships/image" Target="../media/image2.png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slideLayout" Target="../slideLayouts/slideLayout14.xml"/><Relationship Id="rId22" Type="http://schemas.openxmlformats.org/officeDocument/2006/relationships/image" Target="../media/image5.png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/>
          <p:cNvPicPr>
            <a:picLocks noChangeAspect="1"/>
          </p:cNvPicPr>
          <p:nvPr/>
        </p:nvPicPr>
        <p:blipFill rotWithShape="1">
          <a:blip r:embed="rId19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3613"/>
          <a:stretch/>
        </p:blipFill>
        <p:spPr>
          <a:xfrm>
            <a:off x="0" y="2669685"/>
            <a:ext cx="4037012" cy="4188315"/>
          </a:xfrm>
          <a:prstGeom prst="rect">
            <a:avLst/>
          </a:prstGeom>
        </p:spPr>
      </p:pic>
      <p:pic>
        <p:nvPicPr>
          <p:cNvPr id="7" name="Picture 6"/>
          <p:cNvPicPr>
            <a:picLocks noChangeAspect="1"/>
          </p:cNvPicPr>
          <p:nvPr/>
        </p:nvPicPr>
        <p:blipFill rotWithShape="1">
          <a:blip r:embed="rId20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35640"/>
          <a:stretch/>
        </p:blipFill>
        <p:spPr>
          <a:xfrm>
            <a:off x="0" y="2892347"/>
            <a:ext cx="1522412" cy="2365453"/>
          </a:xfrm>
          <a:prstGeom prst="rect">
            <a:avLst/>
          </a:prstGeom>
        </p:spPr>
      </p:pic>
      <p:sp>
        <p:nvSpPr>
          <p:cNvPr id="16" name="Oval 15"/>
          <p:cNvSpPr/>
          <p:nvPr/>
        </p:nvSpPr>
        <p:spPr>
          <a:xfrm>
            <a:off x="8609012" y="1676400"/>
            <a:ext cx="2819400" cy="2819400"/>
          </a:xfrm>
          <a:prstGeom prst="ellipse">
            <a:avLst/>
          </a:prstGeom>
          <a:gradFill flip="none" rotWithShape="1">
            <a:gsLst>
              <a:gs pos="0">
                <a:schemeClr val="bg2">
                  <a:lumMod val="60000"/>
                  <a:lumOff val="40000"/>
                  <a:alpha val="7000"/>
                </a:schemeClr>
              </a:gs>
              <a:gs pos="69000">
                <a:schemeClr val="bg2">
                  <a:lumMod val="60000"/>
                  <a:lumOff val="40000"/>
                  <a:alpha val="0"/>
                </a:schemeClr>
              </a:gs>
              <a:gs pos="36000">
                <a:schemeClr val="bg2">
                  <a:lumMod val="60000"/>
                  <a:lumOff val="40000"/>
                  <a:alpha val="600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pic>
        <p:nvPicPr>
          <p:cNvPr id="9" name="Picture 8"/>
          <p:cNvPicPr>
            <a:picLocks noChangeAspect="1"/>
          </p:cNvPicPr>
          <p:nvPr/>
        </p:nvPicPr>
        <p:blipFill rotWithShape="1">
          <a:blip r:embed="rId21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28813"/>
          <a:stretch/>
        </p:blipFill>
        <p:spPr>
          <a:xfrm>
            <a:off x="7999412" y="0"/>
            <a:ext cx="1603387" cy="1141407"/>
          </a:xfrm>
          <a:prstGeom prst="rect">
            <a:avLst/>
          </a:prstGeom>
        </p:spPr>
      </p:pic>
      <p:pic>
        <p:nvPicPr>
          <p:cNvPr id="10" name="Picture 9"/>
          <p:cNvPicPr>
            <a:picLocks noChangeAspect="1"/>
          </p:cNvPicPr>
          <p:nvPr/>
        </p:nvPicPr>
        <p:blipFill rotWithShape="1">
          <a:blip r:embed="rId2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b="23320"/>
          <a:stretch/>
        </p:blipFill>
        <p:spPr>
          <a:xfrm>
            <a:off x="8605878" y="6096000"/>
            <a:ext cx="993734" cy="762000"/>
          </a:xfrm>
          <a:prstGeom prst="rect">
            <a:avLst/>
          </a:prstGeom>
        </p:spPr>
      </p:pic>
      <p:sp>
        <p:nvSpPr>
          <p:cNvPr id="14" name="Rectangle 13"/>
          <p:cNvSpPr/>
          <p:nvPr/>
        </p:nvSpPr>
        <p:spPr>
          <a:xfrm>
            <a:off x="10437812" y="0"/>
            <a:ext cx="685800" cy="1143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646111" y="452718"/>
            <a:ext cx="9404723" cy="1400530"/>
          </a:xfrm>
          <a:prstGeom prst="rect">
            <a:avLst/>
          </a:prstGeom>
        </p:spPr>
        <p:txBody>
          <a:bodyPr vert="horz" lIns="91440" tIns="45720" rIns="91440" bIns="45720" rtlCol="0" anchor="t">
            <a:noAutofit/>
          </a:bodyPr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03312" y="2052918"/>
            <a:ext cx="8946541" cy="4195481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 rot="5400000">
            <a:off x="10155639" y="1790701"/>
            <a:ext cx="990599" cy="304799"/>
          </a:xfrm>
          <a:prstGeom prst="rect">
            <a:avLst/>
          </a:prstGeom>
        </p:spPr>
        <p:txBody>
          <a:bodyPr vert="horz" lIns="91440" tIns="45720" rIns="91440" bIns="45720" rtlCol="0" anchor="t"/>
          <a:lstStyle>
            <a:lvl1pPr algn="l">
              <a:defRPr sz="1100" b="0" i="0">
                <a:solidFill>
                  <a:schemeClr val="tx1">
                    <a:tint val="75000"/>
                    <a:alpha val="60000"/>
                  </a:schemeClr>
                </a:solidFill>
              </a:defRPr>
            </a:lvl1pPr>
          </a:lstStyle>
          <a:p>
            <a:fld id="{F9D0A8A2-73AD-4F19-83AF-C5BAB8740FB8}" type="datetimeFigureOut">
              <a:rPr lang="en-GB" smtClean="0"/>
              <a:t>16/06/2026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 rot="5400000">
            <a:off x="8951573" y="3225297"/>
            <a:ext cx="3859795" cy="304801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100" b="0" i="0">
                <a:solidFill>
                  <a:schemeClr val="tx1">
                    <a:tint val="75000"/>
                    <a:alpha val="60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 bwMode="gray">
          <a:xfrm>
            <a:off x="10352540" y="295729"/>
            <a:ext cx="838199" cy="7676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ctr">
              <a:defRPr sz="2800" b="0" i="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48B95EC4-DE64-4A64-92BF-A2FE9100C2D4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808066524"/>
      </p:ext>
    </p:extLst>
  </p:cSld>
  <p:clrMap bg1="dk1" tx1="lt1" bg2="dk2" tx2="lt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  <p:sldLayoutId id="2147483672" r:id="rId12"/>
    <p:sldLayoutId id="2147483673" r:id="rId13"/>
    <p:sldLayoutId id="2147483674" r:id="rId14"/>
    <p:sldLayoutId id="2147483675" r:id="rId15"/>
    <p:sldLayoutId id="2147483676" r:id="rId16"/>
    <p:sldLayoutId id="2147483677" r:id="rId17"/>
  </p:sldLayoutIdLst>
  <p:txStyles>
    <p:titleStyle>
      <a:lvl1pPr algn="l" defTabSz="457200" rtl="0" eaLnBrk="1" latinLnBrk="0" hangingPunct="1">
        <a:spcBef>
          <a:spcPct val="0"/>
        </a:spcBef>
        <a:buNone/>
        <a:defRPr sz="4200" b="0" i="0" kern="1200">
          <a:solidFill>
            <a:schemeClr val="tx2"/>
          </a:solidFill>
          <a:latin typeface="+mj-lt"/>
          <a:ea typeface="+mj-ea"/>
          <a:cs typeface="+mj-cs"/>
        </a:defRPr>
      </a:lvl1pPr>
      <a:lvl2pPr eaLnBrk="1" hangingPunct="1">
        <a:defRPr>
          <a:solidFill>
            <a:schemeClr val="tx2"/>
          </a:solidFill>
        </a:defRPr>
      </a:lvl2pPr>
      <a:lvl3pPr eaLnBrk="1" hangingPunct="1">
        <a:defRPr>
          <a:solidFill>
            <a:schemeClr val="tx2"/>
          </a:solidFill>
        </a:defRPr>
      </a:lvl3pPr>
      <a:lvl4pPr eaLnBrk="1" hangingPunct="1">
        <a:defRPr>
          <a:solidFill>
            <a:schemeClr val="tx2"/>
          </a:solidFill>
        </a:defRPr>
      </a:lvl4pPr>
      <a:lvl5pPr eaLnBrk="1" hangingPunct="1">
        <a:defRPr>
          <a:solidFill>
            <a:schemeClr val="tx2"/>
          </a:solidFill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342900" indent="-342900" algn="l" defTabSz="457200" rtl="0" eaLnBrk="1" latinLnBrk="0" hangingPunct="1">
        <a:spcBef>
          <a:spcPts val="1000"/>
        </a:spcBef>
        <a:spcAft>
          <a:spcPts val="0"/>
        </a:spcAft>
        <a:buClr>
          <a:schemeClr val="bg2">
            <a:lumMod val="40000"/>
            <a:lumOff val="60000"/>
          </a:schemeClr>
        </a:buClr>
        <a:buSzPct val="80000"/>
        <a:buFont typeface="Wingdings 3" charset="2"/>
        <a:buChar char=""/>
        <a:defRPr sz="2000" b="0" i="0" kern="1200">
          <a:solidFill>
            <a:schemeClr val="tx1"/>
          </a:solidFill>
          <a:latin typeface="+mj-lt"/>
          <a:ea typeface="+mj-ea"/>
          <a:cs typeface="+mj-cs"/>
        </a:defRPr>
      </a:lvl1pPr>
      <a:lvl2pPr marL="742950" indent="-285750" algn="l" defTabSz="457200" rtl="0" eaLnBrk="1" latinLnBrk="0" hangingPunct="1">
        <a:spcBef>
          <a:spcPts val="1000"/>
        </a:spcBef>
        <a:spcAft>
          <a:spcPts val="0"/>
        </a:spcAft>
        <a:buClr>
          <a:schemeClr val="bg2">
            <a:lumMod val="40000"/>
            <a:lumOff val="60000"/>
          </a:schemeClr>
        </a:buClr>
        <a:buSzPct val="80000"/>
        <a:buFont typeface="Wingdings 3" charset="2"/>
        <a:buChar char=""/>
        <a:defRPr sz="1800" b="0" i="0" kern="1200">
          <a:solidFill>
            <a:schemeClr val="tx1"/>
          </a:solidFill>
          <a:latin typeface="+mj-lt"/>
          <a:ea typeface="+mj-ea"/>
          <a:cs typeface="+mj-cs"/>
        </a:defRPr>
      </a:lvl2pPr>
      <a:lvl3pPr marL="11430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bg2">
            <a:lumMod val="40000"/>
            <a:lumOff val="60000"/>
          </a:schemeClr>
        </a:buClr>
        <a:buSzPct val="80000"/>
        <a:buFont typeface="Wingdings 3" charset="2"/>
        <a:buChar char=""/>
        <a:defRPr sz="1600" b="0" i="0" kern="1200">
          <a:solidFill>
            <a:schemeClr val="tx1"/>
          </a:solidFill>
          <a:latin typeface="+mj-lt"/>
          <a:ea typeface="+mj-ea"/>
          <a:cs typeface="+mj-cs"/>
        </a:defRPr>
      </a:lvl3pPr>
      <a:lvl4pPr marL="16002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bg2">
            <a:lumMod val="40000"/>
            <a:lumOff val="60000"/>
          </a:schemeClr>
        </a:buClr>
        <a:buSzPct val="80000"/>
        <a:buFont typeface="Wingdings 3" charset="2"/>
        <a:buChar char=""/>
        <a:defRPr sz="1400" b="0" i="0" kern="1200">
          <a:solidFill>
            <a:schemeClr val="tx1"/>
          </a:solidFill>
          <a:latin typeface="+mj-lt"/>
          <a:ea typeface="+mj-ea"/>
          <a:cs typeface="+mj-cs"/>
        </a:defRPr>
      </a:lvl4pPr>
      <a:lvl5pPr marL="20574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bg2">
            <a:lumMod val="40000"/>
            <a:lumOff val="60000"/>
          </a:schemeClr>
        </a:buClr>
        <a:buSzPct val="80000"/>
        <a:buFont typeface="Wingdings 3" charset="2"/>
        <a:buChar char=""/>
        <a:defRPr sz="1400" b="0" i="0" kern="1200">
          <a:solidFill>
            <a:schemeClr val="tx1"/>
          </a:solidFill>
          <a:latin typeface="+mj-lt"/>
          <a:ea typeface="+mj-ea"/>
          <a:cs typeface="+mj-cs"/>
        </a:defRPr>
      </a:lvl5pPr>
      <a:lvl6pPr marL="25060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bg2">
            <a:lumMod val="40000"/>
            <a:lumOff val="60000"/>
          </a:schemeClr>
        </a:buClr>
        <a:buSzPct val="80000"/>
        <a:buFont typeface="Wingdings 3" charset="2"/>
        <a:buChar char=""/>
        <a:defRPr sz="1400" b="0" i="0" kern="1200">
          <a:solidFill>
            <a:schemeClr val="tx1"/>
          </a:solidFill>
          <a:latin typeface="+mj-lt"/>
          <a:ea typeface="+mj-ea"/>
          <a:cs typeface="+mj-cs"/>
        </a:defRPr>
      </a:lvl6pPr>
      <a:lvl7pPr marL="29718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bg2">
            <a:lumMod val="40000"/>
            <a:lumOff val="60000"/>
          </a:schemeClr>
        </a:buClr>
        <a:buSzPct val="80000"/>
        <a:buFont typeface="Wingdings 3" charset="2"/>
        <a:buChar char=""/>
        <a:defRPr sz="1400" b="0" i="0" kern="1200">
          <a:solidFill>
            <a:schemeClr val="tx1"/>
          </a:solidFill>
          <a:latin typeface="+mj-lt"/>
          <a:ea typeface="+mj-ea"/>
          <a:cs typeface="+mj-cs"/>
        </a:defRPr>
      </a:lvl7pPr>
      <a:lvl8pPr marL="34290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bg2">
            <a:lumMod val="40000"/>
            <a:lumOff val="60000"/>
          </a:schemeClr>
        </a:buClr>
        <a:buSzPct val="80000"/>
        <a:buFont typeface="Wingdings 3" charset="2"/>
        <a:buChar char=""/>
        <a:defRPr sz="1400" b="0" i="0" kern="1200">
          <a:solidFill>
            <a:schemeClr val="tx1"/>
          </a:solidFill>
          <a:latin typeface="+mj-lt"/>
          <a:ea typeface="+mj-ea"/>
          <a:cs typeface="+mj-cs"/>
        </a:defRPr>
      </a:lvl8pPr>
      <a:lvl9pPr marL="38862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bg2">
            <a:lumMod val="40000"/>
            <a:lumOff val="60000"/>
          </a:schemeClr>
        </a:buClr>
        <a:buSzPct val="80000"/>
        <a:buFont typeface="Wingdings 3" charset="2"/>
        <a:buChar char=""/>
        <a:defRPr sz="1400" b="0" i="0" kern="1200">
          <a:solidFill>
            <a:schemeClr val="tx1"/>
          </a:solidFill>
          <a:latin typeface="+mj-lt"/>
          <a:ea typeface="+mj-ea"/>
          <a:cs typeface="+mj-cs"/>
        </a:defRPr>
      </a:lvl9pPr>
    </p:bodyStyle>
    <p:otherStyle>
      <a:defPPr>
        <a:defRPr lang="en-US"/>
      </a:defPPr>
      <a:lvl1pPr marL="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hyperlink" Target="https://khairaeducation.com/patient-centered-communication/" TargetMode="External"/><Relationship Id="rId2" Type="http://schemas.openxmlformats.org/officeDocument/2006/relationships/image" Target="../media/image6.jpeg"/><Relationship Id="rId1" Type="http://schemas.openxmlformats.org/officeDocument/2006/relationships/slideLayout" Target="../slideLayouts/slideLayout4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hyperlink" Target="https://www.walmart.com/ip/Why-Communication-Matters-Hardcover-9781516555918/792992786" TargetMode="External"/><Relationship Id="rId2" Type="http://schemas.openxmlformats.org/officeDocument/2006/relationships/image" Target="../media/image7.jpeg"/><Relationship Id="rId1" Type="http://schemas.openxmlformats.org/officeDocument/2006/relationships/slideLayout" Target="../slideLayouts/slideLayout4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hyperlink" Target="https://testconsultant.blogspot.com/2008/01/play-tune-you-know-best.html" TargetMode="External"/><Relationship Id="rId2" Type="http://schemas.openxmlformats.org/officeDocument/2006/relationships/image" Target="../media/image8.JPG"/><Relationship Id="rId1" Type="http://schemas.openxmlformats.org/officeDocument/2006/relationships/slideLayout" Target="../slideLayouts/slideLayout4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hyperlink" Target="https://www.slideserve.com/duer/communication-in-healthcare-doctor-patient-interaction" TargetMode="External"/><Relationship Id="rId2" Type="http://schemas.openxmlformats.org/officeDocument/2006/relationships/image" Target="../media/image9.jpg"/><Relationship Id="rId1" Type="http://schemas.openxmlformats.org/officeDocument/2006/relationships/slideLayout" Target="../slideLayouts/slideLayout4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hyperlink" Target="https://www.geeksforgeeks.org/system-design/communication-diagram-unified-modeling-languageuml/" TargetMode="External"/><Relationship Id="rId2" Type="http://schemas.openxmlformats.org/officeDocument/2006/relationships/image" Target="../media/image10.webp"/><Relationship Id="rId1" Type="http://schemas.openxmlformats.org/officeDocument/2006/relationships/slideLayout" Target="../slideLayouts/slideLayout4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hyperlink" Target="https://www.england.nhs.uk/?utm_source=copilot.com" TargetMode="External"/><Relationship Id="rId1" Type="http://schemas.openxmlformats.org/officeDocument/2006/relationships/slideLayout" Target="../slideLayouts/slideLayout4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95CD5B3-50CF-6DD3-8B20-11D65DBDBC45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154955" y="1447800"/>
            <a:ext cx="8825658" cy="2629525"/>
          </a:xfrm>
        </p:spPr>
        <p:txBody>
          <a:bodyPr>
            <a:normAutofit fontScale="90000"/>
          </a:bodyPr>
          <a:lstStyle/>
          <a:p>
            <a:r>
              <a:rPr lang="en-GB" dirty="0"/>
              <a:t>The Importance of Communication in Health and Social Care</a:t>
            </a:r>
          </a:p>
        </p:txBody>
      </p:sp>
      <p:sp>
        <p:nvSpPr>
          <p:cNvPr id="7" name="Text 5"/>
          <p:cNvSpPr>
            <a:spLocks noGrp="1"/>
          </p:cNvSpPr>
          <p:nvPr>
            <p:ph type="subTitle" idx="1"/>
          </p:nvPr>
        </p:nvSpPr>
        <p:spPr>
          <a:prstGeom prst="rect">
            <a:avLst/>
          </a:prstGeom>
          <a:noFill/>
          <a:ln/>
        </p:spPr>
        <p:txBody>
          <a:bodyPr wrap="square" lIns="0" tIns="0" rIns="0" bIns="0" rtlCol="0" anchor="ctr">
            <a:noAutofit/>
          </a:bodyPr>
          <a:lstStyle/>
          <a:p>
            <a:r>
              <a:rPr lang="en-US" sz="1800" b="1" dirty="0">
                <a:solidFill>
                  <a:srgbClr val="FFFFFF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Student Name:</a:t>
            </a:r>
            <a:r>
              <a:rPr lang="en-US" sz="1800" dirty="0">
                <a:solidFill>
                  <a:srgbClr val="C8E6E6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  Mohammed A Miah</a:t>
            </a:r>
          </a:p>
          <a:p>
            <a:r>
              <a:rPr lang="en-US" sz="1800" b="1" dirty="0">
                <a:solidFill>
                  <a:srgbClr val="FFFFFF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Student Number:</a:t>
            </a:r>
            <a:r>
              <a:rPr lang="en-US" sz="1800" dirty="0">
                <a:solidFill>
                  <a:srgbClr val="C8E6E6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  2507559</a:t>
            </a:r>
          </a:p>
          <a:p>
            <a:pPr marL="0" indent="0">
              <a:buNone/>
            </a:pPr>
            <a:r>
              <a:rPr lang="en-US" sz="1800" b="1" dirty="0">
                <a:solidFill>
                  <a:srgbClr val="FFFFFF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Module: Professional development within healthcare</a:t>
            </a:r>
            <a:endParaRPr lang="en-US" sz="1800" dirty="0"/>
          </a:p>
          <a:p>
            <a:pPr marL="0" indent="0">
              <a:buNone/>
            </a:pPr>
            <a:r>
              <a:rPr lang="en-US" sz="1800" b="1" dirty="0">
                <a:solidFill>
                  <a:srgbClr val="FFFFFF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Module Code:</a:t>
            </a:r>
            <a:r>
              <a:rPr lang="en-US" sz="1800" dirty="0">
                <a:solidFill>
                  <a:srgbClr val="C8E6E6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  LCHS4009</a:t>
            </a:r>
            <a:endParaRPr lang="en-US" sz="1800" dirty="0"/>
          </a:p>
          <a:p>
            <a:pPr marL="0" indent="0">
              <a:buNone/>
            </a:pPr>
            <a:r>
              <a:rPr lang="en-US" sz="1800" b="1" dirty="0">
                <a:solidFill>
                  <a:srgbClr val="FFFFFF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Assessment Title:</a:t>
            </a:r>
            <a:r>
              <a:rPr lang="en-US" sz="1800" dirty="0">
                <a:solidFill>
                  <a:srgbClr val="C8E6E6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  Component 1 – Presentation</a:t>
            </a:r>
            <a:endParaRPr lang="en-US" sz="1800" dirty="0"/>
          </a:p>
        </p:txBody>
      </p:sp>
    </p:spTree>
    <p:extLst>
      <p:ext uri="{BB962C8B-B14F-4D97-AF65-F5344CB8AC3E}">
        <p14:creationId xmlns:p14="http://schemas.microsoft.com/office/powerpoint/2010/main" val="3924931982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D08EC66-6699-4876-6DFF-9A05F018A198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Introduction: The Importance of Communication in Health and Social Care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FF5F553C-D8AD-2A25-8B86-29C0232F12FB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1529345" y="2473377"/>
            <a:ext cx="4396339" cy="3752981"/>
          </a:xfrm>
        </p:spPr>
        <p:txBody>
          <a:bodyPr/>
          <a:lstStyle/>
          <a:p>
            <a:r>
              <a:rPr lang="en-GB" dirty="0"/>
              <a:t>Communication - exchange of information, feelings and meaning (Shannon &amp; Weaver, 1949). </a:t>
            </a:r>
          </a:p>
          <a:p>
            <a:r>
              <a:rPr lang="en-GB" dirty="0"/>
              <a:t>Building safe, effective and caring relationships.</a:t>
            </a:r>
          </a:p>
          <a:p>
            <a:r>
              <a:rPr lang="en-GB" dirty="0"/>
              <a:t> It is crucial for patient safety, cooperation and trust (NHS England, 2021).</a:t>
            </a:r>
          </a:p>
        </p:txBody>
      </p:sp>
      <p:pic>
        <p:nvPicPr>
          <p:cNvPr id="7" name="Content Placeholder 6">
            <a:extLst>
              <a:ext uri="{FF2B5EF4-FFF2-40B4-BE49-F238E27FC236}">
                <a16:creationId xmlns:a16="http://schemas.microsoft.com/office/drawing/2014/main" id="{AC222C74-97FB-3D94-4E7D-F120F2D3150C}"/>
              </a:ext>
            </a:extLst>
          </p:cNvPr>
          <p:cNvPicPr>
            <a:picLocks noGrp="1" noChangeAspect="1"/>
          </p:cNvPicPr>
          <p:nvPr>
            <p:ph sz="half" idx="2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  <a:ext uri="{837473B0-CC2E-450A-ABE3-18F120FF3D39}">
                <a1611:picAttrSrcUrl xmlns:a1611="http://schemas.microsoft.com/office/drawing/2016/11/main" r:id="rId3"/>
              </a:ext>
            </a:extLst>
          </a:blip>
          <a:stretch>
            <a:fillRect/>
          </a:stretch>
        </p:blipFill>
        <p:spPr>
          <a:xfrm>
            <a:off x="6808917" y="1853248"/>
            <a:ext cx="4395788" cy="3365525"/>
          </a:xfrm>
        </p:spPr>
      </p:pic>
    </p:spTree>
    <p:extLst>
      <p:ext uri="{BB962C8B-B14F-4D97-AF65-F5344CB8AC3E}">
        <p14:creationId xmlns:p14="http://schemas.microsoft.com/office/powerpoint/2010/main" val="2355334100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F4E02A1-52F9-C3C3-5633-5C79A6C75D3E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Why Communication Matters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62922746-1A67-EF41-1642-01A22D11199B}"/>
              </a:ext>
            </a:extLst>
          </p:cNvPr>
          <p:cNvSpPr>
            <a:spLocks noGrp="1"/>
          </p:cNvSpPr>
          <p:nvPr>
            <p:ph sz="half" idx="1"/>
          </p:nvPr>
        </p:nvSpPr>
        <p:spPr/>
        <p:txBody>
          <a:bodyPr>
            <a:normAutofit/>
          </a:bodyPr>
          <a:lstStyle/>
          <a:p>
            <a:r>
              <a:rPr lang="en-GB" dirty="0"/>
              <a:t>Accurate information transfer prevents errors (Leonard, Graham &amp; </a:t>
            </a:r>
            <a:r>
              <a:rPr lang="en-GB" dirty="0" err="1"/>
              <a:t>Bonacum</a:t>
            </a:r>
            <a:r>
              <a:rPr lang="en-GB" dirty="0"/>
              <a:t>, 2004).</a:t>
            </a:r>
          </a:p>
          <a:p>
            <a:r>
              <a:rPr lang="en-GB" dirty="0"/>
              <a:t> Establishes a trust and rapport with patients and families (O'Hagan et al., 2014).</a:t>
            </a:r>
          </a:p>
          <a:p>
            <a:r>
              <a:rPr lang="en-GB" dirty="0"/>
              <a:t> Facilitates collaboration across multiple disciplines and helps to minimise misunderstandings (NHS England, 2021). </a:t>
            </a:r>
          </a:p>
          <a:p>
            <a:r>
              <a:rPr lang="en-GB" dirty="0"/>
              <a:t>Improves satisfaction and outcomes for patients (Zajac et al., 2021).</a:t>
            </a:r>
          </a:p>
        </p:txBody>
      </p:sp>
      <p:pic>
        <p:nvPicPr>
          <p:cNvPr id="6" name="Content Placeholder 5">
            <a:extLst>
              <a:ext uri="{FF2B5EF4-FFF2-40B4-BE49-F238E27FC236}">
                <a16:creationId xmlns:a16="http://schemas.microsoft.com/office/drawing/2014/main" id="{D2C431E0-FC54-D6C6-C8DE-470C72DE65EE}"/>
              </a:ext>
            </a:extLst>
          </p:cNvPr>
          <p:cNvPicPr>
            <a:picLocks noGrp="1" noChangeAspect="1"/>
          </p:cNvPicPr>
          <p:nvPr>
            <p:ph sz="half" idx="2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  <a:ext uri="{837473B0-CC2E-450A-ABE3-18F120FF3D39}">
                <a1611:picAttrSrcUrl xmlns:a1611="http://schemas.microsoft.com/office/drawing/2016/11/main" r:id="rId3"/>
              </a:ext>
            </a:extLst>
          </a:blip>
          <a:stretch>
            <a:fillRect/>
          </a:stretch>
        </p:blipFill>
        <p:spPr>
          <a:xfrm>
            <a:off x="6431280" y="1690688"/>
            <a:ext cx="5181600" cy="4486275"/>
          </a:xfrm>
        </p:spPr>
      </p:pic>
    </p:spTree>
    <p:extLst>
      <p:ext uri="{BB962C8B-B14F-4D97-AF65-F5344CB8AC3E}">
        <p14:creationId xmlns:p14="http://schemas.microsoft.com/office/powerpoint/2010/main" val="3948650874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A28C6F1-16DB-13D5-314C-F7C66A82EFC4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Theoretical Model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40CF16E8-5A32-31FE-BE2F-74B9E5B1988D}"/>
              </a:ext>
            </a:extLst>
          </p:cNvPr>
          <p:cNvSpPr>
            <a:spLocks noGrp="1"/>
          </p:cNvSpPr>
          <p:nvPr>
            <p:ph sz="half" idx="1"/>
          </p:nvPr>
        </p:nvSpPr>
        <p:spPr/>
        <p:txBody>
          <a:bodyPr>
            <a:normAutofit/>
          </a:bodyPr>
          <a:lstStyle/>
          <a:p>
            <a:r>
              <a:rPr lang="en-GB" dirty="0"/>
              <a:t>Shannon &amp; Weaver’s Communication Model (1949): Sender → Message → Channel → Receiver → Feedback. Barriers: noise, misinterpretation, lack of clarity. </a:t>
            </a:r>
          </a:p>
          <a:p>
            <a:r>
              <a:rPr lang="en-GB" dirty="0"/>
              <a:t>Leonard et al. (2004) also noted patient handovers need to be clear and to have feedback loops.</a:t>
            </a:r>
          </a:p>
          <a:p>
            <a:r>
              <a:rPr lang="en-GB" dirty="0"/>
              <a:t> Structured tools such as SBAR enhance communication and minimise risk (O'Hagan et al., 2014).</a:t>
            </a:r>
          </a:p>
        </p:txBody>
      </p:sp>
      <p:pic>
        <p:nvPicPr>
          <p:cNvPr id="6" name="Content Placeholder 5">
            <a:extLst>
              <a:ext uri="{FF2B5EF4-FFF2-40B4-BE49-F238E27FC236}">
                <a16:creationId xmlns:a16="http://schemas.microsoft.com/office/drawing/2014/main" id="{AA85A7DC-8B73-5835-25FE-383E92673812}"/>
              </a:ext>
            </a:extLst>
          </p:cNvPr>
          <p:cNvPicPr>
            <a:picLocks noGrp="1" noChangeAspect="1"/>
          </p:cNvPicPr>
          <p:nvPr>
            <p:ph sz="half" idx="2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  <a:ext uri="{837473B0-CC2E-450A-ABE3-18F120FF3D39}">
                <a1611:picAttrSrcUrl xmlns:a1611="http://schemas.microsoft.com/office/drawing/2016/11/main" r:id="rId3"/>
              </a:ext>
            </a:extLst>
          </a:blip>
          <a:stretch>
            <a:fillRect/>
          </a:stretch>
        </p:blipFill>
        <p:spPr>
          <a:xfrm>
            <a:off x="6057900" y="1690688"/>
            <a:ext cx="5532120" cy="3772851"/>
          </a:xfrm>
        </p:spPr>
      </p:pic>
    </p:spTree>
    <p:extLst>
      <p:ext uri="{BB962C8B-B14F-4D97-AF65-F5344CB8AC3E}">
        <p14:creationId xmlns:p14="http://schemas.microsoft.com/office/powerpoint/2010/main" val="3757787658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1F8D199-5728-AAAD-F7E9-A0C1012963AD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Practical Example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FB576B02-5E32-778F-E930-F856DE1DD64F}"/>
              </a:ext>
            </a:extLst>
          </p:cNvPr>
          <p:cNvSpPr>
            <a:spLocks noGrp="1"/>
          </p:cNvSpPr>
          <p:nvPr>
            <p:ph sz="half" idx="1"/>
          </p:nvPr>
        </p:nvSpPr>
        <p:spPr/>
        <p:txBody>
          <a:bodyPr>
            <a:normAutofit/>
          </a:bodyPr>
          <a:lstStyle/>
          <a:p>
            <a:r>
              <a:rPr lang="en-GB" dirty="0"/>
              <a:t>Scenario: Nurse → Doctor handover using SBAR framework</a:t>
            </a:r>
          </a:p>
          <a:p>
            <a:r>
              <a:rPr lang="en-GB" dirty="0"/>
              <a:t> Situation: Patient’s current condition. </a:t>
            </a:r>
          </a:p>
          <a:p>
            <a:r>
              <a:rPr lang="en-GB" dirty="0"/>
              <a:t>Background: Medical history.</a:t>
            </a:r>
          </a:p>
          <a:p>
            <a:r>
              <a:rPr lang="en-GB" dirty="0"/>
              <a:t> Assessment: Clinical findings.</a:t>
            </a:r>
          </a:p>
          <a:p>
            <a:r>
              <a:rPr lang="en-GB" dirty="0"/>
              <a:t> Recommendation: Next steps.</a:t>
            </a:r>
          </a:p>
          <a:p>
            <a:r>
              <a:rPr lang="en-GB" dirty="0"/>
              <a:t> Outcomes: Avoids medication errors, maintains continuity of care (Zajac et al., 2021).</a:t>
            </a:r>
          </a:p>
        </p:txBody>
      </p:sp>
      <p:pic>
        <p:nvPicPr>
          <p:cNvPr id="6" name="Content Placeholder 5">
            <a:extLst>
              <a:ext uri="{FF2B5EF4-FFF2-40B4-BE49-F238E27FC236}">
                <a16:creationId xmlns:a16="http://schemas.microsoft.com/office/drawing/2014/main" id="{7352443D-CA15-354A-0CA3-CA0B78858395}"/>
              </a:ext>
            </a:extLst>
          </p:cNvPr>
          <p:cNvPicPr>
            <a:picLocks noGrp="1" noChangeAspect="1"/>
          </p:cNvPicPr>
          <p:nvPr>
            <p:ph sz="half" idx="2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  <a:ext uri="{837473B0-CC2E-450A-ABE3-18F120FF3D39}">
                <a1611:picAttrSrcUrl xmlns:a1611="http://schemas.microsoft.com/office/drawing/2016/11/main" r:id="rId3"/>
              </a:ext>
            </a:extLst>
          </a:blip>
          <a:stretch>
            <a:fillRect/>
          </a:stretch>
        </p:blipFill>
        <p:spPr>
          <a:xfrm>
            <a:off x="5654675" y="2507655"/>
            <a:ext cx="4395788" cy="3296841"/>
          </a:xfrm>
        </p:spPr>
      </p:pic>
    </p:spTree>
    <p:extLst>
      <p:ext uri="{BB962C8B-B14F-4D97-AF65-F5344CB8AC3E}">
        <p14:creationId xmlns:p14="http://schemas.microsoft.com/office/powerpoint/2010/main" val="3984445115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009B51F-AAEE-8985-1283-43F5D1A64EC7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Benefits, Challenges &amp; Reflection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0CEB1A04-75A5-6C5E-F91D-4BE5041AD119}"/>
              </a:ext>
            </a:extLst>
          </p:cNvPr>
          <p:cNvSpPr>
            <a:spLocks noGrp="1"/>
          </p:cNvSpPr>
          <p:nvPr>
            <p:ph sz="half" idx="1"/>
          </p:nvPr>
        </p:nvSpPr>
        <p:spPr/>
        <p:txBody>
          <a:bodyPr>
            <a:normAutofit/>
          </a:bodyPr>
          <a:lstStyle/>
          <a:p>
            <a:r>
              <a:rPr lang="en-GB" dirty="0"/>
              <a:t>Benefits: The safety of patients, satisfaction, efficiency, and trust.</a:t>
            </a:r>
          </a:p>
          <a:p>
            <a:r>
              <a:rPr lang="en-GB" dirty="0"/>
              <a:t> Challenges: Language, emotional stress, time pressure (O'Hagan et al., 2014).</a:t>
            </a:r>
          </a:p>
          <a:p>
            <a:r>
              <a:rPr lang="en-GB" dirty="0"/>
              <a:t> Strategies: Active listening, plain language, cultural sensitivity, S.B.A.R. </a:t>
            </a:r>
          </a:p>
          <a:p>
            <a:r>
              <a:rPr lang="en-GB" dirty="0"/>
              <a:t>Reflection: In my future practice, I will strive for clear, respectful, empathetic communication with patients and other healthcare providers.</a:t>
            </a:r>
          </a:p>
        </p:txBody>
      </p:sp>
      <p:pic>
        <p:nvPicPr>
          <p:cNvPr id="6" name="Content Placeholder 5">
            <a:extLst>
              <a:ext uri="{FF2B5EF4-FFF2-40B4-BE49-F238E27FC236}">
                <a16:creationId xmlns:a16="http://schemas.microsoft.com/office/drawing/2014/main" id="{FA261D5F-DC02-048B-B93B-63F8D11D379A}"/>
              </a:ext>
            </a:extLst>
          </p:cNvPr>
          <p:cNvPicPr>
            <a:picLocks noGrp="1" noChangeAspect="1"/>
          </p:cNvPicPr>
          <p:nvPr>
            <p:ph sz="half" idx="2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  <a:ext uri="{837473B0-CC2E-450A-ABE3-18F120FF3D39}">
                <a1611:picAttrSrcUrl xmlns:a1611="http://schemas.microsoft.com/office/drawing/2016/11/main" r:id="rId3"/>
              </a:ext>
            </a:extLst>
          </a:blip>
          <a:stretch>
            <a:fillRect/>
          </a:stretch>
        </p:blipFill>
        <p:spPr>
          <a:xfrm>
            <a:off x="6172200" y="1485900"/>
            <a:ext cx="5181600" cy="3812411"/>
          </a:xfrm>
        </p:spPr>
      </p:pic>
    </p:spTree>
    <p:extLst>
      <p:ext uri="{BB962C8B-B14F-4D97-AF65-F5344CB8AC3E}">
        <p14:creationId xmlns:p14="http://schemas.microsoft.com/office/powerpoint/2010/main" val="3937797640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51E107A-372F-CF82-C416-95BE85B430C5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References</a:t>
            </a:r>
            <a:br>
              <a:rPr lang="en-US" dirty="0"/>
            </a:br>
            <a:endParaRPr lang="en-GB" dirty="0"/>
          </a:p>
        </p:txBody>
      </p:sp>
      <p:sp>
        <p:nvSpPr>
          <p:cNvPr id="5" name="Rectangle 1">
            <a:extLst>
              <a:ext uri="{FF2B5EF4-FFF2-40B4-BE49-F238E27FC236}">
                <a16:creationId xmlns:a16="http://schemas.microsoft.com/office/drawing/2014/main" id="{B4374AFB-33E5-4E6F-B106-F2D1D880C89C}"/>
              </a:ext>
            </a:extLst>
          </p:cNvPr>
          <p:cNvSpPr>
            <a:spLocks noGrp="1" noChangeArrowheads="1"/>
          </p:cNvSpPr>
          <p:nvPr>
            <p:ph sz="half" idx="1"/>
          </p:nvPr>
        </p:nvSpPr>
        <p:spPr bwMode="auto">
          <a:xfrm>
            <a:off x="733269" y="1570736"/>
            <a:ext cx="10044659" cy="1323439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Char char="•"/>
              <a:tabLst/>
            </a:pPr>
            <a:r>
              <a:rPr kumimoji="0" lang="en-US" altLang="en-US" sz="10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</a:rPr>
              <a:t>Leonard, M., Graham, S. and </a:t>
            </a:r>
            <a:r>
              <a:rPr kumimoji="0" lang="en-US" altLang="en-US" sz="1000" b="0" i="0" u="none" strike="noStrike" cap="none" normalizeH="0" baseline="0" dirty="0" err="1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</a:rPr>
              <a:t>Bonacum</a:t>
            </a:r>
            <a:r>
              <a:rPr kumimoji="0" lang="en-US" altLang="en-US" sz="10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</a:rPr>
              <a:t>, D. (2004) ‘The human factor: The critical importance of effective teamwork and communication in providing safe care’, </a:t>
            </a:r>
            <a:r>
              <a:rPr kumimoji="0" lang="en-US" altLang="en-US" sz="1000" b="0" i="1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</a:rPr>
              <a:t>Quality and Safety in Health Care</a:t>
            </a:r>
            <a:r>
              <a:rPr kumimoji="0" lang="en-US" altLang="en-US" sz="10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</a:rPr>
              <a:t>, 13(suppl 1), pp. i85–i90. doi:10.1136/qshc.2004.010033.</a:t>
            </a: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Char char="•"/>
              <a:tabLst/>
            </a:pPr>
            <a:r>
              <a:rPr kumimoji="0" lang="en-US" altLang="en-US" sz="10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</a:rPr>
              <a:t>NHS England (2021) </a:t>
            </a:r>
            <a:r>
              <a:rPr kumimoji="0" lang="en-US" altLang="en-US" sz="1000" b="0" i="1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</a:rPr>
              <a:t>Improving communication in healthcare</a:t>
            </a:r>
            <a:r>
              <a:rPr kumimoji="0" lang="en-US" altLang="en-US" sz="10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</a:rPr>
              <a:t>. NHS England. Available at: </a:t>
            </a:r>
            <a:r>
              <a:rPr kumimoji="0" lang="en-US" altLang="en-US" sz="10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  <a:hlinkClick r:id="rId2" tooltip="www.england.nhs.uk"/>
              </a:rPr>
              <a:t>https://www.england.nhs.uk</a:t>
            </a:r>
            <a:r>
              <a:rPr kumimoji="0" lang="en-US" altLang="en-US" sz="10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</a:rPr>
              <a:t> (Accessed: 16 June 2026).</a:t>
            </a: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Char char="•"/>
              <a:tabLst/>
            </a:pPr>
            <a:r>
              <a:rPr kumimoji="0" lang="en-US" altLang="en-US" sz="10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</a:rPr>
              <a:t>O’Hagan, S., Manias, E., Elder, C., Pill, J., McNamara, T., Webb, G. and McColl, G. (2014) ‘What counts as effective communication in nursing? Evidence from nurse educators and clinicians’, </a:t>
            </a:r>
            <a:r>
              <a:rPr kumimoji="0" lang="en-US" altLang="en-US" sz="1000" b="0" i="1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</a:rPr>
              <a:t>Journal of Clinical Nursing</a:t>
            </a:r>
            <a:r>
              <a:rPr kumimoji="0" lang="en-US" altLang="en-US" sz="10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</a:rPr>
              <a:t>, 23(9–10), pp. 1380–1394. doi:10.1111/jocn.12461.</a:t>
            </a: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Char char="•"/>
              <a:tabLst/>
            </a:pPr>
            <a:r>
              <a:rPr kumimoji="0" lang="en-US" altLang="en-US" sz="10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</a:rPr>
              <a:t>Shannon, C.E. and Weaver, W. (1949) </a:t>
            </a:r>
            <a:r>
              <a:rPr kumimoji="0" lang="en-US" altLang="en-US" sz="1000" b="0" i="1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</a:rPr>
              <a:t>The mathematical theory of communication</a:t>
            </a:r>
            <a:r>
              <a:rPr kumimoji="0" lang="en-US" altLang="en-US" sz="10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</a:rPr>
              <a:t>. Urbana: University of Illinois Press.</a:t>
            </a: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Char char="•"/>
              <a:tabLst/>
            </a:pPr>
            <a:r>
              <a:rPr kumimoji="0" lang="en-US" altLang="en-US" sz="10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</a:rPr>
              <a:t>Zajac, S., Woods, A., Tannenbaum, S., Salas, E. and Holladay, C.L. (2021) ‘Overcoming challenges to teamwork in healthcare: A team effectiveness framework and evidence-based guidance’, </a:t>
            </a:r>
            <a:r>
              <a:rPr kumimoji="0" lang="en-US" altLang="en-US" sz="1000" b="0" i="1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</a:rPr>
              <a:t>Frontiers in Communication</a:t>
            </a:r>
            <a:r>
              <a:rPr kumimoji="0" lang="en-US" altLang="en-US" sz="10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</a:rPr>
              <a:t>, 6, Article 606445. doi:10.3389/fcomm.2021.606445.</a:t>
            </a:r>
          </a:p>
        </p:txBody>
      </p:sp>
    </p:spTree>
    <p:extLst>
      <p:ext uri="{BB962C8B-B14F-4D97-AF65-F5344CB8AC3E}">
        <p14:creationId xmlns:p14="http://schemas.microsoft.com/office/powerpoint/2010/main" val="1348975655"/>
      </p:ext>
    </p:extLst>
  </p:cSld>
  <p:clrMapOvr>
    <a:masterClrMapping/>
  </p:clrMapOvr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Ion">
  <a:themeElements>
    <a:clrScheme name="Ion">
      <a:dk1>
        <a:sysClr val="windowText" lastClr="000000"/>
      </a:dk1>
      <a:lt1>
        <a:sysClr val="window" lastClr="FFFFFF"/>
      </a:lt1>
      <a:dk2>
        <a:srgbClr val="1E5155"/>
      </a:dk2>
      <a:lt2>
        <a:srgbClr val="EBEBEB"/>
      </a:lt2>
      <a:accent1>
        <a:srgbClr val="B01513"/>
      </a:accent1>
      <a:accent2>
        <a:srgbClr val="EA6312"/>
      </a:accent2>
      <a:accent3>
        <a:srgbClr val="E6B729"/>
      </a:accent3>
      <a:accent4>
        <a:srgbClr val="6AAC90"/>
      </a:accent4>
      <a:accent5>
        <a:srgbClr val="54849A"/>
      </a:accent5>
      <a:accent6>
        <a:srgbClr val="9E5E9B"/>
      </a:accent6>
      <a:hlink>
        <a:srgbClr val="58C1BA"/>
      </a:hlink>
      <a:folHlink>
        <a:srgbClr val="9DFFCB"/>
      </a:folHlink>
    </a:clrScheme>
    <a:fontScheme name="Ion">
      <a:majorFont>
        <a:latin typeface="Century Gothic" panose="020B0502020202020204"/>
        <a:ea typeface=""/>
        <a:cs typeface=""/>
        <a:font script="Jpan" typeface="メイリオ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entury Gothic" panose="020B0502020202020204"/>
        <a:ea typeface=""/>
        <a:cs typeface=""/>
        <a:font script="Jpan" typeface="メイリオ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Ion">
      <a:fillStyleLst>
        <a:solidFill>
          <a:schemeClr val="phClr"/>
        </a:solidFill>
        <a:gradFill rotWithShape="1">
          <a:gsLst>
            <a:gs pos="0">
              <a:schemeClr val="phClr">
                <a:tint val="64000"/>
                <a:lumMod val="118000"/>
              </a:schemeClr>
            </a:gs>
            <a:gs pos="100000">
              <a:schemeClr val="phClr">
                <a:tint val="92000"/>
                <a:alpha val="100000"/>
                <a:lumMod val="110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8000"/>
                <a:lumMod val="114000"/>
              </a:schemeClr>
            </a:gs>
            <a:gs pos="100000">
              <a:schemeClr val="phClr">
                <a:shade val="90000"/>
                <a:lumMod val="84000"/>
              </a:schemeClr>
            </a:gs>
          </a:gsLst>
          <a:lin ang="5400000" scaled="0"/>
        </a:gradFill>
      </a:fillStyleLst>
      <a:lnStyleLst>
        <a:ln w="9525" cap="rnd" cmpd="sng" algn="ctr">
          <a:solidFill>
            <a:schemeClr val="phClr"/>
          </a:solidFill>
          <a:prstDash val="solid"/>
        </a:ln>
        <a:ln w="19050" cap="rnd" cmpd="sng" algn="ctr">
          <a:solidFill>
            <a:schemeClr val="phClr"/>
          </a:solidFill>
          <a:prstDash val="solid"/>
        </a:ln>
        <a:ln w="28575" cap="rnd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outerShdw blurRad="38100" dist="25400" dir="5400000" rotWithShape="0">
              <a:srgbClr val="000000">
                <a:alpha val="45000"/>
              </a:srgbClr>
            </a:outerShdw>
          </a:effectLst>
        </a:effectStyle>
        <a:effectStyle>
          <a:effectLst>
            <a:outerShdw blurRad="63500" dist="38100" dir="5400000" rotWithShape="0">
              <a:srgbClr val="000000">
                <a:alpha val="60000"/>
              </a:srgbClr>
            </a:outerShdw>
          </a:effectLst>
          <a:scene3d>
            <a:camera prst="orthographicFront">
              <a:rot lat="0" lon="0" rev="0"/>
            </a:camera>
            <a:lightRig rig="threePt" dir="tl"/>
          </a:scene3d>
          <a:sp3d prstMaterial="plastic">
            <a:bevelT w="0" h="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97000"/>
                <a:hueMod val="88000"/>
                <a:satMod val="130000"/>
                <a:lumMod val="124000"/>
              </a:schemeClr>
            </a:gs>
            <a:gs pos="100000">
              <a:schemeClr val="phClr">
                <a:tint val="96000"/>
                <a:shade val="88000"/>
                <a:hueMod val="108000"/>
                <a:satMod val="164000"/>
                <a:lumMod val="76000"/>
              </a:schemeClr>
            </a:gs>
          </a:gsLst>
          <a:path path="circle">
            <a:fillToRect l="45000" t="65000" r="125000" b="100000"/>
          </a:path>
        </a:gradFill>
        <a:blipFill rotWithShape="1">
          <a:blip xmlns:r="http://schemas.openxmlformats.org/officeDocument/2006/relationships" r:embed="rId1">
            <a:duotone>
              <a:schemeClr val="phClr">
                <a:shade val="69000"/>
                <a:hueMod val="108000"/>
                <a:satMod val="164000"/>
                <a:lumMod val="74000"/>
              </a:schemeClr>
              <a:schemeClr val="phClr">
                <a:tint val="96000"/>
                <a:hueMod val="88000"/>
                <a:satMod val="140000"/>
                <a:lumMod val="132000"/>
              </a:schemeClr>
            </a:duotone>
          </a:blip>
          <a:stretch/>
        </a:blip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Ion" id="{B8441ADB-2E43-4AF7-B97A-BD870242C6A8}" vid="{292E63A9-BB86-4E3D-B92A-7223C6510D2E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Ion</Template>
  <TotalTime>11</TotalTime>
  <Words>601</Words>
  <Application>Microsoft Office PowerPoint</Application>
  <PresentationFormat>Widescreen</PresentationFormat>
  <Paragraphs>37</Paragraphs>
  <Slides>7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7</vt:i4>
      </vt:variant>
    </vt:vector>
  </HeadingPairs>
  <TitlesOfParts>
    <vt:vector size="12" baseType="lpstr">
      <vt:lpstr>Arial</vt:lpstr>
      <vt:lpstr>Calibri</vt:lpstr>
      <vt:lpstr>Century Gothic</vt:lpstr>
      <vt:lpstr>Wingdings 3</vt:lpstr>
      <vt:lpstr>Ion</vt:lpstr>
      <vt:lpstr>The Importance of Communication in Health and Social Care</vt:lpstr>
      <vt:lpstr>Introduction: The Importance of Communication in Health and Social Care</vt:lpstr>
      <vt:lpstr>Why Communication Matters</vt:lpstr>
      <vt:lpstr>Theoretical Model</vt:lpstr>
      <vt:lpstr>Practical Example</vt:lpstr>
      <vt:lpstr>Benefits, Challenges &amp; Reflection</vt:lpstr>
      <vt:lpstr>References 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/>
  <dc:creator>simon thumbi</dc:creator>
  <cp:lastModifiedBy>simon thumbi</cp:lastModifiedBy>
  <cp:revision>1</cp:revision>
  <dcterms:created xsi:type="dcterms:W3CDTF">2026-06-16T18:59:23Z</dcterms:created>
  <dcterms:modified xsi:type="dcterms:W3CDTF">2026-06-16T19:10:28Z</dcterms:modified>
</cp:coreProperties>
</file>