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59" r:id="rId4"/>
    <p:sldId id="260" r:id="rId5"/>
    <p:sldId id="261" r:id="rId6"/>
    <p:sldId id="264" r:id="rId7"/>
    <p:sldId id="268" r:id="rId8"/>
    <p:sldId id="269" r:id="rId9"/>
    <p:sldId id="265" r:id="rId10"/>
    <p:sldId id="266" r:id="rId11"/>
    <p:sldId id="267" r:id="rId12"/>
    <p:sldId id="263" r:id="rId1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92" d="100"/>
          <a:sy n="92" d="100"/>
        </p:scale>
        <p:origin x="92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12/01/2020</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10857135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12/01/2020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1339087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12/01/2020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76634474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12/01/2020</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5463419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12/01/2020</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647153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12/01/2020</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0465838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12/01/2020</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9918628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12/01/2020</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1638963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12/01/2020</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4387219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12/01/2020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6147322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12/01/2020</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3070212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12/01/2020</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041359967"/>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a:bodyPr>
          <a:lstStyle/>
          <a:p>
            <a:r>
              <a:rPr lang="en-GB" dirty="0">
                <a:solidFill>
                  <a:schemeClr val="bg1"/>
                </a:solidFill>
              </a:rPr>
              <a:t> Understanding </a:t>
            </a:r>
            <a:r>
              <a:rPr lang="en-GB" dirty="0" smtClean="0">
                <a:solidFill>
                  <a:schemeClr val="bg1"/>
                </a:solidFill>
              </a:rPr>
              <a:t>Democracy</a:t>
            </a:r>
            <a:endParaRPr lang="en-GB" dirty="0">
              <a:solidFill>
                <a:schemeClr val="bg1"/>
              </a:solidFill>
            </a:endParaRPr>
          </a:p>
        </p:txBody>
      </p:sp>
      <p:sp>
        <p:nvSpPr>
          <p:cNvPr id="3" name="Subtitle 2"/>
          <p:cNvSpPr>
            <a:spLocks noGrp="1"/>
          </p:cNvSpPr>
          <p:nvPr>
            <p:ph type="subTitle" idx="1"/>
          </p:nvPr>
        </p:nvSpPr>
        <p:spPr>
          <a:xfrm>
            <a:off x="1331640" y="6005944"/>
            <a:ext cx="6400800" cy="737755"/>
          </a:xfrm>
        </p:spPr>
        <p:txBody>
          <a:bodyPr>
            <a:normAutofit/>
          </a:bodyPr>
          <a:lstStyle/>
          <a:p>
            <a:r>
              <a:rPr lang="en-GB" b="1" dirty="0" smtClean="0">
                <a:solidFill>
                  <a:schemeClr val="bg1"/>
                </a:solidFill>
              </a:rPr>
              <a:t>HPFY3009</a:t>
            </a:r>
          </a:p>
        </p:txBody>
      </p:sp>
      <p:sp>
        <p:nvSpPr>
          <p:cNvPr id="4" name="Subtitle 2"/>
          <p:cNvSpPr txBox="1">
            <a:spLocks/>
          </p:cNvSpPr>
          <p:nvPr/>
        </p:nvSpPr>
        <p:spPr>
          <a:xfrm>
            <a:off x="1049482" y="2924944"/>
            <a:ext cx="7263245" cy="1656184"/>
          </a:xfrm>
          <a:prstGeom prst="rect">
            <a:avLst/>
          </a:prstGeom>
        </p:spPr>
        <p:txBody>
          <a:bodyPr vert="horz">
            <a:normAutofit fontScale="62500" lnSpcReduction="20000"/>
          </a:bodyPr>
          <a:lstStyle/>
          <a:p>
            <a:pPr marL="0" marR="0" lvl="0" indent="0" algn="ctr" defTabSz="914400" rtl="0" eaLnBrk="1" fontAlgn="auto" latinLnBrk="0" hangingPunct="1">
              <a:lnSpc>
                <a:spcPct val="100000"/>
              </a:lnSpc>
              <a:spcBef>
                <a:spcPct val="20000"/>
              </a:spcBef>
              <a:spcAft>
                <a:spcPts val="0"/>
              </a:spcAft>
              <a:buClr>
                <a:prstClr val="white">
                  <a:shade val="95000"/>
                </a:prstClr>
              </a:buClr>
              <a:buSzPct val="65000"/>
              <a:buFontTx/>
              <a:buNone/>
              <a:tabLst/>
              <a:defRPr/>
            </a:pPr>
            <a:endParaRPr kumimoji="0" lang="en-GB" sz="3600" b="0" i="0" u="none" strike="noStrike" kern="1200" cap="none" spc="0" normalizeH="0" baseline="0" noProof="0" dirty="0">
              <a:ln>
                <a:noFill/>
              </a:ln>
              <a:solidFill>
                <a:prstClr val="black"/>
              </a:solidFill>
              <a:effectLst/>
              <a:uLnTx/>
              <a:uFillTx/>
              <a:latin typeface="Book Antiqua"/>
              <a:ea typeface="+mn-ea"/>
              <a:cs typeface="+mn-cs"/>
            </a:endParaRPr>
          </a:p>
          <a:p>
            <a:pPr lvl="0" algn="ctr" defTabSz="914400">
              <a:spcBef>
                <a:spcPct val="20000"/>
              </a:spcBef>
              <a:buClr>
                <a:prstClr val="white">
                  <a:shade val="95000"/>
                </a:prstClr>
              </a:buClr>
              <a:buSzPct val="65000"/>
              <a:defRPr/>
            </a:pPr>
            <a:r>
              <a:rPr lang="en-GB" sz="3600" dirty="0" smtClean="0">
                <a:solidFill>
                  <a:prstClr val="black"/>
                </a:solidFill>
              </a:rPr>
              <a:t>Rome </a:t>
            </a:r>
            <a:r>
              <a:rPr lang="en-GB" sz="3600" dirty="0">
                <a:solidFill>
                  <a:prstClr val="black"/>
                </a:solidFill>
              </a:rPr>
              <a:t>on the big and little screens: imaging “democracy</a:t>
            </a:r>
            <a:r>
              <a:rPr lang="en-GB" sz="3600" dirty="0" smtClean="0">
                <a:solidFill>
                  <a:prstClr val="black"/>
                </a:solidFill>
              </a:rPr>
              <a:t>” and autocracy</a:t>
            </a:r>
            <a:r>
              <a:rPr kumimoji="0" lang="en-GB" sz="3600" b="0" i="1" u="none" strike="noStrike" kern="1200" cap="none" spc="0" normalizeH="0" baseline="0" noProof="0" dirty="0">
                <a:ln>
                  <a:noFill/>
                </a:ln>
                <a:solidFill>
                  <a:prstClr val="black"/>
                </a:solidFill>
                <a:effectLst/>
                <a:uLnTx/>
                <a:uFillTx/>
                <a:latin typeface="Book Antiqua"/>
                <a:ea typeface="+mn-ea"/>
                <a:cs typeface="+mn-cs"/>
              </a:rPr>
              <a:t>	</a:t>
            </a:r>
          </a:p>
          <a:p>
            <a:pPr marL="0" marR="0" lvl="0" indent="0" algn="ctr" defTabSz="914400" rtl="0" eaLnBrk="1" fontAlgn="auto" latinLnBrk="0" hangingPunct="1">
              <a:lnSpc>
                <a:spcPct val="100000"/>
              </a:lnSpc>
              <a:spcBef>
                <a:spcPct val="20000"/>
              </a:spcBef>
              <a:spcAft>
                <a:spcPts val="0"/>
              </a:spcAft>
              <a:buClr>
                <a:prstClr val="white">
                  <a:shade val="95000"/>
                </a:prstClr>
              </a:buClr>
              <a:buSzPct val="65000"/>
              <a:buFontTx/>
              <a:buNone/>
              <a:tabLst/>
              <a:defRPr/>
            </a:pPr>
            <a:endParaRPr kumimoji="0" lang="en-GB" sz="2800" b="0" i="0" u="none" strike="noStrike" kern="1200" cap="none" spc="0" normalizeH="0" baseline="0" noProof="0" dirty="0">
              <a:ln>
                <a:noFill/>
              </a:ln>
              <a:solidFill>
                <a:prstClr val="black"/>
              </a:solidFill>
              <a:effectLst/>
              <a:uLnTx/>
              <a:uFillTx/>
              <a:latin typeface="Book Antiqua"/>
              <a:ea typeface="+mn-ea"/>
              <a:cs typeface="+mn-cs"/>
            </a:endParaRPr>
          </a:p>
          <a:p>
            <a:pPr marL="0" marR="0" lvl="0" indent="0" algn="ctr" defTabSz="914400" rtl="0" eaLnBrk="1" fontAlgn="auto" latinLnBrk="0" hangingPunct="1">
              <a:lnSpc>
                <a:spcPct val="100000"/>
              </a:lnSpc>
              <a:spcBef>
                <a:spcPct val="20000"/>
              </a:spcBef>
              <a:spcAft>
                <a:spcPts val="0"/>
              </a:spcAft>
              <a:buClr>
                <a:prstClr val="white">
                  <a:shade val="95000"/>
                </a:prstClr>
              </a:buClr>
              <a:buSzPct val="65000"/>
              <a:buFont typeface="Wingdings 2"/>
              <a:buNone/>
              <a:tabLst/>
              <a:defRPr/>
            </a:pPr>
            <a:r>
              <a:rPr kumimoji="0" lang="en-GB" sz="2800" b="0" i="0" u="none" strike="noStrike" kern="1200" cap="none" spc="0" normalizeH="0" baseline="0" noProof="0" dirty="0">
                <a:ln>
                  <a:noFill/>
                </a:ln>
                <a:solidFill>
                  <a:prstClr val="black"/>
                </a:solidFill>
                <a:effectLst/>
                <a:uLnTx/>
                <a:uFillTx/>
                <a:latin typeface="Book Antiqua"/>
                <a:ea typeface="+mn-ea"/>
                <a:cs typeface="+mn-cs"/>
              </a:rPr>
              <a:t> </a:t>
            </a:r>
          </a:p>
        </p:txBody>
      </p:sp>
      <p:pic>
        <p:nvPicPr>
          <p:cNvPr id="6" name="Picture 5"/>
          <p:cNvPicPr>
            <a:picLocks noChangeAspect="1"/>
          </p:cNvPicPr>
          <p:nvPr/>
        </p:nvPicPr>
        <p:blipFill rotWithShape="1">
          <a:blip r:embed="rId2"/>
          <a:srcRect t="3678" b="3368"/>
          <a:stretch/>
        </p:blipFill>
        <p:spPr>
          <a:xfrm>
            <a:off x="4681104" y="4051933"/>
            <a:ext cx="3737169" cy="1954011"/>
          </a:xfrm>
          <a:prstGeom prst="rect">
            <a:avLst/>
          </a:prstGeom>
        </p:spPr>
      </p:pic>
      <p:pic>
        <p:nvPicPr>
          <p:cNvPr id="7" name="Picture 6"/>
          <p:cNvPicPr>
            <a:picLocks noChangeAspect="1"/>
          </p:cNvPicPr>
          <p:nvPr/>
        </p:nvPicPr>
        <p:blipFill>
          <a:blip r:embed="rId3"/>
          <a:stretch>
            <a:fillRect/>
          </a:stretch>
        </p:blipFill>
        <p:spPr>
          <a:xfrm>
            <a:off x="727365" y="4040149"/>
            <a:ext cx="3489838" cy="1965795"/>
          </a:xfrm>
          <a:prstGeom prst="rect">
            <a:avLst/>
          </a:prstGeom>
        </p:spPr>
      </p:pic>
    </p:spTree>
    <p:extLst>
      <p:ext uri="{BB962C8B-B14F-4D97-AF65-F5344CB8AC3E}">
        <p14:creationId xmlns:p14="http://schemas.microsoft.com/office/powerpoint/2010/main" val="143566759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Reception Studies</a:t>
            </a:r>
            <a:endParaRPr lang="en-GB" dirty="0">
              <a:solidFill>
                <a:schemeClr val="bg1"/>
              </a:solidFill>
            </a:endParaRPr>
          </a:p>
        </p:txBody>
      </p:sp>
      <p:sp>
        <p:nvSpPr>
          <p:cNvPr id="4" name="Content Placeholder 3"/>
          <p:cNvSpPr>
            <a:spLocks noGrp="1"/>
          </p:cNvSpPr>
          <p:nvPr>
            <p:ph sz="half" idx="1"/>
          </p:nvPr>
        </p:nvSpPr>
        <p:spPr>
          <a:xfrm>
            <a:off x="1" y="1417638"/>
            <a:ext cx="9060872" cy="5440362"/>
          </a:xfrm>
        </p:spPr>
        <p:txBody>
          <a:bodyPr>
            <a:normAutofit lnSpcReduction="10000"/>
          </a:bodyPr>
          <a:lstStyle/>
          <a:p>
            <a:r>
              <a:rPr lang="en-GB" dirty="0" smtClean="0">
                <a:solidFill>
                  <a:schemeClr val="bg1"/>
                </a:solidFill>
              </a:rPr>
              <a:t>Reception </a:t>
            </a:r>
            <a:r>
              <a:rPr lang="en-GB" dirty="0">
                <a:solidFill>
                  <a:schemeClr val="bg1"/>
                </a:solidFill>
              </a:rPr>
              <a:t>studies is: reading, interpretation, (re)fashioning, appropriation, use, and abuse of past texts over the </a:t>
            </a:r>
            <a:r>
              <a:rPr lang="en-GB" dirty="0" smtClean="0">
                <a:solidFill>
                  <a:schemeClr val="bg1"/>
                </a:solidFill>
              </a:rPr>
              <a:t>centuries.</a:t>
            </a:r>
          </a:p>
          <a:p>
            <a:endParaRPr lang="en-GB" sz="500" dirty="0">
              <a:solidFill>
                <a:schemeClr val="bg1"/>
              </a:solidFill>
            </a:endParaRPr>
          </a:p>
          <a:p>
            <a:r>
              <a:rPr lang="en-GB" dirty="0" smtClean="0">
                <a:solidFill>
                  <a:schemeClr val="bg1"/>
                </a:solidFill>
              </a:rPr>
              <a:t>Can be in the form of “high” art (e.g. renaissance styles influenced by classical antiquity), literary texts (e.g. Dante’s </a:t>
            </a:r>
            <a:r>
              <a:rPr lang="en-GB" i="1" dirty="0" smtClean="0">
                <a:solidFill>
                  <a:schemeClr val="bg1"/>
                </a:solidFill>
              </a:rPr>
              <a:t>Inferno</a:t>
            </a:r>
            <a:r>
              <a:rPr lang="en-GB" dirty="0" smtClean="0">
                <a:solidFill>
                  <a:schemeClr val="bg1"/>
                </a:solidFill>
              </a:rPr>
              <a:t>), movies and the small screen, or indeed any medium really. </a:t>
            </a:r>
          </a:p>
          <a:p>
            <a:endParaRPr lang="en-GB" sz="500" dirty="0">
              <a:solidFill>
                <a:schemeClr val="bg1"/>
              </a:solidFill>
            </a:endParaRPr>
          </a:p>
          <a:p>
            <a:r>
              <a:rPr lang="en-GB" dirty="0" smtClean="0">
                <a:solidFill>
                  <a:schemeClr val="bg1"/>
                </a:solidFill>
              </a:rPr>
              <a:t>Need to draw boundaries for study – temporal limits, restriction to a medium, restriction to a particular artistic form. </a:t>
            </a:r>
          </a:p>
          <a:p>
            <a:endParaRPr lang="en-GB" sz="500" dirty="0">
              <a:solidFill>
                <a:schemeClr val="bg1"/>
              </a:solidFill>
            </a:endParaRPr>
          </a:p>
          <a:p>
            <a:r>
              <a:rPr lang="en-GB" dirty="0" smtClean="0">
                <a:solidFill>
                  <a:schemeClr val="bg1"/>
                </a:solidFill>
              </a:rPr>
              <a:t>Reception does not need to be outright reproduction or imitation, but can be allusive (contain classical allusions) or thematic (dependent upon ancient themes or motifs). </a:t>
            </a:r>
            <a:endParaRPr lang="en-GB" dirty="0">
              <a:solidFill>
                <a:schemeClr val="bg1"/>
              </a:solidFill>
            </a:endParaRPr>
          </a:p>
        </p:txBody>
      </p:sp>
    </p:spTree>
    <p:extLst>
      <p:ext uri="{BB962C8B-B14F-4D97-AF65-F5344CB8AC3E}">
        <p14:creationId xmlns:p14="http://schemas.microsoft.com/office/powerpoint/2010/main" val="171289368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Why Reception Studies?</a:t>
            </a:r>
            <a:endParaRPr lang="en-GB" dirty="0">
              <a:solidFill>
                <a:schemeClr val="bg1"/>
              </a:solidFill>
            </a:endParaRPr>
          </a:p>
        </p:txBody>
      </p:sp>
      <p:sp>
        <p:nvSpPr>
          <p:cNvPr id="3" name="Content Placeholder 2"/>
          <p:cNvSpPr>
            <a:spLocks noGrp="1"/>
          </p:cNvSpPr>
          <p:nvPr>
            <p:ph idx="1"/>
          </p:nvPr>
        </p:nvSpPr>
        <p:spPr>
          <a:xfrm>
            <a:off x="179512" y="1412776"/>
            <a:ext cx="8784976" cy="5445224"/>
          </a:xfrm>
        </p:spPr>
        <p:txBody>
          <a:bodyPr>
            <a:normAutofit lnSpcReduction="10000"/>
          </a:bodyPr>
          <a:lstStyle/>
          <a:p>
            <a:pPr marL="137160" indent="0">
              <a:buNone/>
            </a:pPr>
            <a:r>
              <a:rPr lang="en-GB" dirty="0">
                <a:solidFill>
                  <a:schemeClr val="bg1"/>
                </a:solidFill>
              </a:rPr>
              <a:t>“The changing responses to antiquity can be seen as strategies for mediating cultural change and (re)negotiating relationships with the past which are significant for the receivers (so, e.g., Virgil was used in the Renaissance to justify princely rule or in the 19th cent. to underwrite British imperialism</a:t>
            </a:r>
            <a:r>
              <a:rPr lang="en-GB" dirty="0" smtClean="0">
                <a:solidFill>
                  <a:schemeClr val="bg1"/>
                </a:solidFill>
              </a:rPr>
              <a:t>).”</a:t>
            </a:r>
            <a:r>
              <a:rPr lang="en-GB" sz="2000" dirty="0" smtClean="0">
                <a:solidFill>
                  <a:schemeClr val="bg1"/>
                </a:solidFill>
              </a:rPr>
              <a:t> </a:t>
            </a:r>
            <a:r>
              <a:rPr lang="en-GB" sz="2000" dirty="0">
                <a:solidFill>
                  <a:schemeClr val="bg1"/>
                </a:solidFill>
              </a:rPr>
              <a:t>- Charles Martindale "reception" </a:t>
            </a:r>
            <a:r>
              <a:rPr lang="en-GB" sz="2000" i="1" dirty="0">
                <a:solidFill>
                  <a:schemeClr val="bg1"/>
                </a:solidFill>
              </a:rPr>
              <a:t>The Oxford Classical Dictionary</a:t>
            </a:r>
            <a:r>
              <a:rPr lang="en-GB" sz="2000" dirty="0">
                <a:solidFill>
                  <a:schemeClr val="bg1"/>
                </a:solidFill>
              </a:rPr>
              <a:t>. Ed. Simon </a:t>
            </a:r>
            <a:r>
              <a:rPr lang="en-GB" sz="2000" dirty="0" err="1">
                <a:solidFill>
                  <a:schemeClr val="bg1"/>
                </a:solidFill>
              </a:rPr>
              <a:t>Hornblower</a:t>
            </a:r>
            <a:r>
              <a:rPr lang="en-GB" sz="2000" dirty="0">
                <a:solidFill>
                  <a:schemeClr val="bg1"/>
                </a:solidFill>
              </a:rPr>
              <a:t> and Anthony </a:t>
            </a:r>
            <a:r>
              <a:rPr lang="en-GB" sz="2000" dirty="0" err="1">
                <a:solidFill>
                  <a:schemeClr val="bg1"/>
                </a:solidFill>
              </a:rPr>
              <a:t>Spawforth</a:t>
            </a:r>
            <a:r>
              <a:rPr lang="en-GB" sz="2000" dirty="0">
                <a:solidFill>
                  <a:schemeClr val="bg1"/>
                </a:solidFill>
              </a:rPr>
              <a:t>. Oxford University Press 2009</a:t>
            </a:r>
            <a:r>
              <a:rPr lang="en-GB" sz="2000" dirty="0" smtClean="0">
                <a:solidFill>
                  <a:schemeClr val="bg1"/>
                </a:solidFill>
              </a:rPr>
              <a:t>.</a:t>
            </a:r>
          </a:p>
          <a:p>
            <a:pPr marL="137160" indent="0">
              <a:buNone/>
            </a:pPr>
            <a:endParaRPr lang="en-GB" sz="1600" dirty="0">
              <a:solidFill>
                <a:schemeClr val="bg1"/>
              </a:solidFill>
            </a:endParaRPr>
          </a:p>
          <a:p>
            <a:r>
              <a:rPr lang="en-GB" b="1" dirty="0" smtClean="0">
                <a:solidFill>
                  <a:schemeClr val="bg1"/>
                </a:solidFill>
              </a:rPr>
              <a:t>Influence</a:t>
            </a:r>
            <a:r>
              <a:rPr lang="en-GB" dirty="0" smtClean="0">
                <a:solidFill>
                  <a:schemeClr val="bg1"/>
                </a:solidFill>
              </a:rPr>
              <a:t> - How has the ancient world influenced our view?</a:t>
            </a:r>
          </a:p>
          <a:p>
            <a:endParaRPr lang="en-GB" sz="1600" dirty="0">
              <a:solidFill>
                <a:schemeClr val="bg1"/>
              </a:solidFill>
            </a:endParaRPr>
          </a:p>
          <a:p>
            <a:r>
              <a:rPr lang="en-GB" b="1" dirty="0" smtClean="0">
                <a:solidFill>
                  <a:schemeClr val="bg1"/>
                </a:solidFill>
              </a:rPr>
              <a:t>Use</a:t>
            </a:r>
            <a:r>
              <a:rPr lang="en-GB" dirty="0" smtClean="0">
                <a:solidFill>
                  <a:schemeClr val="bg1"/>
                </a:solidFill>
              </a:rPr>
              <a:t> - How certain authors / people have used certain texts, art </a:t>
            </a:r>
            <a:r>
              <a:rPr lang="en-GB" dirty="0" err="1" smtClean="0">
                <a:solidFill>
                  <a:schemeClr val="bg1"/>
                </a:solidFill>
              </a:rPr>
              <a:t>etc</a:t>
            </a:r>
            <a:r>
              <a:rPr lang="en-GB" dirty="0" smtClean="0">
                <a:solidFill>
                  <a:schemeClr val="bg1"/>
                </a:solidFill>
              </a:rPr>
              <a:t>?</a:t>
            </a:r>
          </a:p>
          <a:p>
            <a:endParaRPr lang="en-GB" dirty="0">
              <a:solidFill>
                <a:schemeClr val="bg1"/>
              </a:solidFill>
            </a:endParaRPr>
          </a:p>
          <a:p>
            <a:endParaRPr lang="en-GB" dirty="0">
              <a:solidFill>
                <a:schemeClr val="bg1"/>
              </a:solidFill>
            </a:endParaRPr>
          </a:p>
          <a:p>
            <a:pPr marL="137160" indent="0">
              <a:buNone/>
            </a:pPr>
            <a:endParaRPr lang="en-GB" dirty="0"/>
          </a:p>
        </p:txBody>
      </p:sp>
    </p:spTree>
    <p:extLst>
      <p:ext uri="{BB962C8B-B14F-4D97-AF65-F5344CB8AC3E}">
        <p14:creationId xmlns:p14="http://schemas.microsoft.com/office/powerpoint/2010/main" val="261305213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Reception in Film and TV</a:t>
            </a:r>
            <a:endParaRPr lang="en-GB" dirty="0">
              <a:solidFill>
                <a:schemeClr val="bg1"/>
              </a:solidFill>
            </a:endParaRPr>
          </a:p>
        </p:txBody>
      </p:sp>
      <p:sp>
        <p:nvSpPr>
          <p:cNvPr id="3" name="Content Placeholder 2"/>
          <p:cNvSpPr>
            <a:spLocks noGrp="1"/>
          </p:cNvSpPr>
          <p:nvPr>
            <p:ph idx="1"/>
          </p:nvPr>
        </p:nvSpPr>
        <p:spPr>
          <a:xfrm>
            <a:off x="107505" y="1412776"/>
            <a:ext cx="5256583" cy="4896584"/>
          </a:xfrm>
        </p:spPr>
        <p:txBody>
          <a:bodyPr/>
          <a:lstStyle/>
          <a:p>
            <a:r>
              <a:rPr lang="en-GB" sz="2400" dirty="0" smtClean="0">
                <a:solidFill>
                  <a:schemeClr val="bg1"/>
                </a:solidFill>
              </a:rPr>
              <a:t>Divisions in study of films (Jon Solomon 2010):</a:t>
            </a:r>
          </a:p>
          <a:p>
            <a:pPr lvl="1"/>
            <a:r>
              <a:rPr lang="en-GB" dirty="0" smtClean="0">
                <a:solidFill>
                  <a:schemeClr val="bg1"/>
                </a:solidFill>
              </a:rPr>
              <a:t>“</a:t>
            </a:r>
            <a:r>
              <a:rPr lang="en-GB" sz="2000" dirty="0" smtClean="0">
                <a:solidFill>
                  <a:schemeClr val="bg1"/>
                </a:solidFill>
              </a:rPr>
              <a:t>Ancient” – films set in antiquity</a:t>
            </a:r>
          </a:p>
          <a:p>
            <a:pPr lvl="1"/>
            <a:r>
              <a:rPr lang="en-GB" sz="2000" dirty="0" smtClean="0">
                <a:solidFill>
                  <a:schemeClr val="bg1"/>
                </a:solidFill>
              </a:rPr>
              <a:t>“Thematics” – films dependant on ancient themes</a:t>
            </a:r>
          </a:p>
          <a:p>
            <a:pPr lvl="1"/>
            <a:r>
              <a:rPr lang="en-GB" sz="2000" dirty="0" smtClean="0">
                <a:solidFill>
                  <a:schemeClr val="bg1"/>
                </a:solidFill>
              </a:rPr>
              <a:t>“Allusives” – films containing specific classical allusions</a:t>
            </a:r>
          </a:p>
        </p:txBody>
      </p:sp>
      <p:pic>
        <p:nvPicPr>
          <p:cNvPr id="4" name="Picture 3"/>
          <p:cNvPicPr>
            <a:picLocks noChangeAspect="1"/>
          </p:cNvPicPr>
          <p:nvPr/>
        </p:nvPicPr>
        <p:blipFill>
          <a:blip r:embed="rId2"/>
          <a:stretch>
            <a:fillRect/>
          </a:stretch>
        </p:blipFill>
        <p:spPr>
          <a:xfrm>
            <a:off x="345238" y="4317769"/>
            <a:ext cx="4588636" cy="2100821"/>
          </a:xfrm>
          <a:prstGeom prst="rect">
            <a:avLst/>
          </a:prstGeom>
        </p:spPr>
      </p:pic>
      <p:pic>
        <p:nvPicPr>
          <p:cNvPr id="5" name="Picture 4"/>
          <p:cNvPicPr>
            <a:picLocks noChangeAspect="1"/>
          </p:cNvPicPr>
          <p:nvPr/>
        </p:nvPicPr>
        <p:blipFill>
          <a:blip r:embed="rId3"/>
          <a:stretch>
            <a:fillRect/>
          </a:stretch>
        </p:blipFill>
        <p:spPr>
          <a:xfrm>
            <a:off x="5493837" y="4593657"/>
            <a:ext cx="3381683" cy="1901258"/>
          </a:xfrm>
          <a:prstGeom prst="rect">
            <a:avLst/>
          </a:prstGeom>
        </p:spPr>
      </p:pic>
      <p:pic>
        <p:nvPicPr>
          <p:cNvPr id="6" name="Picture 5"/>
          <p:cNvPicPr>
            <a:picLocks noChangeAspect="1"/>
          </p:cNvPicPr>
          <p:nvPr/>
        </p:nvPicPr>
        <p:blipFill>
          <a:blip r:embed="rId4"/>
          <a:stretch>
            <a:fillRect/>
          </a:stretch>
        </p:blipFill>
        <p:spPr>
          <a:xfrm>
            <a:off x="6136929" y="1248454"/>
            <a:ext cx="2095500" cy="3238500"/>
          </a:xfrm>
          <a:prstGeom prst="rect">
            <a:avLst/>
          </a:prstGeom>
        </p:spPr>
      </p:pic>
      <p:sp>
        <p:nvSpPr>
          <p:cNvPr id="7" name="Rectangle 6"/>
          <p:cNvSpPr/>
          <p:nvPr/>
        </p:nvSpPr>
        <p:spPr>
          <a:xfrm>
            <a:off x="1711257" y="6418590"/>
            <a:ext cx="1883849" cy="369332"/>
          </a:xfrm>
          <a:prstGeom prst="rect">
            <a:avLst/>
          </a:prstGeom>
        </p:spPr>
        <p:txBody>
          <a:bodyPr wrap="none">
            <a:spAutoFit/>
          </a:bodyPr>
          <a:lstStyle/>
          <a:p>
            <a:r>
              <a:rPr lang="en-GB" b="1" i="1" dirty="0">
                <a:solidFill>
                  <a:schemeClr val="bg1"/>
                </a:solidFill>
              </a:rPr>
              <a:t>Spartacus</a:t>
            </a:r>
            <a:r>
              <a:rPr lang="en-GB" b="1" dirty="0">
                <a:solidFill>
                  <a:schemeClr val="bg1"/>
                </a:solidFill>
              </a:rPr>
              <a:t> (1960)</a:t>
            </a:r>
          </a:p>
        </p:txBody>
      </p:sp>
      <p:sp>
        <p:nvSpPr>
          <p:cNvPr id="8" name="Rectangle 7"/>
          <p:cNvSpPr/>
          <p:nvPr/>
        </p:nvSpPr>
        <p:spPr>
          <a:xfrm>
            <a:off x="5766955" y="6488668"/>
            <a:ext cx="3385569" cy="369332"/>
          </a:xfrm>
          <a:prstGeom prst="rect">
            <a:avLst/>
          </a:prstGeom>
        </p:spPr>
        <p:txBody>
          <a:bodyPr wrap="square">
            <a:spAutoFit/>
          </a:bodyPr>
          <a:lstStyle/>
          <a:p>
            <a:r>
              <a:rPr lang="en-GB" b="1" i="1" smtClean="0">
                <a:solidFill>
                  <a:schemeClr val="bg1"/>
                </a:solidFill>
              </a:rPr>
              <a:t>The Emperor’s Club</a:t>
            </a:r>
            <a:r>
              <a:rPr lang="en-GB" b="1" smtClean="0">
                <a:solidFill>
                  <a:schemeClr val="bg1"/>
                </a:solidFill>
              </a:rPr>
              <a:t> (2002)</a:t>
            </a:r>
            <a:endParaRPr lang="en-GB" b="1" dirty="0">
              <a:solidFill>
                <a:schemeClr val="bg1"/>
              </a:solidFill>
            </a:endParaRPr>
          </a:p>
        </p:txBody>
      </p:sp>
    </p:spTree>
    <p:extLst>
      <p:ext uri="{BB962C8B-B14F-4D97-AF65-F5344CB8AC3E}">
        <p14:creationId xmlns:p14="http://schemas.microsoft.com/office/powerpoint/2010/main" val="69576924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106690"/>
          </a:xfrm>
        </p:spPr>
        <p:txBody>
          <a:bodyPr>
            <a:normAutofit/>
          </a:bodyPr>
          <a:lstStyle/>
          <a:p>
            <a:r>
              <a:rPr lang="en-GB" sz="6000" dirty="0" smtClean="0">
                <a:solidFill>
                  <a:schemeClr val="bg1"/>
                </a:solidFill>
              </a:rPr>
              <a:t>TV, Cinema and the BBC and HBO series </a:t>
            </a:r>
            <a:r>
              <a:rPr lang="en-GB" sz="6000" i="1" dirty="0" smtClean="0">
                <a:solidFill>
                  <a:schemeClr val="bg1"/>
                </a:solidFill>
              </a:rPr>
              <a:t>Rome </a:t>
            </a:r>
            <a:r>
              <a:rPr lang="en-GB" sz="6000" dirty="0" smtClean="0">
                <a:solidFill>
                  <a:schemeClr val="bg1"/>
                </a:solidFill>
              </a:rPr>
              <a:t>(2005-2007)</a:t>
            </a:r>
            <a:endParaRPr lang="en-GB" sz="6000" dirty="0">
              <a:solidFill>
                <a:schemeClr val="bg1"/>
              </a:solidFill>
            </a:endParaRPr>
          </a:p>
        </p:txBody>
      </p:sp>
    </p:spTree>
    <p:extLst>
      <p:ext uri="{BB962C8B-B14F-4D97-AF65-F5344CB8AC3E}">
        <p14:creationId xmlns:p14="http://schemas.microsoft.com/office/powerpoint/2010/main" val="378935578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Challenges </a:t>
            </a:r>
            <a:endParaRPr lang="en-GB" dirty="0">
              <a:solidFill>
                <a:schemeClr val="bg1"/>
              </a:solidFill>
            </a:endParaRPr>
          </a:p>
        </p:txBody>
      </p:sp>
      <p:sp>
        <p:nvSpPr>
          <p:cNvPr id="3" name="Content Placeholder 2"/>
          <p:cNvSpPr>
            <a:spLocks noGrp="1"/>
          </p:cNvSpPr>
          <p:nvPr>
            <p:ph idx="1"/>
          </p:nvPr>
        </p:nvSpPr>
        <p:spPr>
          <a:xfrm>
            <a:off x="207818" y="1600200"/>
            <a:ext cx="8728364" cy="5070764"/>
          </a:xfrm>
        </p:spPr>
        <p:txBody>
          <a:bodyPr>
            <a:normAutofit/>
          </a:bodyPr>
          <a:lstStyle/>
          <a:p>
            <a:r>
              <a:rPr lang="en-GB" dirty="0" smtClean="0">
                <a:solidFill>
                  <a:schemeClr val="bg1"/>
                </a:solidFill>
              </a:rPr>
              <a:t>Attempting to be somewhat faithful to the historical evidence (or rather modern scholarly interpretations of that evidence) vs. represent Antiquity as popularly imagined. </a:t>
            </a:r>
          </a:p>
          <a:p>
            <a:endParaRPr lang="en-GB" sz="1000" dirty="0">
              <a:solidFill>
                <a:schemeClr val="bg1"/>
              </a:solidFill>
            </a:endParaRPr>
          </a:p>
          <a:p>
            <a:r>
              <a:rPr lang="en-GB" dirty="0" smtClean="0">
                <a:solidFill>
                  <a:schemeClr val="bg1"/>
                </a:solidFill>
              </a:rPr>
              <a:t>Screen writers, director, producers are not bound by a duty to strive for “historical accuracy” – though they may aim for the impression of verisimilitude.</a:t>
            </a:r>
          </a:p>
          <a:p>
            <a:endParaRPr lang="en-GB" sz="1000" dirty="0">
              <a:solidFill>
                <a:schemeClr val="bg1"/>
              </a:solidFill>
            </a:endParaRPr>
          </a:p>
          <a:p>
            <a:r>
              <a:rPr lang="en-GB" dirty="0" smtClean="0">
                <a:solidFill>
                  <a:schemeClr val="bg1"/>
                </a:solidFill>
              </a:rPr>
              <a:t>Special </a:t>
            </a:r>
            <a:r>
              <a:rPr lang="en-GB" dirty="0">
                <a:solidFill>
                  <a:schemeClr val="bg1"/>
                </a:solidFill>
              </a:rPr>
              <a:t>effects as a means </a:t>
            </a:r>
            <a:r>
              <a:rPr lang="en-GB" dirty="0" smtClean="0">
                <a:solidFill>
                  <a:schemeClr val="bg1"/>
                </a:solidFill>
              </a:rPr>
              <a:t>of depicting often used to try and convey a sense of verisimilitude. </a:t>
            </a:r>
            <a:endParaRPr lang="en-GB" dirty="0">
              <a:solidFill>
                <a:schemeClr val="bg1"/>
              </a:solidFill>
            </a:endParaRPr>
          </a:p>
        </p:txBody>
      </p:sp>
    </p:spTree>
    <p:extLst>
      <p:ext uri="{BB962C8B-B14F-4D97-AF65-F5344CB8AC3E}">
        <p14:creationId xmlns:p14="http://schemas.microsoft.com/office/powerpoint/2010/main" val="405081893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smtClean="0">
                <a:solidFill>
                  <a:schemeClr val="bg1"/>
                </a:solidFill>
              </a:rPr>
              <a:t>Rome</a:t>
            </a:r>
            <a:r>
              <a:rPr lang="en-GB" dirty="0" smtClean="0">
                <a:solidFill>
                  <a:schemeClr val="bg1"/>
                </a:solidFill>
              </a:rPr>
              <a:t> – mixture of the plausible and the fantasy</a:t>
            </a:r>
            <a:endParaRPr lang="en-GB" i="1" dirty="0">
              <a:solidFill>
                <a:schemeClr val="bg1"/>
              </a:solidFill>
            </a:endParaRPr>
          </a:p>
        </p:txBody>
      </p:sp>
      <p:sp>
        <p:nvSpPr>
          <p:cNvPr id="3" name="Content Placeholder 2"/>
          <p:cNvSpPr>
            <a:spLocks noGrp="1"/>
          </p:cNvSpPr>
          <p:nvPr>
            <p:ph idx="1"/>
          </p:nvPr>
        </p:nvSpPr>
        <p:spPr>
          <a:xfrm>
            <a:off x="0" y="1600199"/>
            <a:ext cx="6068291" cy="5257801"/>
          </a:xfrm>
        </p:spPr>
        <p:txBody>
          <a:bodyPr>
            <a:normAutofit fontScale="85000" lnSpcReduction="10000"/>
          </a:bodyPr>
          <a:lstStyle/>
          <a:p>
            <a:r>
              <a:rPr lang="en-GB" dirty="0" smtClean="0">
                <a:solidFill>
                  <a:schemeClr val="bg1"/>
                </a:solidFill>
              </a:rPr>
              <a:t>Difficulty of a non-Classical to distinguish true from fiction. </a:t>
            </a:r>
          </a:p>
          <a:p>
            <a:endParaRPr lang="en-GB" sz="500" dirty="0">
              <a:solidFill>
                <a:schemeClr val="bg1"/>
              </a:solidFill>
            </a:endParaRPr>
          </a:p>
          <a:p>
            <a:r>
              <a:rPr lang="en-GB" dirty="0" err="1" smtClean="0">
                <a:solidFill>
                  <a:schemeClr val="bg1"/>
                </a:solidFill>
              </a:rPr>
              <a:t>Atia</a:t>
            </a:r>
            <a:r>
              <a:rPr lang="en-GB" dirty="0" smtClean="0">
                <a:solidFill>
                  <a:schemeClr val="bg1"/>
                </a:solidFill>
              </a:rPr>
              <a:t> – real historical woman, though we know little historically about her. </a:t>
            </a:r>
          </a:p>
          <a:p>
            <a:pPr lvl="1"/>
            <a:r>
              <a:rPr lang="en-GB" dirty="0" smtClean="0">
                <a:solidFill>
                  <a:schemeClr val="bg1"/>
                </a:solidFill>
              </a:rPr>
              <a:t>But pivotal to many plot points in the series. </a:t>
            </a:r>
          </a:p>
          <a:p>
            <a:pPr lvl="1"/>
            <a:endParaRPr lang="en-GB" sz="500" dirty="0">
              <a:solidFill>
                <a:schemeClr val="bg1"/>
              </a:solidFill>
            </a:endParaRPr>
          </a:p>
          <a:p>
            <a:r>
              <a:rPr lang="en-GB" dirty="0" smtClean="0">
                <a:solidFill>
                  <a:schemeClr val="bg1"/>
                </a:solidFill>
              </a:rPr>
              <a:t>Sensationalism ironically not wholly absent from the ancient authors. </a:t>
            </a:r>
          </a:p>
          <a:p>
            <a:pPr lvl="1"/>
            <a:r>
              <a:rPr lang="en-GB" dirty="0" smtClean="0">
                <a:solidFill>
                  <a:schemeClr val="bg1"/>
                </a:solidFill>
              </a:rPr>
              <a:t>[Polybius’ criticism of </a:t>
            </a:r>
            <a:r>
              <a:rPr lang="en-GB" dirty="0" err="1" smtClean="0">
                <a:solidFill>
                  <a:schemeClr val="bg1"/>
                </a:solidFill>
              </a:rPr>
              <a:t>Phylarchus</a:t>
            </a:r>
            <a:r>
              <a:rPr lang="en-GB" dirty="0" smtClean="0">
                <a:solidFill>
                  <a:schemeClr val="bg1"/>
                </a:solidFill>
              </a:rPr>
              <a:t>] ‘…to provoke pity and compassion in the read by means of graphic depictions of women clinging to one another, their hair dishevelled and their breasts bear, or again crowds of men and women, along with their children and elderly parents, weeping and lamenting as they are dragged away into slavery.’ (</a:t>
            </a:r>
            <a:r>
              <a:rPr lang="en-GB" b="1" dirty="0" smtClean="0">
                <a:solidFill>
                  <a:schemeClr val="bg1"/>
                </a:solidFill>
              </a:rPr>
              <a:t>2.56.7</a:t>
            </a:r>
            <a:r>
              <a:rPr lang="en-GB" dirty="0" smtClean="0">
                <a:solidFill>
                  <a:schemeClr val="bg1"/>
                </a:solidFill>
              </a:rPr>
              <a:t>)</a:t>
            </a:r>
          </a:p>
          <a:p>
            <a:endParaRPr lang="en-GB" dirty="0">
              <a:solidFill>
                <a:schemeClr val="bg1"/>
              </a:solidFill>
            </a:endParaRPr>
          </a:p>
          <a:p>
            <a:pPr marL="137160" indent="0">
              <a:buNone/>
            </a:pPr>
            <a:endParaRPr lang="en-GB" dirty="0" smtClean="0">
              <a:solidFill>
                <a:schemeClr val="bg1"/>
              </a:solidFill>
            </a:endParaRPr>
          </a:p>
          <a:p>
            <a:pPr marL="137160" indent="0">
              <a:buNone/>
            </a:pPr>
            <a:endParaRPr lang="en-GB" dirty="0">
              <a:solidFill>
                <a:schemeClr val="bg1"/>
              </a:solidFill>
            </a:endParaRPr>
          </a:p>
        </p:txBody>
      </p:sp>
      <p:pic>
        <p:nvPicPr>
          <p:cNvPr id="4" name="Picture 3"/>
          <p:cNvPicPr>
            <a:picLocks noChangeAspect="1"/>
          </p:cNvPicPr>
          <p:nvPr/>
        </p:nvPicPr>
        <p:blipFill>
          <a:blip r:embed="rId2"/>
          <a:stretch>
            <a:fillRect/>
          </a:stretch>
        </p:blipFill>
        <p:spPr>
          <a:xfrm>
            <a:off x="6276110" y="2761354"/>
            <a:ext cx="2648444" cy="3978882"/>
          </a:xfrm>
          <a:prstGeom prst="rect">
            <a:avLst/>
          </a:prstGeom>
        </p:spPr>
      </p:pic>
      <p:sp>
        <p:nvSpPr>
          <p:cNvPr id="5" name="Rectangle 4"/>
          <p:cNvSpPr/>
          <p:nvPr/>
        </p:nvSpPr>
        <p:spPr>
          <a:xfrm>
            <a:off x="5926715" y="1796459"/>
            <a:ext cx="3217285" cy="923330"/>
          </a:xfrm>
          <a:prstGeom prst="rect">
            <a:avLst/>
          </a:prstGeom>
        </p:spPr>
        <p:txBody>
          <a:bodyPr wrap="square">
            <a:spAutoFit/>
          </a:bodyPr>
          <a:lstStyle/>
          <a:p>
            <a:r>
              <a:rPr lang="en-GB" dirty="0">
                <a:solidFill>
                  <a:schemeClr val="bg1"/>
                </a:solidFill>
              </a:rPr>
              <a:t>Strong, veracious and intriguing character to appeal to a modern audience. </a:t>
            </a:r>
          </a:p>
        </p:txBody>
      </p:sp>
    </p:spTree>
    <p:extLst>
      <p:ext uri="{BB962C8B-B14F-4D97-AF65-F5344CB8AC3E}">
        <p14:creationId xmlns:p14="http://schemas.microsoft.com/office/powerpoint/2010/main" val="19511758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Assassination of Caesar</a:t>
            </a:r>
            <a:endParaRPr lang="en-GB" dirty="0">
              <a:solidFill>
                <a:schemeClr val="bg1"/>
              </a:solidFill>
            </a:endParaRPr>
          </a:p>
        </p:txBody>
      </p:sp>
      <p:sp>
        <p:nvSpPr>
          <p:cNvPr id="4" name="Content Placeholder 3"/>
          <p:cNvSpPr>
            <a:spLocks noGrp="1"/>
          </p:cNvSpPr>
          <p:nvPr>
            <p:ph sz="half" idx="1"/>
          </p:nvPr>
        </p:nvSpPr>
        <p:spPr>
          <a:xfrm>
            <a:off x="114300" y="1417638"/>
            <a:ext cx="8936181" cy="2508109"/>
          </a:xfrm>
        </p:spPr>
        <p:txBody>
          <a:bodyPr>
            <a:normAutofit fontScale="92500" lnSpcReduction="20000"/>
          </a:bodyPr>
          <a:lstStyle/>
          <a:p>
            <a:r>
              <a:rPr lang="en-GB" dirty="0" smtClean="0">
                <a:solidFill>
                  <a:schemeClr val="bg1"/>
                </a:solidFill>
              </a:rPr>
              <a:t>Imagery of Caesar’s assassination very much influenced by Shakespeare for a western audience.</a:t>
            </a:r>
          </a:p>
          <a:p>
            <a:endParaRPr lang="en-GB" sz="400" dirty="0">
              <a:solidFill>
                <a:schemeClr val="bg1"/>
              </a:solidFill>
            </a:endParaRPr>
          </a:p>
          <a:p>
            <a:r>
              <a:rPr lang="en-GB" dirty="0" smtClean="0">
                <a:solidFill>
                  <a:schemeClr val="bg1"/>
                </a:solidFill>
              </a:rPr>
              <a:t>How the assassins kills Caesar convey ideological meanings (treachery or high principals).  </a:t>
            </a:r>
          </a:p>
          <a:p>
            <a:endParaRPr lang="en-GB" sz="400" dirty="0">
              <a:solidFill>
                <a:schemeClr val="bg1"/>
              </a:solidFill>
            </a:endParaRPr>
          </a:p>
          <a:p>
            <a:r>
              <a:rPr lang="en-GB" dirty="0" smtClean="0">
                <a:solidFill>
                  <a:schemeClr val="bg1"/>
                </a:solidFill>
              </a:rPr>
              <a:t>How do you think the director wanted the audience to respond to this representation of the scene? </a:t>
            </a:r>
            <a:r>
              <a:rPr lang="en-GB" dirty="0">
                <a:solidFill>
                  <a:schemeClr val="bg1"/>
                </a:solidFill>
              </a:rPr>
              <a:t>- </a:t>
            </a:r>
            <a:r>
              <a:rPr lang="en-GB" b="1" dirty="0">
                <a:solidFill>
                  <a:schemeClr val="bg1"/>
                </a:solidFill>
              </a:rPr>
              <a:t>https://www.youtube.com/watch?v=7FvgP5hO99o</a:t>
            </a:r>
          </a:p>
        </p:txBody>
      </p:sp>
      <p:pic>
        <p:nvPicPr>
          <p:cNvPr id="6" name="Content Placeholder 5"/>
          <p:cNvPicPr>
            <a:picLocks noGrp="1" noChangeAspect="1"/>
          </p:cNvPicPr>
          <p:nvPr>
            <p:ph sz="half" idx="2"/>
          </p:nvPr>
        </p:nvPicPr>
        <p:blipFill>
          <a:blip r:embed="rId2"/>
          <a:stretch>
            <a:fillRect/>
          </a:stretch>
        </p:blipFill>
        <p:spPr>
          <a:xfrm>
            <a:off x="4322618" y="3897312"/>
            <a:ext cx="4628071" cy="2603289"/>
          </a:xfrm>
          <a:prstGeom prst="rect">
            <a:avLst/>
          </a:prstGeom>
        </p:spPr>
      </p:pic>
      <p:pic>
        <p:nvPicPr>
          <p:cNvPr id="7" name="Picture 6"/>
          <p:cNvPicPr>
            <a:picLocks noChangeAspect="1"/>
          </p:cNvPicPr>
          <p:nvPr/>
        </p:nvPicPr>
        <p:blipFill>
          <a:blip r:embed="rId3"/>
          <a:stretch>
            <a:fillRect/>
          </a:stretch>
        </p:blipFill>
        <p:spPr>
          <a:xfrm>
            <a:off x="187037" y="3925748"/>
            <a:ext cx="3862280" cy="2574853"/>
          </a:xfrm>
          <a:prstGeom prst="rect">
            <a:avLst/>
          </a:prstGeom>
        </p:spPr>
      </p:pic>
      <p:sp>
        <p:nvSpPr>
          <p:cNvPr id="8" name="Rectangle 7"/>
          <p:cNvSpPr/>
          <p:nvPr/>
        </p:nvSpPr>
        <p:spPr>
          <a:xfrm>
            <a:off x="0" y="6500601"/>
            <a:ext cx="4355680" cy="307777"/>
          </a:xfrm>
          <a:prstGeom prst="rect">
            <a:avLst/>
          </a:prstGeom>
        </p:spPr>
        <p:txBody>
          <a:bodyPr wrap="none">
            <a:spAutoFit/>
          </a:bodyPr>
          <a:lstStyle/>
          <a:p>
            <a:r>
              <a:rPr lang="en-GB" sz="1400" dirty="0">
                <a:solidFill>
                  <a:schemeClr val="bg1"/>
                </a:solidFill>
              </a:rPr>
              <a:t>Vincenzo </a:t>
            </a:r>
            <a:r>
              <a:rPr lang="en-GB" sz="1400" dirty="0" err="1">
                <a:solidFill>
                  <a:schemeClr val="bg1"/>
                </a:solidFill>
              </a:rPr>
              <a:t>Camuccini</a:t>
            </a:r>
            <a:r>
              <a:rPr lang="en-GB" sz="1400" dirty="0">
                <a:solidFill>
                  <a:schemeClr val="bg1"/>
                </a:solidFill>
              </a:rPr>
              <a:t> (1771–1844</a:t>
            </a:r>
            <a:r>
              <a:rPr lang="en-GB" sz="1400" dirty="0" smtClean="0">
                <a:solidFill>
                  <a:schemeClr val="bg1"/>
                </a:solidFill>
              </a:rPr>
              <a:t>), </a:t>
            </a:r>
            <a:r>
              <a:rPr lang="en-GB" sz="1400" i="1" dirty="0" smtClean="0">
                <a:solidFill>
                  <a:schemeClr val="bg1"/>
                </a:solidFill>
              </a:rPr>
              <a:t>The Death of Caesar</a:t>
            </a:r>
            <a:endParaRPr lang="en-GB" sz="1400" i="1" dirty="0">
              <a:solidFill>
                <a:schemeClr val="bg1"/>
              </a:solidFill>
            </a:endParaRPr>
          </a:p>
        </p:txBody>
      </p:sp>
    </p:spTree>
    <p:extLst>
      <p:ext uri="{BB962C8B-B14F-4D97-AF65-F5344CB8AC3E}">
        <p14:creationId xmlns:p14="http://schemas.microsoft.com/office/powerpoint/2010/main" val="290613423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bg1"/>
                </a:solidFill>
              </a:rPr>
              <a:t>HBO-BBC’s </a:t>
            </a:r>
            <a:r>
              <a:rPr lang="en-GB" i="1" dirty="0" smtClean="0">
                <a:solidFill>
                  <a:schemeClr val="bg1"/>
                </a:solidFill>
              </a:rPr>
              <a:t>Rome</a:t>
            </a:r>
            <a:r>
              <a:rPr lang="en-GB" dirty="0" smtClean="0">
                <a:solidFill>
                  <a:schemeClr val="bg1"/>
                </a:solidFill>
              </a:rPr>
              <a:t> and the use of Special Effects (1)</a:t>
            </a:r>
            <a:endParaRPr lang="en-GB" dirty="0">
              <a:solidFill>
                <a:schemeClr val="bg1"/>
              </a:solidFill>
            </a:endParaRPr>
          </a:p>
        </p:txBody>
      </p:sp>
      <p:sp>
        <p:nvSpPr>
          <p:cNvPr id="3" name="Content Placeholder 2"/>
          <p:cNvSpPr>
            <a:spLocks noGrp="1"/>
          </p:cNvSpPr>
          <p:nvPr>
            <p:ph idx="1"/>
          </p:nvPr>
        </p:nvSpPr>
        <p:spPr>
          <a:xfrm>
            <a:off x="-1" y="1600200"/>
            <a:ext cx="6712527" cy="5257800"/>
          </a:xfrm>
        </p:spPr>
        <p:txBody>
          <a:bodyPr>
            <a:normAutofit fontScale="92500" lnSpcReduction="10000"/>
          </a:bodyPr>
          <a:lstStyle/>
          <a:p>
            <a:r>
              <a:rPr lang="en-GB" dirty="0" smtClean="0">
                <a:solidFill>
                  <a:schemeClr val="bg1"/>
                </a:solidFill>
              </a:rPr>
              <a:t>Use of special effects conventionally associated with large scale productions (block busters). </a:t>
            </a:r>
          </a:p>
          <a:p>
            <a:endParaRPr lang="en-GB" sz="500" dirty="0">
              <a:solidFill>
                <a:schemeClr val="bg1"/>
              </a:solidFill>
            </a:endParaRPr>
          </a:p>
          <a:p>
            <a:r>
              <a:rPr lang="en-GB" i="1" dirty="0" smtClean="0">
                <a:solidFill>
                  <a:schemeClr val="bg1"/>
                </a:solidFill>
              </a:rPr>
              <a:t>Rome </a:t>
            </a:r>
            <a:r>
              <a:rPr lang="en-GB" dirty="0" smtClean="0">
                <a:solidFill>
                  <a:schemeClr val="bg1"/>
                </a:solidFill>
              </a:rPr>
              <a:t>made great use of cinematic conventions than previous TV programmes. </a:t>
            </a:r>
          </a:p>
          <a:p>
            <a:pPr lvl="1"/>
            <a:r>
              <a:rPr lang="en-GB" dirty="0" smtClean="0">
                <a:solidFill>
                  <a:schemeClr val="bg1"/>
                </a:solidFill>
              </a:rPr>
              <a:t>Historical Rome had traditionally been a cinematic rather than televisual phenomenon.</a:t>
            </a:r>
          </a:p>
          <a:p>
            <a:pPr lvl="1"/>
            <a:endParaRPr lang="en-GB" sz="500" dirty="0">
              <a:solidFill>
                <a:schemeClr val="bg1"/>
              </a:solidFill>
            </a:endParaRPr>
          </a:p>
          <a:p>
            <a:r>
              <a:rPr lang="en-GB" dirty="0" smtClean="0">
                <a:solidFill>
                  <a:schemeClr val="bg1"/>
                </a:solidFill>
              </a:rPr>
              <a:t>Television’s </a:t>
            </a:r>
            <a:r>
              <a:rPr lang="en-GB" dirty="0">
                <a:solidFill>
                  <a:schemeClr val="bg1"/>
                </a:solidFill>
              </a:rPr>
              <a:t>depictions of ancient Rome </a:t>
            </a:r>
            <a:r>
              <a:rPr lang="en-GB" dirty="0" smtClean="0">
                <a:solidFill>
                  <a:schemeClr val="bg1"/>
                </a:solidFill>
              </a:rPr>
              <a:t>historically favoured </a:t>
            </a:r>
            <a:r>
              <a:rPr lang="en-GB" dirty="0">
                <a:solidFill>
                  <a:schemeClr val="bg1"/>
                </a:solidFill>
              </a:rPr>
              <a:t>character studies and complex, interweaving </a:t>
            </a:r>
            <a:r>
              <a:rPr lang="en-GB" dirty="0" smtClean="0">
                <a:solidFill>
                  <a:schemeClr val="bg1"/>
                </a:solidFill>
              </a:rPr>
              <a:t>narratives.</a:t>
            </a:r>
          </a:p>
          <a:p>
            <a:pPr lvl="1"/>
            <a:r>
              <a:rPr lang="en-GB" dirty="0" smtClean="0">
                <a:solidFill>
                  <a:schemeClr val="bg1"/>
                </a:solidFill>
              </a:rPr>
              <a:t>Perhaps to some extent lending itself better to an imperial court context, e.g. </a:t>
            </a:r>
            <a:r>
              <a:rPr lang="en-GB" i="1" dirty="0" smtClean="0">
                <a:solidFill>
                  <a:schemeClr val="bg1"/>
                </a:solidFill>
              </a:rPr>
              <a:t>I Claudius</a:t>
            </a:r>
            <a:r>
              <a:rPr lang="en-GB" dirty="0" smtClean="0">
                <a:solidFill>
                  <a:schemeClr val="bg1"/>
                </a:solidFill>
              </a:rPr>
              <a:t>.</a:t>
            </a:r>
            <a:endParaRPr lang="en-GB" dirty="0">
              <a:solidFill>
                <a:schemeClr val="bg1"/>
              </a:solidFill>
            </a:endParaRPr>
          </a:p>
        </p:txBody>
      </p:sp>
      <p:pic>
        <p:nvPicPr>
          <p:cNvPr id="4" name="Picture 3"/>
          <p:cNvPicPr>
            <a:picLocks noChangeAspect="1"/>
          </p:cNvPicPr>
          <p:nvPr/>
        </p:nvPicPr>
        <p:blipFill>
          <a:blip r:embed="rId2"/>
          <a:stretch>
            <a:fillRect/>
          </a:stretch>
        </p:blipFill>
        <p:spPr>
          <a:xfrm>
            <a:off x="6712526" y="3345202"/>
            <a:ext cx="2319771" cy="3379881"/>
          </a:xfrm>
          <a:prstGeom prst="rect">
            <a:avLst/>
          </a:prstGeom>
        </p:spPr>
      </p:pic>
      <p:pic>
        <p:nvPicPr>
          <p:cNvPr id="5" name="Picture 4"/>
          <p:cNvPicPr>
            <a:picLocks noChangeAspect="1"/>
          </p:cNvPicPr>
          <p:nvPr/>
        </p:nvPicPr>
        <p:blipFill>
          <a:blip r:embed="rId3"/>
          <a:stretch>
            <a:fillRect/>
          </a:stretch>
        </p:blipFill>
        <p:spPr>
          <a:xfrm>
            <a:off x="6712526" y="1600200"/>
            <a:ext cx="2313815" cy="1695620"/>
          </a:xfrm>
          <a:prstGeom prst="rect">
            <a:avLst/>
          </a:prstGeom>
        </p:spPr>
      </p:pic>
    </p:spTree>
    <p:extLst>
      <p:ext uri="{BB962C8B-B14F-4D97-AF65-F5344CB8AC3E}">
        <p14:creationId xmlns:p14="http://schemas.microsoft.com/office/powerpoint/2010/main" val="5077487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bg1"/>
                </a:solidFill>
              </a:rPr>
              <a:t>HBO-BBC’s </a:t>
            </a:r>
            <a:r>
              <a:rPr lang="en-GB" i="1" dirty="0">
                <a:solidFill>
                  <a:schemeClr val="bg1"/>
                </a:solidFill>
              </a:rPr>
              <a:t>Rome</a:t>
            </a:r>
            <a:r>
              <a:rPr lang="en-GB" dirty="0">
                <a:solidFill>
                  <a:schemeClr val="bg1"/>
                </a:solidFill>
              </a:rPr>
              <a:t> and the use of Special Effects </a:t>
            </a:r>
            <a:r>
              <a:rPr lang="en-GB" dirty="0" smtClean="0">
                <a:solidFill>
                  <a:schemeClr val="bg1"/>
                </a:solidFill>
              </a:rPr>
              <a:t>(2)</a:t>
            </a:r>
            <a:endParaRPr lang="en-GB" dirty="0"/>
          </a:p>
        </p:txBody>
      </p:sp>
      <p:sp>
        <p:nvSpPr>
          <p:cNvPr id="3" name="Content Placeholder 2"/>
          <p:cNvSpPr>
            <a:spLocks noGrp="1"/>
          </p:cNvSpPr>
          <p:nvPr>
            <p:ph idx="1"/>
          </p:nvPr>
        </p:nvSpPr>
        <p:spPr>
          <a:xfrm>
            <a:off x="1" y="1600199"/>
            <a:ext cx="5609792" cy="5257801"/>
          </a:xfrm>
        </p:spPr>
        <p:txBody>
          <a:bodyPr>
            <a:normAutofit fontScale="92500" lnSpcReduction="20000"/>
          </a:bodyPr>
          <a:lstStyle/>
          <a:p>
            <a:r>
              <a:rPr lang="en-GB" dirty="0" smtClean="0">
                <a:solidFill>
                  <a:schemeClr val="bg1"/>
                </a:solidFill>
              </a:rPr>
              <a:t>Changes brought about by Rome – increased financing for TV, greater scope for co-funding, a wider “world market” for certain TV programmes, and cheaper CGI costs. </a:t>
            </a:r>
          </a:p>
          <a:p>
            <a:endParaRPr lang="en-GB" sz="500" dirty="0">
              <a:solidFill>
                <a:schemeClr val="bg1"/>
              </a:solidFill>
            </a:endParaRPr>
          </a:p>
          <a:p>
            <a:r>
              <a:rPr lang="en-GB" dirty="0" smtClean="0">
                <a:solidFill>
                  <a:schemeClr val="bg1"/>
                </a:solidFill>
              </a:rPr>
              <a:t>Similarly CGI allowed for a revival of “swords and sandals” cinema. </a:t>
            </a:r>
          </a:p>
          <a:p>
            <a:pPr lvl="1"/>
            <a:r>
              <a:rPr lang="en-GB" dirty="0">
                <a:solidFill>
                  <a:schemeClr val="bg1"/>
                </a:solidFill>
              </a:rPr>
              <a:t>crippling </a:t>
            </a:r>
            <a:r>
              <a:rPr lang="en-GB" dirty="0" smtClean="0">
                <a:solidFill>
                  <a:schemeClr val="bg1"/>
                </a:solidFill>
              </a:rPr>
              <a:t>costs of </a:t>
            </a:r>
            <a:r>
              <a:rPr lang="en-GB" dirty="0">
                <a:solidFill>
                  <a:schemeClr val="bg1"/>
                </a:solidFill>
              </a:rPr>
              <a:t>physical sets, battle scenes and </a:t>
            </a:r>
            <a:r>
              <a:rPr lang="en-GB" dirty="0" smtClean="0">
                <a:solidFill>
                  <a:schemeClr val="bg1"/>
                </a:solidFill>
              </a:rPr>
              <a:t>extras had taken its toll on the cinematic genre.  </a:t>
            </a:r>
          </a:p>
          <a:p>
            <a:pPr lvl="2"/>
            <a:r>
              <a:rPr lang="en-GB" dirty="0" err="1">
                <a:solidFill>
                  <a:schemeClr val="bg1"/>
                </a:solidFill>
              </a:rPr>
              <a:t>DVFx</a:t>
            </a:r>
            <a:r>
              <a:rPr lang="en-GB" dirty="0">
                <a:solidFill>
                  <a:schemeClr val="bg1"/>
                </a:solidFill>
              </a:rPr>
              <a:t> </a:t>
            </a:r>
            <a:r>
              <a:rPr lang="en-GB" dirty="0" smtClean="0">
                <a:solidFill>
                  <a:schemeClr val="bg1"/>
                </a:solidFill>
              </a:rPr>
              <a:t>capabilities allowing Gladiator to offer synthetically crafted but persuasive historical environments. </a:t>
            </a:r>
            <a:endParaRPr lang="en-GB" dirty="0">
              <a:solidFill>
                <a:schemeClr val="bg1"/>
              </a:solidFill>
            </a:endParaRPr>
          </a:p>
        </p:txBody>
      </p:sp>
      <p:pic>
        <p:nvPicPr>
          <p:cNvPr id="4" name="Picture 3"/>
          <p:cNvPicPr>
            <a:picLocks noChangeAspect="1"/>
          </p:cNvPicPr>
          <p:nvPr/>
        </p:nvPicPr>
        <p:blipFill>
          <a:blip r:embed="rId2"/>
          <a:stretch>
            <a:fillRect/>
          </a:stretch>
        </p:blipFill>
        <p:spPr>
          <a:xfrm>
            <a:off x="5609792" y="1715366"/>
            <a:ext cx="3286125" cy="1390650"/>
          </a:xfrm>
          <a:prstGeom prst="rect">
            <a:avLst/>
          </a:prstGeom>
        </p:spPr>
      </p:pic>
      <p:pic>
        <p:nvPicPr>
          <p:cNvPr id="5" name="Picture 4"/>
          <p:cNvPicPr>
            <a:picLocks noChangeAspect="1"/>
          </p:cNvPicPr>
          <p:nvPr/>
        </p:nvPicPr>
        <p:blipFill>
          <a:blip r:embed="rId3"/>
          <a:stretch>
            <a:fillRect/>
          </a:stretch>
        </p:blipFill>
        <p:spPr>
          <a:xfrm>
            <a:off x="6286499" y="3403744"/>
            <a:ext cx="2308081" cy="3260622"/>
          </a:xfrm>
          <a:prstGeom prst="rect">
            <a:avLst/>
          </a:prstGeom>
        </p:spPr>
      </p:pic>
      <p:sp>
        <p:nvSpPr>
          <p:cNvPr id="6" name="Rectangle 5"/>
          <p:cNvSpPr/>
          <p:nvPr/>
        </p:nvSpPr>
        <p:spPr>
          <a:xfrm>
            <a:off x="301336" y="6361586"/>
            <a:ext cx="5683828" cy="369332"/>
          </a:xfrm>
          <a:prstGeom prst="rect">
            <a:avLst/>
          </a:prstGeom>
        </p:spPr>
        <p:txBody>
          <a:bodyPr wrap="square">
            <a:spAutoFit/>
          </a:bodyPr>
          <a:lstStyle/>
          <a:p>
            <a:r>
              <a:rPr lang="en-GB" b="1" dirty="0">
                <a:solidFill>
                  <a:schemeClr val="bg1"/>
                </a:solidFill>
              </a:rPr>
              <a:t>https://www.youtube.com/watch?v=xzYnPrarCqQ</a:t>
            </a:r>
          </a:p>
        </p:txBody>
      </p:sp>
    </p:spTree>
    <p:extLst>
      <p:ext uri="{BB962C8B-B14F-4D97-AF65-F5344CB8AC3E}">
        <p14:creationId xmlns:p14="http://schemas.microsoft.com/office/powerpoint/2010/main" val="401231183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bg1"/>
                </a:solidFill>
              </a:rPr>
              <a:t>HBO-BBC’s </a:t>
            </a:r>
            <a:r>
              <a:rPr lang="en-GB" i="1" dirty="0">
                <a:solidFill>
                  <a:schemeClr val="bg1"/>
                </a:solidFill>
              </a:rPr>
              <a:t>Rome</a:t>
            </a:r>
            <a:r>
              <a:rPr lang="en-GB" dirty="0">
                <a:solidFill>
                  <a:schemeClr val="bg1"/>
                </a:solidFill>
              </a:rPr>
              <a:t> and the use of Special Effects </a:t>
            </a:r>
            <a:r>
              <a:rPr lang="en-GB" dirty="0" smtClean="0">
                <a:solidFill>
                  <a:schemeClr val="bg1"/>
                </a:solidFill>
              </a:rPr>
              <a:t>(3)</a:t>
            </a:r>
            <a:endParaRPr lang="en-GB" dirty="0"/>
          </a:p>
        </p:txBody>
      </p:sp>
      <p:sp>
        <p:nvSpPr>
          <p:cNvPr id="3" name="Content Placeholder 2"/>
          <p:cNvSpPr>
            <a:spLocks noGrp="1"/>
          </p:cNvSpPr>
          <p:nvPr>
            <p:ph idx="1"/>
          </p:nvPr>
        </p:nvSpPr>
        <p:spPr>
          <a:xfrm>
            <a:off x="1" y="1600200"/>
            <a:ext cx="6265718" cy="5257800"/>
          </a:xfrm>
        </p:spPr>
        <p:txBody>
          <a:bodyPr>
            <a:normAutofit/>
          </a:bodyPr>
          <a:lstStyle/>
          <a:p>
            <a:r>
              <a:rPr lang="en-GB" dirty="0">
                <a:solidFill>
                  <a:schemeClr val="bg1"/>
                </a:solidFill>
              </a:rPr>
              <a:t>By 2005 </a:t>
            </a:r>
            <a:r>
              <a:rPr lang="en-GB" dirty="0" smtClean="0">
                <a:solidFill>
                  <a:schemeClr val="bg1"/>
                </a:solidFill>
              </a:rPr>
              <a:t>the </a:t>
            </a:r>
            <a:r>
              <a:rPr lang="en-GB" dirty="0">
                <a:solidFill>
                  <a:schemeClr val="bg1"/>
                </a:solidFill>
              </a:rPr>
              <a:t>same technologies </a:t>
            </a:r>
            <a:r>
              <a:rPr lang="en-GB" dirty="0" smtClean="0">
                <a:solidFill>
                  <a:schemeClr val="bg1"/>
                </a:solidFill>
              </a:rPr>
              <a:t>used in gladiator were deployed for </a:t>
            </a:r>
            <a:r>
              <a:rPr lang="en-GB" i="1" dirty="0" smtClean="0">
                <a:solidFill>
                  <a:schemeClr val="bg1"/>
                </a:solidFill>
              </a:rPr>
              <a:t>Rome</a:t>
            </a:r>
            <a:r>
              <a:rPr lang="en-GB" dirty="0" smtClean="0">
                <a:solidFill>
                  <a:schemeClr val="bg1"/>
                </a:solidFill>
              </a:rPr>
              <a:t>.</a:t>
            </a:r>
          </a:p>
          <a:p>
            <a:endParaRPr lang="en-GB" sz="500" dirty="0">
              <a:solidFill>
                <a:schemeClr val="bg1"/>
              </a:solidFill>
            </a:endParaRPr>
          </a:p>
          <a:p>
            <a:r>
              <a:rPr lang="en-GB" dirty="0">
                <a:solidFill>
                  <a:schemeClr val="bg1"/>
                </a:solidFill>
              </a:rPr>
              <a:t>Harnessing </a:t>
            </a:r>
            <a:r>
              <a:rPr lang="en-GB" dirty="0" err="1" smtClean="0">
                <a:solidFill>
                  <a:schemeClr val="bg1"/>
                </a:solidFill>
              </a:rPr>
              <a:t>DVFx</a:t>
            </a:r>
            <a:r>
              <a:rPr lang="en-GB" dirty="0" smtClean="0">
                <a:solidFill>
                  <a:schemeClr val="bg1"/>
                </a:solidFill>
              </a:rPr>
              <a:t> for example in </a:t>
            </a:r>
            <a:r>
              <a:rPr lang="en-GB" dirty="0">
                <a:solidFill>
                  <a:schemeClr val="bg1"/>
                </a:solidFill>
              </a:rPr>
              <a:t>the battle of Philippi</a:t>
            </a:r>
            <a:r>
              <a:rPr lang="en-GB" dirty="0" smtClean="0">
                <a:solidFill>
                  <a:schemeClr val="bg1"/>
                </a:solidFill>
              </a:rPr>
              <a:t>) - this </a:t>
            </a:r>
            <a:r>
              <a:rPr lang="en-GB" dirty="0">
                <a:solidFill>
                  <a:schemeClr val="bg1"/>
                </a:solidFill>
              </a:rPr>
              <a:t>alongside more </a:t>
            </a:r>
            <a:r>
              <a:rPr lang="en-GB" dirty="0" smtClean="0">
                <a:solidFill>
                  <a:schemeClr val="bg1"/>
                </a:solidFill>
              </a:rPr>
              <a:t>traditional effects:</a:t>
            </a:r>
          </a:p>
          <a:p>
            <a:pPr lvl="1"/>
            <a:r>
              <a:rPr lang="en-GB" dirty="0" smtClean="0">
                <a:solidFill>
                  <a:schemeClr val="bg1"/>
                </a:solidFill>
              </a:rPr>
              <a:t>3D </a:t>
            </a:r>
            <a:r>
              <a:rPr lang="en-GB" dirty="0">
                <a:solidFill>
                  <a:schemeClr val="bg1"/>
                </a:solidFill>
              </a:rPr>
              <a:t>modelling (of the Aventine collegium</a:t>
            </a:r>
            <a:r>
              <a:rPr lang="en-GB" dirty="0" smtClean="0">
                <a:solidFill>
                  <a:schemeClr val="bg1"/>
                </a:solidFill>
              </a:rPr>
              <a:t>)</a:t>
            </a:r>
          </a:p>
          <a:p>
            <a:pPr lvl="1"/>
            <a:r>
              <a:rPr lang="en-GB" dirty="0" smtClean="0">
                <a:solidFill>
                  <a:schemeClr val="bg1"/>
                </a:solidFill>
              </a:rPr>
              <a:t>Matte painting </a:t>
            </a:r>
            <a:r>
              <a:rPr lang="en-GB" dirty="0">
                <a:solidFill>
                  <a:schemeClr val="bg1"/>
                </a:solidFill>
              </a:rPr>
              <a:t>(of the Roman countryside in Octavian’s flight to Gaul).</a:t>
            </a:r>
          </a:p>
        </p:txBody>
      </p:sp>
      <p:pic>
        <p:nvPicPr>
          <p:cNvPr id="4" name="Picture 3"/>
          <p:cNvPicPr>
            <a:picLocks noChangeAspect="1"/>
          </p:cNvPicPr>
          <p:nvPr/>
        </p:nvPicPr>
        <p:blipFill>
          <a:blip r:embed="rId2"/>
          <a:stretch>
            <a:fillRect/>
          </a:stretch>
        </p:blipFill>
        <p:spPr>
          <a:xfrm>
            <a:off x="5766955" y="4886323"/>
            <a:ext cx="3200400" cy="1800225"/>
          </a:xfrm>
          <a:prstGeom prst="rect">
            <a:avLst/>
          </a:prstGeom>
        </p:spPr>
      </p:pic>
      <p:pic>
        <p:nvPicPr>
          <p:cNvPr id="5" name="Picture 4"/>
          <p:cNvPicPr>
            <a:picLocks noChangeAspect="1"/>
          </p:cNvPicPr>
          <p:nvPr/>
        </p:nvPicPr>
        <p:blipFill rotWithShape="1">
          <a:blip r:embed="rId3"/>
          <a:srcRect t="7092" b="8127"/>
          <a:stretch/>
        </p:blipFill>
        <p:spPr>
          <a:xfrm>
            <a:off x="6120246" y="2895743"/>
            <a:ext cx="2847110" cy="1808018"/>
          </a:xfrm>
          <a:prstGeom prst="rect">
            <a:avLst/>
          </a:prstGeom>
        </p:spPr>
      </p:pic>
      <p:sp>
        <p:nvSpPr>
          <p:cNvPr id="6" name="Rectangle 5"/>
          <p:cNvSpPr/>
          <p:nvPr/>
        </p:nvSpPr>
        <p:spPr>
          <a:xfrm>
            <a:off x="6120246" y="1708628"/>
            <a:ext cx="2919845" cy="646331"/>
          </a:xfrm>
          <a:prstGeom prst="rect">
            <a:avLst/>
          </a:prstGeom>
        </p:spPr>
        <p:txBody>
          <a:bodyPr wrap="square">
            <a:spAutoFit/>
          </a:bodyPr>
          <a:lstStyle/>
          <a:p>
            <a:r>
              <a:rPr lang="en-GB" b="1" dirty="0">
                <a:solidFill>
                  <a:schemeClr val="bg1"/>
                </a:solidFill>
              </a:rPr>
              <a:t>https://www.youtube.com/watch?v=k7VJB3-HBo0</a:t>
            </a:r>
          </a:p>
        </p:txBody>
      </p:sp>
      <p:sp>
        <p:nvSpPr>
          <p:cNvPr id="7" name="Rectangle 6"/>
          <p:cNvSpPr/>
          <p:nvPr/>
        </p:nvSpPr>
        <p:spPr>
          <a:xfrm>
            <a:off x="6539845" y="2354959"/>
            <a:ext cx="1654620" cy="369332"/>
          </a:xfrm>
          <a:prstGeom prst="rect">
            <a:avLst/>
          </a:prstGeom>
        </p:spPr>
        <p:txBody>
          <a:bodyPr wrap="none">
            <a:spAutoFit/>
          </a:bodyPr>
          <a:lstStyle/>
          <a:p>
            <a:r>
              <a:rPr lang="en-GB" dirty="0">
                <a:solidFill>
                  <a:schemeClr val="bg1"/>
                </a:solidFill>
              </a:rPr>
              <a:t>[2 mins 5 secs]</a:t>
            </a:r>
          </a:p>
        </p:txBody>
      </p:sp>
    </p:spTree>
    <p:extLst>
      <p:ext uri="{BB962C8B-B14F-4D97-AF65-F5344CB8AC3E}">
        <p14:creationId xmlns:p14="http://schemas.microsoft.com/office/powerpoint/2010/main" val="94432767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Bibliography</a:t>
            </a:r>
            <a:endParaRPr lang="en-GB" dirty="0">
              <a:solidFill>
                <a:schemeClr val="bg1"/>
              </a:solidFill>
            </a:endParaRPr>
          </a:p>
        </p:txBody>
      </p:sp>
      <p:sp>
        <p:nvSpPr>
          <p:cNvPr id="3" name="Content Placeholder 2"/>
          <p:cNvSpPr>
            <a:spLocks noGrp="1"/>
          </p:cNvSpPr>
          <p:nvPr>
            <p:ph idx="1"/>
          </p:nvPr>
        </p:nvSpPr>
        <p:spPr>
          <a:xfrm>
            <a:off x="93519" y="1600199"/>
            <a:ext cx="8915400" cy="5257801"/>
          </a:xfrm>
        </p:spPr>
        <p:txBody>
          <a:bodyPr>
            <a:normAutofit/>
          </a:bodyPr>
          <a:lstStyle/>
          <a:p>
            <a:r>
              <a:rPr lang="en-GB" dirty="0">
                <a:solidFill>
                  <a:schemeClr val="bg1"/>
                </a:solidFill>
              </a:rPr>
              <a:t>Elliott, </a:t>
            </a:r>
            <a:r>
              <a:rPr lang="en-GB" dirty="0" smtClean="0">
                <a:solidFill>
                  <a:schemeClr val="bg1"/>
                </a:solidFill>
              </a:rPr>
              <a:t>A. </a:t>
            </a:r>
            <a:r>
              <a:rPr lang="en-GB" dirty="0">
                <a:solidFill>
                  <a:schemeClr val="bg1"/>
                </a:solidFill>
              </a:rPr>
              <a:t>B</a:t>
            </a:r>
            <a:r>
              <a:rPr lang="en-GB" dirty="0" smtClean="0">
                <a:solidFill>
                  <a:schemeClr val="bg1"/>
                </a:solidFill>
              </a:rPr>
              <a:t>. R. (2013) “‘</a:t>
            </a:r>
            <a:r>
              <a:rPr lang="en-GB" dirty="0">
                <a:solidFill>
                  <a:schemeClr val="bg1"/>
                </a:solidFill>
              </a:rPr>
              <a:t>And All Is Real.’ Historical Spaces and Special F/X in HBO's </a:t>
            </a:r>
            <a:r>
              <a:rPr lang="en-GB" dirty="0" smtClean="0">
                <a:solidFill>
                  <a:schemeClr val="bg1"/>
                </a:solidFill>
              </a:rPr>
              <a:t>Rome“, </a:t>
            </a:r>
            <a:r>
              <a:rPr lang="en-GB" i="1" dirty="0">
                <a:solidFill>
                  <a:schemeClr val="bg1"/>
                </a:solidFill>
              </a:rPr>
              <a:t>Critical Studies in Television: The International Journal of Television Studies </a:t>
            </a:r>
            <a:r>
              <a:rPr lang="en-GB" dirty="0" smtClean="0">
                <a:solidFill>
                  <a:schemeClr val="bg1"/>
                </a:solidFill>
              </a:rPr>
              <a:t>8.3: </a:t>
            </a:r>
            <a:r>
              <a:rPr lang="en-GB" dirty="0">
                <a:solidFill>
                  <a:schemeClr val="bg1"/>
                </a:solidFill>
              </a:rPr>
              <a:t>65-77</a:t>
            </a:r>
            <a:r>
              <a:rPr lang="en-GB" dirty="0" smtClean="0">
                <a:solidFill>
                  <a:schemeClr val="bg1"/>
                </a:solidFill>
              </a:rPr>
              <a:t>.</a:t>
            </a:r>
          </a:p>
          <a:p>
            <a:endParaRPr lang="en-GB" sz="1000" dirty="0">
              <a:solidFill>
                <a:schemeClr val="bg1"/>
              </a:solidFill>
            </a:endParaRPr>
          </a:p>
          <a:p>
            <a:r>
              <a:rPr lang="en-GB" dirty="0" err="1" smtClean="0">
                <a:solidFill>
                  <a:schemeClr val="bg1"/>
                </a:solidFill>
              </a:rPr>
              <a:t>Cyrino</a:t>
            </a:r>
            <a:r>
              <a:rPr lang="en-GB" dirty="0">
                <a:solidFill>
                  <a:schemeClr val="bg1"/>
                </a:solidFill>
              </a:rPr>
              <a:t>, </a:t>
            </a:r>
            <a:r>
              <a:rPr lang="en-GB" dirty="0" smtClean="0">
                <a:solidFill>
                  <a:schemeClr val="bg1"/>
                </a:solidFill>
              </a:rPr>
              <a:t>M. S. </a:t>
            </a:r>
            <a:r>
              <a:rPr lang="en-GB" dirty="0">
                <a:solidFill>
                  <a:schemeClr val="bg1"/>
                </a:solidFill>
              </a:rPr>
              <a:t>(</a:t>
            </a:r>
            <a:r>
              <a:rPr lang="en-GB" dirty="0" smtClean="0">
                <a:solidFill>
                  <a:schemeClr val="bg1"/>
                </a:solidFill>
              </a:rPr>
              <a:t>2008) </a:t>
            </a:r>
            <a:r>
              <a:rPr lang="en-GB" i="1" dirty="0">
                <a:solidFill>
                  <a:schemeClr val="bg1"/>
                </a:solidFill>
              </a:rPr>
              <a:t>Rome, Season One History Makes Television</a:t>
            </a:r>
            <a:r>
              <a:rPr lang="en-GB" dirty="0">
                <a:solidFill>
                  <a:schemeClr val="bg1"/>
                </a:solidFill>
              </a:rPr>
              <a:t>. Malden, MA: Blackwell Pub., 2008</a:t>
            </a:r>
            <a:r>
              <a:rPr lang="en-GB" dirty="0" smtClean="0">
                <a:solidFill>
                  <a:schemeClr val="bg1"/>
                </a:solidFill>
              </a:rPr>
              <a:t>.</a:t>
            </a:r>
          </a:p>
          <a:p>
            <a:endParaRPr lang="en-GB" sz="1000" dirty="0">
              <a:solidFill>
                <a:schemeClr val="bg1"/>
              </a:solidFill>
            </a:endParaRPr>
          </a:p>
          <a:p>
            <a:r>
              <a:rPr lang="en-GB" dirty="0" smtClean="0">
                <a:solidFill>
                  <a:schemeClr val="bg1"/>
                </a:solidFill>
              </a:rPr>
              <a:t>Solomon</a:t>
            </a:r>
            <a:r>
              <a:rPr lang="en-GB" dirty="0">
                <a:solidFill>
                  <a:schemeClr val="bg1"/>
                </a:solidFill>
              </a:rPr>
              <a:t>, </a:t>
            </a:r>
            <a:r>
              <a:rPr lang="en-GB" dirty="0" smtClean="0">
                <a:solidFill>
                  <a:schemeClr val="bg1"/>
                </a:solidFill>
              </a:rPr>
              <a:t>J. (2001) </a:t>
            </a:r>
            <a:r>
              <a:rPr lang="en-GB" i="1" dirty="0">
                <a:solidFill>
                  <a:schemeClr val="bg1"/>
                </a:solidFill>
              </a:rPr>
              <a:t>The Ancient World in the </a:t>
            </a:r>
            <a:r>
              <a:rPr lang="en-GB" i="1" dirty="0" smtClean="0">
                <a:solidFill>
                  <a:schemeClr val="bg1"/>
                </a:solidFill>
              </a:rPr>
              <a:t>Cinema </a:t>
            </a:r>
            <a:r>
              <a:rPr lang="en-GB" dirty="0" smtClean="0">
                <a:solidFill>
                  <a:schemeClr val="bg1"/>
                </a:solidFill>
              </a:rPr>
              <a:t>(Revised </a:t>
            </a:r>
            <a:r>
              <a:rPr lang="en-GB" dirty="0">
                <a:solidFill>
                  <a:schemeClr val="bg1"/>
                </a:solidFill>
              </a:rPr>
              <a:t>and Expanded ed</a:t>
            </a:r>
            <a:r>
              <a:rPr lang="en-GB" dirty="0" smtClean="0">
                <a:solidFill>
                  <a:schemeClr val="bg1"/>
                </a:solidFill>
              </a:rPr>
              <a:t>.) </a:t>
            </a:r>
            <a:r>
              <a:rPr lang="en-GB" dirty="0">
                <a:solidFill>
                  <a:schemeClr val="bg1"/>
                </a:solidFill>
              </a:rPr>
              <a:t>New </a:t>
            </a:r>
            <a:r>
              <a:rPr lang="en-GB" dirty="0" smtClean="0">
                <a:solidFill>
                  <a:schemeClr val="bg1"/>
                </a:solidFill>
              </a:rPr>
              <a:t>Haven; </a:t>
            </a:r>
            <a:r>
              <a:rPr lang="en-GB" dirty="0">
                <a:solidFill>
                  <a:schemeClr val="bg1"/>
                </a:solidFill>
              </a:rPr>
              <a:t>London: Yale </a:t>
            </a:r>
            <a:r>
              <a:rPr lang="en-GB" dirty="0" smtClean="0">
                <a:solidFill>
                  <a:schemeClr val="bg1"/>
                </a:solidFill>
              </a:rPr>
              <a:t>UP.</a:t>
            </a:r>
            <a:endParaRPr lang="en-GB" dirty="0">
              <a:solidFill>
                <a:schemeClr val="bg1"/>
              </a:solidFill>
            </a:endParaRPr>
          </a:p>
        </p:txBody>
      </p:sp>
    </p:spTree>
    <p:extLst>
      <p:ext uri="{BB962C8B-B14F-4D97-AF65-F5344CB8AC3E}">
        <p14:creationId xmlns:p14="http://schemas.microsoft.com/office/powerpoint/2010/main" val="1353405242"/>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254</TotalTime>
  <Words>918</Words>
  <Application>Microsoft Office PowerPoint</Application>
  <PresentationFormat>On-screen Show (4:3)</PresentationFormat>
  <Paragraphs>81</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Book Antiqua</vt:lpstr>
      <vt:lpstr>Lucida Sans</vt:lpstr>
      <vt:lpstr>Wingdings</vt:lpstr>
      <vt:lpstr>Wingdings 2</vt:lpstr>
      <vt:lpstr>Wingdings 3</vt:lpstr>
      <vt:lpstr>Apex</vt:lpstr>
      <vt:lpstr> Understanding Democracy</vt:lpstr>
      <vt:lpstr>Reception Studies</vt:lpstr>
      <vt:lpstr>Why Reception Studies?</vt:lpstr>
      <vt:lpstr>Reception in Film and TV</vt:lpstr>
      <vt:lpstr>TV, Cinema and the BBC and HBO series Rome (2005-2007)</vt:lpstr>
      <vt:lpstr>Challenges </vt:lpstr>
      <vt:lpstr>Rome – mixture of the plausible and the fantasy</vt:lpstr>
      <vt:lpstr>Assassination of Caesar</vt:lpstr>
      <vt:lpstr>HBO-BBC’s Rome and the use of Special Effects (1)</vt:lpstr>
      <vt:lpstr>HBO-BBC’s Rome and the use of Special Effects (2)</vt:lpstr>
      <vt:lpstr>HBO-BBC’s Rome and the use of Special Effects (3)</vt:lpstr>
      <vt:lpstr>Bibliography</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Democracy</dc:title>
  <dc:creator>Matthew Cobb</dc:creator>
  <cp:lastModifiedBy>Matt</cp:lastModifiedBy>
  <cp:revision>55</cp:revision>
  <dcterms:created xsi:type="dcterms:W3CDTF">2019-12-17T16:53:48Z</dcterms:created>
  <dcterms:modified xsi:type="dcterms:W3CDTF">2020-01-12T16:58:45Z</dcterms:modified>
</cp:coreProperties>
</file>