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60" r:id="rId5"/>
    <p:sldId id="263" r:id="rId6"/>
    <p:sldId id="265" r:id="rId7"/>
    <p:sldId id="266" r:id="rId8"/>
    <p:sldId id="264" r:id="rId9"/>
    <p:sldId id="258" r:id="rId10"/>
    <p:sldId id="259" r:id="rId11"/>
    <p:sldId id="262" r:id="rId12"/>
    <p:sldId id="261" r:id="rId13"/>
    <p:sldId id="268" r:id="rId14"/>
    <p:sldId id="269" r:id="rId15"/>
    <p:sldId id="271" r:id="rId16"/>
    <p:sldId id="267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62534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36405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90956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41018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02948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2144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61995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08700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41671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24205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68077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7736D-3F7F-470E-9881-DE69453B709E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82560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Accounting for Labour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0488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/>
              <a:t>Classification of </a:t>
            </a:r>
            <a:r>
              <a:rPr lang="en-US" b="1" u="sng" dirty="0" err="1" smtClean="0"/>
              <a:t>Labour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sz="3600" dirty="0" smtClean="0"/>
              <a:t>	</a:t>
            </a:r>
            <a:r>
              <a:rPr lang="en-US" dirty="0" smtClean="0"/>
              <a:t>The main concern for the cost accountant is whether to classify </a:t>
            </a:r>
            <a:r>
              <a:rPr lang="en-US" dirty="0" err="1" smtClean="0"/>
              <a:t>labour</a:t>
            </a:r>
            <a:r>
              <a:rPr lang="en-US" dirty="0" smtClean="0"/>
              <a:t> costs as direct or indirect.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	</a:t>
            </a:r>
          </a:p>
          <a:p>
            <a:pPr marL="577850" indent="-577850" defTabSz="762000">
              <a:lnSpc>
                <a:spcPct val="90000"/>
              </a:lnSpc>
              <a:buNone/>
            </a:pPr>
            <a:r>
              <a:rPr lang="en-US" b="1" dirty="0" smtClean="0"/>
              <a:t>Direct </a:t>
            </a:r>
            <a:r>
              <a:rPr lang="en-US" b="1" dirty="0" err="1" smtClean="0"/>
              <a:t>Labour</a:t>
            </a:r>
            <a:endParaRPr lang="en-US" b="1" dirty="0" smtClean="0"/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	Hours spent directly on making a product are charged directly to that product.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3655832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Indirect </a:t>
            </a:r>
            <a:r>
              <a:rPr lang="en-US" b="1" dirty="0" err="1" smtClean="0"/>
              <a:t>Labour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7850" indent="-577850" defTabSz="762000">
              <a:lnSpc>
                <a:spcPct val="90000"/>
              </a:lnSpc>
            </a:pPr>
            <a:r>
              <a:rPr lang="en-US" dirty="0" smtClean="0"/>
              <a:t>Hours </a:t>
            </a:r>
            <a:r>
              <a:rPr lang="en-US" dirty="0"/>
              <a:t>spent on activities not directly making a product – </a:t>
            </a:r>
            <a:r>
              <a:rPr lang="en-US" dirty="0" err="1"/>
              <a:t>e,g</a:t>
            </a:r>
            <a:r>
              <a:rPr lang="en-US" dirty="0"/>
              <a:t> production supervisors, administrative and sales salaries. 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GB" dirty="0"/>
              <a:t>The labour cost here is treated as an overhead.  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GB" dirty="0"/>
              <a:t>Production labour (for instance workshop supervisor) would be a production overhead, but the salesman, for example would be a non-production overhead.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94029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/>
              <a:t>Overtime </a:t>
            </a:r>
            <a:r>
              <a:rPr lang="en-US" b="1" u="sng" dirty="0" smtClean="0"/>
              <a:t>Earnings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defTabSz="762000">
              <a:lnSpc>
                <a:spcPct val="90000"/>
              </a:lnSpc>
            </a:pPr>
            <a:r>
              <a:rPr lang="en-US" dirty="0" smtClean="0"/>
              <a:t>The overtime premium is the extra amount paid over and above the usual hourly rate.</a:t>
            </a:r>
          </a:p>
          <a:p>
            <a:r>
              <a:rPr lang="en-GB" dirty="0" smtClean="0"/>
              <a:t>Overtime is likely to be higher e.g. time and a half. Usually paid weekly, but may be monthly.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extra amount on top of the basic wage is called the overtime premium.</a:t>
            </a:r>
            <a:endParaRPr lang="en-US" dirty="0" smtClean="0"/>
          </a:p>
          <a:p>
            <a:pPr marL="0" indent="0" defTabSz="762000">
              <a:lnSpc>
                <a:spcPct val="90000"/>
              </a:lnSpc>
              <a:buNone/>
            </a:pPr>
            <a:r>
              <a:rPr lang="en-US" u="sng" dirty="0" smtClean="0"/>
              <a:t>Example: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US" dirty="0" smtClean="0"/>
              <a:t>Employees basic rate is £6/hour, and overtime is paid at time-and-a-half, what is the overtime premium?</a:t>
            </a:r>
          </a:p>
          <a:p>
            <a:pPr marL="0" indent="0" defTabSz="762000">
              <a:lnSpc>
                <a:spcPct val="90000"/>
              </a:lnSpc>
              <a:buNone/>
            </a:pPr>
            <a:r>
              <a:rPr lang="en-US" dirty="0" smtClean="0"/>
              <a:t>Answer: £3/hour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Example 2:</a:t>
            </a:r>
          </a:p>
          <a:p>
            <a:pPr marL="0" indent="0">
              <a:buNone/>
            </a:pPr>
            <a:r>
              <a:rPr lang="en-GB" dirty="0" smtClean="0"/>
              <a:t>Basic hourly rate is £7.20, and overtime is paid at 125% of the normal hourly rate.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is the amount paid for each hour of overtime worked?</a:t>
            </a:r>
          </a:p>
          <a:p>
            <a:pPr marL="0" indent="0">
              <a:buNone/>
            </a:pPr>
            <a:r>
              <a:rPr lang="en-GB" dirty="0" smtClean="0"/>
              <a:t>Answer: £7.20 x 125% = £9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is the overtime premium?</a:t>
            </a:r>
          </a:p>
          <a:p>
            <a:pPr marL="0" indent="0">
              <a:buNone/>
            </a:pPr>
            <a:r>
              <a:rPr lang="en-GB" dirty="0" smtClean="0"/>
              <a:t>Answer: £7.20 x 25% = £1.80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1277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39341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Question:</a:t>
            </a:r>
          </a:p>
          <a:p>
            <a:pPr marL="0" indent="0">
              <a:buNone/>
            </a:pPr>
            <a:r>
              <a:rPr lang="en-GB" dirty="0" smtClean="0"/>
              <a:t>Basic working week is 40 hours at £5/hour, and overtime is paid at time-and-a-half.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If the employee work 45 hours  in a week, what is his/her wage cost?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5457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Answer:</a:t>
            </a:r>
          </a:p>
          <a:p>
            <a:pPr marL="0" indent="0">
              <a:buNone/>
            </a:pPr>
            <a:r>
              <a:rPr lang="en-GB" dirty="0" smtClean="0"/>
              <a:t>Basic pay (45 x £5) =  £225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Overtime premium</a:t>
            </a:r>
          </a:p>
          <a:p>
            <a:pPr marL="0" indent="0">
              <a:buNone/>
            </a:pPr>
            <a:r>
              <a:rPr lang="en-GB" dirty="0" smtClean="0"/>
              <a:t>5 hours x (£5 x 0.5) = </a:t>
            </a:r>
            <a:r>
              <a:rPr lang="en-GB" u="sng" dirty="0" smtClean="0"/>
              <a:t>£12.50</a:t>
            </a:r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</a:t>
            </a:r>
            <a:r>
              <a:rPr lang="en-GB" u="sng" dirty="0" smtClean="0"/>
              <a:t>£237.50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xmlns="" val="75512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7850" indent="-577850" defTabSz="762000">
              <a:lnSpc>
                <a:spcPct val="90000"/>
              </a:lnSpc>
            </a:pPr>
            <a:r>
              <a:rPr lang="en-US" dirty="0"/>
              <a:t>In most circumstances </a:t>
            </a:r>
            <a:r>
              <a:rPr lang="en-US" b="1" dirty="0" smtClean="0"/>
              <a:t>overtime </a:t>
            </a:r>
            <a:r>
              <a:rPr lang="en-US" b="1" dirty="0"/>
              <a:t>is an indirect cost</a:t>
            </a:r>
            <a:r>
              <a:rPr lang="en-US" dirty="0"/>
              <a:t>, even if the normal rate is charged as a direct cost.  </a:t>
            </a:r>
          </a:p>
          <a:p>
            <a:pPr marL="577850" indent="-577850" defTabSz="762000">
              <a:lnSpc>
                <a:spcPct val="90000"/>
              </a:lnSpc>
            </a:pPr>
            <a:endParaRPr lang="en-US" dirty="0"/>
          </a:p>
          <a:p>
            <a:pPr marL="577850" indent="-577850" defTabSz="762000">
              <a:lnSpc>
                <a:spcPct val="90000"/>
              </a:lnSpc>
            </a:pPr>
            <a:r>
              <a:rPr lang="en-US" dirty="0"/>
              <a:t>If overtime is being worked </a:t>
            </a:r>
            <a:r>
              <a:rPr lang="en-US" u="sng" dirty="0"/>
              <a:t>at the specific request</a:t>
            </a:r>
            <a:r>
              <a:rPr lang="en-US" dirty="0"/>
              <a:t> of a customer, the premium can be </a:t>
            </a:r>
            <a:r>
              <a:rPr lang="en-US" b="1" dirty="0"/>
              <a:t>charged as a direct cost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0948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Classification of </a:t>
            </a:r>
            <a:r>
              <a:rPr lang="en-US" dirty="0" err="1" smtClean="0"/>
              <a:t>Labour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77850" indent="-577850" defTabSz="762000">
              <a:buFontTx/>
              <a:buNone/>
            </a:pPr>
            <a:r>
              <a:rPr lang="en-US" sz="3600" dirty="0" smtClean="0"/>
              <a:t>	</a:t>
            </a:r>
            <a:r>
              <a:rPr lang="en-US" sz="3600" b="1" dirty="0" smtClean="0"/>
              <a:t>Idle Time</a:t>
            </a:r>
          </a:p>
          <a:p>
            <a:pPr marL="577850" indent="-577850" defTabSz="762000"/>
            <a:r>
              <a:rPr lang="en-US" dirty="0" smtClean="0"/>
              <a:t>This is time when workers are being paid but no work is being done.</a:t>
            </a:r>
          </a:p>
          <a:p>
            <a:pPr marL="577850" indent="-577850" defTabSz="762000">
              <a:buNone/>
            </a:pPr>
            <a:r>
              <a:rPr lang="en-US" dirty="0" smtClean="0"/>
              <a:t>  </a:t>
            </a:r>
          </a:p>
          <a:p>
            <a:pPr marL="577850" indent="-577850" defTabSz="762000"/>
            <a:r>
              <a:rPr lang="en-US" i="1" dirty="0" smtClean="0"/>
              <a:t>Unexpected</a:t>
            </a:r>
            <a:r>
              <a:rPr lang="en-US" dirty="0" smtClean="0"/>
              <a:t> idle time, such as machine breakdown, should be </a:t>
            </a:r>
            <a:r>
              <a:rPr lang="en-US" b="1" dirty="0" smtClean="0"/>
              <a:t>treated as an indirect </a:t>
            </a:r>
            <a:r>
              <a:rPr lang="en-US" b="1" dirty="0" err="1" smtClean="0"/>
              <a:t>labour</a:t>
            </a:r>
            <a:r>
              <a:rPr lang="en-US" b="1" dirty="0" smtClean="0"/>
              <a:t> cost</a:t>
            </a:r>
            <a:r>
              <a:rPr lang="en-US" dirty="0" smtClean="0"/>
              <a:t>.</a:t>
            </a:r>
          </a:p>
          <a:p>
            <a:pPr marL="577850" indent="-577850" defTabSz="762000">
              <a:buNone/>
            </a:pPr>
            <a:r>
              <a:rPr lang="en-US" dirty="0" smtClean="0"/>
              <a:t> </a:t>
            </a:r>
          </a:p>
          <a:p>
            <a:pPr marL="577850" indent="-577850" defTabSz="762000"/>
            <a:r>
              <a:rPr lang="en-US" dirty="0" smtClean="0"/>
              <a:t>Idle time </a:t>
            </a:r>
            <a:r>
              <a:rPr lang="en-US" i="1" dirty="0" smtClean="0"/>
              <a:t>for planned events </a:t>
            </a:r>
            <a:r>
              <a:rPr lang="en-US" dirty="0" smtClean="0"/>
              <a:t>e.g. tea breaks, should be </a:t>
            </a:r>
            <a:r>
              <a:rPr lang="en-US" b="1" dirty="0" smtClean="0"/>
              <a:t>treated as direct costs </a:t>
            </a:r>
            <a:r>
              <a:rPr lang="en-US" dirty="0" smtClean="0"/>
              <a:t>and should be built into the standard time for the job.</a:t>
            </a:r>
          </a:p>
          <a:p>
            <a:pPr marL="577850" indent="-577850" defTabSz="762000">
              <a:buFontTx/>
              <a:buNone/>
            </a:pPr>
            <a:r>
              <a:rPr lang="en-US" sz="3600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36314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77850" indent="-577850" defTabSz="762000">
              <a:lnSpc>
                <a:spcPct val="90000"/>
              </a:lnSpc>
            </a:pPr>
            <a:r>
              <a:rPr lang="en-US" sz="3600" dirty="0" smtClean="0"/>
              <a:t>Sue normally works a 40 hour week and she is paid £5.00 per hour.  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US" sz="3600" dirty="0" smtClean="0"/>
              <a:t>In the current week she has worked 55 hours, 5 of which were idle.  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US" sz="3600" dirty="0" smtClean="0"/>
              <a:t>She gets time and a half for overtime hours. </a:t>
            </a:r>
          </a:p>
          <a:p>
            <a:pPr marL="577850" indent="-577850" defTabSz="762000">
              <a:lnSpc>
                <a:spcPct val="90000"/>
              </a:lnSpc>
              <a:buNone/>
            </a:pPr>
            <a:r>
              <a:rPr lang="en-US" sz="3600" dirty="0" smtClean="0"/>
              <a:t>      </a:t>
            </a:r>
          </a:p>
          <a:p>
            <a:pPr marL="577850" indent="-577850" defTabSz="762000">
              <a:lnSpc>
                <a:spcPct val="90000"/>
              </a:lnSpc>
              <a:buNone/>
            </a:pPr>
            <a:r>
              <a:rPr lang="en-US" sz="3600" dirty="0" smtClean="0"/>
              <a:t>      What were her gross wages and how would these be broken into direct and indirect?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US" sz="3600" dirty="0" smtClean="0"/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7625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b="1" dirty="0" smtClean="0"/>
              <a:t>Gross Wages</a:t>
            </a:r>
            <a:r>
              <a:rPr lang="en-US" dirty="0" smtClean="0"/>
              <a:t>							£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Basic wage component	55 hours x £5 = 		275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Overtime Premium</a:t>
            </a:r>
            <a:r>
              <a:rPr lang="en-US" dirty="0"/>
              <a:t> </a:t>
            </a:r>
            <a:r>
              <a:rPr lang="en-US" dirty="0" smtClean="0"/>
              <a:t>    15 hours x £5 x 0.5 =	          </a:t>
            </a:r>
            <a:r>
              <a:rPr lang="en-US" u="sng" dirty="0" smtClean="0"/>
              <a:t>37.5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Total							</a:t>
            </a:r>
            <a:r>
              <a:rPr lang="en-US" dirty="0"/>
              <a:t> </a:t>
            </a:r>
            <a:r>
              <a:rPr lang="en-US" dirty="0" smtClean="0"/>
              <a:t>                £312.5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US" dirty="0" smtClean="0"/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b="1" dirty="0" smtClean="0"/>
              <a:t>Direct wages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Basic wage for productive hours	50 x £5 = 	£250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US" dirty="0" smtClean="0"/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b="1" dirty="0" smtClean="0"/>
              <a:t>Indirect Wages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Basic wage for idle time		5 x £5	 25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Overtime premium				</a:t>
            </a:r>
            <a:r>
              <a:rPr lang="en-US" dirty="0"/>
              <a:t> </a:t>
            </a:r>
            <a:r>
              <a:rPr lang="en-US" dirty="0" smtClean="0"/>
              <a:t>          </a:t>
            </a:r>
            <a:r>
              <a:rPr lang="en-US" u="sng" dirty="0" smtClean="0"/>
              <a:t>37.5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									 £62.5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Bonus </a:t>
            </a:r>
            <a:r>
              <a:rPr lang="en-US" b="1" dirty="0" smtClean="0"/>
              <a:t>Payments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7850" indent="-577850" defTabSz="762000"/>
            <a:r>
              <a:rPr lang="en-US" dirty="0" smtClean="0"/>
              <a:t>This needs to be considered on a case-by-case basis.  </a:t>
            </a:r>
          </a:p>
          <a:p>
            <a:pPr marL="577850" indent="-577850" defTabSz="762000">
              <a:buNone/>
            </a:pPr>
            <a:r>
              <a:rPr lang="en-US" u="sng" dirty="0" smtClean="0"/>
              <a:t>Flat rate bonus:</a:t>
            </a:r>
            <a:r>
              <a:rPr lang="en-US" dirty="0" smtClean="0"/>
              <a:t> </a:t>
            </a:r>
          </a:p>
          <a:p>
            <a:pPr marL="577850" indent="-577850" defTabSz="762000">
              <a:buNone/>
            </a:pPr>
            <a:r>
              <a:rPr lang="en-US" dirty="0" smtClean="0"/>
              <a:t>      All employees paid the same regardless of their salary.</a:t>
            </a:r>
          </a:p>
          <a:p>
            <a:pPr marL="577850" indent="-577850" defTabSz="762000">
              <a:buNone/>
            </a:pPr>
            <a:r>
              <a:rPr lang="en-US" dirty="0"/>
              <a:t> </a:t>
            </a:r>
            <a:r>
              <a:rPr lang="en-US" dirty="0" smtClean="0"/>
              <a:t>     £20,000 bonus ‘pot’ and 50 employees</a:t>
            </a:r>
          </a:p>
          <a:p>
            <a:pPr marL="577850" indent="-577850" defTabSz="762000">
              <a:buNone/>
            </a:pPr>
            <a:r>
              <a:rPr lang="en-US" dirty="0"/>
              <a:t> </a:t>
            </a:r>
            <a:r>
              <a:rPr lang="en-US" dirty="0" smtClean="0"/>
              <a:t>     = £400 bonus for each employee.</a:t>
            </a:r>
          </a:p>
          <a:p>
            <a:pPr marL="577850" indent="-577850" defTabSz="762000">
              <a:buNone/>
            </a:pPr>
            <a:endParaRPr lang="en-US" u="sng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Bonus Payments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Percentage bonus:</a:t>
            </a:r>
          </a:p>
          <a:p>
            <a:pPr marL="0" indent="0">
              <a:buNone/>
            </a:pPr>
            <a:r>
              <a:rPr lang="en-GB" dirty="0" smtClean="0"/>
              <a:t>Bonus paid to each employee is a set percentage of that employee’s salary.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                    </a:t>
            </a:r>
            <a:r>
              <a:rPr lang="en-GB" u="sng" dirty="0" smtClean="0"/>
              <a:t>10</a:t>
            </a:r>
            <a:r>
              <a:rPr lang="en-GB" u="sng" dirty="0"/>
              <a:t>% bonus</a:t>
            </a:r>
          </a:p>
          <a:p>
            <a:pPr marL="0" indent="0">
              <a:buNone/>
            </a:pPr>
            <a:r>
              <a:rPr lang="en-GB" dirty="0" smtClean="0"/>
              <a:t>Worker A salary £15,000    =        £1500</a:t>
            </a:r>
          </a:p>
          <a:p>
            <a:pPr marL="0" indent="0">
              <a:buNone/>
            </a:pPr>
            <a:r>
              <a:rPr lang="en-GB" dirty="0" smtClean="0"/>
              <a:t>Worker B salary £40,000    =        £4000</a:t>
            </a:r>
          </a:p>
        </p:txBody>
      </p:sp>
    </p:spTree>
    <p:extLst>
      <p:ext uri="{BB962C8B-B14F-4D97-AF65-F5344CB8AC3E}">
        <p14:creationId xmlns:p14="http://schemas.microsoft.com/office/powerpoint/2010/main" xmlns="" val="99381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Bonus Payments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u="sng" dirty="0" smtClean="0"/>
              <a:t>Productivity-related bonuses</a:t>
            </a:r>
          </a:p>
          <a:p>
            <a:pPr marL="0" indent="0">
              <a:buNone/>
            </a:pPr>
            <a:r>
              <a:rPr lang="en-GB" dirty="0" smtClean="0"/>
              <a:t>Bonus where employees are paid extra for completing work in less than the expected time.</a:t>
            </a:r>
          </a:p>
          <a:p>
            <a:r>
              <a:rPr lang="en-GB" dirty="0" smtClean="0"/>
              <a:t>Expected job time is 90 minutes</a:t>
            </a:r>
          </a:p>
          <a:p>
            <a:r>
              <a:rPr lang="en-GB" dirty="0" smtClean="0"/>
              <a:t>Actual job completed in 60 minutes</a:t>
            </a:r>
          </a:p>
          <a:p>
            <a:r>
              <a:rPr lang="en-GB" dirty="0" smtClean="0"/>
              <a:t>Worker’s hourly salary is £5/hour.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Bonus is paid based on a share of the cost saving.</a:t>
            </a:r>
          </a:p>
          <a:p>
            <a:pPr marL="0" indent="0">
              <a:buNone/>
            </a:pPr>
            <a:r>
              <a:rPr lang="en-GB" dirty="0" smtClean="0"/>
              <a:t>Cost saving = £2.50 (30 minutes x £5/hour)</a:t>
            </a:r>
          </a:p>
          <a:p>
            <a:pPr marL="0" indent="0">
              <a:buNone/>
            </a:pPr>
            <a:r>
              <a:rPr lang="en-GB" dirty="0" smtClean="0"/>
              <a:t>Bonus might be half of the saving  = £1.25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385607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/>
              <a:t>Productivity-related </a:t>
            </a:r>
            <a:r>
              <a:rPr lang="en-GB" u="sng" dirty="0" smtClean="0"/>
              <a:t>bonuses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Example:</a:t>
            </a:r>
          </a:p>
          <a:p>
            <a:pPr marL="0" indent="0">
              <a:buNone/>
            </a:pPr>
            <a:r>
              <a:rPr lang="en-GB" dirty="0" smtClean="0"/>
              <a:t>Employees wage rate = £5/hour</a:t>
            </a:r>
          </a:p>
          <a:p>
            <a:pPr marL="0" indent="0">
              <a:buNone/>
            </a:pPr>
            <a:r>
              <a:rPr lang="en-GB" dirty="0" smtClean="0"/>
              <a:t>Time allowed for job  = 40 minutes</a:t>
            </a:r>
          </a:p>
          <a:p>
            <a:pPr marL="0" indent="0">
              <a:buNone/>
            </a:pPr>
            <a:r>
              <a:rPr lang="en-GB" dirty="0" smtClean="0"/>
              <a:t>Time taken for job      = 25 minutes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Bonus is paid as 35% of the time saved. What would be the bonus?</a:t>
            </a:r>
          </a:p>
          <a:p>
            <a:pPr marL="0" indent="0">
              <a:buNone/>
            </a:pPr>
            <a:r>
              <a:rPr lang="en-GB" dirty="0" smtClean="0"/>
              <a:t>Bonus = </a:t>
            </a:r>
            <a:r>
              <a:rPr lang="en-GB" u="sng" dirty="0" smtClean="0"/>
              <a:t>40-25</a:t>
            </a:r>
            <a:r>
              <a:rPr lang="en-GB" dirty="0" smtClean="0"/>
              <a:t>  x 35%  x £5   = £0.4375</a:t>
            </a:r>
            <a:endParaRPr lang="en-GB" u="sng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60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83684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7850" indent="-577850" defTabSz="762000"/>
            <a:r>
              <a:rPr lang="en-US" dirty="0"/>
              <a:t>If a bonus is </a:t>
            </a:r>
            <a:r>
              <a:rPr lang="en-US" i="1" dirty="0"/>
              <a:t>for generally good performance </a:t>
            </a:r>
            <a:r>
              <a:rPr lang="en-US" dirty="0"/>
              <a:t>it is </a:t>
            </a:r>
            <a:r>
              <a:rPr lang="en-US" b="1" dirty="0"/>
              <a:t>normally treated as indirect</a:t>
            </a:r>
            <a:r>
              <a:rPr lang="en-US" dirty="0"/>
              <a:t>. </a:t>
            </a:r>
          </a:p>
          <a:p>
            <a:pPr marL="577850" indent="-577850" defTabSz="762000">
              <a:buNone/>
            </a:pPr>
            <a:r>
              <a:rPr lang="en-US" dirty="0"/>
              <a:t> </a:t>
            </a:r>
          </a:p>
          <a:p>
            <a:pPr marL="577850" indent="-577850" defTabSz="762000"/>
            <a:r>
              <a:rPr lang="en-US" dirty="0"/>
              <a:t>If it is being paid for performance </a:t>
            </a:r>
            <a:r>
              <a:rPr lang="en-US" i="1" dirty="0"/>
              <a:t>on a single job or contract</a:t>
            </a:r>
            <a:r>
              <a:rPr lang="en-US" dirty="0"/>
              <a:t> it </a:t>
            </a:r>
            <a:r>
              <a:rPr lang="en-US" b="1" dirty="0"/>
              <a:t>can be treated as direct</a:t>
            </a:r>
            <a:r>
              <a:rPr lang="en-US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0510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Comprehensive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Workers in a factory worked on production for 2500 hours.</a:t>
            </a:r>
          </a:p>
          <a:p>
            <a:r>
              <a:rPr lang="en-GB" dirty="0" smtClean="0"/>
              <a:t>Of these 200 hours were overtime, and of these overtime hours 50 hours were to cover lost production and 150 hours were spent on an urgent job at the request of a customer.</a:t>
            </a:r>
          </a:p>
          <a:p>
            <a:r>
              <a:rPr lang="en-GB" dirty="0" smtClean="0"/>
              <a:t>Basic wage =  £6/hour</a:t>
            </a:r>
          </a:p>
          <a:p>
            <a:r>
              <a:rPr lang="en-GB" dirty="0" smtClean="0"/>
              <a:t>Overtime is paid at ‘time-and-a-third’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Calculate total wage cost and show the amount of direct and indirect labour cost.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744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Total wage cost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(2300 hours x £6) + (200 x 8 hours) =  </a:t>
            </a:r>
            <a:r>
              <a:rPr lang="en-GB" b="1" dirty="0" smtClean="0"/>
              <a:t>£15400</a:t>
            </a:r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u="sng" dirty="0" smtClean="0"/>
              <a:t>Direct costs</a:t>
            </a:r>
          </a:p>
          <a:p>
            <a:pPr marL="0" indent="0">
              <a:buNone/>
            </a:pPr>
            <a:r>
              <a:rPr lang="en-GB" dirty="0" smtClean="0"/>
              <a:t>Basic cost of direct workers 2500 x £6 =   £15000</a:t>
            </a:r>
          </a:p>
          <a:p>
            <a:pPr marL="0" indent="0">
              <a:buNone/>
            </a:pPr>
            <a:r>
              <a:rPr lang="en-GB" dirty="0" smtClean="0"/>
              <a:t>Overtime premium for urgent job 150x£2 </a:t>
            </a:r>
            <a:r>
              <a:rPr lang="en-GB" u="sng" dirty="0" smtClean="0"/>
              <a:t>= £300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                                   £15300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 smtClean="0"/>
              <a:t>Indirect costs</a:t>
            </a:r>
          </a:p>
          <a:p>
            <a:pPr marL="0" indent="0">
              <a:buNone/>
            </a:pPr>
            <a:r>
              <a:rPr lang="en-GB" dirty="0" smtClean="0"/>
              <a:t>Overtime premium for lost production         </a:t>
            </a:r>
            <a:r>
              <a:rPr lang="en-GB" u="sng" dirty="0" smtClean="0"/>
              <a:t>£100</a:t>
            </a:r>
          </a:p>
          <a:p>
            <a:pPr marL="0" indent="0">
              <a:buNone/>
            </a:pPr>
            <a:r>
              <a:rPr lang="en-GB" dirty="0" smtClean="0"/>
              <a:t>TOTAL                                                               </a:t>
            </a:r>
            <a:r>
              <a:rPr lang="en-GB" u="sng" dirty="0" smtClean="0"/>
              <a:t>£15400</a:t>
            </a:r>
          </a:p>
        </p:txBody>
      </p:sp>
    </p:spTree>
    <p:extLst>
      <p:ext uri="{BB962C8B-B14F-4D97-AF65-F5344CB8AC3E}">
        <p14:creationId xmlns:p14="http://schemas.microsoft.com/office/powerpoint/2010/main" xmlns="" val="21524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769</Words>
  <Application>Microsoft Office PowerPoint</Application>
  <PresentationFormat>On-screen Show (4:3)</PresentationFormat>
  <Paragraphs>123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Accounting for Labour </vt:lpstr>
      <vt:lpstr>Classification of Labour</vt:lpstr>
      <vt:lpstr>Indirect Labour</vt:lpstr>
      <vt:lpstr>Overtime Earnings</vt:lpstr>
      <vt:lpstr>Overtime</vt:lpstr>
      <vt:lpstr>Overtime</vt:lpstr>
      <vt:lpstr>Slide 7</vt:lpstr>
      <vt:lpstr>Overtime</vt:lpstr>
      <vt:lpstr>Classification of Labour</vt:lpstr>
      <vt:lpstr>Example</vt:lpstr>
      <vt:lpstr>Solution</vt:lpstr>
      <vt:lpstr>Bonus Payments</vt:lpstr>
      <vt:lpstr>Bonus Payments</vt:lpstr>
      <vt:lpstr>Bonus Payments</vt:lpstr>
      <vt:lpstr>Productivity-related bonuses</vt:lpstr>
      <vt:lpstr>Slide 16</vt:lpstr>
      <vt:lpstr>Comprehensive example</vt:lpstr>
      <vt:lpstr>Solution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SIMSIAN</dc:creator>
  <cp:lastModifiedBy>Boyd Patrick</cp:lastModifiedBy>
  <cp:revision>14</cp:revision>
  <dcterms:created xsi:type="dcterms:W3CDTF">2012-02-01T21:34:19Z</dcterms:created>
  <dcterms:modified xsi:type="dcterms:W3CDTF">2012-02-20T08:10:29Z</dcterms:modified>
</cp:coreProperties>
</file>