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handoutMasterIdLst>
    <p:handoutMasterId r:id="rId22"/>
  </p:handoutMasterIdLst>
  <p:sldIdLst>
    <p:sldId id="294" r:id="rId2"/>
    <p:sldId id="298" r:id="rId3"/>
    <p:sldId id="284" r:id="rId4"/>
    <p:sldId id="267" r:id="rId5"/>
    <p:sldId id="273" r:id="rId6"/>
    <p:sldId id="269" r:id="rId7"/>
    <p:sldId id="290" r:id="rId8"/>
    <p:sldId id="271" r:id="rId9"/>
    <p:sldId id="285" r:id="rId10"/>
    <p:sldId id="286" r:id="rId11"/>
    <p:sldId id="287" r:id="rId12"/>
    <p:sldId id="279" r:id="rId13"/>
    <p:sldId id="281" r:id="rId14"/>
    <p:sldId id="268" r:id="rId15"/>
    <p:sldId id="274" r:id="rId16"/>
    <p:sldId id="296" r:id="rId17"/>
    <p:sldId id="270" r:id="rId18"/>
    <p:sldId id="288" r:id="rId19"/>
    <p:sldId id="289" r:id="rId20"/>
    <p:sldId id="297" r:id="rId21"/>
  </p:sldIdLst>
  <p:sldSz cx="9144000" cy="6858000" type="screen4x3"/>
  <p:notesSz cx="6858000" cy="9144000"/>
  <p:defaultTextStyle>
    <a:defPPr>
      <a:defRPr lang="en-AU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-1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-1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-1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-1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-1" charset="0"/>
        <a:ea typeface="+mn-ea"/>
        <a:cs typeface="+mn-cs"/>
      </a:defRPr>
    </a:lvl5pPr>
    <a:lvl6pPr marL="2286000" algn="l" defTabSz="457200" rtl="0" eaLnBrk="1" latinLnBrk="0" hangingPunct="1">
      <a:defRPr sz="2400" kern="1200">
        <a:solidFill>
          <a:schemeClr val="tx1"/>
        </a:solidFill>
        <a:latin typeface="Times New Roman" pitchFamily="-1" charset="0"/>
        <a:ea typeface="+mn-ea"/>
        <a:cs typeface="+mn-cs"/>
      </a:defRPr>
    </a:lvl6pPr>
    <a:lvl7pPr marL="2743200" algn="l" defTabSz="457200" rtl="0" eaLnBrk="1" latinLnBrk="0" hangingPunct="1">
      <a:defRPr sz="2400" kern="1200">
        <a:solidFill>
          <a:schemeClr val="tx1"/>
        </a:solidFill>
        <a:latin typeface="Times New Roman" pitchFamily="-1" charset="0"/>
        <a:ea typeface="+mn-ea"/>
        <a:cs typeface="+mn-cs"/>
      </a:defRPr>
    </a:lvl7pPr>
    <a:lvl8pPr marL="3200400" algn="l" defTabSz="457200" rtl="0" eaLnBrk="1" latinLnBrk="0" hangingPunct="1">
      <a:defRPr sz="2400" kern="1200">
        <a:solidFill>
          <a:schemeClr val="tx1"/>
        </a:solidFill>
        <a:latin typeface="Times New Roman" pitchFamily="-1" charset="0"/>
        <a:ea typeface="+mn-ea"/>
        <a:cs typeface="+mn-cs"/>
      </a:defRPr>
    </a:lvl8pPr>
    <a:lvl9pPr marL="3657600" algn="l" defTabSz="457200" rtl="0" eaLnBrk="1" latinLnBrk="0" hangingPunct="1">
      <a:defRPr sz="2400" kern="1200">
        <a:solidFill>
          <a:schemeClr val="tx1"/>
        </a:solidFill>
        <a:latin typeface="Times New Roman" pitchFamily="-1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CC00"/>
    <a:srgbClr val="FF3300"/>
    <a:srgbClr val="00CCFF"/>
    <a:srgbClr val="FFFF66"/>
    <a:srgbClr val="FF9966"/>
    <a:srgbClr val="FF6600"/>
    <a:srgbClr val="000000"/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7" autoAdjust="0"/>
    <p:restoredTop sz="94637" autoAdjust="0"/>
  </p:normalViewPr>
  <p:slideViewPr>
    <p:cSldViewPr showGuides="1">
      <p:cViewPr varScale="1">
        <p:scale>
          <a:sx n="89" d="100"/>
          <a:sy n="89" d="100"/>
        </p:scale>
        <p:origin x="-420" y="-96"/>
      </p:cViewPr>
      <p:guideLst>
        <p:guide orient="horz" pos="2496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AU" dirty="0">
              <a:latin typeface="Calibri"/>
            </a:endParaRP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AU" dirty="0">
              <a:latin typeface="Calibri"/>
            </a:endParaRPr>
          </a:p>
        </p:txBody>
      </p:sp>
      <p:sp>
        <p:nvSpPr>
          <p:cNvPr id="3072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AU" dirty="0">
              <a:latin typeface="Calibri"/>
            </a:endParaRPr>
          </a:p>
        </p:txBody>
      </p:sp>
      <p:sp>
        <p:nvSpPr>
          <p:cNvPr id="3072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60990775-E79A-7443-AA84-BCE03E527D01}" type="slidenum">
              <a:rPr lang="en-AU">
                <a:latin typeface="Calibri"/>
              </a:rPr>
              <a:pPr/>
              <a:t>‹#›</a:t>
            </a:fld>
            <a:endParaRPr lang="en-AU" dirty="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7472328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49594F-D99D-AE4A-B3D1-A3EFF3F9E8F7}" type="slidenum">
              <a:rPr lang="en-AU" smtClean="0"/>
              <a:pPr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0098083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ADA8F-B6D9-5B48-A89D-E57D20B9A118}" type="slidenum">
              <a:rPr lang="en-AU" smtClean="0"/>
              <a:pPr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7923965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3F93DB-A5AB-B64E-BE3B-61DD0F1631A1}" type="slidenum">
              <a:rPr lang="en-AU" smtClean="0"/>
              <a:pPr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8118245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A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A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53BB5-86C9-EF45-9546-62E25892AAAF}" type="slidenum">
              <a:rPr lang="en-AU" smtClean="0"/>
              <a:pPr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562826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AU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AU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57F32C-763C-C743-833E-5EF01822F230}" type="slidenum">
              <a:rPr lang="en-AU" smtClean="0"/>
              <a:pPr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2239090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AU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AU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F2336-9060-AE4C-A995-2F66FCFF1CE4}" type="slidenum">
              <a:rPr lang="en-AU" smtClean="0"/>
              <a:pPr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512356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AU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AU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FF61-D4A1-C848-A24C-0E2469F3274D}" type="slidenum">
              <a:rPr lang="en-AU" smtClean="0"/>
              <a:pPr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2648643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A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A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4E558-BBB8-A842-A51C-216AA743E711}" type="slidenum">
              <a:rPr lang="en-AU" smtClean="0"/>
              <a:pPr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9005194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A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A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2F295-806C-AF42-BE2A-4E4D46CC5093}" type="slidenum">
              <a:rPr lang="en-AU" smtClean="0"/>
              <a:pPr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7104200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7B4495-D82C-7A44-AF87-50529AC14B09}" type="slidenum">
              <a:rPr lang="en-AU" smtClean="0"/>
              <a:pPr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42045493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54A7FC-A8B7-2245-9593-E1F11980A187}" type="slidenum">
              <a:rPr lang="en-AU" smtClean="0"/>
              <a:pPr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8916476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AU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AU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DB7476-464B-C349-9744-E4A0749FAD6E}" type="slidenum">
              <a:rPr lang="en-AU" smtClean="0"/>
              <a:pPr/>
              <a:t>‹#›</a:t>
            </a:fld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20078834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writing.colostate.edu/guides/guide.cfm?guideid=6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2019910" y="2800559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/>
                <a:ea typeface="+mj-ea"/>
                <a:cs typeface="Calibri"/>
              </a:rPr>
              <a:t>Research Methods &amp; Communication</a:t>
            </a:r>
            <a:endParaRPr kumimoji="0" lang="en-US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/>
              <a:ea typeface="+mj-ea"/>
              <a:cs typeface="Calibri"/>
            </a:endParaRPr>
          </a:p>
        </p:txBody>
      </p:sp>
      <p:sp>
        <p:nvSpPr>
          <p:cNvPr id="6" name="Subtitle 2"/>
          <p:cNvSpPr txBox="1">
            <a:spLocks/>
          </p:cNvSpPr>
          <p:nvPr/>
        </p:nvSpPr>
        <p:spPr>
          <a:xfrm>
            <a:off x="3329448" y="4708119"/>
            <a:ext cx="5151923" cy="854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lang="en-US" sz="3200" dirty="0" smtClean="0">
                <a:solidFill>
                  <a:schemeClr val="tx1">
                    <a:tint val="75000"/>
                  </a:schemeClr>
                </a:solidFill>
                <a:latin typeface="Calibri"/>
                <a:cs typeface="Calibri"/>
              </a:rPr>
              <a:t>6</a:t>
            </a: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Calibri"/>
                <a:ea typeface="+mn-ea"/>
                <a:cs typeface="Calibri"/>
              </a:rPr>
              <a:t>: Case Studies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/>
              <a:ea typeface="+mn-ea"/>
              <a:cs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Where We Are</a:t>
            </a:r>
            <a:endParaRPr lang="en-US" dirty="0"/>
          </a:p>
        </p:txBody>
      </p:sp>
      <p:pic>
        <p:nvPicPr>
          <p:cNvPr id="4" name="Picture 3" descr="researchonion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8781" y="1752600"/>
            <a:ext cx="5786438" cy="418338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667000" y="6019800"/>
            <a:ext cx="4953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smtClean="0">
                <a:latin typeface="Calibri"/>
                <a:cs typeface="Calibri"/>
              </a:rPr>
              <a:t>From: Saunders, Lewis &amp; </a:t>
            </a:r>
            <a:r>
              <a:rPr lang="en-US" sz="1000" dirty="0" err="1" smtClean="0">
                <a:latin typeface="Calibri"/>
                <a:cs typeface="Calibri"/>
              </a:rPr>
              <a:t>Thornhill</a:t>
            </a:r>
            <a:r>
              <a:rPr lang="en-US" sz="1000" dirty="0" smtClean="0">
                <a:latin typeface="Calibri"/>
                <a:cs typeface="Calibri"/>
              </a:rPr>
              <a:t> (2007) </a:t>
            </a:r>
            <a:r>
              <a:rPr lang="en-US" sz="1000" i="1" dirty="0" smtClean="0">
                <a:latin typeface="Calibri"/>
                <a:cs typeface="Calibri"/>
              </a:rPr>
              <a:t>Research Methods in Business</a:t>
            </a:r>
            <a:r>
              <a:rPr lang="en-US" sz="1000" dirty="0" smtClean="0">
                <a:latin typeface="Calibri"/>
                <a:cs typeface="Calibri"/>
              </a:rPr>
              <a:t>.</a:t>
            </a:r>
            <a:r>
              <a:rPr lang="en-US" sz="1000" i="1" dirty="0" smtClean="0">
                <a:latin typeface="Calibri"/>
                <a:cs typeface="Calibri"/>
              </a:rPr>
              <a:t> </a:t>
            </a:r>
            <a:r>
              <a:rPr lang="en-US" sz="1000" dirty="0" smtClean="0">
                <a:latin typeface="Calibri"/>
                <a:cs typeface="Calibri"/>
              </a:rPr>
              <a:t>Pearson Education</a:t>
            </a:r>
            <a:endParaRPr lang="en-US" sz="1000" dirty="0">
              <a:latin typeface="Calibri"/>
              <a:cs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 smtClean="0">
                <a:solidFill>
                  <a:schemeClr val="tx1"/>
                </a:solidFill>
              </a:rPr>
              <a:t>Agenda</a:t>
            </a:r>
            <a:endParaRPr lang="en-US" sz="3600" dirty="0">
              <a:solidFill>
                <a:schemeClr val="tx1"/>
              </a:solidFill>
            </a:endParaRPr>
          </a:p>
        </p:txBody>
      </p:sp>
      <p:sp>
        <p:nvSpPr>
          <p:cNvPr id="3075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1981200"/>
            <a:ext cx="7772400" cy="45720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US" sz="2800" dirty="0" smtClean="0"/>
          </a:p>
          <a:p>
            <a:pPr eaLnBrk="1" hangingPunct="1">
              <a:lnSpc>
                <a:spcPct val="80000"/>
              </a:lnSpc>
            </a:pPr>
            <a:r>
              <a:rPr lang="en-US" sz="2800" dirty="0" smtClean="0"/>
              <a:t>What </a:t>
            </a:r>
            <a:r>
              <a:rPr lang="en-US" sz="2800" dirty="0"/>
              <a:t>is a</a:t>
            </a:r>
            <a:r>
              <a:rPr lang="en-US" sz="2800" dirty="0" smtClean="0"/>
              <a:t> Case Study</a:t>
            </a:r>
            <a:r>
              <a:rPr lang="en-US" sz="2800" dirty="0"/>
              <a:t>?</a:t>
            </a:r>
            <a:endParaRPr lang="en-US" sz="2800" dirty="0" smtClean="0"/>
          </a:p>
          <a:p>
            <a:pPr eaLnBrk="1" hangingPunct="1">
              <a:lnSpc>
                <a:spcPct val="80000"/>
              </a:lnSpc>
            </a:pPr>
            <a:r>
              <a:rPr lang="en-US" sz="2800" dirty="0" smtClean="0"/>
              <a:t>Purposes and designs of the Case Study.</a:t>
            </a:r>
          </a:p>
          <a:p>
            <a:pPr eaLnBrk="1" hangingPunct="1">
              <a:lnSpc>
                <a:spcPct val="80000"/>
              </a:lnSpc>
            </a:pPr>
            <a:r>
              <a:rPr lang="en-US" sz="2800" dirty="0" smtClean="0"/>
              <a:t>Key questions.</a:t>
            </a:r>
          </a:p>
          <a:p>
            <a:pPr eaLnBrk="1" hangingPunct="1">
              <a:lnSpc>
                <a:spcPct val="80000"/>
              </a:lnSpc>
            </a:pPr>
            <a:r>
              <a:rPr lang="en-US" sz="2800" dirty="0"/>
              <a:t>Reliability and validity in</a:t>
            </a:r>
            <a:r>
              <a:rPr lang="en-US" sz="2800" dirty="0" smtClean="0"/>
              <a:t> Case Studies.</a:t>
            </a:r>
          </a:p>
          <a:p>
            <a:pPr eaLnBrk="1" hangingPunct="1">
              <a:lnSpc>
                <a:spcPct val="80000"/>
              </a:lnSpc>
            </a:pPr>
            <a:r>
              <a:rPr lang="en-US" sz="2800" dirty="0"/>
              <a:t>What makes a good case study researcher?</a:t>
            </a:r>
            <a:endParaRPr lang="en-US" sz="2800" dirty="0" smtClean="0"/>
          </a:p>
          <a:p>
            <a:pPr eaLnBrk="1" hangingPunct="1">
              <a:lnSpc>
                <a:spcPct val="80000"/>
              </a:lnSpc>
            </a:pPr>
            <a:r>
              <a:rPr lang="en-US" sz="2800" dirty="0" smtClean="0"/>
              <a:t>Working through of an example.</a:t>
            </a:r>
            <a:endParaRPr lang="en-US" sz="28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533400"/>
            <a:ext cx="7772400" cy="1066800"/>
          </a:xfrm>
        </p:spPr>
        <p:txBody>
          <a:bodyPr/>
          <a:lstStyle/>
          <a:p>
            <a:pPr eaLnBrk="1" hangingPunct="1"/>
            <a:r>
              <a:rPr lang="en-US" sz="3600" dirty="0" smtClean="0">
                <a:solidFill>
                  <a:schemeClr val="tx1"/>
                </a:solidFill>
              </a:rPr>
              <a:t>Definitions: Case Study</a:t>
            </a:r>
            <a:endParaRPr lang="en-AU" sz="3600" dirty="0">
              <a:solidFill>
                <a:schemeClr val="tx1"/>
              </a:solidFill>
            </a:endParaRP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762000" y="1752600"/>
            <a:ext cx="8077200" cy="4191000"/>
          </a:xfrm>
        </p:spPr>
        <p:txBody>
          <a:bodyPr>
            <a:normAutofit lnSpcReduction="10000"/>
          </a:bodyPr>
          <a:lstStyle/>
          <a:p>
            <a:pPr marL="609600" indent="-609600" eaLnBrk="1" hangingPunct="1"/>
            <a:r>
              <a:rPr lang="en-US" sz="2800" dirty="0"/>
              <a:t>A case study is a specific, holistic, often unique instance that is frequently designed to illustrate a more general principle;</a:t>
            </a:r>
          </a:p>
          <a:p>
            <a:pPr marL="609600" indent="-609600" eaLnBrk="1" hangingPunct="1"/>
            <a:r>
              <a:rPr lang="en-US" sz="2800" dirty="0"/>
              <a:t>The study of an instance in action;</a:t>
            </a:r>
          </a:p>
          <a:p>
            <a:pPr marL="609600" indent="-609600" eaLnBrk="1" hangingPunct="1"/>
            <a:r>
              <a:rPr lang="en-US" sz="2800" dirty="0"/>
              <a:t>The study of an evolving situation;</a:t>
            </a:r>
          </a:p>
          <a:p>
            <a:pPr marL="609600" indent="-609600" eaLnBrk="1" hangingPunct="1"/>
            <a:r>
              <a:rPr lang="en-US" sz="2800" dirty="0"/>
              <a:t>Case studies portray</a:t>
            </a:r>
            <a:r>
              <a:rPr lang="en-US" sz="2800" dirty="0" smtClean="0"/>
              <a:t> "what </a:t>
            </a:r>
            <a:r>
              <a:rPr lang="en-US" sz="2800" dirty="0"/>
              <a:t>it is </a:t>
            </a:r>
            <a:r>
              <a:rPr lang="en-US" sz="2800" dirty="0" smtClean="0"/>
              <a:t>like" </a:t>
            </a:r>
            <a:r>
              <a:rPr lang="en-US" sz="2800" dirty="0"/>
              <a:t>to be in a particular situation;</a:t>
            </a:r>
          </a:p>
          <a:p>
            <a:pPr marL="609600" indent="-609600" eaLnBrk="1" hangingPunct="1"/>
            <a:r>
              <a:rPr lang="en-US" sz="2800" dirty="0"/>
              <a:t>Case studies often include direct observations (participant and non-participant) and interviews.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 smtClean="0">
                <a:solidFill>
                  <a:schemeClr val="tx1"/>
                </a:solidFill>
              </a:rPr>
              <a:t>What is a "Case"?</a:t>
            </a:r>
            <a:endParaRPr lang="en-AU" sz="3600" dirty="0">
              <a:solidFill>
                <a:schemeClr val="tx1"/>
              </a:solidFill>
            </a:endParaRP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US" sz="2800" dirty="0" smtClean="0"/>
          </a:p>
          <a:p>
            <a:pPr eaLnBrk="1" hangingPunct="1"/>
            <a:r>
              <a:rPr lang="en-US" sz="2800" dirty="0" smtClean="0"/>
              <a:t>A </a:t>
            </a:r>
            <a:r>
              <a:rPr lang="en-US" sz="2800" dirty="0"/>
              <a:t>person;</a:t>
            </a:r>
          </a:p>
          <a:p>
            <a:pPr eaLnBrk="1" hangingPunct="1"/>
            <a:r>
              <a:rPr lang="en-US" sz="2800" dirty="0"/>
              <a:t>A group;</a:t>
            </a:r>
          </a:p>
          <a:p>
            <a:pPr eaLnBrk="1" hangingPunct="1"/>
            <a:r>
              <a:rPr lang="en-US" sz="2800" dirty="0"/>
              <a:t>An organization; </a:t>
            </a:r>
          </a:p>
          <a:p>
            <a:pPr eaLnBrk="1" hangingPunct="1"/>
            <a:r>
              <a:rPr lang="en-US" sz="2800" dirty="0"/>
              <a:t>An event;</a:t>
            </a:r>
          </a:p>
          <a:p>
            <a:pPr eaLnBrk="1" hangingPunct="1"/>
            <a:endParaRPr lang="en-AU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81000"/>
            <a:ext cx="8229600" cy="838200"/>
          </a:xfrm>
        </p:spPr>
        <p:txBody>
          <a:bodyPr/>
          <a:lstStyle/>
          <a:p>
            <a:pPr eaLnBrk="1" hangingPunct="1"/>
            <a:r>
              <a:rPr lang="en-US" sz="3600" dirty="0" smtClean="0">
                <a:solidFill>
                  <a:schemeClr val="tx1"/>
                </a:solidFill>
              </a:rPr>
              <a:t>Elements of a Case Study</a:t>
            </a:r>
            <a:endParaRPr lang="en-AU" sz="3600" dirty="0">
              <a:solidFill>
                <a:schemeClr val="tx1"/>
              </a:solidFill>
            </a:endParaRP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1905000"/>
            <a:ext cx="8134350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endParaRPr lang="en-US" sz="2400" dirty="0" smtClean="0"/>
          </a:p>
          <a:p>
            <a:pPr eaLnBrk="1" hangingPunct="1">
              <a:lnSpc>
                <a:spcPct val="90000"/>
              </a:lnSpc>
            </a:pPr>
            <a:r>
              <a:rPr lang="en-US" sz="2400" dirty="0" smtClean="0"/>
              <a:t>Rich</a:t>
            </a:r>
            <a:r>
              <a:rPr lang="en-US" sz="2400" dirty="0"/>
              <a:t>, vivid and holistic description </a:t>
            </a:r>
            <a:r>
              <a:rPr lang="en-US" sz="2400" dirty="0" smtClean="0"/>
              <a:t>("thick description") </a:t>
            </a:r>
            <a:r>
              <a:rPr lang="en-US" sz="2400" dirty="0"/>
              <a:t>and portrayal of events, contexts and situations through the eyes of participants (including the researcher);</a:t>
            </a:r>
          </a:p>
          <a:p>
            <a:pPr eaLnBrk="1" hangingPunct="1">
              <a:lnSpc>
                <a:spcPct val="90000"/>
              </a:lnSpc>
            </a:pPr>
            <a:r>
              <a:rPr lang="en-US" sz="2400" dirty="0"/>
              <a:t>Contexts are temporal, physical, organizational, institutional, interpersonal;</a:t>
            </a:r>
          </a:p>
          <a:p>
            <a:pPr eaLnBrk="1" hangingPunct="1">
              <a:lnSpc>
                <a:spcPct val="90000"/>
              </a:lnSpc>
            </a:pPr>
            <a:r>
              <a:rPr lang="en-US" sz="2400" dirty="0"/>
              <a:t>Chronological narrative;</a:t>
            </a:r>
          </a:p>
          <a:p>
            <a:pPr eaLnBrk="1" hangingPunct="1">
              <a:lnSpc>
                <a:spcPct val="90000"/>
              </a:lnSpc>
            </a:pPr>
            <a:r>
              <a:rPr lang="en-US" sz="2400" dirty="0"/>
              <a:t>Combination of description, analysis and interpretation;</a:t>
            </a:r>
          </a:p>
          <a:p>
            <a:pPr eaLnBrk="1" hangingPunct="1">
              <a:lnSpc>
                <a:spcPct val="90000"/>
              </a:lnSpc>
            </a:pPr>
            <a:r>
              <a:rPr lang="en-US" sz="2400" dirty="0"/>
              <a:t>Focus on actors and participants;</a:t>
            </a:r>
          </a:p>
          <a:p>
            <a:pPr eaLnBrk="1" hangingPunct="1">
              <a:lnSpc>
                <a:spcPct val="90000"/>
              </a:lnSpc>
            </a:pPr>
            <a:r>
              <a:rPr lang="en-US" sz="2400" dirty="0"/>
              <a:t>Let the data speak for themselves (don’t over-interpret).</a:t>
            </a:r>
            <a:endParaRPr lang="en-AU" sz="24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381000"/>
            <a:ext cx="8382000" cy="1143000"/>
          </a:xfrm>
        </p:spPr>
        <p:txBody>
          <a:bodyPr/>
          <a:lstStyle/>
          <a:p>
            <a:pPr eaLnBrk="1" hangingPunct="1"/>
            <a:r>
              <a:rPr lang="en-US" sz="3600" dirty="0" smtClean="0">
                <a:solidFill>
                  <a:schemeClr val="tx1"/>
                </a:solidFill>
              </a:rPr>
              <a:t>Why do we use the Case Study?</a:t>
            </a:r>
            <a:endParaRPr lang="en-US" sz="3600" dirty="0">
              <a:solidFill>
                <a:schemeClr val="tx1"/>
              </a:solidFill>
            </a:endParaRPr>
          </a:p>
        </p:txBody>
      </p:sp>
      <p:sp>
        <p:nvSpPr>
          <p:cNvPr id="39939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1752600"/>
            <a:ext cx="7772400" cy="42672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sz="2400" dirty="0"/>
              <a:t>Observation studies are superior to experiments and surveys when data are being collected on non-verbal </a:t>
            </a:r>
            <a:r>
              <a:rPr lang="en-US" sz="2400" dirty="0" err="1"/>
              <a:t>behaviour</a:t>
            </a:r>
            <a:r>
              <a:rPr lang="en-US" sz="2400" dirty="0"/>
              <a:t>.</a:t>
            </a:r>
          </a:p>
          <a:p>
            <a:pPr eaLnBrk="1" hangingPunct="1">
              <a:lnSpc>
                <a:spcPct val="80000"/>
              </a:lnSpc>
            </a:pPr>
            <a:r>
              <a:rPr lang="en-US" sz="2400" dirty="0"/>
              <a:t>Investigators can discern ongoing </a:t>
            </a:r>
            <a:r>
              <a:rPr lang="en-US" sz="2400" dirty="0" err="1"/>
              <a:t>behaviour</a:t>
            </a:r>
            <a:r>
              <a:rPr lang="en-US" sz="2400" dirty="0"/>
              <a:t> as it occurs and are able to make appropriate notes about its salient features.</a:t>
            </a:r>
          </a:p>
          <a:p>
            <a:pPr eaLnBrk="1" hangingPunct="1">
              <a:lnSpc>
                <a:spcPct val="80000"/>
              </a:lnSpc>
            </a:pPr>
            <a:r>
              <a:rPr lang="en-US" sz="2400" dirty="0"/>
              <a:t>Researchers can develop more intimate and informal relationships with those they are observing, and  in  natural environments.</a:t>
            </a:r>
          </a:p>
          <a:p>
            <a:pPr eaLnBrk="1" hangingPunct="1">
              <a:lnSpc>
                <a:spcPct val="80000"/>
              </a:lnSpc>
            </a:pPr>
            <a:r>
              <a:rPr lang="en-US" sz="2400" dirty="0"/>
              <a:t>Case study observations are less reactive than other types of data-gathering methods. </a:t>
            </a:r>
          </a:p>
          <a:p>
            <a:pPr eaLnBrk="1" hangingPunct="1">
              <a:lnSpc>
                <a:spcPct val="80000"/>
              </a:lnSpc>
            </a:pPr>
            <a:r>
              <a:rPr lang="en-US" sz="2400" dirty="0"/>
              <a:t>Direct observation is faithful to the real-life, </a:t>
            </a:r>
            <a:r>
              <a:rPr lang="en-US" sz="2400" i="1" dirty="0"/>
              <a:t>in </a:t>
            </a:r>
            <a:r>
              <a:rPr lang="en-US" sz="2400" i="1" dirty="0" smtClean="0"/>
              <a:t>situ</a:t>
            </a:r>
            <a:r>
              <a:rPr lang="en-US" sz="2400" dirty="0" smtClean="0"/>
              <a:t>, </a:t>
            </a:r>
            <a:r>
              <a:rPr lang="en-US" sz="2400" dirty="0"/>
              <a:t>and holistic nature of a case study. 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28600"/>
            <a:ext cx="7772400" cy="1143000"/>
          </a:xfrm>
        </p:spPr>
        <p:txBody>
          <a:bodyPr/>
          <a:lstStyle/>
          <a:p>
            <a:pPr eaLnBrk="1" hangingPunct="1"/>
            <a:r>
              <a:rPr lang="en-US" sz="3600" dirty="0" smtClean="0">
                <a:solidFill>
                  <a:schemeClr val="tx1"/>
                </a:solidFill>
              </a:rPr>
              <a:t>Types of Case Study (i.e. Purposes)</a:t>
            </a:r>
            <a:endParaRPr lang="en-AU" sz="3600" dirty="0">
              <a:solidFill>
                <a:schemeClr val="tx1"/>
              </a:solidFill>
            </a:endParaRP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1828800"/>
            <a:ext cx="8153400" cy="41910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None/>
            </a:pPr>
            <a:r>
              <a:rPr lang="en-US" sz="2300" dirty="0" smtClean="0"/>
              <a:t>Yin (1984) &amp; Merriam (1988)</a:t>
            </a:r>
          </a:p>
          <a:p>
            <a:pPr eaLnBrk="1" hangingPunct="1">
              <a:lnSpc>
                <a:spcPct val="90000"/>
              </a:lnSpc>
            </a:pPr>
            <a:r>
              <a:rPr lang="en-US" sz="2300" dirty="0" smtClean="0"/>
              <a:t>Exploratory (a pilot study for other "hypothesized" research)</a:t>
            </a:r>
            <a:r>
              <a:rPr lang="en-US" sz="2300" dirty="0"/>
              <a:t>;</a:t>
            </a:r>
          </a:p>
          <a:p>
            <a:pPr eaLnBrk="1" hangingPunct="1">
              <a:lnSpc>
                <a:spcPct val="90000"/>
              </a:lnSpc>
            </a:pPr>
            <a:r>
              <a:rPr lang="en-US" sz="2300" dirty="0"/>
              <a:t>Descriptive (e.g. narrative);</a:t>
            </a:r>
          </a:p>
          <a:p>
            <a:pPr eaLnBrk="1" hangingPunct="1">
              <a:lnSpc>
                <a:spcPct val="90000"/>
              </a:lnSpc>
            </a:pPr>
            <a:r>
              <a:rPr lang="en-US" sz="2300" dirty="0" smtClean="0"/>
              <a:t>Explanatory (e.g. testing theory).</a:t>
            </a:r>
          </a:p>
          <a:p>
            <a:pPr eaLnBrk="1" hangingPunct="1">
              <a:lnSpc>
                <a:spcPct val="90000"/>
              </a:lnSpc>
            </a:pPr>
            <a:endParaRPr lang="en-US" sz="2300" dirty="0" smtClean="0"/>
          </a:p>
          <a:p>
            <a:pPr eaLnBrk="1" hangingPunct="1">
              <a:lnSpc>
                <a:spcPct val="90000"/>
              </a:lnSpc>
              <a:buNone/>
            </a:pPr>
            <a:r>
              <a:rPr lang="en-US" sz="2300" dirty="0" smtClean="0"/>
              <a:t>Stake (1994)</a:t>
            </a:r>
          </a:p>
          <a:p>
            <a:pPr eaLnBrk="1" hangingPunct="1">
              <a:lnSpc>
                <a:spcPct val="90000"/>
              </a:lnSpc>
            </a:pPr>
            <a:r>
              <a:rPr lang="en-US" sz="2300" dirty="0" smtClean="0"/>
              <a:t>Intrinsic </a:t>
            </a:r>
            <a:r>
              <a:rPr lang="en-US" sz="2300" dirty="0"/>
              <a:t>case </a:t>
            </a:r>
            <a:r>
              <a:rPr lang="en-US" sz="2300" dirty="0" smtClean="0"/>
              <a:t>studies (i.e. to </a:t>
            </a:r>
            <a:r>
              <a:rPr lang="en-US" sz="2300" dirty="0"/>
              <a:t>understand the case in question);</a:t>
            </a:r>
          </a:p>
          <a:p>
            <a:pPr eaLnBrk="1" hangingPunct="1">
              <a:lnSpc>
                <a:spcPct val="90000"/>
              </a:lnSpc>
            </a:pPr>
            <a:r>
              <a:rPr lang="en-US" sz="2300" dirty="0"/>
              <a:t>Instrumental case studies (examining a particular case to gain insight into an issue or theory);</a:t>
            </a:r>
          </a:p>
          <a:p>
            <a:pPr eaLnBrk="1" hangingPunct="1">
              <a:lnSpc>
                <a:spcPct val="90000"/>
              </a:lnSpc>
            </a:pPr>
            <a:r>
              <a:rPr lang="en-US" sz="2300" dirty="0"/>
              <a:t>Collective case studies (groups of individual studies to gain a fuller picture).</a:t>
            </a:r>
            <a:endParaRPr lang="en-AU" sz="23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28600"/>
            <a:ext cx="7772400" cy="1143000"/>
          </a:xfrm>
        </p:spPr>
        <p:txBody>
          <a:bodyPr/>
          <a:lstStyle/>
          <a:p>
            <a:pPr eaLnBrk="1" hangingPunct="1"/>
            <a:r>
              <a:rPr lang="en-US" sz="3600" dirty="0" smtClean="0">
                <a:solidFill>
                  <a:schemeClr val="tx1"/>
                </a:solidFill>
              </a:rPr>
              <a:t>Case Study Designs</a:t>
            </a:r>
            <a:endParaRPr lang="en-AU" sz="3600" dirty="0">
              <a:solidFill>
                <a:schemeClr val="tx1"/>
              </a:solidFill>
            </a:endParaRPr>
          </a:p>
        </p:txBody>
      </p:sp>
      <p:sp>
        <p:nvSpPr>
          <p:cNvPr id="34819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981200"/>
            <a:ext cx="8229600" cy="40386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sz="1800" b="1" dirty="0"/>
              <a:t>Single-case design</a:t>
            </a:r>
            <a:r>
              <a:rPr lang="en-US" sz="1800" dirty="0"/>
              <a:t> 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1800" dirty="0"/>
              <a:t>a critical case, an extreme case, a unique case, a representative or typical case, a revelatory case (an opportunity to research</a:t>
            </a:r>
            <a:r>
              <a:rPr lang="en-US" sz="1800" dirty="0" smtClean="0"/>
              <a:t> an </a:t>
            </a:r>
            <a:r>
              <a:rPr lang="en-US" sz="1800" dirty="0" err="1" smtClean="0"/>
              <a:t>unresearched</a:t>
            </a:r>
            <a:r>
              <a:rPr lang="en-US" sz="1800" dirty="0" smtClean="0"/>
              <a:t> case).</a:t>
            </a:r>
            <a:endParaRPr lang="en-US" sz="1800" dirty="0"/>
          </a:p>
          <a:p>
            <a:pPr eaLnBrk="1" hangingPunct="1">
              <a:lnSpc>
                <a:spcPct val="90000"/>
              </a:lnSpc>
            </a:pPr>
            <a:r>
              <a:rPr lang="en-US" sz="1800" b="1" dirty="0"/>
              <a:t>Embedded, single-case design 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1800" dirty="0"/>
              <a:t>more than one</a:t>
            </a:r>
            <a:r>
              <a:rPr lang="en-US" sz="1800" dirty="0" smtClean="0"/>
              <a:t> "unit </a:t>
            </a:r>
            <a:r>
              <a:rPr lang="en-US" sz="1800" dirty="0"/>
              <a:t>of </a:t>
            </a:r>
            <a:r>
              <a:rPr lang="en-US" sz="1800" dirty="0" smtClean="0"/>
              <a:t>analysis" </a:t>
            </a:r>
            <a:r>
              <a:rPr lang="en-US" sz="1800" dirty="0"/>
              <a:t>is incorporated into the design, e.g. a case study of a whole school might also use sub-units of classes, teachers, students, parents, and each of these might require different data collection instruments.</a:t>
            </a:r>
          </a:p>
          <a:p>
            <a:pPr eaLnBrk="1" hangingPunct="1">
              <a:lnSpc>
                <a:spcPct val="90000"/>
              </a:lnSpc>
            </a:pPr>
            <a:r>
              <a:rPr lang="en-US" sz="1800" b="1" dirty="0"/>
              <a:t>Multiple-case design</a:t>
            </a:r>
            <a:r>
              <a:rPr lang="en-US" sz="1800" dirty="0"/>
              <a:t> 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1800" dirty="0"/>
              <a:t>comparative case studies within an overall piece of research, or replication case studies.   </a:t>
            </a:r>
          </a:p>
          <a:p>
            <a:pPr eaLnBrk="1" hangingPunct="1">
              <a:lnSpc>
                <a:spcPct val="90000"/>
              </a:lnSpc>
            </a:pPr>
            <a:r>
              <a:rPr lang="en-US" sz="1800" b="1" dirty="0"/>
              <a:t>Embedded multiple-case design 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1800" dirty="0"/>
              <a:t>different sub-units may be involved in each of the different cases, and a range of instruments used for each sub-unit, and each is kept separate to each case. 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7772400" cy="685800"/>
          </a:xfrm>
        </p:spPr>
        <p:txBody>
          <a:bodyPr/>
          <a:lstStyle/>
          <a:p>
            <a:pPr eaLnBrk="1" hangingPunct="1"/>
            <a:r>
              <a:rPr lang="en-US" sz="3600" dirty="0" smtClean="0">
                <a:solidFill>
                  <a:schemeClr val="tx1"/>
                </a:solidFill>
              </a:rPr>
              <a:t>Key Questions in Case Study Design (1)</a:t>
            </a:r>
            <a:endParaRPr lang="en-US" sz="3600" dirty="0">
              <a:solidFill>
                <a:schemeClr val="tx1"/>
              </a:solidFill>
            </a:endParaRPr>
          </a:p>
        </p:txBody>
      </p:sp>
      <p:sp>
        <p:nvSpPr>
          <p:cNvPr id="35843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905000"/>
            <a:ext cx="8153400" cy="41910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sz="2400" dirty="0"/>
              <a:t>What exactly is the </a:t>
            </a:r>
            <a:r>
              <a:rPr lang="en-US" sz="2400" dirty="0" smtClean="0"/>
              <a:t>case?</a:t>
            </a:r>
            <a:endParaRPr lang="en-US" sz="2400" dirty="0"/>
          </a:p>
          <a:p>
            <a:pPr eaLnBrk="1" hangingPunct="1">
              <a:lnSpc>
                <a:spcPct val="80000"/>
              </a:lnSpc>
            </a:pPr>
            <a:r>
              <a:rPr lang="en-US" sz="2400" dirty="0"/>
              <a:t>How are cases identified and selected?</a:t>
            </a:r>
          </a:p>
          <a:p>
            <a:pPr eaLnBrk="1" hangingPunct="1">
              <a:lnSpc>
                <a:spcPct val="80000"/>
              </a:lnSpc>
            </a:pPr>
            <a:r>
              <a:rPr lang="en-US" sz="2400" dirty="0"/>
              <a:t>What kind of case study is this (what is its purpose)?</a:t>
            </a:r>
          </a:p>
          <a:p>
            <a:pPr eaLnBrk="1" hangingPunct="1">
              <a:lnSpc>
                <a:spcPct val="80000"/>
              </a:lnSpc>
            </a:pPr>
            <a:r>
              <a:rPr lang="en-US" sz="2400" dirty="0"/>
              <a:t>What is reliable evidence?</a:t>
            </a:r>
          </a:p>
          <a:p>
            <a:pPr eaLnBrk="1" hangingPunct="1">
              <a:lnSpc>
                <a:spcPct val="80000"/>
              </a:lnSpc>
            </a:pPr>
            <a:r>
              <a:rPr lang="en-US" sz="2400" dirty="0"/>
              <a:t>What is objective evidence?</a:t>
            </a:r>
          </a:p>
          <a:p>
            <a:pPr eaLnBrk="1" hangingPunct="1">
              <a:lnSpc>
                <a:spcPct val="80000"/>
              </a:lnSpc>
            </a:pPr>
            <a:r>
              <a:rPr lang="en-US" sz="2400" dirty="0"/>
              <a:t>What is an appropriate selection to include from the wealth of generated data?</a:t>
            </a:r>
          </a:p>
          <a:p>
            <a:pPr eaLnBrk="1" hangingPunct="1">
              <a:lnSpc>
                <a:spcPct val="80000"/>
              </a:lnSpc>
            </a:pPr>
            <a:r>
              <a:rPr lang="en-US" sz="2400" dirty="0"/>
              <a:t>What is a fair and accurate account?</a:t>
            </a:r>
          </a:p>
          <a:p>
            <a:pPr eaLnBrk="1" hangingPunct="1">
              <a:lnSpc>
                <a:spcPct val="80000"/>
              </a:lnSpc>
            </a:pPr>
            <a:r>
              <a:rPr lang="en-US" sz="2400" dirty="0"/>
              <a:t>Under what circumstances is it fair to take an exceptional case or a critical event?</a:t>
            </a:r>
          </a:p>
          <a:p>
            <a:pPr eaLnBrk="1" hangingPunct="1">
              <a:lnSpc>
                <a:spcPct val="80000"/>
              </a:lnSpc>
            </a:pPr>
            <a:r>
              <a:rPr lang="en-US" sz="2400" dirty="0"/>
              <a:t>What kind of sampling is most appropriate?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7772400" cy="685800"/>
          </a:xfrm>
        </p:spPr>
        <p:txBody>
          <a:bodyPr/>
          <a:lstStyle/>
          <a:p>
            <a:pPr eaLnBrk="1" hangingPunct="1"/>
            <a:r>
              <a:rPr lang="en-US" sz="3600" dirty="0" smtClean="0">
                <a:solidFill>
                  <a:schemeClr val="tx1"/>
                </a:solidFill>
              </a:rPr>
              <a:t>Key Questions in Case Study Design (2)</a:t>
            </a:r>
            <a:endParaRPr lang="en-US" sz="3600" dirty="0"/>
          </a:p>
        </p:txBody>
      </p:sp>
      <p:sp>
        <p:nvSpPr>
          <p:cNvPr id="36867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2133600"/>
            <a:ext cx="8001000" cy="38862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sz="2400" dirty="0"/>
              <a:t>To what extent is triangulation required and how will this be addressed?</a:t>
            </a:r>
          </a:p>
          <a:p>
            <a:pPr eaLnBrk="1" hangingPunct="1">
              <a:lnSpc>
                <a:spcPct val="80000"/>
              </a:lnSpc>
            </a:pPr>
            <a:r>
              <a:rPr lang="en-US" sz="2400" dirty="0"/>
              <a:t>What is the nature of the validation process in the case study?</a:t>
            </a:r>
          </a:p>
          <a:p>
            <a:pPr eaLnBrk="1" hangingPunct="1">
              <a:lnSpc>
                <a:spcPct val="80000"/>
              </a:lnSpc>
            </a:pPr>
            <a:r>
              <a:rPr lang="en-US" sz="2400" dirty="0"/>
              <a:t>How will the balance be struck between uniqueness and generalization?</a:t>
            </a:r>
          </a:p>
          <a:p>
            <a:pPr eaLnBrk="1" hangingPunct="1">
              <a:lnSpc>
                <a:spcPct val="80000"/>
              </a:lnSpc>
            </a:pPr>
            <a:r>
              <a:rPr lang="en-US" sz="2400" dirty="0"/>
              <a:t>What is the most appropriate form of writing up and reporting the case study?</a:t>
            </a:r>
          </a:p>
          <a:p>
            <a:pPr eaLnBrk="1" hangingPunct="1">
              <a:lnSpc>
                <a:spcPct val="80000"/>
              </a:lnSpc>
            </a:pPr>
            <a:r>
              <a:rPr lang="en-US" sz="2400" dirty="0"/>
              <a:t>What ethical issues are exposed in undertaking the case study?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 smtClean="0">
                <a:solidFill>
                  <a:schemeClr val="tx1"/>
                </a:solidFill>
              </a:rPr>
              <a:t>Typical Data Types</a:t>
            </a:r>
            <a:endParaRPr lang="en-AU" sz="3600" dirty="0">
              <a:solidFill>
                <a:schemeClr val="tx1"/>
              </a:solidFill>
            </a:endParaRPr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2362200"/>
            <a:ext cx="7772400" cy="3581400"/>
          </a:xfrm>
        </p:spPr>
        <p:txBody>
          <a:bodyPr/>
          <a:lstStyle/>
          <a:p>
            <a:pPr eaLnBrk="1" hangingPunct="1"/>
            <a:r>
              <a:rPr lang="en-US" sz="2800" dirty="0"/>
              <a:t>Observations (structured to unstructured);</a:t>
            </a:r>
          </a:p>
          <a:p>
            <a:pPr eaLnBrk="1" hangingPunct="1"/>
            <a:r>
              <a:rPr lang="en-US" sz="2800" dirty="0"/>
              <a:t>Field notes;</a:t>
            </a:r>
          </a:p>
          <a:p>
            <a:pPr eaLnBrk="1" hangingPunct="1"/>
            <a:r>
              <a:rPr lang="en-US" sz="2800" dirty="0"/>
              <a:t>Interviews (structured to unstructured);</a:t>
            </a:r>
          </a:p>
          <a:p>
            <a:pPr eaLnBrk="1" hangingPunct="1"/>
            <a:r>
              <a:rPr lang="en-US" sz="2800" dirty="0"/>
              <a:t>Documents;</a:t>
            </a:r>
          </a:p>
          <a:p>
            <a:pPr eaLnBrk="1" hangingPunct="1"/>
            <a:r>
              <a:rPr lang="en-US" sz="2800" dirty="0" smtClean="0"/>
              <a:t>Numbers (how many, how often, etc.)</a:t>
            </a:r>
            <a:endParaRPr lang="en-AU" sz="28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7772400" cy="914400"/>
          </a:xfrm>
        </p:spPr>
        <p:txBody>
          <a:bodyPr/>
          <a:lstStyle/>
          <a:p>
            <a:pPr eaLnBrk="1" hangingPunct="1"/>
            <a:r>
              <a:rPr lang="en-US" sz="3600" dirty="0" smtClean="0">
                <a:solidFill>
                  <a:schemeClr val="tx1"/>
                </a:solidFill>
              </a:rPr>
              <a:t>Triangulation</a:t>
            </a:r>
            <a:endParaRPr lang="en-AU" sz="3600" dirty="0">
              <a:solidFill>
                <a:schemeClr val="tx1"/>
              </a:solidFill>
            </a:endParaRPr>
          </a:p>
        </p:txBody>
      </p:sp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2057400"/>
            <a:ext cx="7772400" cy="3733800"/>
          </a:xfrm>
        </p:spPr>
        <p:txBody>
          <a:bodyPr/>
          <a:lstStyle/>
          <a:p>
            <a:pPr eaLnBrk="1" hangingPunct="1"/>
            <a:r>
              <a:rPr lang="en-US" sz="2800" dirty="0"/>
              <a:t>Time;</a:t>
            </a:r>
          </a:p>
          <a:p>
            <a:pPr eaLnBrk="1" hangingPunct="1"/>
            <a:r>
              <a:rPr lang="en-US" sz="2800" dirty="0"/>
              <a:t>Place;</a:t>
            </a:r>
          </a:p>
          <a:p>
            <a:pPr eaLnBrk="1" hangingPunct="1"/>
            <a:r>
              <a:rPr lang="en-US" sz="2800" dirty="0"/>
              <a:t>Methodologies;</a:t>
            </a:r>
          </a:p>
          <a:p>
            <a:pPr eaLnBrk="1" hangingPunct="1"/>
            <a:r>
              <a:rPr lang="en-US" sz="2800" dirty="0"/>
              <a:t>Instrumentation;</a:t>
            </a:r>
          </a:p>
          <a:p>
            <a:pPr eaLnBrk="1" hangingPunct="1"/>
            <a:r>
              <a:rPr lang="en-US" sz="2800" dirty="0"/>
              <a:t>Researchers;</a:t>
            </a:r>
          </a:p>
          <a:p>
            <a:pPr eaLnBrk="1" hangingPunct="1"/>
            <a:r>
              <a:rPr lang="en-US" sz="2800" dirty="0"/>
              <a:t>Participants;</a:t>
            </a:r>
          </a:p>
          <a:p>
            <a:pPr eaLnBrk="1" hangingPunct="1"/>
            <a:r>
              <a:rPr lang="en-US" sz="2800" dirty="0"/>
              <a:t>Theory (interpretive paradigms/lenses).</a:t>
            </a:r>
            <a:endParaRPr lang="en-AU" sz="28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342900" y="685800"/>
            <a:ext cx="8458200" cy="685800"/>
          </a:xfrm>
        </p:spPr>
        <p:txBody>
          <a:bodyPr/>
          <a:lstStyle/>
          <a:p>
            <a:pPr eaLnBrk="1" hangingPunct="1"/>
            <a:r>
              <a:rPr lang="en-US" sz="3600" dirty="0" smtClean="0">
                <a:solidFill>
                  <a:schemeClr val="tx1"/>
                </a:solidFill>
              </a:rPr>
              <a:t>Strengths of the Case Study (1)</a:t>
            </a:r>
            <a:endParaRPr lang="en-AU" sz="3600" dirty="0">
              <a:solidFill>
                <a:schemeClr val="tx1"/>
              </a:solidFill>
            </a:endParaRP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2057400"/>
            <a:ext cx="7924800" cy="38862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sz="2800" dirty="0"/>
              <a:t>Can establish cause and effect;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dirty="0"/>
              <a:t>Rooted in real contexts;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dirty="0" smtClean="0"/>
              <a:t>Regards </a:t>
            </a:r>
            <a:r>
              <a:rPr lang="en-US" sz="2800" dirty="0"/>
              <a:t>context as determinant of </a:t>
            </a:r>
            <a:r>
              <a:rPr lang="en-US" sz="2800" dirty="0" err="1"/>
              <a:t>behaviour</a:t>
            </a:r>
            <a:r>
              <a:rPr lang="en-US" sz="2800" dirty="0"/>
              <a:t>;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dirty="0"/>
              <a:t>The whole is more than the sum of the parts (holism);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dirty="0"/>
              <a:t>Strong on reality;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dirty="0" smtClean="0"/>
              <a:t>Recognizes </a:t>
            </a:r>
            <a:r>
              <a:rPr lang="en-US" sz="2800" dirty="0"/>
              <a:t>and </a:t>
            </a:r>
            <a:r>
              <a:rPr lang="en-US" sz="2800" dirty="0" smtClean="0"/>
              <a:t>accepts </a:t>
            </a:r>
            <a:r>
              <a:rPr lang="en-US" sz="2800" dirty="0"/>
              <a:t>complexity</a:t>
            </a:r>
            <a:r>
              <a:rPr lang="en-US" sz="2800" dirty="0" smtClean="0"/>
              <a:t>, uniqueness </a:t>
            </a:r>
            <a:r>
              <a:rPr lang="en-US" sz="2800" dirty="0"/>
              <a:t>and unpredictability;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342900" y="685800"/>
            <a:ext cx="8458200" cy="685800"/>
          </a:xfrm>
        </p:spPr>
        <p:txBody>
          <a:bodyPr/>
          <a:lstStyle/>
          <a:p>
            <a:pPr eaLnBrk="1" hangingPunct="1"/>
            <a:r>
              <a:rPr lang="en-US" sz="3600" dirty="0" smtClean="0">
                <a:solidFill>
                  <a:schemeClr val="tx1"/>
                </a:solidFill>
              </a:rPr>
              <a:t>Strengths of the Case Study (2)</a:t>
            </a:r>
            <a:endParaRPr lang="en-AU" sz="3600" dirty="0">
              <a:solidFill>
                <a:schemeClr val="tx1"/>
              </a:solidFill>
            </a:endParaRP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981200"/>
            <a:ext cx="7924800" cy="4038600"/>
          </a:xfrm>
        </p:spPr>
        <p:txBody>
          <a:bodyPr/>
          <a:lstStyle/>
          <a:p>
            <a:pPr eaLnBrk="1" hangingPunct="1"/>
            <a:r>
              <a:rPr lang="en-US" sz="2800" dirty="0"/>
              <a:t>Lead to action (link to action research);</a:t>
            </a:r>
          </a:p>
          <a:p>
            <a:pPr eaLnBrk="1" hangingPunct="1"/>
            <a:r>
              <a:rPr lang="en-US" sz="2800" dirty="0"/>
              <a:t>Can focus on critical incidents;</a:t>
            </a:r>
          </a:p>
          <a:p>
            <a:pPr eaLnBrk="1" hangingPunct="1"/>
            <a:r>
              <a:rPr lang="en-US" sz="2800" dirty="0"/>
              <a:t>Written in accessible style and</a:t>
            </a:r>
            <a:r>
              <a:rPr lang="en-US" sz="2800" dirty="0" smtClean="0"/>
              <a:t> is </a:t>
            </a:r>
            <a:r>
              <a:rPr lang="en-US" sz="2800" dirty="0"/>
              <a:t>immediately intelligible;</a:t>
            </a:r>
          </a:p>
          <a:p>
            <a:pPr eaLnBrk="1" hangingPunct="1"/>
            <a:r>
              <a:rPr lang="en-US" sz="2800" dirty="0"/>
              <a:t>Practicable (can be done by a single researcher);</a:t>
            </a:r>
          </a:p>
          <a:p>
            <a:pPr eaLnBrk="1" hangingPunct="1"/>
            <a:r>
              <a:rPr lang="en-US" sz="2800" dirty="0"/>
              <a:t>Can permit generalizations and application to similar situations;</a:t>
            </a:r>
            <a:endParaRPr lang="en-AU" sz="28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342900" y="685800"/>
            <a:ext cx="8458200" cy="685800"/>
          </a:xfrm>
        </p:spPr>
        <p:txBody>
          <a:bodyPr/>
          <a:lstStyle/>
          <a:p>
            <a:pPr eaLnBrk="1" hangingPunct="1"/>
            <a:r>
              <a:rPr lang="en-US" sz="3600" dirty="0" smtClean="0">
                <a:solidFill>
                  <a:schemeClr val="tx1"/>
                </a:solidFill>
              </a:rPr>
              <a:t>Weaknesses of the Case Study</a:t>
            </a:r>
            <a:endParaRPr lang="en-AU" sz="3600" dirty="0">
              <a:solidFill>
                <a:schemeClr val="tx1"/>
              </a:solidFill>
            </a:endParaRP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981200"/>
            <a:ext cx="7924800" cy="4038600"/>
          </a:xfrm>
        </p:spPr>
        <p:txBody>
          <a:bodyPr/>
          <a:lstStyle/>
          <a:p>
            <a:pPr eaLnBrk="1" hangingPunct="1"/>
            <a:r>
              <a:rPr lang="en-US" sz="2800" dirty="0" smtClean="0"/>
              <a:t>Not easily open to cross-checking and therefore open to accusations of selectivity, bias, and subjectivity.</a:t>
            </a:r>
          </a:p>
          <a:p>
            <a:pPr eaLnBrk="1" hangingPunct="1"/>
            <a:r>
              <a:rPr lang="en-US" sz="2800" dirty="0" smtClean="0"/>
              <a:t>May be difficult to </a:t>
            </a:r>
            <a:r>
              <a:rPr lang="en-US" sz="2800" dirty="0" err="1" smtClean="0"/>
              <a:t>generalise</a:t>
            </a:r>
            <a:r>
              <a:rPr lang="en-US" sz="2800" dirty="0" smtClean="0"/>
              <a:t> and apply to similar situations;</a:t>
            </a:r>
          </a:p>
          <a:p>
            <a:pPr eaLnBrk="1" hangingPunct="1"/>
            <a:r>
              <a:rPr lang="en-US" sz="2800" dirty="0" smtClean="0"/>
              <a:t>Impractical </a:t>
            </a:r>
            <a:r>
              <a:rPr lang="en-US" sz="2800" dirty="0"/>
              <a:t>(can</a:t>
            </a:r>
            <a:r>
              <a:rPr lang="en-US" sz="2800" dirty="0" smtClean="0"/>
              <a:t> often not be </a:t>
            </a:r>
            <a:r>
              <a:rPr lang="en-US" sz="2800" dirty="0"/>
              <a:t>done by a single researcher)</a:t>
            </a:r>
            <a:r>
              <a:rPr lang="en-US" sz="2800" dirty="0" smtClean="0"/>
              <a:t>;</a:t>
            </a:r>
          </a:p>
          <a:p>
            <a:pPr eaLnBrk="1" hangingPunct="1"/>
            <a:r>
              <a:rPr lang="en-US" sz="2800" dirty="0" smtClean="0"/>
              <a:t>Need for constant and methodical cross-checking.</a:t>
            </a:r>
            <a:endParaRPr lang="en-US" sz="28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609600"/>
            <a:ext cx="8382000" cy="1143000"/>
          </a:xfrm>
        </p:spPr>
        <p:txBody>
          <a:bodyPr/>
          <a:lstStyle/>
          <a:p>
            <a:pPr eaLnBrk="1" hangingPunct="1"/>
            <a:r>
              <a:rPr lang="en-US" sz="3600" dirty="0" smtClean="0">
                <a:solidFill>
                  <a:schemeClr val="tx1"/>
                </a:solidFill>
              </a:rPr>
              <a:t>Generalization in the Case Study</a:t>
            </a:r>
            <a:endParaRPr lang="en-AU" sz="3600" dirty="0">
              <a:solidFill>
                <a:schemeClr val="tx1"/>
              </a:solidFill>
            </a:endParaRP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sz="2800" dirty="0"/>
              <a:t>From the single instance to the class of instances;</a:t>
            </a:r>
          </a:p>
          <a:p>
            <a:pPr eaLnBrk="1" hangingPunct="1"/>
            <a:r>
              <a:rPr lang="en-US" sz="2800" dirty="0"/>
              <a:t>From features of the single case to classes with the same features;</a:t>
            </a:r>
          </a:p>
          <a:p>
            <a:pPr eaLnBrk="1" hangingPunct="1"/>
            <a:r>
              <a:rPr lang="en-US" sz="2800" dirty="0"/>
              <a:t>From the single features of part of the case to the whole of the case;</a:t>
            </a:r>
          </a:p>
          <a:p>
            <a:pPr eaLnBrk="1" hangingPunct="1"/>
            <a:r>
              <a:rPr lang="en-US" sz="2800" dirty="0"/>
              <a:t>From a single case to a theoretical extension or theoretical generalization.</a:t>
            </a:r>
            <a:r>
              <a:rPr lang="en-US" dirty="0"/>
              <a:t> </a:t>
            </a:r>
            <a:endParaRPr lang="en-AU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457200"/>
            <a:ext cx="7772400" cy="1143000"/>
          </a:xfrm>
        </p:spPr>
        <p:txBody>
          <a:bodyPr/>
          <a:lstStyle/>
          <a:p>
            <a:pPr eaLnBrk="1" hangingPunct="1"/>
            <a:r>
              <a:rPr lang="en-US" sz="3600" dirty="0" smtClean="0">
                <a:solidFill>
                  <a:schemeClr val="tx1"/>
                </a:solidFill>
              </a:rPr>
              <a:t>Reliability and Validity in the Case Study</a:t>
            </a:r>
            <a:endParaRPr lang="en-US" sz="3600" dirty="0">
              <a:solidFill>
                <a:schemeClr val="tx1"/>
              </a:solidFill>
            </a:endParaRPr>
          </a:p>
        </p:txBody>
      </p:sp>
      <p:sp>
        <p:nvSpPr>
          <p:cNvPr id="37891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1828800"/>
            <a:ext cx="7772400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sz="2400" dirty="0"/>
              <a:t>Construct </a:t>
            </a:r>
            <a:r>
              <a:rPr lang="en-US" sz="2400" dirty="0" smtClean="0"/>
              <a:t>validity.</a:t>
            </a:r>
          </a:p>
          <a:p>
            <a:pPr eaLnBrk="1" hangingPunct="1">
              <a:lnSpc>
                <a:spcPct val="90000"/>
              </a:lnSpc>
            </a:pPr>
            <a:r>
              <a:rPr lang="en-US" sz="2400" dirty="0"/>
              <a:t>Internal </a:t>
            </a:r>
            <a:r>
              <a:rPr lang="en-US" sz="2400" dirty="0" smtClean="0"/>
              <a:t>validity. </a:t>
            </a:r>
            <a:endParaRPr lang="en-US" sz="2400" dirty="0"/>
          </a:p>
          <a:p>
            <a:pPr eaLnBrk="1" hangingPunct="1">
              <a:lnSpc>
                <a:spcPct val="90000"/>
              </a:lnSpc>
            </a:pPr>
            <a:r>
              <a:rPr lang="en-US" sz="2400" dirty="0"/>
              <a:t>External </a:t>
            </a:r>
            <a:r>
              <a:rPr lang="en-US" sz="2400" dirty="0" smtClean="0"/>
              <a:t>validity. </a:t>
            </a:r>
            <a:endParaRPr lang="en-US" sz="2400" dirty="0"/>
          </a:p>
          <a:p>
            <a:pPr eaLnBrk="1" hangingPunct="1">
              <a:lnSpc>
                <a:spcPct val="90000"/>
              </a:lnSpc>
            </a:pPr>
            <a:r>
              <a:rPr lang="en-US" sz="2400" dirty="0"/>
              <a:t>Concurrent </a:t>
            </a:r>
            <a:r>
              <a:rPr lang="en-US" sz="2400" dirty="0" smtClean="0"/>
              <a:t>validity.</a:t>
            </a:r>
          </a:p>
          <a:p>
            <a:pPr eaLnBrk="1" hangingPunct="1">
              <a:lnSpc>
                <a:spcPct val="90000"/>
              </a:lnSpc>
            </a:pPr>
            <a:r>
              <a:rPr lang="en-US" sz="2400" dirty="0"/>
              <a:t>Convergent </a:t>
            </a:r>
            <a:r>
              <a:rPr lang="en-US" sz="2400" dirty="0" smtClean="0"/>
              <a:t>validity. </a:t>
            </a:r>
            <a:endParaRPr lang="en-US" sz="2400" dirty="0"/>
          </a:p>
          <a:p>
            <a:pPr eaLnBrk="1" hangingPunct="1">
              <a:lnSpc>
                <a:spcPct val="90000"/>
              </a:lnSpc>
            </a:pPr>
            <a:r>
              <a:rPr lang="en-US" sz="2400" dirty="0"/>
              <a:t>Ecological </a:t>
            </a:r>
            <a:r>
              <a:rPr lang="en-US" sz="2400" dirty="0" smtClean="0"/>
              <a:t>validity.</a:t>
            </a:r>
          </a:p>
          <a:p>
            <a:pPr eaLnBrk="1" hangingPunct="1">
              <a:lnSpc>
                <a:spcPct val="90000"/>
              </a:lnSpc>
            </a:pPr>
            <a:r>
              <a:rPr lang="en-US" sz="2400" dirty="0" smtClean="0"/>
              <a:t>Reliability.</a:t>
            </a:r>
          </a:p>
          <a:p>
            <a:pPr eaLnBrk="1" hangingPunct="1">
              <a:lnSpc>
                <a:spcPct val="90000"/>
              </a:lnSpc>
            </a:pPr>
            <a:r>
              <a:rPr lang="en-US" sz="2400" dirty="0"/>
              <a:t>Avoidance of </a:t>
            </a:r>
            <a:r>
              <a:rPr lang="en-US" sz="2400" dirty="0" smtClean="0"/>
              <a:t>bias. </a:t>
            </a:r>
            <a:endParaRPr lang="en-US" sz="2400" dirty="0"/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US" sz="2400" dirty="0" smtClean="0"/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US" sz="2400" dirty="0" smtClean="0"/>
              <a:t>In other words, there needs to be a "chain of evidence".</a:t>
            </a:r>
            <a:endParaRPr lang="en-US" sz="24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600" dirty="0" smtClean="0">
                <a:solidFill>
                  <a:schemeClr val="tx1"/>
                </a:solidFill>
              </a:rPr>
              <a:t>A good Case Study researcher must be…</a:t>
            </a:r>
            <a:endParaRPr lang="en-US" sz="3600" dirty="0"/>
          </a:p>
        </p:txBody>
      </p:sp>
      <p:sp>
        <p:nvSpPr>
          <p:cNvPr id="38915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1905000"/>
            <a:ext cx="7772400" cy="46482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sz="2800" dirty="0"/>
              <a:t>An effective questioner, listener and </a:t>
            </a:r>
            <a:r>
              <a:rPr lang="en-US" sz="2800" dirty="0" smtClean="0"/>
              <a:t>prober.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dirty="0"/>
              <a:t>An effective </a:t>
            </a:r>
            <a:r>
              <a:rPr lang="en-US" sz="2800" dirty="0" smtClean="0"/>
              <a:t>observer.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dirty="0"/>
              <a:t>Able to make informed </a:t>
            </a:r>
            <a:r>
              <a:rPr lang="en-US" sz="2800" dirty="0" smtClean="0"/>
              <a:t>inferences.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dirty="0"/>
              <a:t>Adaptable to changing and emerging </a:t>
            </a:r>
            <a:r>
              <a:rPr lang="en-US" sz="2800" dirty="0" smtClean="0"/>
              <a:t>situations.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dirty="0"/>
              <a:t>Versed in research </a:t>
            </a:r>
            <a:r>
              <a:rPr lang="en-US" sz="2800" dirty="0" smtClean="0"/>
              <a:t>methods.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dirty="0"/>
              <a:t>Able to collate and synthesize </a:t>
            </a:r>
            <a:r>
              <a:rPr lang="en-US" sz="2800" dirty="0" smtClean="0"/>
              <a:t>data.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dirty="0"/>
              <a:t>Able to maintain confidences and to act with </a:t>
            </a:r>
            <a:r>
              <a:rPr lang="en-US" sz="2800" dirty="0" smtClean="0"/>
              <a:t>discretion.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dirty="0"/>
              <a:t>Versed in relevant subject knowledge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r>
              <a:rPr lang="en-US" sz="2000" dirty="0" smtClean="0"/>
              <a:t>Cohen, L., </a:t>
            </a:r>
            <a:r>
              <a:rPr lang="en-US" sz="2000" dirty="0" err="1" smtClean="0"/>
              <a:t>Manion</a:t>
            </a:r>
            <a:r>
              <a:rPr lang="en-US" sz="2000" dirty="0" smtClean="0"/>
              <a:t>, L. &amp; Morrison, K. (2011) </a:t>
            </a:r>
            <a:r>
              <a:rPr lang="en-US" sz="2000" i="1" dirty="0" smtClean="0"/>
              <a:t>Research Methods in Education</a:t>
            </a:r>
            <a:r>
              <a:rPr lang="en-US" sz="2000" dirty="0" smtClean="0"/>
              <a:t>. Routledge</a:t>
            </a:r>
            <a:r>
              <a:rPr lang="en-US" sz="2000" dirty="0" smtClean="0"/>
              <a:t>.</a:t>
            </a:r>
          </a:p>
          <a:p>
            <a:pPr>
              <a:buNone/>
            </a:pPr>
            <a:endParaRPr lang="en-US" sz="2000" dirty="0"/>
          </a:p>
          <a:p>
            <a:pPr>
              <a:buNone/>
            </a:pPr>
            <a:r>
              <a:rPr lang="en-US" sz="2000" dirty="0" smtClean="0"/>
              <a:t>Colorado State University </a:t>
            </a:r>
            <a:r>
              <a:rPr lang="en-US" sz="2000" i="1" dirty="0" smtClean="0"/>
              <a:t>Case Studies</a:t>
            </a:r>
            <a:r>
              <a:rPr lang="en-US" sz="2000" dirty="0" smtClean="0"/>
              <a:t> Guide</a:t>
            </a:r>
          </a:p>
          <a:p>
            <a:pPr>
              <a:buNone/>
            </a:pPr>
            <a:r>
              <a:rPr lang="en-US" sz="2000" dirty="0">
                <a:solidFill>
                  <a:schemeClr val="accent2">
                    <a:lumMod val="75000"/>
                  </a:schemeClr>
                </a:solidFill>
                <a:hlinkClick r:id="rId2"/>
              </a:rPr>
              <a:t>http://</a:t>
            </a:r>
            <a:r>
              <a:rPr lang="en-US" sz="2000" dirty="0" smtClean="0">
                <a:solidFill>
                  <a:schemeClr val="accent2">
                    <a:lumMod val="75000"/>
                  </a:schemeClr>
                </a:solidFill>
                <a:hlinkClick r:id="rId2"/>
              </a:rPr>
              <a:t>writing.colostate.edu/guides/guide.cfm?guideid=60</a:t>
            </a:r>
            <a:r>
              <a:rPr lang="en-US" sz="20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endParaRPr lang="en-US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485</TotalTime>
  <Words>1114</Words>
  <Application>Microsoft Office PowerPoint</Application>
  <PresentationFormat>On-screen Show (4:3)</PresentationFormat>
  <Paragraphs>137</Paragraphs>
  <Slides>20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Office Theme</vt:lpstr>
      <vt:lpstr>PowerPoint Presentation</vt:lpstr>
      <vt:lpstr>Where We Are</vt:lpstr>
      <vt:lpstr>Agenda</vt:lpstr>
      <vt:lpstr>Definitions: Case Study</vt:lpstr>
      <vt:lpstr>What is a "Case"?</vt:lpstr>
      <vt:lpstr>Elements of a Case Study</vt:lpstr>
      <vt:lpstr>Why do we use the Case Study?</vt:lpstr>
      <vt:lpstr>Types of Case Study (i.e. Purposes)</vt:lpstr>
      <vt:lpstr>Case Study Designs</vt:lpstr>
      <vt:lpstr>Key Questions in Case Study Design (1)</vt:lpstr>
      <vt:lpstr>Key Questions in Case Study Design (2)</vt:lpstr>
      <vt:lpstr>Typical Data Types</vt:lpstr>
      <vt:lpstr>Triangulation</vt:lpstr>
      <vt:lpstr>Strengths of the Case Study (1)</vt:lpstr>
      <vt:lpstr>Strengths of the Case Study (2)</vt:lpstr>
      <vt:lpstr>Weaknesses of the Case Study</vt:lpstr>
      <vt:lpstr>Generalization in the Case Study</vt:lpstr>
      <vt:lpstr>Reliability and Validity in the Case Study</vt:lpstr>
      <vt:lpstr>A good Case Study researcher must be…</vt:lpstr>
      <vt:lpstr>References</vt:lpstr>
    </vt:vector>
  </TitlesOfParts>
  <Company>IIUM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TEN ELEMENTS OF SYMBOLIC INTERACTIONISM</dc:title>
  <dc:creator>Douglas Kala</dc:creator>
  <cp:lastModifiedBy>Hazel, Paul</cp:lastModifiedBy>
  <cp:revision>34</cp:revision>
  <dcterms:created xsi:type="dcterms:W3CDTF">2015-10-06T07:14:09Z</dcterms:created>
  <dcterms:modified xsi:type="dcterms:W3CDTF">2016-10-12T07:23:21Z</dcterms:modified>
</cp:coreProperties>
</file>