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28"/>
  </p:notesMasterIdLst>
  <p:sldIdLst>
    <p:sldId id="719" r:id="rId6"/>
    <p:sldId id="843" r:id="rId7"/>
    <p:sldId id="852" r:id="rId8"/>
    <p:sldId id="855" r:id="rId9"/>
    <p:sldId id="853" r:id="rId10"/>
    <p:sldId id="854" r:id="rId11"/>
    <p:sldId id="867" r:id="rId12"/>
    <p:sldId id="858" r:id="rId13"/>
    <p:sldId id="856" r:id="rId14"/>
    <p:sldId id="857" r:id="rId15"/>
    <p:sldId id="859" r:id="rId16"/>
    <p:sldId id="879" r:id="rId17"/>
    <p:sldId id="880" r:id="rId18"/>
    <p:sldId id="881" r:id="rId19"/>
    <p:sldId id="876" r:id="rId20"/>
    <p:sldId id="860" r:id="rId21"/>
    <p:sldId id="878" r:id="rId22"/>
    <p:sldId id="868" r:id="rId23"/>
    <p:sldId id="861" r:id="rId24"/>
    <p:sldId id="865" r:id="rId25"/>
    <p:sldId id="866" r:id="rId26"/>
    <p:sldId id="720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062A64A-F89A-4D4D-A3FD-30EA1127E6A7}" v="4" dt="2026-04-29T12:09:20.38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9" d="100"/>
          <a:sy n="89" d="100"/>
        </p:scale>
        <p:origin x="362" y="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microsoft.com/office/2015/10/relationships/revisionInfo" Target="revisionInfo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viewProps" Target="viewProps.xml"/><Relationship Id="rId8" Type="http://schemas.openxmlformats.org/officeDocument/2006/relationships/slide" Target="slides/slide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custSel addSld delSld modSld sldOrd">
      <pc:chgData name="Jenifer Prince Devaraj" userId="c3fb109c-09d1-42a6-93f4-69472d709861" providerId="ADAL" clId="{09A26AFE-3578-4143-B1B0-81DF391638B0}" dt="2026-04-29T12:47:51.012" v="43" actId="20577"/>
      <pc:docMkLst>
        <pc:docMk/>
      </pc:docMkLst>
      <pc:sldChg chg="modSp mod">
        <pc:chgData name="Jenifer Prince Devaraj" userId="c3fb109c-09d1-42a6-93f4-69472d709861" providerId="ADAL" clId="{09A26AFE-3578-4143-B1B0-81DF391638B0}" dt="2026-04-29T12:47:51.012" v="43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9A26AFE-3578-4143-B1B0-81DF391638B0}" dt="2026-04-29T12:47:51.012" v="43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modSp mod">
        <pc:chgData name="Jenifer Prince Devaraj" userId="c3fb109c-09d1-42a6-93f4-69472d709861" providerId="ADAL" clId="{09A26AFE-3578-4143-B1B0-81DF391638B0}" dt="2026-04-29T11:56:22.374" v="6" actId="20577"/>
        <pc:sldMkLst>
          <pc:docMk/>
          <pc:sldMk cId="667300386" sldId="854"/>
        </pc:sldMkLst>
        <pc:spChg chg="mod">
          <ac:chgData name="Jenifer Prince Devaraj" userId="c3fb109c-09d1-42a6-93f4-69472d709861" providerId="ADAL" clId="{09A26AFE-3578-4143-B1B0-81DF391638B0}" dt="2026-04-29T11:56:22.374" v="6" actId="20577"/>
          <ac:spMkLst>
            <pc:docMk/>
            <pc:sldMk cId="667300386" sldId="854"/>
            <ac:spMk id="13" creationId="{BC60F4DE-2360-E8FA-23BC-065076E1BCE2}"/>
          </ac:spMkLst>
        </pc:spChg>
      </pc:sldChg>
      <pc:sldChg chg="addSp modSp mod">
        <pc:chgData name="Jenifer Prince Devaraj" userId="c3fb109c-09d1-42a6-93f4-69472d709861" providerId="ADAL" clId="{09A26AFE-3578-4143-B1B0-81DF391638B0}" dt="2026-04-29T12:10:54.340" v="39" actId="20577"/>
        <pc:sldMkLst>
          <pc:docMk/>
          <pc:sldMk cId="3343024452" sldId="859"/>
        </pc:sldMkLst>
        <pc:spChg chg="mod">
          <ac:chgData name="Jenifer Prince Devaraj" userId="c3fb109c-09d1-42a6-93f4-69472d709861" providerId="ADAL" clId="{09A26AFE-3578-4143-B1B0-81DF391638B0}" dt="2026-04-29T12:10:54.340" v="39" actId="20577"/>
          <ac:spMkLst>
            <pc:docMk/>
            <pc:sldMk cId="3343024452" sldId="859"/>
            <ac:spMk id="13" creationId="{BC60F4DE-2360-E8FA-23BC-065076E1BCE2}"/>
          </ac:spMkLst>
        </pc:spChg>
        <pc:picChg chg="add mod">
          <ac:chgData name="Jenifer Prince Devaraj" userId="c3fb109c-09d1-42a6-93f4-69472d709861" providerId="ADAL" clId="{09A26AFE-3578-4143-B1B0-81DF391638B0}" dt="2026-04-29T12:07:45.095" v="19" actId="1076"/>
          <ac:picMkLst>
            <pc:docMk/>
            <pc:sldMk cId="3343024452" sldId="859"/>
            <ac:picMk id="5" creationId="{99A2D1CA-CEBA-3421-EBE0-D173C06DD298}"/>
          </ac:picMkLst>
        </pc:picChg>
      </pc:sldChg>
      <pc:sldChg chg="add del ord">
        <pc:chgData name="Jenifer Prince Devaraj" userId="c3fb109c-09d1-42a6-93f4-69472d709861" providerId="ADAL" clId="{09A26AFE-3578-4143-B1B0-81DF391638B0}" dt="2026-04-29T11:52:24.558" v="5"/>
        <pc:sldMkLst>
          <pc:docMk/>
          <pc:sldMk cId="3990304137" sldId="860"/>
        </pc:sldMkLst>
      </pc:sldChg>
      <pc:sldChg chg="del">
        <pc:chgData name="Jenifer Prince Devaraj" userId="c3fb109c-09d1-42a6-93f4-69472d709861" providerId="ADAL" clId="{09A26AFE-3578-4143-B1B0-81DF391638B0}" dt="2026-04-29T11:52:12.656" v="2" actId="47"/>
        <pc:sldMkLst>
          <pc:docMk/>
          <pc:sldMk cId="3717650092" sldId="864"/>
        </pc:sldMkLst>
      </pc:sldChg>
      <pc:sldChg chg="modSp mod">
        <pc:chgData name="Jenifer Prince Devaraj" userId="c3fb109c-09d1-42a6-93f4-69472d709861" providerId="ADAL" clId="{09A26AFE-3578-4143-B1B0-81DF391638B0}" dt="2026-04-29T11:56:48.713" v="13" actId="20577"/>
        <pc:sldMkLst>
          <pc:docMk/>
          <pc:sldMk cId="952100256" sldId="867"/>
        </pc:sldMkLst>
        <pc:spChg chg="mod">
          <ac:chgData name="Jenifer Prince Devaraj" userId="c3fb109c-09d1-42a6-93f4-69472d709861" providerId="ADAL" clId="{09A26AFE-3578-4143-B1B0-81DF391638B0}" dt="2026-04-29T11:56:48.713" v="13" actId="20577"/>
          <ac:spMkLst>
            <pc:docMk/>
            <pc:sldMk cId="952100256" sldId="867"/>
            <ac:spMk id="13" creationId="{BC60F4DE-2360-E8FA-23BC-065076E1BCE2}"/>
          </ac:spMkLst>
        </pc:spChg>
      </pc:sldChg>
      <pc:sldChg chg="add ord">
        <pc:chgData name="Jenifer Prince Devaraj" userId="c3fb109c-09d1-42a6-93f4-69472d709861" providerId="ADAL" clId="{09A26AFE-3578-4143-B1B0-81DF391638B0}" dt="2026-04-29T11:52:24.558" v="5"/>
        <pc:sldMkLst>
          <pc:docMk/>
          <pc:sldMk cId="3602682315" sldId="868"/>
        </pc:sldMkLst>
      </pc:sldChg>
      <pc:sldChg chg="modSp mod">
        <pc:chgData name="Jenifer Prince Devaraj" userId="c3fb109c-09d1-42a6-93f4-69472d709861" providerId="ADAL" clId="{09A26AFE-3578-4143-B1B0-81DF391638B0}" dt="2026-04-29T12:06:10.427" v="15" actId="313"/>
        <pc:sldMkLst>
          <pc:docMk/>
          <pc:sldMk cId="3854130389" sldId="876"/>
        </pc:sldMkLst>
        <pc:spChg chg="mod">
          <ac:chgData name="Jenifer Prince Devaraj" userId="c3fb109c-09d1-42a6-93f4-69472d709861" providerId="ADAL" clId="{09A26AFE-3578-4143-B1B0-81DF391638B0}" dt="2026-04-29T12:06:10.427" v="15" actId="313"/>
          <ac:spMkLst>
            <pc:docMk/>
            <pc:sldMk cId="3854130389" sldId="876"/>
            <ac:spMk id="13" creationId="{BC60F4DE-2360-E8FA-23BC-065076E1BCE2}"/>
          </ac:spMkLst>
        </pc:spChg>
      </pc:sldChg>
      <pc:sldChg chg="del">
        <pc:chgData name="Jenifer Prince Devaraj" userId="c3fb109c-09d1-42a6-93f4-69472d709861" providerId="ADAL" clId="{09A26AFE-3578-4143-B1B0-81DF391638B0}" dt="2026-04-29T12:09:27.282" v="33" actId="47"/>
        <pc:sldMkLst>
          <pc:docMk/>
          <pc:sldMk cId="3684891746" sldId="877"/>
        </pc:sldMkLst>
      </pc:sldChg>
      <pc:sldChg chg="add ord">
        <pc:chgData name="Jenifer Prince Devaraj" userId="c3fb109c-09d1-42a6-93f4-69472d709861" providerId="ADAL" clId="{09A26AFE-3578-4143-B1B0-81DF391638B0}" dt="2026-04-29T11:52:24.558" v="5"/>
        <pc:sldMkLst>
          <pc:docMk/>
          <pc:sldMk cId="4116002473" sldId="878"/>
        </pc:sldMkLst>
      </pc:sldChg>
      <pc:sldChg chg="addSp delSp modSp add mod">
        <pc:chgData name="Jenifer Prince Devaraj" userId="c3fb109c-09d1-42a6-93f4-69472d709861" providerId="ADAL" clId="{09A26AFE-3578-4143-B1B0-81DF391638B0}" dt="2026-04-29T12:08:49.953" v="31" actId="1076"/>
        <pc:sldMkLst>
          <pc:docMk/>
          <pc:sldMk cId="77785803" sldId="879"/>
        </pc:sldMkLst>
        <pc:spChg chg="add mod">
          <ac:chgData name="Jenifer Prince Devaraj" userId="c3fb109c-09d1-42a6-93f4-69472d709861" providerId="ADAL" clId="{09A26AFE-3578-4143-B1B0-81DF391638B0}" dt="2026-04-29T12:08:45.538" v="29" actId="1076"/>
          <ac:spMkLst>
            <pc:docMk/>
            <pc:sldMk cId="77785803" sldId="879"/>
            <ac:spMk id="5" creationId="{DD2510B7-AC13-277C-57D7-87B787B3020A}"/>
          </ac:spMkLst>
        </pc:spChg>
        <pc:spChg chg="add mod">
          <ac:chgData name="Jenifer Prince Devaraj" userId="c3fb109c-09d1-42a6-93f4-69472d709861" providerId="ADAL" clId="{09A26AFE-3578-4143-B1B0-81DF391638B0}" dt="2026-04-29T12:08:48.429" v="30" actId="1076"/>
          <ac:spMkLst>
            <pc:docMk/>
            <pc:sldMk cId="77785803" sldId="879"/>
            <ac:spMk id="6" creationId="{3CCD1393-81E8-4AAA-5CD5-9B6D49C54E9B}"/>
          </ac:spMkLst>
        </pc:spChg>
        <pc:spChg chg="del">
          <ac:chgData name="Jenifer Prince Devaraj" userId="c3fb109c-09d1-42a6-93f4-69472d709861" providerId="ADAL" clId="{09A26AFE-3578-4143-B1B0-81DF391638B0}" dt="2026-04-29T12:08:23.068" v="21" actId="478"/>
          <ac:spMkLst>
            <pc:docMk/>
            <pc:sldMk cId="77785803" sldId="879"/>
            <ac:spMk id="13" creationId="{7FB17E05-7E72-8168-98AE-814173DAFECA}"/>
          </ac:spMkLst>
        </pc:spChg>
        <pc:picChg chg="del">
          <ac:chgData name="Jenifer Prince Devaraj" userId="c3fb109c-09d1-42a6-93f4-69472d709861" providerId="ADAL" clId="{09A26AFE-3578-4143-B1B0-81DF391638B0}" dt="2026-04-29T12:08:24.630" v="22" actId="478"/>
          <ac:picMkLst>
            <pc:docMk/>
            <pc:sldMk cId="77785803" sldId="879"/>
            <ac:picMk id="7" creationId="{4B2E7B2C-A877-6BC5-891E-1110B302F66F}"/>
          </ac:picMkLst>
        </pc:picChg>
        <pc:picChg chg="add mod">
          <ac:chgData name="Jenifer Prince Devaraj" userId="c3fb109c-09d1-42a6-93f4-69472d709861" providerId="ADAL" clId="{09A26AFE-3578-4143-B1B0-81DF391638B0}" dt="2026-04-29T12:08:49.953" v="31" actId="1076"/>
          <ac:picMkLst>
            <pc:docMk/>
            <pc:sldMk cId="77785803" sldId="879"/>
            <ac:picMk id="8" creationId="{845AD1DD-40C6-0C46-625B-0A39E0D5522C}"/>
          </ac:picMkLst>
        </pc:picChg>
      </pc:sldChg>
      <pc:sldChg chg="add">
        <pc:chgData name="Jenifer Prince Devaraj" userId="c3fb109c-09d1-42a6-93f4-69472d709861" providerId="ADAL" clId="{09A26AFE-3578-4143-B1B0-81DF391638B0}" dt="2026-04-29T12:09:20.384" v="32"/>
        <pc:sldMkLst>
          <pc:docMk/>
          <pc:sldMk cId="2648916114" sldId="880"/>
        </pc:sldMkLst>
      </pc:sldChg>
      <pc:sldChg chg="add">
        <pc:chgData name="Jenifer Prince Devaraj" userId="c3fb109c-09d1-42a6-93f4-69472d709861" providerId="ADAL" clId="{09A26AFE-3578-4143-B1B0-81DF391638B0}" dt="2026-04-29T12:09:20.384" v="32"/>
        <pc:sldMkLst>
          <pc:docMk/>
          <pc:sldMk cId="2384522327" sldId="88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2616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02341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4804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95138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6275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65819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8121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70520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02476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87369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E979B5-EACD-5140-F184-7C1B18E571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C53E3EA-0399-BEC3-C202-8A1039EAB6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832510B-FE60-31D8-195D-09C89FE3B02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C71B008A-C41F-8037-2DBC-F002F47B15BD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18C599-E8DC-4BBF-73E2-8B79B0E6A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7D90D1-70C3-D01A-3C59-B7D8E66E1B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607424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825565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49359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596034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825204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F28A96-4AC1-3278-DE7E-AA88D864D7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3092F12-6424-0041-5B1A-1AFC7F756FD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1D2F0A-9843-9972-450F-3032A83071B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B099308F-0060-2EEE-FA50-C7474D506269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57EA93-739B-DE2A-704F-4C9A041F24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C83785-1B4F-A72B-154B-03793AE9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15922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61FC70-735D-A2AF-4466-3D9D129B15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3CE6F80-C7DA-E8EE-5F2B-64F9729AB7A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4B81811-60E9-7452-1A4A-72F8EB8790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Excess voltage is dissipated as heat.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Can supply up to about 1A current (with proper heat sink).</a:t>
            </a:r>
          </a:p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B42D705E-1C1C-813D-F55C-B21382946B70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1A7A4D-E421-A0E7-330C-8355F3FF6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88ADE1-7C8D-D3F8-5EFE-A2B0B3CCF8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43886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308959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257920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16415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Temperature Sensor with PIC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18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4" y="1116738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SENARIO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162115" y="2442301"/>
            <a:ext cx="8531761" cy="20312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In a greenhouse, plants require a controlled climate for optimal growth. If the temperature becomes too low, a heater must turn on; if it becomes too high, an air conditioner (AC) must turn ON.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 with PIC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5811BC7-EFC9-4E8B-BC0E-46859BE80EA3}"/>
              </a:ext>
            </a:extLst>
          </p:cNvPr>
          <p:cNvSpPr/>
          <p:nvPr/>
        </p:nvSpPr>
        <p:spPr>
          <a:xfrm>
            <a:off x="1162115" y="2442302"/>
            <a:ext cx="8531761" cy="2144086"/>
          </a:xfrm>
          <a:prstGeom prst="rect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8098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1523022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Requirement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908801" y="2627652"/>
            <a:ext cx="10107247" cy="20312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A PIC16F877A microcontroller reads temperature from an LM35 sensor, displays the temperature and system status on a 16x2 LCD, and controls the heater and AC via relays.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 with PIC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879370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Questions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761419" y="2204716"/>
            <a:ext cx="7191052" cy="389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Design the schematic using Proetus.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Write the Program for the given scenario.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Simulate and verify the results.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Explain the working of LM35 Sensor.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Explain the working of the Voltage Regulator.</a:t>
            </a:r>
          </a:p>
          <a:p>
            <a:pPr marL="434975" indent="-342900" algn="just">
              <a:lnSpc>
                <a:spcPct val="200000"/>
              </a:lnSpc>
              <a:buAutoNum type="arabicPeriod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 Explain the functions of RS, RW, E, D0–D7, VSS, VDD and VEE in a 16x2 LCD module.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 with PIC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816422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292428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System Specifications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613137" y="2032814"/>
            <a:ext cx="9205204" cy="33407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1.	A 12V DC source must be stepped down and regulated to 5V using a voltage regulator. 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2.	An LM35 temperature sensor will output an analogue voltage proportional to temperature: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	─	Output connected to RA0/AN0 of PIC16F877A.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endParaRPr lang="en-GB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 with PIC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172058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System Specifications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390716" y="2032814"/>
            <a:ext cx="9205204" cy="44487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3.	Two relay modules connected to RB0 and RB1 will control the heater and air conditioner:</a:t>
            </a:r>
          </a:p>
          <a:p>
            <a:pPr marL="715963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•	Heater (RB0):</a:t>
            </a:r>
          </a:p>
          <a:p>
            <a:pPr marL="1433513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Turn ON when temperature &lt;= 25 °C. </a:t>
            </a:r>
          </a:p>
          <a:p>
            <a:pPr marL="1433513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Turn OFF otherwise. </a:t>
            </a:r>
          </a:p>
          <a:p>
            <a:pPr marL="715963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•	Air Conditioner (RB1):</a:t>
            </a:r>
          </a:p>
          <a:p>
            <a:pPr marL="1433513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Turn ON when temperature &gt; 25 °C.</a:t>
            </a:r>
          </a:p>
          <a:p>
            <a:pPr marL="1433513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Turn OFF otherwise.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 with PIC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673003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System Specifications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390716" y="2032814"/>
            <a:ext cx="9205204" cy="22327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4.	A 16x2 LCD must display:</a:t>
            </a:r>
          </a:p>
          <a:p>
            <a:pPr marL="549275" lvl="1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 "HEATER ON" when temperature &lt;= 25 °C.</a:t>
            </a:r>
          </a:p>
          <a:p>
            <a:pPr marL="549275" lvl="1" algn="just">
              <a:lnSpc>
                <a:spcPct val="200000"/>
              </a:lnSpc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─	"AC ON" when temperature &gt; 25 °C.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endParaRPr lang="en-GB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 with PIC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521002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280072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Design the schematic using Proetus.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 with PIC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1DAB72C-8607-4A5A-8CF5-98D7FC8976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201" y="1984150"/>
            <a:ext cx="6554169" cy="4621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08414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Write the Program for the given scenario.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 with PIC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9F3FC21-AA1A-4077-B7E1-7CCD1A991A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8619" y="2033188"/>
            <a:ext cx="3829247" cy="384194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503B62C-9C58-4323-AA19-EC0C8B20DD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52751" y="1220610"/>
            <a:ext cx="4470630" cy="5219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28485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Simulate and verify the results.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 with PIC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4D2CFFB-A41A-4E5E-BE9A-1E14326722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012" y="2415962"/>
            <a:ext cx="5580633" cy="355611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3435347-9851-4A02-8DF9-8569FF106B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73794" y="2415962"/>
            <a:ext cx="5016844" cy="3598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40759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Explain the working of LM32.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1117909" y="1977370"/>
            <a:ext cx="8808018" cy="40625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LM35 is a precision analogue temperature sensor.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Output voltage is linearly proportional to temperature (°C).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Transfer function: </a:t>
            </a:r>
            <a:r>
              <a:rPr lang="en-GB" sz="2200" dirty="0" err="1">
                <a:latin typeface="Book Antiqua" panose="02040602050305030304" pitchFamily="18" charset="0"/>
                <a:ea typeface="Cambria" panose="02040503050406030204" pitchFamily="18" charset="0"/>
              </a:rPr>
              <a:t>Vout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 = 10 mV × Temperature(°C)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10 mV/°C scale factor 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	e.g., 25 °C → 250 mV(0.25V), 30 °C → 300 mV(0.3V)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LM35 output is connected to 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the non inverting (+)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input of LM393.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 with PIC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9A2D1CA-CEBA-3421-EBE0-D173C06DD2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02130" y="2428657"/>
            <a:ext cx="2767422" cy="2739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30244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07797C-FFDF-2367-FC0A-AD62B67394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90DBD9-D492-27DB-256F-A9CBC8D17A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Explain the working of LM32.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A4E37595-52AD-A1AA-123C-F923EC219D11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B2ED88F-4875-D49F-AA5C-90F431FC053B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 with PIC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045B8502-38D5-EBC0-4075-0F361A731D6C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D2510B7-AC13-277C-57D7-87B787B3020A}"/>
              </a:ext>
            </a:extLst>
          </p:cNvPr>
          <p:cNvSpPr txBox="1">
            <a:spLocks/>
          </p:cNvSpPr>
          <p:nvPr/>
        </p:nvSpPr>
        <p:spPr>
          <a:xfrm>
            <a:off x="298515" y="178070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Comparator Operation (LM393)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CCD1393-81E8-4AAA-5CD5-9B6D49C54E9B}"/>
              </a:ext>
            </a:extLst>
          </p:cNvPr>
          <p:cNvSpPr txBox="1"/>
          <p:nvPr/>
        </p:nvSpPr>
        <p:spPr>
          <a:xfrm>
            <a:off x="535632" y="3251059"/>
            <a:ext cx="10641396" cy="2589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LM393 compares LM35 voltage (V−) to reference voltage (V+).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If V− &lt; V+ → Output goes LOW.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If V− &gt; V+ → Output goes HIGH.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Comparator output is open-collector, requiring a pull-up resistor.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45AD1DD-40C6-0C46-625B-0A39E0D5522C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50000"/>
          </a:blip>
          <a:stretch>
            <a:fillRect/>
          </a:stretch>
        </p:blipFill>
        <p:spPr>
          <a:xfrm>
            <a:off x="8378668" y="1749326"/>
            <a:ext cx="3734836" cy="1777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7858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718" y="1078514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Temperature Sensor Circuit</a:t>
            </a:r>
            <a:b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b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Working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675485" y="2352260"/>
            <a:ext cx="10641396" cy="431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R1 and RV1 form a voltage divider.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RV1 is adjusted to set a reference voltage (e.g., 0.25 V for 25°C).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This reference voltage is applied to the inverting (−) input of the LM393.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The LM35 output voltage (temperature-dependent) is applied to the non-inverting (+) input of the LM393.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The comparator compares the two voltages and switches the output accordingly.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This determines the temperature at which the LED changes state.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7F1B662-9B80-40CF-9391-4AD93A312014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50000"/>
          </a:blip>
          <a:stretch>
            <a:fillRect/>
          </a:stretch>
        </p:blipFill>
        <p:spPr>
          <a:xfrm>
            <a:off x="8794974" y="1162506"/>
            <a:ext cx="3397026" cy="2694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89161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284576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Temperature Sensor Circuit</a:t>
            </a:r>
            <a:b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b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Working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644647" y="2827461"/>
            <a:ext cx="8150327" cy="370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R2 acts as a pull-up resistor, pulling the output to +5V when the comparator transistor is OFF.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When the output is LOW (transistor ON), current flows from VCC, so the LED turns ON.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When the output is HIGH (transistor OFF), no current flows through the LED, so the LED turns OFF.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7F1B662-9B80-40CF-9391-4AD93A312014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50000"/>
          </a:blip>
          <a:stretch>
            <a:fillRect/>
          </a:stretch>
        </p:blipFill>
        <p:spPr>
          <a:xfrm>
            <a:off x="8794974" y="1202578"/>
            <a:ext cx="3397026" cy="2694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45223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249180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Explain the working of LM32.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768468" y="1784651"/>
            <a:ext cx="9347305" cy="33384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When the surrounding temperature changes, LM35 change their characteristics. 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Because the scale factor is fixed at 10 mV/°C, the output is already in centigrade. A microcontroller only needs to:</a:t>
            </a:r>
          </a:p>
          <a:p>
            <a:pPr marL="1292225" lvl="2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Read the analogue voltage with its ADC.</a:t>
            </a:r>
          </a:p>
          <a:p>
            <a:pPr marL="1292225" lvl="2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Convert the ADC value back to temperature using the known factor (10 mV/°C → 0.488 °C per ADC count for a 5 V, 10-bit ADC).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 with PIC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541303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547" y="1179883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Explain the working of the Voltage Regulator.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462301" y="1660585"/>
            <a:ext cx="7263013" cy="44487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Provides a constant +5V DC output.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Used to convert unregulated DC into regulated DC.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Has three terminals: Input, Ground, Output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Works on the principle of a </a:t>
            </a:r>
            <a:r>
              <a:rPr lang="en-GB" b="1" dirty="0">
                <a:latin typeface="Book Antiqua" panose="02040602050305030304" pitchFamily="18" charset="0"/>
                <a:ea typeface="Cambria" panose="02040503050406030204" pitchFamily="18" charset="0"/>
              </a:rPr>
              <a:t>feedback control system</a:t>
            </a: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Contains an </a:t>
            </a:r>
            <a:r>
              <a:rPr lang="en-GB" b="1" dirty="0">
                <a:latin typeface="Book Antiqua" panose="02040602050305030304" pitchFamily="18" charset="0"/>
                <a:ea typeface="Cambria" panose="02040503050406030204" pitchFamily="18" charset="0"/>
              </a:rPr>
              <a:t>internal reference voltage </a:t>
            </a: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source for stable comparison.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Internally, it uses an </a:t>
            </a:r>
            <a:r>
              <a:rPr lang="en-GB" b="1" dirty="0">
                <a:latin typeface="Book Antiqua" panose="02040602050305030304" pitchFamily="18" charset="0"/>
                <a:ea typeface="Cambria" panose="02040503050406030204" pitchFamily="18" charset="0"/>
              </a:rPr>
              <a:t>error amplifier </a:t>
            </a: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to compare the output voltage with the reference voltage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4D575B9-F5BF-C98E-702F-9CA67F8013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00545" y="2275165"/>
            <a:ext cx="3924848" cy="2553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03041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42A81D-051F-D452-1623-8D8D10823A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DFDA21-0B0E-88BD-A64C-6B9943247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547" y="1179883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Explain the working of the Voltage Regulator.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9490A2D6-1D0F-6101-CAC9-27C0165F6386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E5F888F-C31B-025E-0CD2-1E943C81A6AC}"/>
              </a:ext>
            </a:extLst>
          </p:cNvPr>
          <p:cNvSpPr txBox="1"/>
          <p:nvPr/>
        </p:nvSpPr>
        <p:spPr>
          <a:xfrm>
            <a:off x="904476" y="2016901"/>
            <a:ext cx="10553429" cy="389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The series pass transistor controls current flow from input to output.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If output voltage increases:</a:t>
            </a:r>
          </a:p>
          <a:p>
            <a:pPr marL="1292225" lvl="2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IC reduces conduction</a:t>
            </a:r>
          </a:p>
          <a:p>
            <a:pPr marL="1292225" lvl="2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Voltage returns to 5V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If output voltage decreases:</a:t>
            </a:r>
          </a:p>
          <a:p>
            <a:pPr marL="1292225" lvl="2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IC increases conduction</a:t>
            </a:r>
          </a:p>
          <a:p>
            <a:pPr marL="1292225" lvl="2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Voltage returns to 5V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E818A85-B8B6-A058-DA0B-B3583B5F4B99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B803001-FD75-DD56-BC4A-7985406898BE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160024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7E62EE-918F-CC4D-E8D8-4EB1BB60B1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7F25A-7C5E-4FF6-B797-4053034224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547" y="1179883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Explain the working of the Voltage Regulator.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58C67D5E-3477-8AB2-4E94-1BB13EDA4CB1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A56EE00-336E-D27C-D752-7AEC8D57C99B}"/>
              </a:ext>
            </a:extLst>
          </p:cNvPr>
          <p:cNvSpPr txBox="1"/>
          <p:nvPr/>
        </p:nvSpPr>
        <p:spPr>
          <a:xfrm>
            <a:off x="749930" y="2067723"/>
            <a:ext cx="10553429" cy="3894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Maintains constant output despite:</a:t>
            </a:r>
          </a:p>
          <a:p>
            <a:pPr marL="1292225" lvl="2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Input voltage variations</a:t>
            </a:r>
          </a:p>
          <a:p>
            <a:pPr marL="1292225" lvl="2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Load changes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Requires input voltage greater than 7V (due to dropout voltage).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External capacitors are used to:</a:t>
            </a:r>
          </a:p>
          <a:p>
            <a:pPr marL="1292225" lvl="2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Reduce noise</a:t>
            </a:r>
          </a:p>
          <a:p>
            <a:pPr marL="1292225" lvl="2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Improve stability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D0DC486-2307-9EE4-6261-CBC346111389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Operational Amplifiers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FD92E0B-7E52-FF98-2F67-C3237B3D887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026823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Explain the functions of RS, RW, E, D0–D7, VSS, VDD and VEE in a 16x2 LCD module.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 with PIC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C6C545B-67D8-4588-94C6-C9EDA54669D7}"/>
              </a:ext>
            </a:extLst>
          </p:cNvPr>
          <p:cNvSpPr txBox="1"/>
          <p:nvPr/>
        </p:nvSpPr>
        <p:spPr>
          <a:xfrm>
            <a:off x="461833" y="1951672"/>
            <a:ext cx="8984908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45021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RS (Register Select):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200150" lvl="2" indent="-285750">
              <a:lnSpc>
                <a:spcPct val="200000"/>
              </a:lnSpc>
              <a:buFont typeface="Cambria" panose="02040503050406030204" pitchFamily="18" charset="0"/>
              <a:buChar char="─"/>
              <a:tabLst>
                <a:tab pos="45021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Selects between instruction register (RS = 0) and data register (RS = 1).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200150" lvl="2" indent="-285750">
              <a:lnSpc>
                <a:spcPct val="200000"/>
              </a:lnSpc>
              <a:buFont typeface="Cambria" panose="02040503050406030204" pitchFamily="18" charset="0"/>
              <a:buChar char="─"/>
              <a:tabLst>
                <a:tab pos="45021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Controls whether the input sent is a command or display data.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lvl="1" indent="-285750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0" algn="l"/>
                <a:tab pos="35877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RW (Read/Write):</a:t>
            </a:r>
          </a:p>
          <a:p>
            <a:pPr lvl="3">
              <a:lnSpc>
                <a:spcPct val="200000"/>
              </a:lnSpc>
              <a:tabLst>
                <a:tab pos="45021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─	Controls the direction of data.</a:t>
            </a:r>
          </a:p>
          <a:p>
            <a:pPr lvl="3">
              <a:lnSpc>
                <a:spcPct val="200000"/>
              </a:lnSpc>
              <a:tabLst>
                <a:tab pos="45021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─	RW = 0 for write operations (from MCU to LCD),</a:t>
            </a:r>
          </a:p>
          <a:p>
            <a:pPr lvl="3">
              <a:lnSpc>
                <a:spcPct val="200000"/>
              </a:lnSpc>
              <a:tabLst>
                <a:tab pos="45021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─	RW = 1 for read operations (from LCD to MCU).</a:t>
            </a:r>
          </a:p>
          <a:p>
            <a:pPr lvl="1">
              <a:tabLst>
                <a:tab pos="450215" algn="l"/>
              </a:tabLst>
            </a:pPr>
            <a:endParaRPr lang="en-GB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81526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Explain the functions of RS, RW, E, D0–D7, VSS, VDD and VEE in a 16x2 LCD module.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 with PIC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C6C545B-67D8-4588-94C6-C9EDA54669D7}"/>
              </a:ext>
            </a:extLst>
          </p:cNvPr>
          <p:cNvSpPr txBox="1"/>
          <p:nvPr/>
        </p:nvSpPr>
        <p:spPr>
          <a:xfrm>
            <a:off x="1265022" y="2130845"/>
            <a:ext cx="9466822" cy="38843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200000"/>
              </a:lnSpc>
              <a:tabLst>
                <a:tab pos="450215" algn="l"/>
              </a:tabLst>
            </a:pPr>
            <a:r>
              <a:rPr lang="en-GB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E (Enable):</a:t>
            </a:r>
          </a:p>
          <a:p>
            <a:pPr lvl="3">
              <a:lnSpc>
                <a:spcPct val="200000"/>
              </a:lnSpc>
              <a:tabLst>
                <a:tab pos="45021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─	Acts as a latch.</a:t>
            </a:r>
          </a:p>
          <a:p>
            <a:pPr lvl="3">
              <a:lnSpc>
                <a:spcPct val="200000"/>
              </a:lnSpc>
              <a:tabLst>
                <a:tab pos="45021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─	On a high-to-low pulse, the LCD reads data from the data lines.</a:t>
            </a:r>
          </a:p>
          <a:p>
            <a:pPr lvl="3">
              <a:lnSpc>
                <a:spcPct val="200000"/>
              </a:lnSpc>
              <a:tabLst>
                <a:tab pos="45021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─	Must be toggled each time data/command is sent.</a:t>
            </a:r>
          </a:p>
          <a:p>
            <a:pPr marL="0" lvl="1">
              <a:lnSpc>
                <a:spcPct val="200000"/>
              </a:lnSpc>
              <a:tabLst>
                <a:tab pos="0" algn="l"/>
                <a:tab pos="358775" algn="l"/>
              </a:tabLst>
            </a:pPr>
            <a:r>
              <a:rPr lang="en-GB" b="1" dirty="0">
                <a:latin typeface="Cambria" panose="02040503050406030204" pitchFamily="18" charset="0"/>
                <a:ea typeface="Times New Roman" panose="02020603050405020304" pitchFamily="18" charset="0"/>
              </a:rPr>
              <a:t>Data Pins</a:t>
            </a:r>
            <a:r>
              <a:rPr lang="en-GB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:</a:t>
            </a:r>
          </a:p>
          <a:p>
            <a:pPr lvl="3">
              <a:lnSpc>
                <a:spcPct val="200000"/>
              </a:lnSpc>
              <a:tabLst>
                <a:tab pos="450215" algn="l"/>
              </a:tabLst>
            </a:pP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─	D0–D7 data pins – State their role in sending data or instructions; mention 4-bit/8-bit modes.</a:t>
            </a:r>
          </a:p>
        </p:txBody>
      </p:sp>
    </p:spTree>
    <p:extLst>
      <p:ext uri="{BB962C8B-B14F-4D97-AF65-F5344CB8AC3E}">
        <p14:creationId xmlns:p14="http://schemas.microsoft.com/office/powerpoint/2010/main" val="651913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415996"/>
            <a:ext cx="11477474" cy="480702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Explain the functions of RS, RW, E, D0–D7, VSS, VDD and VEE in a 16x2 LCD module.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 with PIC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C6C545B-67D8-4588-94C6-C9EDA54669D7}"/>
              </a:ext>
            </a:extLst>
          </p:cNvPr>
          <p:cNvSpPr txBox="1"/>
          <p:nvPr/>
        </p:nvSpPr>
        <p:spPr>
          <a:xfrm>
            <a:off x="1265022" y="2130845"/>
            <a:ext cx="9466822" cy="11143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200000"/>
              </a:lnSpc>
              <a:tabLst>
                <a:tab pos="450215" algn="l"/>
              </a:tabLst>
            </a:pPr>
            <a:r>
              <a:rPr lang="en-GB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VSS and VDD pins </a:t>
            </a:r>
          </a:p>
          <a:p>
            <a:pPr lvl="0">
              <a:lnSpc>
                <a:spcPct val="200000"/>
              </a:lnSpc>
              <a:tabLst>
                <a:tab pos="450215" algn="l"/>
              </a:tabLst>
            </a:pPr>
            <a:r>
              <a:rPr lang="en-GB" b="1" dirty="0">
                <a:latin typeface="Cambria" panose="02040503050406030204" pitchFamily="18" charset="0"/>
                <a:ea typeface="Times New Roman" panose="02020603050405020304" pitchFamily="18" charset="0"/>
              </a:rPr>
              <a:t>			</a:t>
            </a: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─ </a:t>
            </a: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</a:rPr>
              <a:t> </a:t>
            </a: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Identify ground and positive supply terminals.</a:t>
            </a:r>
            <a:endParaRPr lang="en-GB" b="1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CDD4BF0-2927-4D6B-82C1-10A9D783FFF3}"/>
              </a:ext>
            </a:extLst>
          </p:cNvPr>
          <p:cNvSpPr txBox="1"/>
          <p:nvPr/>
        </p:nvSpPr>
        <p:spPr>
          <a:xfrm>
            <a:off x="1362589" y="3995806"/>
            <a:ext cx="9466822" cy="11143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200000"/>
              </a:lnSpc>
              <a:tabLst>
                <a:tab pos="450215" algn="l"/>
              </a:tabLst>
            </a:pPr>
            <a:r>
              <a:rPr lang="en-GB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VEE pin </a:t>
            </a:r>
          </a:p>
          <a:p>
            <a:pPr lvl="0">
              <a:lnSpc>
                <a:spcPct val="200000"/>
              </a:lnSpc>
              <a:tabLst>
                <a:tab pos="450215" algn="l"/>
              </a:tabLst>
            </a:pPr>
            <a:r>
              <a:rPr lang="en-GB" b="1" dirty="0">
                <a:latin typeface="Cambria" panose="02040503050406030204" pitchFamily="18" charset="0"/>
                <a:ea typeface="Times New Roman" panose="02020603050405020304" pitchFamily="18" charset="0"/>
              </a:rPr>
              <a:t>			</a:t>
            </a: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─</a:t>
            </a: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</a:rPr>
              <a:t>  </a:t>
            </a:r>
            <a:r>
              <a:rPr lang="en-GB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Mention its use for adjusting display contrast.</a:t>
            </a:r>
            <a:endParaRPr lang="en-GB" b="1" dirty="0">
              <a:effectLst/>
              <a:latin typeface="Cambria" panose="020405030504060302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546314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2499</TotalTime>
  <Words>1459</Words>
  <Application>Microsoft Office PowerPoint</Application>
  <PresentationFormat>Widescreen</PresentationFormat>
  <Paragraphs>235</Paragraphs>
  <Slides>22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Arial</vt:lpstr>
      <vt:lpstr>Book Antiqua</vt:lpstr>
      <vt:lpstr>Calibri</vt:lpstr>
      <vt:lpstr>Calibri Light</vt:lpstr>
      <vt:lpstr>Cambria</vt:lpstr>
      <vt:lpstr>Times New Roman</vt:lpstr>
      <vt:lpstr>UWTSD 200_Title Page 2</vt:lpstr>
      <vt:lpstr>UWTSD 200_Text 3</vt:lpstr>
      <vt:lpstr>PowerPoint Presentation</vt:lpstr>
      <vt:lpstr>SENARIO</vt:lpstr>
      <vt:lpstr>Requirement</vt:lpstr>
      <vt:lpstr>Questions</vt:lpstr>
      <vt:lpstr>System Specifications</vt:lpstr>
      <vt:lpstr>System Specifications</vt:lpstr>
      <vt:lpstr>System Specifications</vt:lpstr>
      <vt:lpstr>Design the schematic using Proetus.</vt:lpstr>
      <vt:lpstr>Write the Program for the given scenario.</vt:lpstr>
      <vt:lpstr>Simulate and verify the results.</vt:lpstr>
      <vt:lpstr>Explain the working of LM32.</vt:lpstr>
      <vt:lpstr>Explain the working of LM32.</vt:lpstr>
      <vt:lpstr>Temperature Sensor Circuit  Working</vt:lpstr>
      <vt:lpstr>Temperature Sensor Circuit  Working</vt:lpstr>
      <vt:lpstr>Explain the working of LM32.</vt:lpstr>
      <vt:lpstr>Explain the working of the Voltage Regulator.</vt:lpstr>
      <vt:lpstr>Explain the working of the Voltage Regulator.</vt:lpstr>
      <vt:lpstr>Explain the working of the Voltage Regulator.</vt:lpstr>
      <vt:lpstr>Explain the functions of RS, RW, E, D0–D7, VSS, VDD and VEE in a 16x2 LCD module.</vt:lpstr>
      <vt:lpstr>Explain the functions of RS, RW, E, D0–D7, VSS, VDD and VEE in a 16x2 LCD module.</vt:lpstr>
      <vt:lpstr>Explain the functions of RS, RW, E, D0–D7, VSS, VDD and VEE in a 16x2 LCD module.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34</cp:revision>
  <dcterms:created xsi:type="dcterms:W3CDTF">2021-03-09T15:35:42Z</dcterms:created>
  <dcterms:modified xsi:type="dcterms:W3CDTF">2026-04-29T12:47:51Z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