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68" r:id="rId4"/>
    <p:sldId id="263" r:id="rId5"/>
    <p:sldId id="260" r:id="rId6"/>
    <p:sldId id="262" r:id="rId7"/>
    <p:sldId id="264" r:id="rId8"/>
    <p:sldId id="265" r:id="rId9"/>
    <p:sldId id="259"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EE6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114" d="100"/>
          <a:sy n="114" d="100"/>
        </p:scale>
        <p:origin x="156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11/10/2023</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extLst>
      <p:ext uri="{BB962C8B-B14F-4D97-AF65-F5344CB8AC3E}">
        <p14:creationId xmlns:p14="http://schemas.microsoft.com/office/powerpoint/2010/main" val="28533886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11/10/2023</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8089748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11/10/2023</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84256106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11/10/2023</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3015489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11/10/2023</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5809706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11/10/2023</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8789539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11/10/2023</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9224569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11/10/2023</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0222714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a:solidFill>
                  <a:schemeClr val="lt1"/>
                </a:solidFill>
                <a:latin typeface="+mn-lt"/>
                <a:ea typeface="+mn-ea"/>
                <a:cs typeface="+mn-cs"/>
              </a:rPr>
              <a:t>Click icon to add picture</a:t>
            </a: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11/10/2023</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2039226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11/10/2023</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2182254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11/10/2023</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5375902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11/10/2023</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92416321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fontScale="90000"/>
          </a:bodyPr>
          <a:lstStyle/>
          <a:p>
            <a:r>
              <a:rPr lang="en-GB" dirty="0">
                <a:solidFill>
                  <a:schemeClr val="bg1"/>
                </a:solidFill>
              </a:rPr>
              <a:t>Reframing the World: The Emergence and significance of global history </a:t>
            </a:r>
          </a:p>
        </p:txBody>
      </p:sp>
      <p:sp>
        <p:nvSpPr>
          <p:cNvPr id="3" name="Subtitle 2"/>
          <p:cNvSpPr>
            <a:spLocks noGrp="1"/>
          </p:cNvSpPr>
          <p:nvPr>
            <p:ph type="subTitle" idx="1"/>
          </p:nvPr>
        </p:nvSpPr>
        <p:spPr>
          <a:xfrm>
            <a:off x="1381944" y="6192258"/>
            <a:ext cx="6400800" cy="665742"/>
          </a:xfrm>
        </p:spPr>
        <p:txBody>
          <a:bodyPr>
            <a:normAutofit/>
          </a:bodyPr>
          <a:lstStyle/>
          <a:p>
            <a:r>
              <a:rPr lang="en-GB" sz="3200" b="1" dirty="0">
                <a:solidFill>
                  <a:schemeClr val="bg1"/>
                </a:solidFill>
              </a:rPr>
              <a:t>HPPH4010</a:t>
            </a:r>
          </a:p>
        </p:txBody>
      </p:sp>
      <p:sp>
        <p:nvSpPr>
          <p:cNvPr id="4" name="Subtitle 2"/>
          <p:cNvSpPr txBox="1">
            <a:spLocks/>
          </p:cNvSpPr>
          <p:nvPr/>
        </p:nvSpPr>
        <p:spPr>
          <a:xfrm>
            <a:off x="323528" y="2892265"/>
            <a:ext cx="8496944" cy="1944216"/>
          </a:xfrm>
          <a:prstGeom prst="rect">
            <a:avLst/>
          </a:prstGeom>
        </p:spPr>
        <p:txBody>
          <a:bodyPr vert="horz">
            <a:normAutofit/>
          </a:bodyPr>
          <a:lstStyle/>
          <a:p>
            <a:pPr algn="ctr">
              <a:spcBef>
                <a:spcPct val="20000"/>
              </a:spcBef>
              <a:buClr>
                <a:prstClr val="white">
                  <a:shade val="95000"/>
                </a:prstClr>
              </a:buClr>
              <a:buSzPct val="65000"/>
              <a:defRPr/>
            </a:pPr>
            <a:r>
              <a:rPr lang="en-GB" sz="4000" dirty="0">
                <a:solidFill>
                  <a:prstClr val="black"/>
                </a:solidFill>
              </a:rPr>
              <a:t>Empires and World Systems: An Introduction </a:t>
            </a:r>
            <a:r>
              <a:rPr lang="en-GB" sz="2800" dirty="0">
                <a:solidFill>
                  <a:prstClr val="black"/>
                </a:solidFill>
              </a:rPr>
              <a:t> </a:t>
            </a:r>
          </a:p>
        </p:txBody>
      </p:sp>
      <p:pic>
        <p:nvPicPr>
          <p:cNvPr id="6" name="Picture 5"/>
          <p:cNvPicPr>
            <a:picLocks noChangeAspect="1"/>
          </p:cNvPicPr>
          <p:nvPr/>
        </p:nvPicPr>
        <p:blipFill>
          <a:blip r:embed="rId2"/>
          <a:stretch>
            <a:fillRect/>
          </a:stretch>
        </p:blipFill>
        <p:spPr>
          <a:xfrm>
            <a:off x="3306650" y="4146610"/>
            <a:ext cx="2530699" cy="2045648"/>
          </a:xfrm>
          <a:prstGeom prst="rect">
            <a:avLst/>
          </a:prstGeom>
        </p:spPr>
      </p:pic>
    </p:spTree>
    <p:extLst>
      <p:ext uri="{BB962C8B-B14F-4D97-AF65-F5344CB8AC3E}">
        <p14:creationId xmlns:p14="http://schemas.microsoft.com/office/powerpoint/2010/main" val="3575478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1316"/>
            <a:ext cx="8229600" cy="1301118"/>
          </a:xfrm>
        </p:spPr>
        <p:txBody>
          <a:bodyPr>
            <a:normAutofit/>
          </a:bodyPr>
          <a:lstStyle/>
          <a:p>
            <a:r>
              <a:rPr lang="en-GB" dirty="0">
                <a:solidFill>
                  <a:schemeClr val="bg1"/>
                </a:solidFill>
              </a:rPr>
              <a:t>What is World Systems Theory</a:t>
            </a:r>
          </a:p>
        </p:txBody>
      </p:sp>
      <p:sp>
        <p:nvSpPr>
          <p:cNvPr id="3" name="Content Placeholder 2"/>
          <p:cNvSpPr>
            <a:spLocks noGrp="1"/>
          </p:cNvSpPr>
          <p:nvPr>
            <p:ph idx="1"/>
          </p:nvPr>
        </p:nvSpPr>
        <p:spPr>
          <a:xfrm>
            <a:off x="0" y="1442434"/>
            <a:ext cx="9044247" cy="5415567"/>
          </a:xfrm>
        </p:spPr>
        <p:txBody>
          <a:bodyPr>
            <a:normAutofit/>
          </a:bodyPr>
          <a:lstStyle/>
          <a:p>
            <a:r>
              <a:rPr lang="en-GB" dirty="0">
                <a:solidFill>
                  <a:schemeClr val="bg1"/>
                </a:solidFill>
              </a:rPr>
              <a:t>WST (aka World-Systems analysis) takes large regional blocks and systems as the primary unit of analysis, rather than, rather than individual nations.</a:t>
            </a:r>
          </a:p>
          <a:p>
            <a:endParaRPr lang="en-GB" sz="500" dirty="0">
              <a:solidFill>
                <a:schemeClr val="bg1"/>
              </a:solidFill>
            </a:endParaRPr>
          </a:p>
          <a:p>
            <a:pPr lvl="2"/>
            <a:endParaRPr lang="en-GB" sz="1000" dirty="0">
              <a:solidFill>
                <a:schemeClr val="bg1"/>
              </a:solidFill>
            </a:endParaRPr>
          </a:p>
          <a:p>
            <a:r>
              <a:rPr lang="en-GB" dirty="0">
                <a:solidFill>
                  <a:schemeClr val="bg1"/>
                </a:solidFill>
              </a:rPr>
              <a:t>As </a:t>
            </a:r>
            <a:r>
              <a:rPr lang="en-GB" dirty="0" err="1">
                <a:solidFill>
                  <a:schemeClr val="bg1"/>
                </a:solidFill>
              </a:rPr>
              <a:t>Wallerstein</a:t>
            </a:r>
            <a:r>
              <a:rPr lang="en-GB" dirty="0">
                <a:solidFill>
                  <a:schemeClr val="bg1"/>
                </a:solidFill>
              </a:rPr>
              <a:t> saw it: ‘The imperative of endless accumulation of capital had generated a need for constant technological change, a constant expansion of frontiers-geographical, psychological, intellectual, scientific.’ (2004: 2).</a:t>
            </a:r>
          </a:p>
        </p:txBody>
      </p:sp>
      <p:sp>
        <p:nvSpPr>
          <p:cNvPr id="4" name="TextBox 3"/>
          <p:cNvSpPr txBox="1"/>
          <p:nvPr/>
        </p:nvSpPr>
        <p:spPr>
          <a:xfrm>
            <a:off x="199506" y="5394959"/>
            <a:ext cx="8744988" cy="1323439"/>
          </a:xfrm>
          <a:prstGeom prst="rect">
            <a:avLst/>
          </a:prstGeom>
          <a:solidFill>
            <a:srgbClr val="FFFF00"/>
          </a:solidFill>
        </p:spPr>
        <p:txBody>
          <a:bodyPr wrap="square" rtlCol="0">
            <a:spAutoFit/>
          </a:bodyPr>
          <a:lstStyle/>
          <a:p>
            <a:r>
              <a:rPr lang="en-GB" sz="2000" dirty="0">
                <a:solidFill>
                  <a:schemeClr val="bg1"/>
                </a:solidFill>
              </a:rPr>
              <a:t>Scholars were not talking about ‘systems, economies, empires </a:t>
            </a:r>
            <a:r>
              <a:rPr lang="en-GB" sz="2000" i="1" dirty="0">
                <a:solidFill>
                  <a:schemeClr val="bg1"/>
                </a:solidFill>
              </a:rPr>
              <a:t>of the </a:t>
            </a:r>
            <a:r>
              <a:rPr lang="en-GB" sz="2000" dirty="0">
                <a:solidFill>
                  <a:schemeClr val="bg1"/>
                </a:solidFill>
              </a:rPr>
              <a:t>(whole) world, but about systems, economies, empires </a:t>
            </a:r>
            <a:r>
              <a:rPr lang="en-GB" sz="2000" i="1" dirty="0">
                <a:solidFill>
                  <a:schemeClr val="bg1"/>
                </a:solidFill>
              </a:rPr>
              <a:t>that are</a:t>
            </a:r>
            <a:r>
              <a:rPr lang="en-GB" sz="2000" dirty="0">
                <a:solidFill>
                  <a:schemeClr val="bg1"/>
                </a:solidFill>
              </a:rPr>
              <a:t> a world (but quite possibly, and indeed usually, not encompassing the entire globe).’ – </a:t>
            </a:r>
            <a:r>
              <a:rPr lang="en-GB" sz="2000" dirty="0" err="1">
                <a:solidFill>
                  <a:schemeClr val="bg1"/>
                </a:solidFill>
              </a:rPr>
              <a:t>Wallerstein</a:t>
            </a:r>
            <a:r>
              <a:rPr lang="en-GB" sz="2000" dirty="0">
                <a:solidFill>
                  <a:schemeClr val="bg1"/>
                </a:solidFill>
              </a:rPr>
              <a:t> (2004): 16-17.</a:t>
            </a:r>
          </a:p>
        </p:txBody>
      </p:sp>
    </p:spTree>
    <p:extLst>
      <p:ext uri="{BB962C8B-B14F-4D97-AF65-F5344CB8AC3E}">
        <p14:creationId xmlns:p14="http://schemas.microsoft.com/office/powerpoint/2010/main" val="5750444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789" y="274638"/>
            <a:ext cx="8873543" cy="1143000"/>
          </a:xfrm>
        </p:spPr>
        <p:txBody>
          <a:bodyPr>
            <a:normAutofit fontScale="90000"/>
          </a:bodyPr>
          <a:lstStyle/>
          <a:p>
            <a:r>
              <a:rPr lang="en-GB" dirty="0">
                <a:solidFill>
                  <a:schemeClr val="bg1"/>
                </a:solidFill>
              </a:rPr>
              <a:t>World Economies and World Empires</a:t>
            </a:r>
          </a:p>
        </p:txBody>
      </p:sp>
      <p:sp>
        <p:nvSpPr>
          <p:cNvPr id="3" name="Content Placeholder 2"/>
          <p:cNvSpPr>
            <a:spLocks noGrp="1"/>
          </p:cNvSpPr>
          <p:nvPr>
            <p:ph idx="1"/>
          </p:nvPr>
        </p:nvSpPr>
        <p:spPr>
          <a:xfrm>
            <a:off x="0" y="1417638"/>
            <a:ext cx="9002332" cy="2563833"/>
          </a:xfrm>
        </p:spPr>
        <p:txBody>
          <a:bodyPr>
            <a:normAutofit fontScale="92500" lnSpcReduction="10000"/>
          </a:bodyPr>
          <a:lstStyle/>
          <a:p>
            <a:r>
              <a:rPr lang="en-GB" dirty="0">
                <a:solidFill>
                  <a:schemeClr val="bg1"/>
                </a:solidFill>
              </a:rPr>
              <a:t>Two different forms of world systems: world economies and world empire :</a:t>
            </a:r>
          </a:p>
          <a:p>
            <a:pPr lvl="1"/>
            <a:r>
              <a:rPr lang="en-GB" dirty="0">
                <a:solidFill>
                  <a:schemeClr val="bg1"/>
                </a:solidFill>
              </a:rPr>
              <a:t>World Empires: relating to the political integration of large territories.</a:t>
            </a:r>
          </a:p>
          <a:p>
            <a:pPr lvl="1"/>
            <a:r>
              <a:rPr lang="en-GB" dirty="0">
                <a:solidFill>
                  <a:schemeClr val="bg1"/>
                </a:solidFill>
              </a:rPr>
              <a:t>World Economies: relating to the integrations of markets (a more or less autonomous region able to satisfy most of its material needs internally). </a:t>
            </a:r>
          </a:p>
        </p:txBody>
      </p:sp>
      <p:pic>
        <p:nvPicPr>
          <p:cNvPr id="4" name="Picture 3"/>
          <p:cNvPicPr>
            <a:picLocks noChangeAspect="1"/>
          </p:cNvPicPr>
          <p:nvPr/>
        </p:nvPicPr>
        <p:blipFill>
          <a:blip r:embed="rId2"/>
          <a:stretch>
            <a:fillRect/>
          </a:stretch>
        </p:blipFill>
        <p:spPr>
          <a:xfrm>
            <a:off x="3569594" y="3981471"/>
            <a:ext cx="5432738" cy="2763905"/>
          </a:xfrm>
          <a:prstGeom prst="rect">
            <a:avLst/>
          </a:prstGeom>
        </p:spPr>
      </p:pic>
      <p:pic>
        <p:nvPicPr>
          <p:cNvPr id="7" name="Picture 6"/>
          <p:cNvPicPr>
            <a:picLocks noChangeAspect="1"/>
          </p:cNvPicPr>
          <p:nvPr/>
        </p:nvPicPr>
        <p:blipFill>
          <a:blip r:embed="rId3"/>
          <a:stretch>
            <a:fillRect/>
          </a:stretch>
        </p:blipFill>
        <p:spPr>
          <a:xfrm>
            <a:off x="218897" y="4314423"/>
            <a:ext cx="3241271" cy="2430953"/>
          </a:xfrm>
          <a:prstGeom prst="rect">
            <a:avLst/>
          </a:prstGeom>
        </p:spPr>
      </p:pic>
      <p:sp>
        <p:nvSpPr>
          <p:cNvPr id="8" name="Content Placeholder 2"/>
          <p:cNvSpPr txBox="1">
            <a:spLocks/>
          </p:cNvSpPr>
          <p:nvPr/>
        </p:nvSpPr>
        <p:spPr>
          <a:xfrm>
            <a:off x="109470" y="1417638"/>
            <a:ext cx="8892862" cy="2896785"/>
          </a:xfrm>
          <a:prstGeom prst="rect">
            <a:avLst/>
          </a:prstGeom>
          <a:solidFill>
            <a:schemeClr val="accent3">
              <a:lumMod val="20000"/>
              <a:lumOff val="80000"/>
            </a:schemeClr>
          </a:solidFill>
        </p:spPr>
        <p:txBody>
          <a:bodyPr vert="horz">
            <a:normAutofit fontScale="92500"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Clr>
                <a:prstClr val="white"/>
              </a:buClr>
              <a:buSzPct val="95000"/>
              <a:buFont typeface="Wingdings 2"/>
              <a:buNone/>
            </a:pPr>
            <a:r>
              <a:rPr lang="en-GB" b="1" dirty="0">
                <a:solidFill>
                  <a:prstClr val="black"/>
                </a:solidFill>
              </a:rPr>
              <a:t>Features of a world economy:</a:t>
            </a:r>
          </a:p>
          <a:p>
            <a:pPr marL="676656" lvl="1" indent="-228600">
              <a:buClr>
                <a:prstClr val="white"/>
              </a:buClr>
              <a:buSzPct val="95000"/>
              <a:buFont typeface="Wingdings"/>
              <a:buChar char=""/>
            </a:pPr>
            <a:r>
              <a:rPr lang="en-GB" dirty="0">
                <a:solidFill>
                  <a:prstClr val="black"/>
                </a:solidFill>
              </a:rPr>
              <a:t>Divisions of labour</a:t>
            </a:r>
          </a:p>
          <a:p>
            <a:pPr marL="676656" lvl="1" indent="-228600">
              <a:buClr>
                <a:prstClr val="white"/>
              </a:buClr>
              <a:buSzPct val="95000"/>
              <a:buFont typeface="Wingdings"/>
              <a:buChar char=""/>
            </a:pPr>
            <a:r>
              <a:rPr lang="en-GB" dirty="0">
                <a:solidFill>
                  <a:prstClr val="black"/>
                </a:solidFill>
              </a:rPr>
              <a:t>Intensive exchanges of goods within the system. </a:t>
            </a:r>
          </a:p>
          <a:p>
            <a:pPr marL="676656" lvl="1" indent="-228600">
              <a:buClr>
                <a:prstClr val="white"/>
              </a:buClr>
              <a:buSzPct val="95000"/>
              <a:buFont typeface="Wingdings"/>
              <a:buChar char=""/>
            </a:pPr>
            <a:r>
              <a:rPr lang="en-GB" dirty="0">
                <a:solidFill>
                  <a:prstClr val="black"/>
                </a:solidFill>
              </a:rPr>
              <a:t>In this analysis multiple forms of world economic systems existed (alongside each other) in (post-16</a:t>
            </a:r>
            <a:r>
              <a:rPr lang="en-GB" baseline="30000" dirty="0">
                <a:solidFill>
                  <a:prstClr val="black"/>
                </a:solidFill>
              </a:rPr>
              <a:t>th</a:t>
            </a:r>
            <a:r>
              <a:rPr lang="en-GB" dirty="0">
                <a:solidFill>
                  <a:prstClr val="black"/>
                </a:solidFill>
              </a:rPr>
              <a:t> century?) history.</a:t>
            </a:r>
          </a:p>
          <a:p>
            <a:pPr marL="676656" lvl="1" indent="-228600">
              <a:buClr>
                <a:prstClr val="white"/>
              </a:buClr>
              <a:buSzPct val="95000"/>
              <a:buFont typeface="Wingdings"/>
              <a:buChar char=""/>
            </a:pPr>
            <a:r>
              <a:rPr lang="en-GB" dirty="0">
                <a:solidFill>
                  <a:prstClr val="black"/>
                </a:solidFill>
              </a:rPr>
              <a:t>They are not bounded by a unitary political structure. Neither political or cultural homogeneity is to be expected in a world-economy.</a:t>
            </a:r>
          </a:p>
          <a:p>
            <a:endParaRPr lang="en-GB" dirty="0"/>
          </a:p>
        </p:txBody>
      </p:sp>
    </p:spTree>
    <p:extLst>
      <p:ext uri="{BB962C8B-B14F-4D97-AF65-F5344CB8AC3E}">
        <p14:creationId xmlns:p14="http://schemas.microsoft.com/office/powerpoint/2010/main" val="3606738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Cores and Peripheries </a:t>
            </a:r>
          </a:p>
        </p:txBody>
      </p:sp>
      <p:sp>
        <p:nvSpPr>
          <p:cNvPr id="3" name="Content Placeholder 2"/>
          <p:cNvSpPr>
            <a:spLocks noGrp="1"/>
          </p:cNvSpPr>
          <p:nvPr>
            <p:ph idx="1"/>
          </p:nvPr>
        </p:nvSpPr>
        <p:spPr>
          <a:xfrm>
            <a:off x="0" y="1417638"/>
            <a:ext cx="9144000" cy="5440362"/>
          </a:xfrm>
        </p:spPr>
        <p:txBody>
          <a:bodyPr>
            <a:normAutofit/>
          </a:bodyPr>
          <a:lstStyle/>
          <a:p>
            <a:r>
              <a:rPr lang="en-GB" sz="2600" dirty="0">
                <a:solidFill>
                  <a:schemeClr val="bg1"/>
                </a:solidFill>
              </a:rPr>
              <a:t>Key tenets of this model is the core-periphery dynamic (or a series of cores and peripheries), in which the core extracts surpluses, often in the form of raw materials, from the periphery in an exploitative relationship that transforms both the economic and political situations in the regions concerned.</a:t>
            </a:r>
          </a:p>
        </p:txBody>
      </p:sp>
      <p:pic>
        <p:nvPicPr>
          <p:cNvPr id="4" name="Picture 3"/>
          <p:cNvPicPr>
            <a:picLocks noChangeAspect="1"/>
          </p:cNvPicPr>
          <p:nvPr/>
        </p:nvPicPr>
        <p:blipFill>
          <a:blip r:embed="rId2"/>
          <a:stretch>
            <a:fillRect/>
          </a:stretch>
        </p:blipFill>
        <p:spPr>
          <a:xfrm>
            <a:off x="2794714" y="3840976"/>
            <a:ext cx="3580327" cy="2891802"/>
          </a:xfrm>
          <a:prstGeom prst="rect">
            <a:avLst/>
          </a:prstGeom>
        </p:spPr>
      </p:pic>
      <p:sp>
        <p:nvSpPr>
          <p:cNvPr id="5" name="TextBox 4"/>
          <p:cNvSpPr txBox="1"/>
          <p:nvPr/>
        </p:nvSpPr>
        <p:spPr>
          <a:xfrm>
            <a:off x="231820" y="1545465"/>
            <a:ext cx="2691684" cy="3416320"/>
          </a:xfrm>
          <a:prstGeom prst="rect">
            <a:avLst/>
          </a:prstGeom>
          <a:solidFill>
            <a:srgbClr val="92D050"/>
          </a:solidFill>
        </p:spPr>
        <p:txBody>
          <a:bodyPr wrap="square" rtlCol="0">
            <a:spAutoFit/>
          </a:bodyPr>
          <a:lstStyle/>
          <a:p>
            <a:r>
              <a:rPr lang="en-GB" b="1" dirty="0">
                <a:solidFill>
                  <a:schemeClr val="bg1"/>
                </a:solidFill>
              </a:rPr>
              <a:t>CORE</a:t>
            </a:r>
          </a:p>
          <a:p>
            <a:endParaRPr lang="en-GB" b="1" dirty="0">
              <a:solidFill>
                <a:schemeClr val="bg1"/>
              </a:solidFill>
            </a:endParaRPr>
          </a:p>
          <a:p>
            <a:r>
              <a:rPr lang="en-GB" dirty="0">
                <a:solidFill>
                  <a:schemeClr val="bg1"/>
                </a:solidFill>
              </a:rPr>
              <a:t>Often feature greater industrialisation, utilisation of technologies and education</a:t>
            </a:r>
          </a:p>
          <a:p>
            <a:endParaRPr lang="en-GB" dirty="0">
              <a:solidFill>
                <a:schemeClr val="bg1"/>
              </a:solidFill>
            </a:endParaRPr>
          </a:p>
          <a:p>
            <a:r>
              <a:rPr lang="en-GB" dirty="0">
                <a:solidFill>
                  <a:schemeClr val="bg1"/>
                </a:solidFill>
              </a:rPr>
              <a:t>May generate more wealth and produce more “high-end” manufactured goods. </a:t>
            </a:r>
            <a:r>
              <a:rPr lang="en-GB" b="1" dirty="0">
                <a:solidFill>
                  <a:schemeClr val="bg1"/>
                </a:solidFill>
              </a:rPr>
              <a:t> </a:t>
            </a:r>
          </a:p>
        </p:txBody>
      </p:sp>
      <p:sp>
        <p:nvSpPr>
          <p:cNvPr id="6" name="TextBox 5"/>
          <p:cNvSpPr txBox="1"/>
          <p:nvPr/>
        </p:nvSpPr>
        <p:spPr>
          <a:xfrm>
            <a:off x="3239035" y="1561316"/>
            <a:ext cx="2691684" cy="3139321"/>
          </a:xfrm>
          <a:prstGeom prst="rect">
            <a:avLst/>
          </a:prstGeom>
          <a:solidFill>
            <a:srgbClr val="00B0F0"/>
          </a:solidFill>
        </p:spPr>
        <p:txBody>
          <a:bodyPr wrap="square" rtlCol="0">
            <a:spAutoFit/>
          </a:bodyPr>
          <a:lstStyle/>
          <a:p>
            <a:r>
              <a:rPr lang="en-GB" b="1" dirty="0">
                <a:solidFill>
                  <a:schemeClr val="bg1"/>
                </a:solidFill>
              </a:rPr>
              <a:t>SEMI-PERIPHERY</a:t>
            </a:r>
          </a:p>
          <a:p>
            <a:endParaRPr lang="en-GB" b="1" dirty="0">
              <a:solidFill>
                <a:schemeClr val="bg1"/>
              </a:solidFill>
            </a:endParaRPr>
          </a:p>
          <a:p>
            <a:r>
              <a:rPr lang="en-GB" dirty="0">
                <a:solidFill>
                  <a:schemeClr val="bg1"/>
                </a:solidFill>
              </a:rPr>
              <a:t>Elements / dynamics of both core and periphery societies are present.</a:t>
            </a:r>
          </a:p>
          <a:p>
            <a:endParaRPr lang="en-GB" dirty="0">
              <a:solidFill>
                <a:schemeClr val="bg1"/>
              </a:solidFill>
            </a:endParaRPr>
          </a:p>
          <a:p>
            <a:r>
              <a:rPr lang="en-GB" dirty="0">
                <a:solidFill>
                  <a:schemeClr val="bg1"/>
                </a:solidFill>
              </a:rPr>
              <a:t>Both exploited by a core, or cores, but also exploitative of a periphery or peripheries. </a:t>
            </a:r>
            <a:endParaRPr lang="en-GB" b="1" dirty="0">
              <a:solidFill>
                <a:schemeClr val="bg1"/>
              </a:solidFill>
            </a:endParaRPr>
          </a:p>
        </p:txBody>
      </p:sp>
      <p:sp>
        <p:nvSpPr>
          <p:cNvPr id="7" name="TextBox 6"/>
          <p:cNvSpPr txBox="1"/>
          <p:nvPr/>
        </p:nvSpPr>
        <p:spPr>
          <a:xfrm>
            <a:off x="6246251" y="1561316"/>
            <a:ext cx="2691684" cy="3416320"/>
          </a:xfrm>
          <a:prstGeom prst="rect">
            <a:avLst/>
          </a:prstGeom>
          <a:solidFill>
            <a:srgbClr val="FFFF00"/>
          </a:solidFill>
        </p:spPr>
        <p:txBody>
          <a:bodyPr wrap="square" rtlCol="0">
            <a:spAutoFit/>
          </a:bodyPr>
          <a:lstStyle/>
          <a:p>
            <a:r>
              <a:rPr lang="en-GB" b="1" dirty="0">
                <a:solidFill>
                  <a:schemeClr val="bg1"/>
                </a:solidFill>
              </a:rPr>
              <a:t>PERIPHERY</a:t>
            </a:r>
          </a:p>
          <a:p>
            <a:endParaRPr lang="en-GB" b="1" dirty="0">
              <a:solidFill>
                <a:schemeClr val="bg1"/>
              </a:solidFill>
            </a:endParaRPr>
          </a:p>
          <a:p>
            <a:r>
              <a:rPr lang="en-GB" dirty="0">
                <a:solidFill>
                  <a:schemeClr val="bg1"/>
                </a:solidFill>
              </a:rPr>
              <a:t>Often lower skills/education; economies producing raw materials, with limited technological-industrial aspects of the economy.</a:t>
            </a:r>
          </a:p>
          <a:p>
            <a:endParaRPr lang="en-GB" dirty="0">
              <a:solidFill>
                <a:schemeClr val="bg1"/>
              </a:solidFill>
            </a:endParaRPr>
          </a:p>
          <a:p>
            <a:r>
              <a:rPr lang="en-GB" dirty="0">
                <a:solidFill>
                  <a:schemeClr val="bg1"/>
                </a:solidFill>
              </a:rPr>
              <a:t>Often generate less wealth / GDP. </a:t>
            </a:r>
            <a:endParaRPr lang="en-GB" b="1" dirty="0">
              <a:solidFill>
                <a:schemeClr val="bg1"/>
              </a:solidFill>
            </a:endParaRPr>
          </a:p>
        </p:txBody>
      </p:sp>
    </p:spTree>
    <p:extLst>
      <p:ext uri="{BB962C8B-B14F-4D97-AF65-F5344CB8AC3E}">
        <p14:creationId xmlns:p14="http://schemas.microsoft.com/office/powerpoint/2010/main" val="3187731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1000"/>
                                        <p:tgtEl>
                                          <p:spTgt spid="7"/>
                                        </p:tgtEl>
                                      </p:cBhvr>
                                    </p:animEffect>
                                    <p:anim calcmode="lin" valueType="num">
                                      <p:cBhvr>
                                        <p:cTn id="18" dur="1000" fill="hold"/>
                                        <p:tgtEl>
                                          <p:spTgt spid="7"/>
                                        </p:tgtEl>
                                        <p:attrNameLst>
                                          <p:attrName>ppt_x</p:attrName>
                                        </p:attrNameLst>
                                      </p:cBhvr>
                                      <p:tavLst>
                                        <p:tav tm="0">
                                          <p:val>
                                            <p:strVal val="#ppt_x"/>
                                          </p:val>
                                        </p:tav>
                                        <p:tav tm="100000">
                                          <p:val>
                                            <p:strVal val="#ppt_x"/>
                                          </p:val>
                                        </p:tav>
                                      </p:tavLst>
                                    </p:anim>
                                    <p:anim calcmode="lin" valueType="num">
                                      <p:cBhvr>
                                        <p:cTn id="1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chemeClr val="bg1"/>
                </a:solidFill>
              </a:rPr>
              <a:t>The origins of the modern capitalist world system?</a:t>
            </a:r>
          </a:p>
        </p:txBody>
      </p:sp>
      <p:sp>
        <p:nvSpPr>
          <p:cNvPr id="3" name="Content Placeholder 2"/>
          <p:cNvSpPr>
            <a:spLocks noGrp="1"/>
          </p:cNvSpPr>
          <p:nvPr>
            <p:ph idx="1"/>
          </p:nvPr>
        </p:nvSpPr>
        <p:spPr>
          <a:xfrm>
            <a:off x="244699" y="1600199"/>
            <a:ext cx="8693239" cy="5045299"/>
          </a:xfrm>
        </p:spPr>
        <p:txBody>
          <a:bodyPr/>
          <a:lstStyle/>
          <a:p>
            <a:r>
              <a:rPr lang="en-GB" dirty="0">
                <a:solidFill>
                  <a:schemeClr val="bg1"/>
                </a:solidFill>
              </a:rPr>
              <a:t>Wallerstein thought that the roots of the modern world capitalist system could be traced back to imperial and colonial activities by European societies from the 16</a:t>
            </a:r>
            <a:r>
              <a:rPr lang="en-GB" baseline="30000" dirty="0">
                <a:solidFill>
                  <a:schemeClr val="bg1"/>
                </a:solidFill>
              </a:rPr>
              <a:t>th</a:t>
            </a:r>
            <a:r>
              <a:rPr lang="en-GB" dirty="0">
                <a:solidFill>
                  <a:schemeClr val="bg1"/>
                </a:solidFill>
              </a:rPr>
              <a:t> century. Other regions of the world becoming incorporated into the nexus of core – periphery – semi-periphery.   </a:t>
            </a:r>
          </a:p>
          <a:p>
            <a:endParaRPr lang="en-GB" sz="500" dirty="0">
              <a:solidFill>
                <a:schemeClr val="bg1"/>
              </a:solidFill>
            </a:endParaRPr>
          </a:p>
          <a:p>
            <a:r>
              <a:rPr lang="en-GB" dirty="0">
                <a:solidFill>
                  <a:schemeClr val="bg1"/>
                </a:solidFill>
              </a:rPr>
              <a:t>Not all world economies European – for example, initial world economies in Ottoman Empire and China, etc. </a:t>
            </a:r>
          </a:p>
          <a:p>
            <a:pPr lvl="1"/>
            <a:r>
              <a:rPr lang="en-GB" dirty="0">
                <a:solidFill>
                  <a:schemeClr val="bg1"/>
                </a:solidFill>
              </a:rPr>
              <a:t>However European (and later the US) world economies would come to subsume many regions. </a:t>
            </a:r>
          </a:p>
        </p:txBody>
      </p:sp>
    </p:spTree>
    <p:extLst>
      <p:ext uri="{BB962C8B-B14F-4D97-AF65-F5344CB8AC3E}">
        <p14:creationId xmlns:p14="http://schemas.microsoft.com/office/powerpoint/2010/main" val="32908993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Contemporary World System?</a:t>
            </a:r>
          </a:p>
        </p:txBody>
      </p:sp>
      <p:pic>
        <p:nvPicPr>
          <p:cNvPr id="4" name="Content Placeholder 3"/>
          <p:cNvPicPr>
            <a:picLocks noGrp="1" noChangeAspect="1"/>
          </p:cNvPicPr>
          <p:nvPr>
            <p:ph idx="1"/>
          </p:nvPr>
        </p:nvPicPr>
        <p:blipFill>
          <a:blip r:embed="rId2"/>
          <a:stretch>
            <a:fillRect/>
          </a:stretch>
        </p:blipFill>
        <p:spPr>
          <a:xfrm>
            <a:off x="1209675" y="1968558"/>
            <a:ext cx="6724650" cy="3800475"/>
          </a:xfrm>
          <a:prstGeom prst="rect">
            <a:avLst/>
          </a:prstGeom>
        </p:spPr>
      </p:pic>
      <p:sp>
        <p:nvSpPr>
          <p:cNvPr id="5" name="Content Placeholder 2"/>
          <p:cNvSpPr txBox="1">
            <a:spLocks/>
          </p:cNvSpPr>
          <p:nvPr/>
        </p:nvSpPr>
        <p:spPr>
          <a:xfrm>
            <a:off x="182879" y="5769033"/>
            <a:ext cx="8877993" cy="1088968"/>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2000" b="1" dirty="0" err="1">
                <a:solidFill>
                  <a:schemeClr val="bg1"/>
                </a:solidFill>
              </a:rPr>
              <a:t>Wallerstein</a:t>
            </a:r>
            <a:r>
              <a:rPr lang="en-GB" sz="2000" b="1" dirty="0">
                <a:solidFill>
                  <a:schemeClr val="bg1"/>
                </a:solidFill>
              </a:rPr>
              <a:t> argues that the original World-System (a </a:t>
            </a:r>
            <a:r>
              <a:rPr lang="en-GB" sz="2000" b="1" i="1" dirty="0">
                <a:solidFill>
                  <a:schemeClr val="bg1"/>
                </a:solidFill>
              </a:rPr>
              <a:t>capitalist world-economy</a:t>
            </a:r>
            <a:r>
              <a:rPr lang="en-GB" sz="2000" b="1" dirty="0">
                <a:solidFill>
                  <a:schemeClr val="bg1"/>
                </a:solidFill>
              </a:rPr>
              <a:t>) that developed in the 16</a:t>
            </a:r>
            <a:r>
              <a:rPr lang="en-GB" sz="2000" b="1" baseline="30000" dirty="0">
                <a:solidFill>
                  <a:schemeClr val="bg1"/>
                </a:solidFill>
              </a:rPr>
              <a:t>th</a:t>
            </a:r>
            <a:r>
              <a:rPr lang="en-GB" sz="2000" b="1" dirty="0">
                <a:solidFill>
                  <a:schemeClr val="bg1"/>
                </a:solidFill>
              </a:rPr>
              <a:t> century, which initially encompassed Europe and the Americas has now come to encompass the entire globe.</a:t>
            </a:r>
          </a:p>
        </p:txBody>
      </p:sp>
      <p:sp>
        <p:nvSpPr>
          <p:cNvPr id="3" name="TextBox 2"/>
          <p:cNvSpPr txBox="1"/>
          <p:nvPr/>
        </p:nvSpPr>
        <p:spPr>
          <a:xfrm>
            <a:off x="178723" y="1283076"/>
            <a:ext cx="8786554" cy="5463034"/>
          </a:xfrm>
          <a:prstGeom prst="rect">
            <a:avLst/>
          </a:prstGeom>
          <a:solidFill>
            <a:srgbClr val="00EE6C"/>
          </a:solidFill>
        </p:spPr>
        <p:txBody>
          <a:bodyPr wrap="square" rtlCol="0">
            <a:spAutoFit/>
          </a:bodyPr>
          <a:lstStyle/>
          <a:p>
            <a:r>
              <a:rPr lang="en-GB" b="1" dirty="0">
                <a:solidFill>
                  <a:schemeClr val="bg1"/>
                </a:solidFill>
              </a:rPr>
              <a:t>Capitalist system</a:t>
            </a:r>
          </a:p>
          <a:p>
            <a:endParaRPr lang="en-GB" sz="500" dirty="0">
              <a:solidFill>
                <a:schemeClr val="bg1"/>
              </a:solidFill>
            </a:endParaRPr>
          </a:p>
          <a:p>
            <a:r>
              <a:rPr lang="en-GB" dirty="0">
                <a:solidFill>
                  <a:schemeClr val="bg1"/>
                </a:solidFill>
              </a:rPr>
              <a:t>Defined by the </a:t>
            </a:r>
            <a:r>
              <a:rPr lang="en-GB" b="1" dirty="0">
                <a:solidFill>
                  <a:schemeClr val="bg1"/>
                </a:solidFill>
              </a:rPr>
              <a:t>endless accumulation of capital</a:t>
            </a:r>
            <a:r>
              <a:rPr lang="en-GB" dirty="0">
                <a:solidFill>
                  <a:schemeClr val="bg1"/>
                </a:solidFill>
              </a:rPr>
              <a:t>. Not merely the intention of making a profit or the existence of wage labour.</a:t>
            </a:r>
          </a:p>
          <a:p>
            <a:endParaRPr lang="en-GB" sz="500" dirty="0">
              <a:solidFill>
                <a:schemeClr val="bg1"/>
              </a:solidFill>
            </a:endParaRPr>
          </a:p>
          <a:p>
            <a:r>
              <a:rPr lang="en-GB" b="1" dirty="0">
                <a:solidFill>
                  <a:schemeClr val="bg1"/>
                </a:solidFill>
              </a:rPr>
              <a:t>Patents, regulations, state support</a:t>
            </a:r>
            <a:r>
              <a:rPr lang="en-GB" dirty="0">
                <a:solidFill>
                  <a:schemeClr val="bg1"/>
                </a:solidFill>
              </a:rPr>
              <a:t>, prevention of the use of protectionist measures for weaker countries, help in the creation of producer/seller oligopolies (i.e. large corporations).</a:t>
            </a:r>
          </a:p>
          <a:p>
            <a:endParaRPr lang="en-GB" sz="500" dirty="0">
              <a:solidFill>
                <a:schemeClr val="bg1"/>
              </a:solidFill>
            </a:endParaRPr>
          </a:p>
          <a:p>
            <a:r>
              <a:rPr lang="en-GB" b="1" dirty="0">
                <a:solidFill>
                  <a:schemeClr val="bg1"/>
                </a:solidFill>
              </a:rPr>
              <a:t>Quasi-monopolies can be undone by political lobbying </a:t>
            </a:r>
            <a:r>
              <a:rPr lang="en-GB" dirty="0">
                <a:solidFill>
                  <a:schemeClr val="bg1"/>
                </a:solidFill>
              </a:rPr>
              <a:t>(also genuine innovations); they are often undone overtime. Bankruptcy and the absorption by other firms a feature of the system.</a:t>
            </a:r>
          </a:p>
          <a:p>
            <a:endParaRPr lang="en-GB" sz="500" dirty="0">
              <a:solidFill>
                <a:schemeClr val="bg1"/>
              </a:solidFill>
            </a:endParaRPr>
          </a:p>
          <a:p>
            <a:r>
              <a:rPr lang="en-GB" b="1" dirty="0">
                <a:solidFill>
                  <a:schemeClr val="bg1"/>
                </a:solidFill>
              </a:rPr>
              <a:t>Core-like processes today becoming peripheral tomorrow </a:t>
            </a:r>
            <a:r>
              <a:rPr lang="en-GB" dirty="0">
                <a:solidFill>
                  <a:schemeClr val="bg1"/>
                </a:solidFill>
              </a:rPr>
              <a:t>(e.g. importance of textiles production in a core (such as 1800s Britain), becoming more competitive and widely spread in a world-system), replaced by new core-like processes (aircraft production, genetic engineering, etc.). </a:t>
            </a:r>
          </a:p>
          <a:p>
            <a:endParaRPr lang="en-GB" sz="500" dirty="0">
              <a:solidFill>
                <a:schemeClr val="bg1"/>
              </a:solidFill>
            </a:endParaRPr>
          </a:p>
          <a:p>
            <a:r>
              <a:rPr lang="en-GB" b="1" dirty="0">
                <a:solidFill>
                  <a:schemeClr val="bg1"/>
                </a:solidFill>
              </a:rPr>
              <a:t>Laissez-faire doctrine somewhat illusory</a:t>
            </a:r>
            <a:r>
              <a:rPr lang="en-GB" dirty="0">
                <a:solidFill>
                  <a:schemeClr val="bg1"/>
                </a:solidFill>
              </a:rPr>
              <a:t>. For example, quotas and tariffs being to the advantage of some business and not others.</a:t>
            </a:r>
          </a:p>
          <a:p>
            <a:endParaRPr lang="en-GB" sz="500" dirty="0">
              <a:solidFill>
                <a:schemeClr val="bg1"/>
              </a:solidFill>
            </a:endParaRPr>
          </a:p>
          <a:p>
            <a:r>
              <a:rPr lang="en-GB" b="1" dirty="0">
                <a:solidFill>
                  <a:schemeClr val="bg1"/>
                </a:solidFill>
              </a:rPr>
              <a:t>Importance of the state in preserving property rites </a:t>
            </a:r>
            <a:r>
              <a:rPr lang="en-GB" dirty="0">
                <a:solidFill>
                  <a:schemeClr val="bg1"/>
                </a:solidFill>
              </a:rPr>
              <a:t>– use of legal frameworks for ensuring obligations are met. </a:t>
            </a:r>
          </a:p>
        </p:txBody>
      </p:sp>
    </p:spTree>
    <p:extLst>
      <p:ext uri="{BB962C8B-B14F-4D97-AF65-F5344CB8AC3E}">
        <p14:creationId xmlns:p14="http://schemas.microsoft.com/office/powerpoint/2010/main" val="1571969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Criticisms levelled at WST</a:t>
            </a:r>
          </a:p>
        </p:txBody>
      </p:sp>
      <p:sp>
        <p:nvSpPr>
          <p:cNvPr id="3" name="Content Placeholder 2"/>
          <p:cNvSpPr>
            <a:spLocks noGrp="1"/>
          </p:cNvSpPr>
          <p:nvPr>
            <p:ph idx="1"/>
          </p:nvPr>
        </p:nvSpPr>
        <p:spPr>
          <a:xfrm>
            <a:off x="115910" y="1417638"/>
            <a:ext cx="8886422" cy="5440362"/>
          </a:xfrm>
        </p:spPr>
        <p:txBody>
          <a:bodyPr>
            <a:normAutofit fontScale="85000" lnSpcReduction="20000"/>
          </a:bodyPr>
          <a:lstStyle/>
          <a:p>
            <a:r>
              <a:rPr lang="en-GB" dirty="0">
                <a:solidFill>
                  <a:schemeClr val="bg1"/>
                </a:solidFill>
              </a:rPr>
              <a:t>Economic determinism and an overly generalised representation of capitalism (endless accumulation of wealth).</a:t>
            </a:r>
          </a:p>
          <a:p>
            <a:endParaRPr lang="en-GB" sz="500" dirty="0">
              <a:solidFill>
                <a:schemeClr val="bg1"/>
              </a:solidFill>
            </a:endParaRPr>
          </a:p>
          <a:p>
            <a:r>
              <a:rPr lang="en-GB" dirty="0">
                <a:solidFill>
                  <a:schemeClr val="bg1"/>
                </a:solidFill>
              </a:rPr>
              <a:t>Seemingly more based on hypothetical paradigm, rather than real-world examples.</a:t>
            </a:r>
          </a:p>
          <a:p>
            <a:pPr lvl="1"/>
            <a:r>
              <a:rPr lang="en-GB" dirty="0">
                <a:solidFill>
                  <a:schemeClr val="bg1"/>
                </a:solidFill>
              </a:rPr>
              <a:t>Has the Economic dominance of Europe and American in the 20</a:t>
            </a:r>
            <a:r>
              <a:rPr lang="en-GB" baseline="30000" dirty="0">
                <a:solidFill>
                  <a:schemeClr val="bg1"/>
                </a:solidFill>
              </a:rPr>
              <a:t>th</a:t>
            </a:r>
            <a:r>
              <a:rPr lang="en-GB" dirty="0">
                <a:solidFill>
                  <a:schemeClr val="bg1"/>
                </a:solidFill>
              </a:rPr>
              <a:t> century been projected backwards. </a:t>
            </a:r>
          </a:p>
          <a:p>
            <a:endParaRPr lang="en-GB" sz="500" dirty="0">
              <a:solidFill>
                <a:schemeClr val="bg1"/>
              </a:solidFill>
            </a:endParaRPr>
          </a:p>
          <a:p>
            <a:r>
              <a:rPr lang="en-GB" dirty="0">
                <a:solidFill>
                  <a:schemeClr val="bg1"/>
                </a:solidFill>
              </a:rPr>
              <a:t>WST is often accused of failing to go beyond economic factors in explaining why “periphery” societies might have engaged with the “centre”:</a:t>
            </a:r>
          </a:p>
          <a:p>
            <a:pPr lvl="1"/>
            <a:r>
              <a:rPr lang="en-GB" dirty="0">
                <a:solidFill>
                  <a:schemeClr val="bg1"/>
                </a:solidFill>
              </a:rPr>
              <a:t>Focus on the macro-scale at the expense of localised responses.</a:t>
            </a:r>
          </a:p>
          <a:p>
            <a:pPr lvl="1"/>
            <a:r>
              <a:rPr lang="en-GB" dirty="0">
                <a:solidFill>
                  <a:schemeClr val="bg1"/>
                </a:solidFill>
              </a:rPr>
              <a:t>Issue of agency often not fully addressed (in core, semi-periphery and periphery regions).</a:t>
            </a:r>
          </a:p>
          <a:p>
            <a:pPr lvl="1"/>
            <a:endParaRPr lang="en-GB" sz="500" dirty="0">
              <a:solidFill>
                <a:schemeClr val="bg1"/>
              </a:solidFill>
            </a:endParaRPr>
          </a:p>
          <a:p>
            <a:r>
              <a:rPr lang="en-GB" dirty="0">
                <a:solidFill>
                  <a:schemeClr val="bg1"/>
                </a:solidFill>
              </a:rPr>
              <a:t>Even in situations of uneven power relations, other means beyond coercion and economic imperatives tend to be necessary for the development of social, cultural, commercial and political ties. </a:t>
            </a:r>
          </a:p>
          <a:p>
            <a:pPr lvl="1"/>
            <a:endParaRPr lang="en-GB" dirty="0">
              <a:solidFill>
                <a:schemeClr val="bg1"/>
              </a:solidFill>
            </a:endParaRPr>
          </a:p>
        </p:txBody>
      </p:sp>
    </p:spTree>
    <p:extLst>
      <p:ext uri="{BB962C8B-B14F-4D97-AF65-F5344CB8AC3E}">
        <p14:creationId xmlns:p14="http://schemas.microsoft.com/office/powerpoint/2010/main" val="30718274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Positives of WTS</a:t>
            </a:r>
          </a:p>
        </p:txBody>
      </p:sp>
      <p:sp>
        <p:nvSpPr>
          <p:cNvPr id="3" name="Content Placeholder 2"/>
          <p:cNvSpPr>
            <a:spLocks noGrp="1"/>
          </p:cNvSpPr>
          <p:nvPr>
            <p:ph idx="1"/>
          </p:nvPr>
        </p:nvSpPr>
        <p:spPr>
          <a:xfrm>
            <a:off x="141668" y="1417638"/>
            <a:ext cx="8886422" cy="5440362"/>
          </a:xfrm>
        </p:spPr>
        <p:txBody>
          <a:bodyPr>
            <a:normAutofit fontScale="92500" lnSpcReduction="20000"/>
          </a:bodyPr>
          <a:lstStyle/>
          <a:p>
            <a:r>
              <a:rPr lang="en-GB" dirty="0">
                <a:solidFill>
                  <a:schemeClr val="bg1"/>
                </a:solidFill>
              </a:rPr>
              <a:t>It does not take political boundaries </a:t>
            </a:r>
            <a:r>
              <a:rPr lang="en-GB" i="1" dirty="0">
                <a:solidFill>
                  <a:schemeClr val="bg1"/>
                </a:solidFill>
              </a:rPr>
              <a:t>a priori </a:t>
            </a:r>
            <a:r>
              <a:rPr lang="en-GB" dirty="0">
                <a:solidFill>
                  <a:schemeClr val="bg1"/>
                </a:solidFill>
              </a:rPr>
              <a:t>as boundaries of analysis, but instead looks for the scope of interconnections.</a:t>
            </a:r>
          </a:p>
          <a:p>
            <a:pPr lvl="1"/>
            <a:r>
              <a:rPr lang="en-GB" dirty="0">
                <a:solidFill>
                  <a:schemeClr val="bg1"/>
                </a:solidFill>
              </a:rPr>
              <a:t>Does not take nation-states and societies as a given (their genesis is part of a product of global processes and dynamics of the world economy).</a:t>
            </a:r>
          </a:p>
          <a:p>
            <a:pPr lvl="1"/>
            <a:endParaRPr lang="en-GB" sz="500" dirty="0">
              <a:solidFill>
                <a:schemeClr val="bg1"/>
              </a:solidFill>
            </a:endParaRPr>
          </a:p>
          <a:p>
            <a:r>
              <a:rPr lang="en-GB" dirty="0">
                <a:solidFill>
                  <a:schemeClr val="bg1"/>
                </a:solidFill>
              </a:rPr>
              <a:t>“Domination” by the 19</a:t>
            </a:r>
            <a:r>
              <a:rPr lang="en-GB" baseline="30000" dirty="0">
                <a:solidFill>
                  <a:schemeClr val="bg1"/>
                </a:solidFill>
              </a:rPr>
              <a:t>th</a:t>
            </a:r>
            <a:r>
              <a:rPr lang="en-GB" dirty="0">
                <a:solidFill>
                  <a:schemeClr val="bg1"/>
                </a:solidFill>
              </a:rPr>
              <a:t> to early 20</a:t>
            </a:r>
            <a:r>
              <a:rPr lang="en-GB" baseline="30000" dirty="0">
                <a:solidFill>
                  <a:schemeClr val="bg1"/>
                </a:solidFill>
              </a:rPr>
              <a:t>th</a:t>
            </a:r>
            <a:r>
              <a:rPr lang="en-GB" dirty="0">
                <a:solidFill>
                  <a:schemeClr val="bg1"/>
                </a:solidFill>
              </a:rPr>
              <a:t> centuries is put in a </a:t>
            </a:r>
            <a:r>
              <a:rPr lang="en-GB" i="1" dirty="0">
                <a:solidFill>
                  <a:schemeClr val="bg1"/>
                </a:solidFill>
              </a:rPr>
              <a:t>longue </a:t>
            </a:r>
            <a:r>
              <a:rPr lang="en-GB" i="1" dirty="0" err="1">
                <a:solidFill>
                  <a:schemeClr val="bg1"/>
                </a:solidFill>
              </a:rPr>
              <a:t>durée</a:t>
            </a:r>
            <a:r>
              <a:rPr lang="en-GB" dirty="0">
                <a:solidFill>
                  <a:schemeClr val="bg1"/>
                </a:solidFill>
              </a:rPr>
              <a:t>.</a:t>
            </a:r>
          </a:p>
          <a:p>
            <a:endParaRPr lang="en-GB" sz="500" dirty="0">
              <a:solidFill>
                <a:schemeClr val="bg1"/>
              </a:solidFill>
            </a:endParaRPr>
          </a:p>
          <a:p>
            <a:r>
              <a:rPr lang="en-GB" dirty="0">
                <a:solidFill>
                  <a:schemeClr val="bg1"/>
                </a:solidFill>
              </a:rPr>
              <a:t>It moves beyond political-military events to explain the structures of hegemony. </a:t>
            </a:r>
          </a:p>
          <a:p>
            <a:pPr lvl="1"/>
            <a:r>
              <a:rPr lang="en-GB" dirty="0">
                <a:solidFill>
                  <a:schemeClr val="bg1"/>
                </a:solidFill>
              </a:rPr>
              <a:t>Also considers the issues of structural change on the macro level. Highlighting economic (and also political and cultural interdependency).</a:t>
            </a:r>
          </a:p>
          <a:p>
            <a:pPr lvl="1"/>
            <a:endParaRPr lang="en-GB" sz="500" dirty="0">
              <a:solidFill>
                <a:schemeClr val="bg1"/>
              </a:solidFill>
            </a:endParaRPr>
          </a:p>
          <a:p>
            <a:r>
              <a:rPr lang="en-GB" dirty="0">
                <a:solidFill>
                  <a:schemeClr val="bg1"/>
                </a:solidFill>
              </a:rPr>
              <a:t>It counters the assumption that social developments have their own autonomous internal dynamic.</a:t>
            </a:r>
          </a:p>
        </p:txBody>
      </p:sp>
    </p:spTree>
    <p:extLst>
      <p:ext uri="{BB962C8B-B14F-4D97-AF65-F5344CB8AC3E}">
        <p14:creationId xmlns:p14="http://schemas.microsoft.com/office/powerpoint/2010/main" val="5347872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Bibliography</a:t>
            </a:r>
          </a:p>
        </p:txBody>
      </p:sp>
      <p:sp>
        <p:nvSpPr>
          <p:cNvPr id="3" name="Content Placeholder 2"/>
          <p:cNvSpPr>
            <a:spLocks noGrp="1"/>
          </p:cNvSpPr>
          <p:nvPr>
            <p:ph idx="1"/>
          </p:nvPr>
        </p:nvSpPr>
        <p:spPr/>
        <p:txBody>
          <a:bodyPr/>
          <a:lstStyle/>
          <a:p>
            <a:r>
              <a:rPr lang="en-GB" dirty="0">
                <a:solidFill>
                  <a:schemeClr val="bg1"/>
                </a:solidFill>
              </a:rPr>
              <a:t>Conrad, S. 2016. </a:t>
            </a:r>
            <a:r>
              <a:rPr lang="en-GB" i="1" dirty="0">
                <a:solidFill>
                  <a:schemeClr val="bg1"/>
                </a:solidFill>
              </a:rPr>
              <a:t>What is Global History? </a:t>
            </a:r>
            <a:r>
              <a:rPr lang="en-GB" dirty="0">
                <a:solidFill>
                  <a:schemeClr val="bg1"/>
                </a:solidFill>
              </a:rPr>
              <a:t>Princeton: Princeton University Press. </a:t>
            </a:r>
          </a:p>
          <a:p>
            <a:endParaRPr lang="en-GB" dirty="0">
              <a:solidFill>
                <a:schemeClr val="bg1"/>
              </a:solidFill>
            </a:endParaRPr>
          </a:p>
          <a:p>
            <a:r>
              <a:rPr lang="en-GB" dirty="0" err="1">
                <a:solidFill>
                  <a:schemeClr val="bg1"/>
                </a:solidFill>
              </a:rPr>
              <a:t>Wallerstein</a:t>
            </a:r>
            <a:r>
              <a:rPr lang="en-GB" dirty="0">
                <a:solidFill>
                  <a:schemeClr val="bg1"/>
                </a:solidFill>
              </a:rPr>
              <a:t>, I. 2004. </a:t>
            </a:r>
            <a:r>
              <a:rPr lang="en-GB" i="1" dirty="0">
                <a:solidFill>
                  <a:schemeClr val="bg1"/>
                </a:solidFill>
              </a:rPr>
              <a:t>World-Systems Analysis: An Introduction</a:t>
            </a:r>
            <a:r>
              <a:rPr lang="en-GB" dirty="0">
                <a:solidFill>
                  <a:schemeClr val="bg1"/>
                </a:solidFill>
              </a:rPr>
              <a:t>. Durham, NC: Duke University Press.</a:t>
            </a:r>
          </a:p>
          <a:p>
            <a:endParaRPr lang="en-GB" dirty="0">
              <a:solidFill>
                <a:schemeClr val="bg1"/>
              </a:solidFill>
            </a:endParaRPr>
          </a:p>
        </p:txBody>
      </p:sp>
    </p:spTree>
    <p:extLst>
      <p:ext uri="{BB962C8B-B14F-4D97-AF65-F5344CB8AC3E}">
        <p14:creationId xmlns:p14="http://schemas.microsoft.com/office/powerpoint/2010/main" val="415419618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1986</TotalTime>
  <Words>993</Words>
  <Application>Microsoft Office PowerPoint</Application>
  <PresentationFormat>On-screen Show (4:3)</PresentationFormat>
  <Paragraphs>80</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Book Antiqua</vt:lpstr>
      <vt:lpstr>Lucida Sans</vt:lpstr>
      <vt:lpstr>Wingdings</vt:lpstr>
      <vt:lpstr>Wingdings 2</vt:lpstr>
      <vt:lpstr>Wingdings 3</vt:lpstr>
      <vt:lpstr>Apex</vt:lpstr>
      <vt:lpstr>Reframing the World: The Emergence and significance of global history </vt:lpstr>
      <vt:lpstr>What is World Systems Theory</vt:lpstr>
      <vt:lpstr>World Economies and World Empires</vt:lpstr>
      <vt:lpstr>Cores and Peripheries </vt:lpstr>
      <vt:lpstr>The origins of the modern capitalist world system?</vt:lpstr>
      <vt:lpstr>Contemporary World System?</vt:lpstr>
      <vt:lpstr>Criticisms levelled at WST</vt:lpstr>
      <vt:lpstr>Positives of WTS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Reframing the World: The Emergence and significance of global history</dc:title>
  <dc:creator>Matthew Cobb</dc:creator>
  <cp:lastModifiedBy>Lester Mason</cp:lastModifiedBy>
  <cp:revision>53</cp:revision>
  <dcterms:created xsi:type="dcterms:W3CDTF">2020-09-10T16:16:47Z</dcterms:created>
  <dcterms:modified xsi:type="dcterms:W3CDTF">2023-10-11T11:37:28Z</dcterms:modified>
</cp:coreProperties>
</file>