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1"/>
  </p:notesMasterIdLst>
  <p:handoutMasterIdLst>
    <p:handoutMasterId r:id="rId52"/>
  </p:handoutMasterIdLst>
  <p:sldIdLst>
    <p:sldId id="256" r:id="rId2"/>
    <p:sldId id="331" r:id="rId3"/>
    <p:sldId id="257" r:id="rId4"/>
    <p:sldId id="432" r:id="rId5"/>
    <p:sldId id="412" r:id="rId6"/>
    <p:sldId id="387" r:id="rId7"/>
    <p:sldId id="434" r:id="rId8"/>
    <p:sldId id="391" r:id="rId9"/>
    <p:sldId id="388" r:id="rId10"/>
    <p:sldId id="433" r:id="rId11"/>
    <p:sldId id="435" r:id="rId12"/>
    <p:sldId id="415" r:id="rId13"/>
    <p:sldId id="259" r:id="rId14"/>
    <p:sldId id="436" r:id="rId15"/>
    <p:sldId id="414" r:id="rId16"/>
    <p:sldId id="416" r:id="rId17"/>
    <p:sldId id="417" r:id="rId18"/>
    <p:sldId id="418" r:id="rId19"/>
    <p:sldId id="419" r:id="rId20"/>
    <p:sldId id="389" r:id="rId21"/>
    <p:sldId id="260" r:id="rId22"/>
    <p:sldId id="261" r:id="rId23"/>
    <p:sldId id="393" r:id="rId24"/>
    <p:sldId id="394" r:id="rId25"/>
    <p:sldId id="437" r:id="rId26"/>
    <p:sldId id="438" r:id="rId27"/>
    <p:sldId id="439" r:id="rId28"/>
    <p:sldId id="264" r:id="rId29"/>
    <p:sldId id="287" r:id="rId30"/>
    <p:sldId id="289" r:id="rId31"/>
    <p:sldId id="290" r:id="rId32"/>
    <p:sldId id="292" r:id="rId33"/>
    <p:sldId id="270" r:id="rId34"/>
    <p:sldId id="273" r:id="rId35"/>
    <p:sldId id="286" r:id="rId36"/>
    <p:sldId id="265" r:id="rId37"/>
    <p:sldId id="266" r:id="rId38"/>
    <p:sldId id="267" r:id="rId39"/>
    <p:sldId id="272" r:id="rId40"/>
    <p:sldId id="275" r:id="rId41"/>
    <p:sldId id="276" r:id="rId42"/>
    <p:sldId id="440" r:id="rId43"/>
    <p:sldId id="278" r:id="rId44"/>
    <p:sldId id="279" r:id="rId45"/>
    <p:sldId id="280" r:id="rId46"/>
    <p:sldId id="281" r:id="rId47"/>
    <p:sldId id="282" r:id="rId48"/>
    <p:sldId id="283" r:id="rId49"/>
    <p:sldId id="284" r:id="rId5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114" d="100"/>
          <a:sy n="114" d="100"/>
        </p:scale>
        <p:origin x="1380"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DAE704-433F-447E-9F3B-D41846CB4710}"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026A9D36-4744-46E9-9E15-D515CE918CB7}">
      <dgm:prSet phldrT="[Text]"/>
      <dgm:spPr/>
      <dgm:t>
        <a:bodyPr/>
        <a:lstStyle/>
        <a:p>
          <a:r>
            <a:rPr lang="en-GB" dirty="0"/>
            <a:t>Right to be Informed</a:t>
          </a:r>
        </a:p>
      </dgm:t>
    </dgm:pt>
    <dgm:pt modelId="{A5A249A7-C748-4B65-A6B0-2DB40D2A3B22}" type="parTrans" cxnId="{10D143F5-70F9-450E-8183-5633F96A2B90}">
      <dgm:prSet/>
      <dgm:spPr/>
      <dgm:t>
        <a:bodyPr/>
        <a:lstStyle/>
        <a:p>
          <a:endParaRPr lang="en-GB"/>
        </a:p>
      </dgm:t>
    </dgm:pt>
    <dgm:pt modelId="{4B029E90-D672-4755-B464-E6071E5F7683}" type="sibTrans" cxnId="{10D143F5-70F9-450E-8183-5633F96A2B90}">
      <dgm:prSet/>
      <dgm:spPr/>
      <dgm:t>
        <a:bodyPr/>
        <a:lstStyle/>
        <a:p>
          <a:endParaRPr lang="en-GB"/>
        </a:p>
      </dgm:t>
    </dgm:pt>
    <dgm:pt modelId="{AFDE9C32-DF6D-4E46-9014-8FF486F01490}">
      <dgm:prSet phldrT="[Text]"/>
      <dgm:spPr/>
      <dgm:t>
        <a:bodyPr/>
        <a:lstStyle/>
        <a:p>
          <a:pPr>
            <a:buFont typeface="Arial" panose="020B0604020202020204" pitchFamily="34" charset="0"/>
            <a:buChar char="•"/>
          </a:pPr>
          <a:r>
            <a:rPr lang="en-US" b="0" i="0" dirty="0"/>
            <a:t>Individuals have the right to be informed about the collection and use of their personal data. This is a key transparency requirement under the GDPR. </a:t>
          </a:r>
          <a:endParaRPr lang="en-GB" dirty="0"/>
        </a:p>
      </dgm:t>
    </dgm:pt>
    <dgm:pt modelId="{848381BD-F445-4669-9E12-5D256BC50471}" type="parTrans" cxnId="{B4A464BB-4729-4A1A-BC83-071383A5248F}">
      <dgm:prSet/>
      <dgm:spPr/>
      <dgm:t>
        <a:bodyPr/>
        <a:lstStyle/>
        <a:p>
          <a:endParaRPr lang="en-GB"/>
        </a:p>
      </dgm:t>
    </dgm:pt>
    <dgm:pt modelId="{B4E27D39-825D-4E02-961A-6945C30A3462}" type="sibTrans" cxnId="{B4A464BB-4729-4A1A-BC83-071383A5248F}">
      <dgm:prSet/>
      <dgm:spPr/>
      <dgm:t>
        <a:bodyPr/>
        <a:lstStyle/>
        <a:p>
          <a:endParaRPr lang="en-GB"/>
        </a:p>
      </dgm:t>
    </dgm:pt>
    <dgm:pt modelId="{66BE172F-D80F-4919-B4C4-C3CDD2939FC0}">
      <dgm:prSet phldrT="[Text]"/>
      <dgm:spPr/>
      <dgm:t>
        <a:bodyPr/>
        <a:lstStyle/>
        <a:p>
          <a:r>
            <a:rPr lang="en-GB" dirty="0"/>
            <a:t>Right to Access</a:t>
          </a:r>
        </a:p>
      </dgm:t>
    </dgm:pt>
    <dgm:pt modelId="{DB407EC2-DD5A-401C-A4DC-2E7740F162F0}" type="parTrans" cxnId="{8F9C60D1-154E-4AE2-BA91-849DA3DF56F3}">
      <dgm:prSet/>
      <dgm:spPr/>
      <dgm:t>
        <a:bodyPr/>
        <a:lstStyle/>
        <a:p>
          <a:endParaRPr lang="en-GB"/>
        </a:p>
      </dgm:t>
    </dgm:pt>
    <dgm:pt modelId="{320A779E-648C-4DAF-976B-76F438E7FD9B}" type="sibTrans" cxnId="{8F9C60D1-154E-4AE2-BA91-849DA3DF56F3}">
      <dgm:prSet/>
      <dgm:spPr/>
      <dgm:t>
        <a:bodyPr/>
        <a:lstStyle/>
        <a:p>
          <a:endParaRPr lang="en-GB"/>
        </a:p>
      </dgm:t>
    </dgm:pt>
    <dgm:pt modelId="{10D7ADF4-4A3E-40E6-A940-EB3CEF1F23F1}">
      <dgm:prSet phldrT="[Text]"/>
      <dgm:spPr/>
      <dgm:t>
        <a:bodyPr/>
        <a:lstStyle/>
        <a:p>
          <a:r>
            <a:rPr lang="en-US" b="0" i="0" dirty="0"/>
            <a:t>gives individuals the right to obtain a copy of their personal data, as well as other supplementary information. It helps individuals to understand how the companies are using their data, and check whether they are doing it lawfully.</a:t>
          </a:r>
          <a:endParaRPr lang="en-GB" dirty="0"/>
        </a:p>
      </dgm:t>
    </dgm:pt>
    <dgm:pt modelId="{2DB89FD5-77B0-4853-8B87-0A48A4269B73}" type="parTrans" cxnId="{758807AE-8D2C-49DD-883F-1CC191B357E6}">
      <dgm:prSet/>
      <dgm:spPr/>
      <dgm:t>
        <a:bodyPr/>
        <a:lstStyle/>
        <a:p>
          <a:endParaRPr lang="en-GB"/>
        </a:p>
      </dgm:t>
    </dgm:pt>
    <dgm:pt modelId="{B5B672D6-3B50-447C-8CDC-96570533010E}" type="sibTrans" cxnId="{758807AE-8D2C-49DD-883F-1CC191B357E6}">
      <dgm:prSet/>
      <dgm:spPr/>
      <dgm:t>
        <a:bodyPr/>
        <a:lstStyle/>
        <a:p>
          <a:endParaRPr lang="en-GB"/>
        </a:p>
      </dgm:t>
    </dgm:pt>
    <dgm:pt modelId="{C76F5EA4-9A5A-4F9C-BF7B-71E399BF80DF}">
      <dgm:prSet phldrT="[Text]"/>
      <dgm:spPr/>
      <dgm:t>
        <a:bodyPr/>
        <a:lstStyle/>
        <a:p>
          <a:r>
            <a:rPr lang="en-GB" dirty="0"/>
            <a:t>Right to Rectification</a:t>
          </a:r>
        </a:p>
      </dgm:t>
    </dgm:pt>
    <dgm:pt modelId="{4EC37710-2DE3-45B9-A007-372C43BC93DF}" type="parTrans" cxnId="{FE97895D-9AC2-401C-9013-3FF1CC345D3B}">
      <dgm:prSet/>
      <dgm:spPr/>
      <dgm:t>
        <a:bodyPr/>
        <a:lstStyle/>
        <a:p>
          <a:endParaRPr lang="en-GB"/>
        </a:p>
      </dgm:t>
    </dgm:pt>
    <dgm:pt modelId="{0A008E51-AD42-43BD-B83C-37EDD3C9A544}" type="sibTrans" cxnId="{FE97895D-9AC2-401C-9013-3FF1CC345D3B}">
      <dgm:prSet/>
      <dgm:spPr/>
      <dgm:t>
        <a:bodyPr/>
        <a:lstStyle/>
        <a:p>
          <a:endParaRPr lang="en-GB"/>
        </a:p>
      </dgm:t>
    </dgm:pt>
    <dgm:pt modelId="{CE59609F-EBE6-493F-A2A4-878F9F187432}">
      <dgm:prSet phldrT="[Text]"/>
      <dgm:spPr/>
      <dgm:t>
        <a:bodyPr/>
        <a:lstStyle/>
        <a:p>
          <a:r>
            <a:rPr lang="en-US" b="0" i="0" dirty="0"/>
            <a:t>Under Article 16 of the GDPR individuals have the right to have inaccurate personal data rectified. An individual may also be able to have incomplete personal data completed </a:t>
          </a:r>
          <a:endParaRPr lang="en-GB" dirty="0"/>
        </a:p>
      </dgm:t>
    </dgm:pt>
    <dgm:pt modelId="{0EF36DF0-225F-4EC4-B2D6-EE91ACA706A2}" type="parTrans" cxnId="{14DFBFE6-1450-499E-B669-CE92CFD09D00}">
      <dgm:prSet/>
      <dgm:spPr/>
      <dgm:t>
        <a:bodyPr/>
        <a:lstStyle/>
        <a:p>
          <a:endParaRPr lang="en-GB"/>
        </a:p>
      </dgm:t>
    </dgm:pt>
    <dgm:pt modelId="{F026F21E-901D-4E87-90C8-026406AB5F3A}" type="sibTrans" cxnId="{14DFBFE6-1450-499E-B669-CE92CFD09D00}">
      <dgm:prSet/>
      <dgm:spPr/>
      <dgm:t>
        <a:bodyPr/>
        <a:lstStyle/>
        <a:p>
          <a:endParaRPr lang="en-GB"/>
        </a:p>
      </dgm:t>
    </dgm:pt>
    <dgm:pt modelId="{8230068F-956E-4CB5-99A5-93239E7A084C}" type="pres">
      <dgm:prSet presAssocID="{36DAE704-433F-447E-9F3B-D41846CB4710}" presName="linearFlow" presStyleCnt="0">
        <dgm:presLayoutVars>
          <dgm:dir/>
          <dgm:animLvl val="lvl"/>
          <dgm:resizeHandles val="exact"/>
        </dgm:presLayoutVars>
      </dgm:prSet>
      <dgm:spPr/>
    </dgm:pt>
    <dgm:pt modelId="{9638CEC3-93DB-4E2B-B516-9766CEAE50E8}" type="pres">
      <dgm:prSet presAssocID="{026A9D36-4744-46E9-9E15-D515CE918CB7}" presName="composite" presStyleCnt="0"/>
      <dgm:spPr/>
    </dgm:pt>
    <dgm:pt modelId="{7C6F72D3-AEF1-4B52-A6E1-EC2CFE7B4E07}" type="pres">
      <dgm:prSet presAssocID="{026A9D36-4744-46E9-9E15-D515CE918CB7}" presName="parentText" presStyleLbl="alignNode1" presStyleIdx="0" presStyleCnt="3" custScaleX="111661" custScaleY="108857">
        <dgm:presLayoutVars>
          <dgm:chMax val="1"/>
          <dgm:bulletEnabled val="1"/>
        </dgm:presLayoutVars>
      </dgm:prSet>
      <dgm:spPr/>
    </dgm:pt>
    <dgm:pt modelId="{504DB3C8-A972-462C-B0A0-C3B8616F085E}" type="pres">
      <dgm:prSet presAssocID="{026A9D36-4744-46E9-9E15-D515CE918CB7}" presName="descendantText" presStyleLbl="alignAcc1" presStyleIdx="0" presStyleCnt="3">
        <dgm:presLayoutVars>
          <dgm:bulletEnabled val="1"/>
        </dgm:presLayoutVars>
      </dgm:prSet>
      <dgm:spPr/>
    </dgm:pt>
    <dgm:pt modelId="{280C5E15-2795-42FC-B4D2-B454C1ABC0BF}" type="pres">
      <dgm:prSet presAssocID="{4B029E90-D672-4755-B464-E6071E5F7683}" presName="sp" presStyleCnt="0"/>
      <dgm:spPr/>
    </dgm:pt>
    <dgm:pt modelId="{0DE1D3BB-29CA-44CA-97DD-367826C43A0A}" type="pres">
      <dgm:prSet presAssocID="{66BE172F-D80F-4919-B4C4-C3CDD2939FC0}" presName="composite" presStyleCnt="0"/>
      <dgm:spPr/>
    </dgm:pt>
    <dgm:pt modelId="{A2632FE2-138C-4BB6-A742-5407284C8E98}" type="pres">
      <dgm:prSet presAssocID="{66BE172F-D80F-4919-B4C4-C3CDD2939FC0}" presName="parentText" presStyleLbl="alignNode1" presStyleIdx="1" presStyleCnt="3">
        <dgm:presLayoutVars>
          <dgm:chMax val="1"/>
          <dgm:bulletEnabled val="1"/>
        </dgm:presLayoutVars>
      </dgm:prSet>
      <dgm:spPr/>
    </dgm:pt>
    <dgm:pt modelId="{D218A18B-5D54-44F0-9BEE-6DECE5F851C1}" type="pres">
      <dgm:prSet presAssocID="{66BE172F-D80F-4919-B4C4-C3CDD2939FC0}" presName="descendantText" presStyleLbl="alignAcc1" presStyleIdx="1" presStyleCnt="3">
        <dgm:presLayoutVars>
          <dgm:bulletEnabled val="1"/>
        </dgm:presLayoutVars>
      </dgm:prSet>
      <dgm:spPr/>
    </dgm:pt>
    <dgm:pt modelId="{07A18D3A-9D29-45D2-8F06-59EBCE39BCE2}" type="pres">
      <dgm:prSet presAssocID="{320A779E-648C-4DAF-976B-76F438E7FD9B}" presName="sp" presStyleCnt="0"/>
      <dgm:spPr/>
    </dgm:pt>
    <dgm:pt modelId="{CFE124BD-6ED9-4570-B42A-C413BAF8FEE6}" type="pres">
      <dgm:prSet presAssocID="{C76F5EA4-9A5A-4F9C-BF7B-71E399BF80DF}" presName="composite" presStyleCnt="0"/>
      <dgm:spPr/>
    </dgm:pt>
    <dgm:pt modelId="{CB0D408B-D942-44E3-B4CA-778F3D7DB05F}" type="pres">
      <dgm:prSet presAssocID="{C76F5EA4-9A5A-4F9C-BF7B-71E399BF80DF}" presName="parentText" presStyleLbl="alignNode1" presStyleIdx="2" presStyleCnt="3">
        <dgm:presLayoutVars>
          <dgm:chMax val="1"/>
          <dgm:bulletEnabled val="1"/>
        </dgm:presLayoutVars>
      </dgm:prSet>
      <dgm:spPr/>
    </dgm:pt>
    <dgm:pt modelId="{15683345-745E-48E3-9E83-939E1A3A769D}" type="pres">
      <dgm:prSet presAssocID="{C76F5EA4-9A5A-4F9C-BF7B-71E399BF80DF}" presName="descendantText" presStyleLbl="alignAcc1" presStyleIdx="2" presStyleCnt="3">
        <dgm:presLayoutVars>
          <dgm:bulletEnabled val="1"/>
        </dgm:presLayoutVars>
      </dgm:prSet>
      <dgm:spPr/>
    </dgm:pt>
  </dgm:ptLst>
  <dgm:cxnLst>
    <dgm:cxn modelId="{4E5BC21A-A7D4-4512-8C52-29BFE2F1FFD4}" type="presOf" srcId="{AFDE9C32-DF6D-4E46-9014-8FF486F01490}" destId="{504DB3C8-A972-462C-B0A0-C3B8616F085E}" srcOrd="0" destOrd="0" presId="urn:microsoft.com/office/officeart/2005/8/layout/chevron2"/>
    <dgm:cxn modelId="{FE97895D-9AC2-401C-9013-3FF1CC345D3B}" srcId="{36DAE704-433F-447E-9F3B-D41846CB4710}" destId="{C76F5EA4-9A5A-4F9C-BF7B-71E399BF80DF}" srcOrd="2" destOrd="0" parTransId="{4EC37710-2DE3-45B9-A007-372C43BC93DF}" sibTransId="{0A008E51-AD42-43BD-B83C-37EDD3C9A544}"/>
    <dgm:cxn modelId="{758807AE-8D2C-49DD-883F-1CC191B357E6}" srcId="{66BE172F-D80F-4919-B4C4-C3CDD2939FC0}" destId="{10D7ADF4-4A3E-40E6-A940-EB3CEF1F23F1}" srcOrd="0" destOrd="0" parTransId="{2DB89FD5-77B0-4853-8B87-0A48A4269B73}" sibTransId="{B5B672D6-3B50-447C-8CDC-96570533010E}"/>
    <dgm:cxn modelId="{F93825AF-84B2-400A-B4EF-85157D2E4757}" type="presOf" srcId="{10D7ADF4-4A3E-40E6-A940-EB3CEF1F23F1}" destId="{D218A18B-5D54-44F0-9BEE-6DECE5F851C1}" srcOrd="0" destOrd="0" presId="urn:microsoft.com/office/officeart/2005/8/layout/chevron2"/>
    <dgm:cxn modelId="{DC7EBBB9-DD9F-4B7B-8255-97625C2E7093}" type="presOf" srcId="{CE59609F-EBE6-493F-A2A4-878F9F187432}" destId="{15683345-745E-48E3-9E83-939E1A3A769D}" srcOrd="0" destOrd="0" presId="urn:microsoft.com/office/officeart/2005/8/layout/chevron2"/>
    <dgm:cxn modelId="{B4A464BB-4729-4A1A-BC83-071383A5248F}" srcId="{026A9D36-4744-46E9-9E15-D515CE918CB7}" destId="{AFDE9C32-DF6D-4E46-9014-8FF486F01490}" srcOrd="0" destOrd="0" parTransId="{848381BD-F445-4669-9E12-5D256BC50471}" sibTransId="{B4E27D39-825D-4E02-961A-6945C30A3462}"/>
    <dgm:cxn modelId="{659721BD-22B4-4C86-9F9C-DA3B2C7BFCF5}" type="presOf" srcId="{66BE172F-D80F-4919-B4C4-C3CDD2939FC0}" destId="{A2632FE2-138C-4BB6-A742-5407284C8E98}" srcOrd="0" destOrd="0" presId="urn:microsoft.com/office/officeart/2005/8/layout/chevron2"/>
    <dgm:cxn modelId="{8F9C60D1-154E-4AE2-BA91-849DA3DF56F3}" srcId="{36DAE704-433F-447E-9F3B-D41846CB4710}" destId="{66BE172F-D80F-4919-B4C4-C3CDD2939FC0}" srcOrd="1" destOrd="0" parTransId="{DB407EC2-DD5A-401C-A4DC-2E7740F162F0}" sibTransId="{320A779E-648C-4DAF-976B-76F438E7FD9B}"/>
    <dgm:cxn modelId="{9D4A34D6-79C4-4DC5-9842-E876CBCC0DEF}" type="presOf" srcId="{C76F5EA4-9A5A-4F9C-BF7B-71E399BF80DF}" destId="{CB0D408B-D942-44E3-B4CA-778F3D7DB05F}" srcOrd="0" destOrd="0" presId="urn:microsoft.com/office/officeart/2005/8/layout/chevron2"/>
    <dgm:cxn modelId="{D63E6BE4-1E23-4923-8DBE-56EE10E65167}" type="presOf" srcId="{36DAE704-433F-447E-9F3B-D41846CB4710}" destId="{8230068F-956E-4CB5-99A5-93239E7A084C}" srcOrd="0" destOrd="0" presId="urn:microsoft.com/office/officeart/2005/8/layout/chevron2"/>
    <dgm:cxn modelId="{14DFBFE6-1450-499E-B669-CE92CFD09D00}" srcId="{C76F5EA4-9A5A-4F9C-BF7B-71E399BF80DF}" destId="{CE59609F-EBE6-493F-A2A4-878F9F187432}" srcOrd="0" destOrd="0" parTransId="{0EF36DF0-225F-4EC4-B2D6-EE91ACA706A2}" sibTransId="{F026F21E-901D-4E87-90C8-026406AB5F3A}"/>
    <dgm:cxn modelId="{0CCEA7F4-59BB-428A-A8A4-2E37F2D6EADA}" type="presOf" srcId="{026A9D36-4744-46E9-9E15-D515CE918CB7}" destId="{7C6F72D3-AEF1-4B52-A6E1-EC2CFE7B4E07}" srcOrd="0" destOrd="0" presId="urn:microsoft.com/office/officeart/2005/8/layout/chevron2"/>
    <dgm:cxn modelId="{10D143F5-70F9-450E-8183-5633F96A2B90}" srcId="{36DAE704-433F-447E-9F3B-D41846CB4710}" destId="{026A9D36-4744-46E9-9E15-D515CE918CB7}" srcOrd="0" destOrd="0" parTransId="{A5A249A7-C748-4B65-A6B0-2DB40D2A3B22}" sibTransId="{4B029E90-D672-4755-B464-E6071E5F7683}"/>
    <dgm:cxn modelId="{A449A71D-7D39-4C4A-9562-E52D0890F05A}" type="presParOf" srcId="{8230068F-956E-4CB5-99A5-93239E7A084C}" destId="{9638CEC3-93DB-4E2B-B516-9766CEAE50E8}" srcOrd="0" destOrd="0" presId="urn:microsoft.com/office/officeart/2005/8/layout/chevron2"/>
    <dgm:cxn modelId="{A9C19D42-C998-4CA0-8D54-810D508AC19C}" type="presParOf" srcId="{9638CEC3-93DB-4E2B-B516-9766CEAE50E8}" destId="{7C6F72D3-AEF1-4B52-A6E1-EC2CFE7B4E07}" srcOrd="0" destOrd="0" presId="urn:microsoft.com/office/officeart/2005/8/layout/chevron2"/>
    <dgm:cxn modelId="{A727C28C-1A03-4913-9334-8C1F630551D2}" type="presParOf" srcId="{9638CEC3-93DB-4E2B-B516-9766CEAE50E8}" destId="{504DB3C8-A972-462C-B0A0-C3B8616F085E}" srcOrd="1" destOrd="0" presId="urn:microsoft.com/office/officeart/2005/8/layout/chevron2"/>
    <dgm:cxn modelId="{35A85024-45C1-4569-9640-C857439DE623}" type="presParOf" srcId="{8230068F-956E-4CB5-99A5-93239E7A084C}" destId="{280C5E15-2795-42FC-B4D2-B454C1ABC0BF}" srcOrd="1" destOrd="0" presId="urn:microsoft.com/office/officeart/2005/8/layout/chevron2"/>
    <dgm:cxn modelId="{74F7C8B4-EB0F-45B0-BB34-34638FC607CA}" type="presParOf" srcId="{8230068F-956E-4CB5-99A5-93239E7A084C}" destId="{0DE1D3BB-29CA-44CA-97DD-367826C43A0A}" srcOrd="2" destOrd="0" presId="urn:microsoft.com/office/officeart/2005/8/layout/chevron2"/>
    <dgm:cxn modelId="{6E4C3E81-80D8-41AA-A3D6-E274183278CC}" type="presParOf" srcId="{0DE1D3BB-29CA-44CA-97DD-367826C43A0A}" destId="{A2632FE2-138C-4BB6-A742-5407284C8E98}" srcOrd="0" destOrd="0" presId="urn:microsoft.com/office/officeart/2005/8/layout/chevron2"/>
    <dgm:cxn modelId="{11A348CE-C175-497A-9DBF-F99D01094D04}" type="presParOf" srcId="{0DE1D3BB-29CA-44CA-97DD-367826C43A0A}" destId="{D218A18B-5D54-44F0-9BEE-6DECE5F851C1}" srcOrd="1" destOrd="0" presId="urn:microsoft.com/office/officeart/2005/8/layout/chevron2"/>
    <dgm:cxn modelId="{E1690A06-582C-4660-B487-19D6E2BA504A}" type="presParOf" srcId="{8230068F-956E-4CB5-99A5-93239E7A084C}" destId="{07A18D3A-9D29-45D2-8F06-59EBCE39BCE2}" srcOrd="3" destOrd="0" presId="urn:microsoft.com/office/officeart/2005/8/layout/chevron2"/>
    <dgm:cxn modelId="{842F2F78-6BD6-41EF-B80E-37C9970A8378}" type="presParOf" srcId="{8230068F-956E-4CB5-99A5-93239E7A084C}" destId="{CFE124BD-6ED9-4570-B42A-C413BAF8FEE6}" srcOrd="4" destOrd="0" presId="urn:microsoft.com/office/officeart/2005/8/layout/chevron2"/>
    <dgm:cxn modelId="{720321DC-74E9-4C67-A8E4-BD6AF6B3DC92}" type="presParOf" srcId="{CFE124BD-6ED9-4570-B42A-C413BAF8FEE6}" destId="{CB0D408B-D942-44E3-B4CA-778F3D7DB05F}" srcOrd="0" destOrd="0" presId="urn:microsoft.com/office/officeart/2005/8/layout/chevron2"/>
    <dgm:cxn modelId="{F72152A2-F79A-4E4E-8239-976B74BBBD8F}" type="presParOf" srcId="{CFE124BD-6ED9-4570-B42A-C413BAF8FEE6}" destId="{15683345-745E-48E3-9E83-939E1A3A769D}"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DAE704-433F-447E-9F3B-D41846CB4710}"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026A9D36-4744-46E9-9E15-D515CE918CB7}">
      <dgm:prSet phldrT="[Text]"/>
      <dgm:spPr/>
      <dgm:t>
        <a:bodyPr/>
        <a:lstStyle/>
        <a:p>
          <a:r>
            <a:rPr lang="en-GB" dirty="0"/>
            <a:t>Right to be erased</a:t>
          </a:r>
        </a:p>
      </dgm:t>
    </dgm:pt>
    <dgm:pt modelId="{A5A249A7-C748-4B65-A6B0-2DB40D2A3B22}" type="parTrans" cxnId="{10D143F5-70F9-450E-8183-5633F96A2B90}">
      <dgm:prSet/>
      <dgm:spPr/>
      <dgm:t>
        <a:bodyPr/>
        <a:lstStyle/>
        <a:p>
          <a:endParaRPr lang="en-GB"/>
        </a:p>
      </dgm:t>
    </dgm:pt>
    <dgm:pt modelId="{4B029E90-D672-4755-B464-E6071E5F7683}" type="sibTrans" cxnId="{10D143F5-70F9-450E-8183-5633F96A2B90}">
      <dgm:prSet/>
      <dgm:spPr/>
      <dgm:t>
        <a:bodyPr/>
        <a:lstStyle/>
        <a:p>
          <a:endParaRPr lang="en-GB"/>
        </a:p>
      </dgm:t>
    </dgm:pt>
    <dgm:pt modelId="{AFDE9C32-DF6D-4E46-9014-8FF486F01490}">
      <dgm:prSet phldrT="[Text]"/>
      <dgm:spPr/>
      <dgm:t>
        <a:bodyPr/>
        <a:lstStyle/>
        <a:p>
          <a:pPr>
            <a:buFont typeface="Arial" panose="020B0604020202020204" pitchFamily="34" charset="0"/>
            <a:buChar char="•"/>
          </a:pPr>
          <a:r>
            <a:rPr lang="en-US" b="0" i="0" dirty="0"/>
            <a:t>Under Article 17 of the GDPR individuals have the right to have personal data erased. This is also known as the ‘right to be forgotten’.  Companies cannot hold the data or process it if </a:t>
          </a:r>
          <a:r>
            <a:rPr lang="en-GB" b="0" i="0" dirty="0"/>
            <a:t>individuals withdraw their consent</a:t>
          </a:r>
          <a:endParaRPr lang="en-GB" dirty="0"/>
        </a:p>
      </dgm:t>
    </dgm:pt>
    <dgm:pt modelId="{848381BD-F445-4669-9E12-5D256BC50471}" type="parTrans" cxnId="{B4A464BB-4729-4A1A-BC83-071383A5248F}">
      <dgm:prSet/>
      <dgm:spPr/>
      <dgm:t>
        <a:bodyPr/>
        <a:lstStyle/>
        <a:p>
          <a:endParaRPr lang="en-GB"/>
        </a:p>
      </dgm:t>
    </dgm:pt>
    <dgm:pt modelId="{B4E27D39-825D-4E02-961A-6945C30A3462}" type="sibTrans" cxnId="{B4A464BB-4729-4A1A-BC83-071383A5248F}">
      <dgm:prSet/>
      <dgm:spPr/>
      <dgm:t>
        <a:bodyPr/>
        <a:lstStyle/>
        <a:p>
          <a:endParaRPr lang="en-GB"/>
        </a:p>
      </dgm:t>
    </dgm:pt>
    <dgm:pt modelId="{66BE172F-D80F-4919-B4C4-C3CDD2939FC0}">
      <dgm:prSet phldrT="[Text]"/>
      <dgm:spPr/>
      <dgm:t>
        <a:bodyPr/>
        <a:lstStyle/>
        <a:p>
          <a:r>
            <a:rPr lang="en-GB" dirty="0"/>
            <a:t>Right to Restrict Processing</a:t>
          </a:r>
        </a:p>
      </dgm:t>
    </dgm:pt>
    <dgm:pt modelId="{DB407EC2-DD5A-401C-A4DC-2E7740F162F0}" type="parTrans" cxnId="{8F9C60D1-154E-4AE2-BA91-849DA3DF56F3}">
      <dgm:prSet/>
      <dgm:spPr/>
      <dgm:t>
        <a:bodyPr/>
        <a:lstStyle/>
        <a:p>
          <a:endParaRPr lang="en-GB"/>
        </a:p>
      </dgm:t>
    </dgm:pt>
    <dgm:pt modelId="{320A779E-648C-4DAF-976B-76F438E7FD9B}" type="sibTrans" cxnId="{8F9C60D1-154E-4AE2-BA91-849DA3DF56F3}">
      <dgm:prSet/>
      <dgm:spPr/>
      <dgm:t>
        <a:bodyPr/>
        <a:lstStyle/>
        <a:p>
          <a:endParaRPr lang="en-GB"/>
        </a:p>
      </dgm:t>
    </dgm:pt>
    <dgm:pt modelId="{10D7ADF4-4A3E-40E6-A940-EB3CEF1F23F1}">
      <dgm:prSet phldrT="[Text]"/>
      <dgm:spPr/>
      <dgm:t>
        <a:bodyPr/>
        <a:lstStyle/>
        <a:p>
          <a:r>
            <a:rPr lang="en-US" b="0" i="0" dirty="0"/>
            <a:t>Individuals have the right to request the restriction or suppression of their personal data.  When processing is restricted, companies are permitted to store the personal data, but not use it.</a:t>
          </a:r>
          <a:endParaRPr lang="en-GB" dirty="0"/>
        </a:p>
      </dgm:t>
    </dgm:pt>
    <dgm:pt modelId="{2DB89FD5-77B0-4853-8B87-0A48A4269B73}" type="parTrans" cxnId="{758807AE-8D2C-49DD-883F-1CC191B357E6}">
      <dgm:prSet/>
      <dgm:spPr/>
      <dgm:t>
        <a:bodyPr/>
        <a:lstStyle/>
        <a:p>
          <a:endParaRPr lang="en-GB"/>
        </a:p>
      </dgm:t>
    </dgm:pt>
    <dgm:pt modelId="{B5B672D6-3B50-447C-8CDC-96570533010E}" type="sibTrans" cxnId="{758807AE-8D2C-49DD-883F-1CC191B357E6}">
      <dgm:prSet/>
      <dgm:spPr/>
      <dgm:t>
        <a:bodyPr/>
        <a:lstStyle/>
        <a:p>
          <a:endParaRPr lang="en-GB"/>
        </a:p>
      </dgm:t>
    </dgm:pt>
    <dgm:pt modelId="{C76F5EA4-9A5A-4F9C-BF7B-71E399BF80DF}">
      <dgm:prSet phldrT="[Text]"/>
      <dgm:spPr/>
      <dgm:t>
        <a:bodyPr/>
        <a:lstStyle/>
        <a:p>
          <a:r>
            <a:rPr lang="en-GB" dirty="0"/>
            <a:t>Right to Data Portability</a:t>
          </a:r>
        </a:p>
      </dgm:t>
    </dgm:pt>
    <dgm:pt modelId="{4EC37710-2DE3-45B9-A007-372C43BC93DF}" type="parTrans" cxnId="{FE97895D-9AC2-401C-9013-3FF1CC345D3B}">
      <dgm:prSet/>
      <dgm:spPr/>
      <dgm:t>
        <a:bodyPr/>
        <a:lstStyle/>
        <a:p>
          <a:endParaRPr lang="en-GB"/>
        </a:p>
      </dgm:t>
    </dgm:pt>
    <dgm:pt modelId="{0A008E51-AD42-43BD-B83C-37EDD3C9A544}" type="sibTrans" cxnId="{FE97895D-9AC2-401C-9013-3FF1CC345D3B}">
      <dgm:prSet/>
      <dgm:spPr/>
      <dgm:t>
        <a:bodyPr/>
        <a:lstStyle/>
        <a:p>
          <a:endParaRPr lang="en-GB"/>
        </a:p>
      </dgm:t>
    </dgm:pt>
    <dgm:pt modelId="{CE59609F-EBE6-493F-A2A4-878F9F187432}">
      <dgm:prSet phldrT="[Text]"/>
      <dgm:spPr/>
      <dgm:t>
        <a:bodyPr/>
        <a:lstStyle/>
        <a:p>
          <a:r>
            <a:rPr lang="en-US" b="0" i="0" dirty="0"/>
            <a:t>The right to data portability gives individuals the right to receive personal data they have provided to a controller in a structured, commonly used and machine-readable format. It also gives them the right to request that a controller transmits this data directly to another controller.</a:t>
          </a:r>
          <a:endParaRPr lang="en-GB" dirty="0"/>
        </a:p>
      </dgm:t>
    </dgm:pt>
    <dgm:pt modelId="{0EF36DF0-225F-4EC4-B2D6-EE91ACA706A2}" type="parTrans" cxnId="{14DFBFE6-1450-499E-B669-CE92CFD09D00}">
      <dgm:prSet/>
      <dgm:spPr/>
      <dgm:t>
        <a:bodyPr/>
        <a:lstStyle/>
        <a:p>
          <a:endParaRPr lang="en-GB"/>
        </a:p>
      </dgm:t>
    </dgm:pt>
    <dgm:pt modelId="{F026F21E-901D-4E87-90C8-026406AB5F3A}" type="sibTrans" cxnId="{14DFBFE6-1450-499E-B669-CE92CFD09D00}">
      <dgm:prSet/>
      <dgm:spPr/>
      <dgm:t>
        <a:bodyPr/>
        <a:lstStyle/>
        <a:p>
          <a:endParaRPr lang="en-GB"/>
        </a:p>
      </dgm:t>
    </dgm:pt>
    <dgm:pt modelId="{8230068F-956E-4CB5-99A5-93239E7A084C}" type="pres">
      <dgm:prSet presAssocID="{36DAE704-433F-447E-9F3B-D41846CB4710}" presName="linearFlow" presStyleCnt="0">
        <dgm:presLayoutVars>
          <dgm:dir/>
          <dgm:animLvl val="lvl"/>
          <dgm:resizeHandles val="exact"/>
        </dgm:presLayoutVars>
      </dgm:prSet>
      <dgm:spPr/>
    </dgm:pt>
    <dgm:pt modelId="{9638CEC3-93DB-4E2B-B516-9766CEAE50E8}" type="pres">
      <dgm:prSet presAssocID="{026A9D36-4744-46E9-9E15-D515CE918CB7}" presName="composite" presStyleCnt="0"/>
      <dgm:spPr/>
    </dgm:pt>
    <dgm:pt modelId="{7C6F72D3-AEF1-4B52-A6E1-EC2CFE7B4E07}" type="pres">
      <dgm:prSet presAssocID="{026A9D36-4744-46E9-9E15-D515CE918CB7}" presName="parentText" presStyleLbl="alignNode1" presStyleIdx="0" presStyleCnt="3">
        <dgm:presLayoutVars>
          <dgm:chMax val="1"/>
          <dgm:bulletEnabled val="1"/>
        </dgm:presLayoutVars>
      </dgm:prSet>
      <dgm:spPr/>
    </dgm:pt>
    <dgm:pt modelId="{504DB3C8-A972-462C-B0A0-C3B8616F085E}" type="pres">
      <dgm:prSet presAssocID="{026A9D36-4744-46E9-9E15-D515CE918CB7}" presName="descendantText" presStyleLbl="alignAcc1" presStyleIdx="0" presStyleCnt="3">
        <dgm:presLayoutVars>
          <dgm:bulletEnabled val="1"/>
        </dgm:presLayoutVars>
      </dgm:prSet>
      <dgm:spPr/>
    </dgm:pt>
    <dgm:pt modelId="{280C5E15-2795-42FC-B4D2-B454C1ABC0BF}" type="pres">
      <dgm:prSet presAssocID="{4B029E90-D672-4755-B464-E6071E5F7683}" presName="sp" presStyleCnt="0"/>
      <dgm:spPr/>
    </dgm:pt>
    <dgm:pt modelId="{0DE1D3BB-29CA-44CA-97DD-367826C43A0A}" type="pres">
      <dgm:prSet presAssocID="{66BE172F-D80F-4919-B4C4-C3CDD2939FC0}" presName="composite" presStyleCnt="0"/>
      <dgm:spPr/>
    </dgm:pt>
    <dgm:pt modelId="{A2632FE2-138C-4BB6-A742-5407284C8E98}" type="pres">
      <dgm:prSet presAssocID="{66BE172F-D80F-4919-B4C4-C3CDD2939FC0}" presName="parentText" presStyleLbl="alignNode1" presStyleIdx="1" presStyleCnt="3">
        <dgm:presLayoutVars>
          <dgm:chMax val="1"/>
          <dgm:bulletEnabled val="1"/>
        </dgm:presLayoutVars>
      </dgm:prSet>
      <dgm:spPr/>
    </dgm:pt>
    <dgm:pt modelId="{D218A18B-5D54-44F0-9BEE-6DECE5F851C1}" type="pres">
      <dgm:prSet presAssocID="{66BE172F-D80F-4919-B4C4-C3CDD2939FC0}" presName="descendantText" presStyleLbl="alignAcc1" presStyleIdx="1" presStyleCnt="3">
        <dgm:presLayoutVars>
          <dgm:bulletEnabled val="1"/>
        </dgm:presLayoutVars>
      </dgm:prSet>
      <dgm:spPr/>
    </dgm:pt>
    <dgm:pt modelId="{07A18D3A-9D29-45D2-8F06-59EBCE39BCE2}" type="pres">
      <dgm:prSet presAssocID="{320A779E-648C-4DAF-976B-76F438E7FD9B}" presName="sp" presStyleCnt="0"/>
      <dgm:spPr/>
    </dgm:pt>
    <dgm:pt modelId="{CFE124BD-6ED9-4570-B42A-C413BAF8FEE6}" type="pres">
      <dgm:prSet presAssocID="{C76F5EA4-9A5A-4F9C-BF7B-71E399BF80DF}" presName="composite" presStyleCnt="0"/>
      <dgm:spPr/>
    </dgm:pt>
    <dgm:pt modelId="{CB0D408B-D942-44E3-B4CA-778F3D7DB05F}" type="pres">
      <dgm:prSet presAssocID="{C76F5EA4-9A5A-4F9C-BF7B-71E399BF80DF}" presName="parentText" presStyleLbl="alignNode1" presStyleIdx="2" presStyleCnt="3">
        <dgm:presLayoutVars>
          <dgm:chMax val="1"/>
          <dgm:bulletEnabled val="1"/>
        </dgm:presLayoutVars>
      </dgm:prSet>
      <dgm:spPr/>
    </dgm:pt>
    <dgm:pt modelId="{15683345-745E-48E3-9E83-939E1A3A769D}" type="pres">
      <dgm:prSet presAssocID="{C76F5EA4-9A5A-4F9C-BF7B-71E399BF80DF}" presName="descendantText" presStyleLbl="alignAcc1" presStyleIdx="2" presStyleCnt="3">
        <dgm:presLayoutVars>
          <dgm:bulletEnabled val="1"/>
        </dgm:presLayoutVars>
      </dgm:prSet>
      <dgm:spPr/>
    </dgm:pt>
  </dgm:ptLst>
  <dgm:cxnLst>
    <dgm:cxn modelId="{4E5BC21A-A7D4-4512-8C52-29BFE2F1FFD4}" type="presOf" srcId="{AFDE9C32-DF6D-4E46-9014-8FF486F01490}" destId="{504DB3C8-A972-462C-B0A0-C3B8616F085E}" srcOrd="0" destOrd="0" presId="urn:microsoft.com/office/officeart/2005/8/layout/chevron2"/>
    <dgm:cxn modelId="{FE97895D-9AC2-401C-9013-3FF1CC345D3B}" srcId="{36DAE704-433F-447E-9F3B-D41846CB4710}" destId="{C76F5EA4-9A5A-4F9C-BF7B-71E399BF80DF}" srcOrd="2" destOrd="0" parTransId="{4EC37710-2DE3-45B9-A007-372C43BC93DF}" sibTransId="{0A008E51-AD42-43BD-B83C-37EDD3C9A544}"/>
    <dgm:cxn modelId="{758807AE-8D2C-49DD-883F-1CC191B357E6}" srcId="{66BE172F-D80F-4919-B4C4-C3CDD2939FC0}" destId="{10D7ADF4-4A3E-40E6-A940-EB3CEF1F23F1}" srcOrd="0" destOrd="0" parTransId="{2DB89FD5-77B0-4853-8B87-0A48A4269B73}" sibTransId="{B5B672D6-3B50-447C-8CDC-96570533010E}"/>
    <dgm:cxn modelId="{F93825AF-84B2-400A-B4EF-85157D2E4757}" type="presOf" srcId="{10D7ADF4-4A3E-40E6-A940-EB3CEF1F23F1}" destId="{D218A18B-5D54-44F0-9BEE-6DECE5F851C1}" srcOrd="0" destOrd="0" presId="urn:microsoft.com/office/officeart/2005/8/layout/chevron2"/>
    <dgm:cxn modelId="{DC7EBBB9-DD9F-4B7B-8255-97625C2E7093}" type="presOf" srcId="{CE59609F-EBE6-493F-A2A4-878F9F187432}" destId="{15683345-745E-48E3-9E83-939E1A3A769D}" srcOrd="0" destOrd="0" presId="urn:microsoft.com/office/officeart/2005/8/layout/chevron2"/>
    <dgm:cxn modelId="{B4A464BB-4729-4A1A-BC83-071383A5248F}" srcId="{026A9D36-4744-46E9-9E15-D515CE918CB7}" destId="{AFDE9C32-DF6D-4E46-9014-8FF486F01490}" srcOrd="0" destOrd="0" parTransId="{848381BD-F445-4669-9E12-5D256BC50471}" sibTransId="{B4E27D39-825D-4E02-961A-6945C30A3462}"/>
    <dgm:cxn modelId="{659721BD-22B4-4C86-9F9C-DA3B2C7BFCF5}" type="presOf" srcId="{66BE172F-D80F-4919-B4C4-C3CDD2939FC0}" destId="{A2632FE2-138C-4BB6-A742-5407284C8E98}" srcOrd="0" destOrd="0" presId="urn:microsoft.com/office/officeart/2005/8/layout/chevron2"/>
    <dgm:cxn modelId="{8F9C60D1-154E-4AE2-BA91-849DA3DF56F3}" srcId="{36DAE704-433F-447E-9F3B-D41846CB4710}" destId="{66BE172F-D80F-4919-B4C4-C3CDD2939FC0}" srcOrd="1" destOrd="0" parTransId="{DB407EC2-DD5A-401C-A4DC-2E7740F162F0}" sibTransId="{320A779E-648C-4DAF-976B-76F438E7FD9B}"/>
    <dgm:cxn modelId="{9D4A34D6-79C4-4DC5-9842-E876CBCC0DEF}" type="presOf" srcId="{C76F5EA4-9A5A-4F9C-BF7B-71E399BF80DF}" destId="{CB0D408B-D942-44E3-B4CA-778F3D7DB05F}" srcOrd="0" destOrd="0" presId="urn:microsoft.com/office/officeart/2005/8/layout/chevron2"/>
    <dgm:cxn modelId="{D63E6BE4-1E23-4923-8DBE-56EE10E65167}" type="presOf" srcId="{36DAE704-433F-447E-9F3B-D41846CB4710}" destId="{8230068F-956E-4CB5-99A5-93239E7A084C}" srcOrd="0" destOrd="0" presId="urn:microsoft.com/office/officeart/2005/8/layout/chevron2"/>
    <dgm:cxn modelId="{14DFBFE6-1450-499E-B669-CE92CFD09D00}" srcId="{C76F5EA4-9A5A-4F9C-BF7B-71E399BF80DF}" destId="{CE59609F-EBE6-493F-A2A4-878F9F187432}" srcOrd="0" destOrd="0" parTransId="{0EF36DF0-225F-4EC4-B2D6-EE91ACA706A2}" sibTransId="{F026F21E-901D-4E87-90C8-026406AB5F3A}"/>
    <dgm:cxn modelId="{0CCEA7F4-59BB-428A-A8A4-2E37F2D6EADA}" type="presOf" srcId="{026A9D36-4744-46E9-9E15-D515CE918CB7}" destId="{7C6F72D3-AEF1-4B52-A6E1-EC2CFE7B4E07}" srcOrd="0" destOrd="0" presId="urn:microsoft.com/office/officeart/2005/8/layout/chevron2"/>
    <dgm:cxn modelId="{10D143F5-70F9-450E-8183-5633F96A2B90}" srcId="{36DAE704-433F-447E-9F3B-D41846CB4710}" destId="{026A9D36-4744-46E9-9E15-D515CE918CB7}" srcOrd="0" destOrd="0" parTransId="{A5A249A7-C748-4B65-A6B0-2DB40D2A3B22}" sibTransId="{4B029E90-D672-4755-B464-E6071E5F7683}"/>
    <dgm:cxn modelId="{A449A71D-7D39-4C4A-9562-E52D0890F05A}" type="presParOf" srcId="{8230068F-956E-4CB5-99A5-93239E7A084C}" destId="{9638CEC3-93DB-4E2B-B516-9766CEAE50E8}" srcOrd="0" destOrd="0" presId="urn:microsoft.com/office/officeart/2005/8/layout/chevron2"/>
    <dgm:cxn modelId="{A9C19D42-C998-4CA0-8D54-810D508AC19C}" type="presParOf" srcId="{9638CEC3-93DB-4E2B-B516-9766CEAE50E8}" destId="{7C6F72D3-AEF1-4B52-A6E1-EC2CFE7B4E07}" srcOrd="0" destOrd="0" presId="urn:microsoft.com/office/officeart/2005/8/layout/chevron2"/>
    <dgm:cxn modelId="{A727C28C-1A03-4913-9334-8C1F630551D2}" type="presParOf" srcId="{9638CEC3-93DB-4E2B-B516-9766CEAE50E8}" destId="{504DB3C8-A972-462C-B0A0-C3B8616F085E}" srcOrd="1" destOrd="0" presId="urn:microsoft.com/office/officeart/2005/8/layout/chevron2"/>
    <dgm:cxn modelId="{35A85024-45C1-4569-9640-C857439DE623}" type="presParOf" srcId="{8230068F-956E-4CB5-99A5-93239E7A084C}" destId="{280C5E15-2795-42FC-B4D2-B454C1ABC0BF}" srcOrd="1" destOrd="0" presId="urn:microsoft.com/office/officeart/2005/8/layout/chevron2"/>
    <dgm:cxn modelId="{74F7C8B4-EB0F-45B0-BB34-34638FC607CA}" type="presParOf" srcId="{8230068F-956E-4CB5-99A5-93239E7A084C}" destId="{0DE1D3BB-29CA-44CA-97DD-367826C43A0A}" srcOrd="2" destOrd="0" presId="urn:microsoft.com/office/officeart/2005/8/layout/chevron2"/>
    <dgm:cxn modelId="{6E4C3E81-80D8-41AA-A3D6-E274183278CC}" type="presParOf" srcId="{0DE1D3BB-29CA-44CA-97DD-367826C43A0A}" destId="{A2632FE2-138C-4BB6-A742-5407284C8E98}" srcOrd="0" destOrd="0" presId="urn:microsoft.com/office/officeart/2005/8/layout/chevron2"/>
    <dgm:cxn modelId="{11A348CE-C175-497A-9DBF-F99D01094D04}" type="presParOf" srcId="{0DE1D3BB-29CA-44CA-97DD-367826C43A0A}" destId="{D218A18B-5D54-44F0-9BEE-6DECE5F851C1}" srcOrd="1" destOrd="0" presId="urn:microsoft.com/office/officeart/2005/8/layout/chevron2"/>
    <dgm:cxn modelId="{E1690A06-582C-4660-B487-19D6E2BA504A}" type="presParOf" srcId="{8230068F-956E-4CB5-99A5-93239E7A084C}" destId="{07A18D3A-9D29-45D2-8F06-59EBCE39BCE2}" srcOrd="3" destOrd="0" presId="urn:microsoft.com/office/officeart/2005/8/layout/chevron2"/>
    <dgm:cxn modelId="{842F2F78-6BD6-41EF-B80E-37C9970A8378}" type="presParOf" srcId="{8230068F-956E-4CB5-99A5-93239E7A084C}" destId="{CFE124BD-6ED9-4570-B42A-C413BAF8FEE6}" srcOrd="4" destOrd="0" presId="urn:microsoft.com/office/officeart/2005/8/layout/chevron2"/>
    <dgm:cxn modelId="{720321DC-74E9-4C67-A8E4-BD6AF6B3DC92}" type="presParOf" srcId="{CFE124BD-6ED9-4570-B42A-C413BAF8FEE6}" destId="{CB0D408B-D942-44E3-B4CA-778F3D7DB05F}" srcOrd="0" destOrd="0" presId="urn:microsoft.com/office/officeart/2005/8/layout/chevron2"/>
    <dgm:cxn modelId="{F72152A2-F79A-4E4E-8239-976B74BBBD8F}" type="presParOf" srcId="{CFE124BD-6ED9-4570-B42A-C413BAF8FEE6}" destId="{15683345-745E-48E3-9E83-939E1A3A769D}"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DAE704-433F-447E-9F3B-D41846CB4710}"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026A9D36-4744-46E9-9E15-D515CE918CB7}">
      <dgm:prSet phldrT="[Text]"/>
      <dgm:spPr/>
      <dgm:t>
        <a:bodyPr/>
        <a:lstStyle/>
        <a:p>
          <a:r>
            <a:rPr lang="en-GB" dirty="0"/>
            <a:t>Right to object</a:t>
          </a:r>
        </a:p>
      </dgm:t>
    </dgm:pt>
    <dgm:pt modelId="{A5A249A7-C748-4B65-A6B0-2DB40D2A3B22}" type="parTrans" cxnId="{10D143F5-70F9-450E-8183-5633F96A2B90}">
      <dgm:prSet/>
      <dgm:spPr/>
      <dgm:t>
        <a:bodyPr/>
        <a:lstStyle/>
        <a:p>
          <a:endParaRPr lang="en-GB"/>
        </a:p>
      </dgm:t>
    </dgm:pt>
    <dgm:pt modelId="{4B029E90-D672-4755-B464-E6071E5F7683}" type="sibTrans" cxnId="{10D143F5-70F9-450E-8183-5633F96A2B90}">
      <dgm:prSet/>
      <dgm:spPr/>
      <dgm:t>
        <a:bodyPr/>
        <a:lstStyle/>
        <a:p>
          <a:endParaRPr lang="en-GB"/>
        </a:p>
      </dgm:t>
    </dgm:pt>
    <dgm:pt modelId="{AFDE9C32-DF6D-4E46-9014-8FF486F01490}">
      <dgm:prSet phldrT="[Text]"/>
      <dgm:spPr/>
      <dgm:t>
        <a:bodyPr/>
        <a:lstStyle/>
        <a:p>
          <a:r>
            <a:rPr lang="en-US" b="0" i="0" dirty="0"/>
            <a:t>Article 21 of the GDPR gives individuals the right to object to the processing of their personal data at any time. This effectively allows individuals to stop or prevent companies from processing their personal data.</a:t>
          </a:r>
          <a:endParaRPr lang="en-GB" dirty="0"/>
        </a:p>
      </dgm:t>
    </dgm:pt>
    <dgm:pt modelId="{848381BD-F445-4669-9E12-5D256BC50471}" type="parTrans" cxnId="{B4A464BB-4729-4A1A-BC83-071383A5248F}">
      <dgm:prSet/>
      <dgm:spPr/>
      <dgm:t>
        <a:bodyPr/>
        <a:lstStyle/>
        <a:p>
          <a:endParaRPr lang="en-GB"/>
        </a:p>
      </dgm:t>
    </dgm:pt>
    <dgm:pt modelId="{B4E27D39-825D-4E02-961A-6945C30A3462}" type="sibTrans" cxnId="{B4A464BB-4729-4A1A-BC83-071383A5248F}">
      <dgm:prSet/>
      <dgm:spPr/>
      <dgm:t>
        <a:bodyPr/>
        <a:lstStyle/>
        <a:p>
          <a:endParaRPr lang="en-GB"/>
        </a:p>
      </dgm:t>
    </dgm:pt>
    <dgm:pt modelId="{66BE172F-D80F-4919-B4C4-C3CDD2939FC0}">
      <dgm:prSet phldrT="[Text]"/>
      <dgm:spPr/>
      <dgm:t>
        <a:bodyPr/>
        <a:lstStyle/>
        <a:p>
          <a:r>
            <a:rPr lang="en-GB" dirty="0"/>
            <a:t>Automated decision making and profiling rights </a:t>
          </a:r>
        </a:p>
      </dgm:t>
    </dgm:pt>
    <dgm:pt modelId="{DB407EC2-DD5A-401C-A4DC-2E7740F162F0}" type="parTrans" cxnId="{8F9C60D1-154E-4AE2-BA91-849DA3DF56F3}">
      <dgm:prSet/>
      <dgm:spPr/>
      <dgm:t>
        <a:bodyPr/>
        <a:lstStyle/>
        <a:p>
          <a:endParaRPr lang="en-GB"/>
        </a:p>
      </dgm:t>
    </dgm:pt>
    <dgm:pt modelId="{320A779E-648C-4DAF-976B-76F438E7FD9B}" type="sibTrans" cxnId="{8F9C60D1-154E-4AE2-BA91-849DA3DF56F3}">
      <dgm:prSet/>
      <dgm:spPr/>
      <dgm:t>
        <a:bodyPr/>
        <a:lstStyle/>
        <a:p>
          <a:endParaRPr lang="en-GB"/>
        </a:p>
      </dgm:t>
    </dgm:pt>
    <dgm:pt modelId="{10D7ADF4-4A3E-40E6-A940-EB3CEF1F23F1}">
      <dgm:prSet phldrT="[Text]"/>
      <dgm:spPr/>
      <dgm:t>
        <a:bodyPr/>
        <a:lstStyle/>
        <a:p>
          <a:r>
            <a:rPr lang="en-US" b="0" i="0" dirty="0"/>
            <a:t>Article 22 of the GDPR gives the data subject shall have the right not to be subject to a decision based solely on automated processing, including profiling, which produces legal effects concerning him or her or similarly significantly affects him or her.</a:t>
          </a:r>
          <a:endParaRPr lang="en-GB" dirty="0"/>
        </a:p>
      </dgm:t>
    </dgm:pt>
    <dgm:pt modelId="{2DB89FD5-77B0-4853-8B87-0A48A4269B73}" type="parTrans" cxnId="{758807AE-8D2C-49DD-883F-1CC191B357E6}">
      <dgm:prSet/>
      <dgm:spPr/>
      <dgm:t>
        <a:bodyPr/>
        <a:lstStyle/>
        <a:p>
          <a:endParaRPr lang="en-GB"/>
        </a:p>
      </dgm:t>
    </dgm:pt>
    <dgm:pt modelId="{B5B672D6-3B50-447C-8CDC-96570533010E}" type="sibTrans" cxnId="{758807AE-8D2C-49DD-883F-1CC191B357E6}">
      <dgm:prSet/>
      <dgm:spPr/>
      <dgm:t>
        <a:bodyPr/>
        <a:lstStyle/>
        <a:p>
          <a:endParaRPr lang="en-GB"/>
        </a:p>
      </dgm:t>
    </dgm:pt>
    <dgm:pt modelId="{8230068F-956E-4CB5-99A5-93239E7A084C}" type="pres">
      <dgm:prSet presAssocID="{36DAE704-433F-447E-9F3B-D41846CB4710}" presName="linearFlow" presStyleCnt="0">
        <dgm:presLayoutVars>
          <dgm:dir/>
          <dgm:animLvl val="lvl"/>
          <dgm:resizeHandles val="exact"/>
        </dgm:presLayoutVars>
      </dgm:prSet>
      <dgm:spPr/>
    </dgm:pt>
    <dgm:pt modelId="{9638CEC3-93DB-4E2B-B516-9766CEAE50E8}" type="pres">
      <dgm:prSet presAssocID="{026A9D36-4744-46E9-9E15-D515CE918CB7}" presName="composite" presStyleCnt="0"/>
      <dgm:spPr/>
    </dgm:pt>
    <dgm:pt modelId="{7C6F72D3-AEF1-4B52-A6E1-EC2CFE7B4E07}" type="pres">
      <dgm:prSet presAssocID="{026A9D36-4744-46E9-9E15-D515CE918CB7}" presName="parentText" presStyleLbl="alignNode1" presStyleIdx="0" presStyleCnt="2">
        <dgm:presLayoutVars>
          <dgm:chMax val="1"/>
          <dgm:bulletEnabled val="1"/>
        </dgm:presLayoutVars>
      </dgm:prSet>
      <dgm:spPr/>
    </dgm:pt>
    <dgm:pt modelId="{504DB3C8-A972-462C-B0A0-C3B8616F085E}" type="pres">
      <dgm:prSet presAssocID="{026A9D36-4744-46E9-9E15-D515CE918CB7}" presName="descendantText" presStyleLbl="alignAcc1" presStyleIdx="0" presStyleCnt="2">
        <dgm:presLayoutVars>
          <dgm:bulletEnabled val="1"/>
        </dgm:presLayoutVars>
      </dgm:prSet>
      <dgm:spPr/>
    </dgm:pt>
    <dgm:pt modelId="{280C5E15-2795-42FC-B4D2-B454C1ABC0BF}" type="pres">
      <dgm:prSet presAssocID="{4B029E90-D672-4755-B464-E6071E5F7683}" presName="sp" presStyleCnt="0"/>
      <dgm:spPr/>
    </dgm:pt>
    <dgm:pt modelId="{0DE1D3BB-29CA-44CA-97DD-367826C43A0A}" type="pres">
      <dgm:prSet presAssocID="{66BE172F-D80F-4919-B4C4-C3CDD2939FC0}" presName="composite" presStyleCnt="0"/>
      <dgm:spPr/>
    </dgm:pt>
    <dgm:pt modelId="{A2632FE2-138C-4BB6-A742-5407284C8E98}" type="pres">
      <dgm:prSet presAssocID="{66BE172F-D80F-4919-B4C4-C3CDD2939FC0}" presName="parentText" presStyleLbl="alignNode1" presStyleIdx="1" presStyleCnt="2">
        <dgm:presLayoutVars>
          <dgm:chMax val="1"/>
          <dgm:bulletEnabled val="1"/>
        </dgm:presLayoutVars>
      </dgm:prSet>
      <dgm:spPr/>
    </dgm:pt>
    <dgm:pt modelId="{D218A18B-5D54-44F0-9BEE-6DECE5F851C1}" type="pres">
      <dgm:prSet presAssocID="{66BE172F-D80F-4919-B4C4-C3CDD2939FC0}" presName="descendantText" presStyleLbl="alignAcc1" presStyleIdx="1" presStyleCnt="2">
        <dgm:presLayoutVars>
          <dgm:bulletEnabled val="1"/>
        </dgm:presLayoutVars>
      </dgm:prSet>
      <dgm:spPr/>
    </dgm:pt>
  </dgm:ptLst>
  <dgm:cxnLst>
    <dgm:cxn modelId="{4E5BC21A-A7D4-4512-8C52-29BFE2F1FFD4}" type="presOf" srcId="{AFDE9C32-DF6D-4E46-9014-8FF486F01490}" destId="{504DB3C8-A972-462C-B0A0-C3B8616F085E}" srcOrd="0" destOrd="0" presId="urn:microsoft.com/office/officeart/2005/8/layout/chevron2"/>
    <dgm:cxn modelId="{758807AE-8D2C-49DD-883F-1CC191B357E6}" srcId="{66BE172F-D80F-4919-B4C4-C3CDD2939FC0}" destId="{10D7ADF4-4A3E-40E6-A940-EB3CEF1F23F1}" srcOrd="0" destOrd="0" parTransId="{2DB89FD5-77B0-4853-8B87-0A48A4269B73}" sibTransId="{B5B672D6-3B50-447C-8CDC-96570533010E}"/>
    <dgm:cxn modelId="{F93825AF-84B2-400A-B4EF-85157D2E4757}" type="presOf" srcId="{10D7ADF4-4A3E-40E6-A940-EB3CEF1F23F1}" destId="{D218A18B-5D54-44F0-9BEE-6DECE5F851C1}" srcOrd="0" destOrd="0" presId="urn:microsoft.com/office/officeart/2005/8/layout/chevron2"/>
    <dgm:cxn modelId="{B4A464BB-4729-4A1A-BC83-071383A5248F}" srcId="{026A9D36-4744-46E9-9E15-D515CE918CB7}" destId="{AFDE9C32-DF6D-4E46-9014-8FF486F01490}" srcOrd="0" destOrd="0" parTransId="{848381BD-F445-4669-9E12-5D256BC50471}" sibTransId="{B4E27D39-825D-4E02-961A-6945C30A3462}"/>
    <dgm:cxn modelId="{659721BD-22B4-4C86-9F9C-DA3B2C7BFCF5}" type="presOf" srcId="{66BE172F-D80F-4919-B4C4-C3CDD2939FC0}" destId="{A2632FE2-138C-4BB6-A742-5407284C8E98}" srcOrd="0" destOrd="0" presId="urn:microsoft.com/office/officeart/2005/8/layout/chevron2"/>
    <dgm:cxn modelId="{8F9C60D1-154E-4AE2-BA91-849DA3DF56F3}" srcId="{36DAE704-433F-447E-9F3B-D41846CB4710}" destId="{66BE172F-D80F-4919-B4C4-C3CDD2939FC0}" srcOrd="1" destOrd="0" parTransId="{DB407EC2-DD5A-401C-A4DC-2E7740F162F0}" sibTransId="{320A779E-648C-4DAF-976B-76F438E7FD9B}"/>
    <dgm:cxn modelId="{D63E6BE4-1E23-4923-8DBE-56EE10E65167}" type="presOf" srcId="{36DAE704-433F-447E-9F3B-D41846CB4710}" destId="{8230068F-956E-4CB5-99A5-93239E7A084C}" srcOrd="0" destOrd="0" presId="urn:microsoft.com/office/officeart/2005/8/layout/chevron2"/>
    <dgm:cxn modelId="{0CCEA7F4-59BB-428A-A8A4-2E37F2D6EADA}" type="presOf" srcId="{026A9D36-4744-46E9-9E15-D515CE918CB7}" destId="{7C6F72D3-AEF1-4B52-A6E1-EC2CFE7B4E07}" srcOrd="0" destOrd="0" presId="urn:microsoft.com/office/officeart/2005/8/layout/chevron2"/>
    <dgm:cxn modelId="{10D143F5-70F9-450E-8183-5633F96A2B90}" srcId="{36DAE704-433F-447E-9F3B-D41846CB4710}" destId="{026A9D36-4744-46E9-9E15-D515CE918CB7}" srcOrd="0" destOrd="0" parTransId="{A5A249A7-C748-4B65-A6B0-2DB40D2A3B22}" sibTransId="{4B029E90-D672-4755-B464-E6071E5F7683}"/>
    <dgm:cxn modelId="{A449A71D-7D39-4C4A-9562-E52D0890F05A}" type="presParOf" srcId="{8230068F-956E-4CB5-99A5-93239E7A084C}" destId="{9638CEC3-93DB-4E2B-B516-9766CEAE50E8}" srcOrd="0" destOrd="0" presId="urn:microsoft.com/office/officeart/2005/8/layout/chevron2"/>
    <dgm:cxn modelId="{A9C19D42-C998-4CA0-8D54-810D508AC19C}" type="presParOf" srcId="{9638CEC3-93DB-4E2B-B516-9766CEAE50E8}" destId="{7C6F72D3-AEF1-4B52-A6E1-EC2CFE7B4E07}" srcOrd="0" destOrd="0" presId="urn:microsoft.com/office/officeart/2005/8/layout/chevron2"/>
    <dgm:cxn modelId="{A727C28C-1A03-4913-9334-8C1F630551D2}" type="presParOf" srcId="{9638CEC3-93DB-4E2B-B516-9766CEAE50E8}" destId="{504DB3C8-A972-462C-B0A0-C3B8616F085E}" srcOrd="1" destOrd="0" presId="urn:microsoft.com/office/officeart/2005/8/layout/chevron2"/>
    <dgm:cxn modelId="{35A85024-45C1-4569-9640-C857439DE623}" type="presParOf" srcId="{8230068F-956E-4CB5-99A5-93239E7A084C}" destId="{280C5E15-2795-42FC-B4D2-B454C1ABC0BF}" srcOrd="1" destOrd="0" presId="urn:microsoft.com/office/officeart/2005/8/layout/chevron2"/>
    <dgm:cxn modelId="{74F7C8B4-EB0F-45B0-BB34-34638FC607CA}" type="presParOf" srcId="{8230068F-956E-4CB5-99A5-93239E7A084C}" destId="{0DE1D3BB-29CA-44CA-97DD-367826C43A0A}" srcOrd="2" destOrd="0" presId="urn:microsoft.com/office/officeart/2005/8/layout/chevron2"/>
    <dgm:cxn modelId="{6E4C3E81-80D8-41AA-A3D6-E274183278CC}" type="presParOf" srcId="{0DE1D3BB-29CA-44CA-97DD-367826C43A0A}" destId="{A2632FE2-138C-4BB6-A742-5407284C8E98}" srcOrd="0" destOrd="0" presId="urn:microsoft.com/office/officeart/2005/8/layout/chevron2"/>
    <dgm:cxn modelId="{11A348CE-C175-497A-9DBF-F99D01094D04}" type="presParOf" srcId="{0DE1D3BB-29CA-44CA-97DD-367826C43A0A}" destId="{D218A18B-5D54-44F0-9BEE-6DECE5F851C1}"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6F72D3-AEF1-4B52-A6E1-EC2CFE7B4E07}">
      <dsp:nvSpPr>
        <dsp:cNvPr id="0" name=""/>
        <dsp:cNvSpPr/>
      </dsp:nvSpPr>
      <dsp:spPr>
        <a:xfrm rot="5400000">
          <a:off x="-263069" y="235038"/>
          <a:ext cx="1646956" cy="1182566"/>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Right to be Informed</a:t>
          </a:r>
        </a:p>
      </dsp:txBody>
      <dsp:txXfrm rot="-5400000">
        <a:off x="-30874" y="594126"/>
        <a:ext cx="1182566" cy="464390"/>
      </dsp:txXfrm>
    </dsp:sp>
    <dsp:sp modelId="{504DB3C8-A972-462C-B0A0-C3B8616F085E}">
      <dsp:nvSpPr>
        <dsp:cNvPr id="0" name=""/>
        <dsp:cNvSpPr/>
      </dsp:nvSpPr>
      <dsp:spPr>
        <a:xfrm rot="5400000">
          <a:off x="3228049" y="-2068262"/>
          <a:ext cx="983420" cy="5259633"/>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US" sz="1400" b="0" i="0" kern="1200" dirty="0"/>
            <a:t>Individuals have the right to be informed about the collection and use of their personal data. This is a key transparency requirement under the GDPR. </a:t>
          </a:r>
          <a:endParaRPr lang="en-GB" sz="1400" kern="1200" dirty="0"/>
        </a:p>
      </dsp:txBody>
      <dsp:txXfrm rot="-5400000">
        <a:off x="1089943" y="117851"/>
        <a:ext cx="5211626" cy="887406"/>
      </dsp:txXfrm>
    </dsp:sp>
    <dsp:sp modelId="{A2632FE2-138C-4BB6-A742-5407284C8E98}">
      <dsp:nvSpPr>
        <dsp:cNvPr id="0" name=""/>
        <dsp:cNvSpPr/>
      </dsp:nvSpPr>
      <dsp:spPr>
        <a:xfrm rot="5400000">
          <a:off x="-257817" y="1688340"/>
          <a:ext cx="1512954" cy="1059068"/>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Right to Access</a:t>
          </a:r>
        </a:p>
      </dsp:txBody>
      <dsp:txXfrm rot="-5400000">
        <a:off x="-30874" y="1990931"/>
        <a:ext cx="1059068" cy="453886"/>
      </dsp:txXfrm>
    </dsp:sp>
    <dsp:sp modelId="{D218A18B-5D54-44F0-9BEE-6DECE5F851C1}">
      <dsp:nvSpPr>
        <dsp:cNvPr id="0" name=""/>
        <dsp:cNvSpPr/>
      </dsp:nvSpPr>
      <dsp:spPr>
        <a:xfrm rot="5400000">
          <a:off x="3166300" y="-676709"/>
          <a:ext cx="983420" cy="5259633"/>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US" sz="1400" b="0" i="0" kern="1200" dirty="0"/>
            <a:t>gives individuals the right to obtain a copy of their personal data, as well as other supplementary information. It helps individuals to understand how the companies are using their data, and check whether they are doing it lawfully.</a:t>
          </a:r>
          <a:endParaRPr lang="en-GB" sz="1400" kern="1200" dirty="0"/>
        </a:p>
      </dsp:txBody>
      <dsp:txXfrm rot="-5400000">
        <a:off x="1028194" y="1509404"/>
        <a:ext cx="5211626" cy="887406"/>
      </dsp:txXfrm>
    </dsp:sp>
    <dsp:sp modelId="{CB0D408B-D942-44E3-B4CA-778F3D7DB05F}">
      <dsp:nvSpPr>
        <dsp:cNvPr id="0" name=""/>
        <dsp:cNvSpPr/>
      </dsp:nvSpPr>
      <dsp:spPr>
        <a:xfrm rot="5400000">
          <a:off x="-257817" y="3012892"/>
          <a:ext cx="1512954" cy="1059068"/>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Right to Rectification</a:t>
          </a:r>
        </a:p>
      </dsp:txBody>
      <dsp:txXfrm rot="-5400000">
        <a:off x="-30874" y="3315483"/>
        <a:ext cx="1059068" cy="453886"/>
      </dsp:txXfrm>
    </dsp:sp>
    <dsp:sp modelId="{15683345-745E-48E3-9E83-939E1A3A769D}">
      <dsp:nvSpPr>
        <dsp:cNvPr id="0" name=""/>
        <dsp:cNvSpPr/>
      </dsp:nvSpPr>
      <dsp:spPr>
        <a:xfrm rot="5400000">
          <a:off x="3166300" y="647842"/>
          <a:ext cx="983420" cy="5259633"/>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US" sz="1400" b="0" i="0" kern="1200" dirty="0"/>
            <a:t>Under Article 16 of the GDPR individuals have the right to have inaccurate personal data rectified. An individual may also be able to have incomplete personal data completed </a:t>
          </a:r>
          <a:endParaRPr lang="en-GB" sz="1400" kern="1200" dirty="0"/>
        </a:p>
      </dsp:txBody>
      <dsp:txXfrm rot="-5400000">
        <a:off x="1028194" y="2833956"/>
        <a:ext cx="5211626" cy="887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6F72D3-AEF1-4B52-A6E1-EC2CFE7B4E07}">
      <dsp:nvSpPr>
        <dsp:cNvPr id="0" name=""/>
        <dsp:cNvSpPr/>
      </dsp:nvSpPr>
      <dsp:spPr>
        <a:xfrm rot="5400000">
          <a:off x="-223254" y="223903"/>
          <a:ext cx="1488366" cy="1041856"/>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Right to be erased</a:t>
          </a:r>
        </a:p>
      </dsp:txBody>
      <dsp:txXfrm rot="-5400000">
        <a:off x="1" y="521576"/>
        <a:ext cx="1041856" cy="446510"/>
      </dsp:txXfrm>
    </dsp:sp>
    <dsp:sp modelId="{504DB3C8-A972-462C-B0A0-C3B8616F085E}">
      <dsp:nvSpPr>
        <dsp:cNvPr id="0" name=""/>
        <dsp:cNvSpPr/>
      </dsp:nvSpPr>
      <dsp:spPr>
        <a:xfrm rot="5400000">
          <a:off x="3173436" y="-2130930"/>
          <a:ext cx="967438" cy="52305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Font typeface="Arial" panose="020B0604020202020204" pitchFamily="34" charset="0"/>
            <a:buChar char="•"/>
          </a:pPr>
          <a:r>
            <a:rPr lang="en-US" sz="1200" b="0" i="0" kern="1200" dirty="0"/>
            <a:t>Under Article 17 of the GDPR individuals have the right to have personal data erased. This is also known as the ‘right to be forgotten’.  Companies cannot hold the data or process it if </a:t>
          </a:r>
          <a:r>
            <a:rPr lang="en-GB" sz="1200" b="0" i="0" kern="1200" dirty="0"/>
            <a:t>individuals withdraw their consent</a:t>
          </a:r>
          <a:endParaRPr lang="en-GB" sz="1200" kern="1200" dirty="0"/>
        </a:p>
      </dsp:txBody>
      <dsp:txXfrm rot="-5400000">
        <a:off x="1041857" y="47875"/>
        <a:ext cx="5183371" cy="872986"/>
      </dsp:txXfrm>
    </dsp:sp>
    <dsp:sp modelId="{A2632FE2-138C-4BB6-A742-5407284C8E98}">
      <dsp:nvSpPr>
        <dsp:cNvPr id="0" name=""/>
        <dsp:cNvSpPr/>
      </dsp:nvSpPr>
      <dsp:spPr>
        <a:xfrm rot="5400000">
          <a:off x="-223254" y="1516621"/>
          <a:ext cx="1488366" cy="1041856"/>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Right to Restrict Processing</a:t>
          </a:r>
        </a:p>
      </dsp:txBody>
      <dsp:txXfrm rot="-5400000">
        <a:off x="1" y="1814294"/>
        <a:ext cx="1041856" cy="446510"/>
      </dsp:txXfrm>
    </dsp:sp>
    <dsp:sp modelId="{D218A18B-5D54-44F0-9BEE-6DECE5F851C1}">
      <dsp:nvSpPr>
        <dsp:cNvPr id="0" name=""/>
        <dsp:cNvSpPr/>
      </dsp:nvSpPr>
      <dsp:spPr>
        <a:xfrm rot="5400000">
          <a:off x="3173436" y="-838212"/>
          <a:ext cx="967438" cy="52305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US" sz="1200" b="0" i="0" kern="1200" dirty="0"/>
            <a:t>Individuals have the right to request the restriction or suppression of their personal data.  When processing is restricted, companies are permitted to store the personal data, but not use it.</a:t>
          </a:r>
          <a:endParaRPr lang="en-GB" sz="1200" kern="1200" dirty="0"/>
        </a:p>
      </dsp:txBody>
      <dsp:txXfrm rot="-5400000">
        <a:off x="1041857" y="1340593"/>
        <a:ext cx="5183371" cy="872986"/>
      </dsp:txXfrm>
    </dsp:sp>
    <dsp:sp modelId="{CB0D408B-D942-44E3-B4CA-778F3D7DB05F}">
      <dsp:nvSpPr>
        <dsp:cNvPr id="0" name=""/>
        <dsp:cNvSpPr/>
      </dsp:nvSpPr>
      <dsp:spPr>
        <a:xfrm rot="5400000">
          <a:off x="-223254" y="2809339"/>
          <a:ext cx="1488366" cy="1041856"/>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Right to Data Portability</a:t>
          </a:r>
        </a:p>
      </dsp:txBody>
      <dsp:txXfrm rot="-5400000">
        <a:off x="1" y="3107012"/>
        <a:ext cx="1041856" cy="446510"/>
      </dsp:txXfrm>
    </dsp:sp>
    <dsp:sp modelId="{15683345-745E-48E3-9E83-939E1A3A769D}">
      <dsp:nvSpPr>
        <dsp:cNvPr id="0" name=""/>
        <dsp:cNvSpPr/>
      </dsp:nvSpPr>
      <dsp:spPr>
        <a:xfrm rot="5400000">
          <a:off x="3173436" y="454505"/>
          <a:ext cx="967438" cy="52305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US" sz="1200" b="0" i="0" kern="1200" dirty="0"/>
            <a:t>The right to data portability gives individuals the right to receive personal data they have provided to a controller in a structured, commonly used and machine-readable format. It also gives them the right to request that a controller transmits this data directly to another controller.</a:t>
          </a:r>
          <a:endParaRPr lang="en-GB" sz="1200" kern="1200" dirty="0"/>
        </a:p>
      </dsp:txBody>
      <dsp:txXfrm rot="-5400000">
        <a:off x="1041857" y="2633310"/>
        <a:ext cx="5183371" cy="8729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6F72D3-AEF1-4B52-A6E1-EC2CFE7B4E07}">
      <dsp:nvSpPr>
        <dsp:cNvPr id="0" name=""/>
        <dsp:cNvSpPr/>
      </dsp:nvSpPr>
      <dsp:spPr>
        <a:xfrm rot="5400000">
          <a:off x="-327122" y="327193"/>
          <a:ext cx="2180815" cy="152657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Right to object</a:t>
          </a:r>
        </a:p>
      </dsp:txBody>
      <dsp:txXfrm rot="-5400000">
        <a:off x="1" y="763355"/>
        <a:ext cx="1526570" cy="654245"/>
      </dsp:txXfrm>
    </dsp:sp>
    <dsp:sp modelId="{504DB3C8-A972-462C-B0A0-C3B8616F085E}">
      <dsp:nvSpPr>
        <dsp:cNvPr id="0" name=""/>
        <dsp:cNvSpPr/>
      </dsp:nvSpPr>
      <dsp:spPr>
        <a:xfrm rot="5400000">
          <a:off x="3190747" y="-1664105"/>
          <a:ext cx="1417529" cy="4745883"/>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US" sz="1500" b="0" i="0" kern="1200" dirty="0"/>
            <a:t>Article 21 of the GDPR gives individuals the right to object to the processing of their personal data at any time. This effectively allows individuals to stop or prevent companies from processing their personal data.</a:t>
          </a:r>
          <a:endParaRPr lang="en-GB" sz="1500" kern="1200" dirty="0"/>
        </a:p>
      </dsp:txBody>
      <dsp:txXfrm rot="-5400000">
        <a:off x="1526570" y="69270"/>
        <a:ext cx="4676685" cy="1279133"/>
      </dsp:txXfrm>
    </dsp:sp>
    <dsp:sp modelId="{A2632FE2-138C-4BB6-A742-5407284C8E98}">
      <dsp:nvSpPr>
        <dsp:cNvPr id="0" name=""/>
        <dsp:cNvSpPr/>
      </dsp:nvSpPr>
      <dsp:spPr>
        <a:xfrm rot="5400000">
          <a:off x="-327122" y="2221336"/>
          <a:ext cx="2180815" cy="152657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Automated decision making and profiling rights </a:t>
          </a:r>
        </a:p>
      </dsp:txBody>
      <dsp:txXfrm rot="-5400000">
        <a:off x="1" y="2657498"/>
        <a:ext cx="1526570" cy="654245"/>
      </dsp:txXfrm>
    </dsp:sp>
    <dsp:sp modelId="{D218A18B-5D54-44F0-9BEE-6DECE5F851C1}">
      <dsp:nvSpPr>
        <dsp:cNvPr id="0" name=""/>
        <dsp:cNvSpPr/>
      </dsp:nvSpPr>
      <dsp:spPr>
        <a:xfrm rot="5400000">
          <a:off x="3190747" y="230037"/>
          <a:ext cx="1417529" cy="4745883"/>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US" sz="1500" b="0" i="0" kern="1200" dirty="0"/>
            <a:t>Article 22 of the GDPR gives the data subject shall have the right not to be subject to a decision based solely on automated processing, including profiling, which produces legal effects concerning him or her or similarly significantly affects him or her.</a:t>
          </a:r>
          <a:endParaRPr lang="en-GB" sz="1500" kern="1200" dirty="0"/>
        </a:p>
      </dsp:txBody>
      <dsp:txXfrm rot="-5400000">
        <a:off x="1526570" y="1963412"/>
        <a:ext cx="4676685" cy="1279133"/>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2175" y="706438"/>
            <a:ext cx="4973638" cy="3730625"/>
          </a:xfrm>
        </p:spPr>
      </p:sp>
      <p:sp>
        <p:nvSpPr>
          <p:cNvPr id="3" name="Notes Placeholder 2"/>
          <p:cNvSpPr>
            <a:spLocks noGrp="1"/>
          </p:cNvSpPr>
          <p:nvPr>
            <p:ph type="body" idx="1"/>
          </p:nvPr>
        </p:nvSpPr>
        <p:spPr/>
        <p:txBody>
          <a:bodyPr/>
          <a:lstStyle/>
          <a:p>
            <a:r>
              <a:rPr lang="en-GB" dirty="0"/>
              <a:t>note how long it took</a:t>
            </a:r>
            <a:r>
              <a:rPr lang="en-GB" baseline="0" dirty="0"/>
              <a:t> for the info to become public!</a:t>
            </a:r>
            <a:endParaRPr lang="en-GB"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6</a:t>
            </a:fld>
            <a:endParaRPr lang="en-GB" dirty="0"/>
          </a:p>
        </p:txBody>
      </p:sp>
    </p:spTree>
    <p:extLst>
      <p:ext uri="{BB962C8B-B14F-4D97-AF65-F5344CB8AC3E}">
        <p14:creationId xmlns:p14="http://schemas.microsoft.com/office/powerpoint/2010/main" val="37549992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09/11/2021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09/11/2021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09/11/2021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09/11/2021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09/11/2021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09/11/2021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09/11/2021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09/11/2021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latimes.com/"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theguardian.com/technology/faceboo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NxgZ57BTkFQ"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ico.org.uk/for-organisations/data-protection-reform/overview-of-the-gdpr/individuals-rights/the-right-to-data-portability/"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ico.org.uk/about-the-ico/"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hyperlink" Target="https://ico.org.uk/action-weve-taken/"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www.linklaters.com/pdfs/mkt/london/TMT_DATA_Protection_Survival_Guide_Singles.pdf" TargetMode="External"/><Relationship Id="rId2" Type="http://schemas.openxmlformats.org/officeDocument/2006/relationships/hyperlink" Target="https://ico.org.uk/media/for-organisations/guide-to-data-protection-2-9.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4"/>
          <p:cNvSpPr/>
          <p:nvPr/>
        </p:nvSpPr>
        <p:spPr>
          <a:xfrm>
            <a:off x="304350" y="1146013"/>
            <a:ext cx="8572084" cy="4254662"/>
          </a:xfrm>
          <a:prstGeom prst="rect">
            <a:avLst/>
          </a:prstGeom>
          <a:blipFill>
            <a:blip r:embed="rId2" cstate="print"/>
            <a:stretch>
              <a:fillRect/>
            </a:stretch>
          </a:blipFill>
        </p:spPr>
        <p:txBody>
          <a:bodyPr wrap="square" lIns="0" tIns="0" rIns="0" bIns="0" rtlCol="0"/>
          <a:lstStyle/>
          <a:p>
            <a:endParaRPr dirty="0"/>
          </a:p>
        </p:txBody>
      </p:sp>
      <p:sp>
        <p:nvSpPr>
          <p:cNvPr id="2" name="Slide Number Placeholder 1"/>
          <p:cNvSpPr>
            <a:spLocks noGrp="1"/>
          </p:cNvSpPr>
          <p:nvPr>
            <p:ph type="sldNum" sz="quarter" idx="12"/>
          </p:nvPr>
        </p:nvSpPr>
        <p:spPr/>
        <p:txBody>
          <a:bodyPr/>
          <a:lstStyle/>
          <a:p>
            <a:fld id="{DA53157D-B5B1-4C38-BB03-7F8B3CA15B29}" type="slidenum">
              <a:rPr lang="en-GB" smtClean="0"/>
              <a:t>1</a:t>
            </a:fld>
            <a:endParaRPr lang="en-GB" dirty="0"/>
          </a:p>
        </p:txBody>
      </p:sp>
    </p:spTree>
    <p:extLst>
      <p:ext uri="{BB962C8B-B14F-4D97-AF65-F5344CB8AC3E}">
        <p14:creationId xmlns:p14="http://schemas.microsoft.com/office/powerpoint/2010/main" val="305433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r>
              <a:rPr lang="en-GB" altLang="en-US" sz="2400" dirty="0"/>
              <a:t>Legal aspects : GDPR</a:t>
            </a:r>
          </a:p>
          <a:p>
            <a:pPr eaLnBrk="1" hangingPunct="1">
              <a:defRPr/>
            </a:pPr>
            <a:endParaRPr lang="en-GB" altLang="en-US" sz="2400" dirty="0"/>
          </a:p>
          <a:p>
            <a:pPr eaLnBrk="1" hangingPunct="1">
              <a:defRPr/>
            </a:pPr>
            <a:r>
              <a:rPr lang="en-GB" altLang="en-US" sz="2400" dirty="0"/>
              <a:t>Ethical aspects</a:t>
            </a:r>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44AF2-19EE-4A6E-8A89-3C785F3CFB28}"/>
              </a:ext>
            </a:extLst>
          </p:cNvPr>
          <p:cNvSpPr>
            <a:spLocks noGrp="1"/>
          </p:cNvSpPr>
          <p:nvPr>
            <p:ph type="title"/>
          </p:nvPr>
        </p:nvSpPr>
        <p:spPr/>
        <p:txBody>
          <a:bodyPr/>
          <a:lstStyle/>
          <a:p>
            <a:r>
              <a:rPr lang="en-GB" b="1" dirty="0"/>
              <a:t>Lesson Objectives</a:t>
            </a:r>
          </a:p>
        </p:txBody>
      </p:sp>
      <p:sp>
        <p:nvSpPr>
          <p:cNvPr id="3" name="Content Placeholder 2">
            <a:extLst>
              <a:ext uri="{FF2B5EF4-FFF2-40B4-BE49-F238E27FC236}">
                <a16:creationId xmlns:a16="http://schemas.microsoft.com/office/drawing/2014/main" id="{81BF7BA2-E241-41AB-9AE2-1B686331FBC7}"/>
              </a:ext>
            </a:extLst>
          </p:cNvPr>
          <p:cNvSpPr>
            <a:spLocks noGrp="1"/>
          </p:cNvSpPr>
          <p:nvPr>
            <p:ph idx="1"/>
          </p:nvPr>
        </p:nvSpPr>
        <p:spPr/>
        <p:txBody>
          <a:bodyPr/>
          <a:lstStyle/>
          <a:p>
            <a:r>
              <a:rPr lang="en-GB" dirty="0"/>
              <a:t>General Data Protection Regulations (GDPR)</a:t>
            </a:r>
          </a:p>
          <a:p>
            <a:r>
              <a:rPr lang="en-GB" dirty="0"/>
              <a:t>Freedom of Information Act</a:t>
            </a:r>
          </a:p>
          <a:p>
            <a:r>
              <a:rPr lang="en-GB" dirty="0"/>
              <a:t>Investigatory Power Bill</a:t>
            </a:r>
          </a:p>
        </p:txBody>
      </p:sp>
      <p:pic>
        <p:nvPicPr>
          <p:cNvPr id="1027" name="Picture 3" descr="C:\Users\bb10aac\AppData\Local\Microsoft\Windows\Temporary Internet Files\Content.IE5\WIZNV5RP\privacy-icon[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5222" y="3946922"/>
            <a:ext cx="1581150" cy="1724025"/>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lstStyle/>
          <a:p>
            <a:fld id="{DA53157D-B5B1-4C38-BB03-7F8B3CA15B29}" type="slidenum">
              <a:rPr lang="en-GB" smtClean="0"/>
              <a:t>3</a:t>
            </a:fld>
            <a:endParaRPr lang="en-GB" dirty="0"/>
          </a:p>
        </p:txBody>
      </p:sp>
    </p:spTree>
    <p:extLst>
      <p:ext uri="{BB962C8B-B14F-4D97-AF65-F5344CB8AC3E}">
        <p14:creationId xmlns:p14="http://schemas.microsoft.com/office/powerpoint/2010/main" val="25399068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3ED662C-A3C0-4FA8-8B11-193DB8C44107}"/>
              </a:ext>
            </a:extLst>
          </p:cNvPr>
          <p:cNvSpPr>
            <a:spLocks noGrp="1"/>
          </p:cNvSpPr>
          <p:nvPr>
            <p:ph type="sldNum" sz="quarter" idx="12"/>
          </p:nvPr>
        </p:nvSpPr>
        <p:spPr/>
        <p:txBody>
          <a:bodyPr/>
          <a:lstStyle/>
          <a:p>
            <a:fld id="{DA53157D-B5B1-4C38-BB03-7F8B3CA15B29}" type="slidenum">
              <a:rPr lang="en-GB" smtClean="0"/>
              <a:t>4</a:t>
            </a:fld>
            <a:endParaRPr lang="en-GB" dirty="0"/>
          </a:p>
        </p:txBody>
      </p:sp>
      <p:pic>
        <p:nvPicPr>
          <p:cNvPr id="5" name="Picture 4">
            <a:extLst>
              <a:ext uri="{FF2B5EF4-FFF2-40B4-BE49-F238E27FC236}">
                <a16:creationId xmlns:a16="http://schemas.microsoft.com/office/drawing/2014/main" id="{298B67AE-B703-4842-822B-17FC9687BD82}"/>
              </a:ext>
            </a:extLst>
          </p:cNvPr>
          <p:cNvPicPr>
            <a:picLocks noChangeAspect="1"/>
          </p:cNvPicPr>
          <p:nvPr/>
        </p:nvPicPr>
        <p:blipFill>
          <a:blip r:embed="rId2"/>
          <a:stretch>
            <a:fillRect/>
          </a:stretch>
        </p:blipFill>
        <p:spPr>
          <a:xfrm>
            <a:off x="235617" y="1065069"/>
            <a:ext cx="8866157" cy="4833287"/>
          </a:xfrm>
          <a:prstGeom prst="rect">
            <a:avLst/>
          </a:prstGeom>
        </p:spPr>
      </p:pic>
    </p:spTree>
    <p:extLst>
      <p:ext uri="{BB962C8B-B14F-4D97-AF65-F5344CB8AC3E}">
        <p14:creationId xmlns:p14="http://schemas.microsoft.com/office/powerpoint/2010/main" val="3612658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fontAlgn="base"/>
            <a:r>
              <a:rPr lang="en-GB" b="1" dirty="0">
                <a:hlinkClick r:id="rId2"/>
              </a:rPr>
              <a:t>Los</a:t>
            </a:r>
            <a:r>
              <a:rPr lang="en-GB" dirty="0">
                <a:hlinkClick r:id="rId2"/>
              </a:rPr>
              <a:t> Angeles </a:t>
            </a:r>
            <a:r>
              <a:rPr lang="en-GB" b="1" dirty="0">
                <a:hlinkClick r:id="rId2"/>
              </a:rPr>
              <a:t>Times</a:t>
            </a:r>
            <a:r>
              <a:rPr lang="en-GB" dirty="0">
                <a:hlinkClick r:id="rId2"/>
              </a:rPr>
              <a:t> - California, national and world news</a:t>
            </a: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descr="A screenshot of a cell phone&#10;&#10;Description generated with high confidence">
            <a:extLst>
              <a:ext uri="{FF2B5EF4-FFF2-40B4-BE49-F238E27FC236}">
                <a16:creationId xmlns:a16="http://schemas.microsoft.com/office/drawing/2014/main" id="{A521B717-1F8F-4E40-94EC-926E49AD72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46984" y="2750533"/>
            <a:ext cx="6725516" cy="3250217"/>
          </a:xfrm>
          <a:prstGeom prst="rect">
            <a:avLst/>
          </a:prstGeom>
        </p:spPr>
      </p:pic>
      <p:sp>
        <p:nvSpPr>
          <p:cNvPr id="5" name="Slide Number Placeholder 4"/>
          <p:cNvSpPr>
            <a:spLocks noGrp="1"/>
          </p:cNvSpPr>
          <p:nvPr>
            <p:ph type="sldNum" sz="quarter" idx="12"/>
          </p:nvPr>
        </p:nvSpPr>
        <p:spPr/>
        <p:txBody>
          <a:bodyPr/>
          <a:lstStyle/>
          <a:p>
            <a:fld id="{DA53157D-B5B1-4C38-BB03-7F8B3CA15B29}" type="slidenum">
              <a:rPr lang="en-GB" smtClean="0"/>
              <a:t>5</a:t>
            </a:fld>
            <a:endParaRPr lang="en-GB" dirty="0"/>
          </a:p>
        </p:txBody>
      </p:sp>
      <p:sp>
        <p:nvSpPr>
          <p:cNvPr id="7" name="Title 6">
            <a:extLst>
              <a:ext uri="{FF2B5EF4-FFF2-40B4-BE49-F238E27FC236}">
                <a16:creationId xmlns:a16="http://schemas.microsoft.com/office/drawing/2014/main" id="{E3AFB845-D67D-46A3-A69F-9C5978EBAB00}"/>
              </a:ext>
            </a:extLst>
          </p:cNvPr>
          <p:cNvSpPr>
            <a:spLocks noGrp="1"/>
          </p:cNvSpPr>
          <p:nvPr>
            <p:ph type="title"/>
          </p:nvPr>
        </p:nvSpPr>
        <p:spPr/>
        <p:txBody>
          <a:bodyPr/>
          <a:lstStyle/>
          <a:p>
            <a:endParaRPr lang="en-GB" dirty="0"/>
          </a:p>
        </p:txBody>
      </p:sp>
      <p:pic>
        <p:nvPicPr>
          <p:cNvPr id="8" name="Picture 7">
            <a:extLst>
              <a:ext uri="{FF2B5EF4-FFF2-40B4-BE49-F238E27FC236}">
                <a16:creationId xmlns:a16="http://schemas.microsoft.com/office/drawing/2014/main" id="{60434EFA-AC2A-4BE0-A915-A090F870591B}"/>
              </a:ext>
            </a:extLst>
          </p:cNvPr>
          <p:cNvPicPr>
            <a:picLocks noChangeAspect="1"/>
          </p:cNvPicPr>
          <p:nvPr/>
        </p:nvPicPr>
        <p:blipFill>
          <a:blip r:embed="rId4"/>
          <a:stretch>
            <a:fillRect/>
          </a:stretch>
        </p:blipFill>
        <p:spPr>
          <a:xfrm>
            <a:off x="185975" y="857250"/>
            <a:ext cx="8772050" cy="5143500"/>
          </a:xfrm>
          <a:prstGeom prst="rect">
            <a:avLst/>
          </a:prstGeom>
        </p:spPr>
      </p:pic>
    </p:spTree>
    <p:extLst>
      <p:ext uri="{BB962C8B-B14F-4D97-AF65-F5344CB8AC3E}">
        <p14:creationId xmlns:p14="http://schemas.microsoft.com/office/powerpoint/2010/main" val="3324270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5A5BA28A-9720-46C3-A3AD-3B24FD291957}" type="slidenum">
              <a:rPr lang="en-GB" smtClean="0"/>
              <a:pPr>
                <a:defRPr/>
              </a:pPr>
              <a:t>6</a:t>
            </a:fld>
            <a:endParaRPr lang="en-GB" dirty="0"/>
          </a:p>
        </p:txBody>
      </p:sp>
      <p:pic>
        <p:nvPicPr>
          <p:cNvPr id="2" name="Picture 1">
            <a:extLst>
              <a:ext uri="{FF2B5EF4-FFF2-40B4-BE49-F238E27FC236}">
                <a16:creationId xmlns:a16="http://schemas.microsoft.com/office/drawing/2014/main" id="{952A69CC-CBF8-4EE6-BF34-1A9C7C50089A}"/>
              </a:ext>
            </a:extLst>
          </p:cNvPr>
          <p:cNvPicPr>
            <a:picLocks noChangeAspect="1"/>
          </p:cNvPicPr>
          <p:nvPr/>
        </p:nvPicPr>
        <p:blipFill>
          <a:blip r:embed="rId3"/>
          <a:stretch>
            <a:fillRect/>
          </a:stretch>
        </p:blipFill>
        <p:spPr>
          <a:xfrm>
            <a:off x="943327" y="857250"/>
            <a:ext cx="7257346" cy="5143500"/>
          </a:xfrm>
          <a:prstGeom prst="rect">
            <a:avLst/>
          </a:prstGeom>
        </p:spPr>
      </p:pic>
    </p:spTree>
    <p:extLst>
      <p:ext uri="{BB962C8B-B14F-4D97-AF65-F5344CB8AC3E}">
        <p14:creationId xmlns:p14="http://schemas.microsoft.com/office/powerpoint/2010/main" val="1849073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74C7B5F-79FC-4E2A-93BB-4757AAFE568F}"/>
              </a:ext>
            </a:extLst>
          </p:cNvPr>
          <p:cNvPicPr>
            <a:picLocks noGrp="1" noChangeAspect="1"/>
          </p:cNvPicPr>
          <p:nvPr>
            <p:ph idx="1"/>
          </p:nvPr>
        </p:nvPicPr>
        <p:blipFill>
          <a:blip r:embed="rId2"/>
          <a:stretch>
            <a:fillRect/>
          </a:stretch>
        </p:blipFill>
        <p:spPr>
          <a:xfrm>
            <a:off x="1503219" y="1663643"/>
            <a:ext cx="5895109" cy="3826330"/>
          </a:xfrm>
          <a:prstGeom prst="rect">
            <a:avLst/>
          </a:prstGeom>
        </p:spPr>
      </p:pic>
      <p:sp>
        <p:nvSpPr>
          <p:cNvPr id="4" name="Slide Number Placeholder 3">
            <a:extLst>
              <a:ext uri="{FF2B5EF4-FFF2-40B4-BE49-F238E27FC236}">
                <a16:creationId xmlns:a16="http://schemas.microsoft.com/office/drawing/2014/main" id="{10F1A4C6-35BE-4A37-9C2F-A221DD2552EF}"/>
              </a:ext>
            </a:extLst>
          </p:cNvPr>
          <p:cNvSpPr>
            <a:spLocks noGrp="1"/>
          </p:cNvSpPr>
          <p:nvPr>
            <p:ph type="sldNum" sz="quarter" idx="12"/>
          </p:nvPr>
        </p:nvSpPr>
        <p:spPr/>
        <p:txBody>
          <a:bodyPr/>
          <a:lstStyle/>
          <a:p>
            <a:fld id="{DA53157D-B5B1-4C38-BB03-7F8B3CA15B29}" type="slidenum">
              <a:rPr lang="en-GB" smtClean="0"/>
              <a:t>7</a:t>
            </a:fld>
            <a:endParaRPr lang="en-GB" dirty="0"/>
          </a:p>
        </p:txBody>
      </p:sp>
    </p:spTree>
    <p:extLst>
      <p:ext uri="{BB962C8B-B14F-4D97-AF65-F5344CB8AC3E}">
        <p14:creationId xmlns:p14="http://schemas.microsoft.com/office/powerpoint/2010/main" val="1034764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WhatsApp</a:t>
            </a:r>
            <a:br>
              <a:rPr lang="en-GB" b="1" dirty="0"/>
            </a:br>
            <a:r>
              <a:rPr lang="en-GB" b="1" dirty="0"/>
              <a:t> takeover by Facebook</a:t>
            </a:r>
          </a:p>
        </p:txBody>
      </p:sp>
      <p:sp>
        <p:nvSpPr>
          <p:cNvPr id="3" name="Content Placeholder 2"/>
          <p:cNvSpPr>
            <a:spLocks noGrp="1"/>
          </p:cNvSpPr>
          <p:nvPr>
            <p:ph idx="1"/>
          </p:nvPr>
        </p:nvSpPr>
        <p:spPr/>
        <p:txBody>
          <a:bodyPr>
            <a:normAutofit fontScale="70000" lnSpcReduction="20000"/>
          </a:bodyPr>
          <a:lstStyle/>
          <a:p>
            <a:r>
              <a:rPr lang="en-GB" sz="3000" dirty="0"/>
              <a:t>how many of you use WhatsApp?</a:t>
            </a:r>
          </a:p>
          <a:p>
            <a:r>
              <a:rPr lang="en-GB" sz="3000" dirty="0"/>
              <a:t>how do you feel about your phone number being transferred from WhatsApp to Facebook?</a:t>
            </a:r>
          </a:p>
          <a:p>
            <a:endParaRPr lang="en-GB" sz="3000" dirty="0"/>
          </a:p>
          <a:p>
            <a:r>
              <a:rPr lang="en-GB" sz="3000" dirty="0"/>
              <a:t>did you give permission for this?</a:t>
            </a:r>
          </a:p>
          <a:p>
            <a:endParaRPr lang="en-GB" sz="3000" dirty="0"/>
          </a:p>
          <a:p>
            <a:pPr algn="l" fontAlgn="base"/>
            <a:r>
              <a:rPr lang="en-GB" sz="3000" dirty="0">
                <a:latin typeface="+mj-lt"/>
              </a:rPr>
              <a:t>UK ICO investigated and</a:t>
            </a:r>
            <a:r>
              <a:rPr lang="en-US" sz="3000" dirty="0">
                <a:solidFill>
                  <a:srgbClr val="121212"/>
                </a:solidFill>
                <a:latin typeface="+mj-lt"/>
              </a:rPr>
              <a:t> concluded that WhatsApp’s sharing of user data with its parent company </a:t>
            </a:r>
            <a:r>
              <a:rPr lang="en-US" sz="3000" dirty="0">
                <a:solidFill>
                  <a:srgbClr val="C70000"/>
                </a:solidFill>
                <a:latin typeface="+mj-lt"/>
                <a:hlinkClick r:id="rId2"/>
              </a:rPr>
              <a:t>Facebook</a:t>
            </a:r>
            <a:r>
              <a:rPr lang="en-US" sz="3000" dirty="0">
                <a:solidFill>
                  <a:srgbClr val="121212"/>
                </a:solidFill>
                <a:latin typeface="+mj-lt"/>
              </a:rPr>
              <a:t> would have been illegal.</a:t>
            </a:r>
            <a:br>
              <a:rPr lang="en-US" sz="3000" dirty="0">
                <a:solidFill>
                  <a:srgbClr val="121212"/>
                </a:solidFill>
                <a:latin typeface="+mj-lt"/>
              </a:rPr>
            </a:br>
            <a:endParaRPr lang="en-US" sz="3000" dirty="0">
              <a:solidFill>
                <a:srgbClr val="121212"/>
              </a:solidFill>
              <a:latin typeface="+mj-lt"/>
            </a:endParaRPr>
          </a:p>
          <a:p>
            <a:pPr algn="l" fontAlgn="base"/>
            <a:r>
              <a:rPr lang="en-US" sz="3000" dirty="0">
                <a:solidFill>
                  <a:srgbClr val="121212"/>
                </a:solidFill>
              </a:rPr>
              <a:t>The messaging app was forced to pause sharing of personal data with Facebook in November 2016, after the Information Commissioner’s Office said it had cause for concern. </a:t>
            </a:r>
          </a:p>
          <a:p>
            <a:endParaRPr lang="en-GB" sz="3000" dirty="0"/>
          </a:p>
          <a:p>
            <a:endParaRPr lang="en-GB" dirty="0"/>
          </a:p>
        </p:txBody>
      </p:sp>
      <p:sp>
        <p:nvSpPr>
          <p:cNvPr id="4" name="Slide Number Placeholder 3"/>
          <p:cNvSpPr>
            <a:spLocks noGrp="1"/>
          </p:cNvSpPr>
          <p:nvPr>
            <p:ph type="sldNum" sz="quarter" idx="12"/>
          </p:nvPr>
        </p:nvSpPr>
        <p:spPr/>
        <p:txBody>
          <a:bodyPr/>
          <a:lstStyle/>
          <a:p>
            <a:fld id="{DA53157D-B5B1-4C38-BB03-7F8B3CA15B29}" type="slidenum">
              <a:rPr lang="en-GB" smtClean="0"/>
              <a:t>8</a:t>
            </a:fld>
            <a:endParaRPr lang="en-GB" dirty="0"/>
          </a:p>
        </p:txBody>
      </p:sp>
    </p:spTree>
    <p:extLst>
      <p:ext uri="{BB962C8B-B14F-4D97-AF65-F5344CB8AC3E}">
        <p14:creationId xmlns:p14="http://schemas.microsoft.com/office/powerpoint/2010/main" val="1361987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10B6C-E120-45E9-A5DC-1213B3F403D8}"/>
              </a:ext>
            </a:extLst>
          </p:cNvPr>
          <p:cNvSpPr>
            <a:spLocks noGrp="1"/>
          </p:cNvSpPr>
          <p:nvPr>
            <p:ph type="title"/>
          </p:nvPr>
        </p:nvSpPr>
        <p:spPr/>
        <p:txBody>
          <a:bodyPr/>
          <a:lstStyle/>
          <a:p>
            <a:r>
              <a:rPr lang="en-GB" b="1" dirty="0"/>
              <a:t>Why?</a:t>
            </a:r>
          </a:p>
        </p:txBody>
      </p:sp>
      <p:sp>
        <p:nvSpPr>
          <p:cNvPr id="3" name="Content Placeholder 2">
            <a:extLst>
              <a:ext uri="{FF2B5EF4-FFF2-40B4-BE49-F238E27FC236}">
                <a16:creationId xmlns:a16="http://schemas.microsoft.com/office/drawing/2014/main" id="{A74B2BA2-6706-4DEA-B59D-809591CE95A3}"/>
              </a:ext>
            </a:extLst>
          </p:cNvPr>
          <p:cNvSpPr>
            <a:spLocks noGrp="1"/>
          </p:cNvSpPr>
          <p:nvPr>
            <p:ph idx="1"/>
          </p:nvPr>
        </p:nvSpPr>
        <p:spPr>
          <a:xfrm>
            <a:off x="561109" y="1909330"/>
            <a:ext cx="8344352" cy="3638096"/>
          </a:xfrm>
        </p:spPr>
        <p:txBody>
          <a:bodyPr>
            <a:normAutofit fontScale="47500" lnSpcReduction="20000"/>
          </a:bodyPr>
          <a:lstStyle/>
          <a:p>
            <a:r>
              <a:rPr lang="en-GB" sz="3825" dirty="0"/>
              <a:t>Privacy</a:t>
            </a:r>
          </a:p>
          <a:p>
            <a:pPr lvl="1"/>
            <a:r>
              <a:rPr lang="en-GB" sz="3825" dirty="0"/>
              <a:t>‘being withdrawn from society or public interest’ – Concise Oxford Dictionary</a:t>
            </a:r>
          </a:p>
          <a:p>
            <a:pPr lvl="1"/>
            <a:r>
              <a:rPr lang="en-GB" sz="3825" dirty="0"/>
              <a:t>‘the right to be free of unnecessary public scrutiny or to be let alone’</a:t>
            </a:r>
          </a:p>
          <a:p>
            <a:pPr lvl="1"/>
            <a:r>
              <a:rPr lang="en-GB" sz="3825" dirty="0"/>
              <a:t>Everyone has rights to keep their personal matters and data secret</a:t>
            </a:r>
          </a:p>
          <a:p>
            <a:pPr marL="342900" lvl="1" indent="0">
              <a:buNone/>
            </a:pPr>
            <a:endParaRPr lang="en-GB" sz="3825" dirty="0"/>
          </a:p>
          <a:p>
            <a:pPr>
              <a:lnSpc>
                <a:spcPct val="80000"/>
              </a:lnSpc>
            </a:pPr>
            <a:r>
              <a:rPr lang="en-GB" altLang="en-US" sz="3825" dirty="0"/>
              <a:t>Human Rights Act 1998</a:t>
            </a:r>
          </a:p>
          <a:p>
            <a:pPr lvl="1">
              <a:lnSpc>
                <a:spcPct val="80000"/>
              </a:lnSpc>
            </a:pPr>
            <a:r>
              <a:rPr lang="en-GB" altLang="en-US" sz="3825" dirty="0"/>
              <a:t>incorporates Euro Convention on Human Rights</a:t>
            </a:r>
          </a:p>
          <a:p>
            <a:pPr marL="342900" lvl="1" indent="0">
              <a:lnSpc>
                <a:spcPct val="80000"/>
              </a:lnSpc>
              <a:buNone/>
            </a:pPr>
            <a:endParaRPr lang="en-GB" altLang="en-US" sz="3825" dirty="0"/>
          </a:p>
          <a:p>
            <a:pPr lvl="1">
              <a:lnSpc>
                <a:spcPct val="80000"/>
              </a:lnSpc>
            </a:pPr>
            <a:r>
              <a:rPr lang="en-GB" altLang="en-US" sz="3825" dirty="0"/>
              <a:t>ECHR Article 8 : Right to Respect for Private and Family Life </a:t>
            </a:r>
          </a:p>
          <a:p>
            <a:pPr lvl="2">
              <a:lnSpc>
                <a:spcPct val="80000"/>
              </a:lnSpc>
            </a:pPr>
            <a:endParaRPr lang="en-GB" altLang="en-US" sz="3825" dirty="0"/>
          </a:p>
          <a:p>
            <a:pPr lvl="2">
              <a:lnSpc>
                <a:spcPct val="80000"/>
              </a:lnSpc>
            </a:pPr>
            <a:r>
              <a:rPr lang="en-GB" altLang="en-US" sz="3825" dirty="0">
                <a:latin typeface="Calibri" panose="020F0502020204030204" pitchFamily="34" charset="0"/>
                <a:cs typeface="Calibri" panose="020F0502020204030204" pitchFamily="34" charset="0"/>
              </a:rPr>
              <a:t> Everyone has the right to respect for his private and family life, his home and his correspondence</a:t>
            </a:r>
            <a:r>
              <a:rPr lang="en-GB" altLang="en-US" sz="3825" dirty="0"/>
              <a:t>.</a:t>
            </a:r>
          </a:p>
          <a:p>
            <a:pPr lvl="2">
              <a:lnSpc>
                <a:spcPct val="80000"/>
              </a:lnSpc>
            </a:pPr>
            <a:endParaRPr lang="en-GB" altLang="en-US" sz="3825" dirty="0"/>
          </a:p>
          <a:p>
            <a:pPr>
              <a:lnSpc>
                <a:spcPct val="80000"/>
              </a:lnSpc>
            </a:pPr>
            <a:r>
              <a:rPr lang="en-GB" altLang="en-US" sz="3825" dirty="0"/>
              <a:t>… privacy recognised as right of individual</a:t>
            </a:r>
          </a:p>
          <a:p>
            <a:pPr marL="0" indent="0">
              <a:buNone/>
            </a:pPr>
            <a:endParaRPr lang="en-GB" dirty="0"/>
          </a:p>
          <a:p>
            <a:pPr marL="0" indent="0">
              <a:buNone/>
            </a:pPr>
            <a:endParaRPr lang="en-GB" dirty="0"/>
          </a:p>
        </p:txBody>
      </p:sp>
      <p:sp>
        <p:nvSpPr>
          <p:cNvPr id="4" name="Slide Number Placeholder 3"/>
          <p:cNvSpPr>
            <a:spLocks noGrp="1"/>
          </p:cNvSpPr>
          <p:nvPr>
            <p:ph type="sldNum" sz="quarter" idx="12"/>
          </p:nvPr>
        </p:nvSpPr>
        <p:spPr/>
        <p:txBody>
          <a:bodyPr/>
          <a:lstStyle/>
          <a:p>
            <a:fld id="{DA53157D-B5B1-4C38-BB03-7F8B3CA15B29}" type="slidenum">
              <a:rPr lang="en-GB" smtClean="0"/>
              <a:t>9</a:t>
            </a:fld>
            <a:endParaRPr lang="en-GB" dirty="0"/>
          </a:p>
        </p:txBody>
      </p:sp>
    </p:spTree>
    <p:extLst>
      <p:ext uri="{BB962C8B-B14F-4D97-AF65-F5344CB8AC3E}">
        <p14:creationId xmlns:p14="http://schemas.microsoft.com/office/powerpoint/2010/main" val="639848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C379D-17EE-4BCD-8A14-6AD09DB61BCD}"/>
              </a:ext>
            </a:extLst>
          </p:cNvPr>
          <p:cNvSpPr>
            <a:spLocks noGrp="1"/>
          </p:cNvSpPr>
          <p:nvPr>
            <p:ph type="title"/>
          </p:nvPr>
        </p:nvSpPr>
        <p:spPr>
          <a:xfrm>
            <a:off x="393192" y="4432554"/>
            <a:ext cx="4945642" cy="1218908"/>
          </a:xfrm>
        </p:spPr>
        <p:txBody>
          <a:bodyPr>
            <a:normAutofit/>
          </a:bodyPr>
          <a:lstStyle/>
          <a:p>
            <a:pPr algn="r"/>
            <a:r>
              <a:rPr lang="en-GB">
                <a:solidFill>
                  <a:srgbClr val="FFFFFF"/>
                </a:solidFill>
              </a:rPr>
              <a:t>Definition of GDPR</a:t>
            </a:r>
          </a:p>
        </p:txBody>
      </p:sp>
      <p:pic>
        <p:nvPicPr>
          <p:cNvPr id="9" name="Picture 8">
            <a:extLst>
              <a:ext uri="{FF2B5EF4-FFF2-40B4-BE49-F238E27FC236}">
                <a16:creationId xmlns:a16="http://schemas.microsoft.com/office/drawing/2014/main" id="{4339C8EE-2454-411F-B967-43F83C85397D}"/>
              </a:ext>
            </a:extLst>
          </p:cNvPr>
          <p:cNvPicPr>
            <a:picLocks noChangeAspect="1"/>
          </p:cNvPicPr>
          <p:nvPr/>
        </p:nvPicPr>
        <p:blipFill rotWithShape="1">
          <a:blip r:embed="rId2"/>
          <a:srcRect l="3338"/>
          <a:stretch/>
        </p:blipFill>
        <p:spPr>
          <a:xfrm>
            <a:off x="245660" y="1098550"/>
            <a:ext cx="5293730" cy="3080544"/>
          </a:xfrm>
          <a:prstGeom prst="rect">
            <a:avLst/>
          </a:prstGeom>
        </p:spPr>
      </p:pic>
      <p:sp>
        <p:nvSpPr>
          <p:cNvPr id="6" name="Content Placeholder 5">
            <a:extLst>
              <a:ext uri="{FF2B5EF4-FFF2-40B4-BE49-F238E27FC236}">
                <a16:creationId xmlns:a16="http://schemas.microsoft.com/office/drawing/2014/main" id="{0F3AABBE-D64A-4749-A675-A4D91FBD255F}"/>
              </a:ext>
            </a:extLst>
          </p:cNvPr>
          <p:cNvSpPr>
            <a:spLocks noGrp="1"/>
          </p:cNvSpPr>
          <p:nvPr>
            <p:ph idx="1"/>
          </p:nvPr>
        </p:nvSpPr>
        <p:spPr>
          <a:xfrm>
            <a:off x="6021990" y="1545544"/>
            <a:ext cx="2568554" cy="3639272"/>
          </a:xfrm>
        </p:spPr>
        <p:txBody>
          <a:bodyPr anchor="ctr">
            <a:normAutofit/>
          </a:bodyPr>
          <a:lstStyle/>
          <a:p>
            <a:pPr marL="0" indent="0" algn="just">
              <a:buNone/>
            </a:pPr>
            <a:r>
              <a:rPr lang="en-US" sz="1500" dirty="0">
                <a:solidFill>
                  <a:srgbClr val="FFFFFF"/>
                </a:solidFill>
                <a:latin typeface="Arial" panose="020B0604020202020204" pitchFamily="34" charset="0"/>
              </a:rPr>
              <a:t>The General Data Protection Regulation (GDPR) is a regulation in EU law on data protection and privacy in the European Union and the European Economic Area. It also addresses the transfer of personal data outside the EU and EEA areas.  The GDPR’s primary aim is to give control to individuals over their personal data.</a:t>
            </a:r>
          </a:p>
          <a:p>
            <a:pPr marL="0" indent="0">
              <a:buNone/>
            </a:pPr>
            <a:endParaRPr lang="en-US" sz="1500" dirty="0">
              <a:solidFill>
                <a:srgbClr val="FFFFFF"/>
              </a:solidFill>
            </a:endParaRPr>
          </a:p>
          <a:p>
            <a:pPr marL="0" indent="0">
              <a:buNone/>
            </a:pPr>
            <a:r>
              <a:rPr lang="en-US" sz="1500" dirty="0">
                <a:solidFill>
                  <a:srgbClr val="FFFFFF"/>
                </a:solidFill>
                <a:latin typeface="Arial" panose="020B0604020202020204" pitchFamily="34" charset="0"/>
              </a:rPr>
              <a:t>Wikipedia  </a:t>
            </a:r>
          </a:p>
        </p:txBody>
      </p:sp>
      <p:sp>
        <p:nvSpPr>
          <p:cNvPr id="4" name="Slide Number Placeholder 3">
            <a:extLst>
              <a:ext uri="{FF2B5EF4-FFF2-40B4-BE49-F238E27FC236}">
                <a16:creationId xmlns:a16="http://schemas.microsoft.com/office/drawing/2014/main" id="{682F2A63-C62B-4B08-9B44-B14406E0975D}"/>
              </a:ext>
            </a:extLst>
          </p:cNvPr>
          <p:cNvSpPr>
            <a:spLocks noGrp="1"/>
          </p:cNvSpPr>
          <p:nvPr>
            <p:ph type="sldNum" sz="quarter" idx="12"/>
          </p:nvPr>
        </p:nvSpPr>
        <p:spPr>
          <a:xfrm>
            <a:off x="7860294" y="5758618"/>
            <a:ext cx="730250" cy="205740"/>
          </a:xfrm>
        </p:spPr>
        <p:txBody>
          <a:bodyPr>
            <a:normAutofit lnSpcReduction="10000"/>
          </a:bodyPr>
          <a:lstStyle/>
          <a:p>
            <a:pPr>
              <a:spcAft>
                <a:spcPts val="450"/>
              </a:spcAft>
            </a:pPr>
            <a:fld id="{DA53157D-B5B1-4C38-BB03-7F8B3CA15B29}" type="slidenum">
              <a:rPr lang="en-GB" sz="788">
                <a:solidFill>
                  <a:schemeClr val="tx1">
                    <a:lumMod val="50000"/>
                    <a:lumOff val="50000"/>
                  </a:schemeClr>
                </a:solidFill>
              </a:rPr>
              <a:pPr>
                <a:spcAft>
                  <a:spcPts val="450"/>
                </a:spcAft>
              </a:pPr>
              <a:t>10</a:t>
            </a:fld>
            <a:endParaRPr lang="en-GB" sz="788">
              <a:solidFill>
                <a:schemeClr val="tx1">
                  <a:lumMod val="50000"/>
                  <a:lumOff val="50000"/>
                </a:schemeClr>
              </a:solidFill>
            </a:endParaRPr>
          </a:p>
        </p:txBody>
      </p:sp>
    </p:spTree>
    <p:extLst>
      <p:ext uri="{BB962C8B-B14F-4D97-AF65-F5344CB8AC3E}">
        <p14:creationId xmlns:p14="http://schemas.microsoft.com/office/powerpoint/2010/main" val="19730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F94F40-7429-4A6A-A42C-A1290D2D3E15}"/>
              </a:ext>
            </a:extLst>
          </p:cNvPr>
          <p:cNvSpPr>
            <a:spLocks noGrp="1"/>
          </p:cNvSpPr>
          <p:nvPr>
            <p:ph type="title"/>
          </p:nvPr>
        </p:nvSpPr>
        <p:spPr>
          <a:xfrm>
            <a:off x="6820122" y="1321261"/>
            <a:ext cx="1960404" cy="3595925"/>
          </a:xfrm>
        </p:spPr>
        <p:txBody>
          <a:bodyPr vert="horz" wrap="square" lIns="68580" tIns="34290" rIns="68580" bIns="34290" numCol="1" rtlCol="0" anchor="ctr" anchorCtr="0" compatLnSpc="1">
            <a:prstTxWarp prst="textNoShape">
              <a:avLst/>
            </a:prstTxWarp>
            <a:normAutofit/>
          </a:bodyPr>
          <a:lstStyle/>
          <a:p>
            <a:r>
              <a:rPr lang="en-US" sz="2700">
                <a:solidFill>
                  <a:srgbClr val="FFFFFF"/>
                </a:solidFill>
              </a:rPr>
              <a:t>Scope of the GDPR</a:t>
            </a:r>
          </a:p>
        </p:txBody>
      </p:sp>
      <p:pic>
        <p:nvPicPr>
          <p:cNvPr id="5" name="Content Placeholder 4">
            <a:extLst>
              <a:ext uri="{FF2B5EF4-FFF2-40B4-BE49-F238E27FC236}">
                <a16:creationId xmlns:a16="http://schemas.microsoft.com/office/drawing/2014/main" id="{B7DE9D38-B450-4E4E-B9FD-530723E9976B}"/>
              </a:ext>
            </a:extLst>
          </p:cNvPr>
          <p:cNvPicPr>
            <a:picLocks noGrp="1" noChangeAspect="1"/>
          </p:cNvPicPr>
          <p:nvPr>
            <p:ph idx="1"/>
          </p:nvPr>
        </p:nvPicPr>
        <p:blipFill rotWithShape="1">
          <a:blip r:embed="rId2"/>
          <a:srcRect b="1286"/>
          <a:stretch/>
        </p:blipFill>
        <p:spPr>
          <a:xfrm>
            <a:off x="732188" y="1564154"/>
            <a:ext cx="5372417" cy="3606249"/>
          </a:xfrm>
          <a:prstGeom prst="rect">
            <a:avLst/>
          </a:prstGeom>
          <a:effectLst/>
        </p:spPr>
      </p:pic>
      <p:sp>
        <p:nvSpPr>
          <p:cNvPr id="4" name="Slide Number Placeholder 3">
            <a:extLst>
              <a:ext uri="{FF2B5EF4-FFF2-40B4-BE49-F238E27FC236}">
                <a16:creationId xmlns:a16="http://schemas.microsoft.com/office/drawing/2014/main" id="{7E6D1501-BABD-4A36-8870-F1047D621687}"/>
              </a:ext>
            </a:extLst>
          </p:cNvPr>
          <p:cNvSpPr>
            <a:spLocks noGrp="1"/>
          </p:cNvSpPr>
          <p:nvPr>
            <p:ph type="sldNum" sz="quarter" idx="12"/>
          </p:nvPr>
        </p:nvSpPr>
        <p:spPr>
          <a:xfrm>
            <a:off x="6457950" y="5624513"/>
            <a:ext cx="2057400" cy="273844"/>
          </a:xfrm>
        </p:spPr>
        <p:txBody>
          <a:bodyPr vert="horz" wrap="square" lIns="68580" tIns="34290" rIns="68580" bIns="34290" numCol="1" rtlCol="0" anchor="ctr" anchorCtr="0" compatLnSpc="1">
            <a:prstTxWarp prst="textNoShape">
              <a:avLst/>
            </a:prstTxWarp>
            <a:normAutofit/>
          </a:bodyPr>
          <a:lstStyle/>
          <a:p>
            <a:pPr defTabSz="342900">
              <a:spcAft>
                <a:spcPts val="450"/>
              </a:spcAft>
            </a:pPr>
            <a:fld id="{DA53157D-B5B1-4C38-BB03-7F8B3CA15B29}" type="slidenum">
              <a:rPr lang="en-US">
                <a:solidFill>
                  <a:srgbClr val="FFFFFF"/>
                </a:solidFill>
              </a:rPr>
              <a:pPr defTabSz="342900">
                <a:spcAft>
                  <a:spcPts val="450"/>
                </a:spcAft>
              </a:pPr>
              <a:t>11</a:t>
            </a:fld>
            <a:endParaRPr lang="en-US">
              <a:solidFill>
                <a:srgbClr val="FFFFFF"/>
              </a:solidFill>
            </a:endParaRPr>
          </a:p>
        </p:txBody>
      </p:sp>
    </p:spTree>
    <p:extLst>
      <p:ext uri="{BB962C8B-B14F-4D97-AF65-F5344CB8AC3E}">
        <p14:creationId xmlns:p14="http://schemas.microsoft.com/office/powerpoint/2010/main" val="3775746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DPA and the GDPR</a:t>
            </a:r>
          </a:p>
        </p:txBody>
      </p:sp>
      <p:sp>
        <p:nvSpPr>
          <p:cNvPr id="3" name="Content Placeholder 2"/>
          <p:cNvSpPr>
            <a:spLocks noGrp="1"/>
          </p:cNvSpPr>
          <p:nvPr>
            <p:ph idx="1"/>
          </p:nvPr>
        </p:nvSpPr>
        <p:spPr>
          <a:xfrm>
            <a:off x="628650" y="2226469"/>
            <a:ext cx="8045162" cy="3493727"/>
          </a:xfrm>
        </p:spPr>
        <p:txBody>
          <a:bodyPr>
            <a:normAutofit fontScale="62500" lnSpcReduction="20000"/>
          </a:bodyPr>
          <a:lstStyle/>
          <a:p>
            <a:r>
              <a:rPr lang="en-GB" dirty="0"/>
              <a:t>Europe: people should have certain rights over the data that refers to them</a:t>
            </a:r>
          </a:p>
          <a:p>
            <a:pPr lvl="4"/>
            <a:r>
              <a:rPr lang="en-GB" dirty="0"/>
              <a:t>unlike USA!</a:t>
            </a:r>
          </a:p>
          <a:p>
            <a:r>
              <a:rPr lang="en-GB" dirty="0"/>
              <a:t>from 25 May 2018, GDPR amends and extends data protection law</a:t>
            </a:r>
          </a:p>
          <a:p>
            <a:pPr marL="0" indent="0">
              <a:buNone/>
            </a:pPr>
            <a:endParaRPr lang="en-GB" dirty="0"/>
          </a:p>
          <a:p>
            <a:r>
              <a:rPr lang="en-GB" dirty="0"/>
              <a:t>EU law, but will apply in UK after Brexit</a:t>
            </a:r>
          </a:p>
          <a:p>
            <a:pPr lvl="1"/>
            <a:r>
              <a:rPr lang="en-GB" dirty="0"/>
              <a:t>government and ICO statements</a:t>
            </a:r>
          </a:p>
          <a:p>
            <a:r>
              <a:rPr lang="en-GB" dirty="0"/>
              <a:t>more rights for individuals; more restrictions on date holding, processing and transfers; greater penalties for infringement</a:t>
            </a:r>
          </a:p>
          <a:p>
            <a:r>
              <a:rPr lang="en-GB" dirty="0">
                <a:hlinkClick r:id="rId2"/>
              </a:rPr>
              <a:t>https://www.youtube.com/watch?v=NxgZ57BTkFQ</a:t>
            </a:r>
            <a:r>
              <a:rPr lang="en-GB" dirty="0"/>
              <a:t>  from 2.45mins-7.30 mins – why the law had to change.</a:t>
            </a:r>
          </a:p>
          <a:p>
            <a:endParaRPr lang="en-GB" dirty="0"/>
          </a:p>
        </p:txBody>
      </p:sp>
      <p:sp>
        <p:nvSpPr>
          <p:cNvPr id="4" name="Slide Number Placeholder 3"/>
          <p:cNvSpPr>
            <a:spLocks noGrp="1"/>
          </p:cNvSpPr>
          <p:nvPr>
            <p:ph type="sldNum" sz="quarter" idx="12"/>
          </p:nvPr>
        </p:nvSpPr>
        <p:spPr/>
        <p:txBody>
          <a:bodyPr/>
          <a:lstStyle/>
          <a:p>
            <a:fld id="{DA53157D-B5B1-4C38-BB03-7F8B3CA15B29}" type="slidenum">
              <a:rPr lang="en-GB" smtClean="0"/>
              <a:t>12</a:t>
            </a:fld>
            <a:endParaRPr lang="en-GB" dirty="0"/>
          </a:p>
        </p:txBody>
      </p:sp>
    </p:spTree>
    <p:extLst>
      <p:ext uri="{BB962C8B-B14F-4D97-AF65-F5344CB8AC3E}">
        <p14:creationId xmlns:p14="http://schemas.microsoft.com/office/powerpoint/2010/main" val="26670783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41DC8D9-3575-4B7D-9B57-6F85174A7732}"/>
              </a:ext>
            </a:extLst>
          </p:cNvPr>
          <p:cNvSpPr>
            <a:spLocks noGrp="1"/>
          </p:cNvSpPr>
          <p:nvPr>
            <p:ph type="title"/>
          </p:nvPr>
        </p:nvSpPr>
        <p:spPr/>
        <p:txBody>
          <a:bodyPr/>
          <a:lstStyle/>
          <a:p>
            <a:r>
              <a:rPr lang="en-GB" dirty="0"/>
              <a:t>Fines</a:t>
            </a:r>
          </a:p>
        </p:txBody>
      </p:sp>
      <p:sp>
        <p:nvSpPr>
          <p:cNvPr id="4" name="Content Placeholder 3">
            <a:extLst>
              <a:ext uri="{FF2B5EF4-FFF2-40B4-BE49-F238E27FC236}">
                <a16:creationId xmlns:a16="http://schemas.microsoft.com/office/drawing/2014/main" id="{E5F27331-B6D0-4A88-8702-3ACB32405F71}"/>
              </a:ext>
            </a:extLst>
          </p:cNvPr>
          <p:cNvSpPr>
            <a:spLocks noGrp="1"/>
          </p:cNvSpPr>
          <p:nvPr>
            <p:ph idx="1"/>
          </p:nvPr>
        </p:nvSpPr>
        <p:spPr/>
        <p:txBody>
          <a:bodyPr>
            <a:normAutofit/>
          </a:bodyPr>
          <a:lstStyle/>
          <a:p>
            <a:r>
              <a:rPr lang="en-GB" sz="2100" dirty="0"/>
              <a:t>London Newham Council Hit With £145,000 GDPR Fine for Data Breach  -</a:t>
            </a:r>
            <a:r>
              <a:rPr lang="en-GB" sz="1800" dirty="0"/>
              <a:t>Nov 2018 worker accidently breached.</a:t>
            </a:r>
          </a:p>
          <a:p>
            <a:r>
              <a:rPr lang="en-GB" sz="2100" dirty="0"/>
              <a:t>British Airways Data Breach Affects 380,000 Ticketing Transactions-21</a:t>
            </a:r>
            <a:r>
              <a:rPr lang="en-GB" sz="2100" baseline="30000" dirty="0"/>
              <a:t>st</a:t>
            </a:r>
            <a:r>
              <a:rPr lang="en-GB" sz="2100" dirty="0"/>
              <a:t> Aug 2018 5</a:t>
            </a:r>
            <a:r>
              <a:rPr lang="en-GB" sz="2100" baseline="30000" dirty="0"/>
              <a:t>th</a:t>
            </a:r>
            <a:r>
              <a:rPr lang="en-GB" sz="2100" dirty="0"/>
              <a:t> Sep 2018. Hacked</a:t>
            </a:r>
          </a:p>
          <a:p>
            <a:r>
              <a:rPr lang="en-GB" sz="2100" dirty="0"/>
              <a:t>Marriott GDPR Data Breach Estimated to Result in $915 Million Fine- Late 2018</a:t>
            </a:r>
          </a:p>
          <a:p>
            <a:r>
              <a:rPr lang="en-GB" sz="2100" dirty="0"/>
              <a:t>Municipality of Bergen GDPR Data Breach Results in €170,000 GDPR Fine – Mar 2019. School records</a:t>
            </a:r>
          </a:p>
          <a:p>
            <a:r>
              <a:rPr lang="en-GB" sz="2100" dirty="0"/>
              <a:t>Airbus GDPR Data Breach Results in €250,000 Fine-</a:t>
            </a:r>
          </a:p>
          <a:p>
            <a:pPr marL="685800" lvl="2" indent="0">
              <a:buNone/>
            </a:pPr>
            <a:r>
              <a:rPr lang="en-GB" sz="2100" dirty="0"/>
              <a:t>-Jan 2019-cyber attack</a:t>
            </a:r>
          </a:p>
        </p:txBody>
      </p:sp>
      <p:sp>
        <p:nvSpPr>
          <p:cNvPr id="2" name="Slide Number Placeholder 1"/>
          <p:cNvSpPr>
            <a:spLocks noGrp="1"/>
          </p:cNvSpPr>
          <p:nvPr>
            <p:ph type="sldNum" sz="quarter" idx="12"/>
          </p:nvPr>
        </p:nvSpPr>
        <p:spPr/>
        <p:txBody>
          <a:bodyPr/>
          <a:lstStyle/>
          <a:p>
            <a:fld id="{DA53157D-B5B1-4C38-BB03-7F8B3CA15B29}" type="slidenum">
              <a:rPr lang="en-GB" smtClean="0"/>
              <a:t>13</a:t>
            </a:fld>
            <a:endParaRPr lang="en-GB" dirty="0"/>
          </a:p>
        </p:txBody>
      </p:sp>
    </p:spTree>
    <p:extLst>
      <p:ext uri="{BB962C8B-B14F-4D97-AF65-F5344CB8AC3E}">
        <p14:creationId xmlns:p14="http://schemas.microsoft.com/office/powerpoint/2010/main" val="26174920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83A56-61DB-424E-91B7-89474B850E96}"/>
              </a:ext>
            </a:extLst>
          </p:cNvPr>
          <p:cNvSpPr>
            <a:spLocks noGrp="1"/>
          </p:cNvSpPr>
          <p:nvPr>
            <p:ph type="title"/>
          </p:nvPr>
        </p:nvSpPr>
        <p:spPr/>
        <p:txBody>
          <a:bodyPr/>
          <a:lstStyle/>
          <a:p>
            <a:r>
              <a:rPr lang="en-GB" dirty="0"/>
              <a:t>Fines…</a:t>
            </a:r>
          </a:p>
        </p:txBody>
      </p:sp>
      <p:sp>
        <p:nvSpPr>
          <p:cNvPr id="3" name="Content Placeholder 2">
            <a:extLst>
              <a:ext uri="{FF2B5EF4-FFF2-40B4-BE49-F238E27FC236}">
                <a16:creationId xmlns:a16="http://schemas.microsoft.com/office/drawing/2014/main" id="{4F942C8F-61DB-4443-8C9A-76ABF5B06140}"/>
              </a:ext>
            </a:extLst>
          </p:cNvPr>
          <p:cNvSpPr>
            <a:spLocks noGrp="1"/>
          </p:cNvSpPr>
          <p:nvPr>
            <p:ph idx="1"/>
          </p:nvPr>
        </p:nvSpPr>
        <p:spPr/>
        <p:txBody>
          <a:bodyPr/>
          <a:lstStyle/>
          <a:p>
            <a:pPr marL="0" indent="0">
              <a:buNone/>
            </a:pPr>
            <a:endParaRPr lang="en-GB" dirty="0"/>
          </a:p>
          <a:p>
            <a:r>
              <a:rPr lang="en-GB" dirty="0">
                <a:latin typeface="+mj-lt"/>
              </a:rPr>
              <a:t>Highest Fine :  </a:t>
            </a:r>
            <a:r>
              <a:rPr lang="en-GB" i="0" dirty="0">
                <a:solidFill>
                  <a:srgbClr val="333333"/>
                </a:solidFill>
                <a:effectLst/>
                <a:latin typeface="+mj-lt"/>
              </a:rPr>
              <a:t>€50M given to Google Inc. in France on 21</a:t>
            </a:r>
            <a:r>
              <a:rPr lang="en-GB" i="0" baseline="30000" dirty="0">
                <a:solidFill>
                  <a:srgbClr val="333333"/>
                </a:solidFill>
                <a:effectLst/>
                <a:latin typeface="+mj-lt"/>
              </a:rPr>
              <a:t>st  </a:t>
            </a:r>
            <a:r>
              <a:rPr lang="en-GB" i="0" dirty="0">
                <a:solidFill>
                  <a:srgbClr val="333333"/>
                </a:solidFill>
                <a:effectLst/>
                <a:latin typeface="+mj-lt"/>
              </a:rPr>
              <a:t>January 2019.  </a:t>
            </a:r>
            <a:r>
              <a:rPr lang="en-GB" dirty="0">
                <a:solidFill>
                  <a:srgbClr val="333333"/>
                </a:solidFill>
                <a:latin typeface="+mj-lt"/>
              </a:rPr>
              <a:t>For insufficient legal basis for data processing.</a:t>
            </a:r>
          </a:p>
          <a:p>
            <a:r>
              <a:rPr lang="en-GB" dirty="0">
                <a:solidFill>
                  <a:srgbClr val="333333"/>
                </a:solidFill>
                <a:latin typeface="+mj-lt"/>
              </a:rPr>
              <a:t>Smallest Fine : </a:t>
            </a:r>
            <a:r>
              <a:rPr lang="en-GB" i="0" dirty="0">
                <a:solidFill>
                  <a:srgbClr val="333333"/>
                </a:solidFill>
                <a:effectLst/>
                <a:latin typeface="+mj-lt"/>
              </a:rPr>
              <a:t>€28 has given to Google Ireland Ltd, in Hungary on 16</a:t>
            </a:r>
            <a:r>
              <a:rPr lang="en-GB" i="0" baseline="30000" dirty="0">
                <a:solidFill>
                  <a:srgbClr val="333333"/>
                </a:solidFill>
                <a:effectLst/>
                <a:latin typeface="+mj-lt"/>
              </a:rPr>
              <a:t>th</a:t>
            </a:r>
            <a:r>
              <a:rPr lang="en-GB" i="0" dirty="0">
                <a:solidFill>
                  <a:srgbClr val="333333"/>
                </a:solidFill>
                <a:effectLst/>
                <a:latin typeface="+mj-lt"/>
              </a:rPr>
              <a:t> July 2020</a:t>
            </a:r>
            <a:r>
              <a:rPr lang="en-GB" dirty="0">
                <a:latin typeface="+mj-lt"/>
              </a:rPr>
              <a:t> for insufficient fulfilment of data subjects.</a:t>
            </a:r>
          </a:p>
        </p:txBody>
      </p:sp>
      <p:sp>
        <p:nvSpPr>
          <p:cNvPr id="4" name="Slide Number Placeholder 3">
            <a:extLst>
              <a:ext uri="{FF2B5EF4-FFF2-40B4-BE49-F238E27FC236}">
                <a16:creationId xmlns:a16="http://schemas.microsoft.com/office/drawing/2014/main" id="{3269FED4-ECAE-4822-8979-FE3633ABFEC2}"/>
              </a:ext>
            </a:extLst>
          </p:cNvPr>
          <p:cNvSpPr>
            <a:spLocks noGrp="1"/>
          </p:cNvSpPr>
          <p:nvPr>
            <p:ph type="sldNum" sz="quarter" idx="12"/>
          </p:nvPr>
        </p:nvSpPr>
        <p:spPr>
          <a:xfrm>
            <a:off x="5335605" y="5624513"/>
            <a:ext cx="3179745" cy="273844"/>
          </a:xfrm>
        </p:spPr>
        <p:txBody>
          <a:bodyPr/>
          <a:lstStyle/>
          <a:p>
            <a:fld id="{DA53157D-B5B1-4C38-BB03-7F8B3CA15B29}" type="slidenum">
              <a:rPr lang="en-GB" smtClean="0"/>
              <a:t>14</a:t>
            </a:fld>
            <a:endParaRPr lang="en-GB" dirty="0"/>
          </a:p>
        </p:txBody>
      </p:sp>
      <p:pic>
        <p:nvPicPr>
          <p:cNvPr id="5" name="Picture 4">
            <a:extLst>
              <a:ext uri="{FF2B5EF4-FFF2-40B4-BE49-F238E27FC236}">
                <a16:creationId xmlns:a16="http://schemas.microsoft.com/office/drawing/2014/main" id="{06AA7447-4AC2-4019-AFFC-E3FB17769EF8}"/>
              </a:ext>
            </a:extLst>
          </p:cNvPr>
          <p:cNvPicPr>
            <a:picLocks noChangeAspect="1"/>
          </p:cNvPicPr>
          <p:nvPr/>
        </p:nvPicPr>
        <p:blipFill>
          <a:blip r:embed="rId2"/>
          <a:stretch>
            <a:fillRect/>
          </a:stretch>
        </p:blipFill>
        <p:spPr>
          <a:xfrm>
            <a:off x="4351472" y="4356927"/>
            <a:ext cx="3179745" cy="1356316"/>
          </a:xfrm>
          <a:prstGeom prst="rect">
            <a:avLst/>
          </a:prstGeom>
        </p:spPr>
      </p:pic>
      <p:sp>
        <p:nvSpPr>
          <p:cNvPr id="7" name="TextBox 6">
            <a:extLst>
              <a:ext uri="{FF2B5EF4-FFF2-40B4-BE49-F238E27FC236}">
                <a16:creationId xmlns:a16="http://schemas.microsoft.com/office/drawing/2014/main" id="{76F39601-701E-4338-9939-A4020B05EFD3}"/>
              </a:ext>
            </a:extLst>
          </p:cNvPr>
          <p:cNvSpPr txBox="1"/>
          <p:nvPr/>
        </p:nvSpPr>
        <p:spPr>
          <a:xfrm>
            <a:off x="628650" y="5390301"/>
            <a:ext cx="4570952" cy="369332"/>
          </a:xfrm>
          <a:prstGeom prst="rect">
            <a:avLst/>
          </a:prstGeom>
          <a:noFill/>
        </p:spPr>
        <p:txBody>
          <a:bodyPr wrap="square">
            <a:spAutoFit/>
          </a:bodyPr>
          <a:lstStyle/>
          <a:p>
            <a:r>
              <a:rPr lang="en-GB" dirty="0"/>
              <a:t>dataprivacymanager.net</a:t>
            </a:r>
          </a:p>
        </p:txBody>
      </p:sp>
    </p:spTree>
    <p:extLst>
      <p:ext uri="{BB962C8B-B14F-4D97-AF65-F5344CB8AC3E}">
        <p14:creationId xmlns:p14="http://schemas.microsoft.com/office/powerpoint/2010/main" val="2833679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Protecting personal data: the Data Protection Act</a:t>
            </a:r>
            <a:br>
              <a:rPr lang="en-GB" dirty="0"/>
            </a:br>
            <a:r>
              <a:rPr lang="en-GB" dirty="0"/>
              <a:t> and the GDPR</a:t>
            </a:r>
          </a:p>
        </p:txBody>
      </p:sp>
      <p:sp>
        <p:nvSpPr>
          <p:cNvPr id="4" name="Subtitle 3"/>
          <p:cNvSpPr>
            <a:spLocks noGrp="1"/>
          </p:cNvSpPr>
          <p:nvPr>
            <p:ph type="subTitle" idx="1"/>
          </p:nvPr>
        </p:nvSpPr>
        <p:spPr/>
        <p:txBody>
          <a:bodyPr/>
          <a:lstStyle/>
          <a:p>
            <a:r>
              <a:rPr lang="en-GB" dirty="0"/>
              <a:t>DPA only relates to </a:t>
            </a:r>
            <a:r>
              <a:rPr lang="en-GB" i="1" dirty="0">
                <a:solidFill>
                  <a:srgbClr val="00B0F0"/>
                </a:solidFill>
              </a:rPr>
              <a:t>personal</a:t>
            </a:r>
            <a:r>
              <a:rPr lang="en-GB" dirty="0">
                <a:solidFill>
                  <a:srgbClr val="00B0F0"/>
                </a:solidFill>
              </a:rPr>
              <a:t> </a:t>
            </a:r>
            <a:r>
              <a:rPr lang="en-GB" dirty="0"/>
              <a:t>data</a:t>
            </a:r>
          </a:p>
          <a:p>
            <a:pPr lvl="1"/>
            <a:r>
              <a:rPr lang="en-GB" dirty="0"/>
              <a:t>anything else not covered!</a:t>
            </a:r>
          </a:p>
          <a:p>
            <a:endParaRPr lang="en-GB" dirty="0"/>
          </a:p>
        </p:txBody>
      </p:sp>
      <p:sp>
        <p:nvSpPr>
          <p:cNvPr id="3" name="Slide Number Placeholder 2"/>
          <p:cNvSpPr>
            <a:spLocks noGrp="1"/>
          </p:cNvSpPr>
          <p:nvPr>
            <p:ph type="sldNum" sz="quarter" idx="12"/>
          </p:nvPr>
        </p:nvSpPr>
        <p:spPr/>
        <p:txBody>
          <a:bodyPr/>
          <a:lstStyle/>
          <a:p>
            <a:fld id="{DA53157D-B5B1-4C38-BB03-7F8B3CA15B29}" type="slidenum">
              <a:rPr lang="en-GB" smtClean="0"/>
              <a:t>15</a:t>
            </a:fld>
            <a:endParaRPr lang="en-GB" dirty="0"/>
          </a:p>
        </p:txBody>
      </p:sp>
    </p:spTree>
    <p:extLst>
      <p:ext uri="{BB962C8B-B14F-4D97-AF65-F5344CB8AC3E}">
        <p14:creationId xmlns:p14="http://schemas.microsoft.com/office/powerpoint/2010/main" val="2998440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DPA: the context</a:t>
            </a:r>
          </a:p>
        </p:txBody>
      </p:sp>
      <p:sp>
        <p:nvSpPr>
          <p:cNvPr id="2" name="Slide Number Placeholder 1"/>
          <p:cNvSpPr>
            <a:spLocks noGrp="1"/>
          </p:cNvSpPr>
          <p:nvPr>
            <p:ph type="sldNum" sz="quarter" idx="12"/>
          </p:nvPr>
        </p:nvSpPr>
        <p:spPr/>
        <p:txBody>
          <a:bodyPr/>
          <a:lstStyle/>
          <a:p>
            <a:fld id="{DA53157D-B5B1-4C38-BB03-7F8B3CA15B29}" type="slidenum">
              <a:rPr lang="en-GB" smtClean="0"/>
              <a:t>16</a:t>
            </a:fld>
            <a:endParaRPr lang="en-GB" dirty="0"/>
          </a:p>
        </p:txBody>
      </p:sp>
    </p:spTree>
    <p:extLst>
      <p:ext uri="{BB962C8B-B14F-4D97-AF65-F5344CB8AC3E}">
        <p14:creationId xmlns:p14="http://schemas.microsoft.com/office/powerpoint/2010/main" val="16120777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protect personal data?</a:t>
            </a:r>
          </a:p>
        </p:txBody>
      </p:sp>
      <p:sp>
        <p:nvSpPr>
          <p:cNvPr id="3" name="Content Placeholder 2"/>
          <p:cNvSpPr>
            <a:spLocks noGrp="1"/>
          </p:cNvSpPr>
          <p:nvPr>
            <p:ph idx="1"/>
          </p:nvPr>
        </p:nvSpPr>
        <p:spPr/>
        <p:txBody>
          <a:bodyPr/>
          <a:lstStyle/>
          <a:p>
            <a:pPr lvl="0"/>
            <a:r>
              <a:rPr lang="en-GB" dirty="0"/>
              <a:t>prevent identity theft</a:t>
            </a:r>
          </a:p>
          <a:p>
            <a:r>
              <a:rPr lang="en-GB" dirty="0"/>
              <a:t>intrusive media hacking private information</a:t>
            </a:r>
          </a:p>
          <a:p>
            <a:r>
              <a:rPr lang="en-GB" dirty="0"/>
              <a:t>collection and analysis of ‘big data’</a:t>
            </a:r>
          </a:p>
          <a:p>
            <a:r>
              <a:rPr lang="en-GB" dirty="0"/>
              <a:t>collection of sensitive e.g. medical data by companies</a:t>
            </a:r>
          </a:p>
          <a:p>
            <a:pPr lvl="1"/>
            <a:r>
              <a:rPr lang="en-GB" dirty="0"/>
              <a:t>… and ability to identify people even from ‘anonymised’ data</a:t>
            </a:r>
          </a:p>
          <a:p>
            <a:r>
              <a:rPr lang="en-GB" dirty="0"/>
              <a:t>ethically the right thing to do</a:t>
            </a:r>
          </a:p>
          <a:p>
            <a:pPr lvl="1"/>
            <a:r>
              <a:rPr lang="en-GB" dirty="0"/>
              <a:t>protecting privacy and integrity of other people</a:t>
            </a:r>
          </a:p>
          <a:p>
            <a:endParaRPr lang="en-GB" dirty="0"/>
          </a:p>
        </p:txBody>
      </p:sp>
      <p:sp>
        <p:nvSpPr>
          <p:cNvPr id="4" name="Slide Number Placeholder 3"/>
          <p:cNvSpPr>
            <a:spLocks noGrp="1"/>
          </p:cNvSpPr>
          <p:nvPr>
            <p:ph type="sldNum" sz="quarter" idx="12"/>
          </p:nvPr>
        </p:nvSpPr>
        <p:spPr/>
        <p:txBody>
          <a:bodyPr/>
          <a:lstStyle/>
          <a:p>
            <a:fld id="{DA53157D-B5B1-4C38-BB03-7F8B3CA15B29}" type="slidenum">
              <a:rPr lang="en-GB" smtClean="0"/>
              <a:t>17</a:t>
            </a:fld>
            <a:endParaRPr lang="en-GB" dirty="0"/>
          </a:p>
        </p:txBody>
      </p:sp>
    </p:spTree>
    <p:extLst>
      <p:ext uri="{BB962C8B-B14F-4D97-AF65-F5344CB8AC3E}">
        <p14:creationId xmlns:p14="http://schemas.microsoft.com/office/powerpoint/2010/main" val="17816996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Data Protection Act 1998</a:t>
            </a:r>
          </a:p>
        </p:txBody>
      </p:sp>
      <p:sp>
        <p:nvSpPr>
          <p:cNvPr id="3" name="Content Placeholder 2"/>
          <p:cNvSpPr>
            <a:spLocks noGrp="1"/>
          </p:cNvSpPr>
          <p:nvPr>
            <p:ph idx="1"/>
          </p:nvPr>
        </p:nvSpPr>
        <p:spPr/>
        <p:txBody>
          <a:bodyPr/>
          <a:lstStyle/>
          <a:p>
            <a:pPr>
              <a:defRPr/>
            </a:pPr>
            <a:r>
              <a:rPr lang="en-GB" dirty="0"/>
              <a:t>legal framework to protect personal data against</a:t>
            </a:r>
          </a:p>
          <a:p>
            <a:pPr lvl="2">
              <a:defRPr/>
            </a:pPr>
            <a:r>
              <a:rPr lang="en-GB" dirty="0"/>
              <a:t>misuse: blacklisting, blackmail, …</a:t>
            </a:r>
          </a:p>
          <a:p>
            <a:pPr lvl="2">
              <a:defRPr/>
            </a:pPr>
            <a:r>
              <a:rPr lang="en-GB" dirty="0"/>
              <a:t>theft: identity theft for fraud, …</a:t>
            </a:r>
          </a:p>
          <a:p>
            <a:pPr marL="0" indent="0">
              <a:buNone/>
              <a:defRPr/>
            </a:pPr>
            <a:endParaRPr lang="en-GB" dirty="0"/>
          </a:p>
          <a:p>
            <a:pPr>
              <a:defRPr/>
            </a:pPr>
            <a:r>
              <a:rPr lang="en-GB" dirty="0"/>
              <a:t>gives rights to data subjects</a:t>
            </a:r>
          </a:p>
          <a:p>
            <a:pPr lvl="2">
              <a:defRPr/>
            </a:pPr>
            <a:r>
              <a:rPr lang="en-GB" dirty="0"/>
              <a:t>and places obligations on data controllers</a:t>
            </a:r>
          </a:p>
          <a:p>
            <a:pPr marL="0" indent="0">
              <a:buNone/>
              <a:defRPr/>
            </a:pPr>
            <a:endParaRPr lang="en-GB" dirty="0"/>
          </a:p>
          <a:p>
            <a:pPr>
              <a:defRPr/>
            </a:pPr>
            <a:r>
              <a:rPr lang="en-GB" dirty="0"/>
              <a:t>UK law, based on European conventions</a:t>
            </a:r>
          </a:p>
          <a:p>
            <a:pPr marL="0" indent="0">
              <a:buNone/>
            </a:pPr>
            <a:endParaRPr lang="en-GB" dirty="0"/>
          </a:p>
        </p:txBody>
      </p:sp>
      <p:sp>
        <p:nvSpPr>
          <p:cNvPr id="4" name="Slide Number Placeholder 3"/>
          <p:cNvSpPr>
            <a:spLocks noGrp="1"/>
          </p:cNvSpPr>
          <p:nvPr>
            <p:ph type="sldNum" sz="quarter" idx="12"/>
          </p:nvPr>
        </p:nvSpPr>
        <p:spPr/>
        <p:txBody>
          <a:bodyPr/>
          <a:lstStyle/>
          <a:p>
            <a:fld id="{DA53157D-B5B1-4C38-BB03-7F8B3CA15B29}" type="slidenum">
              <a:rPr lang="en-GB" smtClean="0"/>
              <a:t>18</a:t>
            </a:fld>
            <a:endParaRPr lang="en-GB" dirty="0"/>
          </a:p>
        </p:txBody>
      </p:sp>
    </p:spTree>
    <p:extLst>
      <p:ext uri="{BB962C8B-B14F-4D97-AF65-F5344CB8AC3E}">
        <p14:creationId xmlns:p14="http://schemas.microsoft.com/office/powerpoint/2010/main" val="3748298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data are we talking about?</a:t>
            </a:r>
          </a:p>
        </p:txBody>
      </p:sp>
      <p:sp>
        <p:nvSpPr>
          <p:cNvPr id="3" name="Content Placeholder 2"/>
          <p:cNvSpPr>
            <a:spLocks noGrp="1"/>
          </p:cNvSpPr>
          <p:nvPr>
            <p:ph idx="1"/>
          </p:nvPr>
        </p:nvSpPr>
        <p:spPr/>
        <p:txBody>
          <a:bodyPr/>
          <a:lstStyle/>
          <a:p>
            <a:pPr>
              <a:defRPr/>
            </a:pPr>
            <a:r>
              <a:rPr lang="en-GB" dirty="0"/>
              <a:t>what is personal data? </a:t>
            </a:r>
          </a:p>
          <a:p>
            <a:pPr lvl="2">
              <a:defRPr/>
            </a:pPr>
            <a:r>
              <a:rPr lang="en-GB" dirty="0"/>
              <a:t>precision vital here – definitions set boundaries to what DPA protects!</a:t>
            </a:r>
          </a:p>
          <a:p>
            <a:pPr marL="685800" lvl="2" indent="0">
              <a:buNone/>
              <a:defRPr/>
            </a:pPr>
            <a:endParaRPr lang="en-GB" dirty="0"/>
          </a:p>
          <a:p>
            <a:pPr>
              <a:defRPr/>
            </a:pPr>
            <a:r>
              <a:rPr lang="en-GB" dirty="0"/>
              <a:t>DPA only relates to </a:t>
            </a:r>
            <a:r>
              <a:rPr lang="en-GB" i="1" dirty="0">
                <a:solidFill>
                  <a:srgbClr val="00B0F0"/>
                </a:solidFill>
              </a:rPr>
              <a:t>personal data</a:t>
            </a:r>
            <a:r>
              <a:rPr lang="en-GB" dirty="0">
                <a:solidFill>
                  <a:srgbClr val="00B0F0"/>
                </a:solidFill>
              </a:rPr>
              <a:t> </a:t>
            </a:r>
            <a:r>
              <a:rPr lang="en-GB" dirty="0"/>
              <a:t>…</a:t>
            </a:r>
          </a:p>
          <a:p>
            <a:pPr lvl="2">
              <a:defRPr/>
            </a:pPr>
            <a:r>
              <a:rPr lang="en-GB" dirty="0"/>
              <a:t>… some of which is </a:t>
            </a:r>
            <a:r>
              <a:rPr lang="en-GB" i="1" dirty="0">
                <a:solidFill>
                  <a:srgbClr val="00B0F0"/>
                </a:solidFill>
              </a:rPr>
              <a:t>sensitive personal data</a:t>
            </a:r>
          </a:p>
          <a:p>
            <a:pPr marL="685800" lvl="2" indent="0">
              <a:buNone/>
              <a:defRPr/>
            </a:pPr>
            <a:endParaRPr lang="en-GB" i="1" dirty="0">
              <a:solidFill>
                <a:srgbClr val="00B0F0"/>
              </a:solidFill>
            </a:endParaRPr>
          </a:p>
          <a:p>
            <a:pPr>
              <a:defRPr/>
            </a:pPr>
            <a:r>
              <a:rPr lang="en-GB" dirty="0"/>
              <a:t>.. which is held in a </a:t>
            </a:r>
            <a:r>
              <a:rPr lang="en-GB" i="1" dirty="0">
                <a:solidFill>
                  <a:srgbClr val="00B0F0"/>
                </a:solidFill>
              </a:rPr>
              <a:t>relevant filing system</a:t>
            </a:r>
          </a:p>
          <a:p>
            <a:endParaRPr lang="en-GB" dirty="0"/>
          </a:p>
        </p:txBody>
      </p:sp>
      <p:sp>
        <p:nvSpPr>
          <p:cNvPr id="4" name="Slide Number Placeholder 3"/>
          <p:cNvSpPr>
            <a:spLocks noGrp="1"/>
          </p:cNvSpPr>
          <p:nvPr>
            <p:ph type="sldNum" sz="quarter" idx="12"/>
          </p:nvPr>
        </p:nvSpPr>
        <p:spPr/>
        <p:txBody>
          <a:bodyPr/>
          <a:lstStyle/>
          <a:p>
            <a:fld id="{DA53157D-B5B1-4C38-BB03-7F8B3CA15B29}" type="slidenum">
              <a:rPr lang="en-GB" smtClean="0"/>
              <a:t>19</a:t>
            </a:fld>
            <a:endParaRPr lang="en-GB" dirty="0"/>
          </a:p>
        </p:txBody>
      </p:sp>
    </p:spTree>
    <p:extLst>
      <p:ext uri="{BB962C8B-B14F-4D97-AF65-F5344CB8AC3E}">
        <p14:creationId xmlns:p14="http://schemas.microsoft.com/office/powerpoint/2010/main" val="2433541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B716C-98C2-4582-AE7A-AD95A3523748}"/>
              </a:ext>
            </a:extLst>
          </p:cNvPr>
          <p:cNvSpPr>
            <a:spLocks noGrp="1"/>
          </p:cNvSpPr>
          <p:nvPr>
            <p:ph type="title"/>
          </p:nvPr>
        </p:nvSpPr>
        <p:spPr/>
        <p:txBody>
          <a:bodyPr/>
          <a:lstStyle/>
          <a:p>
            <a:r>
              <a:rPr lang="en-GB" dirty="0"/>
              <a:t>Personal Data</a:t>
            </a:r>
          </a:p>
        </p:txBody>
      </p:sp>
      <p:sp>
        <p:nvSpPr>
          <p:cNvPr id="3" name="Content Placeholder 2">
            <a:extLst>
              <a:ext uri="{FF2B5EF4-FFF2-40B4-BE49-F238E27FC236}">
                <a16:creationId xmlns:a16="http://schemas.microsoft.com/office/drawing/2014/main" id="{084E6D43-7193-4ED1-8545-B99A8482E52B}"/>
              </a:ext>
            </a:extLst>
          </p:cNvPr>
          <p:cNvSpPr>
            <a:spLocks noGrp="1"/>
          </p:cNvSpPr>
          <p:nvPr>
            <p:ph idx="1"/>
          </p:nvPr>
        </p:nvSpPr>
        <p:spPr/>
        <p:txBody>
          <a:bodyPr>
            <a:normAutofit fontScale="85000" lnSpcReduction="20000"/>
          </a:bodyPr>
          <a:lstStyle/>
          <a:p>
            <a:r>
              <a:rPr lang="en-GB" dirty="0"/>
              <a:t>Personal data means data which relate to a living individual who can be identified </a:t>
            </a:r>
          </a:p>
          <a:p>
            <a:pPr marL="342900" lvl="1" indent="0">
              <a:buNone/>
            </a:pPr>
            <a:r>
              <a:rPr lang="en-GB" dirty="0"/>
              <a:t>	– (a) from those data, or</a:t>
            </a:r>
          </a:p>
          <a:p>
            <a:pPr marL="342900" lvl="1" indent="0">
              <a:buNone/>
            </a:pPr>
            <a:r>
              <a:rPr lang="en-GB" dirty="0"/>
              <a:t>	 – (b) from those data and other information which is in the possession of, or is likely to come into the possession of, the data controller, </a:t>
            </a:r>
          </a:p>
          <a:p>
            <a:pPr marL="0" indent="0">
              <a:buNone/>
            </a:pPr>
            <a:r>
              <a:rPr lang="en-GB" dirty="0"/>
              <a:t>• and includes any expression of opinion about the individual and any indication of the intentions of the data controller or any other person in respect of the individual. </a:t>
            </a:r>
          </a:p>
          <a:p>
            <a:pPr>
              <a:buFont typeface="Wingdings" panose="05000000000000000000" pitchFamily="2" charset="2"/>
              <a:buChar char="v"/>
            </a:pPr>
            <a:r>
              <a:rPr lang="en-GB" dirty="0">
                <a:solidFill>
                  <a:schemeClr val="accent1">
                    <a:lumMod val="75000"/>
                  </a:schemeClr>
                </a:solidFill>
              </a:rPr>
              <a:t>GDPR Change – IP addresses and email addresses.</a:t>
            </a:r>
          </a:p>
          <a:p>
            <a:endParaRPr lang="en-GB" dirty="0"/>
          </a:p>
        </p:txBody>
      </p:sp>
      <p:sp>
        <p:nvSpPr>
          <p:cNvPr id="4" name="Slide Number Placeholder 3"/>
          <p:cNvSpPr>
            <a:spLocks noGrp="1"/>
          </p:cNvSpPr>
          <p:nvPr>
            <p:ph type="sldNum" sz="quarter" idx="12"/>
          </p:nvPr>
        </p:nvSpPr>
        <p:spPr/>
        <p:txBody>
          <a:bodyPr/>
          <a:lstStyle/>
          <a:p>
            <a:fld id="{DA53157D-B5B1-4C38-BB03-7F8B3CA15B29}" type="slidenum">
              <a:rPr lang="en-GB" smtClean="0"/>
              <a:t>20</a:t>
            </a:fld>
            <a:endParaRPr lang="en-GB" dirty="0"/>
          </a:p>
        </p:txBody>
      </p:sp>
    </p:spTree>
    <p:extLst>
      <p:ext uri="{BB962C8B-B14F-4D97-AF65-F5344CB8AC3E}">
        <p14:creationId xmlns:p14="http://schemas.microsoft.com/office/powerpoint/2010/main" val="26193430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4F65E-A306-49CF-BD6E-34830EE4E71B}"/>
              </a:ext>
            </a:extLst>
          </p:cNvPr>
          <p:cNvSpPr>
            <a:spLocks noGrp="1"/>
          </p:cNvSpPr>
          <p:nvPr>
            <p:ph type="title"/>
          </p:nvPr>
        </p:nvSpPr>
        <p:spPr/>
        <p:txBody>
          <a:bodyPr/>
          <a:lstStyle/>
          <a:p>
            <a:r>
              <a:rPr lang="en-GB" dirty="0"/>
              <a:t>Sensitive personal data</a:t>
            </a:r>
          </a:p>
        </p:txBody>
      </p:sp>
      <p:sp>
        <p:nvSpPr>
          <p:cNvPr id="3" name="Content Placeholder 2">
            <a:extLst>
              <a:ext uri="{FF2B5EF4-FFF2-40B4-BE49-F238E27FC236}">
                <a16:creationId xmlns:a16="http://schemas.microsoft.com/office/drawing/2014/main" id="{AF0030DF-A131-4AA5-BCB8-149AC775B761}"/>
              </a:ext>
            </a:extLst>
          </p:cNvPr>
          <p:cNvSpPr>
            <a:spLocks noGrp="1"/>
          </p:cNvSpPr>
          <p:nvPr>
            <p:ph idx="1"/>
          </p:nvPr>
        </p:nvSpPr>
        <p:spPr/>
        <p:txBody>
          <a:bodyPr>
            <a:normAutofit fontScale="77500" lnSpcReduction="20000"/>
          </a:bodyPr>
          <a:lstStyle/>
          <a:p>
            <a:r>
              <a:rPr lang="en-GB" dirty="0"/>
              <a:t>Sensitive personal data means personal data consisting of information as to – </a:t>
            </a:r>
          </a:p>
          <a:p>
            <a:pPr marL="685800" lvl="2" indent="0">
              <a:buNone/>
            </a:pPr>
            <a:r>
              <a:rPr lang="en-GB" dirty="0"/>
              <a:t>– (a) the racial or ethnic origin of the data subject, </a:t>
            </a:r>
          </a:p>
          <a:p>
            <a:pPr marL="685800" lvl="2" indent="0">
              <a:buNone/>
            </a:pPr>
            <a:r>
              <a:rPr lang="en-GB" dirty="0"/>
              <a:t>– (b) political opinions,</a:t>
            </a:r>
          </a:p>
          <a:p>
            <a:pPr marL="685800" lvl="2" indent="0">
              <a:buNone/>
            </a:pPr>
            <a:r>
              <a:rPr lang="en-GB" dirty="0"/>
              <a:t> – (c ) religious beliefs or other beliefs of a similar nature, </a:t>
            </a:r>
          </a:p>
          <a:p>
            <a:pPr marL="685800" lvl="2" indent="0">
              <a:buNone/>
            </a:pPr>
            <a:r>
              <a:rPr lang="en-GB" dirty="0"/>
              <a:t>– (d) whether he or she is a member of a trade union, </a:t>
            </a:r>
          </a:p>
          <a:p>
            <a:pPr marL="685800" lvl="2" indent="0">
              <a:buNone/>
            </a:pPr>
            <a:r>
              <a:rPr lang="en-GB" dirty="0"/>
              <a:t>– (e) physical or mental health or condition,</a:t>
            </a:r>
          </a:p>
          <a:p>
            <a:pPr marL="685800" lvl="2" indent="0">
              <a:buNone/>
            </a:pPr>
            <a:r>
              <a:rPr lang="en-GB" dirty="0"/>
              <a:t> – (f) sexual life, </a:t>
            </a:r>
          </a:p>
          <a:p>
            <a:pPr marL="685800" lvl="2" indent="0">
              <a:buNone/>
            </a:pPr>
            <a:r>
              <a:rPr lang="en-GB" dirty="0"/>
              <a:t>– (g) the commission or alleged commission of any offence, or </a:t>
            </a:r>
          </a:p>
          <a:p>
            <a:pPr marL="685800" lvl="2" indent="0">
              <a:buNone/>
            </a:pPr>
            <a:r>
              <a:rPr lang="en-GB" dirty="0"/>
              <a:t>– (h) any proceedings for any offence committed or alleged to have been committed, the disposal of such proceedings or the sentence of any court in such proceedings. </a:t>
            </a:r>
          </a:p>
          <a:p>
            <a:r>
              <a:rPr lang="en-GB" dirty="0">
                <a:solidFill>
                  <a:schemeClr val="accent1">
                    <a:lumMod val="75000"/>
                  </a:schemeClr>
                </a:solidFill>
              </a:rPr>
              <a:t>GDPR Change – Genetic and Biometric data</a:t>
            </a:r>
          </a:p>
        </p:txBody>
      </p:sp>
      <p:sp>
        <p:nvSpPr>
          <p:cNvPr id="4" name="Slide Number Placeholder 3"/>
          <p:cNvSpPr>
            <a:spLocks noGrp="1"/>
          </p:cNvSpPr>
          <p:nvPr>
            <p:ph type="sldNum" sz="quarter" idx="12"/>
          </p:nvPr>
        </p:nvSpPr>
        <p:spPr/>
        <p:txBody>
          <a:bodyPr/>
          <a:lstStyle/>
          <a:p>
            <a:fld id="{DA53157D-B5B1-4C38-BB03-7F8B3CA15B29}" type="slidenum">
              <a:rPr lang="en-GB" smtClean="0"/>
              <a:t>21</a:t>
            </a:fld>
            <a:endParaRPr lang="en-GB" dirty="0"/>
          </a:p>
        </p:txBody>
      </p:sp>
    </p:spTree>
    <p:extLst>
      <p:ext uri="{BB962C8B-B14F-4D97-AF65-F5344CB8AC3E}">
        <p14:creationId xmlns:p14="http://schemas.microsoft.com/office/powerpoint/2010/main" val="16479326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7D81D-0596-468F-BC40-63BAC038618C}"/>
              </a:ext>
            </a:extLst>
          </p:cNvPr>
          <p:cNvSpPr>
            <a:spLocks noGrp="1"/>
          </p:cNvSpPr>
          <p:nvPr>
            <p:ph type="title"/>
          </p:nvPr>
        </p:nvSpPr>
        <p:spPr/>
        <p:txBody>
          <a:bodyPr/>
          <a:lstStyle/>
          <a:p>
            <a:r>
              <a:rPr lang="en-GB" dirty="0"/>
              <a:t>Processing the data</a:t>
            </a:r>
          </a:p>
        </p:txBody>
      </p:sp>
      <p:sp>
        <p:nvSpPr>
          <p:cNvPr id="3" name="Content Placeholder 2">
            <a:extLst>
              <a:ext uri="{FF2B5EF4-FFF2-40B4-BE49-F238E27FC236}">
                <a16:creationId xmlns:a16="http://schemas.microsoft.com/office/drawing/2014/main" id="{80D7FE81-202C-4730-ACF1-95DE985E4E1A}"/>
              </a:ext>
            </a:extLst>
          </p:cNvPr>
          <p:cNvSpPr>
            <a:spLocks noGrp="1"/>
          </p:cNvSpPr>
          <p:nvPr>
            <p:ph idx="1"/>
          </p:nvPr>
        </p:nvSpPr>
        <p:spPr>
          <a:xfrm>
            <a:off x="628650" y="2018434"/>
            <a:ext cx="7886700" cy="3471539"/>
          </a:xfrm>
        </p:spPr>
        <p:txBody>
          <a:bodyPr>
            <a:normAutofit fontScale="62500" lnSpcReduction="20000"/>
          </a:bodyPr>
          <a:lstStyle/>
          <a:p>
            <a:r>
              <a:rPr lang="en-GB" sz="2175" dirty="0"/>
              <a:t>Processing, in relation to information or data, means obtaining, recording or holding the information or data or carrying out any operation or set of operations on the information or data, including-</a:t>
            </a:r>
          </a:p>
          <a:p>
            <a:pPr marL="0" indent="0">
              <a:buNone/>
            </a:pPr>
            <a:endParaRPr lang="en-GB" sz="2175" dirty="0"/>
          </a:p>
          <a:p>
            <a:pPr lvl="1"/>
            <a:r>
              <a:rPr lang="en-GB" sz="2925" dirty="0"/>
              <a:t>(a) organisation, adaptation or alteration of the information or data, </a:t>
            </a:r>
          </a:p>
          <a:p>
            <a:pPr lvl="1"/>
            <a:endParaRPr lang="en-GB" sz="2925" dirty="0"/>
          </a:p>
          <a:p>
            <a:pPr lvl="1"/>
            <a:r>
              <a:rPr lang="en-GB" sz="2925" dirty="0"/>
              <a:t>(b) retrieval, consultation or use of the information or data, </a:t>
            </a:r>
          </a:p>
          <a:p>
            <a:pPr lvl="1"/>
            <a:endParaRPr lang="en-GB" sz="2925" dirty="0"/>
          </a:p>
          <a:p>
            <a:pPr lvl="1"/>
            <a:r>
              <a:rPr lang="en-GB" sz="2925" dirty="0"/>
              <a:t>(c) disclosure of the information or data by transmission, dissemination or otherwise making available, or </a:t>
            </a:r>
          </a:p>
          <a:p>
            <a:pPr lvl="1"/>
            <a:endParaRPr lang="en-GB" sz="2925" dirty="0"/>
          </a:p>
          <a:p>
            <a:pPr lvl="1"/>
            <a:r>
              <a:rPr lang="en-GB" sz="2925" dirty="0"/>
              <a:t>(d) alignment, combination, blocking, erasure or destruction of the information or data.</a:t>
            </a:r>
          </a:p>
        </p:txBody>
      </p:sp>
      <p:sp>
        <p:nvSpPr>
          <p:cNvPr id="4" name="Slide Number Placeholder 3"/>
          <p:cNvSpPr>
            <a:spLocks noGrp="1"/>
          </p:cNvSpPr>
          <p:nvPr>
            <p:ph type="sldNum" sz="quarter" idx="12"/>
          </p:nvPr>
        </p:nvSpPr>
        <p:spPr/>
        <p:txBody>
          <a:bodyPr/>
          <a:lstStyle/>
          <a:p>
            <a:fld id="{DA53157D-B5B1-4C38-BB03-7F8B3CA15B29}" type="slidenum">
              <a:rPr lang="en-GB" smtClean="0"/>
              <a:t>22</a:t>
            </a:fld>
            <a:endParaRPr lang="en-GB" dirty="0"/>
          </a:p>
        </p:txBody>
      </p:sp>
    </p:spTree>
    <p:extLst>
      <p:ext uri="{BB962C8B-B14F-4D97-AF65-F5344CB8AC3E}">
        <p14:creationId xmlns:p14="http://schemas.microsoft.com/office/powerpoint/2010/main" val="34543191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04177-03E3-4A74-9462-7AB860A6D3C3}"/>
              </a:ext>
            </a:extLst>
          </p:cNvPr>
          <p:cNvSpPr>
            <a:spLocks noGrp="1"/>
          </p:cNvSpPr>
          <p:nvPr>
            <p:ph type="title"/>
          </p:nvPr>
        </p:nvSpPr>
        <p:spPr/>
        <p:txBody>
          <a:bodyPr/>
          <a:lstStyle/>
          <a:p>
            <a:r>
              <a:rPr lang="en-GB" altLang="en-US" dirty="0"/>
              <a:t>why is privacy</a:t>
            </a:r>
            <a:br>
              <a:rPr lang="en-GB" altLang="en-US" dirty="0"/>
            </a:br>
            <a:r>
              <a:rPr lang="en-GB" altLang="en-US" dirty="0"/>
              <a:t> more of an issue now?</a:t>
            </a:r>
            <a:endParaRPr lang="en-GB" dirty="0"/>
          </a:p>
        </p:txBody>
      </p:sp>
      <p:sp>
        <p:nvSpPr>
          <p:cNvPr id="3" name="Content Placeholder 2">
            <a:extLst>
              <a:ext uri="{FF2B5EF4-FFF2-40B4-BE49-F238E27FC236}">
                <a16:creationId xmlns:a16="http://schemas.microsoft.com/office/drawing/2014/main" id="{0BE2F79B-DDEC-4265-AE81-2C1841B17641}"/>
              </a:ext>
            </a:extLst>
          </p:cNvPr>
          <p:cNvSpPr>
            <a:spLocks noGrp="1"/>
          </p:cNvSpPr>
          <p:nvPr>
            <p:ph idx="1"/>
          </p:nvPr>
        </p:nvSpPr>
        <p:spPr>
          <a:xfrm>
            <a:off x="628650" y="2125267"/>
            <a:ext cx="7886700" cy="3364706"/>
          </a:xfrm>
        </p:spPr>
        <p:txBody>
          <a:bodyPr>
            <a:normAutofit fontScale="47500" lnSpcReduction="20000"/>
          </a:bodyPr>
          <a:lstStyle/>
          <a:p>
            <a:r>
              <a:rPr lang="en-GB" dirty="0"/>
              <a:t>ever-increasing numbers of reported hacks of systems containing your data</a:t>
            </a:r>
          </a:p>
          <a:p>
            <a:pPr lvl="1"/>
            <a:r>
              <a:rPr lang="en-GB" dirty="0"/>
              <a:t>… and what about the ones that aren’t reported? </a:t>
            </a:r>
            <a:r>
              <a:rPr lang="en-GB" dirty="0">
                <a:sym typeface="Wingdings" panose="05000000000000000000" pitchFamily="2" charset="2"/>
              </a:rPr>
              <a:t></a:t>
            </a:r>
          </a:p>
          <a:p>
            <a:pPr marL="342900" lvl="1" indent="0">
              <a:buNone/>
            </a:pPr>
            <a:endParaRPr lang="en-GB" dirty="0"/>
          </a:p>
          <a:p>
            <a:r>
              <a:rPr lang="en-GB" dirty="0"/>
              <a:t>more information now publicly available</a:t>
            </a:r>
          </a:p>
          <a:p>
            <a:pPr lvl="1"/>
            <a:r>
              <a:rPr lang="en-GB" dirty="0"/>
              <a:t>public personal information more easily available through websites</a:t>
            </a:r>
          </a:p>
          <a:p>
            <a:pPr lvl="1"/>
            <a:r>
              <a:rPr lang="en-GB" dirty="0"/>
              <a:t>published on internet by other people</a:t>
            </a:r>
          </a:p>
          <a:p>
            <a:pPr marL="342900" lvl="1" indent="0">
              <a:buNone/>
            </a:pPr>
            <a:endParaRPr lang="en-GB" dirty="0"/>
          </a:p>
          <a:p>
            <a:r>
              <a:rPr lang="en-GB" dirty="0"/>
              <a:t>semi-pubic information often uploaded by people themselves</a:t>
            </a:r>
          </a:p>
          <a:p>
            <a:pPr lvl="1"/>
            <a:r>
              <a:rPr lang="en-GB" dirty="0"/>
              <a:t>Facebook profiles, reviews they’ve written, photos</a:t>
            </a:r>
          </a:p>
          <a:p>
            <a:pPr marL="342900" lvl="1" indent="0">
              <a:buNone/>
            </a:pPr>
            <a:endParaRPr lang="en-GB" dirty="0"/>
          </a:p>
          <a:p>
            <a:r>
              <a:rPr lang="en-GB" dirty="0"/>
              <a:t>automatic/technology-supported surveillance: government, private</a:t>
            </a:r>
          </a:p>
          <a:p>
            <a:r>
              <a:rPr lang="en-GB" dirty="0"/>
              <a:t>(mis)use of data held on computers: combining information (data matching)</a:t>
            </a:r>
          </a:p>
          <a:p>
            <a:r>
              <a:rPr lang="en-GB" dirty="0"/>
              <a:t>... can all be combined to be build up a profile</a:t>
            </a:r>
          </a:p>
        </p:txBody>
      </p:sp>
      <p:sp>
        <p:nvSpPr>
          <p:cNvPr id="4" name="Slide Number Placeholder 3"/>
          <p:cNvSpPr>
            <a:spLocks noGrp="1"/>
          </p:cNvSpPr>
          <p:nvPr>
            <p:ph type="sldNum" sz="quarter" idx="12"/>
          </p:nvPr>
        </p:nvSpPr>
        <p:spPr/>
        <p:txBody>
          <a:bodyPr/>
          <a:lstStyle/>
          <a:p>
            <a:fld id="{DA53157D-B5B1-4C38-BB03-7F8B3CA15B29}" type="slidenum">
              <a:rPr lang="en-GB" smtClean="0"/>
              <a:t>23</a:t>
            </a:fld>
            <a:endParaRPr lang="en-GB" dirty="0"/>
          </a:p>
        </p:txBody>
      </p:sp>
    </p:spTree>
    <p:extLst>
      <p:ext uri="{BB962C8B-B14F-4D97-AF65-F5344CB8AC3E}">
        <p14:creationId xmlns:p14="http://schemas.microsoft.com/office/powerpoint/2010/main" val="8374618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2B083-E29B-4855-B06D-C637A70582F4}"/>
              </a:ext>
            </a:extLst>
          </p:cNvPr>
          <p:cNvSpPr>
            <a:spLocks noGrp="1"/>
          </p:cNvSpPr>
          <p:nvPr>
            <p:ph type="title"/>
          </p:nvPr>
        </p:nvSpPr>
        <p:spPr/>
        <p:txBody>
          <a:bodyPr/>
          <a:lstStyle/>
          <a:p>
            <a:r>
              <a:rPr lang="en-GB" dirty="0"/>
              <a:t>who is responsible</a:t>
            </a:r>
            <a:br>
              <a:rPr lang="en-GB" dirty="0"/>
            </a:br>
            <a:r>
              <a:rPr lang="en-GB" dirty="0"/>
              <a:t> for personal data? </a:t>
            </a:r>
          </a:p>
        </p:txBody>
      </p:sp>
      <p:sp>
        <p:nvSpPr>
          <p:cNvPr id="3" name="Content Placeholder 2">
            <a:extLst>
              <a:ext uri="{FF2B5EF4-FFF2-40B4-BE49-F238E27FC236}">
                <a16:creationId xmlns:a16="http://schemas.microsoft.com/office/drawing/2014/main" id="{FB6E726A-8392-496E-A824-6DA6732C7FC9}"/>
              </a:ext>
            </a:extLst>
          </p:cNvPr>
          <p:cNvSpPr>
            <a:spLocks noGrp="1"/>
          </p:cNvSpPr>
          <p:nvPr>
            <p:ph idx="1"/>
          </p:nvPr>
        </p:nvSpPr>
        <p:spPr/>
        <p:txBody>
          <a:bodyPr>
            <a:normAutofit fontScale="85000" lnSpcReduction="20000"/>
          </a:bodyPr>
          <a:lstStyle/>
          <a:p>
            <a:r>
              <a:rPr lang="en-GB" sz="2400" dirty="0"/>
              <a:t>“data controller”</a:t>
            </a:r>
          </a:p>
          <a:p>
            <a:pPr lvl="1"/>
            <a:r>
              <a:rPr lang="en-GB" sz="2400" dirty="0"/>
              <a:t>person who (either alone or jointly or in common with other persons) determines purposes for which and the manner in which any personal data are, or are to be, processed</a:t>
            </a:r>
          </a:p>
          <a:p>
            <a:r>
              <a:rPr lang="en-GB" sz="2400" i="1" dirty="0">
                <a:solidFill>
                  <a:srgbClr val="00B0F0"/>
                </a:solidFill>
              </a:rPr>
              <a:t>not the same as </a:t>
            </a:r>
            <a:r>
              <a:rPr lang="en-GB" sz="2400" dirty="0"/>
              <a:t>“data processor”</a:t>
            </a:r>
          </a:p>
          <a:p>
            <a:pPr lvl="1"/>
            <a:r>
              <a:rPr lang="en-GB" sz="2400" dirty="0"/>
              <a:t>any person (other than employee of the data controller) who processes data on behalf of data controller</a:t>
            </a:r>
          </a:p>
          <a:p>
            <a:r>
              <a:rPr lang="en-GB" sz="2400" dirty="0"/>
              <a:t>data controller is responsible for ensuring DPA compliance</a:t>
            </a:r>
          </a:p>
          <a:p>
            <a:pPr lvl="1"/>
            <a:r>
              <a:rPr lang="en-GB" sz="2400" dirty="0"/>
              <a:t>but data processor also responsible for security etc.</a:t>
            </a:r>
          </a:p>
          <a:p>
            <a:pPr lvl="1"/>
            <a:r>
              <a:rPr lang="en-GB" sz="2400" dirty="0"/>
              <a:t>ICO guidance suggests </a:t>
            </a:r>
            <a:r>
              <a:rPr lang="en-GB" sz="2400" i="1" dirty="0">
                <a:solidFill>
                  <a:srgbClr val="00B0F0"/>
                </a:solidFill>
              </a:rPr>
              <a:t>processors may become controllers</a:t>
            </a:r>
            <a:r>
              <a:rPr lang="en-GB" sz="2400" dirty="0"/>
              <a:t> if they control how data is processed</a:t>
            </a:r>
          </a:p>
          <a:p>
            <a:pPr lvl="1"/>
            <a:r>
              <a:rPr lang="en-GB" sz="2400" dirty="0"/>
              <a:t>… and using external processor does not remove obligation from data controller!</a:t>
            </a:r>
          </a:p>
          <a:p>
            <a:endParaRPr lang="en-GB" dirty="0"/>
          </a:p>
        </p:txBody>
      </p:sp>
      <p:sp>
        <p:nvSpPr>
          <p:cNvPr id="4" name="Slide Number Placeholder 3"/>
          <p:cNvSpPr>
            <a:spLocks noGrp="1"/>
          </p:cNvSpPr>
          <p:nvPr>
            <p:ph type="sldNum" sz="quarter" idx="12"/>
          </p:nvPr>
        </p:nvSpPr>
        <p:spPr/>
        <p:txBody>
          <a:bodyPr/>
          <a:lstStyle/>
          <a:p>
            <a:fld id="{DA53157D-B5B1-4C38-BB03-7F8B3CA15B29}" type="slidenum">
              <a:rPr lang="en-GB" smtClean="0"/>
              <a:t>24</a:t>
            </a:fld>
            <a:endParaRPr lang="en-GB" dirty="0"/>
          </a:p>
        </p:txBody>
      </p:sp>
    </p:spTree>
    <p:extLst>
      <p:ext uri="{BB962C8B-B14F-4D97-AF65-F5344CB8AC3E}">
        <p14:creationId xmlns:p14="http://schemas.microsoft.com/office/powerpoint/2010/main" val="1543485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The Data Protection Principles</a:t>
            </a:r>
          </a:p>
        </p:txBody>
      </p:sp>
      <p:sp>
        <p:nvSpPr>
          <p:cNvPr id="2" name="Slide Number Placeholder 1"/>
          <p:cNvSpPr>
            <a:spLocks noGrp="1"/>
          </p:cNvSpPr>
          <p:nvPr>
            <p:ph type="sldNum" sz="quarter" idx="12"/>
          </p:nvPr>
        </p:nvSpPr>
        <p:spPr/>
        <p:txBody>
          <a:bodyPr/>
          <a:lstStyle/>
          <a:p>
            <a:fld id="{7AC325F1-B22C-4019-B085-99FDB8097ABF}" type="slidenum">
              <a:rPr lang="en-GB" smtClean="0"/>
              <a:t>25</a:t>
            </a:fld>
            <a:endParaRPr lang="en-GB" dirty="0"/>
          </a:p>
        </p:txBody>
      </p:sp>
      <p:pic>
        <p:nvPicPr>
          <p:cNvPr id="1026" name="Picture 2" descr="C:\Users\bb10aac\AppData\Local\Microsoft\Windows\Temporary Internet Files\Content.IE5\CWWBMX8D\privacy_2[1].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25517" y="4085035"/>
            <a:ext cx="2121694" cy="1214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74197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3ACED-17FF-4A25-AABB-2F1A0E1ADC81}"/>
              </a:ext>
            </a:extLst>
          </p:cNvPr>
          <p:cNvSpPr>
            <a:spLocks noGrp="1"/>
          </p:cNvSpPr>
          <p:nvPr>
            <p:ph type="title"/>
          </p:nvPr>
        </p:nvSpPr>
        <p:spPr/>
        <p:txBody>
          <a:bodyPr/>
          <a:lstStyle/>
          <a:p>
            <a:r>
              <a:rPr lang="en-GB" dirty="0"/>
              <a:t>DPA and GDPR principles</a:t>
            </a:r>
          </a:p>
        </p:txBody>
      </p:sp>
      <p:sp>
        <p:nvSpPr>
          <p:cNvPr id="3" name="Content Placeholder 2">
            <a:extLst>
              <a:ext uri="{FF2B5EF4-FFF2-40B4-BE49-F238E27FC236}">
                <a16:creationId xmlns:a16="http://schemas.microsoft.com/office/drawing/2014/main" id="{0483BF9B-2DFE-41B8-BC99-345177F0B147}"/>
              </a:ext>
            </a:extLst>
          </p:cNvPr>
          <p:cNvSpPr>
            <a:spLocks noGrp="1"/>
          </p:cNvSpPr>
          <p:nvPr>
            <p:ph idx="1"/>
          </p:nvPr>
        </p:nvSpPr>
        <p:spPr>
          <a:xfrm>
            <a:off x="1614488" y="2034021"/>
            <a:ext cx="5915025" cy="3966729"/>
          </a:xfrm>
        </p:spPr>
        <p:txBody>
          <a:bodyPr>
            <a:noAutofit/>
          </a:bodyPr>
          <a:lstStyle/>
          <a:p>
            <a:pPr marL="385763" indent="-385763">
              <a:spcBef>
                <a:spcPts val="0"/>
              </a:spcBef>
              <a:buFont typeface="+mj-lt"/>
              <a:buAutoNum type="arabicPeriod"/>
            </a:pPr>
            <a:r>
              <a:rPr lang="en-GB" sz="1500" dirty="0"/>
              <a:t>personal data shall be processed fairly and lawfully.</a:t>
            </a:r>
          </a:p>
          <a:p>
            <a:pPr marL="300038" lvl="1" indent="0">
              <a:spcBef>
                <a:spcPts val="0"/>
              </a:spcBef>
              <a:buNone/>
            </a:pPr>
            <a:r>
              <a:rPr lang="en-GB" sz="1500" dirty="0">
                <a:solidFill>
                  <a:srgbClr val="00B0F0"/>
                </a:solidFill>
              </a:rPr>
              <a:t> GDPR: criminal record checks must be justified by law</a:t>
            </a:r>
          </a:p>
          <a:p>
            <a:pPr marL="300038" lvl="1" indent="0">
              <a:spcBef>
                <a:spcPts val="0"/>
              </a:spcBef>
              <a:buNone/>
            </a:pPr>
            <a:endParaRPr lang="en-GB" sz="1500" dirty="0">
              <a:solidFill>
                <a:srgbClr val="00B0F0"/>
              </a:solidFill>
            </a:endParaRPr>
          </a:p>
          <a:p>
            <a:pPr marL="385763" indent="-385763">
              <a:spcBef>
                <a:spcPts val="0"/>
              </a:spcBef>
              <a:buFont typeface="+mj-lt"/>
              <a:buAutoNum type="arabicPeriod" startAt="2"/>
            </a:pPr>
            <a:r>
              <a:rPr lang="en-GB" sz="1500" dirty="0"/>
              <a:t>personal data shall be obtained only for specified and lawful purposes, and shall not be further processed in any manner incompatible with those purposes.</a:t>
            </a:r>
          </a:p>
          <a:p>
            <a:pPr marL="300038" lvl="1" indent="0">
              <a:spcBef>
                <a:spcPts val="0"/>
              </a:spcBef>
              <a:buNone/>
            </a:pPr>
            <a:r>
              <a:rPr lang="en-GB" sz="1500" dirty="0">
                <a:solidFill>
                  <a:srgbClr val="00B0F0"/>
                </a:solidFill>
              </a:rPr>
              <a:t> GDPR: further processing for archiving in public interest, scientific or historical research purposes or statistical purposes permitted</a:t>
            </a:r>
          </a:p>
          <a:p>
            <a:pPr marL="385763" indent="-385763">
              <a:spcBef>
                <a:spcPts val="0"/>
              </a:spcBef>
              <a:buFont typeface="+mj-lt"/>
              <a:buAutoNum type="arabicPeriod" startAt="3"/>
            </a:pPr>
            <a:r>
              <a:rPr lang="en-GB" sz="1500" dirty="0"/>
              <a:t>personal data shall be adequate, relevant and not excessive in relation to the purposes for which it is processed.</a:t>
            </a:r>
          </a:p>
          <a:p>
            <a:pPr marL="300038" lvl="1" indent="0">
              <a:spcBef>
                <a:spcPts val="0"/>
              </a:spcBef>
              <a:buNone/>
            </a:pPr>
            <a:r>
              <a:rPr lang="en-GB" sz="1500" dirty="0">
                <a:solidFill>
                  <a:srgbClr val="00B0F0"/>
                </a:solidFill>
              </a:rPr>
              <a:t> GDPR: privacy notices must be clearer, consent more explicit, must state right to withdraw consent</a:t>
            </a:r>
          </a:p>
          <a:p>
            <a:pPr marL="385763" indent="-385763">
              <a:spcBef>
                <a:spcPts val="0"/>
              </a:spcBef>
              <a:buFont typeface="+mj-lt"/>
              <a:buAutoNum type="arabicPeriod" startAt="4"/>
            </a:pPr>
            <a:r>
              <a:rPr lang="en-GB" sz="1500" dirty="0"/>
              <a:t>personal data shall be accurate, and where necessary, kept up to date.</a:t>
            </a:r>
          </a:p>
        </p:txBody>
      </p:sp>
      <p:sp>
        <p:nvSpPr>
          <p:cNvPr id="4" name="Slide Number Placeholder 3"/>
          <p:cNvSpPr>
            <a:spLocks noGrp="1"/>
          </p:cNvSpPr>
          <p:nvPr>
            <p:ph type="sldNum" sz="quarter" idx="12"/>
          </p:nvPr>
        </p:nvSpPr>
        <p:spPr/>
        <p:txBody>
          <a:bodyPr/>
          <a:lstStyle/>
          <a:p>
            <a:fld id="{7AC325F1-B22C-4019-B085-99FDB8097ABF}" type="slidenum">
              <a:rPr lang="en-GB" smtClean="0"/>
              <a:t>26</a:t>
            </a:fld>
            <a:endParaRPr lang="en-GB" dirty="0"/>
          </a:p>
        </p:txBody>
      </p:sp>
    </p:spTree>
    <p:extLst>
      <p:ext uri="{BB962C8B-B14F-4D97-AF65-F5344CB8AC3E}">
        <p14:creationId xmlns:p14="http://schemas.microsoft.com/office/powerpoint/2010/main" val="2938424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D09F8-2F8D-4CFA-BE5B-AE8FFFF5A97C}"/>
              </a:ext>
            </a:extLst>
          </p:cNvPr>
          <p:cNvSpPr>
            <a:spLocks noGrp="1"/>
          </p:cNvSpPr>
          <p:nvPr>
            <p:ph type="title"/>
          </p:nvPr>
        </p:nvSpPr>
        <p:spPr/>
        <p:txBody>
          <a:bodyPr/>
          <a:lstStyle/>
          <a:p>
            <a:r>
              <a:rPr lang="en-GB" dirty="0"/>
              <a:t>Data Protection Principles</a:t>
            </a:r>
          </a:p>
        </p:txBody>
      </p:sp>
      <p:sp>
        <p:nvSpPr>
          <p:cNvPr id="3" name="Content Placeholder 2">
            <a:extLst>
              <a:ext uri="{FF2B5EF4-FFF2-40B4-BE49-F238E27FC236}">
                <a16:creationId xmlns:a16="http://schemas.microsoft.com/office/drawing/2014/main" id="{91F9C3FB-1156-4A40-890B-E430DB4AD600}"/>
              </a:ext>
            </a:extLst>
          </p:cNvPr>
          <p:cNvSpPr>
            <a:spLocks noGrp="1"/>
          </p:cNvSpPr>
          <p:nvPr>
            <p:ph idx="1"/>
          </p:nvPr>
        </p:nvSpPr>
        <p:spPr>
          <a:xfrm>
            <a:off x="1614488" y="2125267"/>
            <a:ext cx="5915025" cy="3364706"/>
          </a:xfrm>
        </p:spPr>
        <p:txBody>
          <a:bodyPr>
            <a:normAutofit fontScale="92500" lnSpcReduction="20000"/>
          </a:bodyPr>
          <a:lstStyle/>
          <a:p>
            <a:pPr>
              <a:spcBef>
                <a:spcPts val="0"/>
              </a:spcBef>
              <a:buFont typeface="+mj-lt"/>
              <a:buAutoNum type="arabicPeriod" startAt="5"/>
              <a:defRPr/>
            </a:pPr>
            <a:r>
              <a:rPr lang="en-GB" sz="1500" dirty="0"/>
              <a:t>personal data shall not be kept for longer than is necessary for the purposes for which it is being processed.</a:t>
            </a:r>
          </a:p>
          <a:p>
            <a:pPr marL="300038" lvl="1" indent="0">
              <a:spcBef>
                <a:spcPts val="0"/>
              </a:spcBef>
              <a:buNone/>
              <a:defRPr/>
            </a:pPr>
            <a:r>
              <a:rPr lang="en-GB" sz="1500" dirty="0">
                <a:solidFill>
                  <a:srgbClr val="00B0F0"/>
                </a:solidFill>
              </a:rPr>
              <a:t> GDPR: only data which can identify individuals covered; right to be forgotten</a:t>
            </a:r>
          </a:p>
          <a:p>
            <a:pPr marL="300038" lvl="1" indent="0">
              <a:spcBef>
                <a:spcPts val="0"/>
              </a:spcBef>
              <a:buNone/>
              <a:defRPr/>
            </a:pPr>
            <a:endParaRPr lang="en-GB" sz="1500" dirty="0">
              <a:solidFill>
                <a:srgbClr val="00B0F0"/>
              </a:solidFill>
            </a:endParaRPr>
          </a:p>
          <a:p>
            <a:pPr>
              <a:spcBef>
                <a:spcPts val="0"/>
              </a:spcBef>
              <a:buFont typeface="+mj-lt"/>
              <a:buAutoNum type="arabicPeriod" startAt="6"/>
              <a:defRPr/>
            </a:pPr>
            <a:r>
              <a:rPr lang="en-GB" sz="1500" dirty="0"/>
              <a:t>personal data shall be processed in accordance with the rights of data subjects under this Act.</a:t>
            </a:r>
          </a:p>
          <a:p>
            <a:pPr marL="300038" lvl="1" indent="0">
              <a:spcBef>
                <a:spcPts val="0"/>
              </a:spcBef>
              <a:buNone/>
              <a:defRPr/>
            </a:pPr>
            <a:r>
              <a:rPr lang="en-GB" sz="1500" dirty="0">
                <a:solidFill>
                  <a:srgbClr val="00B0F0"/>
                </a:solidFill>
              </a:rPr>
              <a:t> GDPR: right to be forgotten, right to transfer personal data</a:t>
            </a:r>
          </a:p>
          <a:p>
            <a:pPr marL="300038" lvl="1" indent="0">
              <a:spcBef>
                <a:spcPts val="0"/>
              </a:spcBef>
              <a:buNone/>
              <a:defRPr/>
            </a:pPr>
            <a:endParaRPr lang="en-GB" sz="1500" dirty="0">
              <a:solidFill>
                <a:srgbClr val="00B0F0"/>
              </a:solidFill>
            </a:endParaRPr>
          </a:p>
          <a:p>
            <a:pPr>
              <a:spcBef>
                <a:spcPts val="0"/>
              </a:spcBef>
              <a:buFont typeface="+mj-lt"/>
              <a:buAutoNum type="arabicPeriod" startAt="7"/>
              <a:defRPr/>
            </a:pPr>
            <a:r>
              <a:rPr lang="en-GB" sz="1500" dirty="0"/>
              <a:t>appropriate technical and organisational measures shall be taken against unauthorised or unlawful processing of personal data and against accidental loss or destruction of, or damage to, personal data.</a:t>
            </a:r>
          </a:p>
          <a:p>
            <a:pPr marL="300038" lvl="1" indent="0">
              <a:spcBef>
                <a:spcPts val="0"/>
              </a:spcBef>
              <a:buNone/>
              <a:defRPr/>
            </a:pPr>
            <a:r>
              <a:rPr lang="en-GB" sz="1500" dirty="0">
                <a:solidFill>
                  <a:srgbClr val="00B0F0"/>
                </a:solidFill>
              </a:rPr>
              <a:t> GDPR: may need to appoint Data Protection Officer</a:t>
            </a:r>
          </a:p>
          <a:p>
            <a:pPr marL="300038" lvl="1" indent="0">
              <a:spcBef>
                <a:spcPts val="0"/>
              </a:spcBef>
              <a:buNone/>
              <a:defRPr/>
            </a:pPr>
            <a:endParaRPr lang="en-GB" sz="1500" dirty="0">
              <a:solidFill>
                <a:srgbClr val="00B0F0"/>
              </a:solidFill>
            </a:endParaRPr>
          </a:p>
          <a:p>
            <a:pPr>
              <a:spcBef>
                <a:spcPts val="0"/>
              </a:spcBef>
              <a:buFont typeface="+mj-lt"/>
              <a:buAutoNum type="arabicPeriod" startAt="7"/>
              <a:defRPr/>
            </a:pPr>
            <a:r>
              <a:rPr lang="en-GB" sz="1500" dirty="0"/>
              <a:t>personal data shall not be transferred outside the EEA unless that country / territory ensures an adequate level of protection.</a:t>
            </a:r>
          </a:p>
          <a:p>
            <a:pPr marL="300038" lvl="1" indent="0">
              <a:spcBef>
                <a:spcPts val="0"/>
              </a:spcBef>
              <a:buNone/>
              <a:defRPr/>
            </a:pPr>
            <a:r>
              <a:rPr lang="en-GB" sz="1500" dirty="0">
                <a:solidFill>
                  <a:srgbClr val="00B0F0"/>
                </a:solidFill>
              </a:rPr>
              <a:t> GDPR: need consent, obligations still apply</a:t>
            </a:r>
          </a:p>
          <a:p>
            <a:pPr marL="0" indent="0">
              <a:buNone/>
            </a:pPr>
            <a:endParaRPr lang="en-GB" sz="1500" dirty="0"/>
          </a:p>
        </p:txBody>
      </p:sp>
      <p:sp>
        <p:nvSpPr>
          <p:cNvPr id="4" name="Slide Number Placeholder 3"/>
          <p:cNvSpPr>
            <a:spLocks noGrp="1"/>
          </p:cNvSpPr>
          <p:nvPr>
            <p:ph type="sldNum" sz="quarter" idx="12"/>
          </p:nvPr>
        </p:nvSpPr>
        <p:spPr/>
        <p:txBody>
          <a:bodyPr/>
          <a:lstStyle/>
          <a:p>
            <a:fld id="{7AC325F1-B22C-4019-B085-99FDB8097ABF}" type="slidenum">
              <a:rPr lang="en-GB" smtClean="0"/>
              <a:t>27</a:t>
            </a:fld>
            <a:endParaRPr lang="en-GB" dirty="0"/>
          </a:p>
        </p:txBody>
      </p:sp>
    </p:spTree>
    <p:extLst>
      <p:ext uri="{BB962C8B-B14F-4D97-AF65-F5344CB8AC3E}">
        <p14:creationId xmlns:p14="http://schemas.microsoft.com/office/powerpoint/2010/main" val="3168178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fade">
                                      <p:cBhvr>
                                        <p:cTn id="23" dur="500"/>
                                        <p:tgtEl>
                                          <p:spTgt spid="3">
                                            <p:txEl>
                                              <p:pRg st="6" end="6"/>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fade">
                                      <p:cBhvr>
                                        <p:cTn id="26" dur="500"/>
                                        <p:tgtEl>
                                          <p:spTgt spid="3">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Effect transition="in" filter="fade">
                                      <p:cBhvr>
                                        <p:cTn id="31" dur="500"/>
                                        <p:tgtEl>
                                          <p:spTgt spid="3">
                                            <p:txEl>
                                              <p:pRg st="9" end="9"/>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10" end="10"/>
                                            </p:txEl>
                                          </p:spTgt>
                                        </p:tgtEl>
                                        <p:attrNameLst>
                                          <p:attrName>style.visibility</p:attrName>
                                        </p:attrNameLst>
                                      </p:cBhvr>
                                      <p:to>
                                        <p:strVal val="visible"/>
                                      </p:to>
                                    </p:set>
                                    <p:animEffect transition="in" filter="fade">
                                      <p:cBhvr>
                                        <p:cTn id="34"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DPA: control, obligations and rights</a:t>
            </a:r>
          </a:p>
        </p:txBody>
      </p:sp>
      <p:sp>
        <p:nvSpPr>
          <p:cNvPr id="2" name="Slide Number Placeholder 1"/>
          <p:cNvSpPr>
            <a:spLocks noGrp="1"/>
          </p:cNvSpPr>
          <p:nvPr>
            <p:ph type="sldNum" sz="quarter" idx="12"/>
          </p:nvPr>
        </p:nvSpPr>
        <p:spPr/>
        <p:txBody>
          <a:bodyPr/>
          <a:lstStyle/>
          <a:p>
            <a:fld id="{7AC325F1-B22C-4019-B085-99FDB8097ABF}" type="slidenum">
              <a:rPr lang="en-GB" smtClean="0"/>
              <a:t>28</a:t>
            </a:fld>
            <a:endParaRPr lang="en-GB" dirty="0"/>
          </a:p>
        </p:txBody>
      </p:sp>
      <p:pic>
        <p:nvPicPr>
          <p:cNvPr id="3074" name="Picture 2" descr="C:\Users\bb10aac\AppData\Local\Microsoft\Windows\Temporary Internet Files\Content.IE5\ZJV8EC85\data_protection-300x30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63988" y="3753036"/>
            <a:ext cx="2857500" cy="17821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57524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814EB2F-3092-4339-9F89-221CDFFC82C3}"/>
              </a:ext>
            </a:extLst>
          </p:cNvPr>
          <p:cNvSpPr>
            <a:spLocks noGrp="1"/>
          </p:cNvSpPr>
          <p:nvPr>
            <p:ph type="title"/>
          </p:nvPr>
        </p:nvSpPr>
        <p:spPr>
          <a:xfrm>
            <a:off x="6258092" y="1321262"/>
            <a:ext cx="1470303" cy="3595925"/>
          </a:xfrm>
        </p:spPr>
        <p:txBody>
          <a:bodyPr vert="horz" wrap="square" lIns="68580" tIns="34290" rIns="68580" bIns="34290" numCol="1" rtlCol="0" anchor="ctr" anchorCtr="0" compatLnSpc="1">
            <a:prstTxWarp prst="textNoShape">
              <a:avLst/>
            </a:prstTxWarp>
            <a:normAutofit/>
          </a:bodyPr>
          <a:lstStyle/>
          <a:p>
            <a:pPr algn="l">
              <a:lnSpc>
                <a:spcPct val="90000"/>
              </a:lnSpc>
            </a:pPr>
            <a:r>
              <a:rPr lang="en-US" sz="2325">
                <a:solidFill>
                  <a:srgbClr val="FFFFFF"/>
                </a:solidFill>
              </a:rPr>
              <a:t>The Rights for Individuals</a:t>
            </a:r>
          </a:p>
        </p:txBody>
      </p:sp>
      <p:pic>
        <p:nvPicPr>
          <p:cNvPr id="10" name="Content Placeholder 9">
            <a:extLst>
              <a:ext uri="{FF2B5EF4-FFF2-40B4-BE49-F238E27FC236}">
                <a16:creationId xmlns:a16="http://schemas.microsoft.com/office/drawing/2014/main" id="{EB13EEF6-43AB-4956-AB2D-1D4F23CFEFB8}"/>
              </a:ext>
            </a:extLst>
          </p:cNvPr>
          <p:cNvPicPr>
            <a:picLocks noGrp="1" noChangeAspect="1"/>
          </p:cNvPicPr>
          <p:nvPr>
            <p:ph idx="1"/>
          </p:nvPr>
        </p:nvPicPr>
        <p:blipFill rotWithShape="1">
          <a:blip r:embed="rId2"/>
          <a:srcRect t="4438" r="1" b="4440"/>
          <a:stretch/>
        </p:blipFill>
        <p:spPr>
          <a:xfrm>
            <a:off x="1692141" y="1564154"/>
            <a:ext cx="4029312" cy="3606249"/>
          </a:xfrm>
          <a:prstGeom prst="rect">
            <a:avLst/>
          </a:prstGeom>
          <a:effectLst/>
        </p:spPr>
      </p:pic>
    </p:spTree>
    <p:extLst>
      <p:ext uri="{BB962C8B-B14F-4D97-AF65-F5344CB8AC3E}">
        <p14:creationId xmlns:p14="http://schemas.microsoft.com/office/powerpoint/2010/main" val="24265196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B45A0A9-8A8E-413A-9327-6ADAFE159009}"/>
              </a:ext>
            </a:extLst>
          </p:cNvPr>
          <p:cNvSpPr>
            <a:spLocks noGrp="1"/>
          </p:cNvSpPr>
          <p:nvPr>
            <p:ph type="sldNum" sz="quarter" idx="12"/>
          </p:nvPr>
        </p:nvSpPr>
        <p:spPr/>
        <p:txBody>
          <a:bodyPr/>
          <a:lstStyle/>
          <a:p>
            <a:fld id="{7AC325F1-B22C-4019-B085-99FDB8097ABF}" type="slidenum">
              <a:rPr lang="en-GB" smtClean="0"/>
              <a:t>30</a:t>
            </a:fld>
            <a:endParaRPr lang="en-GB" dirty="0"/>
          </a:p>
        </p:txBody>
      </p:sp>
      <p:graphicFrame>
        <p:nvGraphicFramePr>
          <p:cNvPr id="6" name="Diagram 5">
            <a:extLst>
              <a:ext uri="{FF2B5EF4-FFF2-40B4-BE49-F238E27FC236}">
                <a16:creationId xmlns:a16="http://schemas.microsoft.com/office/drawing/2014/main" id="{3E5E0E1D-D470-4F30-93D2-C82E0E7D3538}"/>
              </a:ext>
            </a:extLst>
          </p:cNvPr>
          <p:cNvGraphicFramePr/>
          <p:nvPr/>
        </p:nvGraphicFramePr>
        <p:xfrm>
          <a:off x="1385646" y="1322766"/>
          <a:ext cx="6318702" cy="43017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47235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5D3CF20-47A0-46E6-89F3-7873AF250CF1}"/>
              </a:ext>
            </a:extLst>
          </p:cNvPr>
          <p:cNvSpPr>
            <a:spLocks noGrp="1"/>
          </p:cNvSpPr>
          <p:nvPr>
            <p:ph type="sldNum" sz="quarter" idx="12"/>
          </p:nvPr>
        </p:nvSpPr>
        <p:spPr/>
        <p:txBody>
          <a:bodyPr/>
          <a:lstStyle/>
          <a:p>
            <a:fld id="{7AC325F1-B22C-4019-B085-99FDB8097ABF}" type="slidenum">
              <a:rPr lang="en-GB" smtClean="0"/>
              <a:t>31</a:t>
            </a:fld>
            <a:endParaRPr lang="en-GB" dirty="0"/>
          </a:p>
        </p:txBody>
      </p:sp>
      <p:graphicFrame>
        <p:nvGraphicFramePr>
          <p:cNvPr id="6" name="Content Placeholder 5">
            <a:extLst>
              <a:ext uri="{FF2B5EF4-FFF2-40B4-BE49-F238E27FC236}">
                <a16:creationId xmlns:a16="http://schemas.microsoft.com/office/drawing/2014/main" id="{522D656A-3915-4A9D-9F15-FFF3FAAE134E}"/>
              </a:ext>
            </a:extLst>
          </p:cNvPr>
          <p:cNvGraphicFramePr>
            <a:graphicFrameLocks noGrp="1"/>
          </p:cNvGraphicFramePr>
          <p:nvPr>
            <p:ph idx="1"/>
          </p:nvPr>
        </p:nvGraphicFramePr>
        <p:xfrm>
          <a:off x="1385646" y="1376773"/>
          <a:ext cx="6272454" cy="4075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66542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5D3CF20-47A0-46E6-89F3-7873AF250CF1}"/>
              </a:ext>
            </a:extLst>
          </p:cNvPr>
          <p:cNvSpPr>
            <a:spLocks noGrp="1"/>
          </p:cNvSpPr>
          <p:nvPr>
            <p:ph type="sldNum" sz="quarter" idx="12"/>
          </p:nvPr>
        </p:nvSpPr>
        <p:spPr/>
        <p:txBody>
          <a:bodyPr/>
          <a:lstStyle/>
          <a:p>
            <a:fld id="{7AC325F1-B22C-4019-B085-99FDB8097ABF}" type="slidenum">
              <a:rPr lang="en-GB" smtClean="0"/>
              <a:t>32</a:t>
            </a:fld>
            <a:endParaRPr lang="en-GB" dirty="0"/>
          </a:p>
        </p:txBody>
      </p:sp>
      <p:graphicFrame>
        <p:nvGraphicFramePr>
          <p:cNvPr id="6" name="Content Placeholder 5">
            <a:extLst>
              <a:ext uri="{FF2B5EF4-FFF2-40B4-BE49-F238E27FC236}">
                <a16:creationId xmlns:a16="http://schemas.microsoft.com/office/drawing/2014/main" id="{522D656A-3915-4A9D-9F15-FFF3FAAE134E}"/>
              </a:ext>
            </a:extLst>
          </p:cNvPr>
          <p:cNvGraphicFramePr>
            <a:graphicFrameLocks noGrp="1"/>
          </p:cNvGraphicFramePr>
          <p:nvPr>
            <p:ph idx="1"/>
          </p:nvPr>
        </p:nvGraphicFramePr>
        <p:xfrm>
          <a:off x="1385646" y="1376773"/>
          <a:ext cx="6272454" cy="4075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89178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DBA9A-0075-4845-A7AF-D7078FC14BC0}"/>
              </a:ext>
            </a:extLst>
          </p:cNvPr>
          <p:cNvSpPr>
            <a:spLocks noGrp="1"/>
          </p:cNvSpPr>
          <p:nvPr>
            <p:ph type="title"/>
          </p:nvPr>
        </p:nvSpPr>
        <p:spPr/>
        <p:txBody>
          <a:bodyPr/>
          <a:lstStyle/>
          <a:p>
            <a:r>
              <a:rPr lang="en-GB" dirty="0"/>
              <a:t>Subject access</a:t>
            </a:r>
          </a:p>
        </p:txBody>
      </p:sp>
      <p:sp>
        <p:nvSpPr>
          <p:cNvPr id="3" name="Content Placeholder 2">
            <a:extLst>
              <a:ext uri="{FF2B5EF4-FFF2-40B4-BE49-F238E27FC236}">
                <a16:creationId xmlns:a16="http://schemas.microsoft.com/office/drawing/2014/main" id="{F70DBAD9-CCC7-462A-A1E3-7D69AC0E8C31}"/>
              </a:ext>
            </a:extLst>
          </p:cNvPr>
          <p:cNvSpPr>
            <a:spLocks noGrp="1"/>
          </p:cNvSpPr>
          <p:nvPr>
            <p:ph idx="1"/>
          </p:nvPr>
        </p:nvSpPr>
        <p:spPr/>
        <p:txBody>
          <a:bodyPr/>
          <a:lstStyle/>
          <a:p>
            <a:r>
              <a:rPr lang="en-GB" dirty="0">
                <a:solidFill>
                  <a:srgbClr val="00B0F0"/>
                </a:solidFill>
              </a:rPr>
              <a:t>GDPR: now free of charge for first request (was £10+)</a:t>
            </a:r>
          </a:p>
          <a:p>
            <a:r>
              <a:rPr lang="en-GB" dirty="0"/>
              <a:t>request must be made in writing including fee</a:t>
            </a:r>
          </a:p>
          <a:p>
            <a:pPr lvl="1"/>
            <a:r>
              <a:rPr lang="en-GB" dirty="0"/>
              <a:t>where to send it will be on register</a:t>
            </a:r>
          </a:p>
          <a:p>
            <a:pPr lvl="1"/>
            <a:r>
              <a:rPr lang="en-GB" dirty="0"/>
              <a:t>... but data controller must then respond with information </a:t>
            </a:r>
            <a:r>
              <a:rPr lang="en-GB" i="1" dirty="0">
                <a:solidFill>
                  <a:srgbClr val="00B0F0"/>
                </a:solidFill>
              </a:rPr>
              <a:t>within 1 month </a:t>
            </a:r>
            <a:r>
              <a:rPr lang="en-GB" dirty="0">
                <a:solidFill>
                  <a:srgbClr val="00B0F0"/>
                </a:solidFill>
              </a:rPr>
              <a:t>(GDPR; 3 months if requests are complex or numerous)</a:t>
            </a:r>
            <a:endParaRPr lang="en-GB" i="1" dirty="0">
              <a:solidFill>
                <a:srgbClr val="00B0F0"/>
              </a:solidFill>
            </a:endParaRPr>
          </a:p>
          <a:p>
            <a:endParaRPr lang="en-GB" dirty="0"/>
          </a:p>
        </p:txBody>
      </p:sp>
      <p:sp>
        <p:nvSpPr>
          <p:cNvPr id="4" name="Slide Number Placeholder 3"/>
          <p:cNvSpPr>
            <a:spLocks noGrp="1"/>
          </p:cNvSpPr>
          <p:nvPr>
            <p:ph type="sldNum" sz="quarter" idx="12"/>
          </p:nvPr>
        </p:nvSpPr>
        <p:spPr/>
        <p:txBody>
          <a:bodyPr/>
          <a:lstStyle/>
          <a:p>
            <a:fld id="{7AC325F1-B22C-4019-B085-99FDB8097ABF}" type="slidenum">
              <a:rPr lang="en-GB" smtClean="0"/>
              <a:t>33</a:t>
            </a:fld>
            <a:endParaRPr lang="en-GB" dirty="0"/>
          </a:p>
        </p:txBody>
      </p:sp>
    </p:spTree>
    <p:extLst>
      <p:ext uri="{BB962C8B-B14F-4D97-AF65-F5344CB8AC3E}">
        <p14:creationId xmlns:p14="http://schemas.microsoft.com/office/powerpoint/2010/main" val="12464250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39B95-CDAF-4CA1-BCFC-C5E5741AB413}"/>
              </a:ext>
            </a:extLst>
          </p:cNvPr>
          <p:cNvSpPr>
            <a:spLocks noGrp="1"/>
          </p:cNvSpPr>
          <p:nvPr>
            <p:ph type="title"/>
          </p:nvPr>
        </p:nvSpPr>
        <p:spPr/>
        <p:txBody>
          <a:bodyPr>
            <a:normAutofit fontScale="90000"/>
          </a:bodyPr>
          <a:lstStyle/>
          <a:p>
            <a:r>
              <a:rPr lang="en-GB" dirty="0"/>
              <a:t>GDPR –Right to Erasure in specific circumstances.</a:t>
            </a:r>
          </a:p>
        </p:txBody>
      </p:sp>
      <p:sp>
        <p:nvSpPr>
          <p:cNvPr id="3" name="Content Placeholder 2">
            <a:extLst>
              <a:ext uri="{FF2B5EF4-FFF2-40B4-BE49-F238E27FC236}">
                <a16:creationId xmlns:a16="http://schemas.microsoft.com/office/drawing/2014/main" id="{CB68F154-1D06-4564-9B11-1002A41E30F4}"/>
              </a:ext>
            </a:extLst>
          </p:cNvPr>
          <p:cNvSpPr>
            <a:spLocks noGrp="1"/>
          </p:cNvSpPr>
          <p:nvPr>
            <p:ph idx="1"/>
          </p:nvPr>
        </p:nvSpPr>
        <p:spPr>
          <a:xfrm>
            <a:off x="1522828" y="1986183"/>
            <a:ext cx="6132635" cy="3819379"/>
          </a:xfrm>
        </p:spPr>
        <p:txBody>
          <a:bodyPr>
            <a:noAutofit/>
          </a:bodyPr>
          <a:lstStyle/>
          <a:p>
            <a:pPr marL="0" indent="0">
              <a:buNone/>
            </a:pPr>
            <a:br>
              <a:rPr lang="en-GB" sz="2100" b="1" dirty="0"/>
            </a:br>
            <a:r>
              <a:rPr lang="en-GB" sz="2100" dirty="0"/>
              <a:t>• </a:t>
            </a:r>
            <a:r>
              <a:rPr lang="en-GB" sz="2100" dirty="0">
                <a:solidFill>
                  <a:srgbClr val="FF0000"/>
                </a:solidFill>
              </a:rPr>
              <a:t>Where</a:t>
            </a:r>
            <a:r>
              <a:rPr lang="en-GB" sz="2100" dirty="0"/>
              <a:t> the personal data is </a:t>
            </a:r>
            <a:r>
              <a:rPr lang="en-GB" sz="2100" dirty="0">
                <a:solidFill>
                  <a:srgbClr val="FF0000"/>
                </a:solidFill>
              </a:rPr>
              <a:t>no longer necessary </a:t>
            </a:r>
            <a:r>
              <a:rPr lang="en-GB" sz="2100" dirty="0"/>
              <a:t>in relation to the purpose for which it was originally collected/processed.</a:t>
            </a:r>
            <a:br>
              <a:rPr lang="en-GB" sz="2100" dirty="0"/>
            </a:br>
            <a:r>
              <a:rPr lang="en-GB" sz="2100" dirty="0"/>
              <a:t>• When the </a:t>
            </a:r>
            <a:r>
              <a:rPr lang="en-GB" sz="2100" dirty="0">
                <a:solidFill>
                  <a:srgbClr val="FF0000"/>
                </a:solidFill>
              </a:rPr>
              <a:t>individual withdraws consent</a:t>
            </a:r>
            <a:r>
              <a:rPr lang="en-GB" sz="2100" dirty="0"/>
              <a:t>.</a:t>
            </a:r>
            <a:br>
              <a:rPr lang="en-GB" sz="2100" dirty="0"/>
            </a:br>
            <a:r>
              <a:rPr lang="en-GB" sz="2100" dirty="0"/>
              <a:t>• When the </a:t>
            </a:r>
            <a:r>
              <a:rPr lang="en-GB" sz="2100" dirty="0">
                <a:solidFill>
                  <a:srgbClr val="FF0000"/>
                </a:solidFill>
              </a:rPr>
              <a:t>individual objects to the processing </a:t>
            </a:r>
            <a:r>
              <a:rPr lang="en-GB" sz="2100" dirty="0"/>
              <a:t>and there is no overriding legitimate interest for continuing the processing.</a:t>
            </a:r>
            <a:br>
              <a:rPr lang="en-GB" sz="2100" dirty="0"/>
            </a:br>
            <a:r>
              <a:rPr lang="en-GB" sz="2100" dirty="0"/>
              <a:t>• The personal data was </a:t>
            </a:r>
            <a:r>
              <a:rPr lang="en-GB" sz="2100" dirty="0">
                <a:solidFill>
                  <a:srgbClr val="FF0000"/>
                </a:solidFill>
              </a:rPr>
              <a:t>unlawfully processed </a:t>
            </a:r>
            <a:r>
              <a:rPr lang="en-GB" sz="2100" dirty="0"/>
              <a:t>(i.e. otherwise in breach of the GDPR).</a:t>
            </a:r>
            <a:br>
              <a:rPr lang="en-GB" sz="2100" dirty="0"/>
            </a:br>
            <a:r>
              <a:rPr lang="en-GB" sz="2100" dirty="0"/>
              <a:t>• The personal data has to be erased in order </a:t>
            </a:r>
            <a:r>
              <a:rPr lang="en-GB" sz="2100" dirty="0">
                <a:solidFill>
                  <a:srgbClr val="FF0000"/>
                </a:solidFill>
              </a:rPr>
              <a:t>to comply with a legal obligation.</a:t>
            </a:r>
            <a:br>
              <a:rPr lang="en-GB" sz="2100" dirty="0">
                <a:solidFill>
                  <a:srgbClr val="FF0000"/>
                </a:solidFill>
              </a:rPr>
            </a:br>
            <a:endParaRPr lang="en-GB" sz="2100" dirty="0">
              <a:solidFill>
                <a:srgbClr val="FF0000"/>
              </a:solidFill>
            </a:endParaRPr>
          </a:p>
        </p:txBody>
      </p:sp>
      <p:sp>
        <p:nvSpPr>
          <p:cNvPr id="4" name="Slide Number Placeholder 3"/>
          <p:cNvSpPr>
            <a:spLocks noGrp="1"/>
          </p:cNvSpPr>
          <p:nvPr>
            <p:ph type="sldNum" sz="quarter" idx="12"/>
          </p:nvPr>
        </p:nvSpPr>
        <p:spPr/>
        <p:txBody>
          <a:bodyPr/>
          <a:lstStyle/>
          <a:p>
            <a:fld id="{7AC325F1-B22C-4019-B085-99FDB8097ABF}" type="slidenum">
              <a:rPr lang="en-GB" smtClean="0"/>
              <a:t>34</a:t>
            </a:fld>
            <a:endParaRPr lang="en-GB" dirty="0"/>
          </a:p>
        </p:txBody>
      </p:sp>
    </p:spTree>
    <p:extLst>
      <p:ext uri="{BB962C8B-B14F-4D97-AF65-F5344CB8AC3E}">
        <p14:creationId xmlns:p14="http://schemas.microsoft.com/office/powerpoint/2010/main" val="34353039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GDPR: right to  </a:t>
            </a:r>
            <a:r>
              <a:rPr lang="en-GB" i="1" dirty="0">
                <a:solidFill>
                  <a:srgbClr val="00B0F0"/>
                </a:solidFill>
              </a:rPr>
              <a:t>data portability</a:t>
            </a:r>
            <a:endParaRPr lang="en-GB" dirty="0"/>
          </a:p>
        </p:txBody>
      </p:sp>
      <p:sp>
        <p:nvSpPr>
          <p:cNvPr id="3" name="Content Placeholder 2"/>
          <p:cNvSpPr>
            <a:spLocks noGrp="1"/>
          </p:cNvSpPr>
          <p:nvPr>
            <p:ph idx="1"/>
          </p:nvPr>
        </p:nvSpPr>
        <p:spPr/>
        <p:txBody>
          <a:bodyPr/>
          <a:lstStyle/>
          <a:p>
            <a:pPr>
              <a:spcBef>
                <a:spcPts val="0"/>
              </a:spcBef>
            </a:pPr>
            <a:r>
              <a:rPr lang="en-GB" sz="1350" dirty="0"/>
              <a:t>If the personal data concerns more than one individual, controller must consider whether providing information would prejudice the rights of any other individual</a:t>
            </a:r>
          </a:p>
          <a:p>
            <a:pPr>
              <a:spcBef>
                <a:spcPts val="0"/>
              </a:spcBef>
            </a:pPr>
            <a:endParaRPr lang="en-GB" sz="1350" dirty="0"/>
          </a:p>
          <a:p>
            <a:pPr>
              <a:spcBef>
                <a:spcPts val="0"/>
              </a:spcBef>
            </a:pPr>
            <a:r>
              <a:rPr lang="en-GB" sz="1350" dirty="0"/>
              <a:t>time to comply: must respond </a:t>
            </a:r>
          </a:p>
          <a:p>
            <a:pPr lvl="1">
              <a:spcBef>
                <a:spcPts val="0"/>
              </a:spcBef>
            </a:pPr>
            <a:r>
              <a:rPr lang="en-GB" sz="1350" dirty="0"/>
              <a:t>“without undue delay” (ICO)</a:t>
            </a:r>
          </a:p>
          <a:p>
            <a:pPr lvl="1">
              <a:spcBef>
                <a:spcPts val="0"/>
              </a:spcBef>
            </a:pPr>
            <a:r>
              <a:rPr lang="en-GB" sz="1350" dirty="0"/>
              <a:t>within one month (extended by two months if request complex/many requests received)</a:t>
            </a:r>
          </a:p>
          <a:p>
            <a:pPr marL="600075" lvl="2" indent="0">
              <a:spcBef>
                <a:spcPts val="0"/>
              </a:spcBef>
              <a:buNone/>
            </a:pPr>
            <a:r>
              <a:rPr lang="en-GB" sz="1350" dirty="0">
                <a:hlinkClick r:id="rId2"/>
              </a:rPr>
              <a:t>https://ico.org.uk/for-organisations/data-protection-reform/overview-of-the-gdpr/individuals-rights/the-right-to-data-portability/</a:t>
            </a:r>
            <a:r>
              <a:rPr lang="en-GB" sz="1350" dirty="0"/>
              <a:t> (edited)</a:t>
            </a:r>
          </a:p>
          <a:p>
            <a:pPr>
              <a:spcBef>
                <a:spcPts val="0"/>
              </a:spcBef>
            </a:pPr>
            <a:endParaRPr lang="en-GB" sz="1200" dirty="0"/>
          </a:p>
          <a:p>
            <a:pPr marL="0" indent="0">
              <a:buNone/>
            </a:pPr>
            <a:endParaRPr lang="en-GB" dirty="0"/>
          </a:p>
        </p:txBody>
      </p:sp>
      <p:sp>
        <p:nvSpPr>
          <p:cNvPr id="4" name="Slide Number Placeholder 3"/>
          <p:cNvSpPr>
            <a:spLocks noGrp="1"/>
          </p:cNvSpPr>
          <p:nvPr>
            <p:ph type="sldNum" sz="quarter" idx="12"/>
          </p:nvPr>
        </p:nvSpPr>
        <p:spPr/>
        <p:txBody>
          <a:bodyPr/>
          <a:lstStyle/>
          <a:p>
            <a:fld id="{7AC325F1-B22C-4019-B085-99FDB8097ABF}" type="slidenum">
              <a:rPr lang="en-GB" smtClean="0"/>
              <a:t>35</a:t>
            </a:fld>
            <a:endParaRPr lang="en-GB" dirty="0"/>
          </a:p>
        </p:txBody>
      </p:sp>
    </p:spTree>
    <p:extLst>
      <p:ext uri="{BB962C8B-B14F-4D97-AF65-F5344CB8AC3E}">
        <p14:creationId xmlns:p14="http://schemas.microsoft.com/office/powerpoint/2010/main" val="21652478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12C75-CEF0-4C0E-918B-9268BEB69F5B}"/>
              </a:ext>
            </a:extLst>
          </p:cNvPr>
          <p:cNvSpPr>
            <a:spLocks noGrp="1"/>
          </p:cNvSpPr>
          <p:nvPr>
            <p:ph type="title"/>
          </p:nvPr>
        </p:nvSpPr>
        <p:spPr/>
        <p:txBody>
          <a:bodyPr>
            <a:normAutofit fontScale="90000"/>
          </a:bodyPr>
          <a:lstStyle/>
          <a:p>
            <a:pPr algn="l"/>
            <a:r>
              <a:rPr lang="en-GB" dirty="0"/>
              <a:t>Who controls DPA</a:t>
            </a:r>
            <a:br>
              <a:rPr lang="en-GB" dirty="0"/>
            </a:br>
            <a:r>
              <a:rPr lang="en-GB" dirty="0"/>
              <a:t> matters?</a:t>
            </a:r>
          </a:p>
        </p:txBody>
      </p:sp>
      <p:sp>
        <p:nvSpPr>
          <p:cNvPr id="3" name="Content Placeholder 2">
            <a:extLst>
              <a:ext uri="{FF2B5EF4-FFF2-40B4-BE49-F238E27FC236}">
                <a16:creationId xmlns:a16="http://schemas.microsoft.com/office/drawing/2014/main" id="{A5DB0FD8-4793-440E-81B6-CAAF28C3CBC9}"/>
              </a:ext>
            </a:extLst>
          </p:cNvPr>
          <p:cNvSpPr>
            <a:spLocks noGrp="1"/>
          </p:cNvSpPr>
          <p:nvPr>
            <p:ph idx="1"/>
          </p:nvPr>
        </p:nvSpPr>
        <p:spPr/>
        <p:txBody>
          <a:bodyPr/>
          <a:lstStyle/>
          <a:p>
            <a:r>
              <a:rPr lang="en-GB" dirty="0"/>
              <a:t>Information Commissioner</a:t>
            </a:r>
          </a:p>
          <a:p>
            <a:pPr lvl="1"/>
            <a:r>
              <a:rPr lang="en-GB" dirty="0"/>
              <a:t>oversees Data Protection Act, Freedom of Information Act</a:t>
            </a:r>
          </a:p>
          <a:p>
            <a:r>
              <a:rPr lang="en-GB" dirty="0"/>
              <a:t>IC’s office:</a:t>
            </a:r>
          </a:p>
          <a:p>
            <a:pPr lvl="1"/>
            <a:r>
              <a:rPr lang="en-US" dirty="0"/>
              <a:t>“</a:t>
            </a:r>
            <a:r>
              <a:rPr lang="en-GB" dirty="0"/>
              <a:t>The UK’s independent authority set up to </a:t>
            </a:r>
            <a:r>
              <a:rPr lang="en-GB" dirty="0">
                <a:hlinkClick r:id="rId2" tooltip="About the ICO"/>
              </a:rPr>
              <a:t>uphold information rights in the public interest</a:t>
            </a:r>
            <a:r>
              <a:rPr lang="en-GB" dirty="0"/>
              <a:t>, promoting openness by public bodies and data privacy for individuals.” (http://www.ico.org.uk)</a:t>
            </a:r>
            <a:endParaRPr lang="en-US" dirty="0"/>
          </a:p>
          <a:p>
            <a:endParaRPr lang="en-GB" dirty="0"/>
          </a:p>
        </p:txBody>
      </p:sp>
      <p:pic>
        <p:nvPicPr>
          <p:cNvPr id="4" name="Picture 2">
            <a:extLst>
              <a:ext uri="{FF2B5EF4-FFF2-40B4-BE49-F238E27FC236}">
                <a16:creationId xmlns:a16="http://schemas.microsoft.com/office/drawing/2014/main" id="{728FE739-7C5A-4BAB-AC28-32749F18FF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42049" y="1131094"/>
            <a:ext cx="1749326"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Slide Number Placeholder 4"/>
          <p:cNvSpPr>
            <a:spLocks noGrp="1"/>
          </p:cNvSpPr>
          <p:nvPr>
            <p:ph type="sldNum" sz="quarter" idx="12"/>
          </p:nvPr>
        </p:nvSpPr>
        <p:spPr/>
        <p:txBody>
          <a:bodyPr/>
          <a:lstStyle/>
          <a:p>
            <a:fld id="{7AC325F1-B22C-4019-B085-99FDB8097ABF}" type="slidenum">
              <a:rPr lang="en-GB" smtClean="0"/>
              <a:t>36</a:t>
            </a:fld>
            <a:endParaRPr lang="en-GB" dirty="0"/>
          </a:p>
        </p:txBody>
      </p:sp>
    </p:spTree>
    <p:extLst>
      <p:ext uri="{BB962C8B-B14F-4D97-AF65-F5344CB8AC3E}">
        <p14:creationId xmlns:p14="http://schemas.microsoft.com/office/powerpoint/2010/main" val="15416603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14345-EC9F-4627-AFC2-DD68BF211B7C}"/>
              </a:ext>
            </a:extLst>
          </p:cNvPr>
          <p:cNvSpPr>
            <a:spLocks noGrp="1"/>
          </p:cNvSpPr>
          <p:nvPr>
            <p:ph type="title"/>
          </p:nvPr>
        </p:nvSpPr>
        <p:spPr/>
        <p:txBody>
          <a:bodyPr/>
          <a:lstStyle/>
          <a:p>
            <a:r>
              <a:rPr lang="en-GB" dirty="0"/>
              <a:t>Powers of the ICO</a:t>
            </a:r>
          </a:p>
        </p:txBody>
      </p:sp>
      <p:sp>
        <p:nvSpPr>
          <p:cNvPr id="3" name="Content Placeholder 2">
            <a:extLst>
              <a:ext uri="{FF2B5EF4-FFF2-40B4-BE49-F238E27FC236}">
                <a16:creationId xmlns:a16="http://schemas.microsoft.com/office/drawing/2014/main" id="{79DB4A6B-FDE2-406A-8FEB-C6C282C92DD8}"/>
              </a:ext>
            </a:extLst>
          </p:cNvPr>
          <p:cNvSpPr>
            <a:spLocks noGrp="1"/>
          </p:cNvSpPr>
          <p:nvPr>
            <p:ph idx="1"/>
          </p:nvPr>
        </p:nvSpPr>
        <p:spPr/>
        <p:txBody>
          <a:bodyPr>
            <a:normAutofit fontScale="77500" lnSpcReduction="20000"/>
          </a:bodyPr>
          <a:lstStyle/>
          <a:p>
            <a:r>
              <a:rPr lang="en-GB" dirty="0"/>
              <a:t>what can he do under DPA?</a:t>
            </a:r>
          </a:p>
          <a:p>
            <a:pPr lvl="1"/>
            <a:r>
              <a:rPr lang="en-GB" dirty="0"/>
              <a:t>investigate claims of breaches of act</a:t>
            </a:r>
          </a:p>
          <a:p>
            <a:pPr lvl="1"/>
            <a:r>
              <a:rPr lang="en-GB" dirty="0"/>
              <a:t>assess DPA compliance, including gaining information with </a:t>
            </a:r>
            <a:r>
              <a:rPr lang="en-GB" i="1" dirty="0">
                <a:solidFill>
                  <a:srgbClr val="00B0F0"/>
                </a:solidFill>
              </a:rPr>
              <a:t>information notices</a:t>
            </a:r>
            <a:r>
              <a:rPr lang="en-GB" dirty="0"/>
              <a:t>, </a:t>
            </a:r>
          </a:p>
          <a:p>
            <a:pPr lvl="1"/>
            <a:r>
              <a:rPr lang="en-GB" dirty="0"/>
              <a:t>where Act breached, serve </a:t>
            </a:r>
            <a:r>
              <a:rPr lang="en-GB" i="1" dirty="0">
                <a:solidFill>
                  <a:srgbClr val="00B0F0"/>
                </a:solidFill>
              </a:rPr>
              <a:t>enforcement notices </a:t>
            </a:r>
            <a:r>
              <a:rPr lang="en-GB" dirty="0"/>
              <a:t>and/or</a:t>
            </a:r>
            <a:r>
              <a:rPr lang="en-GB" i="1" dirty="0">
                <a:solidFill>
                  <a:srgbClr val="00B0F0"/>
                </a:solidFill>
              </a:rPr>
              <a:t> levy fines</a:t>
            </a:r>
          </a:p>
          <a:p>
            <a:r>
              <a:rPr lang="en-GB" dirty="0"/>
              <a:t>what can’t he do? includes:</a:t>
            </a:r>
          </a:p>
          <a:p>
            <a:pPr lvl="1"/>
            <a:r>
              <a:rPr lang="en-GB" dirty="0"/>
              <a:t>award compensation for breach of DPA</a:t>
            </a:r>
          </a:p>
          <a:p>
            <a:pPr lvl="1"/>
            <a:r>
              <a:rPr lang="en-GB" dirty="0"/>
              <a:t>apply for injunction to prevent disclosure of information. </a:t>
            </a:r>
          </a:p>
          <a:p>
            <a:pPr lvl="1"/>
            <a:r>
              <a:rPr lang="en-GB" dirty="0"/>
              <a:t>require data controller to release personal data other than in response to subject access request</a:t>
            </a:r>
          </a:p>
          <a:p>
            <a:endParaRPr lang="en-GB" dirty="0"/>
          </a:p>
        </p:txBody>
      </p:sp>
      <p:sp>
        <p:nvSpPr>
          <p:cNvPr id="4" name="Slide Number Placeholder 3"/>
          <p:cNvSpPr>
            <a:spLocks noGrp="1"/>
          </p:cNvSpPr>
          <p:nvPr>
            <p:ph type="sldNum" sz="quarter" idx="12"/>
          </p:nvPr>
        </p:nvSpPr>
        <p:spPr/>
        <p:txBody>
          <a:bodyPr/>
          <a:lstStyle/>
          <a:p>
            <a:fld id="{7AC325F1-B22C-4019-B085-99FDB8097ABF}" type="slidenum">
              <a:rPr lang="en-GB" smtClean="0"/>
              <a:t>37</a:t>
            </a:fld>
            <a:endParaRPr lang="en-GB" dirty="0"/>
          </a:p>
        </p:txBody>
      </p:sp>
    </p:spTree>
    <p:extLst>
      <p:ext uri="{BB962C8B-B14F-4D97-AF65-F5344CB8AC3E}">
        <p14:creationId xmlns:p14="http://schemas.microsoft.com/office/powerpoint/2010/main" val="38908173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2CCFE-89B2-47CF-9AFB-0B694B259F6B}"/>
              </a:ext>
            </a:extLst>
          </p:cNvPr>
          <p:cNvSpPr>
            <a:spLocks noGrp="1"/>
          </p:cNvSpPr>
          <p:nvPr>
            <p:ph type="title"/>
          </p:nvPr>
        </p:nvSpPr>
        <p:spPr/>
        <p:txBody>
          <a:bodyPr>
            <a:normAutofit fontScale="90000"/>
          </a:bodyPr>
          <a:lstStyle/>
          <a:p>
            <a:r>
              <a:rPr lang="en-GB" dirty="0"/>
              <a:t>What does a data</a:t>
            </a:r>
            <a:br>
              <a:rPr lang="en-GB" dirty="0"/>
            </a:br>
            <a:r>
              <a:rPr lang="en-GB" dirty="0"/>
              <a:t> controller have to tell ICO?</a:t>
            </a:r>
          </a:p>
        </p:txBody>
      </p:sp>
      <p:sp>
        <p:nvSpPr>
          <p:cNvPr id="3" name="Content Placeholder 2">
            <a:extLst>
              <a:ext uri="{FF2B5EF4-FFF2-40B4-BE49-F238E27FC236}">
                <a16:creationId xmlns:a16="http://schemas.microsoft.com/office/drawing/2014/main" id="{83D63E3B-0E94-4AB1-A1B1-97CCC42A6CB8}"/>
              </a:ext>
            </a:extLst>
          </p:cNvPr>
          <p:cNvSpPr>
            <a:spLocks noGrp="1"/>
          </p:cNvSpPr>
          <p:nvPr>
            <p:ph idx="1"/>
          </p:nvPr>
        </p:nvSpPr>
        <p:spPr/>
        <p:txBody>
          <a:bodyPr>
            <a:normAutofit fontScale="92500" lnSpcReduction="20000"/>
          </a:bodyPr>
          <a:lstStyle/>
          <a:p>
            <a:pPr>
              <a:defRPr/>
            </a:pPr>
            <a:r>
              <a:rPr lang="en-GB" dirty="0"/>
              <a:t>no general obligation to inform data subjects</a:t>
            </a:r>
          </a:p>
          <a:p>
            <a:pPr lvl="1">
              <a:defRPr/>
            </a:pPr>
            <a:r>
              <a:rPr lang="en-GB" dirty="0"/>
              <a:t>but </a:t>
            </a:r>
            <a:r>
              <a:rPr lang="en-GB" i="1" dirty="0">
                <a:solidFill>
                  <a:srgbClr val="00B0F0"/>
                </a:solidFill>
              </a:rPr>
              <a:t>data controller</a:t>
            </a:r>
            <a:r>
              <a:rPr lang="en-GB" dirty="0"/>
              <a:t> must </a:t>
            </a:r>
            <a:r>
              <a:rPr lang="en-GB" i="1" dirty="0">
                <a:solidFill>
                  <a:srgbClr val="00B0F0"/>
                </a:solidFill>
              </a:rPr>
              <a:t>notify</a:t>
            </a:r>
            <a:r>
              <a:rPr lang="en-GB" dirty="0">
                <a:solidFill>
                  <a:srgbClr val="00B0F0"/>
                </a:solidFill>
              </a:rPr>
              <a:t> </a:t>
            </a:r>
            <a:r>
              <a:rPr lang="en-GB" dirty="0"/>
              <a:t>ICO that they are processing personal data</a:t>
            </a:r>
          </a:p>
          <a:p>
            <a:pPr lvl="2">
              <a:defRPr/>
            </a:pPr>
            <a:r>
              <a:rPr lang="en-GB" dirty="0"/>
              <a:t>need to renew annually</a:t>
            </a:r>
          </a:p>
          <a:p>
            <a:pPr lvl="2">
              <a:defRPr/>
            </a:pPr>
            <a:r>
              <a:rPr lang="en-GB" dirty="0"/>
              <a:t>do not need to pay third party to help you!!!!</a:t>
            </a:r>
          </a:p>
          <a:p>
            <a:pPr lvl="1">
              <a:defRPr/>
            </a:pPr>
            <a:r>
              <a:rPr lang="en-GB" dirty="0"/>
              <a:t>what do they need to tell ICO?</a:t>
            </a:r>
          </a:p>
          <a:p>
            <a:pPr lvl="2">
              <a:defRPr/>
            </a:pPr>
            <a:r>
              <a:rPr lang="en-GB" dirty="0"/>
              <a:t>name, address, purposes for which data is held/processed, whom to send access requests</a:t>
            </a:r>
          </a:p>
          <a:p>
            <a:pPr lvl="1">
              <a:defRPr/>
            </a:pPr>
            <a:r>
              <a:rPr lang="en-GB" dirty="0"/>
              <a:t>register is published on ICO website</a:t>
            </a:r>
          </a:p>
          <a:p>
            <a:pPr lvl="2">
              <a:defRPr/>
            </a:pPr>
            <a:r>
              <a:rPr lang="en-GB" dirty="0"/>
              <a:t>data subjects can see (in general terms) what personal data is held, by whom and why</a:t>
            </a:r>
          </a:p>
          <a:p>
            <a:endParaRPr lang="en-GB" dirty="0"/>
          </a:p>
        </p:txBody>
      </p:sp>
      <p:sp>
        <p:nvSpPr>
          <p:cNvPr id="4" name="Slide Number Placeholder 3"/>
          <p:cNvSpPr>
            <a:spLocks noGrp="1"/>
          </p:cNvSpPr>
          <p:nvPr>
            <p:ph type="sldNum" sz="quarter" idx="12"/>
          </p:nvPr>
        </p:nvSpPr>
        <p:spPr/>
        <p:txBody>
          <a:bodyPr/>
          <a:lstStyle/>
          <a:p>
            <a:fld id="{7AC325F1-B22C-4019-B085-99FDB8097ABF}" type="slidenum">
              <a:rPr lang="en-GB" smtClean="0"/>
              <a:t>38</a:t>
            </a:fld>
            <a:endParaRPr lang="en-GB" dirty="0"/>
          </a:p>
        </p:txBody>
      </p:sp>
    </p:spTree>
    <p:extLst>
      <p:ext uri="{BB962C8B-B14F-4D97-AF65-F5344CB8AC3E}">
        <p14:creationId xmlns:p14="http://schemas.microsoft.com/office/powerpoint/2010/main" val="35511375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A4A6F-75BD-4F13-A3E2-EC96D549830D}"/>
              </a:ext>
            </a:extLst>
          </p:cNvPr>
          <p:cNvSpPr>
            <a:spLocks noGrp="1"/>
          </p:cNvSpPr>
          <p:nvPr>
            <p:ph type="title"/>
          </p:nvPr>
        </p:nvSpPr>
        <p:spPr/>
        <p:txBody>
          <a:bodyPr>
            <a:normAutofit fontScale="90000"/>
          </a:bodyPr>
          <a:lstStyle/>
          <a:p>
            <a:r>
              <a:rPr lang="en-GB" dirty="0"/>
              <a:t>Duty to Report a Breach </a:t>
            </a:r>
            <a:br>
              <a:rPr lang="en-GB" dirty="0"/>
            </a:br>
            <a:endParaRPr lang="en-GB" dirty="0"/>
          </a:p>
        </p:txBody>
      </p:sp>
      <p:sp>
        <p:nvSpPr>
          <p:cNvPr id="3" name="Content Placeholder 2">
            <a:extLst>
              <a:ext uri="{FF2B5EF4-FFF2-40B4-BE49-F238E27FC236}">
                <a16:creationId xmlns:a16="http://schemas.microsoft.com/office/drawing/2014/main" id="{684911B2-E499-469A-A322-ACD43EF77F8C}"/>
              </a:ext>
            </a:extLst>
          </p:cNvPr>
          <p:cNvSpPr>
            <a:spLocks noGrp="1"/>
          </p:cNvSpPr>
          <p:nvPr>
            <p:ph idx="1"/>
          </p:nvPr>
        </p:nvSpPr>
        <p:spPr/>
        <p:txBody>
          <a:bodyPr>
            <a:normAutofit fontScale="92500" lnSpcReduction="20000"/>
          </a:bodyPr>
          <a:lstStyle/>
          <a:p>
            <a:r>
              <a:rPr lang="en-GB" dirty="0"/>
              <a:t>Duty to inform ICO of a serious breach within 72 hours of becoming aware of it.</a:t>
            </a:r>
          </a:p>
          <a:p>
            <a:pPr marL="0" indent="0">
              <a:buNone/>
            </a:pPr>
            <a:br>
              <a:rPr lang="en-GB" dirty="0"/>
            </a:br>
            <a:r>
              <a:rPr lang="en-GB" dirty="0"/>
              <a:t>• If the breach is serious enough duty will include the   individuals affected.</a:t>
            </a:r>
          </a:p>
          <a:p>
            <a:pPr marL="0" indent="0">
              <a:buNone/>
            </a:pPr>
            <a:br>
              <a:rPr lang="en-GB" dirty="0"/>
            </a:br>
            <a:r>
              <a:rPr lang="en-GB" dirty="0"/>
              <a:t>• Loss of names may not warrant reporting but loss of financial or health information will be. </a:t>
            </a:r>
            <a:br>
              <a:rPr lang="en-GB" dirty="0"/>
            </a:br>
            <a:endParaRPr lang="en-GB" dirty="0"/>
          </a:p>
        </p:txBody>
      </p:sp>
      <p:sp>
        <p:nvSpPr>
          <p:cNvPr id="4" name="Slide Number Placeholder 3"/>
          <p:cNvSpPr>
            <a:spLocks noGrp="1"/>
          </p:cNvSpPr>
          <p:nvPr>
            <p:ph type="sldNum" sz="quarter" idx="12"/>
          </p:nvPr>
        </p:nvSpPr>
        <p:spPr/>
        <p:txBody>
          <a:bodyPr/>
          <a:lstStyle/>
          <a:p>
            <a:fld id="{7AC325F1-B22C-4019-B085-99FDB8097ABF}" type="slidenum">
              <a:rPr lang="en-GB" smtClean="0"/>
              <a:t>39</a:t>
            </a:fld>
            <a:endParaRPr lang="en-GB" dirty="0"/>
          </a:p>
        </p:txBody>
      </p:sp>
    </p:spTree>
    <p:extLst>
      <p:ext uri="{BB962C8B-B14F-4D97-AF65-F5344CB8AC3E}">
        <p14:creationId xmlns:p14="http://schemas.microsoft.com/office/powerpoint/2010/main" val="20971398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3A8A226-E25F-4A3A-AB56-83D0F62DB0A4}"/>
              </a:ext>
            </a:extLst>
          </p:cNvPr>
          <p:cNvSpPr>
            <a:spLocks noGrp="1"/>
          </p:cNvSpPr>
          <p:nvPr>
            <p:ph type="ctrTitle"/>
          </p:nvPr>
        </p:nvSpPr>
        <p:spPr/>
        <p:txBody>
          <a:bodyPr/>
          <a:lstStyle/>
          <a:p>
            <a:r>
              <a:rPr lang="en-GB" dirty="0"/>
              <a:t>What happens if we get it wrong?</a:t>
            </a:r>
          </a:p>
        </p:txBody>
      </p:sp>
      <p:sp>
        <p:nvSpPr>
          <p:cNvPr id="2" name="Slide Number Placeholder 1"/>
          <p:cNvSpPr>
            <a:spLocks noGrp="1"/>
          </p:cNvSpPr>
          <p:nvPr>
            <p:ph type="sldNum" sz="quarter" idx="12"/>
          </p:nvPr>
        </p:nvSpPr>
        <p:spPr/>
        <p:txBody>
          <a:bodyPr/>
          <a:lstStyle/>
          <a:p>
            <a:fld id="{7AC325F1-B22C-4019-B085-99FDB8097ABF}" type="slidenum">
              <a:rPr lang="en-GB" smtClean="0"/>
              <a:t>40</a:t>
            </a:fld>
            <a:endParaRPr lang="en-GB" dirty="0"/>
          </a:p>
        </p:txBody>
      </p:sp>
      <p:pic>
        <p:nvPicPr>
          <p:cNvPr id="5124" name="Picture 4" descr="C:\Users\bb10aac\AppData\Local\Microsoft\Windows\Temporary Internet Files\Content.IE5\CWWBMX8D\1024px-Red_x.svg[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12060" y="3437130"/>
            <a:ext cx="1312404"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6229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8210A-F22A-49BE-B0DE-6CC60194A321}"/>
              </a:ext>
            </a:extLst>
          </p:cNvPr>
          <p:cNvSpPr>
            <a:spLocks noGrp="1"/>
          </p:cNvSpPr>
          <p:nvPr>
            <p:ph type="title"/>
          </p:nvPr>
        </p:nvSpPr>
        <p:spPr/>
        <p:txBody>
          <a:bodyPr/>
          <a:lstStyle/>
          <a:p>
            <a:r>
              <a:rPr lang="en-GB" dirty="0"/>
              <a:t>Offences under DPA</a:t>
            </a:r>
          </a:p>
        </p:txBody>
      </p:sp>
      <p:sp>
        <p:nvSpPr>
          <p:cNvPr id="3" name="Content Placeholder 2">
            <a:extLst>
              <a:ext uri="{FF2B5EF4-FFF2-40B4-BE49-F238E27FC236}">
                <a16:creationId xmlns:a16="http://schemas.microsoft.com/office/drawing/2014/main" id="{FF10C5D7-17DB-45C7-B3A2-3675D2E2F5C9}"/>
              </a:ext>
            </a:extLst>
          </p:cNvPr>
          <p:cNvSpPr>
            <a:spLocks noGrp="1"/>
          </p:cNvSpPr>
          <p:nvPr>
            <p:ph idx="1"/>
          </p:nvPr>
        </p:nvSpPr>
        <p:spPr>
          <a:xfrm>
            <a:off x="1614488" y="1954532"/>
            <a:ext cx="5915025" cy="3535442"/>
          </a:xfrm>
        </p:spPr>
        <p:txBody>
          <a:bodyPr>
            <a:normAutofit fontScale="55000" lnSpcReduction="20000"/>
          </a:bodyPr>
          <a:lstStyle/>
          <a:p>
            <a:r>
              <a:rPr lang="en-GB" dirty="0"/>
              <a:t>processing without notification</a:t>
            </a:r>
          </a:p>
          <a:p>
            <a:r>
              <a:rPr lang="en-GB" dirty="0"/>
              <a:t>failure to notify ICO of changes to register entry</a:t>
            </a:r>
          </a:p>
          <a:p>
            <a:r>
              <a:rPr lang="en-GB" dirty="0"/>
              <a:t>failure to comply with IC’s Notices or making false statement in purported compliance with IC’s notice</a:t>
            </a:r>
          </a:p>
          <a:p>
            <a:r>
              <a:rPr lang="en-GB" dirty="0"/>
              <a:t>intentional obstruction / failure to give reasonable assistance in the execution of a warrant</a:t>
            </a:r>
          </a:p>
          <a:p>
            <a:r>
              <a:rPr lang="en-GB" dirty="0"/>
              <a:t>unlawfully obtaining personal data, procuring that obtaining</a:t>
            </a:r>
          </a:p>
          <a:p>
            <a:r>
              <a:rPr lang="en-GB" dirty="0"/>
              <a:t>unlawful selling of personal data</a:t>
            </a:r>
          </a:p>
          <a:p>
            <a:r>
              <a:rPr lang="en-GB" dirty="0"/>
              <a:t>enforced subject access</a:t>
            </a:r>
          </a:p>
          <a:p>
            <a:r>
              <a:rPr lang="en-GB" dirty="0"/>
              <a:t>see </a:t>
            </a:r>
            <a:r>
              <a:rPr lang="en-GB" dirty="0">
                <a:hlinkClick r:id="rId2"/>
              </a:rPr>
              <a:t>https://ico.org.uk/action-weve-taken/</a:t>
            </a:r>
            <a:r>
              <a:rPr lang="en-GB" dirty="0"/>
              <a:t> for recent ICO enforcement activities</a:t>
            </a:r>
          </a:p>
          <a:p>
            <a:endParaRPr lang="en-GB" dirty="0"/>
          </a:p>
        </p:txBody>
      </p:sp>
      <p:sp>
        <p:nvSpPr>
          <p:cNvPr id="4" name="Slide Number Placeholder 3"/>
          <p:cNvSpPr>
            <a:spLocks noGrp="1"/>
          </p:cNvSpPr>
          <p:nvPr>
            <p:ph type="sldNum" sz="quarter" idx="12"/>
          </p:nvPr>
        </p:nvSpPr>
        <p:spPr/>
        <p:txBody>
          <a:bodyPr/>
          <a:lstStyle/>
          <a:p>
            <a:fld id="{7AC325F1-B22C-4019-B085-99FDB8097ABF}" type="slidenum">
              <a:rPr lang="en-GB" smtClean="0"/>
              <a:t>41</a:t>
            </a:fld>
            <a:endParaRPr lang="en-GB" dirty="0"/>
          </a:p>
        </p:txBody>
      </p:sp>
    </p:spTree>
    <p:extLst>
      <p:ext uri="{BB962C8B-B14F-4D97-AF65-F5344CB8AC3E}">
        <p14:creationId xmlns:p14="http://schemas.microsoft.com/office/powerpoint/2010/main" val="15371052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A7256-B1E9-4A85-854B-9395FB32A0BF}"/>
              </a:ext>
            </a:extLst>
          </p:cNvPr>
          <p:cNvSpPr>
            <a:spLocks noGrp="1"/>
          </p:cNvSpPr>
          <p:nvPr>
            <p:ph type="title"/>
          </p:nvPr>
        </p:nvSpPr>
        <p:spPr/>
        <p:txBody>
          <a:bodyPr>
            <a:normAutofit fontScale="90000"/>
          </a:bodyPr>
          <a:lstStyle/>
          <a:p>
            <a:r>
              <a:rPr lang="en-GB" dirty="0"/>
              <a:t>Enforcement - ICO Powers </a:t>
            </a:r>
            <a:br>
              <a:rPr lang="en-GB" dirty="0"/>
            </a:br>
            <a:endParaRPr lang="en-GB" dirty="0"/>
          </a:p>
        </p:txBody>
      </p:sp>
      <p:sp>
        <p:nvSpPr>
          <p:cNvPr id="3" name="Content Placeholder 2">
            <a:extLst>
              <a:ext uri="{FF2B5EF4-FFF2-40B4-BE49-F238E27FC236}">
                <a16:creationId xmlns:a16="http://schemas.microsoft.com/office/drawing/2014/main" id="{6C6298F0-EE86-4CEF-879F-0150933CB9B6}"/>
              </a:ext>
            </a:extLst>
          </p:cNvPr>
          <p:cNvSpPr>
            <a:spLocks noGrp="1"/>
          </p:cNvSpPr>
          <p:nvPr>
            <p:ph idx="1"/>
          </p:nvPr>
        </p:nvSpPr>
        <p:spPr/>
        <p:txBody>
          <a:bodyPr>
            <a:normAutofit fontScale="62500" lnSpcReduction="20000"/>
          </a:bodyPr>
          <a:lstStyle/>
          <a:p>
            <a:r>
              <a:rPr lang="en-GB" dirty="0"/>
              <a:t>An individual can complain to the ICO</a:t>
            </a:r>
            <a:br>
              <a:rPr lang="en-GB" dirty="0"/>
            </a:br>
            <a:endParaRPr lang="en-GB" dirty="0"/>
          </a:p>
          <a:p>
            <a:pPr lvl="2"/>
            <a:r>
              <a:rPr lang="en-GB" dirty="0"/>
              <a:t>Enforcement Notice</a:t>
            </a:r>
          </a:p>
          <a:p>
            <a:pPr lvl="2"/>
            <a:r>
              <a:rPr lang="en-GB" dirty="0"/>
              <a:t>Fines </a:t>
            </a:r>
          </a:p>
          <a:p>
            <a:pPr marL="685800" lvl="2" indent="0">
              <a:buNone/>
            </a:pPr>
            <a:endParaRPr lang="en-GB" dirty="0"/>
          </a:p>
          <a:p>
            <a:pPr marL="0" indent="0">
              <a:buNone/>
            </a:pPr>
            <a:r>
              <a:rPr lang="en-GB" b="1" dirty="0"/>
              <a:t>Criminal offences</a:t>
            </a:r>
          </a:p>
          <a:p>
            <a:endParaRPr lang="en-GB" dirty="0"/>
          </a:p>
          <a:p>
            <a:pPr lvl="2"/>
            <a:r>
              <a:rPr lang="en-GB" dirty="0"/>
              <a:t>Failure to comply with an enforcement notice</a:t>
            </a:r>
          </a:p>
          <a:p>
            <a:pPr lvl="2"/>
            <a:r>
              <a:rPr lang="en-GB" dirty="0"/>
              <a:t>Destroying information with the intention to avoid right of access</a:t>
            </a:r>
          </a:p>
          <a:p>
            <a:pPr lvl="2"/>
            <a:r>
              <a:rPr lang="en-GB" dirty="0"/>
              <a:t>Using personal information for one’s own purposes without consent</a:t>
            </a:r>
            <a:br>
              <a:rPr lang="en-GB" dirty="0"/>
            </a:br>
            <a:endParaRPr lang="en-GB" dirty="0"/>
          </a:p>
          <a:p>
            <a:pPr marL="0" indent="0">
              <a:buNone/>
            </a:pPr>
            <a:r>
              <a:rPr lang="en-GB" b="1" i="1" dirty="0"/>
              <a:t>GDPR Change </a:t>
            </a:r>
            <a:r>
              <a:rPr lang="en-GB" dirty="0"/>
              <a:t>– Failure to report a serious breach</a:t>
            </a:r>
            <a:br>
              <a:rPr lang="en-GB" dirty="0"/>
            </a:br>
            <a:r>
              <a:rPr lang="en-GB" dirty="0"/>
              <a:t> </a:t>
            </a:r>
            <a:br>
              <a:rPr lang="en-GB" dirty="0"/>
            </a:br>
            <a:endParaRPr lang="en-GB" dirty="0"/>
          </a:p>
        </p:txBody>
      </p:sp>
      <p:sp>
        <p:nvSpPr>
          <p:cNvPr id="4" name="Slide Number Placeholder 3"/>
          <p:cNvSpPr>
            <a:spLocks noGrp="1"/>
          </p:cNvSpPr>
          <p:nvPr>
            <p:ph type="sldNum" sz="quarter" idx="12"/>
          </p:nvPr>
        </p:nvSpPr>
        <p:spPr/>
        <p:txBody>
          <a:bodyPr/>
          <a:lstStyle/>
          <a:p>
            <a:fld id="{7AC325F1-B22C-4019-B085-99FDB8097ABF}" type="slidenum">
              <a:rPr lang="en-GB" smtClean="0"/>
              <a:t>42</a:t>
            </a:fld>
            <a:endParaRPr lang="en-GB" dirty="0"/>
          </a:p>
        </p:txBody>
      </p:sp>
    </p:spTree>
    <p:extLst>
      <p:ext uri="{BB962C8B-B14F-4D97-AF65-F5344CB8AC3E}">
        <p14:creationId xmlns:p14="http://schemas.microsoft.com/office/powerpoint/2010/main" val="50951893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FCE08-5122-402E-8879-2E972F5D90F5}"/>
              </a:ext>
            </a:extLst>
          </p:cNvPr>
          <p:cNvSpPr>
            <a:spLocks noGrp="1"/>
          </p:cNvSpPr>
          <p:nvPr>
            <p:ph type="title"/>
          </p:nvPr>
        </p:nvSpPr>
        <p:spPr/>
        <p:txBody>
          <a:bodyPr/>
          <a:lstStyle/>
          <a:p>
            <a:r>
              <a:rPr lang="en-GB" dirty="0"/>
              <a:t>Fines</a:t>
            </a:r>
          </a:p>
        </p:txBody>
      </p:sp>
      <p:sp>
        <p:nvSpPr>
          <p:cNvPr id="3" name="Content Placeholder 2">
            <a:extLst>
              <a:ext uri="{FF2B5EF4-FFF2-40B4-BE49-F238E27FC236}">
                <a16:creationId xmlns:a16="http://schemas.microsoft.com/office/drawing/2014/main" id="{BACA1F30-D44E-4864-B123-D16042226B85}"/>
              </a:ext>
            </a:extLst>
          </p:cNvPr>
          <p:cNvSpPr>
            <a:spLocks noGrp="1"/>
          </p:cNvSpPr>
          <p:nvPr>
            <p:ph idx="1"/>
          </p:nvPr>
        </p:nvSpPr>
        <p:spPr/>
        <p:txBody>
          <a:bodyPr>
            <a:normAutofit fontScale="92500" lnSpcReduction="20000"/>
          </a:bodyPr>
          <a:lstStyle/>
          <a:p>
            <a:endParaRPr lang="en-GB" dirty="0"/>
          </a:p>
          <a:p>
            <a:endParaRPr lang="en-GB" dirty="0"/>
          </a:p>
          <a:p>
            <a:r>
              <a:rPr lang="en-GB" dirty="0"/>
              <a:t>Under DPA maximum fine is £500,000.</a:t>
            </a:r>
            <a:br>
              <a:rPr lang="en-GB" dirty="0"/>
            </a:br>
            <a:r>
              <a:rPr lang="en-GB" dirty="0"/>
              <a:t>• Under GDPR maximum fine is increased to </a:t>
            </a:r>
            <a:r>
              <a:rPr lang="en-GB" b="1" dirty="0"/>
              <a:t>€20,000,000</a:t>
            </a:r>
            <a:br>
              <a:rPr lang="en-GB" b="1" dirty="0"/>
            </a:br>
            <a:r>
              <a:rPr lang="en-GB" dirty="0"/>
              <a:t>(roughly £17,500,000) or </a:t>
            </a:r>
            <a:r>
              <a:rPr lang="en-GB" b="1" dirty="0"/>
              <a:t>4% </a:t>
            </a:r>
            <a:r>
              <a:rPr lang="en-GB" dirty="0"/>
              <a:t>of global annual turnover</a:t>
            </a:r>
            <a:br>
              <a:rPr lang="en-GB" dirty="0"/>
            </a:br>
            <a:r>
              <a:rPr lang="en-GB" dirty="0"/>
              <a:t>whichever is higher. </a:t>
            </a:r>
            <a:br>
              <a:rPr lang="en-GB" dirty="0"/>
            </a:br>
            <a:endParaRPr lang="en-GB" dirty="0"/>
          </a:p>
        </p:txBody>
      </p:sp>
      <p:sp>
        <p:nvSpPr>
          <p:cNvPr id="4" name="Slide Number Placeholder 3"/>
          <p:cNvSpPr>
            <a:spLocks noGrp="1"/>
          </p:cNvSpPr>
          <p:nvPr>
            <p:ph type="sldNum" sz="quarter" idx="12"/>
          </p:nvPr>
        </p:nvSpPr>
        <p:spPr/>
        <p:txBody>
          <a:bodyPr/>
          <a:lstStyle/>
          <a:p>
            <a:fld id="{7AC325F1-B22C-4019-B085-99FDB8097ABF}" type="slidenum">
              <a:rPr lang="en-GB" smtClean="0"/>
              <a:t>43</a:t>
            </a:fld>
            <a:endParaRPr lang="en-GB" dirty="0"/>
          </a:p>
        </p:txBody>
      </p:sp>
      <p:pic>
        <p:nvPicPr>
          <p:cNvPr id="7170" name="Picture 2" descr="C:\Program Files (x86)\Microsoft Office\MEDIA\CAGCAT10\j0222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76157" y="944725"/>
            <a:ext cx="1335881" cy="1340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48157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AE6EB-F812-41FE-A830-92F001DA8FDA}"/>
              </a:ext>
            </a:extLst>
          </p:cNvPr>
          <p:cNvSpPr>
            <a:spLocks noGrp="1"/>
          </p:cNvSpPr>
          <p:nvPr>
            <p:ph type="title"/>
          </p:nvPr>
        </p:nvSpPr>
        <p:spPr>
          <a:xfrm>
            <a:off x="1485900" y="1268760"/>
            <a:ext cx="6172200" cy="756084"/>
          </a:xfrm>
        </p:spPr>
        <p:txBody>
          <a:bodyPr>
            <a:normAutofit fontScale="90000"/>
          </a:bodyPr>
          <a:lstStyle/>
          <a:p>
            <a:r>
              <a:rPr lang="en-GB" dirty="0"/>
              <a:t>Fines -Examples</a:t>
            </a:r>
          </a:p>
        </p:txBody>
      </p:sp>
      <p:sp>
        <p:nvSpPr>
          <p:cNvPr id="3" name="Content Placeholder 2">
            <a:extLst>
              <a:ext uri="{FF2B5EF4-FFF2-40B4-BE49-F238E27FC236}">
                <a16:creationId xmlns:a16="http://schemas.microsoft.com/office/drawing/2014/main" id="{45E2D9C6-5392-4F0C-8A99-6567ABC450F2}"/>
              </a:ext>
            </a:extLst>
          </p:cNvPr>
          <p:cNvSpPr>
            <a:spLocks noGrp="1"/>
          </p:cNvSpPr>
          <p:nvPr>
            <p:ph idx="1"/>
          </p:nvPr>
        </p:nvSpPr>
        <p:spPr>
          <a:xfrm>
            <a:off x="1560445" y="1940615"/>
            <a:ext cx="5969069" cy="3549357"/>
          </a:xfrm>
        </p:spPr>
        <p:txBody>
          <a:bodyPr>
            <a:normAutofit fontScale="47500" lnSpcReduction="20000"/>
          </a:bodyPr>
          <a:lstStyle/>
          <a:p>
            <a:pPr marL="0" indent="0">
              <a:buNone/>
            </a:pPr>
            <a:endParaRPr lang="en-GB" b="1" dirty="0"/>
          </a:p>
          <a:p>
            <a:r>
              <a:rPr lang="en-GB" b="1" dirty="0"/>
              <a:t>£60,000 - </a:t>
            </a:r>
            <a:r>
              <a:rPr lang="en-GB" dirty="0"/>
              <a:t>child-neglect information relating to family A sent to family B</a:t>
            </a:r>
          </a:p>
          <a:p>
            <a:pPr marL="342900" lvl="1" indent="0">
              <a:buNone/>
            </a:pPr>
            <a:br>
              <a:rPr lang="en-GB" dirty="0"/>
            </a:br>
            <a:r>
              <a:rPr lang="en-GB" dirty="0"/>
              <a:t>• </a:t>
            </a:r>
            <a:r>
              <a:rPr lang="en-GB" b="1" dirty="0"/>
              <a:t>£70,000 - </a:t>
            </a:r>
            <a:r>
              <a:rPr lang="en-GB" dirty="0"/>
              <a:t>home address of adoptive parents revealed to birth family</a:t>
            </a:r>
            <a:br>
              <a:rPr lang="en-GB" dirty="0"/>
            </a:br>
            <a:r>
              <a:rPr lang="en-GB" dirty="0"/>
              <a:t>• </a:t>
            </a:r>
            <a:r>
              <a:rPr lang="en-GB" b="1" dirty="0"/>
              <a:t>£70,000 - </a:t>
            </a:r>
            <a:r>
              <a:rPr lang="en-GB" dirty="0"/>
              <a:t>sensitive documents left in plastic bag on a train</a:t>
            </a:r>
            <a:br>
              <a:rPr lang="en-GB" dirty="0"/>
            </a:br>
            <a:r>
              <a:rPr lang="en-GB" dirty="0"/>
              <a:t>• </a:t>
            </a:r>
            <a:r>
              <a:rPr lang="en-GB" b="1" dirty="0"/>
              <a:t>£80,000 </a:t>
            </a:r>
            <a:r>
              <a:rPr lang="en-GB" dirty="0"/>
              <a:t>- loss of unencrypted laptop containing personal data</a:t>
            </a:r>
            <a:br>
              <a:rPr lang="en-GB" dirty="0"/>
            </a:br>
            <a:r>
              <a:rPr lang="en-GB" dirty="0"/>
              <a:t>• </a:t>
            </a:r>
            <a:r>
              <a:rPr lang="en-GB" b="1" dirty="0"/>
              <a:t>£100,000 - </a:t>
            </a:r>
            <a:r>
              <a:rPr lang="en-GB" dirty="0"/>
              <a:t>patient records left at site formerly owned by PCT</a:t>
            </a:r>
            <a:br>
              <a:rPr lang="en-GB" dirty="0"/>
            </a:br>
            <a:r>
              <a:rPr lang="en-GB" dirty="0"/>
              <a:t>• </a:t>
            </a:r>
            <a:r>
              <a:rPr lang="en-GB" b="1" dirty="0"/>
              <a:t>£120,000 </a:t>
            </a:r>
            <a:r>
              <a:rPr lang="en-GB" dirty="0"/>
              <a:t>- unencrypted emails relating to child protection sent to wrong email address.</a:t>
            </a:r>
            <a:br>
              <a:rPr lang="en-GB" dirty="0"/>
            </a:br>
            <a:r>
              <a:rPr lang="en-GB" dirty="0"/>
              <a:t>• </a:t>
            </a:r>
            <a:r>
              <a:rPr lang="en-GB" b="1" dirty="0"/>
              <a:t>£150,000 - </a:t>
            </a:r>
            <a:r>
              <a:rPr lang="en-GB" dirty="0"/>
              <a:t>loss of unencrypted DVDs relating to disciplinary case</a:t>
            </a:r>
            <a:br>
              <a:rPr lang="en-GB" dirty="0"/>
            </a:br>
            <a:r>
              <a:rPr lang="en-GB" dirty="0"/>
              <a:t>• </a:t>
            </a:r>
            <a:r>
              <a:rPr lang="en-GB" b="1" dirty="0"/>
              <a:t>£180,000 - </a:t>
            </a:r>
            <a:r>
              <a:rPr lang="en-GB" dirty="0"/>
              <a:t>loss of unencrypted, non-password protected, portable hard drive</a:t>
            </a:r>
            <a:br>
              <a:rPr lang="en-GB" dirty="0"/>
            </a:br>
            <a:r>
              <a:rPr lang="en-GB" dirty="0"/>
              <a:t>• </a:t>
            </a:r>
            <a:r>
              <a:rPr lang="en-GB" b="1" dirty="0"/>
              <a:t>£325,000 - </a:t>
            </a:r>
            <a:r>
              <a:rPr lang="en-GB" dirty="0"/>
              <a:t>health-related data left on hard drives of computers sold by NHS Trust</a:t>
            </a:r>
            <a:br>
              <a:rPr lang="en-GB" dirty="0"/>
            </a:br>
            <a:r>
              <a:rPr lang="en-GB" dirty="0"/>
              <a:t>• </a:t>
            </a:r>
            <a:r>
              <a:rPr lang="en-GB" b="1" dirty="0"/>
              <a:t>£400,000 – </a:t>
            </a:r>
            <a:r>
              <a:rPr lang="en-GB" dirty="0"/>
              <a:t>Talktalk – Failure to implement basic cyber security safeguards </a:t>
            </a:r>
            <a:br>
              <a:rPr lang="en-GB" dirty="0"/>
            </a:br>
            <a:endParaRPr lang="en-GB" dirty="0"/>
          </a:p>
        </p:txBody>
      </p:sp>
      <p:sp>
        <p:nvSpPr>
          <p:cNvPr id="4" name="Slide Number Placeholder 3"/>
          <p:cNvSpPr>
            <a:spLocks noGrp="1"/>
          </p:cNvSpPr>
          <p:nvPr>
            <p:ph type="sldNum" sz="quarter" idx="12"/>
          </p:nvPr>
        </p:nvSpPr>
        <p:spPr/>
        <p:txBody>
          <a:bodyPr/>
          <a:lstStyle/>
          <a:p>
            <a:fld id="{7AC325F1-B22C-4019-B085-99FDB8097ABF}" type="slidenum">
              <a:rPr lang="en-GB" smtClean="0"/>
              <a:t>44</a:t>
            </a:fld>
            <a:endParaRPr lang="en-GB" dirty="0"/>
          </a:p>
        </p:txBody>
      </p:sp>
      <p:pic>
        <p:nvPicPr>
          <p:cNvPr id="8194" name="Picture 2" descr="C:\Program Files (x86)\Microsoft Office\MEDIA\CAGCAT10\j0222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70223" y="4941168"/>
            <a:ext cx="1335881" cy="810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12179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B3B9E-C349-4D12-BFCD-F55B0CC02FC6}"/>
              </a:ext>
            </a:extLst>
          </p:cNvPr>
          <p:cNvSpPr>
            <a:spLocks noGrp="1"/>
          </p:cNvSpPr>
          <p:nvPr>
            <p:ph type="title"/>
          </p:nvPr>
        </p:nvSpPr>
        <p:spPr/>
        <p:txBody>
          <a:bodyPr/>
          <a:lstStyle/>
          <a:p>
            <a:r>
              <a:rPr lang="en-GB" dirty="0"/>
              <a:t>Avoid Data Breach</a:t>
            </a:r>
          </a:p>
        </p:txBody>
      </p:sp>
      <p:sp>
        <p:nvSpPr>
          <p:cNvPr id="3" name="Content Placeholder 2">
            <a:extLst>
              <a:ext uri="{FF2B5EF4-FFF2-40B4-BE49-F238E27FC236}">
                <a16:creationId xmlns:a16="http://schemas.microsoft.com/office/drawing/2014/main" id="{F4CDFC84-E7BE-4A24-9F41-EEA4B33DD5BA}"/>
              </a:ext>
            </a:extLst>
          </p:cNvPr>
          <p:cNvSpPr>
            <a:spLocks noGrp="1"/>
          </p:cNvSpPr>
          <p:nvPr>
            <p:ph idx="1"/>
          </p:nvPr>
        </p:nvSpPr>
        <p:spPr>
          <a:xfrm>
            <a:off x="1614488" y="1754815"/>
            <a:ext cx="5915025" cy="4245936"/>
          </a:xfrm>
        </p:spPr>
        <p:txBody>
          <a:bodyPr>
            <a:noAutofit/>
          </a:bodyPr>
          <a:lstStyle/>
          <a:p>
            <a:r>
              <a:rPr lang="en-GB" sz="1800" dirty="0"/>
              <a:t>Treat personal information as you would your own possessions </a:t>
            </a:r>
          </a:p>
          <a:p>
            <a:r>
              <a:rPr lang="en-GB" sz="1800" dirty="0"/>
              <a:t>Do not leave personal information on a desk </a:t>
            </a:r>
          </a:p>
          <a:p>
            <a:r>
              <a:rPr lang="en-GB" sz="1800" dirty="0"/>
              <a:t>At the end of the day ensure it is locked away </a:t>
            </a:r>
          </a:p>
          <a:p>
            <a:r>
              <a:rPr lang="en-GB" sz="1800" dirty="0"/>
              <a:t>Do not send information outside the organisation unless it is completely necessary and where appropriate password protected or encrypted </a:t>
            </a:r>
          </a:p>
          <a:p>
            <a:r>
              <a:rPr lang="en-GB" sz="1800" dirty="0"/>
              <a:t>Ensure recipients of personal information treat it with the appropriate care and protection </a:t>
            </a:r>
          </a:p>
          <a:p>
            <a:r>
              <a:rPr lang="en-GB" sz="1800" dirty="0"/>
              <a:t>Treat the personal information of others as you would want yours treated </a:t>
            </a:r>
          </a:p>
          <a:p>
            <a:r>
              <a:rPr lang="en-GB" sz="1800" dirty="0"/>
              <a:t>Verify the subject before disclose the information </a:t>
            </a:r>
          </a:p>
          <a:p>
            <a:r>
              <a:rPr lang="en-GB" sz="1800" dirty="0">
                <a:solidFill>
                  <a:srgbClr val="FF0000"/>
                </a:solidFill>
              </a:rPr>
              <a:t>Do not disclose to a third party </a:t>
            </a:r>
            <a:r>
              <a:rPr lang="en-GB" sz="1800" b="1" dirty="0">
                <a:solidFill>
                  <a:srgbClr val="FF0000"/>
                </a:solidFill>
              </a:rPr>
              <a:t>EVEN A PARENT </a:t>
            </a:r>
            <a:r>
              <a:rPr lang="en-GB" sz="1800" dirty="0">
                <a:solidFill>
                  <a:srgbClr val="FF0000"/>
                </a:solidFill>
              </a:rPr>
              <a:t>without consent </a:t>
            </a:r>
          </a:p>
          <a:p>
            <a:r>
              <a:rPr lang="en-GB" sz="1800" dirty="0"/>
              <a:t>COMMON SENSE </a:t>
            </a:r>
            <a:br>
              <a:rPr lang="en-GB" sz="1800" dirty="0"/>
            </a:br>
            <a:endParaRPr lang="en-GB" sz="1800" dirty="0"/>
          </a:p>
        </p:txBody>
      </p:sp>
      <p:sp>
        <p:nvSpPr>
          <p:cNvPr id="4" name="Slide Number Placeholder 3"/>
          <p:cNvSpPr>
            <a:spLocks noGrp="1"/>
          </p:cNvSpPr>
          <p:nvPr>
            <p:ph type="sldNum" sz="quarter" idx="12"/>
          </p:nvPr>
        </p:nvSpPr>
        <p:spPr/>
        <p:txBody>
          <a:bodyPr/>
          <a:lstStyle/>
          <a:p>
            <a:fld id="{7AC325F1-B22C-4019-B085-99FDB8097ABF}" type="slidenum">
              <a:rPr lang="en-GB" smtClean="0"/>
              <a:t>45</a:t>
            </a:fld>
            <a:endParaRPr lang="en-GB" dirty="0"/>
          </a:p>
        </p:txBody>
      </p:sp>
    </p:spTree>
    <p:extLst>
      <p:ext uri="{BB962C8B-B14F-4D97-AF65-F5344CB8AC3E}">
        <p14:creationId xmlns:p14="http://schemas.microsoft.com/office/powerpoint/2010/main" val="56477352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FE69B-6CDB-4454-91ED-18C563827421}"/>
              </a:ext>
            </a:extLst>
          </p:cNvPr>
          <p:cNvSpPr>
            <a:spLocks noGrp="1"/>
          </p:cNvSpPr>
          <p:nvPr>
            <p:ph type="title"/>
          </p:nvPr>
        </p:nvSpPr>
        <p:spPr/>
        <p:txBody>
          <a:bodyPr>
            <a:normAutofit fontScale="90000"/>
          </a:bodyPr>
          <a:lstStyle/>
          <a:p>
            <a:r>
              <a:rPr lang="en-GB" dirty="0"/>
              <a:t>Freedom of Information Act 2000 (FOIA) – why?</a:t>
            </a:r>
          </a:p>
        </p:txBody>
      </p:sp>
      <p:sp>
        <p:nvSpPr>
          <p:cNvPr id="3" name="Content Placeholder 2">
            <a:extLst>
              <a:ext uri="{FF2B5EF4-FFF2-40B4-BE49-F238E27FC236}">
                <a16:creationId xmlns:a16="http://schemas.microsoft.com/office/drawing/2014/main" id="{6CDA0D8E-4A3B-4591-B41E-27F6C264B4FD}"/>
              </a:ext>
            </a:extLst>
          </p:cNvPr>
          <p:cNvSpPr>
            <a:spLocks noGrp="1"/>
          </p:cNvSpPr>
          <p:nvPr>
            <p:ph idx="1"/>
          </p:nvPr>
        </p:nvSpPr>
        <p:spPr/>
        <p:txBody>
          <a:bodyPr>
            <a:normAutofit fontScale="77500" lnSpcReduction="20000"/>
          </a:bodyPr>
          <a:lstStyle/>
          <a:p>
            <a:r>
              <a:rPr lang="en-GB" dirty="0"/>
              <a:t>National Audit Office guidance</a:t>
            </a:r>
          </a:p>
          <a:p>
            <a:pPr lvl="1"/>
            <a:r>
              <a:rPr lang="en-GB" dirty="0"/>
              <a:t>public has statutory right of access to information held by public authorities: will</a:t>
            </a:r>
          </a:p>
          <a:p>
            <a:pPr lvl="2"/>
            <a:r>
              <a:rPr lang="en-GB" dirty="0"/>
              <a:t>help widen public participation in processes of government. </a:t>
            </a:r>
          </a:p>
          <a:p>
            <a:pPr lvl="2"/>
            <a:r>
              <a:rPr lang="en-GB" dirty="0"/>
              <a:t>strengthen the processes of accountability to the electorate</a:t>
            </a:r>
          </a:p>
          <a:p>
            <a:pPr lvl="1"/>
            <a:r>
              <a:rPr lang="en-GB" dirty="0"/>
              <a:t>“… aims to increase the transparency of public bodies and the way in which such bodies carry out their work, and to increase accountability.”</a:t>
            </a:r>
          </a:p>
          <a:p>
            <a:r>
              <a:rPr lang="en-GB" dirty="0"/>
              <a:t>Campaign for Freedom of Information: purpose of Act includes </a:t>
            </a:r>
          </a:p>
          <a:p>
            <a:pPr lvl="1"/>
            <a:r>
              <a:rPr lang="en-GB" dirty="0"/>
              <a:t>deterring malpractice in government</a:t>
            </a:r>
          </a:p>
          <a:p>
            <a:pPr lvl="1"/>
            <a:r>
              <a:rPr lang="en-GB" dirty="0"/>
              <a:t>allowing public to check authorities are doing job properly</a:t>
            </a:r>
          </a:p>
          <a:p>
            <a:endParaRPr lang="en-GB" dirty="0"/>
          </a:p>
        </p:txBody>
      </p:sp>
      <p:sp>
        <p:nvSpPr>
          <p:cNvPr id="4" name="Slide Number Placeholder 3"/>
          <p:cNvSpPr>
            <a:spLocks noGrp="1"/>
          </p:cNvSpPr>
          <p:nvPr>
            <p:ph type="sldNum" sz="quarter" idx="12"/>
          </p:nvPr>
        </p:nvSpPr>
        <p:spPr/>
        <p:txBody>
          <a:bodyPr/>
          <a:lstStyle/>
          <a:p>
            <a:fld id="{7AC325F1-B22C-4019-B085-99FDB8097ABF}" type="slidenum">
              <a:rPr lang="en-GB" smtClean="0"/>
              <a:t>46</a:t>
            </a:fld>
            <a:endParaRPr lang="en-GB" dirty="0"/>
          </a:p>
        </p:txBody>
      </p:sp>
    </p:spTree>
    <p:extLst>
      <p:ext uri="{BB962C8B-B14F-4D97-AF65-F5344CB8AC3E}">
        <p14:creationId xmlns:p14="http://schemas.microsoft.com/office/powerpoint/2010/main" val="14316872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557C6-BED0-49F7-924E-7D7535540917}"/>
              </a:ext>
            </a:extLst>
          </p:cNvPr>
          <p:cNvSpPr>
            <a:spLocks noGrp="1"/>
          </p:cNvSpPr>
          <p:nvPr>
            <p:ph type="title"/>
          </p:nvPr>
        </p:nvSpPr>
        <p:spPr/>
        <p:txBody>
          <a:bodyPr/>
          <a:lstStyle/>
          <a:p>
            <a:r>
              <a:rPr lang="en-GB" dirty="0"/>
              <a:t>Investigatory Powers Act 2016</a:t>
            </a:r>
          </a:p>
        </p:txBody>
      </p:sp>
      <p:sp>
        <p:nvSpPr>
          <p:cNvPr id="3" name="Content Placeholder 2">
            <a:extLst>
              <a:ext uri="{FF2B5EF4-FFF2-40B4-BE49-F238E27FC236}">
                <a16:creationId xmlns:a16="http://schemas.microsoft.com/office/drawing/2014/main" id="{374E0131-0585-45BD-A011-8E681932DE41}"/>
              </a:ext>
            </a:extLst>
          </p:cNvPr>
          <p:cNvSpPr>
            <a:spLocks noGrp="1"/>
          </p:cNvSpPr>
          <p:nvPr>
            <p:ph idx="1"/>
          </p:nvPr>
        </p:nvSpPr>
        <p:spPr/>
        <p:txBody>
          <a:bodyPr>
            <a:normAutofit fontScale="70000" lnSpcReduction="20000"/>
          </a:bodyPr>
          <a:lstStyle/>
          <a:p>
            <a:r>
              <a:rPr lang="en-GB" i="1" dirty="0"/>
              <a:t>or</a:t>
            </a:r>
            <a:r>
              <a:rPr lang="en-GB" dirty="0"/>
              <a:t> (to its detractors) “snoopers’ charter”</a:t>
            </a:r>
          </a:p>
          <a:p>
            <a:r>
              <a:rPr lang="en-GB" dirty="0"/>
              <a:t>internet and communications companies retain customers’ browser history for up to a year</a:t>
            </a:r>
          </a:p>
          <a:p>
            <a:pPr lvl="1"/>
            <a:r>
              <a:rPr lang="en-GB" dirty="0"/>
              <a:t>addresses, not content</a:t>
            </a:r>
          </a:p>
          <a:p>
            <a:r>
              <a:rPr lang="en-GB" dirty="0"/>
              <a:t>legalises GCHQ, MI5</a:t>
            </a:r>
          </a:p>
          <a:p>
            <a:pPr lvl="1"/>
            <a:r>
              <a:rPr lang="en-GB" dirty="0"/>
              <a:t>bulk collection of communications and other data; European Court limited this to serious crime (December 2016) which may delay some of IPA coming into effect</a:t>
            </a:r>
          </a:p>
          <a:p>
            <a:pPr lvl="1"/>
            <a:r>
              <a:rPr lang="en-GB" dirty="0"/>
              <a:t>hacking into suspects’ electronic devices (“equipment interference”)</a:t>
            </a:r>
          </a:p>
          <a:p>
            <a:r>
              <a:rPr lang="en-GB" dirty="0"/>
              <a:t>judges have to sign off ministerial warrants for intrusive surveillance</a:t>
            </a:r>
          </a:p>
          <a:p>
            <a:endParaRPr lang="en-GB" dirty="0"/>
          </a:p>
        </p:txBody>
      </p:sp>
      <p:sp>
        <p:nvSpPr>
          <p:cNvPr id="4" name="Slide Number Placeholder 3"/>
          <p:cNvSpPr>
            <a:spLocks noGrp="1"/>
          </p:cNvSpPr>
          <p:nvPr>
            <p:ph type="sldNum" sz="quarter" idx="12"/>
          </p:nvPr>
        </p:nvSpPr>
        <p:spPr/>
        <p:txBody>
          <a:bodyPr/>
          <a:lstStyle/>
          <a:p>
            <a:fld id="{7AC325F1-B22C-4019-B085-99FDB8097ABF}" type="slidenum">
              <a:rPr lang="en-GB" smtClean="0"/>
              <a:t>47</a:t>
            </a:fld>
            <a:endParaRPr lang="en-GB" dirty="0"/>
          </a:p>
        </p:txBody>
      </p:sp>
    </p:spTree>
    <p:extLst>
      <p:ext uri="{BB962C8B-B14F-4D97-AF65-F5344CB8AC3E}">
        <p14:creationId xmlns:p14="http://schemas.microsoft.com/office/powerpoint/2010/main" val="41618742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AC863-0534-4CD2-91F6-93613DD1E6D9}"/>
              </a:ext>
            </a:extLst>
          </p:cNvPr>
          <p:cNvSpPr>
            <a:spLocks noGrp="1"/>
          </p:cNvSpPr>
          <p:nvPr>
            <p:ph type="title"/>
          </p:nvPr>
        </p:nvSpPr>
        <p:spPr/>
        <p:txBody>
          <a:bodyPr/>
          <a:lstStyle/>
          <a:p>
            <a:r>
              <a:rPr lang="en-GB" dirty="0"/>
              <a:t>Why is IPA controversial?</a:t>
            </a:r>
          </a:p>
        </p:txBody>
      </p:sp>
      <p:sp>
        <p:nvSpPr>
          <p:cNvPr id="3" name="Content Placeholder 2">
            <a:extLst>
              <a:ext uri="{FF2B5EF4-FFF2-40B4-BE49-F238E27FC236}">
                <a16:creationId xmlns:a16="http://schemas.microsoft.com/office/drawing/2014/main" id="{19D768A2-F8DB-48EF-86AC-B7ABED9DDE88}"/>
              </a:ext>
            </a:extLst>
          </p:cNvPr>
          <p:cNvSpPr>
            <a:spLocks noGrp="1"/>
          </p:cNvSpPr>
          <p:nvPr>
            <p:ph idx="1"/>
          </p:nvPr>
        </p:nvSpPr>
        <p:spPr/>
        <p:txBody>
          <a:bodyPr>
            <a:normAutofit fontScale="85000" lnSpcReduction="10000"/>
          </a:bodyPr>
          <a:lstStyle/>
          <a:p>
            <a:r>
              <a:rPr lang="en-GB" dirty="0"/>
              <a:t>new requirement for everyone’s internet records to be stored seen as major extension of surveillance powers. </a:t>
            </a:r>
          </a:p>
          <a:p>
            <a:r>
              <a:rPr lang="en-GB" dirty="0"/>
              <a:t>will quantity of data stored </a:t>
            </a:r>
          </a:p>
          <a:p>
            <a:pPr lvl="1"/>
            <a:r>
              <a:rPr lang="en-GB" dirty="0"/>
              <a:t>be honey pot for hackers?</a:t>
            </a:r>
          </a:p>
          <a:p>
            <a:pPr lvl="1"/>
            <a:r>
              <a:rPr lang="en-GB" dirty="0"/>
              <a:t>overwhelm intelligence analysts?</a:t>
            </a:r>
          </a:p>
          <a:p>
            <a:r>
              <a:rPr lang="en-GB" dirty="0"/>
              <a:t>hacking powers granted to intelligence agencies</a:t>
            </a:r>
          </a:p>
          <a:p>
            <a:r>
              <a:rPr lang="en-GB" dirty="0"/>
              <a:t>number of agencies allowed to request data from ISPs/CSPs</a:t>
            </a:r>
          </a:p>
          <a:p>
            <a:endParaRPr lang="en-GB" dirty="0"/>
          </a:p>
        </p:txBody>
      </p:sp>
      <p:sp>
        <p:nvSpPr>
          <p:cNvPr id="4" name="Slide Number Placeholder 3"/>
          <p:cNvSpPr>
            <a:spLocks noGrp="1"/>
          </p:cNvSpPr>
          <p:nvPr>
            <p:ph type="sldNum" sz="quarter" idx="12"/>
          </p:nvPr>
        </p:nvSpPr>
        <p:spPr/>
        <p:txBody>
          <a:bodyPr/>
          <a:lstStyle/>
          <a:p>
            <a:fld id="{7AC325F1-B22C-4019-B085-99FDB8097ABF}" type="slidenum">
              <a:rPr lang="en-GB" smtClean="0"/>
              <a:t>48</a:t>
            </a:fld>
            <a:endParaRPr lang="en-GB" dirty="0"/>
          </a:p>
        </p:txBody>
      </p:sp>
    </p:spTree>
    <p:extLst>
      <p:ext uri="{BB962C8B-B14F-4D97-AF65-F5344CB8AC3E}">
        <p14:creationId xmlns:p14="http://schemas.microsoft.com/office/powerpoint/2010/main" val="22317302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88D27-8D45-4281-94CD-470580054D00}"/>
              </a:ext>
            </a:extLst>
          </p:cNvPr>
          <p:cNvSpPr>
            <a:spLocks noGrp="1"/>
          </p:cNvSpPr>
          <p:nvPr>
            <p:ph type="title"/>
          </p:nvPr>
        </p:nvSpPr>
        <p:spPr/>
        <p:txBody>
          <a:bodyPr/>
          <a:lstStyle/>
          <a:p>
            <a:r>
              <a:rPr lang="en-GB" dirty="0"/>
              <a:t>Good general reading</a:t>
            </a:r>
          </a:p>
        </p:txBody>
      </p:sp>
      <p:sp>
        <p:nvSpPr>
          <p:cNvPr id="3" name="Content Placeholder 2">
            <a:extLst>
              <a:ext uri="{FF2B5EF4-FFF2-40B4-BE49-F238E27FC236}">
                <a16:creationId xmlns:a16="http://schemas.microsoft.com/office/drawing/2014/main" id="{6B9D5F7F-8CD8-4BAC-914F-B864FF4528E6}"/>
              </a:ext>
            </a:extLst>
          </p:cNvPr>
          <p:cNvSpPr>
            <a:spLocks noGrp="1"/>
          </p:cNvSpPr>
          <p:nvPr>
            <p:ph idx="1"/>
          </p:nvPr>
        </p:nvSpPr>
        <p:spPr/>
        <p:txBody>
          <a:bodyPr/>
          <a:lstStyle/>
          <a:p>
            <a:r>
              <a:rPr lang="en-GB" dirty="0"/>
              <a:t>ICO: </a:t>
            </a:r>
            <a:r>
              <a:rPr lang="en-GB" dirty="0">
                <a:hlinkClick r:id="rId2"/>
              </a:rPr>
              <a:t>https://ico.org.uk/media/for-organisations/guide-to-data-protection-2-9.pdf</a:t>
            </a:r>
            <a:r>
              <a:rPr lang="en-GB" dirty="0"/>
              <a:t> </a:t>
            </a:r>
          </a:p>
          <a:p>
            <a:r>
              <a:rPr lang="en-GB" dirty="0"/>
              <a:t>Linklater's guide: </a:t>
            </a:r>
            <a:r>
              <a:rPr lang="en-GB" dirty="0">
                <a:hlinkClick r:id="rId3"/>
              </a:rPr>
              <a:t>www.linklaters.com/pdfs/mkt/london/TMT_DATA_Protection_Survival_Guide_Singles.pdf</a:t>
            </a:r>
            <a:endParaRPr lang="en-GB" dirty="0"/>
          </a:p>
          <a:p>
            <a:endParaRPr lang="en-GB" dirty="0"/>
          </a:p>
        </p:txBody>
      </p:sp>
      <p:sp>
        <p:nvSpPr>
          <p:cNvPr id="4" name="Slide Number Placeholder 3"/>
          <p:cNvSpPr>
            <a:spLocks noGrp="1"/>
          </p:cNvSpPr>
          <p:nvPr>
            <p:ph type="sldNum" sz="quarter" idx="12"/>
          </p:nvPr>
        </p:nvSpPr>
        <p:spPr/>
        <p:txBody>
          <a:bodyPr/>
          <a:lstStyle/>
          <a:p>
            <a:fld id="{7AC325F1-B22C-4019-B085-99FDB8097ABF}" type="slidenum">
              <a:rPr lang="en-GB" smtClean="0"/>
              <a:t>49</a:t>
            </a:fld>
            <a:endParaRPr lang="en-GB" dirty="0"/>
          </a:p>
        </p:txBody>
      </p:sp>
    </p:spTree>
    <p:extLst>
      <p:ext uri="{BB962C8B-B14F-4D97-AF65-F5344CB8AC3E}">
        <p14:creationId xmlns:p14="http://schemas.microsoft.com/office/powerpoint/2010/main" val="207415546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3154</Words>
  <Application>Microsoft Office PowerPoint</Application>
  <PresentationFormat>On-screen Show (4:3)</PresentationFormat>
  <Paragraphs>335</Paragraphs>
  <Slides>49</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49</vt:i4>
      </vt:variant>
    </vt:vector>
  </HeadingPairs>
  <TitlesOfParts>
    <vt:vector size="55" baseType="lpstr">
      <vt:lpstr>Arial</vt:lpstr>
      <vt:lpstr>Calibri</vt:lpstr>
      <vt:lpstr>Myriad Pro</vt:lpstr>
      <vt:lpstr>Verdana</vt:lpstr>
      <vt:lpstr>Wingdings</vt:lpstr>
      <vt:lpstr>20140311PresentationUWTSDTemplate</vt:lpstr>
      <vt:lpstr>PowerPoint Presentation</vt:lpstr>
      <vt:lpstr>Lesson Aims</vt:lpstr>
      <vt:lpstr>Lesson Objectives</vt:lpstr>
      <vt:lpstr>PowerPoint Presentation</vt:lpstr>
      <vt:lpstr>PowerPoint Presentation</vt:lpstr>
      <vt:lpstr>PowerPoint Presentation</vt:lpstr>
      <vt:lpstr>PowerPoint Presentation</vt:lpstr>
      <vt:lpstr>WhatsApp  takeover by Facebook</vt:lpstr>
      <vt:lpstr>Why?</vt:lpstr>
      <vt:lpstr>Definition of GDPR</vt:lpstr>
      <vt:lpstr>Scope of the GDPR</vt:lpstr>
      <vt:lpstr>The DPA and the GDPR</vt:lpstr>
      <vt:lpstr>Fines</vt:lpstr>
      <vt:lpstr>Fines…</vt:lpstr>
      <vt:lpstr>Protecting personal data: the Data Protection Act  and the GDPR</vt:lpstr>
      <vt:lpstr>DPA: the context</vt:lpstr>
      <vt:lpstr>Why protect personal data?</vt:lpstr>
      <vt:lpstr>the Data Protection Act 1998</vt:lpstr>
      <vt:lpstr>what data are we talking about?</vt:lpstr>
      <vt:lpstr>Personal Data</vt:lpstr>
      <vt:lpstr>Sensitive personal data</vt:lpstr>
      <vt:lpstr>Processing the data</vt:lpstr>
      <vt:lpstr>why is privacy  more of an issue now?</vt:lpstr>
      <vt:lpstr>who is responsible  for personal data? </vt:lpstr>
      <vt:lpstr>The Data Protection Principles</vt:lpstr>
      <vt:lpstr>DPA and GDPR principles</vt:lpstr>
      <vt:lpstr>Data Protection Principles</vt:lpstr>
      <vt:lpstr>DPA: control, obligations and rights</vt:lpstr>
      <vt:lpstr>The Rights for Individuals</vt:lpstr>
      <vt:lpstr>PowerPoint Presentation</vt:lpstr>
      <vt:lpstr>PowerPoint Presentation</vt:lpstr>
      <vt:lpstr>PowerPoint Presentation</vt:lpstr>
      <vt:lpstr>Subject access</vt:lpstr>
      <vt:lpstr>GDPR –Right to Erasure in specific circumstances.</vt:lpstr>
      <vt:lpstr>GDPR: right to  data portability</vt:lpstr>
      <vt:lpstr>Who controls DPA  matters?</vt:lpstr>
      <vt:lpstr>Powers of the ICO</vt:lpstr>
      <vt:lpstr>What does a data  controller have to tell ICO?</vt:lpstr>
      <vt:lpstr>Duty to Report a Breach  </vt:lpstr>
      <vt:lpstr>What happens if we get it wrong?</vt:lpstr>
      <vt:lpstr>Offences under DPA</vt:lpstr>
      <vt:lpstr>Enforcement - ICO Powers  </vt:lpstr>
      <vt:lpstr>Fines</vt:lpstr>
      <vt:lpstr>Fines -Examples</vt:lpstr>
      <vt:lpstr>Avoid Data Breach</vt:lpstr>
      <vt:lpstr>Freedom of Information Act 2000 (FOIA) – why?</vt:lpstr>
      <vt:lpstr>Investigatory Powers Act 2016</vt:lpstr>
      <vt:lpstr>Why is IPA controversial?</vt:lpstr>
      <vt:lpstr>Good general reading</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42</cp:revision>
  <cp:lastPrinted>2018-07-09T15:27:01Z</cp:lastPrinted>
  <dcterms:created xsi:type="dcterms:W3CDTF">2002-10-07T19:43:58Z</dcterms:created>
  <dcterms:modified xsi:type="dcterms:W3CDTF">2021-11-09T20:30:19Z</dcterms:modified>
</cp:coreProperties>
</file>