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5"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110"/>
    <p:restoredTop sz="94656"/>
  </p:normalViewPr>
  <p:slideViewPr>
    <p:cSldViewPr snapToGrid="0">
      <p:cViewPr varScale="1">
        <p:scale>
          <a:sx n="45" d="100"/>
          <a:sy n="45" d="100"/>
        </p:scale>
        <p:origin x="216" y="16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D0307-6ACE-5DE7-4955-FAC6768067B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B3433A0-30CE-78B3-8D4C-A7221BDF5A8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D52EE1D-86F4-9DE3-A081-D0AC79EB28D0}"/>
              </a:ext>
            </a:extLst>
          </p:cNvPr>
          <p:cNvSpPr>
            <a:spLocks noGrp="1"/>
          </p:cNvSpPr>
          <p:nvPr>
            <p:ph type="dt" sz="half" idx="10"/>
          </p:nvPr>
        </p:nvSpPr>
        <p:spPr/>
        <p:txBody>
          <a:bodyPr/>
          <a:lstStyle/>
          <a:p>
            <a:fld id="{C198CCAD-365D-B044-9D10-106B96FB055E}" type="datetimeFigureOut">
              <a:rPr lang="en-US" smtClean="0"/>
              <a:t>5/22/26</a:t>
            </a:fld>
            <a:endParaRPr lang="en-US"/>
          </a:p>
        </p:txBody>
      </p:sp>
      <p:sp>
        <p:nvSpPr>
          <p:cNvPr id="5" name="Footer Placeholder 4">
            <a:extLst>
              <a:ext uri="{FF2B5EF4-FFF2-40B4-BE49-F238E27FC236}">
                <a16:creationId xmlns:a16="http://schemas.microsoft.com/office/drawing/2014/main" id="{387DE062-4C46-93F2-5D49-DD00487487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799D463-4E52-63F8-62A8-E24D17102BCA}"/>
              </a:ext>
            </a:extLst>
          </p:cNvPr>
          <p:cNvSpPr>
            <a:spLocks noGrp="1"/>
          </p:cNvSpPr>
          <p:nvPr>
            <p:ph type="sldNum" sz="quarter" idx="12"/>
          </p:nvPr>
        </p:nvSpPr>
        <p:spPr/>
        <p:txBody>
          <a:bodyPr/>
          <a:lstStyle/>
          <a:p>
            <a:fld id="{42EACCFD-A82F-3C4E-8712-743A62C686E7}" type="slidenum">
              <a:rPr lang="en-US" smtClean="0"/>
              <a:t>‹#›</a:t>
            </a:fld>
            <a:endParaRPr lang="en-US"/>
          </a:p>
        </p:txBody>
      </p:sp>
    </p:spTree>
    <p:extLst>
      <p:ext uri="{BB962C8B-B14F-4D97-AF65-F5344CB8AC3E}">
        <p14:creationId xmlns:p14="http://schemas.microsoft.com/office/powerpoint/2010/main" val="28117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14F32-40AC-E3EC-E858-B3AAC593067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CB9B9BA-D306-E67E-24D4-D2709B9708E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061DFCD-6302-C9D5-8466-2DC0FBA1B0DB}"/>
              </a:ext>
            </a:extLst>
          </p:cNvPr>
          <p:cNvSpPr>
            <a:spLocks noGrp="1"/>
          </p:cNvSpPr>
          <p:nvPr>
            <p:ph type="dt" sz="half" idx="10"/>
          </p:nvPr>
        </p:nvSpPr>
        <p:spPr/>
        <p:txBody>
          <a:bodyPr/>
          <a:lstStyle/>
          <a:p>
            <a:fld id="{C198CCAD-365D-B044-9D10-106B96FB055E}" type="datetimeFigureOut">
              <a:rPr lang="en-US" smtClean="0"/>
              <a:t>5/22/26</a:t>
            </a:fld>
            <a:endParaRPr lang="en-US"/>
          </a:p>
        </p:txBody>
      </p:sp>
      <p:sp>
        <p:nvSpPr>
          <p:cNvPr id="5" name="Footer Placeholder 4">
            <a:extLst>
              <a:ext uri="{FF2B5EF4-FFF2-40B4-BE49-F238E27FC236}">
                <a16:creationId xmlns:a16="http://schemas.microsoft.com/office/drawing/2014/main" id="{3A81CADC-9126-6DA6-A61E-DD98458B11B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F4F7FB-83E2-5BAA-AA5A-11D66B702B07}"/>
              </a:ext>
            </a:extLst>
          </p:cNvPr>
          <p:cNvSpPr>
            <a:spLocks noGrp="1"/>
          </p:cNvSpPr>
          <p:nvPr>
            <p:ph type="sldNum" sz="quarter" idx="12"/>
          </p:nvPr>
        </p:nvSpPr>
        <p:spPr/>
        <p:txBody>
          <a:bodyPr/>
          <a:lstStyle/>
          <a:p>
            <a:fld id="{42EACCFD-A82F-3C4E-8712-743A62C686E7}" type="slidenum">
              <a:rPr lang="en-US" smtClean="0"/>
              <a:t>‹#›</a:t>
            </a:fld>
            <a:endParaRPr lang="en-US"/>
          </a:p>
        </p:txBody>
      </p:sp>
    </p:spTree>
    <p:extLst>
      <p:ext uri="{BB962C8B-B14F-4D97-AF65-F5344CB8AC3E}">
        <p14:creationId xmlns:p14="http://schemas.microsoft.com/office/powerpoint/2010/main" val="31087647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8BE36-FE0E-E65F-82A3-5988774650D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A8B88EF-3414-FBA8-898F-7954421DC7B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DFC7A66-1F4B-5C85-502C-F5FA49435920}"/>
              </a:ext>
            </a:extLst>
          </p:cNvPr>
          <p:cNvSpPr>
            <a:spLocks noGrp="1"/>
          </p:cNvSpPr>
          <p:nvPr>
            <p:ph type="dt" sz="half" idx="10"/>
          </p:nvPr>
        </p:nvSpPr>
        <p:spPr/>
        <p:txBody>
          <a:bodyPr/>
          <a:lstStyle/>
          <a:p>
            <a:fld id="{C198CCAD-365D-B044-9D10-106B96FB055E}" type="datetimeFigureOut">
              <a:rPr lang="en-US" smtClean="0"/>
              <a:t>5/22/26</a:t>
            </a:fld>
            <a:endParaRPr lang="en-US"/>
          </a:p>
        </p:txBody>
      </p:sp>
      <p:sp>
        <p:nvSpPr>
          <p:cNvPr id="5" name="Footer Placeholder 4">
            <a:extLst>
              <a:ext uri="{FF2B5EF4-FFF2-40B4-BE49-F238E27FC236}">
                <a16:creationId xmlns:a16="http://schemas.microsoft.com/office/drawing/2014/main" id="{6D1CD755-017B-0D6F-9267-614D300D39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4879C2-2800-AAD3-4854-7995627D114E}"/>
              </a:ext>
            </a:extLst>
          </p:cNvPr>
          <p:cNvSpPr>
            <a:spLocks noGrp="1"/>
          </p:cNvSpPr>
          <p:nvPr>
            <p:ph type="sldNum" sz="quarter" idx="12"/>
          </p:nvPr>
        </p:nvSpPr>
        <p:spPr/>
        <p:txBody>
          <a:bodyPr/>
          <a:lstStyle/>
          <a:p>
            <a:fld id="{42EACCFD-A82F-3C4E-8712-743A62C686E7}" type="slidenum">
              <a:rPr lang="en-US" smtClean="0"/>
              <a:t>‹#›</a:t>
            </a:fld>
            <a:endParaRPr lang="en-US"/>
          </a:p>
        </p:txBody>
      </p:sp>
    </p:spTree>
    <p:extLst>
      <p:ext uri="{BB962C8B-B14F-4D97-AF65-F5344CB8AC3E}">
        <p14:creationId xmlns:p14="http://schemas.microsoft.com/office/powerpoint/2010/main" val="13584457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99FD4-56E2-863F-C6BB-40363FA1E76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F3DE57F-11DC-179B-FFE2-15343A5D7EA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0AF6E8E-7C98-05EE-7763-143F4BFC046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E6E7EE2-42DC-60D9-C000-51459FDDA417}"/>
              </a:ext>
            </a:extLst>
          </p:cNvPr>
          <p:cNvSpPr>
            <a:spLocks noGrp="1"/>
          </p:cNvSpPr>
          <p:nvPr>
            <p:ph type="dt" sz="half" idx="10"/>
          </p:nvPr>
        </p:nvSpPr>
        <p:spPr/>
        <p:txBody>
          <a:bodyPr/>
          <a:lstStyle/>
          <a:p>
            <a:fld id="{C198CCAD-365D-B044-9D10-106B96FB055E}" type="datetimeFigureOut">
              <a:rPr lang="en-US" smtClean="0"/>
              <a:t>5/22/26</a:t>
            </a:fld>
            <a:endParaRPr lang="en-US"/>
          </a:p>
        </p:txBody>
      </p:sp>
      <p:sp>
        <p:nvSpPr>
          <p:cNvPr id="6" name="Footer Placeholder 5">
            <a:extLst>
              <a:ext uri="{FF2B5EF4-FFF2-40B4-BE49-F238E27FC236}">
                <a16:creationId xmlns:a16="http://schemas.microsoft.com/office/drawing/2014/main" id="{9AB34BC7-3985-F4D2-6E3F-4F37E679216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37709A1-3DD7-F943-BB59-04339442B329}"/>
              </a:ext>
            </a:extLst>
          </p:cNvPr>
          <p:cNvSpPr>
            <a:spLocks noGrp="1"/>
          </p:cNvSpPr>
          <p:nvPr>
            <p:ph type="sldNum" sz="quarter" idx="12"/>
          </p:nvPr>
        </p:nvSpPr>
        <p:spPr/>
        <p:txBody>
          <a:bodyPr/>
          <a:lstStyle/>
          <a:p>
            <a:fld id="{42EACCFD-A82F-3C4E-8712-743A62C686E7}" type="slidenum">
              <a:rPr lang="en-US" smtClean="0"/>
              <a:t>‹#›</a:t>
            </a:fld>
            <a:endParaRPr lang="en-US"/>
          </a:p>
        </p:txBody>
      </p:sp>
    </p:spTree>
    <p:extLst>
      <p:ext uri="{BB962C8B-B14F-4D97-AF65-F5344CB8AC3E}">
        <p14:creationId xmlns:p14="http://schemas.microsoft.com/office/powerpoint/2010/main" val="1800558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6AA99-66FB-AFF4-408C-14951AF3D30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D4F5072-1418-D200-4914-77619FF948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6082D5E-1232-E74F-5E26-8A82972755C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E65E3A6-BC08-6964-4A49-DE6B1A3C39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4A4BCC8-DD15-3469-6EF3-57A6C2B7288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FA1D679-C5F4-C1E5-C724-BED73A212DCA}"/>
              </a:ext>
            </a:extLst>
          </p:cNvPr>
          <p:cNvSpPr>
            <a:spLocks noGrp="1"/>
          </p:cNvSpPr>
          <p:nvPr>
            <p:ph type="dt" sz="half" idx="10"/>
          </p:nvPr>
        </p:nvSpPr>
        <p:spPr/>
        <p:txBody>
          <a:bodyPr/>
          <a:lstStyle/>
          <a:p>
            <a:fld id="{C198CCAD-365D-B044-9D10-106B96FB055E}" type="datetimeFigureOut">
              <a:rPr lang="en-US" smtClean="0"/>
              <a:t>5/22/26</a:t>
            </a:fld>
            <a:endParaRPr lang="en-US"/>
          </a:p>
        </p:txBody>
      </p:sp>
      <p:sp>
        <p:nvSpPr>
          <p:cNvPr id="8" name="Footer Placeholder 7">
            <a:extLst>
              <a:ext uri="{FF2B5EF4-FFF2-40B4-BE49-F238E27FC236}">
                <a16:creationId xmlns:a16="http://schemas.microsoft.com/office/drawing/2014/main" id="{2768ED3D-C416-E833-138F-45EB6DBBC8D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0E35880-D9CE-5606-10EE-5D048CAA3045}"/>
              </a:ext>
            </a:extLst>
          </p:cNvPr>
          <p:cNvSpPr>
            <a:spLocks noGrp="1"/>
          </p:cNvSpPr>
          <p:nvPr>
            <p:ph type="sldNum" sz="quarter" idx="12"/>
          </p:nvPr>
        </p:nvSpPr>
        <p:spPr/>
        <p:txBody>
          <a:bodyPr/>
          <a:lstStyle/>
          <a:p>
            <a:fld id="{42EACCFD-A82F-3C4E-8712-743A62C686E7}" type="slidenum">
              <a:rPr lang="en-US" smtClean="0"/>
              <a:t>‹#›</a:t>
            </a:fld>
            <a:endParaRPr lang="en-US"/>
          </a:p>
        </p:txBody>
      </p:sp>
    </p:spTree>
    <p:extLst>
      <p:ext uri="{BB962C8B-B14F-4D97-AF65-F5344CB8AC3E}">
        <p14:creationId xmlns:p14="http://schemas.microsoft.com/office/powerpoint/2010/main" val="15870629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C4B14-30BC-A97E-8F37-6559DC14A90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9D3002E-4787-C8AD-E4B8-211B8033BAF7}"/>
              </a:ext>
            </a:extLst>
          </p:cNvPr>
          <p:cNvSpPr>
            <a:spLocks noGrp="1"/>
          </p:cNvSpPr>
          <p:nvPr>
            <p:ph type="dt" sz="half" idx="10"/>
          </p:nvPr>
        </p:nvSpPr>
        <p:spPr/>
        <p:txBody>
          <a:bodyPr/>
          <a:lstStyle/>
          <a:p>
            <a:fld id="{C198CCAD-365D-B044-9D10-106B96FB055E}" type="datetimeFigureOut">
              <a:rPr lang="en-US" smtClean="0"/>
              <a:t>5/22/26</a:t>
            </a:fld>
            <a:endParaRPr lang="en-US"/>
          </a:p>
        </p:txBody>
      </p:sp>
      <p:sp>
        <p:nvSpPr>
          <p:cNvPr id="4" name="Footer Placeholder 3">
            <a:extLst>
              <a:ext uri="{FF2B5EF4-FFF2-40B4-BE49-F238E27FC236}">
                <a16:creationId xmlns:a16="http://schemas.microsoft.com/office/drawing/2014/main" id="{A135E3C2-536F-B8FE-7078-CC5C7100032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3C88F45-99F1-23CF-5D9A-B68C35CC6DA5}"/>
              </a:ext>
            </a:extLst>
          </p:cNvPr>
          <p:cNvSpPr>
            <a:spLocks noGrp="1"/>
          </p:cNvSpPr>
          <p:nvPr>
            <p:ph type="sldNum" sz="quarter" idx="12"/>
          </p:nvPr>
        </p:nvSpPr>
        <p:spPr/>
        <p:txBody>
          <a:bodyPr/>
          <a:lstStyle/>
          <a:p>
            <a:fld id="{42EACCFD-A82F-3C4E-8712-743A62C686E7}" type="slidenum">
              <a:rPr lang="en-US" smtClean="0"/>
              <a:t>‹#›</a:t>
            </a:fld>
            <a:endParaRPr lang="en-US"/>
          </a:p>
        </p:txBody>
      </p:sp>
    </p:spTree>
    <p:extLst>
      <p:ext uri="{BB962C8B-B14F-4D97-AF65-F5344CB8AC3E}">
        <p14:creationId xmlns:p14="http://schemas.microsoft.com/office/powerpoint/2010/main" val="3076423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59D3B30-8782-06CF-E94B-64135C45EED7}"/>
              </a:ext>
            </a:extLst>
          </p:cNvPr>
          <p:cNvSpPr>
            <a:spLocks noGrp="1"/>
          </p:cNvSpPr>
          <p:nvPr>
            <p:ph type="dt" sz="half" idx="10"/>
          </p:nvPr>
        </p:nvSpPr>
        <p:spPr/>
        <p:txBody>
          <a:bodyPr/>
          <a:lstStyle/>
          <a:p>
            <a:fld id="{C198CCAD-365D-B044-9D10-106B96FB055E}" type="datetimeFigureOut">
              <a:rPr lang="en-US" smtClean="0"/>
              <a:t>5/22/26</a:t>
            </a:fld>
            <a:endParaRPr lang="en-US"/>
          </a:p>
        </p:txBody>
      </p:sp>
      <p:sp>
        <p:nvSpPr>
          <p:cNvPr id="3" name="Footer Placeholder 2">
            <a:extLst>
              <a:ext uri="{FF2B5EF4-FFF2-40B4-BE49-F238E27FC236}">
                <a16:creationId xmlns:a16="http://schemas.microsoft.com/office/drawing/2014/main" id="{53D6284A-D065-56FF-A7EB-F3BFCF67C95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63DBEC5-FA6B-E93B-ED03-E3822D3A3CF0}"/>
              </a:ext>
            </a:extLst>
          </p:cNvPr>
          <p:cNvSpPr>
            <a:spLocks noGrp="1"/>
          </p:cNvSpPr>
          <p:nvPr>
            <p:ph type="sldNum" sz="quarter" idx="12"/>
          </p:nvPr>
        </p:nvSpPr>
        <p:spPr/>
        <p:txBody>
          <a:bodyPr/>
          <a:lstStyle/>
          <a:p>
            <a:fld id="{42EACCFD-A82F-3C4E-8712-743A62C686E7}" type="slidenum">
              <a:rPr lang="en-US" smtClean="0"/>
              <a:t>‹#›</a:t>
            </a:fld>
            <a:endParaRPr lang="en-US"/>
          </a:p>
        </p:txBody>
      </p:sp>
    </p:spTree>
    <p:extLst>
      <p:ext uri="{BB962C8B-B14F-4D97-AF65-F5344CB8AC3E}">
        <p14:creationId xmlns:p14="http://schemas.microsoft.com/office/powerpoint/2010/main" val="1744072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ED9E8-FA33-F03B-8724-379EC14B6D6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4600CA9-3FCB-3339-5E9D-7F632C3143C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21B4DC0-D91F-1989-56F3-6926D4EE2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9BB15B5-DC00-B9CB-10AE-D03A4F099C17}"/>
              </a:ext>
            </a:extLst>
          </p:cNvPr>
          <p:cNvSpPr>
            <a:spLocks noGrp="1"/>
          </p:cNvSpPr>
          <p:nvPr>
            <p:ph type="dt" sz="half" idx="10"/>
          </p:nvPr>
        </p:nvSpPr>
        <p:spPr/>
        <p:txBody>
          <a:bodyPr/>
          <a:lstStyle/>
          <a:p>
            <a:fld id="{C198CCAD-365D-B044-9D10-106B96FB055E}" type="datetimeFigureOut">
              <a:rPr lang="en-US" smtClean="0"/>
              <a:t>5/22/26</a:t>
            </a:fld>
            <a:endParaRPr lang="en-US"/>
          </a:p>
        </p:txBody>
      </p:sp>
      <p:sp>
        <p:nvSpPr>
          <p:cNvPr id="6" name="Footer Placeholder 5">
            <a:extLst>
              <a:ext uri="{FF2B5EF4-FFF2-40B4-BE49-F238E27FC236}">
                <a16:creationId xmlns:a16="http://schemas.microsoft.com/office/drawing/2014/main" id="{E045553D-8C35-DFE9-F99D-F7D70A88854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B9E00D6-A37D-FFED-7A3F-7A0D2A8A0685}"/>
              </a:ext>
            </a:extLst>
          </p:cNvPr>
          <p:cNvSpPr>
            <a:spLocks noGrp="1"/>
          </p:cNvSpPr>
          <p:nvPr>
            <p:ph type="sldNum" sz="quarter" idx="12"/>
          </p:nvPr>
        </p:nvSpPr>
        <p:spPr/>
        <p:txBody>
          <a:bodyPr/>
          <a:lstStyle/>
          <a:p>
            <a:fld id="{42EACCFD-A82F-3C4E-8712-743A62C686E7}" type="slidenum">
              <a:rPr lang="en-US" smtClean="0"/>
              <a:t>‹#›</a:t>
            </a:fld>
            <a:endParaRPr lang="en-US"/>
          </a:p>
        </p:txBody>
      </p:sp>
    </p:spTree>
    <p:extLst>
      <p:ext uri="{BB962C8B-B14F-4D97-AF65-F5344CB8AC3E}">
        <p14:creationId xmlns:p14="http://schemas.microsoft.com/office/powerpoint/2010/main" val="20954439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1040E-E1AC-187E-56D6-0C04B682C13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44B113E-2895-61DF-5C0F-0E7AE1CE346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C7C10BE-C2D5-7A26-F180-2100293637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72D6DE9-6AA1-77E3-AD08-5190B80D27D8}"/>
              </a:ext>
            </a:extLst>
          </p:cNvPr>
          <p:cNvSpPr>
            <a:spLocks noGrp="1"/>
          </p:cNvSpPr>
          <p:nvPr>
            <p:ph type="dt" sz="half" idx="10"/>
          </p:nvPr>
        </p:nvSpPr>
        <p:spPr/>
        <p:txBody>
          <a:bodyPr/>
          <a:lstStyle/>
          <a:p>
            <a:fld id="{C198CCAD-365D-B044-9D10-106B96FB055E}" type="datetimeFigureOut">
              <a:rPr lang="en-US" smtClean="0"/>
              <a:t>5/22/26</a:t>
            </a:fld>
            <a:endParaRPr lang="en-US"/>
          </a:p>
        </p:txBody>
      </p:sp>
      <p:sp>
        <p:nvSpPr>
          <p:cNvPr id="6" name="Footer Placeholder 5">
            <a:extLst>
              <a:ext uri="{FF2B5EF4-FFF2-40B4-BE49-F238E27FC236}">
                <a16:creationId xmlns:a16="http://schemas.microsoft.com/office/drawing/2014/main" id="{7FEEE4EC-8F35-98E5-84DF-7834E9C1CB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0838E10-C376-C59C-6D24-79BC980FD98B}"/>
              </a:ext>
            </a:extLst>
          </p:cNvPr>
          <p:cNvSpPr>
            <a:spLocks noGrp="1"/>
          </p:cNvSpPr>
          <p:nvPr>
            <p:ph type="sldNum" sz="quarter" idx="12"/>
          </p:nvPr>
        </p:nvSpPr>
        <p:spPr/>
        <p:txBody>
          <a:bodyPr/>
          <a:lstStyle/>
          <a:p>
            <a:fld id="{42EACCFD-A82F-3C4E-8712-743A62C686E7}" type="slidenum">
              <a:rPr lang="en-US" smtClean="0"/>
              <a:t>‹#›</a:t>
            </a:fld>
            <a:endParaRPr lang="en-US"/>
          </a:p>
        </p:txBody>
      </p:sp>
    </p:spTree>
    <p:extLst>
      <p:ext uri="{BB962C8B-B14F-4D97-AF65-F5344CB8AC3E}">
        <p14:creationId xmlns:p14="http://schemas.microsoft.com/office/powerpoint/2010/main" val="13409671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64B03-F71C-143A-9191-0DC3D07A4ED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69D8081-EB0A-4D57-4022-F9A6B7F7302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19D8CF-DB82-38A9-5DC9-6DB10B4CE2FF}"/>
              </a:ext>
            </a:extLst>
          </p:cNvPr>
          <p:cNvSpPr>
            <a:spLocks noGrp="1"/>
          </p:cNvSpPr>
          <p:nvPr>
            <p:ph type="dt" sz="half" idx="10"/>
          </p:nvPr>
        </p:nvSpPr>
        <p:spPr/>
        <p:txBody>
          <a:bodyPr/>
          <a:lstStyle/>
          <a:p>
            <a:fld id="{C198CCAD-365D-B044-9D10-106B96FB055E}" type="datetimeFigureOut">
              <a:rPr lang="en-US" smtClean="0"/>
              <a:t>5/22/26</a:t>
            </a:fld>
            <a:endParaRPr lang="en-US"/>
          </a:p>
        </p:txBody>
      </p:sp>
      <p:sp>
        <p:nvSpPr>
          <p:cNvPr id="5" name="Footer Placeholder 4">
            <a:extLst>
              <a:ext uri="{FF2B5EF4-FFF2-40B4-BE49-F238E27FC236}">
                <a16:creationId xmlns:a16="http://schemas.microsoft.com/office/drawing/2014/main" id="{BC85B31E-478B-E0EB-A2F6-088BC19569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551D14-1C05-7202-DD60-044E8814D55F}"/>
              </a:ext>
            </a:extLst>
          </p:cNvPr>
          <p:cNvSpPr>
            <a:spLocks noGrp="1"/>
          </p:cNvSpPr>
          <p:nvPr>
            <p:ph type="sldNum" sz="quarter" idx="12"/>
          </p:nvPr>
        </p:nvSpPr>
        <p:spPr/>
        <p:txBody>
          <a:bodyPr/>
          <a:lstStyle/>
          <a:p>
            <a:fld id="{42EACCFD-A82F-3C4E-8712-743A62C686E7}" type="slidenum">
              <a:rPr lang="en-US" smtClean="0"/>
              <a:t>‹#›</a:t>
            </a:fld>
            <a:endParaRPr lang="en-US"/>
          </a:p>
        </p:txBody>
      </p:sp>
    </p:spTree>
    <p:extLst>
      <p:ext uri="{BB962C8B-B14F-4D97-AF65-F5344CB8AC3E}">
        <p14:creationId xmlns:p14="http://schemas.microsoft.com/office/powerpoint/2010/main" val="9909797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07CB91-C9F9-0166-6A8F-AF519ADC79E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D480716-A5A7-F76E-518E-9D86EBD447C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A9FA49-7454-1C7B-3AC2-1B03D1044A93}"/>
              </a:ext>
            </a:extLst>
          </p:cNvPr>
          <p:cNvSpPr>
            <a:spLocks noGrp="1"/>
          </p:cNvSpPr>
          <p:nvPr>
            <p:ph type="dt" sz="half" idx="10"/>
          </p:nvPr>
        </p:nvSpPr>
        <p:spPr/>
        <p:txBody>
          <a:bodyPr/>
          <a:lstStyle/>
          <a:p>
            <a:fld id="{C198CCAD-365D-B044-9D10-106B96FB055E}" type="datetimeFigureOut">
              <a:rPr lang="en-US" smtClean="0"/>
              <a:t>5/22/26</a:t>
            </a:fld>
            <a:endParaRPr lang="en-US"/>
          </a:p>
        </p:txBody>
      </p:sp>
      <p:sp>
        <p:nvSpPr>
          <p:cNvPr id="5" name="Footer Placeholder 4">
            <a:extLst>
              <a:ext uri="{FF2B5EF4-FFF2-40B4-BE49-F238E27FC236}">
                <a16:creationId xmlns:a16="http://schemas.microsoft.com/office/drawing/2014/main" id="{C7F85CB5-0E5B-AA1E-1C2E-9B92DF5A51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883C38-C76F-1D9C-679E-E5E6E8697475}"/>
              </a:ext>
            </a:extLst>
          </p:cNvPr>
          <p:cNvSpPr>
            <a:spLocks noGrp="1"/>
          </p:cNvSpPr>
          <p:nvPr>
            <p:ph type="sldNum" sz="quarter" idx="12"/>
          </p:nvPr>
        </p:nvSpPr>
        <p:spPr/>
        <p:txBody>
          <a:bodyPr/>
          <a:lstStyle/>
          <a:p>
            <a:fld id="{42EACCFD-A82F-3C4E-8712-743A62C686E7}" type="slidenum">
              <a:rPr lang="en-US" smtClean="0"/>
              <a:t>‹#›</a:t>
            </a:fld>
            <a:endParaRPr lang="en-US"/>
          </a:p>
        </p:txBody>
      </p:sp>
    </p:spTree>
    <p:extLst>
      <p:ext uri="{BB962C8B-B14F-4D97-AF65-F5344CB8AC3E}">
        <p14:creationId xmlns:p14="http://schemas.microsoft.com/office/powerpoint/2010/main" val="4227829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0726881-D42C-6430-7BFF-9663FB6FF6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98F425A-01CF-461C-92F5-E92BF7B109C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6BCA6B-DA40-036A-664F-ED3B77895C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198CCAD-365D-B044-9D10-106B96FB055E}" type="datetimeFigureOut">
              <a:rPr lang="en-US" smtClean="0"/>
              <a:t>5/22/26</a:t>
            </a:fld>
            <a:endParaRPr lang="en-US"/>
          </a:p>
        </p:txBody>
      </p:sp>
      <p:sp>
        <p:nvSpPr>
          <p:cNvPr id="5" name="Footer Placeholder 4">
            <a:extLst>
              <a:ext uri="{FF2B5EF4-FFF2-40B4-BE49-F238E27FC236}">
                <a16:creationId xmlns:a16="http://schemas.microsoft.com/office/drawing/2014/main" id="{6CFC13A4-67A5-67E8-9ED0-4F17115F93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DDF058F-8738-B3F9-9A66-550C2713513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2EACCFD-A82F-3C4E-8712-743A62C686E7}" type="slidenum">
              <a:rPr lang="en-US" smtClean="0"/>
              <a:t>‹#›</a:t>
            </a:fld>
            <a:endParaRPr lang="en-US"/>
          </a:p>
        </p:txBody>
      </p:sp>
    </p:spTree>
    <p:extLst>
      <p:ext uri="{BB962C8B-B14F-4D97-AF65-F5344CB8AC3E}">
        <p14:creationId xmlns:p14="http://schemas.microsoft.com/office/powerpoint/2010/main" val="4898144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ncsc.gov.uk/collection/ncsc-annual-review-2025/chapter-01-cyber-threat-to-the-uk" TargetMode="External"/><Relationship Id="rId2" Type="http://schemas.openxmlformats.org/officeDocument/2006/relationships/hyperlink" Target="https://uk.newsroom.ibm.com/2025-cost-of-data-breach-UK" TargetMode="External"/><Relationship Id="rId1" Type="http://schemas.openxmlformats.org/officeDocument/2006/relationships/slideLayout" Target="../slideLayouts/slideLayout2.xml"/><Relationship Id="rId4" Type="http://schemas.openxmlformats.org/officeDocument/2006/relationships/hyperlink" Target="https://optimumskills.co.uk/2025/10/nearly-half-of-uk-businesses-faced-a-cyber-attack-in-2025-are-you-prepar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C12E6-1EF1-45ED-3109-1A2362E3B826}"/>
              </a:ext>
            </a:extLst>
          </p:cNvPr>
          <p:cNvSpPr>
            <a:spLocks noGrp="1"/>
          </p:cNvSpPr>
          <p:nvPr>
            <p:ph type="ctrTitle"/>
          </p:nvPr>
        </p:nvSpPr>
        <p:spPr/>
        <p:txBody>
          <a:bodyPr/>
          <a:lstStyle/>
          <a:p>
            <a:r>
              <a:rPr lang="en-US" b="1" dirty="0"/>
              <a:t>VTAM Cyber Security Framework Proposal</a:t>
            </a:r>
          </a:p>
        </p:txBody>
      </p:sp>
      <p:sp>
        <p:nvSpPr>
          <p:cNvPr id="3" name="Subtitle 2">
            <a:extLst>
              <a:ext uri="{FF2B5EF4-FFF2-40B4-BE49-F238E27FC236}">
                <a16:creationId xmlns:a16="http://schemas.microsoft.com/office/drawing/2014/main" id="{CBAF0E6B-5765-3661-C253-7363924A9B6A}"/>
              </a:ext>
            </a:extLst>
          </p:cNvPr>
          <p:cNvSpPr>
            <a:spLocks noGrp="1"/>
          </p:cNvSpPr>
          <p:nvPr>
            <p:ph type="subTitle" idx="1"/>
          </p:nvPr>
        </p:nvSpPr>
        <p:spPr>
          <a:xfrm>
            <a:off x="1524000" y="5202238"/>
            <a:ext cx="9144000" cy="1655762"/>
          </a:xfrm>
        </p:spPr>
        <p:txBody>
          <a:bodyPr/>
          <a:lstStyle/>
          <a:p>
            <a:r>
              <a:rPr lang="en-US" sz="2000" dirty="0"/>
              <a:t>Presented by:</a:t>
            </a:r>
          </a:p>
          <a:p>
            <a:r>
              <a:rPr lang="en-US" sz="2000" b="1" dirty="0"/>
              <a:t>Josh Jones</a:t>
            </a:r>
          </a:p>
          <a:p>
            <a:r>
              <a:rPr lang="en-US" sz="2000" b="1" dirty="0"/>
              <a:t>IT Security Manager</a:t>
            </a:r>
            <a:endParaRPr lang="en-US" b="1" dirty="0"/>
          </a:p>
        </p:txBody>
      </p:sp>
    </p:spTree>
    <p:extLst>
      <p:ext uri="{BB962C8B-B14F-4D97-AF65-F5344CB8AC3E}">
        <p14:creationId xmlns:p14="http://schemas.microsoft.com/office/powerpoint/2010/main" val="1261983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9A958-81F7-C45E-65CE-6D191FEECF1B}"/>
              </a:ext>
            </a:extLst>
          </p:cNvPr>
          <p:cNvSpPr>
            <a:spLocks noGrp="1"/>
          </p:cNvSpPr>
          <p:nvPr>
            <p:ph type="title"/>
          </p:nvPr>
        </p:nvSpPr>
        <p:spPr>
          <a:xfrm>
            <a:off x="193964" y="281998"/>
            <a:ext cx="10515600" cy="1325563"/>
          </a:xfrm>
        </p:spPr>
        <p:txBody>
          <a:bodyPr/>
          <a:lstStyle/>
          <a:p>
            <a:r>
              <a:rPr lang="en-US" b="1" dirty="0"/>
              <a:t>The threat we face</a:t>
            </a:r>
          </a:p>
        </p:txBody>
      </p:sp>
      <p:sp>
        <p:nvSpPr>
          <p:cNvPr id="3" name="Content Placeholder 2">
            <a:extLst>
              <a:ext uri="{FF2B5EF4-FFF2-40B4-BE49-F238E27FC236}">
                <a16:creationId xmlns:a16="http://schemas.microsoft.com/office/drawing/2014/main" id="{A45C1560-34A3-452F-ACBF-8E68D8990CA9}"/>
              </a:ext>
            </a:extLst>
          </p:cNvPr>
          <p:cNvSpPr>
            <a:spLocks noGrp="1"/>
          </p:cNvSpPr>
          <p:nvPr>
            <p:ph idx="1"/>
          </p:nvPr>
        </p:nvSpPr>
        <p:spPr>
          <a:xfrm>
            <a:off x="193964" y="1635704"/>
            <a:ext cx="7287491" cy="4351338"/>
          </a:xfrm>
        </p:spPr>
        <p:txBody>
          <a:bodyPr/>
          <a:lstStyle/>
          <a:p>
            <a:pPr marL="0" indent="0">
              <a:buNone/>
            </a:pPr>
            <a:r>
              <a:rPr lang="en-US" dirty="0"/>
              <a:t>VTAM has already been the subject of a highly sophisticated phishing attack that managed to breach our email filters, as well as a ransomware infection attempt. This is not an anomaly but part of a disturbing trend with the NCSC reporting a 130% rise in nationally significant cyber attacks in the UK in 2025. [1]</a:t>
            </a:r>
          </a:p>
        </p:txBody>
      </p:sp>
      <p:pic>
        <p:nvPicPr>
          <p:cNvPr id="7" name="Picture 6">
            <a:extLst>
              <a:ext uri="{FF2B5EF4-FFF2-40B4-BE49-F238E27FC236}">
                <a16:creationId xmlns:a16="http://schemas.microsoft.com/office/drawing/2014/main" id="{26595DCB-FB61-AD25-C512-B232F028CB73}"/>
              </a:ext>
            </a:extLst>
          </p:cNvPr>
          <p:cNvPicPr>
            <a:picLocks noChangeAspect="1"/>
          </p:cNvPicPr>
          <p:nvPr/>
        </p:nvPicPr>
        <p:blipFill>
          <a:blip r:embed="rId2"/>
          <a:srcRect t="71515" r="3857"/>
          <a:stretch>
            <a:fillRect/>
          </a:stretch>
        </p:blipFill>
        <p:spPr>
          <a:xfrm>
            <a:off x="7785843" y="1677063"/>
            <a:ext cx="3935103" cy="3503874"/>
          </a:xfrm>
          <a:prstGeom prst="rect">
            <a:avLst/>
          </a:prstGeom>
        </p:spPr>
      </p:pic>
      <p:sp>
        <p:nvSpPr>
          <p:cNvPr id="8" name="TextBox 7">
            <a:extLst>
              <a:ext uri="{FF2B5EF4-FFF2-40B4-BE49-F238E27FC236}">
                <a16:creationId xmlns:a16="http://schemas.microsoft.com/office/drawing/2014/main" id="{56C66451-DBAE-3348-0236-F9ECB3E5B173}"/>
              </a:ext>
            </a:extLst>
          </p:cNvPr>
          <p:cNvSpPr txBox="1"/>
          <p:nvPr/>
        </p:nvSpPr>
        <p:spPr>
          <a:xfrm>
            <a:off x="8174182" y="5180937"/>
            <a:ext cx="3546764" cy="369332"/>
          </a:xfrm>
          <a:prstGeom prst="rect">
            <a:avLst/>
          </a:prstGeom>
          <a:noFill/>
        </p:spPr>
        <p:txBody>
          <a:bodyPr wrap="square" rtlCol="0">
            <a:spAutoFit/>
          </a:bodyPr>
          <a:lstStyle/>
          <a:p>
            <a:r>
              <a:rPr lang="en-US" dirty="0"/>
              <a:t>[1] ^</a:t>
            </a:r>
          </a:p>
        </p:txBody>
      </p:sp>
    </p:spTree>
    <p:extLst>
      <p:ext uri="{BB962C8B-B14F-4D97-AF65-F5344CB8AC3E}">
        <p14:creationId xmlns:p14="http://schemas.microsoft.com/office/powerpoint/2010/main" val="21426412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511496-4C19-1141-5203-72A9A9C747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60FE97-915F-B23D-5D11-49BB6433DE7F}"/>
              </a:ext>
            </a:extLst>
          </p:cNvPr>
          <p:cNvSpPr>
            <a:spLocks noGrp="1"/>
          </p:cNvSpPr>
          <p:nvPr>
            <p:ph type="title"/>
          </p:nvPr>
        </p:nvSpPr>
        <p:spPr>
          <a:xfrm>
            <a:off x="193964" y="281998"/>
            <a:ext cx="10515600" cy="1325563"/>
          </a:xfrm>
        </p:spPr>
        <p:txBody>
          <a:bodyPr/>
          <a:lstStyle/>
          <a:p>
            <a:r>
              <a:rPr lang="en-US" b="1" dirty="0"/>
              <a:t>The threat landscape</a:t>
            </a:r>
          </a:p>
        </p:txBody>
      </p:sp>
      <p:sp>
        <p:nvSpPr>
          <p:cNvPr id="9" name="Rectangle 4">
            <a:extLst>
              <a:ext uri="{FF2B5EF4-FFF2-40B4-BE49-F238E27FC236}">
                <a16:creationId xmlns:a16="http://schemas.microsoft.com/office/drawing/2014/main" id="{20E9E98D-CE81-4255-44E2-EE74FF1290A3}"/>
              </a:ext>
            </a:extLst>
          </p:cNvPr>
          <p:cNvSpPr>
            <a:spLocks noGrp="1" noChangeArrowheads="1"/>
          </p:cNvSpPr>
          <p:nvPr>
            <p:ph idx="1"/>
          </p:nvPr>
        </p:nvSpPr>
        <p:spPr bwMode="auto">
          <a:xfrm>
            <a:off x="193676" y="1610192"/>
            <a:ext cx="6864350" cy="44012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514350" marR="0" lvl="0" indent="-514350" algn="l" defTabSz="914400" rtl="0" eaLnBrk="0" fontAlgn="base" latinLnBrk="0" hangingPunct="0">
              <a:lnSpc>
                <a:spcPct val="100000"/>
              </a:lnSpc>
              <a:spcBef>
                <a:spcPct val="0"/>
              </a:spcBef>
              <a:spcAft>
                <a:spcPct val="0"/>
              </a:spcAft>
              <a:buClrTx/>
              <a:buSzTx/>
              <a:buFont typeface="+mj-lt"/>
              <a:buAutoNum type="arabicPeriod"/>
              <a:tabLst/>
            </a:pPr>
            <a:r>
              <a:rPr lang="en-US" altLang="en-US" dirty="0"/>
              <a:t>Criminal groups selling ransomware as a subscription service — no technical skill required to attack us </a:t>
            </a:r>
          </a:p>
          <a:p>
            <a:pPr marL="514350" marR="0" lvl="0" indent="-514350" algn="l" defTabSz="914400" rtl="0" eaLnBrk="0" fontAlgn="base" latinLnBrk="0" hangingPunct="0">
              <a:lnSpc>
                <a:spcPct val="100000"/>
              </a:lnSpc>
              <a:spcBef>
                <a:spcPct val="0"/>
              </a:spcBef>
              <a:spcAft>
                <a:spcPct val="0"/>
              </a:spcAft>
              <a:buClrTx/>
              <a:buSzTx/>
              <a:buFont typeface="+mj-lt"/>
              <a:buAutoNum type="arabicPeriod"/>
              <a:tabLst/>
            </a:pPr>
            <a:r>
              <a:rPr lang="en-US" altLang="en-US" dirty="0"/>
              <a:t>AI-generated voice calls impersonating executives to trick staff into authorising transfers </a:t>
            </a:r>
          </a:p>
          <a:p>
            <a:pPr marL="514350" marR="0" lvl="0" indent="-514350" algn="l" defTabSz="914400" rtl="0" eaLnBrk="0" fontAlgn="base" latinLnBrk="0" hangingPunct="0">
              <a:lnSpc>
                <a:spcPct val="100000"/>
              </a:lnSpc>
              <a:spcBef>
                <a:spcPct val="0"/>
              </a:spcBef>
              <a:spcAft>
                <a:spcPct val="0"/>
              </a:spcAft>
              <a:buClrTx/>
              <a:buSzTx/>
              <a:buFont typeface="+mj-lt"/>
              <a:buAutoNum type="arabicPeriod"/>
              <a:tabLst/>
            </a:pPr>
            <a:r>
              <a:rPr lang="en-US" altLang="en-US" dirty="0"/>
              <a:t>Third-party suppliers being used as a backdoor into our systems </a:t>
            </a:r>
          </a:p>
          <a:p>
            <a:pPr marL="514350" marR="0" lvl="0" indent="-514350" algn="l" defTabSz="914400" rtl="0" eaLnBrk="0" fontAlgn="base" latinLnBrk="0" hangingPunct="0">
              <a:lnSpc>
                <a:spcPct val="100000"/>
              </a:lnSpc>
              <a:spcBef>
                <a:spcPct val="0"/>
              </a:spcBef>
              <a:spcAft>
                <a:spcPct val="0"/>
              </a:spcAft>
              <a:buClrTx/>
              <a:buSzTx/>
              <a:buFont typeface="+mj-lt"/>
              <a:buAutoNum type="arabicPeriod"/>
              <a:tabLst/>
            </a:pPr>
            <a:r>
              <a:rPr lang="en-US" altLang="en-US" dirty="0"/>
              <a:t>Remote working expanding the number of entry points into our network</a:t>
            </a:r>
          </a:p>
        </p:txBody>
      </p:sp>
    </p:spTree>
    <p:extLst>
      <p:ext uri="{BB962C8B-B14F-4D97-AF65-F5344CB8AC3E}">
        <p14:creationId xmlns:p14="http://schemas.microsoft.com/office/powerpoint/2010/main" val="1432645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C31AE9-0FE0-064C-6657-9557358E32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38D03C-8AFE-61C3-232C-C9697E51BACB}"/>
              </a:ext>
            </a:extLst>
          </p:cNvPr>
          <p:cNvSpPr>
            <a:spLocks noGrp="1"/>
          </p:cNvSpPr>
          <p:nvPr>
            <p:ph type="title"/>
          </p:nvPr>
        </p:nvSpPr>
        <p:spPr>
          <a:xfrm>
            <a:off x="193964" y="281998"/>
            <a:ext cx="10515600" cy="1325563"/>
          </a:xfrm>
        </p:spPr>
        <p:txBody>
          <a:bodyPr/>
          <a:lstStyle/>
          <a:p>
            <a:r>
              <a:rPr lang="en-US" b="1" dirty="0"/>
              <a:t>What’s at stake</a:t>
            </a:r>
          </a:p>
        </p:txBody>
      </p:sp>
      <p:sp>
        <p:nvSpPr>
          <p:cNvPr id="9" name="Rectangle 4">
            <a:extLst>
              <a:ext uri="{FF2B5EF4-FFF2-40B4-BE49-F238E27FC236}">
                <a16:creationId xmlns:a16="http://schemas.microsoft.com/office/drawing/2014/main" id="{E35A2D7A-A1B2-3DB4-6DE1-2E8FE2883380}"/>
              </a:ext>
            </a:extLst>
          </p:cNvPr>
          <p:cNvSpPr>
            <a:spLocks noGrp="1" noChangeArrowheads="1"/>
          </p:cNvSpPr>
          <p:nvPr>
            <p:ph idx="1"/>
          </p:nvPr>
        </p:nvSpPr>
        <p:spPr bwMode="auto">
          <a:xfrm>
            <a:off x="193676" y="1610192"/>
            <a:ext cx="9064624" cy="44012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lvl="0" indent="0" eaLnBrk="0" fontAlgn="base" hangingPunct="0">
              <a:lnSpc>
                <a:spcPct val="100000"/>
              </a:lnSpc>
              <a:spcBef>
                <a:spcPct val="0"/>
              </a:spcBef>
              <a:spcAft>
                <a:spcPct val="0"/>
              </a:spcAft>
              <a:buNone/>
            </a:pPr>
            <a:r>
              <a:rPr lang="en-GB" dirty="0"/>
              <a:t>According to the IBM Cost of a Data Breach Report 2025, the average cost of a data breach for the UK financial services industry is estimated at £5.74 million [2]. This cost includes losses acquired from lost business, regulatory fines, legal fees and other associated costs but does not account for reputational losses sustained after a data breach incident like loss of the firm’s reputation among its clientele which companies like ours depend on. The NCSC's 2025 report used the ransomware attack cases of Marks &amp; Spencer and the Co-op as examples. [1]</a:t>
            </a:r>
            <a:endParaRPr lang="en-US" altLang="en-US" dirty="0"/>
          </a:p>
        </p:txBody>
      </p:sp>
    </p:spTree>
    <p:extLst>
      <p:ext uri="{BB962C8B-B14F-4D97-AF65-F5344CB8AC3E}">
        <p14:creationId xmlns:p14="http://schemas.microsoft.com/office/powerpoint/2010/main" val="10779336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C20504-4496-16EB-A7C0-34E740DF1C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3F3BB7-D193-1C58-095D-E9448378094A}"/>
              </a:ext>
            </a:extLst>
          </p:cNvPr>
          <p:cNvSpPr>
            <a:spLocks noGrp="1"/>
          </p:cNvSpPr>
          <p:nvPr>
            <p:ph type="title"/>
          </p:nvPr>
        </p:nvSpPr>
        <p:spPr>
          <a:xfrm>
            <a:off x="193964" y="281998"/>
            <a:ext cx="10515600" cy="1325563"/>
          </a:xfrm>
        </p:spPr>
        <p:txBody>
          <a:bodyPr/>
          <a:lstStyle/>
          <a:p>
            <a:r>
              <a:rPr lang="en-US" b="1" dirty="0"/>
              <a:t>Why our current approach isn’t enough</a:t>
            </a:r>
          </a:p>
        </p:txBody>
      </p:sp>
      <p:sp>
        <p:nvSpPr>
          <p:cNvPr id="9" name="Rectangle 4">
            <a:extLst>
              <a:ext uri="{FF2B5EF4-FFF2-40B4-BE49-F238E27FC236}">
                <a16:creationId xmlns:a16="http://schemas.microsoft.com/office/drawing/2014/main" id="{76B5937F-D1E4-0562-6131-1AD5CAEDC08C}"/>
              </a:ext>
            </a:extLst>
          </p:cNvPr>
          <p:cNvSpPr>
            <a:spLocks noGrp="1" noChangeArrowheads="1"/>
          </p:cNvSpPr>
          <p:nvPr>
            <p:ph idx="1"/>
          </p:nvPr>
        </p:nvSpPr>
        <p:spPr bwMode="auto">
          <a:xfrm>
            <a:off x="193964" y="1823005"/>
            <a:ext cx="9064624" cy="35394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lvl="0" indent="0" eaLnBrk="0" fontAlgn="base" hangingPunct="0">
              <a:lnSpc>
                <a:spcPct val="100000"/>
              </a:lnSpc>
              <a:spcBef>
                <a:spcPct val="0"/>
              </a:spcBef>
              <a:spcAft>
                <a:spcPct val="0"/>
              </a:spcAft>
              <a:buNone/>
            </a:pPr>
            <a:r>
              <a:rPr lang="en-GB" dirty="0"/>
              <a:t>This existing security strategy is based on the assumption that we trust everything within our premises. That’s simply not the case anymore. We have remote workers, we deal with third-party vendors and we even have software that runs in the cloud, meaning it operates beyond our traditional boundaries. It’s simply an outdated system like our last two cybersecurity hacks due to phishing and ransomware attacks show.</a:t>
            </a:r>
            <a:endParaRPr lang="en-US" altLang="en-US" dirty="0"/>
          </a:p>
        </p:txBody>
      </p:sp>
    </p:spTree>
    <p:extLst>
      <p:ext uri="{BB962C8B-B14F-4D97-AF65-F5344CB8AC3E}">
        <p14:creationId xmlns:p14="http://schemas.microsoft.com/office/powerpoint/2010/main" val="29018519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B234FA-CFD5-CCEC-B299-F53A571AA0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00893B-03D6-CD4B-CA79-933875164839}"/>
              </a:ext>
            </a:extLst>
          </p:cNvPr>
          <p:cNvSpPr>
            <a:spLocks noGrp="1"/>
          </p:cNvSpPr>
          <p:nvPr>
            <p:ph type="title"/>
          </p:nvPr>
        </p:nvSpPr>
        <p:spPr>
          <a:xfrm>
            <a:off x="193964" y="281998"/>
            <a:ext cx="10515600" cy="1325563"/>
          </a:xfrm>
        </p:spPr>
        <p:txBody>
          <a:bodyPr/>
          <a:lstStyle/>
          <a:p>
            <a:r>
              <a:rPr lang="en-US" b="1" dirty="0"/>
              <a:t>Our proposed framework: Zero Trust</a:t>
            </a:r>
          </a:p>
        </p:txBody>
      </p:sp>
      <p:sp>
        <p:nvSpPr>
          <p:cNvPr id="9" name="Rectangle 4">
            <a:extLst>
              <a:ext uri="{FF2B5EF4-FFF2-40B4-BE49-F238E27FC236}">
                <a16:creationId xmlns:a16="http://schemas.microsoft.com/office/drawing/2014/main" id="{2C6C5C89-4172-FD7E-54E7-6EFD4B035490}"/>
              </a:ext>
            </a:extLst>
          </p:cNvPr>
          <p:cNvSpPr>
            <a:spLocks noGrp="1" noChangeArrowheads="1"/>
          </p:cNvSpPr>
          <p:nvPr>
            <p:ph idx="1"/>
          </p:nvPr>
        </p:nvSpPr>
        <p:spPr bwMode="auto">
          <a:xfrm>
            <a:off x="193964" y="1607561"/>
            <a:ext cx="5731511" cy="44012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lvl="0" indent="0" eaLnBrk="0" fontAlgn="base" hangingPunct="0">
              <a:lnSpc>
                <a:spcPct val="100000"/>
              </a:lnSpc>
              <a:spcBef>
                <a:spcPct val="0"/>
              </a:spcBef>
              <a:spcAft>
                <a:spcPct val="0"/>
              </a:spcAft>
              <a:buNone/>
            </a:pPr>
            <a:r>
              <a:rPr lang="en-GB" dirty="0"/>
              <a:t>The Zero Trust security model follows the basic principle that “trust nothing and verify everything.” This means that no users or devices are considered trusted initially and they can gain access only after they have been identified, the device verified and permissions have been checked against least privilege principles.</a:t>
            </a:r>
            <a:endParaRPr lang="en-US" altLang="en-US" dirty="0"/>
          </a:p>
        </p:txBody>
      </p:sp>
      <p:pic>
        <p:nvPicPr>
          <p:cNvPr id="3" name="Graphic 1">
            <a:extLst>
              <a:ext uri="{FF2B5EF4-FFF2-40B4-BE49-F238E27FC236}">
                <a16:creationId xmlns:a16="http://schemas.microsoft.com/office/drawing/2014/main" id="{298345BF-A3CD-5F4F-505B-B3A8D325ABB7}"/>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6266526" y="1813560"/>
            <a:ext cx="5731510" cy="3230880"/>
          </a:xfrm>
          <a:prstGeom prst="rect">
            <a:avLst/>
          </a:prstGeom>
        </p:spPr>
      </p:pic>
    </p:spTree>
    <p:extLst>
      <p:ext uri="{BB962C8B-B14F-4D97-AF65-F5344CB8AC3E}">
        <p14:creationId xmlns:p14="http://schemas.microsoft.com/office/powerpoint/2010/main" val="42551724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2251CD-3DDE-BA0F-6519-36BEAC9209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FB156E-DDBD-E533-E978-7F78CFF1ECF5}"/>
              </a:ext>
            </a:extLst>
          </p:cNvPr>
          <p:cNvSpPr>
            <a:spLocks noGrp="1"/>
          </p:cNvSpPr>
          <p:nvPr>
            <p:ph type="title"/>
          </p:nvPr>
        </p:nvSpPr>
        <p:spPr>
          <a:xfrm>
            <a:off x="193964" y="281998"/>
            <a:ext cx="10515600" cy="1325563"/>
          </a:xfrm>
        </p:spPr>
        <p:txBody>
          <a:bodyPr/>
          <a:lstStyle/>
          <a:p>
            <a:r>
              <a:rPr lang="en-US" b="1" dirty="0"/>
              <a:t>Key technical investments</a:t>
            </a:r>
          </a:p>
        </p:txBody>
      </p:sp>
      <p:graphicFrame>
        <p:nvGraphicFramePr>
          <p:cNvPr id="4" name="Table 3">
            <a:extLst>
              <a:ext uri="{FF2B5EF4-FFF2-40B4-BE49-F238E27FC236}">
                <a16:creationId xmlns:a16="http://schemas.microsoft.com/office/drawing/2014/main" id="{AB160C9B-048E-9F78-4126-A40AADA5DED2}"/>
              </a:ext>
            </a:extLst>
          </p:cNvPr>
          <p:cNvGraphicFramePr>
            <a:graphicFrameLocks noGrp="1"/>
          </p:cNvGraphicFramePr>
          <p:nvPr>
            <p:extLst>
              <p:ext uri="{D42A27DB-BD31-4B8C-83A1-F6EECF244321}">
                <p14:modId xmlns:p14="http://schemas.microsoft.com/office/powerpoint/2010/main" val="4141805036"/>
              </p:ext>
            </p:extLst>
          </p:nvPr>
        </p:nvGraphicFramePr>
        <p:xfrm>
          <a:off x="193964" y="2010409"/>
          <a:ext cx="9492962" cy="3351532"/>
        </p:xfrm>
        <a:graphic>
          <a:graphicData uri="http://schemas.openxmlformats.org/drawingml/2006/table">
            <a:tbl>
              <a:tblPr firstRow="1" bandRow="1">
                <a:tableStyleId>{5C22544A-7EE6-4342-B048-85BDC9FD1C3A}</a:tableStyleId>
              </a:tblPr>
              <a:tblGrid>
                <a:gridCol w="4746481">
                  <a:extLst>
                    <a:ext uri="{9D8B030D-6E8A-4147-A177-3AD203B41FA5}">
                      <a16:colId xmlns:a16="http://schemas.microsoft.com/office/drawing/2014/main" val="2808219775"/>
                    </a:ext>
                  </a:extLst>
                </a:gridCol>
                <a:gridCol w="4746481">
                  <a:extLst>
                    <a:ext uri="{9D8B030D-6E8A-4147-A177-3AD203B41FA5}">
                      <a16:colId xmlns:a16="http://schemas.microsoft.com/office/drawing/2014/main" val="694031856"/>
                    </a:ext>
                  </a:extLst>
                </a:gridCol>
              </a:tblGrid>
              <a:tr h="424024">
                <a:tc>
                  <a:txBody>
                    <a:bodyPr/>
                    <a:lstStyle/>
                    <a:p>
                      <a:r>
                        <a:rPr lang="en-US" dirty="0"/>
                        <a:t>Investment</a:t>
                      </a:r>
                    </a:p>
                  </a:txBody>
                  <a:tcPr>
                    <a:solidFill>
                      <a:schemeClr val="tx1"/>
                    </a:solidFill>
                  </a:tcPr>
                </a:tc>
                <a:tc>
                  <a:txBody>
                    <a:bodyPr/>
                    <a:lstStyle/>
                    <a:p>
                      <a:r>
                        <a:rPr lang="en-US" dirty="0"/>
                        <a:t>What it does for VTAM</a:t>
                      </a:r>
                    </a:p>
                  </a:txBody>
                  <a:tcPr>
                    <a:solidFill>
                      <a:schemeClr val="tx1"/>
                    </a:solidFill>
                  </a:tcPr>
                </a:tc>
                <a:extLst>
                  <a:ext uri="{0D108BD9-81ED-4DB2-BD59-A6C34878D82A}">
                    <a16:rowId xmlns:a16="http://schemas.microsoft.com/office/drawing/2014/main" val="571890839"/>
                  </a:ext>
                </a:extLst>
              </a:tr>
              <a:tr h="731877">
                <a:tc>
                  <a:txBody>
                    <a:bodyPr/>
                    <a:lstStyle/>
                    <a:p>
                      <a:r>
                        <a:rPr lang="en-US" dirty="0"/>
                        <a:t>MFA</a:t>
                      </a:r>
                    </a:p>
                  </a:txBody>
                  <a:tcPr>
                    <a:solidFill>
                      <a:schemeClr val="bg1">
                        <a:lumMod val="75000"/>
                      </a:schemeClr>
                    </a:solidFill>
                  </a:tcPr>
                </a:tc>
                <a:tc>
                  <a:txBody>
                    <a:bodyPr/>
                    <a:lstStyle/>
                    <a:p>
                      <a:r>
                        <a:rPr lang="en-US" dirty="0"/>
                        <a:t>Stops stolen passwords being used to access our systems.</a:t>
                      </a:r>
                    </a:p>
                  </a:txBody>
                  <a:tcPr>
                    <a:solidFill>
                      <a:schemeClr val="bg1">
                        <a:lumMod val="75000"/>
                      </a:schemeClr>
                    </a:solidFill>
                  </a:tcPr>
                </a:tc>
                <a:extLst>
                  <a:ext uri="{0D108BD9-81ED-4DB2-BD59-A6C34878D82A}">
                    <a16:rowId xmlns:a16="http://schemas.microsoft.com/office/drawing/2014/main" val="92753269"/>
                  </a:ext>
                </a:extLst>
              </a:tr>
              <a:tr h="731877">
                <a:tc>
                  <a:txBody>
                    <a:bodyPr/>
                    <a:lstStyle/>
                    <a:p>
                      <a:r>
                        <a:rPr lang="en-US" dirty="0"/>
                        <a:t>EDR</a:t>
                      </a:r>
                    </a:p>
                  </a:txBody>
                  <a:tcPr>
                    <a:solidFill>
                      <a:schemeClr val="bg1">
                        <a:lumMod val="75000"/>
                      </a:schemeClr>
                    </a:solidFill>
                  </a:tcPr>
                </a:tc>
                <a:tc>
                  <a:txBody>
                    <a:bodyPr/>
                    <a:lstStyle/>
                    <a:p>
                      <a:r>
                        <a:rPr lang="en-US" dirty="0"/>
                        <a:t>Detects and contains threats on staff devices in real time.</a:t>
                      </a:r>
                    </a:p>
                  </a:txBody>
                  <a:tcPr>
                    <a:solidFill>
                      <a:schemeClr val="bg1">
                        <a:lumMod val="75000"/>
                      </a:schemeClr>
                    </a:solidFill>
                  </a:tcPr>
                </a:tc>
                <a:extLst>
                  <a:ext uri="{0D108BD9-81ED-4DB2-BD59-A6C34878D82A}">
                    <a16:rowId xmlns:a16="http://schemas.microsoft.com/office/drawing/2014/main" val="3792230052"/>
                  </a:ext>
                </a:extLst>
              </a:tr>
              <a:tr h="731877">
                <a:tc>
                  <a:txBody>
                    <a:bodyPr/>
                    <a:lstStyle/>
                    <a:p>
                      <a:r>
                        <a:rPr lang="en-US" dirty="0"/>
                        <a:t>SIEM / SOAR</a:t>
                      </a:r>
                    </a:p>
                  </a:txBody>
                  <a:tcPr>
                    <a:solidFill>
                      <a:schemeClr val="bg1">
                        <a:lumMod val="75000"/>
                      </a:schemeClr>
                    </a:solidFill>
                  </a:tcPr>
                </a:tc>
                <a:tc>
                  <a:txBody>
                    <a:bodyPr/>
                    <a:lstStyle/>
                    <a:p>
                      <a:r>
                        <a:rPr lang="en-US" dirty="0"/>
                        <a:t>24/7 monitoring with automated threat response.</a:t>
                      </a:r>
                    </a:p>
                  </a:txBody>
                  <a:tcPr>
                    <a:solidFill>
                      <a:schemeClr val="bg1">
                        <a:lumMod val="75000"/>
                      </a:schemeClr>
                    </a:solidFill>
                  </a:tcPr>
                </a:tc>
                <a:extLst>
                  <a:ext uri="{0D108BD9-81ED-4DB2-BD59-A6C34878D82A}">
                    <a16:rowId xmlns:a16="http://schemas.microsoft.com/office/drawing/2014/main" val="2633291827"/>
                  </a:ext>
                </a:extLst>
              </a:tr>
              <a:tr h="731877">
                <a:tc>
                  <a:txBody>
                    <a:bodyPr/>
                    <a:lstStyle/>
                    <a:p>
                      <a:r>
                        <a:rPr lang="en-US" dirty="0"/>
                        <a:t>CSPM</a:t>
                      </a:r>
                    </a:p>
                  </a:txBody>
                  <a:tcPr>
                    <a:solidFill>
                      <a:schemeClr val="bg1">
                        <a:lumMod val="75000"/>
                      </a:schemeClr>
                    </a:solidFill>
                  </a:tcPr>
                </a:tc>
                <a:tc>
                  <a:txBody>
                    <a:bodyPr/>
                    <a:lstStyle/>
                    <a:p>
                      <a:r>
                        <a:rPr lang="en-US" dirty="0"/>
                        <a:t>Continuously checks out cloud environment for vulnerabilities.</a:t>
                      </a:r>
                    </a:p>
                  </a:txBody>
                  <a:tcPr>
                    <a:solidFill>
                      <a:schemeClr val="bg1">
                        <a:lumMod val="75000"/>
                      </a:schemeClr>
                    </a:solidFill>
                  </a:tcPr>
                </a:tc>
                <a:extLst>
                  <a:ext uri="{0D108BD9-81ED-4DB2-BD59-A6C34878D82A}">
                    <a16:rowId xmlns:a16="http://schemas.microsoft.com/office/drawing/2014/main" val="3432402224"/>
                  </a:ext>
                </a:extLst>
              </a:tr>
            </a:tbl>
          </a:graphicData>
        </a:graphic>
      </p:graphicFrame>
    </p:spTree>
    <p:extLst>
      <p:ext uri="{BB962C8B-B14F-4D97-AF65-F5344CB8AC3E}">
        <p14:creationId xmlns:p14="http://schemas.microsoft.com/office/powerpoint/2010/main" val="39542480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88E3D7-12AA-13F3-4252-2CBF3F88A7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0D7096-EBAC-DCF5-B80D-CDA6F83FDC4B}"/>
              </a:ext>
            </a:extLst>
          </p:cNvPr>
          <p:cNvSpPr>
            <a:spLocks noGrp="1"/>
          </p:cNvSpPr>
          <p:nvPr>
            <p:ph type="title"/>
          </p:nvPr>
        </p:nvSpPr>
        <p:spPr>
          <a:xfrm>
            <a:off x="193964" y="281998"/>
            <a:ext cx="10515600" cy="1325563"/>
          </a:xfrm>
        </p:spPr>
        <p:txBody>
          <a:bodyPr/>
          <a:lstStyle/>
          <a:p>
            <a:r>
              <a:rPr lang="en-US" b="1" dirty="0"/>
              <a:t>What happens when something goes wrong</a:t>
            </a:r>
          </a:p>
        </p:txBody>
      </p:sp>
      <p:sp>
        <p:nvSpPr>
          <p:cNvPr id="9" name="Rectangle 4">
            <a:extLst>
              <a:ext uri="{FF2B5EF4-FFF2-40B4-BE49-F238E27FC236}">
                <a16:creationId xmlns:a16="http://schemas.microsoft.com/office/drawing/2014/main" id="{D6072FDF-84B7-6A84-1F54-82F2F116BD6C}"/>
              </a:ext>
            </a:extLst>
          </p:cNvPr>
          <p:cNvSpPr>
            <a:spLocks noGrp="1" noChangeArrowheads="1"/>
          </p:cNvSpPr>
          <p:nvPr>
            <p:ph idx="1"/>
          </p:nvPr>
        </p:nvSpPr>
        <p:spPr bwMode="auto">
          <a:xfrm>
            <a:off x="193964" y="1813560"/>
            <a:ext cx="5731511" cy="35394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lvl="0" indent="0" eaLnBrk="0" fontAlgn="base" hangingPunct="0">
              <a:lnSpc>
                <a:spcPct val="100000"/>
              </a:lnSpc>
              <a:spcBef>
                <a:spcPct val="0"/>
              </a:spcBef>
              <a:spcAft>
                <a:spcPct val="0"/>
              </a:spcAft>
              <a:buNone/>
            </a:pPr>
            <a:r>
              <a:rPr lang="en-GB" dirty="0"/>
              <a:t>There will be an established and proven response procedure from when the threat is identified through containment and recovery to reporting. When necessary, VTAM will report to the ICO within 72 hours as per the GDPR requirements in the UK.</a:t>
            </a:r>
            <a:endParaRPr lang="en-US" altLang="en-US" dirty="0"/>
          </a:p>
        </p:txBody>
      </p:sp>
      <p:pic>
        <p:nvPicPr>
          <p:cNvPr id="8" name="Picture 7">
            <a:extLst>
              <a:ext uri="{FF2B5EF4-FFF2-40B4-BE49-F238E27FC236}">
                <a16:creationId xmlns:a16="http://schemas.microsoft.com/office/drawing/2014/main" id="{84F50FC7-5FB9-3DA1-76A9-BAEBE083C2A9}"/>
              </a:ext>
            </a:extLst>
          </p:cNvPr>
          <p:cNvPicPr>
            <a:picLocks noChangeAspect="1"/>
          </p:cNvPicPr>
          <p:nvPr/>
        </p:nvPicPr>
        <p:blipFill>
          <a:blip r:embed="rId2"/>
          <a:stretch>
            <a:fillRect/>
          </a:stretch>
        </p:blipFill>
        <p:spPr>
          <a:xfrm>
            <a:off x="5925475" y="1811775"/>
            <a:ext cx="5731512" cy="3234449"/>
          </a:xfrm>
          <a:prstGeom prst="rect">
            <a:avLst/>
          </a:prstGeom>
        </p:spPr>
      </p:pic>
    </p:spTree>
    <p:extLst>
      <p:ext uri="{BB962C8B-B14F-4D97-AF65-F5344CB8AC3E}">
        <p14:creationId xmlns:p14="http://schemas.microsoft.com/office/powerpoint/2010/main" val="39187701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59F4A7-58C2-39AC-4E7F-E026576D87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455C3B-C93D-7BB5-EF4C-A74165177D10}"/>
              </a:ext>
            </a:extLst>
          </p:cNvPr>
          <p:cNvSpPr>
            <a:spLocks noGrp="1"/>
          </p:cNvSpPr>
          <p:nvPr>
            <p:ph type="title"/>
          </p:nvPr>
        </p:nvSpPr>
        <p:spPr>
          <a:xfrm>
            <a:off x="193964" y="281998"/>
            <a:ext cx="10515600" cy="1325563"/>
          </a:xfrm>
        </p:spPr>
        <p:txBody>
          <a:bodyPr/>
          <a:lstStyle/>
          <a:p>
            <a:r>
              <a:rPr lang="en-US" b="1" dirty="0"/>
              <a:t>People are our biggest risk</a:t>
            </a:r>
          </a:p>
        </p:txBody>
      </p:sp>
      <p:sp>
        <p:nvSpPr>
          <p:cNvPr id="9" name="Rectangle 4">
            <a:extLst>
              <a:ext uri="{FF2B5EF4-FFF2-40B4-BE49-F238E27FC236}">
                <a16:creationId xmlns:a16="http://schemas.microsoft.com/office/drawing/2014/main" id="{77012B18-0D10-03DD-ACCA-AFCC7671F7F0}"/>
              </a:ext>
            </a:extLst>
          </p:cNvPr>
          <p:cNvSpPr>
            <a:spLocks noGrp="1" noChangeArrowheads="1"/>
          </p:cNvSpPr>
          <p:nvPr>
            <p:ph idx="1"/>
          </p:nvPr>
        </p:nvSpPr>
        <p:spPr bwMode="auto">
          <a:xfrm>
            <a:off x="193964" y="1607561"/>
            <a:ext cx="9064624"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lvl="0" indent="0" eaLnBrk="0" fontAlgn="base" hangingPunct="0">
              <a:lnSpc>
                <a:spcPct val="100000"/>
              </a:lnSpc>
              <a:spcBef>
                <a:spcPct val="0"/>
              </a:spcBef>
              <a:spcAft>
                <a:spcPct val="0"/>
              </a:spcAft>
              <a:buNone/>
            </a:pPr>
            <a:r>
              <a:rPr lang="en-GB" dirty="0"/>
              <a:t>85% of UK breaches result from phishing attacks [3] and the use of AI in social engineering through vishing has made it difficult to detect social engineering attacks. VTAM will carry out regular simulations of phishing and vishing attacks, alongside training for roles. It is key that we foster a blame-free reporting environment since the NCSC asserts that staff members who feel safe enough to report will greatly enhance organizational resilience [2]. Our training programs will include our vendors as well.</a:t>
            </a:r>
            <a:endParaRPr lang="en-US" altLang="en-US" dirty="0"/>
          </a:p>
        </p:txBody>
      </p:sp>
    </p:spTree>
    <p:extLst>
      <p:ext uri="{BB962C8B-B14F-4D97-AF65-F5344CB8AC3E}">
        <p14:creationId xmlns:p14="http://schemas.microsoft.com/office/powerpoint/2010/main" val="32437084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7F5A85-3C66-C5F3-7A26-7633E809B9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6699F4-A56B-3B16-1B92-8358543905A4}"/>
              </a:ext>
            </a:extLst>
          </p:cNvPr>
          <p:cNvSpPr>
            <a:spLocks noGrp="1"/>
          </p:cNvSpPr>
          <p:nvPr>
            <p:ph type="title"/>
          </p:nvPr>
        </p:nvSpPr>
        <p:spPr>
          <a:xfrm>
            <a:off x="193964" y="281998"/>
            <a:ext cx="10515600" cy="1325563"/>
          </a:xfrm>
        </p:spPr>
        <p:txBody>
          <a:bodyPr/>
          <a:lstStyle/>
          <a:p>
            <a:r>
              <a:rPr lang="en-US" b="1" dirty="0"/>
              <a:t>Recommendation &amp; next steps</a:t>
            </a:r>
          </a:p>
        </p:txBody>
      </p:sp>
      <p:sp>
        <p:nvSpPr>
          <p:cNvPr id="9" name="Rectangle 4">
            <a:extLst>
              <a:ext uri="{FF2B5EF4-FFF2-40B4-BE49-F238E27FC236}">
                <a16:creationId xmlns:a16="http://schemas.microsoft.com/office/drawing/2014/main" id="{C520040A-53B8-104D-A783-D1E2432AFA66}"/>
              </a:ext>
            </a:extLst>
          </p:cNvPr>
          <p:cNvSpPr>
            <a:spLocks noGrp="1" noChangeArrowheads="1"/>
          </p:cNvSpPr>
          <p:nvPr>
            <p:ph idx="1"/>
          </p:nvPr>
        </p:nvSpPr>
        <p:spPr bwMode="auto">
          <a:xfrm>
            <a:off x="193963" y="1379577"/>
            <a:ext cx="10515599" cy="5262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lvl="0" indent="0" eaLnBrk="0" fontAlgn="base" hangingPunct="0">
              <a:lnSpc>
                <a:spcPct val="100000"/>
              </a:lnSpc>
              <a:spcBef>
                <a:spcPct val="0"/>
              </a:spcBef>
              <a:spcAft>
                <a:spcPct val="0"/>
              </a:spcAft>
              <a:buNone/>
            </a:pPr>
            <a:r>
              <a:rPr lang="en-GB" dirty="0"/>
              <a:t>We’re asking you, the board, today to approve investment in a Zero Trust framework, in line with NIST CSF 2.0 and NCSC guidelines. This is not a cost – it is protecting VTAM's investments, clients and reputation. Preventive measures come at a fraction of the average cost of £5.74 million incurred by businesses like ours. [2]</a:t>
            </a:r>
          </a:p>
          <a:p>
            <a:pPr marL="0" lvl="0" indent="0" eaLnBrk="0" fontAlgn="base" hangingPunct="0">
              <a:lnSpc>
                <a:spcPct val="100000"/>
              </a:lnSpc>
              <a:spcBef>
                <a:spcPct val="0"/>
              </a:spcBef>
              <a:spcAft>
                <a:spcPct val="0"/>
              </a:spcAft>
              <a:buNone/>
            </a:pPr>
            <a:endParaRPr lang="en-GB" dirty="0"/>
          </a:p>
          <a:p>
            <a:pPr marL="0" lvl="0" indent="0" eaLnBrk="0" fontAlgn="base" hangingPunct="0">
              <a:lnSpc>
                <a:spcPct val="100000"/>
              </a:lnSpc>
              <a:spcBef>
                <a:spcPct val="0"/>
              </a:spcBef>
              <a:spcAft>
                <a:spcPct val="0"/>
              </a:spcAft>
              <a:buNone/>
            </a:pPr>
            <a:r>
              <a:rPr lang="en-GB" dirty="0"/>
              <a:t>Our next steps proposed are:</a:t>
            </a:r>
          </a:p>
          <a:p>
            <a:pPr marL="0" lvl="0" indent="0" eaLnBrk="0" fontAlgn="base" hangingPunct="0">
              <a:lnSpc>
                <a:spcPct val="100000"/>
              </a:lnSpc>
              <a:spcBef>
                <a:spcPct val="0"/>
              </a:spcBef>
              <a:spcAft>
                <a:spcPct val="0"/>
              </a:spcAft>
              <a:buNone/>
            </a:pPr>
            <a:endParaRPr lang="en-GB" dirty="0"/>
          </a:p>
          <a:p>
            <a:pPr marL="0" lvl="0" indent="0" eaLnBrk="0" fontAlgn="base" hangingPunct="0">
              <a:lnSpc>
                <a:spcPct val="100000"/>
              </a:lnSpc>
              <a:spcBef>
                <a:spcPct val="0"/>
              </a:spcBef>
              <a:spcAft>
                <a:spcPct val="0"/>
              </a:spcAft>
              <a:buNone/>
            </a:pPr>
            <a:r>
              <a:rPr lang="en-GB" b="1" dirty="0"/>
              <a:t>Get board approval of framework</a:t>
            </a:r>
          </a:p>
          <a:p>
            <a:pPr marL="0" lvl="0" indent="0" eaLnBrk="0" fontAlgn="base" hangingPunct="0">
              <a:lnSpc>
                <a:spcPct val="100000"/>
              </a:lnSpc>
              <a:spcBef>
                <a:spcPct val="0"/>
              </a:spcBef>
              <a:spcAft>
                <a:spcPct val="0"/>
              </a:spcAft>
              <a:buNone/>
            </a:pPr>
            <a:r>
              <a:rPr lang="en-GB" dirty="0"/>
              <a:t>Phase 1: MFA and EDR deployment</a:t>
            </a:r>
          </a:p>
          <a:p>
            <a:pPr marL="0" lvl="0" indent="0" eaLnBrk="0" fontAlgn="base" hangingPunct="0">
              <a:lnSpc>
                <a:spcPct val="100000"/>
              </a:lnSpc>
              <a:spcBef>
                <a:spcPct val="0"/>
              </a:spcBef>
              <a:spcAft>
                <a:spcPct val="0"/>
              </a:spcAft>
              <a:buNone/>
            </a:pPr>
            <a:r>
              <a:rPr lang="en-GB" dirty="0"/>
              <a:t>Phase 2: SIEM/SOAR implementation</a:t>
            </a:r>
          </a:p>
          <a:p>
            <a:pPr marL="0" lvl="0" indent="0" eaLnBrk="0" fontAlgn="base" hangingPunct="0">
              <a:lnSpc>
                <a:spcPct val="100000"/>
              </a:lnSpc>
              <a:spcBef>
                <a:spcPct val="0"/>
              </a:spcBef>
              <a:spcAft>
                <a:spcPct val="0"/>
              </a:spcAft>
              <a:buNone/>
            </a:pPr>
            <a:r>
              <a:rPr lang="en-GB" dirty="0"/>
              <a:t>Phase 3: Staff training </a:t>
            </a:r>
            <a:r>
              <a:rPr lang="en-GB"/>
              <a:t>program launch</a:t>
            </a:r>
            <a:endParaRPr lang="en-US" altLang="en-US" dirty="0"/>
          </a:p>
        </p:txBody>
      </p:sp>
    </p:spTree>
    <p:extLst>
      <p:ext uri="{BB962C8B-B14F-4D97-AF65-F5344CB8AC3E}">
        <p14:creationId xmlns:p14="http://schemas.microsoft.com/office/powerpoint/2010/main" val="1128534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779A97-FC7D-BDB6-4247-3CE524A6D2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8BD499-A8F3-59B6-4BB1-EE85BF2C10E5}"/>
              </a:ext>
            </a:extLst>
          </p:cNvPr>
          <p:cNvSpPr>
            <a:spLocks noGrp="1"/>
          </p:cNvSpPr>
          <p:nvPr>
            <p:ph type="title"/>
          </p:nvPr>
        </p:nvSpPr>
        <p:spPr>
          <a:xfrm>
            <a:off x="193964" y="281998"/>
            <a:ext cx="10515600" cy="1325563"/>
          </a:xfrm>
        </p:spPr>
        <p:txBody>
          <a:bodyPr/>
          <a:lstStyle/>
          <a:p>
            <a:r>
              <a:rPr lang="en-US" b="1" dirty="0"/>
              <a:t>References</a:t>
            </a:r>
          </a:p>
        </p:txBody>
      </p:sp>
      <p:sp>
        <p:nvSpPr>
          <p:cNvPr id="9" name="Rectangle 4">
            <a:extLst>
              <a:ext uri="{FF2B5EF4-FFF2-40B4-BE49-F238E27FC236}">
                <a16:creationId xmlns:a16="http://schemas.microsoft.com/office/drawing/2014/main" id="{E8CC7A9B-0414-FAB7-103D-7BC60E63D2AB}"/>
              </a:ext>
            </a:extLst>
          </p:cNvPr>
          <p:cNvSpPr>
            <a:spLocks noGrp="1" noChangeArrowheads="1"/>
          </p:cNvSpPr>
          <p:nvPr>
            <p:ph idx="1"/>
          </p:nvPr>
        </p:nvSpPr>
        <p:spPr bwMode="auto">
          <a:xfrm>
            <a:off x="193963" y="1379579"/>
            <a:ext cx="10515599" cy="5262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lvl="0" indent="0" eaLnBrk="0" fontAlgn="base" hangingPunct="0">
              <a:lnSpc>
                <a:spcPct val="100000"/>
              </a:lnSpc>
              <a:spcBef>
                <a:spcPct val="0"/>
              </a:spcBef>
              <a:spcAft>
                <a:spcPct val="0"/>
              </a:spcAft>
              <a:buNone/>
            </a:pPr>
            <a:r>
              <a:rPr lang="en-GB" dirty="0"/>
              <a:t>[1] IBM, "2025 Cost of a Data Breach Report — United Kingdom Edition," IBM Security, Jul. 2025. [Online]. Available: </a:t>
            </a:r>
            <a:r>
              <a:rPr lang="en-GB" dirty="0">
                <a:hlinkClick r:id="rId2"/>
              </a:rPr>
              <a:t>https://uk.newsroom.ibm.com/2025-cost-of-data-breach-UK</a:t>
            </a:r>
            <a:endParaRPr lang="en-GB" dirty="0"/>
          </a:p>
          <a:p>
            <a:pPr marL="0" lvl="0" indent="0" eaLnBrk="0" fontAlgn="base" hangingPunct="0">
              <a:lnSpc>
                <a:spcPct val="100000"/>
              </a:lnSpc>
              <a:spcBef>
                <a:spcPct val="0"/>
              </a:spcBef>
              <a:spcAft>
                <a:spcPct val="0"/>
              </a:spcAft>
              <a:buNone/>
            </a:pPr>
            <a:r>
              <a:rPr lang="en-GB" dirty="0"/>
              <a:t>[2] National Cyber Security Centre, "NCSC Annual Review 2025," NCSC, Oct. 2025. [Online]. Available: </a:t>
            </a:r>
            <a:r>
              <a:rPr lang="en-GB" dirty="0">
                <a:hlinkClick r:id="rId3"/>
              </a:rPr>
              <a:t>https://www.ncsc.gov.uk/collection/ncsc-annual-review-2025/chapter-01-cyber-threat-to-the-uk</a:t>
            </a:r>
            <a:endParaRPr lang="en-GB" dirty="0"/>
          </a:p>
          <a:p>
            <a:pPr marL="0" lvl="0" indent="0" eaLnBrk="0" fontAlgn="base" hangingPunct="0">
              <a:lnSpc>
                <a:spcPct val="100000"/>
              </a:lnSpc>
              <a:spcBef>
                <a:spcPct val="0"/>
              </a:spcBef>
              <a:spcAft>
                <a:spcPct val="0"/>
              </a:spcAft>
              <a:buNone/>
            </a:pPr>
            <a:r>
              <a:rPr lang="en-GB" dirty="0"/>
              <a:t>[3] Optimum Skills, "Nearly Half of UK Businesses Faced a Cyber Attack in 2025 - Are You Prepared?," Optimum Skills, Oct. 2025. [Online]. Available: </a:t>
            </a:r>
            <a:r>
              <a:rPr lang="en-GB" dirty="0">
                <a:hlinkClick r:id="rId4"/>
              </a:rPr>
              <a:t>https://optimumskills.co.uk/2025/10/nearly-half-of-uk-businesses-faced-a-cyber-attack-in-2025-are-you-prepared/</a:t>
            </a:r>
            <a:endParaRPr lang="en-US" altLang="en-US" dirty="0"/>
          </a:p>
        </p:txBody>
      </p:sp>
    </p:spTree>
    <p:extLst>
      <p:ext uri="{BB962C8B-B14F-4D97-AF65-F5344CB8AC3E}">
        <p14:creationId xmlns:p14="http://schemas.microsoft.com/office/powerpoint/2010/main" val="23146879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655</TotalTime>
  <Words>802</Words>
  <Application>Microsoft Macintosh PowerPoint</Application>
  <PresentationFormat>Widescreen</PresentationFormat>
  <Paragraphs>46</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VTAM Cyber Security Framework Proposal</vt:lpstr>
      <vt:lpstr>The threat we face</vt:lpstr>
      <vt:lpstr>The threat landscape</vt:lpstr>
      <vt:lpstr>What’s at stake</vt:lpstr>
      <vt:lpstr>Why our current approach isn’t enough</vt:lpstr>
      <vt:lpstr>Our proposed framework: Zero Trust</vt:lpstr>
      <vt:lpstr>Key technical investments</vt:lpstr>
      <vt:lpstr>What happens when something goes wrong</vt:lpstr>
      <vt:lpstr>People are our biggest risk</vt:lpstr>
      <vt:lpstr>Recommendation &amp; next steps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Josh Jones (2501946)</dc:creator>
  <cp:lastModifiedBy>Josh Jones (2501946)</cp:lastModifiedBy>
  <cp:revision>8</cp:revision>
  <dcterms:created xsi:type="dcterms:W3CDTF">2026-05-22T02:47:52Z</dcterms:created>
  <dcterms:modified xsi:type="dcterms:W3CDTF">2026-05-22T13:43:09Z</dcterms:modified>
</cp:coreProperties>
</file>