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257" r:id="rId2"/>
    <p:sldId id="324" r:id="rId3"/>
    <p:sldId id="325" r:id="rId4"/>
    <p:sldId id="287" r:id="rId5"/>
    <p:sldId id="286" r:id="rId6"/>
    <p:sldId id="303" r:id="rId7"/>
    <p:sldId id="283" r:id="rId8"/>
    <p:sldId id="322" r:id="rId9"/>
    <p:sldId id="285" r:id="rId10"/>
    <p:sldId id="284" r:id="rId11"/>
    <p:sldId id="304" r:id="rId12"/>
    <p:sldId id="307" r:id="rId13"/>
    <p:sldId id="305" r:id="rId14"/>
    <p:sldId id="306" r:id="rId15"/>
    <p:sldId id="337" r:id="rId16"/>
    <p:sldId id="338" r:id="rId17"/>
    <p:sldId id="282" r:id="rId18"/>
    <p:sldId id="281" r:id="rId19"/>
    <p:sldId id="308" r:id="rId20"/>
    <p:sldId id="280" r:id="rId21"/>
    <p:sldId id="309" r:id="rId22"/>
    <p:sldId id="310" r:id="rId23"/>
    <p:sldId id="311" r:id="rId24"/>
    <p:sldId id="312" r:id="rId25"/>
    <p:sldId id="313" r:id="rId26"/>
    <p:sldId id="277" r:id="rId27"/>
    <p:sldId id="276" r:id="rId28"/>
    <p:sldId id="323" r:id="rId29"/>
    <p:sldId id="342" r:id="rId30"/>
    <p:sldId id="343" r:id="rId31"/>
    <p:sldId id="344" r:id="rId32"/>
    <p:sldId id="346" r:id="rId33"/>
    <p:sldId id="345" r:id="rId34"/>
    <p:sldId id="347" r:id="rId35"/>
    <p:sldId id="348" r:id="rId36"/>
    <p:sldId id="349" r:id="rId37"/>
    <p:sldId id="350" r:id="rId38"/>
    <p:sldId id="351" r:id="rId39"/>
    <p:sldId id="326" r:id="rId40"/>
    <p:sldId id="327" r:id="rId41"/>
    <p:sldId id="328" r:id="rId42"/>
    <p:sldId id="329" r:id="rId43"/>
    <p:sldId id="331" r:id="rId44"/>
    <p:sldId id="332" r:id="rId45"/>
    <p:sldId id="333" r:id="rId46"/>
    <p:sldId id="334" r:id="rId47"/>
    <p:sldId id="335" r:id="rId48"/>
    <p:sldId id="336" r:id="rId49"/>
    <p:sldId id="339" r:id="rId50"/>
    <p:sldId id="340" r:id="rId51"/>
    <p:sldId id="341" r:id="rId5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5A9231-6958-7D15-B1DA-91166F070CA5}" v="14" dt="2025-02-17T10:35:05.853"/>
    <p1510:client id="{B0CADA97-BD3D-9DBC-A57A-6BF22F420964}" v="51" dt="2025-02-17T15:51:14.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928663-A3CF-4038-9A16-C8CB3CA5AA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425146-830D-4F70-A666-F3C66729374B}">
      <dgm:prSet/>
      <dgm:spPr/>
      <dgm:t>
        <a:bodyPr/>
        <a:lstStyle/>
        <a:p>
          <a:r>
            <a:rPr lang="en-GB"/>
            <a:t>Increasing the effort ( E.g-Target hardening)</a:t>
          </a:r>
          <a:endParaRPr lang="en-US"/>
        </a:p>
      </dgm:t>
    </dgm:pt>
    <dgm:pt modelId="{09322741-8712-4D91-824F-5042635B9DF2}" type="parTrans" cxnId="{3693C0EE-D03A-48FE-AAA4-CE66EAA5C813}">
      <dgm:prSet/>
      <dgm:spPr/>
      <dgm:t>
        <a:bodyPr/>
        <a:lstStyle/>
        <a:p>
          <a:endParaRPr lang="en-US"/>
        </a:p>
      </dgm:t>
    </dgm:pt>
    <dgm:pt modelId="{779BDEE2-8CCB-4CF2-B1E1-666242337CE3}" type="sibTrans" cxnId="{3693C0EE-D03A-48FE-AAA4-CE66EAA5C813}">
      <dgm:prSet/>
      <dgm:spPr/>
      <dgm:t>
        <a:bodyPr/>
        <a:lstStyle/>
        <a:p>
          <a:endParaRPr lang="en-US"/>
        </a:p>
      </dgm:t>
    </dgm:pt>
    <dgm:pt modelId="{B1CD340D-7E6E-4EC7-8085-BAD3B3B2100F}">
      <dgm:prSet/>
      <dgm:spPr/>
      <dgm:t>
        <a:bodyPr/>
        <a:lstStyle/>
        <a:p>
          <a:r>
            <a:rPr lang="en-GB"/>
            <a:t>Increasing the risks of getting caught (E.g- CCTV)</a:t>
          </a:r>
          <a:endParaRPr lang="en-US"/>
        </a:p>
      </dgm:t>
    </dgm:pt>
    <dgm:pt modelId="{B7712A42-9A5C-430A-849E-72CC3B281D03}" type="parTrans" cxnId="{A1C4CDEA-D06C-46CA-BF7E-C3BB610EBFD9}">
      <dgm:prSet/>
      <dgm:spPr/>
      <dgm:t>
        <a:bodyPr/>
        <a:lstStyle/>
        <a:p>
          <a:endParaRPr lang="en-US"/>
        </a:p>
      </dgm:t>
    </dgm:pt>
    <dgm:pt modelId="{07A7F5AD-7CEA-4AAC-81AB-79D3CDF8F3F4}" type="sibTrans" cxnId="{A1C4CDEA-D06C-46CA-BF7E-C3BB610EBFD9}">
      <dgm:prSet/>
      <dgm:spPr/>
      <dgm:t>
        <a:bodyPr/>
        <a:lstStyle/>
        <a:p>
          <a:endParaRPr lang="en-US"/>
        </a:p>
      </dgm:t>
    </dgm:pt>
    <dgm:pt modelId="{B123E930-F1A3-47B4-BDDE-A958AA7012BF}">
      <dgm:prSet/>
      <dgm:spPr/>
      <dgm:t>
        <a:bodyPr/>
        <a:lstStyle/>
        <a:p>
          <a:r>
            <a:rPr lang="en-GB"/>
            <a:t>Reducing the rewards (E.g- Marking property)</a:t>
          </a:r>
          <a:endParaRPr lang="en-US"/>
        </a:p>
      </dgm:t>
    </dgm:pt>
    <dgm:pt modelId="{A57422F7-EEC4-4B23-9A5B-6D8CFFD3CAE1}" type="parTrans" cxnId="{CDB2EAFA-8A17-4D01-B96A-2BCFD1766D46}">
      <dgm:prSet/>
      <dgm:spPr/>
      <dgm:t>
        <a:bodyPr/>
        <a:lstStyle/>
        <a:p>
          <a:endParaRPr lang="en-US"/>
        </a:p>
      </dgm:t>
    </dgm:pt>
    <dgm:pt modelId="{88D88C9C-E3E6-4ECC-8AE7-9BC4BE06C3AA}" type="sibTrans" cxnId="{CDB2EAFA-8A17-4D01-B96A-2BCFD1766D46}">
      <dgm:prSet/>
      <dgm:spPr/>
      <dgm:t>
        <a:bodyPr/>
        <a:lstStyle/>
        <a:p>
          <a:endParaRPr lang="en-US"/>
        </a:p>
      </dgm:t>
    </dgm:pt>
    <dgm:pt modelId="{73856D0A-0E89-48F5-BD9C-FE88476CF1FB}" type="pres">
      <dgm:prSet presAssocID="{EE928663-A3CF-4038-9A16-C8CB3CA5AA84}" presName="root" presStyleCnt="0">
        <dgm:presLayoutVars>
          <dgm:dir/>
          <dgm:resizeHandles val="exact"/>
        </dgm:presLayoutVars>
      </dgm:prSet>
      <dgm:spPr/>
    </dgm:pt>
    <dgm:pt modelId="{3A855DE2-877B-463C-A142-8B424CEA80BA}" type="pres">
      <dgm:prSet presAssocID="{99425146-830D-4F70-A666-F3C66729374B}" presName="compNode" presStyleCnt="0"/>
      <dgm:spPr/>
    </dgm:pt>
    <dgm:pt modelId="{63CAD187-4742-4555-9CC4-1AE72A6F687A}" type="pres">
      <dgm:prSet presAssocID="{99425146-830D-4F70-A666-F3C66729374B}" presName="bgRect" presStyleLbl="bgShp" presStyleIdx="0" presStyleCnt="3"/>
      <dgm:spPr/>
    </dgm:pt>
    <dgm:pt modelId="{F5FB76DD-2293-4F52-876E-2B13CE1F5D16}" type="pres">
      <dgm:prSet presAssocID="{99425146-830D-4F70-A666-F3C6672937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se"/>
        </a:ext>
      </dgm:extLst>
    </dgm:pt>
    <dgm:pt modelId="{7D5A8D37-8C19-4EEF-A424-39EF47250A3A}" type="pres">
      <dgm:prSet presAssocID="{99425146-830D-4F70-A666-F3C66729374B}" presName="spaceRect" presStyleCnt="0"/>
      <dgm:spPr/>
    </dgm:pt>
    <dgm:pt modelId="{7F9FDC22-C915-4EFF-8E37-C92922B8EDF8}" type="pres">
      <dgm:prSet presAssocID="{99425146-830D-4F70-A666-F3C66729374B}" presName="parTx" presStyleLbl="revTx" presStyleIdx="0" presStyleCnt="3">
        <dgm:presLayoutVars>
          <dgm:chMax val="0"/>
          <dgm:chPref val="0"/>
        </dgm:presLayoutVars>
      </dgm:prSet>
      <dgm:spPr/>
    </dgm:pt>
    <dgm:pt modelId="{2E3719F2-9847-4DAE-8030-AA0E9CEE076D}" type="pres">
      <dgm:prSet presAssocID="{779BDEE2-8CCB-4CF2-B1E1-666242337CE3}" presName="sibTrans" presStyleCnt="0"/>
      <dgm:spPr/>
    </dgm:pt>
    <dgm:pt modelId="{963F14D1-C6CA-4BD5-AA8C-C7E7FA2F798A}" type="pres">
      <dgm:prSet presAssocID="{B1CD340D-7E6E-4EC7-8085-BAD3B3B2100F}" presName="compNode" presStyleCnt="0"/>
      <dgm:spPr/>
    </dgm:pt>
    <dgm:pt modelId="{E3DFA2FF-5E6A-4473-A92C-0566C7B62791}" type="pres">
      <dgm:prSet presAssocID="{B1CD340D-7E6E-4EC7-8085-BAD3B3B2100F}" presName="bgRect" presStyleLbl="bgShp" presStyleIdx="1" presStyleCnt="3"/>
      <dgm:spPr/>
    </dgm:pt>
    <dgm:pt modelId="{34CF8415-5C6C-42F9-99C1-653C679940FC}" type="pres">
      <dgm:prSet presAssocID="{B1CD340D-7E6E-4EC7-8085-BAD3B3B2100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B845A17F-FD62-4962-B190-1B209E83F466}" type="pres">
      <dgm:prSet presAssocID="{B1CD340D-7E6E-4EC7-8085-BAD3B3B2100F}" presName="spaceRect" presStyleCnt="0"/>
      <dgm:spPr/>
    </dgm:pt>
    <dgm:pt modelId="{5AFE147A-ABA4-45ED-BAE1-DC4449CAD2E1}" type="pres">
      <dgm:prSet presAssocID="{B1CD340D-7E6E-4EC7-8085-BAD3B3B2100F}" presName="parTx" presStyleLbl="revTx" presStyleIdx="1" presStyleCnt="3">
        <dgm:presLayoutVars>
          <dgm:chMax val="0"/>
          <dgm:chPref val="0"/>
        </dgm:presLayoutVars>
      </dgm:prSet>
      <dgm:spPr/>
    </dgm:pt>
    <dgm:pt modelId="{A51512EB-7AB8-4A86-BEA0-03DF212F267C}" type="pres">
      <dgm:prSet presAssocID="{07A7F5AD-7CEA-4AAC-81AB-79D3CDF8F3F4}" presName="sibTrans" presStyleCnt="0"/>
      <dgm:spPr/>
    </dgm:pt>
    <dgm:pt modelId="{CF93DA9C-7155-44BC-8878-D50AD72078A8}" type="pres">
      <dgm:prSet presAssocID="{B123E930-F1A3-47B4-BDDE-A958AA7012BF}" presName="compNode" presStyleCnt="0"/>
      <dgm:spPr/>
    </dgm:pt>
    <dgm:pt modelId="{07483F04-00D1-4DEF-8A64-DDCD2E11D881}" type="pres">
      <dgm:prSet presAssocID="{B123E930-F1A3-47B4-BDDE-A958AA7012BF}" presName="bgRect" presStyleLbl="bgShp" presStyleIdx="2" presStyleCnt="3"/>
      <dgm:spPr/>
    </dgm:pt>
    <dgm:pt modelId="{0C6BB286-AC54-49DA-87D3-30A496C66A4A}" type="pres">
      <dgm:prSet presAssocID="{B123E930-F1A3-47B4-BDDE-A958AA7012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A051BD31-EB53-4926-8876-5CAE8E46A0E2}" type="pres">
      <dgm:prSet presAssocID="{B123E930-F1A3-47B4-BDDE-A958AA7012BF}" presName="spaceRect" presStyleCnt="0"/>
      <dgm:spPr/>
    </dgm:pt>
    <dgm:pt modelId="{42E5738C-8938-410E-A009-726790D80C66}" type="pres">
      <dgm:prSet presAssocID="{B123E930-F1A3-47B4-BDDE-A958AA7012BF}" presName="parTx" presStyleLbl="revTx" presStyleIdx="2" presStyleCnt="3">
        <dgm:presLayoutVars>
          <dgm:chMax val="0"/>
          <dgm:chPref val="0"/>
        </dgm:presLayoutVars>
      </dgm:prSet>
      <dgm:spPr/>
    </dgm:pt>
  </dgm:ptLst>
  <dgm:cxnLst>
    <dgm:cxn modelId="{6A555447-A087-4B7A-BCD9-4B8A3C6AA54C}" type="presOf" srcId="{EE928663-A3CF-4038-9A16-C8CB3CA5AA84}" destId="{73856D0A-0E89-48F5-BD9C-FE88476CF1FB}" srcOrd="0" destOrd="0" presId="urn:microsoft.com/office/officeart/2018/2/layout/IconVerticalSolidList"/>
    <dgm:cxn modelId="{46B65C4E-5621-451B-9E72-28E29FCD32BB}" type="presOf" srcId="{B1CD340D-7E6E-4EC7-8085-BAD3B3B2100F}" destId="{5AFE147A-ABA4-45ED-BAE1-DC4449CAD2E1}" srcOrd="0" destOrd="0" presId="urn:microsoft.com/office/officeart/2018/2/layout/IconVerticalSolidList"/>
    <dgm:cxn modelId="{D73058A2-8BD8-410F-9287-FBCC1BA0D045}" type="presOf" srcId="{B123E930-F1A3-47B4-BDDE-A958AA7012BF}" destId="{42E5738C-8938-410E-A009-726790D80C66}" srcOrd="0" destOrd="0" presId="urn:microsoft.com/office/officeart/2018/2/layout/IconVerticalSolidList"/>
    <dgm:cxn modelId="{A1C4CDEA-D06C-46CA-BF7E-C3BB610EBFD9}" srcId="{EE928663-A3CF-4038-9A16-C8CB3CA5AA84}" destId="{B1CD340D-7E6E-4EC7-8085-BAD3B3B2100F}" srcOrd="1" destOrd="0" parTransId="{B7712A42-9A5C-430A-849E-72CC3B281D03}" sibTransId="{07A7F5AD-7CEA-4AAC-81AB-79D3CDF8F3F4}"/>
    <dgm:cxn modelId="{3693C0EE-D03A-48FE-AAA4-CE66EAA5C813}" srcId="{EE928663-A3CF-4038-9A16-C8CB3CA5AA84}" destId="{99425146-830D-4F70-A666-F3C66729374B}" srcOrd="0" destOrd="0" parTransId="{09322741-8712-4D91-824F-5042635B9DF2}" sibTransId="{779BDEE2-8CCB-4CF2-B1E1-666242337CE3}"/>
    <dgm:cxn modelId="{1B2AA0EF-1692-4666-B53D-7E111101C7BF}" type="presOf" srcId="{99425146-830D-4F70-A666-F3C66729374B}" destId="{7F9FDC22-C915-4EFF-8E37-C92922B8EDF8}" srcOrd="0" destOrd="0" presId="urn:microsoft.com/office/officeart/2018/2/layout/IconVerticalSolidList"/>
    <dgm:cxn modelId="{CDB2EAFA-8A17-4D01-B96A-2BCFD1766D46}" srcId="{EE928663-A3CF-4038-9A16-C8CB3CA5AA84}" destId="{B123E930-F1A3-47B4-BDDE-A958AA7012BF}" srcOrd="2" destOrd="0" parTransId="{A57422F7-EEC4-4B23-9A5B-6D8CFFD3CAE1}" sibTransId="{88D88C9C-E3E6-4ECC-8AE7-9BC4BE06C3AA}"/>
    <dgm:cxn modelId="{EB6C5179-B8A8-4AA7-92EB-C49D4C080BA3}" type="presParOf" srcId="{73856D0A-0E89-48F5-BD9C-FE88476CF1FB}" destId="{3A855DE2-877B-463C-A142-8B424CEA80BA}" srcOrd="0" destOrd="0" presId="urn:microsoft.com/office/officeart/2018/2/layout/IconVerticalSolidList"/>
    <dgm:cxn modelId="{62C209F6-252D-426A-AEEA-60D86592CC26}" type="presParOf" srcId="{3A855DE2-877B-463C-A142-8B424CEA80BA}" destId="{63CAD187-4742-4555-9CC4-1AE72A6F687A}" srcOrd="0" destOrd="0" presId="urn:microsoft.com/office/officeart/2018/2/layout/IconVerticalSolidList"/>
    <dgm:cxn modelId="{AFF14A0B-0451-4219-B0EC-15F9651133FD}" type="presParOf" srcId="{3A855DE2-877B-463C-A142-8B424CEA80BA}" destId="{F5FB76DD-2293-4F52-876E-2B13CE1F5D16}" srcOrd="1" destOrd="0" presId="urn:microsoft.com/office/officeart/2018/2/layout/IconVerticalSolidList"/>
    <dgm:cxn modelId="{7145C73F-CFA6-43F8-BAF9-FEC688088B6A}" type="presParOf" srcId="{3A855DE2-877B-463C-A142-8B424CEA80BA}" destId="{7D5A8D37-8C19-4EEF-A424-39EF47250A3A}" srcOrd="2" destOrd="0" presId="urn:microsoft.com/office/officeart/2018/2/layout/IconVerticalSolidList"/>
    <dgm:cxn modelId="{FDCBF962-750C-4A41-AFB7-BC8B8FE71707}" type="presParOf" srcId="{3A855DE2-877B-463C-A142-8B424CEA80BA}" destId="{7F9FDC22-C915-4EFF-8E37-C92922B8EDF8}" srcOrd="3" destOrd="0" presId="urn:microsoft.com/office/officeart/2018/2/layout/IconVerticalSolidList"/>
    <dgm:cxn modelId="{242AA6B0-3074-4A9B-956B-68128BB98BCE}" type="presParOf" srcId="{73856D0A-0E89-48F5-BD9C-FE88476CF1FB}" destId="{2E3719F2-9847-4DAE-8030-AA0E9CEE076D}" srcOrd="1" destOrd="0" presId="urn:microsoft.com/office/officeart/2018/2/layout/IconVerticalSolidList"/>
    <dgm:cxn modelId="{4DDE0DF1-A135-4EB3-8FB2-58EEDAB72507}" type="presParOf" srcId="{73856D0A-0E89-48F5-BD9C-FE88476CF1FB}" destId="{963F14D1-C6CA-4BD5-AA8C-C7E7FA2F798A}" srcOrd="2" destOrd="0" presId="urn:microsoft.com/office/officeart/2018/2/layout/IconVerticalSolidList"/>
    <dgm:cxn modelId="{0C8AD6DB-3338-47FA-B436-49A597582DA6}" type="presParOf" srcId="{963F14D1-C6CA-4BD5-AA8C-C7E7FA2F798A}" destId="{E3DFA2FF-5E6A-4473-A92C-0566C7B62791}" srcOrd="0" destOrd="0" presId="urn:microsoft.com/office/officeart/2018/2/layout/IconVerticalSolidList"/>
    <dgm:cxn modelId="{3DABF3D1-4D33-49D8-82DF-85D487906F66}" type="presParOf" srcId="{963F14D1-C6CA-4BD5-AA8C-C7E7FA2F798A}" destId="{34CF8415-5C6C-42F9-99C1-653C679940FC}" srcOrd="1" destOrd="0" presId="urn:microsoft.com/office/officeart/2018/2/layout/IconVerticalSolidList"/>
    <dgm:cxn modelId="{F45B44FA-FF10-476A-B400-7501CF64BF86}" type="presParOf" srcId="{963F14D1-C6CA-4BD5-AA8C-C7E7FA2F798A}" destId="{B845A17F-FD62-4962-B190-1B209E83F466}" srcOrd="2" destOrd="0" presId="urn:microsoft.com/office/officeart/2018/2/layout/IconVerticalSolidList"/>
    <dgm:cxn modelId="{B6C95C47-7BE8-4AFC-A427-B2CBEB945DE0}" type="presParOf" srcId="{963F14D1-C6CA-4BD5-AA8C-C7E7FA2F798A}" destId="{5AFE147A-ABA4-45ED-BAE1-DC4449CAD2E1}" srcOrd="3" destOrd="0" presId="urn:microsoft.com/office/officeart/2018/2/layout/IconVerticalSolidList"/>
    <dgm:cxn modelId="{6F5E7078-B980-493A-8734-D84ECF6A771C}" type="presParOf" srcId="{73856D0A-0E89-48F5-BD9C-FE88476CF1FB}" destId="{A51512EB-7AB8-4A86-BEA0-03DF212F267C}" srcOrd="3" destOrd="0" presId="urn:microsoft.com/office/officeart/2018/2/layout/IconVerticalSolidList"/>
    <dgm:cxn modelId="{2053A6D0-B1C0-4F4A-BD9F-03E0CCD489A8}" type="presParOf" srcId="{73856D0A-0E89-48F5-BD9C-FE88476CF1FB}" destId="{CF93DA9C-7155-44BC-8878-D50AD72078A8}" srcOrd="4" destOrd="0" presId="urn:microsoft.com/office/officeart/2018/2/layout/IconVerticalSolidList"/>
    <dgm:cxn modelId="{A3F893FB-CF15-4193-883A-3DCEEA565F6F}" type="presParOf" srcId="{CF93DA9C-7155-44BC-8878-D50AD72078A8}" destId="{07483F04-00D1-4DEF-8A64-DDCD2E11D881}" srcOrd="0" destOrd="0" presId="urn:microsoft.com/office/officeart/2018/2/layout/IconVerticalSolidList"/>
    <dgm:cxn modelId="{E73E83F6-08A9-4E88-ACEA-3C040C1D17BA}" type="presParOf" srcId="{CF93DA9C-7155-44BC-8878-D50AD72078A8}" destId="{0C6BB286-AC54-49DA-87D3-30A496C66A4A}" srcOrd="1" destOrd="0" presId="urn:microsoft.com/office/officeart/2018/2/layout/IconVerticalSolidList"/>
    <dgm:cxn modelId="{8FC1DD92-1EF3-49F0-9183-CDCDFDB36873}" type="presParOf" srcId="{CF93DA9C-7155-44BC-8878-D50AD72078A8}" destId="{A051BD31-EB53-4926-8876-5CAE8E46A0E2}" srcOrd="2" destOrd="0" presId="urn:microsoft.com/office/officeart/2018/2/layout/IconVerticalSolidList"/>
    <dgm:cxn modelId="{4283CA22-FFD3-4185-BF0E-0346EA307B69}" type="presParOf" srcId="{CF93DA9C-7155-44BC-8878-D50AD72078A8}" destId="{42E5738C-8938-410E-A009-726790D80C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F5803A-BE1C-4B38-8A43-832238CB3AD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41A9F10-C073-43DA-9D5B-9B9B7F8920FB}">
      <dgm:prSet/>
      <dgm:spPr/>
      <dgm:t>
        <a:bodyPr/>
        <a:lstStyle/>
        <a:p>
          <a:r>
            <a:rPr lang="en-GB"/>
            <a:t>Consider the following scenarios and identify whether </a:t>
          </a:r>
          <a:r>
            <a:rPr lang="en-GB" b="1"/>
            <a:t>increasing the effort, increasing the risk, or reducing the reward </a:t>
          </a:r>
          <a:r>
            <a:rPr lang="en-GB"/>
            <a:t>would be the most effective preventative measure. </a:t>
          </a:r>
          <a:endParaRPr lang="en-US"/>
        </a:p>
      </dgm:t>
    </dgm:pt>
    <dgm:pt modelId="{9474C69D-37AD-416D-967E-960AB1B1C08E}" type="parTrans" cxnId="{B739B486-7111-47CC-9F41-D3937A5378CA}">
      <dgm:prSet/>
      <dgm:spPr/>
      <dgm:t>
        <a:bodyPr/>
        <a:lstStyle/>
        <a:p>
          <a:endParaRPr lang="en-US"/>
        </a:p>
      </dgm:t>
    </dgm:pt>
    <dgm:pt modelId="{CA587078-6A7F-4E4B-B5CE-7C893977653E}" type="sibTrans" cxnId="{B739B486-7111-47CC-9F41-D3937A5378CA}">
      <dgm:prSet/>
      <dgm:spPr/>
      <dgm:t>
        <a:bodyPr/>
        <a:lstStyle/>
        <a:p>
          <a:endParaRPr lang="en-US"/>
        </a:p>
      </dgm:t>
    </dgm:pt>
    <dgm:pt modelId="{AD81ABD9-142A-4CFC-A08F-77C80D788D6D}">
      <dgm:prSet/>
      <dgm:spPr/>
      <dgm:t>
        <a:bodyPr/>
        <a:lstStyle/>
        <a:p>
          <a:r>
            <a:rPr lang="en-GB"/>
            <a:t>To some extent all three would be appropriate but try to identify the one that you think addresses the problem most directly.</a:t>
          </a:r>
          <a:endParaRPr lang="en-US"/>
        </a:p>
      </dgm:t>
    </dgm:pt>
    <dgm:pt modelId="{322C87E0-D7B9-4E7C-8111-DC265741A35F}" type="parTrans" cxnId="{F2531725-699E-47E2-B3B2-B086885486D9}">
      <dgm:prSet/>
      <dgm:spPr/>
      <dgm:t>
        <a:bodyPr/>
        <a:lstStyle/>
        <a:p>
          <a:endParaRPr lang="en-US"/>
        </a:p>
      </dgm:t>
    </dgm:pt>
    <dgm:pt modelId="{BB887352-9E24-47EF-898F-043E8FF0DAAC}" type="sibTrans" cxnId="{F2531725-699E-47E2-B3B2-B086885486D9}">
      <dgm:prSet/>
      <dgm:spPr/>
      <dgm:t>
        <a:bodyPr/>
        <a:lstStyle/>
        <a:p>
          <a:endParaRPr lang="en-US"/>
        </a:p>
      </dgm:t>
    </dgm:pt>
    <dgm:pt modelId="{A77EE165-EBFA-465C-906B-2E05DA8C051A}" type="pres">
      <dgm:prSet presAssocID="{0CF5803A-BE1C-4B38-8A43-832238CB3AD1}" presName="linear" presStyleCnt="0">
        <dgm:presLayoutVars>
          <dgm:animLvl val="lvl"/>
          <dgm:resizeHandles val="exact"/>
        </dgm:presLayoutVars>
      </dgm:prSet>
      <dgm:spPr/>
    </dgm:pt>
    <dgm:pt modelId="{E4489421-0A98-4B32-90CF-B6C6563EB5BE}" type="pres">
      <dgm:prSet presAssocID="{141A9F10-C073-43DA-9D5B-9B9B7F8920FB}" presName="parentText" presStyleLbl="node1" presStyleIdx="0" presStyleCnt="2">
        <dgm:presLayoutVars>
          <dgm:chMax val="0"/>
          <dgm:bulletEnabled val="1"/>
        </dgm:presLayoutVars>
      </dgm:prSet>
      <dgm:spPr/>
    </dgm:pt>
    <dgm:pt modelId="{D22BD62A-3B4A-48DB-AB30-609C369CBAC7}" type="pres">
      <dgm:prSet presAssocID="{CA587078-6A7F-4E4B-B5CE-7C893977653E}" presName="spacer" presStyleCnt="0"/>
      <dgm:spPr/>
    </dgm:pt>
    <dgm:pt modelId="{0689291E-2271-479C-A6E9-E5FEEF91AD36}" type="pres">
      <dgm:prSet presAssocID="{AD81ABD9-142A-4CFC-A08F-77C80D788D6D}" presName="parentText" presStyleLbl="node1" presStyleIdx="1" presStyleCnt="2">
        <dgm:presLayoutVars>
          <dgm:chMax val="0"/>
          <dgm:bulletEnabled val="1"/>
        </dgm:presLayoutVars>
      </dgm:prSet>
      <dgm:spPr/>
    </dgm:pt>
  </dgm:ptLst>
  <dgm:cxnLst>
    <dgm:cxn modelId="{958EC811-60B0-4A38-99D6-9D9FE11C3A1C}" type="presOf" srcId="{0CF5803A-BE1C-4B38-8A43-832238CB3AD1}" destId="{A77EE165-EBFA-465C-906B-2E05DA8C051A}" srcOrd="0" destOrd="0" presId="urn:microsoft.com/office/officeart/2005/8/layout/vList2"/>
    <dgm:cxn modelId="{F2531725-699E-47E2-B3B2-B086885486D9}" srcId="{0CF5803A-BE1C-4B38-8A43-832238CB3AD1}" destId="{AD81ABD9-142A-4CFC-A08F-77C80D788D6D}" srcOrd="1" destOrd="0" parTransId="{322C87E0-D7B9-4E7C-8111-DC265741A35F}" sibTransId="{BB887352-9E24-47EF-898F-043E8FF0DAAC}"/>
    <dgm:cxn modelId="{B739B486-7111-47CC-9F41-D3937A5378CA}" srcId="{0CF5803A-BE1C-4B38-8A43-832238CB3AD1}" destId="{141A9F10-C073-43DA-9D5B-9B9B7F8920FB}" srcOrd="0" destOrd="0" parTransId="{9474C69D-37AD-416D-967E-960AB1B1C08E}" sibTransId="{CA587078-6A7F-4E4B-B5CE-7C893977653E}"/>
    <dgm:cxn modelId="{64AE9DE7-FFD5-42C7-8D66-AA8054C7E38E}" type="presOf" srcId="{141A9F10-C073-43DA-9D5B-9B9B7F8920FB}" destId="{E4489421-0A98-4B32-90CF-B6C6563EB5BE}" srcOrd="0" destOrd="0" presId="urn:microsoft.com/office/officeart/2005/8/layout/vList2"/>
    <dgm:cxn modelId="{ABDAB9F3-703A-4EC1-B482-EF1CEB057493}" type="presOf" srcId="{AD81ABD9-142A-4CFC-A08F-77C80D788D6D}" destId="{0689291E-2271-479C-A6E9-E5FEEF91AD36}" srcOrd="0" destOrd="0" presId="urn:microsoft.com/office/officeart/2005/8/layout/vList2"/>
    <dgm:cxn modelId="{BEB1C210-4E71-4476-BB2B-7F733BEB8170}" type="presParOf" srcId="{A77EE165-EBFA-465C-906B-2E05DA8C051A}" destId="{E4489421-0A98-4B32-90CF-B6C6563EB5BE}" srcOrd="0" destOrd="0" presId="urn:microsoft.com/office/officeart/2005/8/layout/vList2"/>
    <dgm:cxn modelId="{541AC93B-15A4-438D-9F93-68D8093EA951}" type="presParOf" srcId="{A77EE165-EBFA-465C-906B-2E05DA8C051A}" destId="{D22BD62A-3B4A-48DB-AB30-609C369CBAC7}" srcOrd="1" destOrd="0" presId="urn:microsoft.com/office/officeart/2005/8/layout/vList2"/>
    <dgm:cxn modelId="{5B716634-F468-4A28-96CA-56FC427D6FD8}" type="presParOf" srcId="{A77EE165-EBFA-465C-906B-2E05DA8C051A}" destId="{0689291E-2271-479C-A6E9-E5FEEF91AD3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AD187-4742-4555-9CC4-1AE72A6F687A}">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B76DD-2293-4F52-876E-2B13CE1F5D16}">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FDC22-C915-4EFF-8E37-C92922B8EDF8}">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Increasing the effort ( E.g-Target hardening)</a:t>
          </a:r>
          <a:endParaRPr lang="en-US" sz="2500" kern="1200"/>
        </a:p>
      </dsp:txBody>
      <dsp:txXfrm>
        <a:off x="1819120" y="673"/>
        <a:ext cx="4545103" cy="1574995"/>
      </dsp:txXfrm>
    </dsp:sp>
    <dsp:sp modelId="{E3DFA2FF-5E6A-4473-A92C-0566C7B62791}">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F8415-5C6C-42F9-99C1-653C679940FC}">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E147A-ABA4-45ED-BAE1-DC4449CAD2E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Increasing the risks of getting caught (E.g- CCTV)</a:t>
          </a:r>
          <a:endParaRPr lang="en-US" sz="2500" kern="1200"/>
        </a:p>
      </dsp:txBody>
      <dsp:txXfrm>
        <a:off x="1819120" y="1969418"/>
        <a:ext cx="4545103" cy="1574995"/>
      </dsp:txXfrm>
    </dsp:sp>
    <dsp:sp modelId="{07483F04-00D1-4DEF-8A64-DDCD2E11D881}">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BB286-AC54-49DA-87D3-30A496C66A4A}">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5738C-8938-410E-A009-726790D80C66}">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Reducing the rewards (E.g- Marking property)</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89421-0A98-4B32-90CF-B6C6563EB5BE}">
      <dsp:nvSpPr>
        <dsp:cNvPr id="0" name=""/>
        <dsp:cNvSpPr/>
      </dsp:nvSpPr>
      <dsp:spPr>
        <a:xfrm>
          <a:off x="0" y="204336"/>
          <a:ext cx="6364224" cy="25108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Consider the following scenarios and identify whether </a:t>
          </a:r>
          <a:r>
            <a:rPr lang="en-GB" sz="2900" b="1" kern="1200"/>
            <a:t>increasing the effort, increasing the risk, or reducing the reward </a:t>
          </a:r>
          <a:r>
            <a:rPr lang="en-GB" sz="2900" kern="1200"/>
            <a:t>would be the most effective preventative measure. </a:t>
          </a:r>
          <a:endParaRPr lang="en-US" sz="2900" kern="1200"/>
        </a:p>
      </dsp:txBody>
      <dsp:txXfrm>
        <a:off x="122568" y="326904"/>
        <a:ext cx="6119088" cy="2265683"/>
      </dsp:txXfrm>
    </dsp:sp>
    <dsp:sp modelId="{0689291E-2271-479C-A6E9-E5FEEF91AD36}">
      <dsp:nvSpPr>
        <dsp:cNvPr id="0" name=""/>
        <dsp:cNvSpPr/>
      </dsp:nvSpPr>
      <dsp:spPr>
        <a:xfrm>
          <a:off x="0" y="2798676"/>
          <a:ext cx="6364224" cy="251081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To some extent all three would be appropriate but try to identify the one that you think addresses the problem most directly.</a:t>
          </a:r>
          <a:endParaRPr lang="en-US" sz="2900" kern="1200"/>
        </a:p>
      </dsp:txBody>
      <dsp:txXfrm>
        <a:off x="122568" y="2921244"/>
        <a:ext cx="6119088" cy="22656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5B4A2-9995-4E84-BE84-45F8E76FF6B5}" type="datetimeFigureOut">
              <a:t>2/18/2025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43E46D-EF0F-48D6-B76E-9CD210A71DB8}" type="slidenum">
              <a:t>‹#›</a:t>
            </a:fld>
            <a:endParaRPr lang="en-GB"/>
          </a:p>
        </p:txBody>
      </p:sp>
    </p:spTree>
    <p:extLst>
      <p:ext uri="{BB962C8B-B14F-4D97-AF65-F5344CB8AC3E}">
        <p14:creationId xmlns:p14="http://schemas.microsoft.com/office/powerpoint/2010/main" val="4176120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4</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7</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9</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(28) Problem analysis triangle | Video explainer 7 | Problem solving with the SARA model - YouTube</a:t>
            </a:r>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10</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17</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20</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26</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27</a:t>
            </a:fld>
            <a:endParaRPr lang="en-GB"/>
          </a:p>
        </p:txBody>
      </p:sp>
    </p:spTree>
    <p:extLst>
      <p:ext uri="{BB962C8B-B14F-4D97-AF65-F5344CB8AC3E}">
        <p14:creationId xmlns:p14="http://schemas.microsoft.com/office/powerpoint/2010/main" val="707744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7230A-840C-577B-F781-F241F236A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55340B-8048-2167-37FA-8A475F3EB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7DF17A-4DB9-5FA8-33E7-3EA1145EB623}"/>
              </a:ext>
            </a:extLst>
          </p:cNvPr>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a:extLst>
              <a:ext uri="{FF2B5EF4-FFF2-40B4-BE49-F238E27FC236}">
                <a16:creationId xmlns:a16="http://schemas.microsoft.com/office/drawing/2014/main" id="{ECAAF6D4-1820-1BFE-A79A-D5FA11C91269}"/>
              </a:ext>
            </a:extLst>
          </p:cNvPr>
          <p:cNvSpPr>
            <a:spLocks noGrp="1"/>
          </p:cNvSpPr>
          <p:nvPr>
            <p:ph type="sldNum" sz="quarter" idx="5"/>
          </p:nvPr>
        </p:nvSpPr>
        <p:spPr/>
        <p:txBody>
          <a:bodyPr/>
          <a:lstStyle/>
          <a:p>
            <a:fld id="{9F1ED30E-2DA2-4863-8F2F-E474906ED72B}" type="slidenum">
              <a:rPr lang="en-GB" smtClean="0"/>
              <a:t>29</a:t>
            </a:fld>
            <a:endParaRPr lang="en-GB"/>
          </a:p>
        </p:txBody>
      </p:sp>
    </p:spTree>
    <p:extLst>
      <p:ext uri="{BB962C8B-B14F-4D97-AF65-F5344CB8AC3E}">
        <p14:creationId xmlns:p14="http://schemas.microsoft.com/office/powerpoint/2010/main" val="964876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0D574-1186-E570-5D43-AD1662E0A3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97AC7A-F47B-388D-E6A7-9132F3B3BF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E0FD8E-BADA-1D6E-569B-216FB175949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20EE4AF-AABC-E2EF-4F48-74542D915A5C}"/>
              </a:ext>
            </a:extLst>
          </p:cNvPr>
          <p:cNvSpPr>
            <a:spLocks noGrp="1"/>
          </p:cNvSpPr>
          <p:nvPr>
            <p:ph type="sldNum" sz="quarter" idx="5"/>
          </p:nvPr>
        </p:nvSpPr>
        <p:spPr/>
        <p:txBody>
          <a:bodyPr/>
          <a:lstStyle/>
          <a:p>
            <a:fld id="{9F1ED30E-2DA2-4863-8F2F-E474906ED72B}" type="slidenum">
              <a:rPr lang="en-GB" smtClean="0"/>
              <a:t>30</a:t>
            </a:fld>
            <a:endParaRPr lang="en-GB"/>
          </a:p>
        </p:txBody>
      </p:sp>
    </p:spTree>
    <p:extLst>
      <p:ext uri="{BB962C8B-B14F-4D97-AF65-F5344CB8AC3E}">
        <p14:creationId xmlns:p14="http://schemas.microsoft.com/office/powerpoint/2010/main" val="3047441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Criminolog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EAynHZE-lK4"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lt6Xnn56bh0?feature=oembed"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uk/search?sca_esv=416ba6576d301d78&amp;sxsrf=AHTn8zpQYuL5lECS6ys2qfqwoe-IxZYXtw:1739786954319&amp;q=broken+window+theory&amp;udm=7&amp;fbs=ABzOT_CWdhQLP1FcmU5B0fn3xuWpA-dk4wpBWOGsoR7DG5zJBjLjqIC1CYKD9D-DQAQS3Z4YjCt_zZKASUdUDKak7O2xNKK_EkqG_ZUKq8OmKQqI0qnyMWBEzSWtUV1P4p2yXe1qQfMYu8e7N_chwLdCXZOP1N4F1H9MhmRzvfc2tcp4TpSY559Q_xAOC0PGzfDYmyiveTg6X5k5INhHsHm-zDpnQvEKHQ&amp;sa=X&amp;ved=2ahUKEwjKpJa7u8qLAxWaQEEAHQx4L48QtKgLegQIFBAB&amp;biw=1912&amp;bih=928&amp;dpr=1#fpstate=ive&amp;ip=1&amp;vld=cid:7feaa962,vid:cXjCLWU74DM,st:0"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policing.tv/videos/chief-superintendent-elliott-sherrard-williams-innovative-policing-and-community-engagement-through-mobile-police-stations-pt2/"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policing.tv/videos/identifying-the-signs-of-child-exploitation-a-visit-to-ipswichs-cattle-market-with-suffolk-constabularys-child-exploitation-and-gangs-tea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channel4.com/news/predictive-policing-tackling-crime-before-it-happen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edontbuycrime.co.uk/crimeprevention/"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a:ea typeface="Calibri Light"/>
                <a:cs typeface="Calibri Light"/>
              </a:rPr>
              <a:t>Evidence based &amp; preventative policing- week 4</a:t>
            </a:r>
          </a:p>
        </p:txBody>
      </p:sp>
      <p:sp>
        <p:nvSpPr>
          <p:cNvPr id="3" name="Subtitle 2"/>
          <p:cNvSpPr>
            <a:spLocks noGrp="1"/>
          </p:cNvSpPr>
          <p:nvPr>
            <p:ph type="subTitle" idx="1"/>
          </p:nvPr>
        </p:nvSpPr>
        <p:spPr>
          <a:xfrm>
            <a:off x="1524000" y="5514052"/>
            <a:ext cx="9144000" cy="651910"/>
          </a:xfrm>
        </p:spPr>
        <p:txBody>
          <a:bodyPr vert="horz" lIns="91440" tIns="45720" rIns="91440" bIns="45720" rtlCol="0" anchor="ctr">
            <a:noAutofit/>
          </a:bodyPr>
          <a:lstStyle/>
          <a:p>
            <a:r>
              <a:rPr lang="en-GB" sz="2000">
                <a:ea typeface="Calibri"/>
                <a:cs typeface="Calibri"/>
              </a:rPr>
              <a:t>Principles of problem solving and crime prevention (BMPL4016)</a:t>
            </a:r>
            <a:endParaRPr lang="en-US" sz="2000"/>
          </a:p>
          <a:p>
            <a:r>
              <a:rPr lang="en-GB" sz="2000">
                <a:ea typeface="Calibri"/>
                <a:cs typeface="Calibri"/>
              </a:rPr>
              <a:t>Sadie France</a:t>
            </a:r>
          </a:p>
          <a:p>
            <a:r>
              <a:rPr lang="en-GB" sz="2000">
                <a:ea typeface="Calibri"/>
                <a:cs typeface="Calibri"/>
                <a:hlinkClick r:id="rId2"/>
              </a:rPr>
              <a:t>Bluelightacademy@uwtsd.ac.uk</a:t>
            </a:r>
            <a:r>
              <a:rPr lang="en-GB" sz="2000">
                <a:ea typeface="Calibri"/>
                <a:cs typeface="Calibri"/>
              </a:rPr>
              <a:t>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31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5AFB6-21D5-64D8-AB0B-863E2AEBDAEC}"/>
              </a:ext>
            </a:extLst>
          </p:cNvPr>
          <p:cNvSpPr>
            <a:spLocks noGrp="1"/>
          </p:cNvSpPr>
          <p:nvPr>
            <p:ph type="title"/>
          </p:nvPr>
        </p:nvSpPr>
        <p:spPr>
          <a:xfrm>
            <a:off x="1043631" y="809898"/>
            <a:ext cx="9942716" cy="1554480"/>
          </a:xfrm>
        </p:spPr>
        <p:txBody>
          <a:bodyPr anchor="ctr">
            <a:normAutofit/>
          </a:bodyPr>
          <a:lstStyle/>
          <a:p>
            <a:r>
              <a:rPr lang="en-GB" sz="4800"/>
              <a:t>Aims for this week</a:t>
            </a:r>
          </a:p>
        </p:txBody>
      </p:sp>
      <p:sp>
        <p:nvSpPr>
          <p:cNvPr id="3" name="Content Placeholder 2">
            <a:extLst>
              <a:ext uri="{FF2B5EF4-FFF2-40B4-BE49-F238E27FC236}">
                <a16:creationId xmlns:a16="http://schemas.microsoft.com/office/drawing/2014/main" id="{E1A12E3E-01DF-6505-4310-8D766EF7436F}"/>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Recap NDM</a:t>
            </a:r>
          </a:p>
          <a:p>
            <a:r>
              <a:rPr lang="en-GB" sz="2400"/>
              <a:t>Theories of crime that underpin problem solving</a:t>
            </a:r>
          </a:p>
          <a:p>
            <a:r>
              <a:rPr lang="en-GB" sz="2400"/>
              <a:t>Preventative policing strategies </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4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8B936-AD68-7387-60E5-C0F40A9B5D4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National Decision Model (NDM)</a:t>
            </a:r>
          </a:p>
        </p:txBody>
      </p:sp>
      <p:pic>
        <p:nvPicPr>
          <p:cNvPr id="4" name="Content Placeholder 3" descr="A diagram of a diagram of ethics&#10;&#10;AI-generated content may be incorrect.">
            <a:extLst>
              <a:ext uri="{FF2B5EF4-FFF2-40B4-BE49-F238E27FC236}">
                <a16:creationId xmlns:a16="http://schemas.microsoft.com/office/drawing/2014/main" id="{495EFC1C-0CF6-C9CA-2D4C-D4AFD4DC6440}"/>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435884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793662" y="386930"/>
            <a:ext cx="10066122" cy="1298448"/>
          </a:xfrm>
        </p:spPr>
        <p:txBody>
          <a:bodyPr anchor="b">
            <a:normAutofit/>
          </a:bodyPr>
          <a:lstStyle/>
          <a:p>
            <a:r>
              <a:rPr lang="en-GB" sz="4800"/>
              <a:t>Theories that Underpin Problem-Solving</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793661" y="2599509"/>
            <a:ext cx="4530898" cy="3639450"/>
          </a:xfrm>
        </p:spPr>
        <p:txBody>
          <a:bodyPr anchor="ctr">
            <a:normAutofit/>
          </a:bodyPr>
          <a:lstStyle/>
          <a:p>
            <a:r>
              <a:rPr lang="en-GB" sz="2000">
                <a:latin typeface="Aptos"/>
              </a:rPr>
              <a:t>Routine Activity Theory</a:t>
            </a:r>
            <a:endParaRPr lang="en-GB" sz="2000">
              <a:latin typeface="Aptos"/>
              <a:cs typeface="Calibri"/>
            </a:endParaRPr>
          </a:p>
          <a:p>
            <a:r>
              <a:rPr lang="en-GB" sz="2000">
                <a:latin typeface="Aptos"/>
              </a:rPr>
              <a:t>Repeat (&amp; near repeat) victimisation </a:t>
            </a:r>
            <a:endParaRPr lang="en-GB" sz="2000">
              <a:latin typeface="Aptos"/>
              <a:cs typeface="Calibri"/>
            </a:endParaRPr>
          </a:p>
          <a:p>
            <a:r>
              <a:rPr lang="en-GB" sz="2000">
                <a:latin typeface="Aptos"/>
              </a:rPr>
              <a:t>Rational Choice Theory </a:t>
            </a:r>
            <a:endParaRPr lang="en-GB" sz="2000">
              <a:latin typeface="Aptos"/>
              <a:cs typeface="Calibri"/>
            </a:endParaRPr>
          </a:p>
          <a:p>
            <a:r>
              <a:rPr lang="en-GB" sz="2000">
                <a:latin typeface="Aptos"/>
              </a:rPr>
              <a:t>Incident Pattern Theory </a:t>
            </a:r>
            <a:endParaRPr lang="en-GB" sz="2000">
              <a:latin typeface="Aptos"/>
              <a:cs typeface="Calibri"/>
            </a:endParaRPr>
          </a:p>
          <a:p>
            <a:r>
              <a:rPr lang="en-GB" sz="2000">
                <a:latin typeface="Aptos"/>
              </a:rPr>
              <a:t>Broken Windows</a:t>
            </a:r>
            <a:endParaRPr lang="en-GB" sz="2000">
              <a:latin typeface="Aptos"/>
              <a:cs typeface="Calibri"/>
            </a:endParaRPr>
          </a:p>
          <a:p>
            <a:endParaRPr lang="en-GB" sz="2000"/>
          </a:p>
          <a:p>
            <a:pPr marL="0" indent="0">
              <a:buNone/>
            </a:pPr>
            <a:endParaRPr lang="en-GB" sz="20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5911532" y="2841359"/>
            <a:ext cx="5150277" cy="300003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8994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3"/>
              </a:rPr>
              <a:t>The Pareto Principle - 80/20 Rule - Do More by Doing Less (animated) - YouTube</a:t>
            </a:r>
            <a:endParaRPr lang="en-US"/>
          </a:p>
        </p:txBody>
      </p:sp>
    </p:spTree>
    <p:extLst>
      <p:ext uri="{BB962C8B-B14F-4D97-AF65-F5344CB8AC3E}">
        <p14:creationId xmlns:p14="http://schemas.microsoft.com/office/powerpoint/2010/main" val="182016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Task....RAT</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cs typeface="Calibri"/>
              </a:rPr>
              <a:t>Research into Routine Activity Theory (RAT) and answer the following questions:-</a:t>
            </a:r>
          </a:p>
          <a:p>
            <a:r>
              <a:rPr lang="en-GB">
                <a:cs typeface="Calibri"/>
              </a:rPr>
              <a:t>What is RAT?</a:t>
            </a:r>
          </a:p>
          <a:p>
            <a:r>
              <a:rPr lang="en-GB">
                <a:cs typeface="Calibri"/>
              </a:rPr>
              <a:t>How does RAT explain the occurrence of crime in society?</a:t>
            </a:r>
          </a:p>
          <a:p>
            <a:r>
              <a:rPr lang="en-GB">
                <a:cs typeface="Calibri"/>
              </a:rPr>
              <a:t>What is a targeted victim?</a:t>
            </a:r>
          </a:p>
          <a:p>
            <a:r>
              <a:rPr lang="en-GB">
                <a:cs typeface="Calibri"/>
              </a:rPr>
              <a:t>What is an opportunistic victim?</a:t>
            </a:r>
          </a:p>
          <a:p>
            <a:endParaRPr lang="en-GB">
              <a:cs typeface="Calibri"/>
            </a:endParaRPr>
          </a:p>
        </p:txBody>
      </p:sp>
    </p:spTree>
    <p:extLst>
      <p:ext uri="{BB962C8B-B14F-4D97-AF65-F5344CB8AC3E}">
        <p14:creationId xmlns:p14="http://schemas.microsoft.com/office/powerpoint/2010/main" val="1045267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Routine Activity Theory (RAT)</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866859" y="640080"/>
            <a:ext cx="6789489" cy="5550408"/>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a:xfrm>
            <a:off x="645064" y="525982"/>
            <a:ext cx="4282983" cy="1200361"/>
          </a:xfrm>
        </p:spPr>
        <p:txBody>
          <a:bodyPr anchor="b">
            <a:normAutofit/>
          </a:bodyPr>
          <a:lstStyle/>
          <a:p>
            <a:r>
              <a:rPr lang="en-GB" sz="3600"/>
              <a:t>The Problem-Analysis Triangle (PAT)</a:t>
            </a:r>
          </a:p>
        </p:txBody>
      </p:sp>
      <p:sp>
        <p:nvSpPr>
          <p:cNvPr id="9" name="Content Placeholder 8">
            <a:extLst>
              <a:ext uri="{FF2B5EF4-FFF2-40B4-BE49-F238E27FC236}">
                <a16:creationId xmlns:a16="http://schemas.microsoft.com/office/drawing/2014/main" id="{D9A376D3-37E2-7076-DBAB-E681DBEEDD9E}"/>
              </a:ext>
            </a:extLst>
          </p:cNvPr>
          <p:cNvSpPr>
            <a:spLocks noGrp="1"/>
          </p:cNvSpPr>
          <p:nvPr>
            <p:ph idx="1"/>
          </p:nvPr>
        </p:nvSpPr>
        <p:spPr>
          <a:xfrm>
            <a:off x="645066" y="2031101"/>
            <a:ext cx="4282984" cy="3511943"/>
          </a:xfrm>
        </p:spPr>
        <p:txBody>
          <a:bodyPr anchor="ctr">
            <a:normAutofit/>
          </a:bodyPr>
          <a:lstStyle/>
          <a:p>
            <a:endParaRPr lang="en-US" sz="1800"/>
          </a:p>
        </p:txBody>
      </p:sp>
      <p:pic>
        <p:nvPicPr>
          <p:cNvPr id="5" name="Content Placeholder 4">
            <a:extLst>
              <a:ext uri="{FF2B5EF4-FFF2-40B4-BE49-F238E27FC236}">
                <a16:creationId xmlns:a16="http://schemas.microsoft.com/office/drawing/2014/main" id="{5E3D5D0D-EF0B-EA73-F66D-4E795D13AB53}"/>
              </a:ext>
            </a:extLst>
          </p:cNvPr>
          <p:cNvPicPr>
            <a:picLocks noChangeAspect="1"/>
          </p:cNvPicPr>
          <p:nvPr/>
        </p:nvPicPr>
        <p:blipFill>
          <a:blip r:embed="rId3"/>
          <a:stretch>
            <a:fillRect/>
          </a:stretch>
        </p:blipFill>
        <p:spPr>
          <a:xfrm>
            <a:off x="5987738" y="667397"/>
            <a:ext cx="5628018" cy="5290336"/>
          </a:xfrm>
          <a:prstGeom prst="rect">
            <a:avLst/>
          </a:prstGeom>
        </p:spPr>
      </p:pic>
    </p:spTree>
    <p:extLst>
      <p:ext uri="{BB962C8B-B14F-4D97-AF65-F5344CB8AC3E}">
        <p14:creationId xmlns:p14="http://schemas.microsoft.com/office/powerpoint/2010/main" val="204455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a:t>PAT</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a:cs typeface="Calibri"/>
            </a:endParaRPr>
          </a:p>
          <a:p>
            <a:r>
              <a:rPr lang="en-GB">
                <a:cs typeface="Calibri"/>
              </a:rPr>
              <a:t>Stalking</a:t>
            </a:r>
          </a:p>
          <a:p>
            <a:r>
              <a:rPr lang="en-GB">
                <a:cs typeface="Calibri"/>
              </a:rPr>
              <a:t>Domestic violence</a:t>
            </a:r>
          </a:p>
          <a:p>
            <a:r>
              <a:rPr lang="en-GB">
                <a:cs typeface="Calibri"/>
              </a:rPr>
              <a:t>Hate crimes</a:t>
            </a:r>
          </a:p>
          <a:p>
            <a:r>
              <a:rPr lang="en-GB">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419587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a:ea typeface="+mn-lt"/>
                <a:cs typeface="+mn-lt"/>
              </a:rPr>
              <a:t>Opportunistic victims are victims of crimes of opportunity.</a:t>
            </a:r>
            <a:endParaRPr lang="en-GB" sz="2400">
              <a:cs typeface="Calibri" panose="020F0502020204030204"/>
            </a:endParaRPr>
          </a:p>
          <a:p>
            <a:r>
              <a:rPr lang="en-GB" sz="240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a:ea typeface="+mn-lt"/>
                <a:cs typeface="+mn-lt"/>
              </a:rPr>
              <a:t>Offenders may not have a specific victim in mind but rather take advantage of the circumstances presented by the victim's routine activities and the absence of capable guardians. </a:t>
            </a:r>
            <a:endParaRPr lang="en-GB" sz="2400">
              <a:cs typeface="Calibri"/>
            </a:endParaRPr>
          </a:p>
        </p:txBody>
      </p:sp>
    </p:spTree>
    <p:extLst>
      <p:ext uri="{BB962C8B-B14F-4D97-AF65-F5344CB8AC3E}">
        <p14:creationId xmlns:p14="http://schemas.microsoft.com/office/powerpoint/2010/main" val="2953663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2"/>
          <a:srcRect l="11842" r="-1" b="-1"/>
          <a:stretch/>
        </p:blipFill>
        <p:spPr>
          <a:xfrm>
            <a:off x="20" y="1666568"/>
            <a:ext cx="6106195" cy="5191432"/>
          </a:xfrm>
          <a:prstGeom prst="rect">
            <a:avLst/>
          </a:prstGeom>
        </p:spPr>
      </p:pic>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a:ea typeface="+mn-lt"/>
                <a:cs typeface="+mn-lt"/>
              </a:rPr>
              <a:t>Property crimes like theft</a:t>
            </a:r>
          </a:p>
          <a:p>
            <a:r>
              <a:rPr lang="en-GB">
                <a:ea typeface="+mn-lt"/>
                <a:cs typeface="+mn-lt"/>
              </a:rPr>
              <a:t>Burglary</a:t>
            </a:r>
          </a:p>
          <a:p>
            <a:r>
              <a:rPr lang="en-GB">
                <a:ea typeface="+mn-lt"/>
                <a:cs typeface="+mn-lt"/>
              </a:rPr>
              <a:t>Vandalism</a:t>
            </a:r>
            <a:endParaRPr lang="en-GB">
              <a:cs typeface="Calibri"/>
            </a:endParaRPr>
          </a:p>
          <a:p>
            <a:r>
              <a:rPr lang="en-GB">
                <a:cs typeface="Calibri"/>
              </a:rPr>
              <a:t>Car theft</a:t>
            </a:r>
          </a:p>
          <a:p>
            <a:r>
              <a:rPr lang="en-GB">
                <a:cs typeface="Calibri"/>
              </a:rPr>
              <a:t>Pick pocketing</a:t>
            </a:r>
          </a:p>
          <a:p>
            <a:r>
              <a:rPr lang="en-GB">
                <a:cs typeface="Calibri"/>
              </a:rPr>
              <a:t>Shop lifting</a:t>
            </a:r>
          </a:p>
          <a:p>
            <a:endParaRPr lang="en-GB" sz="2000">
              <a:cs typeface="Calibri"/>
            </a:endParaRPr>
          </a:p>
          <a:p>
            <a:endParaRPr lang="en-GB" sz="2000">
              <a:cs typeface="Calibri"/>
            </a:endParaRPr>
          </a:p>
        </p:txBody>
      </p:sp>
    </p:spTree>
    <p:extLst>
      <p:ext uri="{BB962C8B-B14F-4D97-AF65-F5344CB8AC3E}">
        <p14:creationId xmlns:p14="http://schemas.microsoft.com/office/powerpoint/2010/main" val="41273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F10EF-C063-CC31-8F71-41668995FA7A}"/>
              </a:ext>
            </a:extLst>
          </p:cNvPr>
          <p:cNvSpPr>
            <a:spLocks noGrp="1"/>
          </p:cNvSpPr>
          <p:nvPr>
            <p:ph type="title"/>
          </p:nvPr>
        </p:nvSpPr>
        <p:spPr>
          <a:xfrm>
            <a:off x="640080" y="325369"/>
            <a:ext cx="4368602" cy="1956841"/>
          </a:xfrm>
        </p:spPr>
        <p:txBody>
          <a:bodyPr anchor="b">
            <a:normAutofit/>
          </a:bodyPr>
          <a:lstStyle/>
          <a:p>
            <a:r>
              <a:rPr lang="en-GB" sz="5400"/>
              <a:t>Task</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BF2C45-D0C4-BB62-D923-88C8C4801F6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a:t>Using RAT, identify the following within the given scenarios:-</a:t>
            </a:r>
          </a:p>
          <a:p>
            <a:r>
              <a:rPr lang="en-GB" sz="2200"/>
              <a:t>Suitable target, likely offender, absence of capable guardian</a:t>
            </a:r>
          </a:p>
        </p:txBody>
      </p:sp>
      <p:pic>
        <p:nvPicPr>
          <p:cNvPr id="5" name="Content Placeholder 4" descr="A diagram of a crime&#10;&#10;AI-generated content may be incorrect.">
            <a:extLst>
              <a:ext uri="{FF2B5EF4-FFF2-40B4-BE49-F238E27FC236}">
                <a16:creationId xmlns:a16="http://schemas.microsoft.com/office/drawing/2014/main" id="{78F6D11E-E0D8-0E8D-79DC-1BEA4DE962BE}"/>
              </a:ext>
            </a:extLst>
          </p:cNvPr>
          <p:cNvPicPr>
            <a:picLocks noChangeAspect="1"/>
          </p:cNvPicPr>
          <p:nvPr/>
        </p:nvPicPr>
        <p:blipFill>
          <a:blip r:embed="rId2"/>
          <a:srcRect l="12794" r="520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8251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48188-2C4D-CE2E-F1C6-4B4D66F7E01E}"/>
              </a:ext>
            </a:extLst>
          </p:cNvPr>
          <p:cNvSpPr>
            <a:spLocks noGrp="1"/>
          </p:cNvSpPr>
          <p:nvPr>
            <p:ph type="title"/>
          </p:nvPr>
        </p:nvSpPr>
        <p:spPr>
          <a:xfrm>
            <a:off x="572493" y="238539"/>
            <a:ext cx="11018520" cy="1434415"/>
          </a:xfrm>
        </p:spPr>
        <p:txBody>
          <a:bodyPr anchor="b">
            <a:normAutofit/>
          </a:bodyPr>
          <a:lstStyle/>
          <a:p>
            <a:r>
              <a:rPr lang="en-GB" sz="5400"/>
              <a:t>Scenario's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EA65B9-3FF4-75E6-A9DC-435F650E51C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ea typeface="+mn-lt"/>
                <a:cs typeface="+mn-lt"/>
              </a:rPr>
              <a:t>A car is parked in a dark, isolated area of a parking lot with no security cameras or guards. The owner forgot to lock the doors.</a:t>
            </a:r>
          </a:p>
          <a:p>
            <a:r>
              <a:rPr lang="en-GB" sz="2200" dirty="0">
                <a:ea typeface="+mn-lt"/>
                <a:cs typeface="+mn-lt"/>
              </a:rPr>
              <a:t>A small convenience store is understaffed, with only one employee working who is busy at the till. Expensive items are placed near the entrance without surveillance cameras.</a:t>
            </a:r>
          </a:p>
          <a:p>
            <a:r>
              <a:rPr lang="en-GB" sz="2200" dirty="0">
                <a:ea typeface="+mn-lt"/>
                <a:cs typeface="+mn-lt"/>
              </a:rPr>
              <a:t>A person leaves their phone unattended on a café table while going to the toilet. There are no employees near the table to notice if someone takes it.</a:t>
            </a:r>
            <a:endParaRPr lang="en-GB" sz="2200" dirty="0"/>
          </a:p>
        </p:txBody>
      </p:sp>
      <p:pic>
        <p:nvPicPr>
          <p:cNvPr id="5" name="Content Placeholder 4" descr="A diagram of a crime&#10;&#10;AI-generated content may be incorrect.">
            <a:extLst>
              <a:ext uri="{FF2B5EF4-FFF2-40B4-BE49-F238E27FC236}">
                <a16:creationId xmlns:a16="http://schemas.microsoft.com/office/drawing/2014/main" id="{DA47558C-DA43-BBA4-C0A9-C32DC63B577E}"/>
              </a:ext>
            </a:extLst>
          </p:cNvPr>
          <p:cNvPicPr>
            <a:picLocks noChangeAspect="1"/>
          </p:cNvPicPr>
          <p:nvPr/>
        </p:nvPicPr>
        <p:blipFill>
          <a:blip r:embed="rId2"/>
          <a:srcRect l="14468" r="6887" b="4"/>
          <a:stretch/>
        </p:blipFill>
        <p:spPr>
          <a:xfrm>
            <a:off x="7675658" y="2093976"/>
            <a:ext cx="3941064" cy="4096512"/>
          </a:xfrm>
          <a:prstGeom prst="rect">
            <a:avLst/>
          </a:prstGeom>
        </p:spPr>
      </p:pic>
    </p:spTree>
    <p:extLst>
      <p:ext uri="{BB962C8B-B14F-4D97-AF65-F5344CB8AC3E}">
        <p14:creationId xmlns:p14="http://schemas.microsoft.com/office/powerpoint/2010/main" val="62511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3048020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Red toy person in front of two lines of white figures">
            <a:extLst>
              <a:ext uri="{FF2B5EF4-FFF2-40B4-BE49-F238E27FC236}">
                <a16:creationId xmlns:a16="http://schemas.microsoft.com/office/drawing/2014/main" id="{13E433B0-64CB-8690-9D62-B16676C59B48}"/>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a:xfrm>
            <a:off x="761801" y="328512"/>
            <a:ext cx="4778387" cy="1628970"/>
          </a:xfrm>
        </p:spPr>
        <p:txBody>
          <a:bodyPr anchor="ctr">
            <a:normAutofit/>
          </a:bodyPr>
          <a:lstStyle/>
          <a:p>
            <a:r>
              <a:rPr lang="en-GB" sz="3400"/>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671801" y="3076929"/>
            <a:ext cx="4659756" cy="3374137"/>
          </a:xfrm>
        </p:spPr>
        <p:txBody>
          <a:bodyPr vert="horz" lIns="91440" tIns="45720" rIns="91440" bIns="45720" rtlCol="0" anchor="ctr">
            <a:noAutofit/>
          </a:bodyPr>
          <a:lstStyle/>
          <a:p>
            <a:pPr marL="342900" indent="-342900" rtl="0">
              <a:buFont typeface="Arial" panose="020F0302020204030204"/>
              <a:buChar char="•"/>
            </a:pPr>
            <a:r>
              <a:rPr lang="en-GB" sz="2000" b="1">
                <a:latin typeface="Aptos"/>
              </a:rPr>
              <a:t>Goal-Oriented Behaviour</a:t>
            </a:r>
            <a:r>
              <a:rPr lang="en-GB" sz="2000">
                <a:latin typeface="Aptos"/>
              </a:rPr>
              <a:t>: Individuals are assumed to have specific goals they want to achieve, whether they are related to financial gain, personal satisfaction, or other objectives.</a:t>
            </a:r>
            <a:endParaRPr lang="en-US" sz="2000">
              <a:latin typeface="Aptos"/>
            </a:endParaRPr>
          </a:p>
          <a:p>
            <a:pPr marL="342900" indent="-342900" rtl="0">
              <a:buFont typeface="Arial" panose="020F0302020204030204"/>
              <a:buChar char="•"/>
            </a:pPr>
            <a:r>
              <a:rPr lang="en-GB" sz="2000" b="1">
                <a:latin typeface="Aptos"/>
              </a:rPr>
              <a:t>Weighing Costs and Benefits</a:t>
            </a:r>
            <a:r>
              <a:rPr lang="en-GB" sz="2000">
                <a:latin typeface="Aptos"/>
              </a:rPr>
              <a:t>: People are expected to assess the potential costs and benefits of their actions before making a decision. This includes considering the potential rewards of criminal behaviour as well as the potential risks of getting caught and facing legal consequences.</a:t>
            </a:r>
            <a:endParaRPr lang="en-GB" sz="2000">
              <a:latin typeface="Aptos"/>
              <a:cs typeface="Calibri" panose="020F0502020204030204"/>
            </a:endParaRPr>
          </a:p>
          <a:p>
            <a:pPr marL="342900" indent="-342900" rtl="0">
              <a:buFont typeface="Arial" panose="020F0302020204030204"/>
              <a:buChar char="•"/>
            </a:pPr>
            <a:endParaRPr lang="en-GB" sz="1700">
              <a:cs typeface="Calibri" panose="020F0502020204030204"/>
            </a:endParaRPr>
          </a:p>
          <a:p>
            <a:endParaRPr lang="en-GB" sz="1700"/>
          </a:p>
        </p:txBody>
      </p:sp>
    </p:spTree>
    <p:extLst>
      <p:ext uri="{BB962C8B-B14F-4D97-AF65-F5344CB8AC3E}">
        <p14:creationId xmlns:p14="http://schemas.microsoft.com/office/powerpoint/2010/main" val="3879300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A4BE5-AAC8-0961-C4B8-8F277D76F013}"/>
              </a:ext>
            </a:extLst>
          </p:cNvPr>
          <p:cNvSpPr>
            <a:spLocks noGrp="1"/>
          </p:cNvSpPr>
          <p:nvPr>
            <p:ph type="title"/>
          </p:nvPr>
        </p:nvSpPr>
        <p:spPr>
          <a:xfrm>
            <a:off x="589560" y="856180"/>
            <a:ext cx="4560584" cy="1128068"/>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553F1141-7571-DBF7-B575-B56FB7A902F2}"/>
              </a:ext>
            </a:extLst>
          </p:cNvPr>
          <p:cNvSpPr>
            <a:spLocks noGrp="1"/>
          </p:cNvSpPr>
          <p:nvPr>
            <p:ph idx="1"/>
          </p:nvPr>
        </p:nvSpPr>
        <p:spPr>
          <a:xfrm>
            <a:off x="590719" y="2503687"/>
            <a:ext cx="4559425" cy="3979585"/>
          </a:xfrm>
        </p:spPr>
        <p:txBody>
          <a:bodyPr vert="horz" lIns="91440" tIns="45720" rIns="91440" bIns="45720" rtlCol="0" anchor="ctr">
            <a:noAutofit/>
          </a:bodyPr>
          <a:lstStyle/>
          <a:p>
            <a:pPr marL="342900" indent="-342900"/>
            <a:r>
              <a:rPr lang="en-GB" sz="1800" b="1">
                <a:latin typeface="Aptos"/>
                <a:cs typeface="Calibri"/>
              </a:rPr>
              <a:t>Limited Resources</a:t>
            </a:r>
            <a:r>
              <a:rPr lang="en-GB" sz="1800">
                <a:latin typeface="Aptos"/>
                <a:cs typeface="Calibri"/>
              </a:rPr>
              <a:t>: Individuals are assumed to have limited resources, such as time, money, and energy. As a result, they seek to optimise their choices to achieve their goals efficiently.</a:t>
            </a:r>
          </a:p>
          <a:p>
            <a:pPr marL="342900" indent="-342900"/>
            <a:r>
              <a:rPr lang="en-GB" sz="1800" b="1">
                <a:latin typeface="Aptos"/>
                <a:cs typeface="Calibri"/>
              </a:rPr>
              <a:t>Information Processing</a:t>
            </a:r>
            <a:r>
              <a:rPr lang="en-GB" sz="1800">
                <a:latin typeface="Aptos"/>
                <a:cs typeface="Calibri"/>
              </a:rPr>
              <a:t>: Rational actors are believed to gather relevant information and evaluate potential actions based on that information to make informed decisions.</a:t>
            </a:r>
          </a:p>
          <a:p>
            <a:pPr marL="342900" indent="-342900"/>
            <a:r>
              <a:rPr lang="en-GB" sz="1800" b="1">
                <a:latin typeface="Aptos"/>
                <a:cs typeface="Calibri"/>
              </a:rPr>
              <a:t>Consistency</a:t>
            </a:r>
            <a:r>
              <a:rPr lang="en-GB" sz="1800">
                <a:latin typeface="Aptos"/>
                <a:cs typeface="Calibri" panose="020F0502020204030204"/>
              </a:rPr>
              <a:t>: Rational Choice Theory assumes that individuals act in a consistent manner, making choices that align with their preferences and goals.</a:t>
            </a:r>
          </a:p>
        </p:txBody>
      </p:sp>
      <p:pic>
        <p:nvPicPr>
          <p:cNvPr id="4" name="Picture 3" descr="New study finds 4.5 million UK children living in poverty | Children | The  Guardian">
            <a:extLst>
              <a:ext uri="{FF2B5EF4-FFF2-40B4-BE49-F238E27FC236}">
                <a16:creationId xmlns:a16="http://schemas.microsoft.com/office/drawing/2014/main" id="{90BA7259-B771-0341-F626-EA98F6769307}"/>
              </a:ext>
            </a:extLst>
          </p:cNvPr>
          <p:cNvPicPr>
            <a:picLocks noChangeAspect="1"/>
          </p:cNvPicPr>
          <p:nvPr/>
        </p:nvPicPr>
        <p:blipFill rotWithShape="1">
          <a:blip r:embed="rId2"/>
          <a:srcRect r="22731" b="1"/>
          <a:stretch/>
        </p:blipFill>
        <p:spPr>
          <a:xfrm>
            <a:off x="5977788" y="799352"/>
            <a:ext cx="5425410" cy="5259296"/>
          </a:xfrm>
          <a:prstGeom prst="rect">
            <a:avLst/>
          </a:prstGeom>
        </p:spPr>
      </p:pic>
    </p:spTree>
    <p:extLst>
      <p:ext uri="{BB962C8B-B14F-4D97-AF65-F5344CB8AC3E}">
        <p14:creationId xmlns:p14="http://schemas.microsoft.com/office/powerpoint/2010/main" val="4119759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838200" y="365125"/>
            <a:ext cx="10515600" cy="1325563"/>
          </a:xfrm>
        </p:spPr>
        <p:txBody>
          <a:bodyPr>
            <a:normAutofit/>
          </a:bodyPr>
          <a:lstStyle/>
          <a:p>
            <a:r>
              <a:rPr lang="en-GB" sz="4200"/>
              <a:t>Rational Choice Theory can be applied in several ways:</a:t>
            </a:r>
          </a:p>
        </p:txBody>
      </p:sp>
      <p:sp>
        <p:nvSpPr>
          <p:cNvPr id="4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342900" indent="-342900">
              <a:buFont typeface="Arial" panose="020F0302020204030204"/>
              <a:buChar char="•"/>
            </a:pPr>
            <a:r>
              <a:rPr lang="en-GB" sz="2000" b="1" dirty="0">
                <a:latin typeface="Aptos"/>
              </a:rPr>
              <a:t>Crime Prevention Strategies</a:t>
            </a:r>
            <a:r>
              <a:rPr lang="en-GB" sz="2000" dirty="0">
                <a:latin typeface="Aptos"/>
              </a:rPr>
              <a:t>: The police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endParaRPr lang="en-GB" sz="2000" dirty="0">
              <a:latin typeface="Aptos"/>
              <a:cs typeface="Calibri"/>
            </a:endParaRPr>
          </a:p>
          <a:p>
            <a:pPr marL="0" indent="0">
              <a:buNone/>
            </a:pPr>
            <a:endParaRPr lang="en-GB" sz="2000">
              <a:latin typeface="Aptos"/>
              <a:ea typeface="Calibri"/>
              <a:cs typeface="Calibri"/>
            </a:endParaRPr>
          </a:p>
          <a:p>
            <a:pPr marL="342900" indent="-342900">
              <a:buFont typeface="Arial" panose="020F0302020204030204"/>
              <a:buChar char="•"/>
            </a:pPr>
            <a:r>
              <a:rPr lang="en-GB" sz="2000" b="1" dirty="0">
                <a:latin typeface="Aptos"/>
              </a:rPr>
              <a:t>Deterrence Theory</a:t>
            </a:r>
            <a:r>
              <a:rPr lang="en-GB" sz="2000" dirty="0">
                <a:latin typeface="Aptos"/>
              </a:rPr>
              <a:t>: Rational Choice Theory underlies deterrence theory, which suggests that the fear of punishment can deter individuals from engaging in criminal acts. The Criminal Justice System aims to create a credible threat of punishment that outweighs the potential benefits of criminal behaviour.</a:t>
            </a:r>
            <a:endParaRPr lang="en-GB" sz="2000" dirty="0">
              <a:latin typeface="Aptos"/>
              <a:ea typeface="Calibri" panose="020F0502020204030204"/>
              <a:cs typeface="Calibri" panose="020F0502020204030204"/>
            </a:endParaRPr>
          </a:p>
          <a:p>
            <a:pPr marL="0" indent="0">
              <a:buNone/>
            </a:pPr>
            <a:endParaRPr lang="en-GB" sz="2000">
              <a:latin typeface="Aptos"/>
              <a:ea typeface="Calibri" panose="020F0502020204030204"/>
              <a:cs typeface="Calibri" panose="020F0502020204030204"/>
            </a:endParaRPr>
          </a:p>
          <a:p>
            <a:pPr marL="0" indent="0" rtl="0">
              <a:buNone/>
            </a:pPr>
            <a:r>
              <a:rPr lang="en-GB" sz="2000" b="1" dirty="0">
                <a:latin typeface="Aptos"/>
              </a:rPr>
              <a:t>Situational Crime Prevention</a:t>
            </a:r>
            <a:r>
              <a:rPr lang="en-GB" sz="2000" dirty="0">
                <a:latin typeface="Aptos"/>
              </a:rPr>
              <a:t>: This approach involves altering the environment to make it more difficult for criminals to commit offences. By increasing the effort required to commit a crime, potential offenders are less likely to proceed.</a:t>
            </a:r>
            <a:endParaRPr lang="en-GB" sz="2000" dirty="0">
              <a:latin typeface="Aptos"/>
              <a:ea typeface="Calibri" panose="020F0502020204030204"/>
              <a:cs typeface="Calibri" panose="020F0502020204030204"/>
            </a:endParaRPr>
          </a:p>
          <a:p>
            <a:pPr marL="0" indent="0" rtl="0">
              <a:buNone/>
            </a:pPr>
            <a:endParaRPr lang="en-GB" sz="2000">
              <a:ea typeface="Calibri" panose="020F0502020204030204"/>
              <a:cs typeface="Calibri" panose="020F0502020204030204"/>
            </a:endParaRPr>
          </a:p>
          <a:p>
            <a:endParaRPr lang="en-GB" sz="2000"/>
          </a:p>
        </p:txBody>
      </p:sp>
    </p:spTree>
    <p:extLst>
      <p:ext uri="{BB962C8B-B14F-4D97-AF65-F5344CB8AC3E}">
        <p14:creationId xmlns:p14="http://schemas.microsoft.com/office/powerpoint/2010/main" val="66746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6A8401-571D-9900-F611-7DEE0FC55CF6}"/>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p:nvSpPr>
          <p:cNvPr id="3" name="Content Placeholder 2">
            <a:extLst>
              <a:ext uri="{FF2B5EF4-FFF2-40B4-BE49-F238E27FC236}">
                <a16:creationId xmlns:a16="http://schemas.microsoft.com/office/drawing/2014/main" id="{7C3D11C7-CA5F-F082-E238-08673F9172AD}"/>
              </a:ext>
            </a:extLst>
          </p:cNvPr>
          <p:cNvSpPr>
            <a:spLocks noGrp="1"/>
          </p:cNvSpPr>
          <p:nvPr>
            <p:ph idx="1"/>
          </p:nvPr>
        </p:nvSpPr>
        <p:spPr>
          <a:xfrm>
            <a:off x="718506" y="2053656"/>
            <a:ext cx="4659756" cy="3374137"/>
          </a:xfrm>
        </p:spPr>
        <p:txBody>
          <a:bodyPr vert="horz" lIns="91440" tIns="45720" rIns="91440" bIns="45720" rtlCol="0" anchor="ctr">
            <a:noAutofit/>
          </a:bodyPr>
          <a:lstStyle/>
          <a:p>
            <a:r>
              <a:rPr lang="en-GB" sz="2000" b="1" dirty="0">
                <a:latin typeface="Aptos"/>
                <a:cs typeface="Calibri"/>
              </a:rPr>
              <a:t>Target Hardening</a:t>
            </a:r>
            <a:r>
              <a:rPr lang="en-GB" sz="2000" dirty="0">
                <a:latin typeface="Aptos"/>
                <a:cs typeface="Calibri"/>
              </a:rPr>
              <a:t>: This involves implementing security measures that make specific targets less attractive to criminals. For instance, using locks, alarms, and other security measures on homes and vehicles can make them less appealing targets.</a:t>
            </a:r>
          </a:p>
          <a:p>
            <a:pPr marL="342900" indent="-342900"/>
            <a:endParaRPr lang="en-GB" sz="2000">
              <a:latin typeface="Aptos"/>
              <a:ea typeface="Calibri" panose="020F0502020204030204"/>
              <a:cs typeface="Calibri"/>
            </a:endParaRPr>
          </a:p>
          <a:p>
            <a:pPr marL="342900" indent="-342900"/>
            <a:r>
              <a:rPr lang="en-GB" sz="2000" b="1" dirty="0">
                <a:latin typeface="Aptos"/>
                <a:cs typeface="Calibri"/>
              </a:rPr>
              <a:t>Community Policing</a:t>
            </a:r>
            <a:r>
              <a:rPr lang="en-GB" sz="2000" dirty="0">
                <a:latin typeface="Aptos"/>
                <a:cs typeface="Calibri"/>
              </a:rPr>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the police.</a:t>
            </a:r>
            <a:endParaRPr lang="en-GB" sz="2000" dirty="0">
              <a:latin typeface="Aptos"/>
              <a:ea typeface="Calibri" panose="020F0502020204030204"/>
              <a:cs typeface="Calibri" panose="020F0502020204030204"/>
            </a:endParaRPr>
          </a:p>
        </p:txBody>
      </p:sp>
    </p:spTree>
    <p:extLst>
      <p:ext uri="{BB962C8B-B14F-4D97-AF65-F5344CB8AC3E}">
        <p14:creationId xmlns:p14="http://schemas.microsoft.com/office/powerpoint/2010/main" val="1747531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a:solidFill>
                  <a:srgbClr val="374151"/>
                </a:solidFill>
                <a:latin typeface="Aptos"/>
                <a:ea typeface="+mn-lt"/>
                <a:cs typeface="+mn-lt"/>
              </a:rPr>
              <a:t>Overall, the Broken Windows Theory has had a significant impact on policing and community development strategies in some areas. </a:t>
            </a:r>
            <a:endParaRPr lang="en-US" sz="2000">
              <a:solidFill>
                <a:srgbClr val="000000"/>
              </a:solidFill>
              <a:latin typeface="Aptos"/>
              <a:ea typeface="+mn-lt"/>
              <a:cs typeface="+mn-lt"/>
            </a:endParaRPr>
          </a:p>
          <a:p>
            <a:r>
              <a:rPr lang="en-US" sz="2000">
                <a:solidFill>
                  <a:srgbClr val="374151"/>
                </a:solidFill>
                <a:latin typeface="Aptos"/>
                <a:ea typeface="+mn-lt"/>
                <a:cs typeface="+mn-lt"/>
              </a:rPr>
              <a:t>It has led to the adoption of community policing and efforts to address disorder and minor offences in an attempt to create safer and more orderly </a:t>
            </a:r>
            <a:r>
              <a:rPr lang="en-US" sz="2000" err="1">
                <a:solidFill>
                  <a:srgbClr val="374151"/>
                </a:solidFill>
                <a:latin typeface="Aptos"/>
                <a:ea typeface="+mn-lt"/>
                <a:cs typeface="+mn-lt"/>
              </a:rPr>
              <a:t>neighbourhoods</a:t>
            </a:r>
            <a:r>
              <a:rPr lang="en-US" sz="2000">
                <a:solidFill>
                  <a:srgbClr val="374151"/>
                </a:solidFill>
                <a:latin typeface="Aptos"/>
                <a:ea typeface="+mn-lt"/>
                <a:cs typeface="+mn-lt"/>
              </a:rPr>
              <a:t>.</a:t>
            </a:r>
            <a:endParaRPr lang="en-US" sz="2000">
              <a:latin typeface="Aptos"/>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2"/>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4088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a:latin typeface="Aptos"/>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a:latin typeface="Aptos"/>
                <a:ea typeface="+mn-lt"/>
                <a:cs typeface="+mn-lt"/>
              </a:rPr>
              <a:t>Broken Windows: The Police and Neighbourhood Safety."</a:t>
            </a:r>
            <a:endParaRPr lang="en-GB" b="1">
              <a:latin typeface="Aptos"/>
              <a:cs typeface="Calibri" panose="020F0502020204030204"/>
            </a:endParaRPr>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2"/>
          <a:srcRect l="11248" r="4312" b="1"/>
          <a:stretch/>
        </p:blipFill>
        <p:spPr>
          <a:xfrm>
            <a:off x="5977788" y="799352"/>
            <a:ext cx="5425410" cy="5259296"/>
          </a:xfrm>
          <a:prstGeom prst="rect">
            <a:avLst/>
          </a:prstGeom>
        </p:spPr>
      </p:pic>
    </p:spTree>
    <p:extLst>
      <p:ext uri="{BB962C8B-B14F-4D97-AF65-F5344CB8AC3E}">
        <p14:creationId xmlns:p14="http://schemas.microsoft.com/office/powerpoint/2010/main" val="1444208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GB" sz="2000" b="1">
                <a:latin typeface="Aptos"/>
                <a:ea typeface="+mn-lt"/>
                <a:cs typeface="+mn-lt"/>
              </a:rPr>
              <a:t>Visible Signs of Disorder:</a:t>
            </a:r>
            <a:r>
              <a:rPr lang="en-GB" sz="2000">
                <a:latin typeface="Aptos"/>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2000">
              <a:latin typeface="Aptos"/>
              <a:ea typeface="Verdana"/>
              <a:cs typeface="Calibri" panose="020F0502020204030204"/>
            </a:endParaRPr>
          </a:p>
          <a:p>
            <a:r>
              <a:rPr lang="en-GB" sz="2000" b="1">
                <a:latin typeface="Aptos"/>
                <a:ea typeface="+mn-lt"/>
                <a:cs typeface="+mn-lt"/>
              </a:rPr>
              <a:t>Social Norms and Social Control:</a:t>
            </a:r>
            <a:r>
              <a:rPr lang="en-GB" sz="2000">
                <a:latin typeface="Aptos"/>
                <a:ea typeface="+mn-lt"/>
                <a:cs typeface="+mn-lt"/>
              </a:rPr>
              <a:t> The theory suggests that maintaining social norms and social control is essential for preventing crime. When small acts of disorder are left unaddressed, it can undermine the social fabric of a community.</a:t>
            </a:r>
            <a:endParaRPr lang="en-GB" sz="2000">
              <a:latin typeface="Aptos"/>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2"/>
          <a:srcRect l="14617" r="25940" b="-3"/>
          <a:stretch/>
        </p:blipFill>
        <p:spPr>
          <a:xfrm>
            <a:off x="6096000" y="1"/>
            <a:ext cx="6102825" cy="6858000"/>
          </a:xfrm>
          <a:prstGeom prst="rect">
            <a:avLst/>
          </a:prstGeom>
        </p:spPr>
      </p:pic>
    </p:spTree>
    <p:extLst>
      <p:ext uri="{BB962C8B-B14F-4D97-AF65-F5344CB8AC3E}">
        <p14:creationId xmlns:p14="http://schemas.microsoft.com/office/powerpoint/2010/main" val="3264883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2"/>
          <a:srcRect l="16427" r="22018" b="9"/>
          <a:stretch/>
        </p:blipFill>
        <p:spPr>
          <a:xfrm>
            <a:off x="6103027" y="10"/>
            <a:ext cx="6088971" cy="6857990"/>
          </a:xfrm>
          <a:prstGeom prst="rect">
            <a:avLst/>
          </a:prstGeom>
        </p:spPr>
      </p:pic>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dirty="0">
                <a:latin typeface="Aptos"/>
                <a:ea typeface="+mn-lt"/>
                <a:cs typeface="+mn-lt"/>
              </a:rPr>
              <a:t>Crime Prevention:</a:t>
            </a:r>
            <a:r>
              <a:rPr lang="en-GB" sz="2000" dirty="0">
                <a:latin typeface="Aptos"/>
                <a:ea typeface="+mn-lt"/>
                <a:cs typeface="+mn-lt"/>
              </a:rPr>
              <a:t> By addressing minor signs of disorder and maintaining public order, the police and communities can prevent more serious crimes from occurring. This concept is sometimes referred to as "order maintenance policing."</a:t>
            </a:r>
            <a:endParaRPr lang="en-GB" sz="2000" dirty="0">
              <a:latin typeface="Aptos"/>
              <a:cs typeface="Calibri" panose="020F0502020204030204"/>
            </a:endParaRPr>
          </a:p>
          <a:p>
            <a:r>
              <a:rPr lang="en-GB" sz="2000" b="1" dirty="0">
                <a:latin typeface="Aptos"/>
                <a:ea typeface="+mn-lt"/>
                <a:cs typeface="+mn-lt"/>
              </a:rPr>
              <a:t>Community Policing:</a:t>
            </a:r>
            <a:r>
              <a:rPr lang="en-GB" sz="2000" dirty="0">
                <a:latin typeface="Aptos"/>
                <a:ea typeface="+mn-lt"/>
                <a:cs typeface="+mn-lt"/>
              </a:rPr>
              <a:t> The Broken Windows Theory encourages community engagement and collaboration with the police to address and prevent signs of disorder and neglect.</a:t>
            </a:r>
            <a:endParaRPr lang="en-GB" sz="2000" dirty="0">
              <a:latin typeface="Aptos"/>
            </a:endParaRPr>
          </a:p>
          <a:p>
            <a:r>
              <a:rPr lang="en-GB" sz="2000" b="1" dirty="0">
                <a:latin typeface="Aptos"/>
                <a:ea typeface="+mn-lt"/>
                <a:cs typeface="+mn-lt"/>
              </a:rPr>
              <a:t>Criticism and Controversy:</a:t>
            </a:r>
            <a:r>
              <a:rPr lang="en-GB" sz="2000" dirty="0">
                <a:latin typeface="Aptos"/>
                <a:ea typeface="+mn-lt"/>
                <a:cs typeface="+mn-lt"/>
              </a:rPr>
              <a:t> The theory has been both praised and criticised. Critics argue that it can lead to over-policing and harassment of certain communities, as well as potential infringements on civil liberties.</a:t>
            </a:r>
            <a:endParaRPr lang="en-GB" sz="2000" dirty="0">
              <a:latin typeface="Aptos"/>
            </a:endParaRPr>
          </a:p>
          <a:p>
            <a:r>
              <a:rPr lang="en-GB" sz="2000" dirty="0">
                <a:ea typeface="+mn-lt"/>
                <a:cs typeface="+mn-lt"/>
                <a:hlinkClick r:id="rId3"/>
              </a:rPr>
              <a:t>broken window theory - Google Search</a:t>
            </a:r>
            <a:endParaRPr lang="en-GB" sz="2000" dirty="0">
              <a:cs typeface="Calibri"/>
            </a:endParaRPr>
          </a:p>
          <a:p>
            <a:endParaRPr lang="en-GB" sz="1400">
              <a:cs typeface="Calibri"/>
            </a:endParaRPr>
          </a:p>
        </p:txBody>
      </p:sp>
    </p:spTree>
    <p:extLst>
      <p:ext uri="{BB962C8B-B14F-4D97-AF65-F5344CB8AC3E}">
        <p14:creationId xmlns:p14="http://schemas.microsoft.com/office/powerpoint/2010/main" val="3821054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1246824" y="643467"/>
            <a:ext cx="4772975" cy="1800526"/>
          </a:xfrm>
        </p:spPr>
        <p:txBody>
          <a:bodyPr>
            <a:normAutofit/>
          </a:bodyPr>
          <a:lstStyle/>
          <a:p>
            <a:r>
              <a:rPr lang="en-GB"/>
              <a:t>Measuring Effectiveness </a:t>
            </a:r>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1246824" y="2623381"/>
            <a:ext cx="4772974" cy="3553581"/>
          </a:xfrm>
        </p:spPr>
        <p:txBody>
          <a:bodyPr>
            <a:normAutofit/>
          </a:bodyPr>
          <a:lstStyle/>
          <a:p>
            <a:r>
              <a:rPr lang="en-GB" sz="2000"/>
              <a:t>Assessment: What’s different?</a:t>
            </a:r>
          </a:p>
          <a:p>
            <a:r>
              <a:rPr lang="en-GB" sz="2000"/>
              <a:t> Did the problem decline?</a:t>
            </a:r>
          </a:p>
          <a:p>
            <a:r>
              <a:rPr lang="en-GB" sz="2000"/>
              <a:t>If so, did the response cause the decline?</a:t>
            </a:r>
          </a:p>
          <a:p>
            <a:endParaRPr lang="en-GB" sz="2000"/>
          </a:p>
        </p:txBody>
      </p:sp>
      <p:pic>
        <p:nvPicPr>
          <p:cNvPr id="4" name="Picture 3" descr="Kezako: the SARA method - Orqual SA">
            <a:extLst>
              <a:ext uri="{FF2B5EF4-FFF2-40B4-BE49-F238E27FC236}">
                <a16:creationId xmlns:a16="http://schemas.microsoft.com/office/drawing/2014/main" id="{F68054DC-C513-2CD3-413C-BF09164BF058}"/>
              </a:ext>
            </a:extLst>
          </p:cNvPr>
          <p:cNvPicPr>
            <a:picLocks noChangeAspect="1"/>
          </p:cNvPicPr>
          <p:nvPr/>
        </p:nvPicPr>
        <p:blipFill>
          <a:blip r:embed="rId3"/>
          <a:stretch>
            <a:fillRect/>
          </a:stretch>
        </p:blipFill>
        <p:spPr>
          <a:xfrm>
            <a:off x="7927702" y="643468"/>
            <a:ext cx="3393340" cy="2545005"/>
          </a:xfrm>
          <a:prstGeom prst="rect">
            <a:avLst/>
          </a:prstGeom>
        </p:spPr>
      </p:pic>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4"/>
          <a:stretch>
            <a:fillRect/>
          </a:stretch>
        </p:blipFill>
        <p:spPr>
          <a:xfrm>
            <a:off x="7982778" y="3657600"/>
            <a:ext cx="3283187" cy="2585510"/>
          </a:xfrm>
          <a:prstGeom prst="rect">
            <a:avLst/>
          </a:prstGeom>
        </p:spPr>
      </p:pic>
    </p:spTree>
    <p:extLst>
      <p:ext uri="{BB962C8B-B14F-4D97-AF65-F5344CB8AC3E}">
        <p14:creationId xmlns:p14="http://schemas.microsoft.com/office/powerpoint/2010/main" val="212589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Any Questions?</a:t>
            </a:r>
            <a:br>
              <a:rPr lang="en-US" sz="5400"/>
            </a:br>
            <a:endParaRPr lang="en-US" sz="5400"/>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9506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25AEA-4264-46AA-29AE-FD54ABBAFD78}"/>
              </a:ext>
            </a:extLst>
          </p:cNvPr>
          <p:cNvSpPr>
            <a:spLocks noGrp="1"/>
          </p:cNvSpPr>
          <p:nvPr>
            <p:ph type="title"/>
          </p:nvPr>
        </p:nvSpPr>
        <p:spPr>
          <a:xfrm>
            <a:off x="793662" y="386930"/>
            <a:ext cx="10066122" cy="1298448"/>
          </a:xfrm>
        </p:spPr>
        <p:txBody>
          <a:bodyPr anchor="b">
            <a:normAutofit/>
          </a:bodyPr>
          <a:lstStyle/>
          <a:p>
            <a:r>
              <a:rPr lang="en-GB" sz="4800"/>
              <a:t>Session 2</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74814948-4B58-F268-A579-125C8F853317}"/>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Police investigate spate of car thefts ...">
            <a:extLst>
              <a:ext uri="{FF2B5EF4-FFF2-40B4-BE49-F238E27FC236}">
                <a16:creationId xmlns:a16="http://schemas.microsoft.com/office/drawing/2014/main" id="{AF5481D0-5CF9-A7EA-690F-D3B09CBDDE02}"/>
              </a:ext>
            </a:extLst>
          </p:cNvPr>
          <p:cNvPicPr>
            <a:picLocks noChangeAspect="1"/>
          </p:cNvPicPr>
          <p:nvPr/>
        </p:nvPicPr>
        <p:blipFill>
          <a:blip r:embed="rId2"/>
          <a:stretch>
            <a:fillRect/>
          </a:stretch>
        </p:blipFill>
        <p:spPr>
          <a:xfrm>
            <a:off x="5911532" y="2551225"/>
            <a:ext cx="5150277" cy="3580304"/>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4478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F52DCA-A4AE-5856-4F1A-136251ABDC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DB612E-6D54-0A69-FFBD-001CB0F96DE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Routine Activity Theory (RAT)</a:t>
            </a:r>
          </a:p>
        </p:txBody>
      </p:sp>
      <p:pic>
        <p:nvPicPr>
          <p:cNvPr id="5" name="Content Placeholder 4">
            <a:extLst>
              <a:ext uri="{FF2B5EF4-FFF2-40B4-BE49-F238E27FC236}">
                <a16:creationId xmlns:a16="http://schemas.microsoft.com/office/drawing/2014/main" id="{08919918-252A-C038-9568-B8E9DC1BF4C2}"/>
              </a:ext>
            </a:extLst>
          </p:cNvPr>
          <p:cNvPicPr>
            <a:picLocks noGrp="1" noChangeAspect="1"/>
          </p:cNvPicPr>
          <p:nvPr>
            <p:ph idx="1"/>
          </p:nvPr>
        </p:nvPicPr>
        <p:blipFill>
          <a:blip r:embed="rId3"/>
          <a:stretch>
            <a:fillRect/>
          </a:stretch>
        </p:blipFill>
        <p:spPr>
          <a:xfrm>
            <a:off x="4866859" y="640080"/>
            <a:ext cx="6789489" cy="5550408"/>
          </a:xfrm>
          <a:prstGeom prst="rect">
            <a:avLst/>
          </a:prstGeom>
        </p:spPr>
      </p:pic>
    </p:spTree>
    <p:extLst>
      <p:ext uri="{BB962C8B-B14F-4D97-AF65-F5344CB8AC3E}">
        <p14:creationId xmlns:p14="http://schemas.microsoft.com/office/powerpoint/2010/main" val="215998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C1D4EA-F3DE-0871-C2CE-D4F6C130F6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E8626-F422-28FA-B631-6468327D205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F584E7DE-EE2B-A89E-43EF-5E18D0277759}"/>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859479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B54D-28E3-6162-182D-CF2DB72D0DF1}"/>
              </a:ext>
            </a:extLst>
          </p:cNvPr>
          <p:cNvSpPr>
            <a:spLocks noGrp="1"/>
          </p:cNvSpPr>
          <p:nvPr>
            <p:ph type="title"/>
          </p:nvPr>
        </p:nvSpPr>
        <p:spPr>
          <a:xfrm>
            <a:off x="621792" y="1161288"/>
            <a:ext cx="3602736" cy="4526280"/>
          </a:xfrm>
        </p:spPr>
        <p:txBody>
          <a:bodyPr>
            <a:normAutofit/>
          </a:bodyPr>
          <a:lstStyle/>
          <a:p>
            <a:r>
              <a:rPr lang="en-GB" sz="4000"/>
              <a:t>Preventative strategies groups</a:t>
            </a:r>
          </a:p>
        </p:txBody>
      </p:sp>
      <p:graphicFrame>
        <p:nvGraphicFramePr>
          <p:cNvPr id="26" name="Content Placeholder 2">
            <a:extLst>
              <a:ext uri="{FF2B5EF4-FFF2-40B4-BE49-F238E27FC236}">
                <a16:creationId xmlns:a16="http://schemas.microsoft.com/office/drawing/2014/main" id="{AA4C3BA4-6398-1A32-CA94-3298989D71CA}"/>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6474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10647-3A20-E713-4EE0-971C926222F5}"/>
              </a:ext>
            </a:extLst>
          </p:cNvPr>
          <p:cNvSpPr>
            <a:spLocks noGrp="1"/>
          </p:cNvSpPr>
          <p:nvPr>
            <p:ph type="title"/>
          </p:nvPr>
        </p:nvSpPr>
        <p:spPr>
          <a:xfrm>
            <a:off x="621792" y="1161288"/>
            <a:ext cx="3602736" cy="4526280"/>
          </a:xfrm>
        </p:spPr>
        <p:txBody>
          <a:bodyPr>
            <a:normAutofit/>
          </a:bodyPr>
          <a:lstStyle/>
          <a:p>
            <a:r>
              <a:rPr lang="en-GB" sz="4000"/>
              <a:t>TASK</a:t>
            </a:r>
          </a:p>
        </p:txBody>
      </p:sp>
      <p:graphicFrame>
        <p:nvGraphicFramePr>
          <p:cNvPr id="5" name="Content Placeholder 2">
            <a:extLst>
              <a:ext uri="{FF2B5EF4-FFF2-40B4-BE49-F238E27FC236}">
                <a16:creationId xmlns:a16="http://schemas.microsoft.com/office/drawing/2014/main" id="{ABA6390A-E389-1561-1FED-E7D0B2754CC5}"/>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7856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1BED8-7624-4977-2C1C-6C5163B4AB50}"/>
              </a:ext>
            </a:extLst>
          </p:cNvPr>
          <p:cNvSpPr>
            <a:spLocks noGrp="1"/>
          </p:cNvSpPr>
          <p:nvPr>
            <p:ph type="title"/>
          </p:nvPr>
        </p:nvSpPr>
        <p:spPr>
          <a:xfrm>
            <a:off x="761803" y="350196"/>
            <a:ext cx="4646904" cy="1624520"/>
          </a:xfrm>
        </p:spPr>
        <p:txBody>
          <a:bodyPr anchor="ctr">
            <a:normAutofit/>
          </a:bodyPr>
          <a:lstStyle/>
          <a:p>
            <a:r>
              <a:rPr lang="en-GB" sz="4000"/>
              <a:t>Scenario 1</a:t>
            </a:r>
          </a:p>
        </p:txBody>
      </p:sp>
      <p:sp>
        <p:nvSpPr>
          <p:cNvPr id="3" name="Content Placeholder 2">
            <a:extLst>
              <a:ext uri="{FF2B5EF4-FFF2-40B4-BE49-F238E27FC236}">
                <a16:creationId xmlns:a16="http://schemas.microsoft.com/office/drawing/2014/main" id="{929B1DC3-A2C2-0624-1D3F-70BD464F0C3F}"/>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900">
                <a:ea typeface="+mn-lt"/>
                <a:cs typeface="+mn-lt"/>
              </a:rPr>
              <a:t>Small amounts of money are being stolen by a member of staff from within a bank.</a:t>
            </a:r>
          </a:p>
          <a:p>
            <a:endParaRPr lang="en-GB" sz="1900"/>
          </a:p>
          <a:p>
            <a:pPr marL="0" indent="0">
              <a:buNone/>
            </a:pPr>
            <a:r>
              <a:rPr lang="en-GB" sz="1900"/>
              <a:t>Do you?</a:t>
            </a:r>
          </a:p>
          <a:p>
            <a:r>
              <a:rPr lang="en-GB" sz="1900"/>
              <a:t>Increasing the effort ( E.g-Target hardening)</a:t>
            </a:r>
            <a:endParaRPr lang="en-US" sz="1900"/>
          </a:p>
          <a:p>
            <a:r>
              <a:rPr lang="en-GB" sz="1900"/>
              <a:t>Increasing the risks of getting caught (E.g- CCTV)</a:t>
            </a:r>
            <a:endParaRPr lang="en-US" sz="1900"/>
          </a:p>
          <a:p>
            <a:r>
              <a:rPr lang="en-GB" sz="1900"/>
              <a:t>Reducing the rewards (E.g- Marking property)</a:t>
            </a:r>
          </a:p>
          <a:p>
            <a:pPr marL="0" indent="0">
              <a:buNone/>
            </a:pPr>
            <a:endParaRPr lang="en-GB" sz="1900"/>
          </a:p>
        </p:txBody>
      </p:sp>
      <p:pic>
        <p:nvPicPr>
          <p:cNvPr id="5" name="Picture 4">
            <a:extLst>
              <a:ext uri="{FF2B5EF4-FFF2-40B4-BE49-F238E27FC236}">
                <a16:creationId xmlns:a16="http://schemas.microsoft.com/office/drawing/2014/main" id="{1D8CA051-8EAB-FB37-49A5-160DBDC78C69}"/>
              </a:ext>
            </a:extLst>
          </p:cNvPr>
          <p:cNvPicPr>
            <a:picLocks noChangeAspect="1"/>
          </p:cNvPicPr>
          <p:nvPr/>
        </p:nvPicPr>
        <p:blipFill>
          <a:blip r:embed="rId2"/>
          <a:srcRect l="35059" r="18014" b="6250"/>
          <a:stretch/>
        </p:blipFill>
        <p:spPr>
          <a:xfrm>
            <a:off x="6096000" y="1"/>
            <a:ext cx="6102825" cy="6858000"/>
          </a:xfrm>
          <a:prstGeom prst="rect">
            <a:avLst/>
          </a:prstGeom>
        </p:spPr>
      </p:pic>
    </p:spTree>
    <p:extLst>
      <p:ext uri="{BB962C8B-B14F-4D97-AF65-F5344CB8AC3E}">
        <p14:creationId xmlns:p14="http://schemas.microsoft.com/office/powerpoint/2010/main" val="440946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47509-233E-E4A5-8411-0DDF79C740CE}"/>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59D6133E-303A-D4F2-488E-6CDAC48AF7B6}"/>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b="1">
                <a:ea typeface="+mn-lt"/>
                <a:cs typeface="+mn-lt"/>
              </a:rPr>
              <a:t>Increasing the risk</a:t>
            </a:r>
            <a:endParaRPr lang="en-US" sz="2000"/>
          </a:p>
          <a:p>
            <a:r>
              <a:rPr lang="en-GB" sz="2000">
                <a:ea typeface="+mn-lt"/>
                <a:cs typeface="+mn-lt"/>
              </a:rPr>
              <a:t>The rewards are already limited and making it more difficult to take the money is impractical because of the need for employees to handle money. Therefore, increasing the risk, for example by installing CCTV, is likely to have a deterrent effect because the employees have a lot to lose if they are caught.</a:t>
            </a:r>
            <a:endParaRPr lang="en-GB" sz="2000"/>
          </a:p>
        </p:txBody>
      </p:sp>
      <p:pic>
        <p:nvPicPr>
          <p:cNvPr id="14" name="Picture 13" descr="Security Camera features">
            <a:extLst>
              <a:ext uri="{FF2B5EF4-FFF2-40B4-BE49-F238E27FC236}">
                <a16:creationId xmlns:a16="http://schemas.microsoft.com/office/drawing/2014/main" id="{19C35880-FD39-175B-F6A7-15F45294C6CC}"/>
              </a:ext>
            </a:extLst>
          </p:cNvPr>
          <p:cNvPicPr>
            <a:picLocks noChangeAspect="1"/>
          </p:cNvPicPr>
          <p:nvPr/>
        </p:nvPicPr>
        <p:blipFill>
          <a:blip r:embed="rId2"/>
          <a:srcRect l="16536" r="3170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3346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7F61A-6534-3627-42A0-3AA2ED0F597A}"/>
              </a:ext>
            </a:extLst>
          </p:cNvPr>
          <p:cNvSpPr>
            <a:spLocks noGrp="1"/>
          </p:cNvSpPr>
          <p:nvPr>
            <p:ph type="title"/>
          </p:nvPr>
        </p:nvSpPr>
        <p:spPr>
          <a:xfrm>
            <a:off x="761800" y="762001"/>
            <a:ext cx="5334197" cy="1708242"/>
          </a:xfrm>
        </p:spPr>
        <p:txBody>
          <a:bodyPr anchor="ctr">
            <a:normAutofit/>
          </a:bodyPr>
          <a:lstStyle/>
          <a:p>
            <a:r>
              <a:rPr lang="en-GB" sz="4000"/>
              <a:t>Scenario 2</a:t>
            </a:r>
          </a:p>
        </p:txBody>
      </p:sp>
      <p:sp>
        <p:nvSpPr>
          <p:cNvPr id="3" name="Content Placeholder 2">
            <a:extLst>
              <a:ext uri="{FF2B5EF4-FFF2-40B4-BE49-F238E27FC236}">
                <a16:creationId xmlns:a16="http://schemas.microsoft.com/office/drawing/2014/main" id="{B02E8B51-181D-C5B1-D530-04189753728C}"/>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There have been a number of valuable thefts from vehicles in a supermarket car park.</a:t>
            </a:r>
          </a:p>
          <a:p>
            <a:endParaRPr lang="en-GB" sz="2000"/>
          </a:p>
          <a:p>
            <a:pPr marL="0" indent="0">
              <a:buNone/>
            </a:pPr>
            <a:r>
              <a:rPr lang="en-GB" sz="2000"/>
              <a:t>Do you?</a:t>
            </a:r>
            <a:endParaRPr lang="en-US" sz="2000"/>
          </a:p>
          <a:p>
            <a:pPr>
              <a:buFont typeface="Arial"/>
            </a:pPr>
            <a:r>
              <a:rPr lang="en-GB" sz="2000"/>
              <a:t>Increasing the effort ( E.g-Target hardening)</a:t>
            </a:r>
            <a:endParaRPr lang="en-US" sz="2000"/>
          </a:p>
          <a:p>
            <a:pPr>
              <a:buFont typeface="Arial"/>
            </a:pPr>
            <a:r>
              <a:rPr lang="en-GB" sz="2000"/>
              <a:t>Increasing the risks of getting caught (E.g- CCTV)</a:t>
            </a:r>
            <a:endParaRPr lang="en-US" sz="2000"/>
          </a:p>
          <a:p>
            <a:pPr>
              <a:buFont typeface="Arial"/>
            </a:pPr>
            <a:r>
              <a:rPr lang="en-GB" sz="2000"/>
              <a:t>Reducing the rewards (E.g- Marking property)</a:t>
            </a:r>
          </a:p>
        </p:txBody>
      </p:sp>
      <p:pic>
        <p:nvPicPr>
          <p:cNvPr id="5" name="Picture 4" descr="Large car car park from above">
            <a:extLst>
              <a:ext uri="{FF2B5EF4-FFF2-40B4-BE49-F238E27FC236}">
                <a16:creationId xmlns:a16="http://schemas.microsoft.com/office/drawing/2014/main" id="{CEF0EDD7-851A-0408-BBC4-2A35928571E4}"/>
              </a:ext>
            </a:extLst>
          </p:cNvPr>
          <p:cNvPicPr>
            <a:picLocks noChangeAspect="1"/>
          </p:cNvPicPr>
          <p:nvPr/>
        </p:nvPicPr>
        <p:blipFill>
          <a:blip r:embed="rId2"/>
          <a:srcRect l="9425" r="38896" b="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03761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99CE7-3245-0ECD-D393-E8617215CCD6}"/>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EFD58229-773B-424D-F4C3-4D2AD6E64D7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b="1">
                <a:ea typeface="+mn-lt"/>
                <a:cs typeface="+mn-lt"/>
              </a:rPr>
              <a:t>Reducing the reward</a:t>
            </a:r>
          </a:p>
          <a:p>
            <a:r>
              <a:rPr lang="en-GB" sz="2000">
                <a:ea typeface="+mn-lt"/>
                <a:cs typeface="+mn-lt"/>
              </a:rPr>
              <a:t>The fact that the cars targeted have valuables on show suggests that the offenders are looking for easy rewards. The most cost-effective measure is likely to be encouraging people not to leave valuables in the car.</a:t>
            </a:r>
            <a:endParaRPr lang="en-GB" sz="2000"/>
          </a:p>
        </p:txBody>
      </p:sp>
      <p:pic>
        <p:nvPicPr>
          <p:cNvPr id="5" name="Picture 4" descr="Speedometer">
            <a:extLst>
              <a:ext uri="{FF2B5EF4-FFF2-40B4-BE49-F238E27FC236}">
                <a16:creationId xmlns:a16="http://schemas.microsoft.com/office/drawing/2014/main" id="{FC09A1DB-FA3F-1EEF-C058-53C0F418B189}"/>
              </a:ext>
            </a:extLst>
          </p:cNvPr>
          <p:cNvPicPr>
            <a:picLocks noChangeAspect="1"/>
          </p:cNvPicPr>
          <p:nvPr/>
        </p:nvPicPr>
        <p:blipFill>
          <a:blip r:embed="rId2"/>
          <a:srcRect l="30419" r="2116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07532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6A488-B444-6EBE-090A-6EE68BEBD87F}"/>
              </a:ext>
            </a:extLst>
          </p:cNvPr>
          <p:cNvSpPr>
            <a:spLocks noGrp="1"/>
          </p:cNvSpPr>
          <p:nvPr>
            <p:ph type="title"/>
          </p:nvPr>
        </p:nvSpPr>
        <p:spPr>
          <a:xfrm>
            <a:off x="761800" y="762001"/>
            <a:ext cx="5334197" cy="1708242"/>
          </a:xfrm>
        </p:spPr>
        <p:txBody>
          <a:bodyPr anchor="ctr">
            <a:normAutofit/>
          </a:bodyPr>
          <a:lstStyle/>
          <a:p>
            <a:r>
              <a:rPr lang="en-GB" sz="4000"/>
              <a:t>Scenario 3</a:t>
            </a:r>
          </a:p>
        </p:txBody>
      </p:sp>
      <p:sp>
        <p:nvSpPr>
          <p:cNvPr id="3" name="Content Placeholder 2">
            <a:extLst>
              <a:ext uri="{FF2B5EF4-FFF2-40B4-BE49-F238E27FC236}">
                <a16:creationId xmlns:a16="http://schemas.microsoft.com/office/drawing/2014/main" id="{F37216FA-AB3D-D943-D66A-7F071D7D682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A shop is being repeatedly targeted at night by a group of known drug addicts.</a:t>
            </a:r>
          </a:p>
          <a:p>
            <a:pPr marL="0" indent="0">
              <a:buNone/>
            </a:pPr>
            <a:endParaRPr lang="en-GB" sz="2000"/>
          </a:p>
          <a:p>
            <a:pPr marL="0" indent="0">
              <a:buNone/>
            </a:pPr>
            <a:r>
              <a:rPr lang="en-GB" sz="2000"/>
              <a:t>Do you?</a:t>
            </a:r>
            <a:endParaRPr lang="en-US" sz="2000"/>
          </a:p>
          <a:p>
            <a:pPr>
              <a:buFont typeface="Arial"/>
              <a:buChar char="•"/>
            </a:pPr>
            <a:r>
              <a:rPr lang="en-GB" sz="2000"/>
              <a:t>Increasing the effort ( E.g-Target hardening)</a:t>
            </a:r>
            <a:endParaRPr lang="en-US" sz="2000"/>
          </a:p>
          <a:p>
            <a:pPr>
              <a:buFont typeface="Arial"/>
              <a:buChar char="•"/>
            </a:pPr>
            <a:r>
              <a:rPr lang="en-GB" sz="2000"/>
              <a:t>Increasing the risks of getting caught (E.g- CCTV)</a:t>
            </a:r>
            <a:endParaRPr lang="en-US" sz="2000"/>
          </a:p>
          <a:p>
            <a:pPr>
              <a:buFont typeface="Arial"/>
              <a:buChar char="•"/>
            </a:pPr>
            <a:r>
              <a:rPr lang="en-GB" sz="2000"/>
              <a:t>Reducing the rewards (E.g- Marking property)</a:t>
            </a:r>
          </a:p>
        </p:txBody>
      </p:sp>
      <p:pic>
        <p:nvPicPr>
          <p:cNvPr id="5" name="Picture 4" descr="Figures of houses in different position and sizes">
            <a:extLst>
              <a:ext uri="{FF2B5EF4-FFF2-40B4-BE49-F238E27FC236}">
                <a16:creationId xmlns:a16="http://schemas.microsoft.com/office/drawing/2014/main" id="{F9ABCE08-9A8B-DA36-7976-2ED0E7D2E51D}"/>
              </a:ext>
            </a:extLst>
          </p:cNvPr>
          <p:cNvPicPr>
            <a:picLocks noChangeAspect="1"/>
          </p:cNvPicPr>
          <p:nvPr/>
        </p:nvPicPr>
        <p:blipFill>
          <a:blip r:embed="rId2"/>
          <a:srcRect l="22070" r="34251"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726364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C2F05-527D-4060-B3AE-B3E80353F7A4}"/>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FBAC699C-B80D-78B8-1F4A-FABEF1EED319}"/>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b="1">
                <a:ea typeface="+mn-lt"/>
                <a:cs typeface="+mn-lt"/>
              </a:rPr>
              <a:t>Increasing the effort. </a:t>
            </a:r>
            <a:endParaRPr lang="en-US" sz="2000"/>
          </a:p>
          <a:p>
            <a:r>
              <a:rPr lang="en-GB" sz="2000">
                <a:ea typeface="+mn-lt"/>
                <a:cs typeface="+mn-lt"/>
              </a:rPr>
              <a:t>We can assume that these particular offenders are desperate and therefore unlikely to be concerned at either taking risks or being caught. Therefore, making it physically difficult to break in by installing metal bars and stronger locks is likely to be the most effective measure.</a:t>
            </a:r>
            <a:endParaRPr lang="en-GB" sz="2000"/>
          </a:p>
        </p:txBody>
      </p:sp>
      <p:pic>
        <p:nvPicPr>
          <p:cNvPr id="5" name="Picture 4" descr="Black chains">
            <a:extLst>
              <a:ext uri="{FF2B5EF4-FFF2-40B4-BE49-F238E27FC236}">
                <a16:creationId xmlns:a16="http://schemas.microsoft.com/office/drawing/2014/main" id="{29FFE261-DD26-2F70-381B-5C40F52AF64E}"/>
              </a:ext>
            </a:extLst>
          </p:cNvPr>
          <p:cNvPicPr>
            <a:picLocks noChangeAspect="1"/>
          </p:cNvPicPr>
          <p:nvPr/>
        </p:nvPicPr>
        <p:blipFill>
          <a:blip r:embed="rId2"/>
          <a:srcRect l="17620" r="24552" b="-4"/>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25715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6CD44-F54F-365E-2279-B3EBC19F49BA}"/>
              </a:ext>
            </a:extLst>
          </p:cNvPr>
          <p:cNvSpPr>
            <a:spLocks noGrp="1"/>
          </p:cNvSpPr>
          <p:nvPr>
            <p:ph type="title"/>
          </p:nvPr>
        </p:nvSpPr>
        <p:spPr>
          <a:xfrm>
            <a:off x="1043631" y="809898"/>
            <a:ext cx="9942716" cy="1554480"/>
          </a:xfrm>
        </p:spPr>
        <p:txBody>
          <a:bodyPr anchor="ctr">
            <a:normAutofit/>
          </a:bodyPr>
          <a:lstStyle/>
          <a:p>
            <a:r>
              <a:rPr lang="en-GB" sz="4800"/>
              <a:t>Research and evidence </a:t>
            </a:r>
          </a:p>
        </p:txBody>
      </p:sp>
      <p:sp>
        <p:nvSpPr>
          <p:cNvPr id="3" name="Content Placeholder 2">
            <a:extLst>
              <a:ext uri="{FF2B5EF4-FFF2-40B4-BE49-F238E27FC236}">
                <a16:creationId xmlns:a16="http://schemas.microsoft.com/office/drawing/2014/main" id="{9ECD9E0E-0D83-5D47-4FFD-E5997BA19C57}"/>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ea typeface="+mn-lt"/>
                <a:cs typeface="+mn-lt"/>
              </a:rPr>
              <a:t>Policing strategies informed by research and evidence to improve decision-making.</a:t>
            </a:r>
            <a:endParaRPr lang="en-GB" sz="2400"/>
          </a:p>
          <a:p>
            <a:pPr marL="0" indent="0">
              <a:buNone/>
            </a:pPr>
            <a:r>
              <a:rPr lang="en-GB" sz="2400" b="1">
                <a:ea typeface="+mn-lt"/>
                <a:cs typeface="+mn-lt"/>
              </a:rPr>
              <a:t>Key Principles:</a:t>
            </a:r>
            <a:endParaRPr lang="en-GB" sz="2400"/>
          </a:p>
          <a:p>
            <a:r>
              <a:rPr lang="en-GB" sz="2400">
                <a:ea typeface="+mn-lt"/>
                <a:cs typeface="+mn-lt"/>
              </a:rPr>
              <a:t>Reliance on research and scientific evidence.</a:t>
            </a:r>
            <a:endParaRPr lang="en-GB" sz="2400"/>
          </a:p>
          <a:p>
            <a:r>
              <a:rPr lang="en-GB" sz="2400">
                <a:ea typeface="+mn-lt"/>
                <a:cs typeface="+mn-lt"/>
              </a:rPr>
              <a:t>Testing and analysing interventions.</a:t>
            </a:r>
            <a:endParaRPr lang="en-GB" sz="2400"/>
          </a:p>
          <a:p>
            <a:r>
              <a:rPr lang="en-GB" sz="2400">
                <a:ea typeface="+mn-lt"/>
                <a:cs typeface="+mn-lt"/>
              </a:rPr>
              <a:t>Continuous assessment for improvement</a:t>
            </a:r>
            <a:endParaRPr lang="en-GB" sz="240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069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04A7B-0A95-D924-BACE-B9DB0F5B8A1F}"/>
              </a:ext>
            </a:extLst>
          </p:cNvPr>
          <p:cNvSpPr>
            <a:spLocks noGrp="1"/>
          </p:cNvSpPr>
          <p:nvPr>
            <p:ph type="title"/>
          </p:nvPr>
        </p:nvSpPr>
        <p:spPr>
          <a:xfrm>
            <a:off x="793662" y="386930"/>
            <a:ext cx="10066122" cy="1298448"/>
          </a:xfrm>
        </p:spPr>
        <p:txBody>
          <a:bodyPr anchor="b">
            <a:normAutofit/>
          </a:bodyPr>
          <a:lstStyle/>
          <a:p>
            <a:r>
              <a:rPr lang="en-GB" sz="4800" b="1">
                <a:latin typeface="Aptos"/>
              </a:rPr>
              <a:t>What is Preventative Policing?</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160CB7-E924-7769-EB68-2B632EE04E6D}"/>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ea typeface="+mn-lt"/>
              <a:cs typeface="+mn-lt"/>
            </a:endParaRPr>
          </a:p>
          <a:p>
            <a:pPr marL="0" indent="0">
              <a:buNone/>
            </a:pPr>
            <a:r>
              <a:rPr lang="en-GB" sz="2000">
                <a:ea typeface="+mn-lt"/>
                <a:cs typeface="+mn-lt"/>
              </a:rPr>
              <a:t> A proactive strategy to deter crime before it occurs.</a:t>
            </a:r>
            <a:endParaRPr lang="en-GB" sz="2000"/>
          </a:p>
          <a:p>
            <a:pPr marL="0" indent="0">
              <a:buNone/>
            </a:pPr>
            <a:r>
              <a:rPr lang="en-GB" sz="2000" b="1">
                <a:ea typeface="+mn-lt"/>
                <a:cs typeface="+mn-lt"/>
              </a:rPr>
              <a:t>Key Components:</a:t>
            </a:r>
            <a:endParaRPr lang="en-GB" sz="2000">
              <a:ea typeface="+mn-lt"/>
              <a:cs typeface="+mn-lt"/>
            </a:endParaRPr>
          </a:p>
          <a:p>
            <a:pPr marL="0" indent="0">
              <a:buNone/>
            </a:pPr>
            <a:r>
              <a:rPr lang="en-GB" sz="2000">
                <a:ea typeface="+mn-lt"/>
                <a:cs typeface="+mn-lt"/>
              </a:rPr>
              <a:t>Crime prevention through social programmes</a:t>
            </a:r>
          </a:p>
          <a:p>
            <a:pPr marL="0" indent="0">
              <a:buNone/>
            </a:pPr>
            <a:r>
              <a:rPr lang="en-GB" sz="2000">
                <a:ea typeface="+mn-lt"/>
                <a:cs typeface="+mn-lt"/>
              </a:rPr>
              <a:t>Increased community engagement</a:t>
            </a:r>
          </a:p>
          <a:p>
            <a:pPr marL="0" indent="0">
              <a:buNone/>
            </a:pPr>
            <a:r>
              <a:rPr lang="en-GB" sz="2000">
                <a:ea typeface="+mn-lt"/>
                <a:cs typeface="+mn-lt"/>
              </a:rPr>
              <a:t>Hot spot targeting</a:t>
            </a:r>
            <a:endParaRPr lang="en-GB" sz="2000"/>
          </a:p>
          <a:p>
            <a:endParaRPr lang="en-GB" sz="2000"/>
          </a:p>
        </p:txBody>
      </p:sp>
      <p:pic>
        <p:nvPicPr>
          <p:cNvPr id="4" name="Picture 3" descr="Home | Derbyshire Constabulary">
            <a:extLst>
              <a:ext uri="{FF2B5EF4-FFF2-40B4-BE49-F238E27FC236}">
                <a16:creationId xmlns:a16="http://schemas.microsoft.com/office/drawing/2014/main" id="{827CD0E4-F62E-87B2-2A72-326D1C0CCB3A}"/>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853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2E58D-857F-42D8-7D76-DCF7C5351BBF}"/>
              </a:ext>
            </a:extLst>
          </p:cNvPr>
          <p:cNvSpPr>
            <a:spLocks noGrp="1"/>
          </p:cNvSpPr>
          <p:nvPr>
            <p:ph type="title"/>
          </p:nvPr>
        </p:nvSpPr>
        <p:spPr>
          <a:xfrm>
            <a:off x="793662" y="386930"/>
            <a:ext cx="10066122" cy="1298448"/>
          </a:xfrm>
        </p:spPr>
        <p:txBody>
          <a:bodyPr anchor="b">
            <a:normAutofit/>
          </a:bodyPr>
          <a:lstStyle/>
          <a:p>
            <a:r>
              <a:rPr lang="en-GB" sz="4800" b="1">
                <a:latin typeface="Aptos"/>
              </a:rPr>
              <a:t>EBP in Preventative Policing</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8BDB90-C5F3-1086-3E3D-484CF8597EB0}"/>
              </a:ext>
            </a:extLst>
          </p:cNvPr>
          <p:cNvSpPr>
            <a:spLocks noGrp="1"/>
          </p:cNvSpPr>
          <p:nvPr>
            <p:ph idx="1"/>
          </p:nvPr>
        </p:nvSpPr>
        <p:spPr>
          <a:xfrm>
            <a:off x="793661" y="2599509"/>
            <a:ext cx="4530898" cy="3639450"/>
          </a:xfrm>
        </p:spPr>
        <p:txBody>
          <a:bodyPr vert="horz" lIns="91440" tIns="45720" rIns="91440" bIns="45720" rtlCol="0" anchor="ctr">
            <a:normAutofit/>
          </a:bodyPr>
          <a:lstStyle/>
          <a:p>
            <a:endParaRPr lang="en-GB" sz="2000" b="1"/>
          </a:p>
          <a:p>
            <a:pPr marL="0" indent="0">
              <a:buNone/>
            </a:pPr>
            <a:r>
              <a:rPr lang="en-GB" sz="2000" b="1">
                <a:ea typeface="+mn-lt"/>
                <a:cs typeface="+mn-lt"/>
              </a:rPr>
              <a:t>Supporting Methods:</a:t>
            </a:r>
            <a:endParaRPr lang="en-GB" sz="2000">
              <a:ea typeface="+mn-lt"/>
              <a:cs typeface="+mn-lt"/>
            </a:endParaRPr>
          </a:p>
          <a:p>
            <a:pPr marL="0" indent="0">
              <a:buNone/>
            </a:pPr>
            <a:r>
              <a:rPr lang="en-GB" sz="2000" b="1">
                <a:ea typeface="+mn-lt"/>
                <a:cs typeface="+mn-lt"/>
              </a:rPr>
              <a:t>Crime Mapping:</a:t>
            </a:r>
            <a:r>
              <a:rPr lang="en-GB" sz="2000">
                <a:ea typeface="+mn-lt"/>
                <a:cs typeface="+mn-lt"/>
              </a:rPr>
              <a:t> Identifying high-crime areas </a:t>
            </a:r>
            <a:r>
              <a:rPr lang="en-GB" sz="2000">
                <a:ea typeface="+mn-lt"/>
                <a:cs typeface="+mn-lt"/>
                <a:hlinkClick r:id="rId2"/>
              </a:rPr>
              <a:t>Home | Police.uk</a:t>
            </a:r>
          </a:p>
          <a:p>
            <a:pPr marL="0" indent="0">
              <a:buNone/>
            </a:pPr>
            <a:r>
              <a:rPr lang="en-GB" sz="2000" b="1">
                <a:ea typeface="+mn-lt"/>
                <a:cs typeface="+mn-lt"/>
              </a:rPr>
              <a:t>Predictive Analytics:</a:t>
            </a:r>
            <a:r>
              <a:rPr lang="en-GB" sz="2000">
                <a:ea typeface="+mn-lt"/>
                <a:cs typeface="+mn-lt"/>
              </a:rPr>
              <a:t> Using data patterns to anticipate future crime</a:t>
            </a:r>
          </a:p>
          <a:p>
            <a:pPr marL="0" indent="0">
              <a:buNone/>
            </a:pPr>
            <a:r>
              <a:rPr lang="en-GB" sz="2000" b="1">
                <a:ea typeface="+mn-lt"/>
                <a:cs typeface="+mn-lt"/>
              </a:rPr>
              <a:t>Field Experiments:</a:t>
            </a:r>
            <a:r>
              <a:rPr lang="en-GB" sz="2000">
                <a:ea typeface="+mn-lt"/>
                <a:cs typeface="+mn-lt"/>
              </a:rPr>
              <a:t> Testing the effectiveness of interventions</a:t>
            </a:r>
            <a:endParaRPr lang="en-GB" sz="2000"/>
          </a:p>
          <a:p>
            <a:endParaRPr lang="en-GB" sz="2000"/>
          </a:p>
        </p:txBody>
      </p:sp>
      <p:pic>
        <p:nvPicPr>
          <p:cNvPr id="4" name="Picture 3" descr="Police officer roles | Careers ...">
            <a:extLst>
              <a:ext uri="{FF2B5EF4-FFF2-40B4-BE49-F238E27FC236}">
                <a16:creationId xmlns:a16="http://schemas.microsoft.com/office/drawing/2014/main" id="{C32D6B6D-2090-1660-78B8-7DBC7D5C92DC}"/>
              </a:ext>
            </a:extLst>
          </p:cNvPr>
          <p:cNvPicPr>
            <a:picLocks noChangeAspect="1"/>
          </p:cNvPicPr>
          <p:nvPr/>
        </p:nvPicPr>
        <p:blipFill>
          <a:blip r:embed="rId3"/>
          <a:stretch>
            <a:fillRect/>
          </a:stretch>
        </p:blipFill>
        <p:spPr>
          <a:xfrm>
            <a:off x="5911532" y="2912646"/>
            <a:ext cx="5150277" cy="285746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9179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2D74F-17CD-45BF-304E-716AC0817FA0}"/>
              </a:ext>
            </a:extLst>
          </p:cNvPr>
          <p:cNvSpPr>
            <a:spLocks noGrp="1"/>
          </p:cNvSpPr>
          <p:nvPr>
            <p:ph type="title"/>
          </p:nvPr>
        </p:nvSpPr>
        <p:spPr>
          <a:xfrm>
            <a:off x="645065" y="1463040"/>
            <a:ext cx="3796306" cy="2690949"/>
          </a:xfrm>
        </p:spPr>
        <p:txBody>
          <a:bodyPr anchor="t">
            <a:normAutofit/>
          </a:bodyPr>
          <a:lstStyle/>
          <a:p>
            <a:r>
              <a:rPr lang="en-GB"/>
              <a:t>Crime prevention strategies- Group task</a:t>
            </a:r>
          </a:p>
        </p:txBody>
      </p:sp>
      <p:grpSp>
        <p:nvGrpSpPr>
          <p:cNvPr id="17" name="Group 1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0AFEFC-EE88-B82B-D580-B92E2C9F294C}"/>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GB" sz="2200"/>
              <a:t>Research into the following initiatives:-</a:t>
            </a:r>
          </a:p>
          <a:p>
            <a:r>
              <a:rPr lang="en-GB" sz="2200" b="1">
                <a:ea typeface="+mn-lt"/>
                <a:cs typeface="+mn-lt"/>
              </a:rPr>
              <a:t>Community-Oriented Policing (COP)</a:t>
            </a:r>
            <a:endParaRPr lang="en-GB" sz="2200"/>
          </a:p>
          <a:p>
            <a:r>
              <a:rPr lang="en-GB" sz="2200" b="1">
                <a:ea typeface="+mn-lt"/>
                <a:cs typeface="+mn-lt"/>
              </a:rPr>
              <a:t>Hot Spot Policing</a:t>
            </a:r>
            <a:endParaRPr lang="en-GB" sz="2200"/>
          </a:p>
          <a:p>
            <a:r>
              <a:rPr lang="en-GB" sz="2200" b="1">
                <a:ea typeface="+mn-lt"/>
                <a:cs typeface="+mn-lt"/>
              </a:rPr>
              <a:t>Problem-Oriented Policing (POP)</a:t>
            </a:r>
            <a:endParaRPr lang="en-GB" sz="2200"/>
          </a:p>
          <a:p>
            <a:r>
              <a:rPr lang="en-GB" sz="2200" b="1">
                <a:ea typeface="+mn-lt"/>
                <a:cs typeface="+mn-lt"/>
              </a:rPr>
              <a:t>Predictive Policing</a:t>
            </a:r>
            <a:endParaRPr lang="en-GB" sz="2200"/>
          </a:p>
          <a:p>
            <a:pPr marL="0" indent="0">
              <a:buNone/>
            </a:pPr>
            <a:r>
              <a:rPr lang="en-GB" sz="2200"/>
              <a:t>Answer the following:-</a:t>
            </a:r>
          </a:p>
          <a:p>
            <a:pPr marL="457200" indent="-457200"/>
            <a:r>
              <a:rPr lang="en-GB" sz="2200"/>
              <a:t>What is the strategy?</a:t>
            </a:r>
          </a:p>
          <a:p>
            <a:pPr marL="457200" indent="-457200"/>
            <a:r>
              <a:rPr lang="en-GB" sz="2200"/>
              <a:t>How does this prevent crime?</a:t>
            </a:r>
          </a:p>
          <a:p>
            <a:pPr marL="457200" indent="-457200"/>
            <a:r>
              <a:rPr lang="en-GB" sz="2200"/>
              <a:t>Can you identify any challenges?</a:t>
            </a:r>
          </a:p>
          <a:p>
            <a:pPr marL="457200" indent="-457200"/>
            <a:r>
              <a:rPr lang="en-GB" sz="2200"/>
              <a:t>Provide a real life scenario</a:t>
            </a:r>
          </a:p>
        </p:txBody>
      </p:sp>
    </p:spTree>
    <p:extLst>
      <p:ext uri="{BB962C8B-B14F-4D97-AF65-F5344CB8AC3E}">
        <p14:creationId xmlns:p14="http://schemas.microsoft.com/office/powerpoint/2010/main" val="17699766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0E165-3C95-3676-7A22-DF5FEC3F2D8F}"/>
              </a:ext>
            </a:extLst>
          </p:cNvPr>
          <p:cNvSpPr>
            <a:spLocks noGrp="1"/>
          </p:cNvSpPr>
          <p:nvPr>
            <p:ph type="title"/>
          </p:nvPr>
        </p:nvSpPr>
        <p:spPr>
          <a:xfrm>
            <a:off x="645065" y="1463040"/>
            <a:ext cx="3796306" cy="2690949"/>
          </a:xfrm>
        </p:spPr>
        <p:txBody>
          <a:bodyPr anchor="t">
            <a:normAutofit/>
          </a:bodyPr>
          <a:lstStyle/>
          <a:p>
            <a:r>
              <a:rPr lang="en-GB" b="1">
                <a:latin typeface="Aptos"/>
              </a:rPr>
              <a:t>Community-Oriented Policing (COP) </a:t>
            </a:r>
            <a:endParaRPr lang="en-US"/>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7FC227-540D-748C-7CB9-1725D84D305B}"/>
              </a:ext>
            </a:extLst>
          </p:cNvPr>
          <p:cNvSpPr>
            <a:spLocks noGrp="1"/>
          </p:cNvSpPr>
          <p:nvPr>
            <p:ph idx="1"/>
          </p:nvPr>
        </p:nvSpPr>
        <p:spPr>
          <a:xfrm>
            <a:off x="5656218" y="1463039"/>
            <a:ext cx="5542387" cy="4300447"/>
          </a:xfrm>
        </p:spPr>
        <p:txBody>
          <a:bodyPr vert="horz" lIns="91440" tIns="45720" rIns="91440" bIns="45720" rtlCol="0" anchor="t">
            <a:normAutofit fontScale="92500" lnSpcReduction="20000"/>
          </a:bodyPr>
          <a:lstStyle/>
          <a:p>
            <a:endParaRPr lang="en-GB" sz="2000" b="1"/>
          </a:p>
          <a:p>
            <a:pPr marL="0" indent="0">
              <a:buNone/>
            </a:pPr>
            <a:r>
              <a:rPr lang="en-GB" sz="2000">
                <a:ea typeface="+mn-lt"/>
                <a:cs typeface="+mn-lt"/>
              </a:rPr>
              <a:t>A strategy that promotes partnerships between police and the community.</a:t>
            </a:r>
            <a:endParaRPr lang="en-GB" sz="2000"/>
          </a:p>
          <a:p>
            <a:pPr marL="0" indent="0">
              <a:buNone/>
            </a:pPr>
            <a:r>
              <a:rPr lang="en-GB" sz="2000" b="1">
                <a:ea typeface="+mn-lt"/>
                <a:cs typeface="+mn-lt"/>
              </a:rPr>
              <a:t>How It Works:</a:t>
            </a:r>
            <a:endParaRPr lang="en-GB" sz="2000"/>
          </a:p>
          <a:p>
            <a:r>
              <a:rPr lang="en-GB" sz="2000" b="1">
                <a:ea typeface="+mn-lt"/>
                <a:cs typeface="+mn-lt"/>
              </a:rPr>
              <a:t>Community Engagement:</a:t>
            </a:r>
            <a:r>
              <a:rPr lang="en-GB" sz="2000">
                <a:ea typeface="+mn-lt"/>
                <a:cs typeface="+mn-lt"/>
              </a:rPr>
              <a:t> Officers regularly interact with community members.</a:t>
            </a:r>
          </a:p>
          <a:p>
            <a:r>
              <a:rPr lang="en-GB" sz="2000" b="1">
                <a:ea typeface="+mn-lt"/>
                <a:cs typeface="+mn-lt"/>
              </a:rPr>
              <a:t>Problem Solving:</a:t>
            </a:r>
            <a:r>
              <a:rPr lang="en-GB" sz="2000">
                <a:ea typeface="+mn-lt"/>
                <a:cs typeface="+mn-lt"/>
              </a:rPr>
              <a:t> Address underlying issues contributing to crime.</a:t>
            </a:r>
          </a:p>
          <a:p>
            <a:r>
              <a:rPr lang="en-GB" sz="2000" b="1">
                <a:ea typeface="+mn-lt"/>
                <a:cs typeface="+mn-lt"/>
              </a:rPr>
              <a:t>Partnerships:</a:t>
            </a:r>
            <a:r>
              <a:rPr lang="en-GB" sz="2000">
                <a:ea typeface="+mn-lt"/>
                <a:cs typeface="+mn-lt"/>
              </a:rPr>
              <a:t> Collaborating with local organisations and stakeholders.</a:t>
            </a:r>
          </a:p>
          <a:p>
            <a:r>
              <a:rPr lang="en-GB" sz="2000" b="1">
                <a:ea typeface="+mn-lt"/>
                <a:cs typeface="+mn-lt"/>
              </a:rPr>
              <a:t>Visibility:</a:t>
            </a:r>
            <a:r>
              <a:rPr lang="en-GB" sz="2000">
                <a:ea typeface="+mn-lt"/>
                <a:cs typeface="+mn-lt"/>
              </a:rPr>
              <a:t> Increased police presence to build trust.</a:t>
            </a:r>
            <a:endParaRPr lang="en-GB" sz="2000"/>
          </a:p>
          <a:p>
            <a:r>
              <a:rPr lang="en-GB" sz="2000">
                <a:hlinkClick r:id="rId2"/>
              </a:rPr>
              <a:t>Ch Supt Elliot Sharrard-Williams: Innovative policing and community engagement through mobile police stations (Part 2) - PolicingTV</a:t>
            </a:r>
            <a:endParaRPr lang="en-GB" sz="2000"/>
          </a:p>
          <a:p>
            <a:endParaRPr lang="en-GB" sz="2000"/>
          </a:p>
          <a:p>
            <a:endParaRPr lang="en-GB" sz="2000"/>
          </a:p>
        </p:txBody>
      </p:sp>
    </p:spTree>
    <p:extLst>
      <p:ext uri="{BB962C8B-B14F-4D97-AF65-F5344CB8AC3E}">
        <p14:creationId xmlns:p14="http://schemas.microsoft.com/office/powerpoint/2010/main" val="137152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DA95E-6CE5-13E3-9462-9FE8F0E463A5}"/>
              </a:ext>
            </a:extLst>
          </p:cNvPr>
          <p:cNvSpPr>
            <a:spLocks noGrp="1"/>
          </p:cNvSpPr>
          <p:nvPr>
            <p:ph type="title"/>
          </p:nvPr>
        </p:nvSpPr>
        <p:spPr>
          <a:xfrm>
            <a:off x="1043631" y="809898"/>
            <a:ext cx="9942716" cy="1554480"/>
          </a:xfrm>
        </p:spPr>
        <p:txBody>
          <a:bodyPr anchor="ctr">
            <a:normAutofit/>
          </a:bodyPr>
          <a:lstStyle/>
          <a:p>
            <a:r>
              <a:rPr lang="en-GB" sz="4800" b="1">
                <a:latin typeface="Aptos"/>
              </a:rPr>
              <a:t>Challenges of Community-Oriented Policing</a:t>
            </a:r>
            <a:endParaRPr lang="en-US" sz="4800"/>
          </a:p>
        </p:txBody>
      </p:sp>
      <p:sp>
        <p:nvSpPr>
          <p:cNvPr id="3" name="Content Placeholder 2">
            <a:extLst>
              <a:ext uri="{FF2B5EF4-FFF2-40B4-BE49-F238E27FC236}">
                <a16:creationId xmlns:a16="http://schemas.microsoft.com/office/drawing/2014/main" id="{EA530E12-583D-6A8E-FFCB-7A9C1C0D016F}"/>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GB" sz="2200" b="1"/>
          </a:p>
          <a:p>
            <a:r>
              <a:rPr lang="en-GB" sz="2200" b="1">
                <a:ea typeface="+mn-lt"/>
                <a:cs typeface="+mn-lt"/>
              </a:rPr>
              <a:t>Resource Allocation:</a:t>
            </a:r>
            <a:r>
              <a:rPr lang="en-GB" sz="2200">
                <a:ea typeface="+mn-lt"/>
                <a:cs typeface="+mn-lt"/>
              </a:rPr>
              <a:t> Requires significant time and personnel investment.</a:t>
            </a:r>
            <a:endParaRPr lang="en-GB" sz="2200"/>
          </a:p>
          <a:p>
            <a:r>
              <a:rPr lang="en-GB" sz="2200" b="1">
                <a:ea typeface="+mn-lt"/>
                <a:cs typeface="+mn-lt"/>
              </a:rPr>
              <a:t>Community Resistance:</a:t>
            </a:r>
            <a:r>
              <a:rPr lang="en-GB" sz="2200">
                <a:ea typeface="+mn-lt"/>
                <a:cs typeface="+mn-lt"/>
              </a:rPr>
              <a:t> Lack of trust in the local police in some communities.</a:t>
            </a:r>
            <a:endParaRPr lang="en-GB" sz="2200"/>
          </a:p>
          <a:p>
            <a:r>
              <a:rPr lang="en-GB" sz="2200" b="1">
                <a:ea typeface="+mn-lt"/>
                <a:cs typeface="+mn-lt"/>
              </a:rPr>
              <a:t>Training Needs:</a:t>
            </a:r>
            <a:r>
              <a:rPr lang="en-GB" sz="2200">
                <a:ea typeface="+mn-lt"/>
                <a:cs typeface="+mn-lt"/>
              </a:rPr>
              <a:t> Officers require specialised training in communication and cultural sensitivity.</a:t>
            </a:r>
            <a:endParaRPr lang="en-GB" sz="2200"/>
          </a:p>
          <a:p>
            <a:r>
              <a:rPr lang="en-GB" sz="2200" b="1">
                <a:ea typeface="+mn-lt"/>
                <a:cs typeface="+mn-lt"/>
              </a:rPr>
              <a:t>Measurement Difficulties:</a:t>
            </a:r>
            <a:r>
              <a:rPr lang="en-GB" sz="2200">
                <a:ea typeface="+mn-lt"/>
                <a:cs typeface="+mn-lt"/>
              </a:rPr>
              <a:t> Success is often qualitative and hard to quantify.</a:t>
            </a:r>
            <a:endParaRPr lang="en-GB" sz="2200"/>
          </a:p>
          <a:p>
            <a:r>
              <a:rPr lang="en-GB" sz="2200" b="1">
                <a:ea typeface="+mn-lt"/>
                <a:cs typeface="+mn-lt"/>
              </a:rPr>
              <a:t>Sustainability:</a:t>
            </a:r>
            <a:r>
              <a:rPr lang="en-GB" sz="2200">
                <a:ea typeface="+mn-lt"/>
                <a:cs typeface="+mn-lt"/>
              </a:rPr>
              <a:t> Requires long-term commitment and consistent leadership.</a:t>
            </a:r>
            <a:endParaRPr lang="en-GB" sz="2200"/>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227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8D721-3E3A-2145-D1E6-BA9209A20A11}"/>
              </a:ext>
            </a:extLst>
          </p:cNvPr>
          <p:cNvSpPr>
            <a:spLocks noGrp="1"/>
          </p:cNvSpPr>
          <p:nvPr>
            <p:ph type="title"/>
          </p:nvPr>
        </p:nvSpPr>
        <p:spPr>
          <a:xfrm>
            <a:off x="1282963" y="1238080"/>
            <a:ext cx="9849751" cy="1349671"/>
          </a:xfrm>
        </p:spPr>
        <p:txBody>
          <a:bodyPr anchor="b">
            <a:normAutofit/>
          </a:bodyPr>
          <a:lstStyle/>
          <a:p>
            <a:r>
              <a:rPr lang="en-GB" sz="5400" b="1">
                <a:latin typeface="Aptos"/>
              </a:rPr>
              <a:t>Hot Spot Policing</a:t>
            </a:r>
            <a:endParaRPr lang="en-US" sz="5400"/>
          </a:p>
        </p:txBody>
      </p:sp>
      <p:sp>
        <p:nvSpPr>
          <p:cNvPr id="3" name="Content Placeholder 2">
            <a:extLst>
              <a:ext uri="{FF2B5EF4-FFF2-40B4-BE49-F238E27FC236}">
                <a16:creationId xmlns:a16="http://schemas.microsoft.com/office/drawing/2014/main" id="{C3A675C7-15BA-2E47-F9C1-E0C94BDE4985}"/>
              </a:ext>
            </a:extLst>
          </p:cNvPr>
          <p:cNvSpPr>
            <a:spLocks noGrp="1"/>
          </p:cNvSpPr>
          <p:nvPr>
            <p:ph idx="1"/>
          </p:nvPr>
        </p:nvSpPr>
        <p:spPr>
          <a:xfrm>
            <a:off x="1289304" y="2902913"/>
            <a:ext cx="9849751" cy="3032168"/>
          </a:xfrm>
        </p:spPr>
        <p:txBody>
          <a:bodyPr vert="horz" lIns="91440" tIns="45720" rIns="91440" bIns="45720" rtlCol="0" anchor="ctr">
            <a:normAutofit/>
          </a:bodyPr>
          <a:lstStyle/>
          <a:p>
            <a:pPr marL="0" indent="0">
              <a:buNone/>
            </a:pPr>
            <a:r>
              <a:rPr lang="en-GB" sz="2000">
                <a:ea typeface="+mn-lt"/>
                <a:cs typeface="+mn-lt"/>
              </a:rPr>
              <a:t>A strategy that focuses police resources on geographic areas with high crime rates.</a:t>
            </a:r>
            <a:endParaRPr lang="en-GB" sz="2000"/>
          </a:p>
          <a:p>
            <a:pPr marL="0" indent="0">
              <a:buNone/>
            </a:pPr>
            <a:r>
              <a:rPr lang="en-GB" sz="2000" b="1">
                <a:ea typeface="+mn-lt"/>
                <a:cs typeface="+mn-lt"/>
              </a:rPr>
              <a:t>How It Works:</a:t>
            </a:r>
            <a:endParaRPr lang="en-GB" sz="2000"/>
          </a:p>
          <a:p>
            <a:pPr lvl="1"/>
            <a:r>
              <a:rPr lang="en-GB" sz="2000" b="1">
                <a:ea typeface="+mn-lt"/>
                <a:cs typeface="+mn-lt"/>
              </a:rPr>
              <a:t>Data Analysis:</a:t>
            </a:r>
            <a:r>
              <a:rPr lang="en-GB" sz="2000">
                <a:ea typeface="+mn-lt"/>
                <a:cs typeface="+mn-lt"/>
              </a:rPr>
              <a:t> Identifying crime hot spots using historical data.</a:t>
            </a:r>
            <a:endParaRPr lang="en-GB" sz="2000"/>
          </a:p>
          <a:p>
            <a:pPr lvl="1"/>
            <a:r>
              <a:rPr lang="en-GB" sz="2000" b="1">
                <a:ea typeface="+mn-lt"/>
                <a:cs typeface="+mn-lt"/>
              </a:rPr>
              <a:t>Increased Patrols:</a:t>
            </a:r>
            <a:r>
              <a:rPr lang="en-GB" sz="2000">
                <a:ea typeface="+mn-lt"/>
                <a:cs typeface="+mn-lt"/>
              </a:rPr>
              <a:t> Targeted patrols and surveillance in high-crime areas.</a:t>
            </a:r>
            <a:endParaRPr lang="en-GB" sz="2000"/>
          </a:p>
          <a:p>
            <a:pPr lvl="1"/>
            <a:r>
              <a:rPr lang="en-GB" sz="2000" b="1">
                <a:ea typeface="+mn-lt"/>
                <a:cs typeface="+mn-lt"/>
              </a:rPr>
              <a:t>Focused Deterrence:</a:t>
            </a:r>
            <a:r>
              <a:rPr lang="en-GB" sz="2000">
                <a:ea typeface="+mn-lt"/>
                <a:cs typeface="+mn-lt"/>
              </a:rPr>
              <a:t> Addressing specific individuals or groups involved in criminal activity.</a:t>
            </a:r>
            <a:endParaRPr lang="en-GB" sz="2000"/>
          </a:p>
          <a:p>
            <a:pPr lvl="1"/>
            <a:r>
              <a:rPr lang="en-GB" sz="2000" b="1">
                <a:ea typeface="+mn-lt"/>
                <a:cs typeface="+mn-lt"/>
              </a:rPr>
              <a:t>Collaboration:</a:t>
            </a:r>
            <a:r>
              <a:rPr lang="en-GB" sz="2000">
                <a:ea typeface="+mn-lt"/>
                <a:cs typeface="+mn-lt"/>
              </a:rPr>
              <a:t> Working with community stakeholders to address crime drivers.</a:t>
            </a:r>
            <a:endParaRPr lang="en-GB" sz="2000"/>
          </a:p>
          <a:p>
            <a:pPr lvl="1"/>
            <a:r>
              <a:rPr lang="en-GB" sz="1900">
                <a:hlinkClick r:id="rId2"/>
              </a:rPr>
              <a:t>Identifying the signs of child exploitation: A look at the work of Suffolk’s Child Exploitation and Gangs team - PolicingTV</a:t>
            </a:r>
            <a:endParaRPr lang="en-GB" sz="2000"/>
          </a:p>
          <a:p>
            <a:endParaRPr lang="en-GB" sz="2000"/>
          </a:p>
        </p:txBody>
      </p:sp>
    </p:spTree>
    <p:extLst>
      <p:ext uri="{BB962C8B-B14F-4D97-AF65-F5344CB8AC3E}">
        <p14:creationId xmlns:p14="http://schemas.microsoft.com/office/powerpoint/2010/main" val="669209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C927-7479-BCFF-F431-AC1EA2AE78F6}"/>
              </a:ext>
            </a:extLst>
          </p:cNvPr>
          <p:cNvSpPr>
            <a:spLocks noGrp="1"/>
          </p:cNvSpPr>
          <p:nvPr>
            <p:ph type="title"/>
          </p:nvPr>
        </p:nvSpPr>
        <p:spPr>
          <a:xfrm>
            <a:off x="1282963" y="1238080"/>
            <a:ext cx="9849751" cy="1349671"/>
          </a:xfrm>
        </p:spPr>
        <p:txBody>
          <a:bodyPr anchor="b">
            <a:normAutofit/>
          </a:bodyPr>
          <a:lstStyle/>
          <a:p>
            <a:r>
              <a:rPr lang="en-GB" sz="5000" b="1">
                <a:latin typeface="Aptos"/>
              </a:rPr>
              <a:t>Challenges of Hot Spot Policing</a:t>
            </a:r>
            <a:endParaRPr lang="en-US" sz="5000"/>
          </a:p>
        </p:txBody>
      </p:sp>
      <p:sp>
        <p:nvSpPr>
          <p:cNvPr id="3" name="Content Placeholder 2">
            <a:extLst>
              <a:ext uri="{FF2B5EF4-FFF2-40B4-BE49-F238E27FC236}">
                <a16:creationId xmlns:a16="http://schemas.microsoft.com/office/drawing/2014/main" id="{C179CB4D-A77E-D216-4C44-00332B89F373}"/>
              </a:ext>
            </a:extLst>
          </p:cNvPr>
          <p:cNvSpPr>
            <a:spLocks noGrp="1"/>
          </p:cNvSpPr>
          <p:nvPr>
            <p:ph idx="1"/>
          </p:nvPr>
        </p:nvSpPr>
        <p:spPr>
          <a:xfrm>
            <a:off x="1289304" y="2902913"/>
            <a:ext cx="9849751" cy="3032168"/>
          </a:xfrm>
        </p:spPr>
        <p:txBody>
          <a:bodyPr vert="horz" lIns="91440" tIns="45720" rIns="91440" bIns="45720" rtlCol="0" anchor="ctr">
            <a:normAutofit/>
          </a:bodyPr>
          <a:lstStyle/>
          <a:p>
            <a:endParaRPr lang="en-GB" sz="2000" b="1"/>
          </a:p>
          <a:p>
            <a:r>
              <a:rPr lang="en-GB" sz="2000" b="1">
                <a:ea typeface="+mn-lt"/>
                <a:cs typeface="+mn-lt"/>
              </a:rPr>
              <a:t>Over-Policing:</a:t>
            </a:r>
            <a:r>
              <a:rPr lang="en-GB" sz="2000">
                <a:ea typeface="+mn-lt"/>
                <a:cs typeface="+mn-lt"/>
              </a:rPr>
              <a:t> Increased police presence can lead to community tension and perceptions of harassment.</a:t>
            </a:r>
            <a:endParaRPr lang="en-GB" sz="2000"/>
          </a:p>
          <a:p>
            <a:r>
              <a:rPr lang="en-GB" sz="2000" b="1">
                <a:ea typeface="+mn-lt"/>
                <a:cs typeface="+mn-lt"/>
              </a:rPr>
              <a:t>Displacement:</a:t>
            </a:r>
            <a:r>
              <a:rPr lang="en-GB" sz="2000">
                <a:ea typeface="+mn-lt"/>
                <a:cs typeface="+mn-lt"/>
              </a:rPr>
              <a:t> Criminal activity may move to other areas rather than being reduced.</a:t>
            </a:r>
            <a:endParaRPr lang="en-GB" sz="2000"/>
          </a:p>
          <a:p>
            <a:r>
              <a:rPr lang="en-GB" sz="2000" b="1">
                <a:ea typeface="+mn-lt"/>
                <a:cs typeface="+mn-lt"/>
              </a:rPr>
              <a:t>Data Limitations:</a:t>
            </a:r>
            <a:r>
              <a:rPr lang="en-GB" sz="2000">
                <a:ea typeface="+mn-lt"/>
                <a:cs typeface="+mn-lt"/>
              </a:rPr>
              <a:t> Inaccurate or outdated data can misdirect resources.</a:t>
            </a:r>
            <a:endParaRPr lang="en-GB" sz="2000"/>
          </a:p>
          <a:p>
            <a:r>
              <a:rPr lang="en-GB" sz="2000" b="1">
                <a:ea typeface="+mn-lt"/>
                <a:cs typeface="+mn-lt"/>
              </a:rPr>
              <a:t>Officer Fatigue:</a:t>
            </a:r>
            <a:r>
              <a:rPr lang="en-GB" sz="2000">
                <a:ea typeface="+mn-lt"/>
                <a:cs typeface="+mn-lt"/>
              </a:rPr>
              <a:t> Continuous patrols in high-stress areas may lead to burnout.</a:t>
            </a:r>
            <a:endParaRPr lang="en-GB" sz="2000"/>
          </a:p>
          <a:p>
            <a:r>
              <a:rPr lang="en-GB" sz="2000" b="1">
                <a:ea typeface="+mn-lt"/>
                <a:cs typeface="+mn-lt"/>
              </a:rPr>
              <a:t>Community Trust:</a:t>
            </a:r>
            <a:r>
              <a:rPr lang="en-GB" sz="2000">
                <a:ea typeface="+mn-lt"/>
                <a:cs typeface="+mn-lt"/>
              </a:rPr>
              <a:t> Repeated targeting of specific areas can erode public trust.</a:t>
            </a:r>
            <a:endParaRPr lang="en-GB" sz="2000"/>
          </a:p>
          <a:p>
            <a:pPr marL="0" indent="0">
              <a:buNone/>
            </a:pPr>
            <a:endParaRPr lang="en-GB" sz="2000"/>
          </a:p>
          <a:p>
            <a:endParaRPr lang="en-GB" sz="2000"/>
          </a:p>
          <a:p>
            <a:endParaRPr lang="en-GB" sz="2000"/>
          </a:p>
          <a:p>
            <a:endParaRPr lang="en-GB" sz="2000"/>
          </a:p>
        </p:txBody>
      </p:sp>
    </p:spTree>
    <p:extLst>
      <p:ext uri="{BB962C8B-B14F-4D97-AF65-F5344CB8AC3E}">
        <p14:creationId xmlns:p14="http://schemas.microsoft.com/office/powerpoint/2010/main" val="410425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AB917-9C39-717F-703F-3756406CDE4E}"/>
              </a:ext>
            </a:extLst>
          </p:cNvPr>
          <p:cNvSpPr>
            <a:spLocks noGrp="1"/>
          </p:cNvSpPr>
          <p:nvPr>
            <p:ph type="title"/>
          </p:nvPr>
        </p:nvSpPr>
        <p:spPr>
          <a:xfrm>
            <a:off x="1282963" y="1238080"/>
            <a:ext cx="9849751" cy="1349671"/>
          </a:xfrm>
        </p:spPr>
        <p:txBody>
          <a:bodyPr anchor="b">
            <a:normAutofit/>
          </a:bodyPr>
          <a:lstStyle/>
          <a:p>
            <a:r>
              <a:rPr lang="en-GB" sz="5400" b="1">
                <a:latin typeface="Aptos"/>
              </a:rPr>
              <a:t>Predictive Policing </a:t>
            </a:r>
            <a:endParaRPr lang="en-US" sz="5400"/>
          </a:p>
        </p:txBody>
      </p:sp>
      <p:sp>
        <p:nvSpPr>
          <p:cNvPr id="3" name="Content Placeholder 2">
            <a:extLst>
              <a:ext uri="{FF2B5EF4-FFF2-40B4-BE49-F238E27FC236}">
                <a16:creationId xmlns:a16="http://schemas.microsoft.com/office/drawing/2014/main" id="{605E2A26-C79C-DFEB-0789-AE5871F2563F}"/>
              </a:ext>
            </a:extLst>
          </p:cNvPr>
          <p:cNvSpPr>
            <a:spLocks noGrp="1"/>
          </p:cNvSpPr>
          <p:nvPr>
            <p:ph idx="1"/>
          </p:nvPr>
        </p:nvSpPr>
        <p:spPr>
          <a:xfrm>
            <a:off x="1289304" y="2902913"/>
            <a:ext cx="9849751" cy="3032168"/>
          </a:xfrm>
        </p:spPr>
        <p:txBody>
          <a:bodyPr vert="horz" lIns="91440" tIns="45720" rIns="91440" bIns="45720" rtlCol="0" anchor="ctr">
            <a:normAutofit/>
          </a:bodyPr>
          <a:lstStyle/>
          <a:p>
            <a:pPr marL="0" indent="0">
              <a:buNone/>
            </a:pPr>
            <a:r>
              <a:rPr lang="en-GB" sz="2000">
                <a:ea typeface="+mn-lt"/>
                <a:cs typeface="+mn-lt"/>
              </a:rPr>
              <a:t>The use of data analytics and algorithms to predict where and when crimes are likely to occur.</a:t>
            </a:r>
            <a:endParaRPr lang="en-GB" sz="2000"/>
          </a:p>
          <a:p>
            <a:r>
              <a:rPr lang="en-GB" sz="2000" b="1">
                <a:ea typeface="+mn-lt"/>
                <a:cs typeface="+mn-lt"/>
              </a:rPr>
              <a:t>How It Works:</a:t>
            </a:r>
            <a:endParaRPr lang="en-GB" sz="2000"/>
          </a:p>
          <a:p>
            <a:pPr lvl="1"/>
            <a:r>
              <a:rPr lang="en-GB" sz="2000" b="1">
                <a:ea typeface="+mn-lt"/>
                <a:cs typeface="+mn-lt"/>
              </a:rPr>
              <a:t>Historical Data:</a:t>
            </a:r>
            <a:r>
              <a:rPr lang="en-GB" sz="2000">
                <a:ea typeface="+mn-lt"/>
                <a:cs typeface="+mn-lt"/>
              </a:rPr>
              <a:t> Analysing past crime patterns and trends.</a:t>
            </a:r>
            <a:endParaRPr lang="en-GB" sz="2000"/>
          </a:p>
          <a:p>
            <a:pPr lvl="1"/>
            <a:r>
              <a:rPr lang="en-GB" sz="2000" b="1">
                <a:ea typeface="+mn-lt"/>
                <a:cs typeface="+mn-lt"/>
              </a:rPr>
              <a:t>Risk Assessment Models:</a:t>
            </a:r>
            <a:r>
              <a:rPr lang="en-GB" sz="2000">
                <a:ea typeface="+mn-lt"/>
                <a:cs typeface="+mn-lt"/>
              </a:rPr>
              <a:t> Identifying high-risk individuals and locations.</a:t>
            </a:r>
            <a:endParaRPr lang="en-GB" sz="2000"/>
          </a:p>
          <a:p>
            <a:pPr lvl="1"/>
            <a:r>
              <a:rPr lang="en-GB" sz="2000" b="1">
                <a:ea typeface="+mn-lt"/>
                <a:cs typeface="+mn-lt"/>
              </a:rPr>
              <a:t>Deployment Optimisation:</a:t>
            </a:r>
            <a:r>
              <a:rPr lang="en-GB" sz="2000">
                <a:ea typeface="+mn-lt"/>
                <a:cs typeface="+mn-lt"/>
              </a:rPr>
              <a:t> Allocating police resources more efficiently.</a:t>
            </a:r>
            <a:endParaRPr lang="en-GB" sz="2000"/>
          </a:p>
          <a:p>
            <a:pPr lvl="1"/>
            <a:r>
              <a:rPr lang="en-GB" sz="2000" b="1">
                <a:ea typeface="+mn-lt"/>
                <a:cs typeface="+mn-lt"/>
              </a:rPr>
              <a:t>Behavioural Analysis:</a:t>
            </a:r>
            <a:r>
              <a:rPr lang="en-GB" sz="2000">
                <a:ea typeface="+mn-lt"/>
                <a:cs typeface="+mn-lt"/>
              </a:rPr>
              <a:t> Identifying potential criminal behaviours before crimes are committed.</a:t>
            </a:r>
            <a:endParaRPr lang="en-GB" sz="2000"/>
          </a:p>
          <a:p>
            <a:pPr lvl="1"/>
            <a:r>
              <a:rPr lang="en-GB" sz="2000">
                <a:ea typeface="+mn-lt"/>
                <a:cs typeface="+mn-lt"/>
                <a:hlinkClick r:id="rId2"/>
              </a:rPr>
              <a:t>Predictive policing: tackling crime in advance – Channel 4 News</a:t>
            </a:r>
            <a:endParaRPr lang="en-GB" sz="2000"/>
          </a:p>
          <a:p>
            <a:endParaRPr lang="en-GB" sz="2000"/>
          </a:p>
        </p:txBody>
      </p:sp>
    </p:spTree>
    <p:extLst>
      <p:ext uri="{BB962C8B-B14F-4D97-AF65-F5344CB8AC3E}">
        <p14:creationId xmlns:p14="http://schemas.microsoft.com/office/powerpoint/2010/main" val="41579114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0E155-94EB-8C23-1BD4-F82E1B3DA375}"/>
              </a:ext>
            </a:extLst>
          </p:cNvPr>
          <p:cNvSpPr>
            <a:spLocks noGrp="1"/>
          </p:cNvSpPr>
          <p:nvPr>
            <p:ph type="title"/>
          </p:nvPr>
        </p:nvSpPr>
        <p:spPr>
          <a:xfrm>
            <a:off x="1282963" y="1238080"/>
            <a:ext cx="9849751" cy="1349671"/>
          </a:xfrm>
        </p:spPr>
        <p:txBody>
          <a:bodyPr anchor="b">
            <a:normAutofit/>
          </a:bodyPr>
          <a:lstStyle/>
          <a:p>
            <a:r>
              <a:rPr lang="en-GB" sz="5000" b="1">
                <a:latin typeface="Aptos"/>
              </a:rPr>
              <a:t>Challenges of Predictive Policing</a:t>
            </a:r>
            <a:endParaRPr lang="en-US" sz="5000"/>
          </a:p>
        </p:txBody>
      </p:sp>
      <p:sp>
        <p:nvSpPr>
          <p:cNvPr id="3" name="Content Placeholder 2">
            <a:extLst>
              <a:ext uri="{FF2B5EF4-FFF2-40B4-BE49-F238E27FC236}">
                <a16:creationId xmlns:a16="http://schemas.microsoft.com/office/drawing/2014/main" id="{4871F166-21AB-ED6D-8163-D66FD750EC5B}"/>
              </a:ext>
            </a:extLst>
          </p:cNvPr>
          <p:cNvSpPr>
            <a:spLocks noGrp="1"/>
          </p:cNvSpPr>
          <p:nvPr>
            <p:ph idx="1"/>
          </p:nvPr>
        </p:nvSpPr>
        <p:spPr>
          <a:xfrm>
            <a:off x="1289304" y="2902913"/>
            <a:ext cx="9849751" cy="3032168"/>
          </a:xfrm>
        </p:spPr>
        <p:txBody>
          <a:bodyPr vert="horz" lIns="91440" tIns="45720" rIns="91440" bIns="45720" rtlCol="0" anchor="ctr">
            <a:normAutofit/>
          </a:bodyPr>
          <a:lstStyle/>
          <a:p>
            <a:endParaRPr lang="en-GB" sz="2000" b="1"/>
          </a:p>
          <a:p>
            <a:r>
              <a:rPr lang="en-GB" sz="2000" b="1">
                <a:ea typeface="+mn-lt"/>
                <a:cs typeface="+mn-lt"/>
              </a:rPr>
              <a:t>Bias and Discrimination:</a:t>
            </a:r>
            <a:r>
              <a:rPr lang="en-GB" sz="2000">
                <a:ea typeface="+mn-lt"/>
                <a:cs typeface="+mn-lt"/>
              </a:rPr>
              <a:t> Algorithms may reinforce existing biases in policing data.</a:t>
            </a:r>
            <a:endParaRPr lang="en-GB" sz="2000"/>
          </a:p>
          <a:p>
            <a:r>
              <a:rPr lang="en-GB" sz="2000" b="1">
                <a:ea typeface="+mn-lt"/>
                <a:cs typeface="+mn-lt"/>
              </a:rPr>
              <a:t>Privacy Concerns:</a:t>
            </a:r>
            <a:r>
              <a:rPr lang="en-GB" sz="2000">
                <a:ea typeface="+mn-lt"/>
                <a:cs typeface="+mn-lt"/>
              </a:rPr>
              <a:t> Potential misuse of personal data.</a:t>
            </a:r>
            <a:endParaRPr lang="en-GB" sz="2000"/>
          </a:p>
          <a:p>
            <a:r>
              <a:rPr lang="en-GB" sz="2000" b="1">
                <a:ea typeface="+mn-lt"/>
                <a:cs typeface="+mn-lt"/>
              </a:rPr>
              <a:t>Over-Reliance on Technology:</a:t>
            </a:r>
            <a:r>
              <a:rPr lang="en-GB" sz="2000">
                <a:ea typeface="+mn-lt"/>
                <a:cs typeface="+mn-lt"/>
              </a:rPr>
              <a:t> Excessive dependence on algorithms may lead to oversight of human judgment.</a:t>
            </a:r>
            <a:endParaRPr lang="en-GB" sz="2000"/>
          </a:p>
          <a:p>
            <a:r>
              <a:rPr lang="en-GB" sz="2000" b="1">
                <a:ea typeface="+mn-lt"/>
                <a:cs typeface="+mn-lt"/>
              </a:rPr>
              <a:t>Transparency Issues:</a:t>
            </a:r>
            <a:r>
              <a:rPr lang="en-GB" sz="2000">
                <a:ea typeface="+mn-lt"/>
                <a:cs typeface="+mn-lt"/>
              </a:rPr>
              <a:t> Lack of clarity on how predictive models are developed and used.</a:t>
            </a:r>
            <a:endParaRPr lang="en-GB" sz="2000"/>
          </a:p>
          <a:p>
            <a:r>
              <a:rPr lang="en-GB" sz="2000" b="1">
                <a:ea typeface="+mn-lt"/>
                <a:cs typeface="+mn-lt"/>
              </a:rPr>
              <a:t>Community Trust:</a:t>
            </a:r>
            <a:r>
              <a:rPr lang="en-GB" sz="2000">
                <a:ea typeface="+mn-lt"/>
                <a:cs typeface="+mn-lt"/>
              </a:rPr>
              <a:t> Fear of profiling and surveillance may erode public confidence.</a:t>
            </a:r>
            <a:endParaRPr lang="en-GB" sz="2000"/>
          </a:p>
          <a:p>
            <a:endParaRPr lang="en-GB" sz="2000"/>
          </a:p>
        </p:txBody>
      </p:sp>
    </p:spTree>
    <p:extLst>
      <p:ext uri="{BB962C8B-B14F-4D97-AF65-F5344CB8AC3E}">
        <p14:creationId xmlns:p14="http://schemas.microsoft.com/office/powerpoint/2010/main" val="23199690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3FBC0F-B857-D7AA-88E5-4C8ACA6A94C2}"/>
              </a:ext>
            </a:extLst>
          </p:cNvPr>
          <p:cNvSpPr>
            <a:spLocks noGrp="1"/>
          </p:cNvSpPr>
          <p:nvPr>
            <p:ph type="title"/>
          </p:nvPr>
        </p:nvSpPr>
        <p:spPr>
          <a:xfrm>
            <a:off x="838200" y="365125"/>
            <a:ext cx="10515600" cy="1325563"/>
          </a:xfrm>
        </p:spPr>
        <p:txBody>
          <a:bodyPr>
            <a:normAutofit/>
          </a:bodyPr>
          <a:lstStyle/>
          <a:p>
            <a:r>
              <a:rPr lang="en-GB"/>
              <a:t>Initiatives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63917-3DBF-B9D2-A5AD-BDC789616913}"/>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a:ea typeface="+mn-lt"/>
                <a:cs typeface="+mn-lt"/>
              </a:rPr>
              <a:t>Local authorities, charity organisations, public services, schools, probation, Youth Offending Teams, community safety partnerships, mental health services and some private organisations all play their part in crime prevention.</a:t>
            </a:r>
          </a:p>
          <a:p>
            <a:pPr marL="0" indent="0">
              <a:buNone/>
            </a:pPr>
            <a:endParaRPr lang="en-GB">
              <a:ea typeface="+mn-lt"/>
              <a:cs typeface="+mn-lt"/>
            </a:endParaRPr>
          </a:p>
          <a:p>
            <a:pPr marL="0" indent="0">
              <a:buNone/>
            </a:pPr>
            <a:r>
              <a:rPr lang="en-GB">
                <a:ea typeface="+mn-lt"/>
                <a:cs typeface="+mn-lt"/>
              </a:rPr>
              <a:t>Task- find out what crime prevention initiatives are in your area.</a:t>
            </a:r>
          </a:p>
          <a:p>
            <a:pPr marL="0" indent="0">
              <a:buNone/>
            </a:pPr>
            <a:endParaRPr lang="en-GB">
              <a:ea typeface="+mn-lt"/>
              <a:cs typeface="+mn-lt"/>
            </a:endParaRPr>
          </a:p>
          <a:p>
            <a:r>
              <a:rPr lang="en-GB">
                <a:ea typeface="+mn-lt"/>
                <a:cs typeface="+mn-lt"/>
                <a:hlinkClick r:id="rId2"/>
              </a:rPr>
              <a:t>Crime Prevention - West Mercia Police</a:t>
            </a:r>
            <a:endParaRPr lang="en-GB"/>
          </a:p>
        </p:txBody>
      </p:sp>
    </p:spTree>
    <p:extLst>
      <p:ext uri="{BB962C8B-B14F-4D97-AF65-F5344CB8AC3E}">
        <p14:creationId xmlns:p14="http://schemas.microsoft.com/office/powerpoint/2010/main" val="1047994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90209-B51B-04AC-2C1D-F182C1932D65}"/>
              </a:ext>
            </a:extLst>
          </p:cNvPr>
          <p:cNvSpPr>
            <a:spLocks noGrp="1"/>
          </p:cNvSpPr>
          <p:nvPr>
            <p:ph type="title"/>
          </p:nvPr>
        </p:nvSpPr>
        <p:spPr>
          <a:xfrm>
            <a:off x="793662" y="386930"/>
            <a:ext cx="10066122" cy="1298448"/>
          </a:xfrm>
        </p:spPr>
        <p:txBody>
          <a:bodyPr anchor="b">
            <a:normAutofit/>
          </a:bodyPr>
          <a:lstStyle/>
          <a:p>
            <a:r>
              <a:rPr lang="en-GB" sz="4800"/>
              <a:t>Questions?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B7A3E9-F926-A28A-0109-7161AF5FACAE}"/>
              </a:ext>
            </a:extLst>
          </p:cNvPr>
          <p:cNvSpPr>
            <a:spLocks noGrp="1"/>
          </p:cNvSpPr>
          <p:nvPr>
            <p:ph idx="1"/>
          </p:nvPr>
        </p:nvSpPr>
        <p:spPr>
          <a:xfrm>
            <a:off x="793661" y="2599509"/>
            <a:ext cx="4530898" cy="3639450"/>
          </a:xfrm>
        </p:spPr>
        <p:txBody>
          <a:bodyPr anchor="ctr">
            <a:normAutofit/>
          </a:bodyPr>
          <a:lstStyle/>
          <a:p>
            <a:endParaRPr lang="en-GB" sz="2000"/>
          </a:p>
        </p:txBody>
      </p:sp>
      <p:pic>
        <p:nvPicPr>
          <p:cNvPr id="7" name="Graphic 6" descr="Question mark">
            <a:extLst>
              <a:ext uri="{FF2B5EF4-FFF2-40B4-BE49-F238E27FC236}">
                <a16:creationId xmlns:a16="http://schemas.microsoft.com/office/drawing/2014/main" id="{53D3AA23-F9B8-EBA6-CE3C-90CA225A0A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53298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E57F8-A2B9-A6A8-768E-4C958EB2DB7B}"/>
              </a:ext>
            </a:extLst>
          </p:cNvPr>
          <p:cNvSpPr>
            <a:spLocks noGrp="1"/>
          </p:cNvSpPr>
          <p:nvPr>
            <p:ph type="title"/>
          </p:nvPr>
        </p:nvSpPr>
        <p:spPr>
          <a:xfrm>
            <a:off x="1171074" y="1396686"/>
            <a:ext cx="3240506" cy="4064628"/>
          </a:xfrm>
        </p:spPr>
        <p:txBody>
          <a:bodyPr>
            <a:normAutofit/>
          </a:bodyPr>
          <a:lstStyle/>
          <a:p>
            <a:r>
              <a:rPr lang="en-GB">
                <a:solidFill>
                  <a:srgbClr val="FFFFFF"/>
                </a:solidFill>
              </a:rPr>
              <a:t>Next week.....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346A8E-0D36-3094-563D-70A94EFD498C}"/>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t>Professional standards and ethical considerations </a:t>
            </a:r>
          </a:p>
        </p:txBody>
      </p:sp>
    </p:spTree>
    <p:extLst>
      <p:ext uri="{BB962C8B-B14F-4D97-AF65-F5344CB8AC3E}">
        <p14:creationId xmlns:p14="http://schemas.microsoft.com/office/powerpoint/2010/main" val="243985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51</Slides>
  <Notes>10</Notes>
  <HiddenSlides>0</HiddenSlide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Evidence based &amp; preventative policing- week 4</vt:lpstr>
      <vt:lpstr>Aims for this week</vt:lpstr>
      <vt:lpstr>National Decision Model (NDM)</vt:lpstr>
      <vt:lpstr>Theories that Underpin Problem-Solving</vt:lpstr>
      <vt:lpstr>80/20 Rule: The Pareto Principle</vt:lpstr>
      <vt:lpstr>Task....RAT</vt:lpstr>
      <vt:lpstr>Routine Activity Theory (RAT)</vt:lpstr>
      <vt:lpstr>Example of RAT- Burglary</vt:lpstr>
      <vt:lpstr>The Problem-Analysis Triangle (PAT)</vt:lpstr>
      <vt:lpstr>PAT</vt:lpstr>
      <vt:lpstr>Targeted victims</vt:lpstr>
      <vt:lpstr>Can you think of any examples?</vt:lpstr>
      <vt:lpstr>Opportunistic victims</vt:lpstr>
      <vt:lpstr>Can you think of any examples?</vt:lpstr>
      <vt:lpstr>Task</vt:lpstr>
      <vt:lpstr>Scenario's</vt:lpstr>
      <vt:lpstr>Rational Choice Theory</vt:lpstr>
      <vt:lpstr>Rational Choice Theory operates on the following key assumptions:</vt:lpstr>
      <vt:lpstr>PowerPoint Presentation</vt:lpstr>
      <vt:lpstr>Rational Choice Theory can be applied in several ways:</vt:lpstr>
      <vt:lpstr>PowerPoint Presentation</vt:lpstr>
      <vt:lpstr>Broken window theory </vt:lpstr>
      <vt:lpstr>PowerPoint Presentation</vt:lpstr>
      <vt:lpstr>Key points to Broken Window Theory:-</vt:lpstr>
      <vt:lpstr>PowerPoint Presentation</vt:lpstr>
      <vt:lpstr>Measuring Effectiveness </vt:lpstr>
      <vt:lpstr>Any Questions? </vt:lpstr>
      <vt:lpstr>Session 2</vt:lpstr>
      <vt:lpstr>Routine Activity Theory (RAT)</vt:lpstr>
      <vt:lpstr>Rational Choice Theory</vt:lpstr>
      <vt:lpstr>Preventative strategies groups</vt:lpstr>
      <vt:lpstr>TASK</vt:lpstr>
      <vt:lpstr>Scenario 1</vt:lpstr>
      <vt:lpstr>Answer</vt:lpstr>
      <vt:lpstr>Scenario 2</vt:lpstr>
      <vt:lpstr>Answer</vt:lpstr>
      <vt:lpstr>Scenario 3</vt:lpstr>
      <vt:lpstr>Answer</vt:lpstr>
      <vt:lpstr>Research and evidence </vt:lpstr>
      <vt:lpstr>What is Preventative Policing?</vt:lpstr>
      <vt:lpstr>EBP in Preventative Policing</vt:lpstr>
      <vt:lpstr>Crime prevention strategies- Group task</vt:lpstr>
      <vt:lpstr>Community-Oriented Policing (COP) </vt:lpstr>
      <vt:lpstr>Challenges of Community-Oriented Policing</vt:lpstr>
      <vt:lpstr>Hot Spot Policing</vt:lpstr>
      <vt:lpstr>Challenges of Hot Spot Policing</vt:lpstr>
      <vt:lpstr>Predictive Policing </vt:lpstr>
      <vt:lpstr>Challenges of Predictive Policing</vt:lpstr>
      <vt:lpstr>Initiatives </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cp:revision>
  <dcterms:created xsi:type="dcterms:W3CDTF">2025-01-31T10:12:54Z</dcterms:created>
  <dcterms:modified xsi:type="dcterms:W3CDTF">2025-02-18T16:20:04Z</dcterms:modified>
</cp:coreProperties>
</file>