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713" r:id="rId5"/>
    <p:sldMasterId id="2147483741" r:id="rId6"/>
    <p:sldMasterId id="2147483727" r:id="rId7"/>
  </p:sldMasterIdLst>
  <p:notesMasterIdLst>
    <p:notesMasterId r:id="rId28"/>
  </p:notesMasterIdLst>
  <p:sldIdLst>
    <p:sldId id="329" r:id="rId8"/>
    <p:sldId id="263" r:id="rId9"/>
    <p:sldId id="361" r:id="rId10"/>
    <p:sldId id="360" r:id="rId11"/>
    <p:sldId id="343" r:id="rId12"/>
    <p:sldId id="345" r:id="rId13"/>
    <p:sldId id="346" r:id="rId14"/>
    <p:sldId id="347" r:id="rId15"/>
    <p:sldId id="365" r:id="rId16"/>
    <p:sldId id="348" r:id="rId17"/>
    <p:sldId id="349" r:id="rId18"/>
    <p:sldId id="350" r:id="rId19"/>
    <p:sldId id="351" r:id="rId20"/>
    <p:sldId id="352" r:id="rId21"/>
    <p:sldId id="353" r:id="rId22"/>
    <p:sldId id="357" r:id="rId23"/>
    <p:sldId id="354" r:id="rId24"/>
    <p:sldId id="355" r:id="rId25"/>
    <p:sldId id="363" r:id="rId26"/>
    <p:sldId id="364" r:id="rId27"/>
  </p:sldIdLst>
  <p:sldSz cx="9144000" cy="6858000" type="screen4x3"/>
  <p:notesSz cx="6810375"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0066"/>
    <a:srgbClr val="DB1D52"/>
    <a:srgbClr val="520D5D"/>
    <a:srgbClr val="58595B"/>
    <a:srgbClr val="DBD3E5"/>
    <a:srgbClr val="B8BABC"/>
    <a:srgbClr val="DADBDC"/>
    <a:srgbClr val="97999C"/>
    <a:srgbClr val="A991BC"/>
    <a:srgbClr val="8B6AA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15" autoAdjust="0"/>
    <p:restoredTop sz="73367" autoAdjust="0"/>
  </p:normalViewPr>
  <p:slideViewPr>
    <p:cSldViewPr snapToGrid="0">
      <p:cViewPr varScale="1">
        <p:scale>
          <a:sx n="63" d="100"/>
          <a:sy n="63" d="100"/>
        </p:scale>
        <p:origin x="1915" y="53"/>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customXml" Target="../customXml/item3.xml"/><Relationship Id="rId21" Type="http://schemas.openxmlformats.org/officeDocument/2006/relationships/slide" Target="slides/slide14.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notesMaster" Target="notesMasters/notesMaster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viewProps" Target="viewProps.xml"/><Relationship Id="rId8"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Rees" userId="7625dfb349b2cb22" providerId="LiveId" clId="{3C1E5640-0787-4D48-9E93-2E7819C215B6}"/>
    <pc:docChg chg="undo custSel modSld">
      <pc:chgData name="Deborah Rees" userId="7625dfb349b2cb22" providerId="LiveId" clId="{3C1E5640-0787-4D48-9E93-2E7819C215B6}" dt="2020-08-06T13:13:50.676" v="7637" actId="20577"/>
      <pc:docMkLst>
        <pc:docMk/>
      </pc:docMkLst>
      <pc:sldChg chg="modSp mod">
        <pc:chgData name="Deborah Rees" userId="7625dfb349b2cb22" providerId="LiveId" clId="{3C1E5640-0787-4D48-9E93-2E7819C215B6}" dt="2020-08-06T12:06:13.282" v="1" actId="20577"/>
        <pc:sldMkLst>
          <pc:docMk/>
          <pc:sldMk cId="3408955283" sldId="329"/>
        </pc:sldMkLst>
        <pc:spChg chg="mod">
          <ac:chgData name="Deborah Rees" userId="7625dfb349b2cb22" providerId="LiveId" clId="{3C1E5640-0787-4D48-9E93-2E7819C215B6}" dt="2020-08-06T12:06:13.282" v="1" actId="20577"/>
          <ac:spMkLst>
            <pc:docMk/>
            <pc:sldMk cId="3408955283" sldId="329"/>
            <ac:spMk id="3" creationId="{00000000-0000-0000-0000-000000000000}"/>
          </ac:spMkLst>
        </pc:spChg>
      </pc:sldChg>
      <pc:sldChg chg="modNotesTx">
        <pc:chgData name="Deborah Rees" userId="7625dfb349b2cb22" providerId="LiveId" clId="{3C1E5640-0787-4D48-9E93-2E7819C215B6}" dt="2020-08-06T12:13:24.663" v="1063" actId="20577"/>
        <pc:sldMkLst>
          <pc:docMk/>
          <pc:sldMk cId="165645453" sldId="343"/>
        </pc:sldMkLst>
      </pc:sldChg>
      <pc:sldChg chg="modNotesTx">
        <pc:chgData name="Deborah Rees" userId="7625dfb349b2cb22" providerId="LiveId" clId="{3C1E5640-0787-4D48-9E93-2E7819C215B6}" dt="2020-08-06T12:15:01.053" v="1238" actId="20577"/>
        <pc:sldMkLst>
          <pc:docMk/>
          <pc:sldMk cId="2896909641" sldId="345"/>
        </pc:sldMkLst>
      </pc:sldChg>
      <pc:sldChg chg="modNotesTx">
        <pc:chgData name="Deborah Rees" userId="7625dfb349b2cb22" providerId="LiveId" clId="{3C1E5640-0787-4D48-9E93-2E7819C215B6}" dt="2020-08-06T12:17:17.757" v="1282" actId="20577"/>
        <pc:sldMkLst>
          <pc:docMk/>
          <pc:sldMk cId="3136790777" sldId="347"/>
        </pc:sldMkLst>
      </pc:sldChg>
      <pc:sldChg chg="modNotesTx">
        <pc:chgData name="Deborah Rees" userId="7625dfb349b2cb22" providerId="LiveId" clId="{3C1E5640-0787-4D48-9E93-2E7819C215B6}" dt="2020-08-06T12:30:02.317" v="3205" actId="20577"/>
        <pc:sldMkLst>
          <pc:docMk/>
          <pc:sldMk cId="3133907218" sldId="348"/>
        </pc:sldMkLst>
      </pc:sldChg>
      <pc:sldChg chg="modNotesTx">
        <pc:chgData name="Deborah Rees" userId="7625dfb349b2cb22" providerId="LiveId" clId="{3C1E5640-0787-4D48-9E93-2E7819C215B6}" dt="2020-08-06T12:44:28.006" v="4793" actId="313"/>
        <pc:sldMkLst>
          <pc:docMk/>
          <pc:sldMk cId="4167647791" sldId="349"/>
        </pc:sldMkLst>
      </pc:sldChg>
      <pc:sldChg chg="modNotesTx">
        <pc:chgData name="Deborah Rees" userId="7625dfb349b2cb22" providerId="LiveId" clId="{3C1E5640-0787-4D48-9E93-2E7819C215B6}" dt="2020-08-06T12:50:40.901" v="5532" actId="5793"/>
        <pc:sldMkLst>
          <pc:docMk/>
          <pc:sldMk cId="2892438355" sldId="350"/>
        </pc:sldMkLst>
      </pc:sldChg>
      <pc:sldChg chg="modNotesTx">
        <pc:chgData name="Deborah Rees" userId="7625dfb349b2cb22" providerId="LiveId" clId="{3C1E5640-0787-4D48-9E93-2E7819C215B6}" dt="2020-08-06T12:52:41.420" v="5920" actId="20577"/>
        <pc:sldMkLst>
          <pc:docMk/>
          <pc:sldMk cId="3628964465" sldId="351"/>
        </pc:sldMkLst>
      </pc:sldChg>
      <pc:sldChg chg="modSp mod modNotesTx">
        <pc:chgData name="Deborah Rees" userId="7625dfb349b2cb22" providerId="LiveId" clId="{3C1E5640-0787-4D48-9E93-2E7819C215B6}" dt="2020-08-06T12:54:57.303" v="6068" actId="5793"/>
        <pc:sldMkLst>
          <pc:docMk/>
          <pc:sldMk cId="513984017" sldId="352"/>
        </pc:sldMkLst>
        <pc:spChg chg="mod">
          <ac:chgData name="Deborah Rees" userId="7625dfb349b2cb22" providerId="LiveId" clId="{3C1E5640-0787-4D48-9E93-2E7819C215B6}" dt="2020-08-06T12:54:07.266" v="5923" actId="20577"/>
          <ac:spMkLst>
            <pc:docMk/>
            <pc:sldMk cId="513984017" sldId="352"/>
            <ac:spMk id="3" creationId="{00000000-0000-0000-0000-000000000000}"/>
          </ac:spMkLst>
        </pc:spChg>
      </pc:sldChg>
      <pc:sldChg chg="modNotesTx">
        <pc:chgData name="Deborah Rees" userId="7625dfb349b2cb22" providerId="LiveId" clId="{3C1E5640-0787-4D48-9E93-2E7819C215B6}" dt="2020-08-06T12:57:12.816" v="6369" actId="20577"/>
        <pc:sldMkLst>
          <pc:docMk/>
          <pc:sldMk cId="1075192911" sldId="353"/>
        </pc:sldMkLst>
      </pc:sldChg>
      <pc:sldChg chg="modNotesTx">
        <pc:chgData name="Deborah Rees" userId="7625dfb349b2cb22" providerId="LiveId" clId="{3C1E5640-0787-4D48-9E93-2E7819C215B6}" dt="2020-08-06T13:13:50.676" v="7637" actId="20577"/>
        <pc:sldMkLst>
          <pc:docMk/>
          <pc:sldMk cId="2693239138" sldId="357"/>
        </pc:sldMkLst>
      </pc:sldChg>
      <pc:sldChg chg="modNotesTx">
        <pc:chgData name="Deborah Rees" userId="7625dfb349b2cb22" providerId="LiveId" clId="{3C1E5640-0787-4D48-9E93-2E7819C215B6}" dt="2020-08-06T12:18:04.794" v="1346" actId="20577"/>
        <pc:sldMkLst>
          <pc:docMk/>
          <pc:sldMk cId="1515632677" sldId="365"/>
        </pc:sldMkLst>
      </pc:sldChg>
    </pc:docChg>
  </pc:docChgLst>
  <pc:docChgLst>
    <pc:chgData name="Deborah Rees" userId="7625dfb349b2cb22" providerId="LiveId" clId="{3B521C3B-045D-417E-8C60-B91587ED4F1B}"/>
    <pc:docChg chg="custSel modSld">
      <pc:chgData name="Deborah Rees" userId="7625dfb349b2cb22" providerId="LiveId" clId="{3B521C3B-045D-417E-8C60-B91587ED4F1B}" dt="2020-11-03T13:39:35.450" v="2057" actId="20577"/>
      <pc:docMkLst>
        <pc:docMk/>
      </pc:docMkLst>
      <pc:sldChg chg="modNotesTx">
        <pc:chgData name="Deborah Rees" userId="7625dfb349b2cb22" providerId="LiveId" clId="{3B521C3B-045D-417E-8C60-B91587ED4F1B}" dt="2020-11-03T13:28:48.346" v="196" actId="20577"/>
        <pc:sldMkLst>
          <pc:docMk/>
          <pc:sldMk cId="3408955283" sldId="329"/>
        </pc:sldMkLst>
      </pc:sldChg>
      <pc:sldChg chg="modNotesTx">
        <pc:chgData name="Deborah Rees" userId="7625dfb349b2cb22" providerId="LiveId" clId="{3B521C3B-045D-417E-8C60-B91587ED4F1B}" dt="2020-11-03T13:29:17.938" v="199" actId="20577"/>
        <pc:sldMkLst>
          <pc:docMk/>
          <pc:sldMk cId="165645453" sldId="343"/>
        </pc:sldMkLst>
      </pc:sldChg>
      <pc:sldChg chg="modNotesTx">
        <pc:chgData name="Deborah Rees" userId="7625dfb349b2cb22" providerId="LiveId" clId="{3B521C3B-045D-417E-8C60-B91587ED4F1B}" dt="2020-11-03T13:30:08.843" v="400" actId="20577"/>
        <pc:sldMkLst>
          <pc:docMk/>
          <pc:sldMk cId="4254689690" sldId="346"/>
        </pc:sldMkLst>
      </pc:sldChg>
      <pc:sldChg chg="modNotesTx">
        <pc:chgData name="Deborah Rees" userId="7625dfb349b2cb22" providerId="LiveId" clId="{3B521C3B-045D-417E-8C60-B91587ED4F1B}" dt="2020-11-03T13:31:42.530" v="624" actId="20577"/>
        <pc:sldMkLst>
          <pc:docMk/>
          <pc:sldMk cId="3136790777" sldId="347"/>
        </pc:sldMkLst>
      </pc:sldChg>
      <pc:sldChg chg="modNotesTx">
        <pc:chgData name="Deborah Rees" userId="7625dfb349b2cb22" providerId="LiveId" clId="{3B521C3B-045D-417E-8C60-B91587ED4F1B}" dt="2020-11-03T13:32:49.640" v="815" actId="20577"/>
        <pc:sldMkLst>
          <pc:docMk/>
          <pc:sldMk cId="4167647791" sldId="349"/>
        </pc:sldMkLst>
      </pc:sldChg>
      <pc:sldChg chg="modNotesTx">
        <pc:chgData name="Deborah Rees" userId="7625dfb349b2cb22" providerId="LiveId" clId="{3B521C3B-045D-417E-8C60-B91587ED4F1B}" dt="2020-11-03T13:33:55.825" v="1039" actId="20577"/>
        <pc:sldMkLst>
          <pc:docMk/>
          <pc:sldMk cId="2892438355" sldId="350"/>
        </pc:sldMkLst>
      </pc:sldChg>
      <pc:sldChg chg="modNotesTx">
        <pc:chgData name="Deborah Rees" userId="7625dfb349b2cb22" providerId="LiveId" clId="{3B521C3B-045D-417E-8C60-B91587ED4F1B}" dt="2020-11-03T13:37:14.065" v="1609" actId="20577"/>
        <pc:sldMkLst>
          <pc:docMk/>
          <pc:sldMk cId="513984017" sldId="352"/>
        </pc:sldMkLst>
      </pc:sldChg>
      <pc:sldChg chg="modNotesTx">
        <pc:chgData name="Deborah Rees" userId="7625dfb349b2cb22" providerId="LiveId" clId="{3B521C3B-045D-417E-8C60-B91587ED4F1B}" dt="2020-11-03T13:39:35.450" v="2057" actId="20577"/>
        <pc:sldMkLst>
          <pc:docMk/>
          <pc:sldMk cId="1075192911" sldId="353"/>
        </pc:sldMkLst>
      </pc:sldChg>
      <pc:sldChg chg="modNotesTx">
        <pc:chgData name="Deborah Rees" userId="7625dfb349b2cb22" providerId="LiveId" clId="{3B521C3B-045D-417E-8C60-B91587ED4F1B}" dt="2020-11-03T13:32:23.490" v="740" actId="20577"/>
        <pc:sldMkLst>
          <pc:docMk/>
          <pc:sldMk cId="1515632677" sldId="36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1163"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7625" y="0"/>
            <a:ext cx="2951163" cy="496888"/>
          </a:xfrm>
          <a:prstGeom prst="rect">
            <a:avLst/>
          </a:prstGeom>
        </p:spPr>
        <p:txBody>
          <a:bodyPr vert="horz" lIns="91440" tIns="45720" rIns="91440" bIns="45720" rtlCol="0"/>
          <a:lstStyle>
            <a:lvl1pPr algn="r">
              <a:defRPr sz="1200"/>
            </a:lvl1pPr>
          </a:lstStyle>
          <a:p>
            <a:fld id="{7E370449-BA03-46E9-A50A-24E73E92BF52}" type="datetimeFigureOut">
              <a:rPr lang="en-GB" smtClean="0"/>
              <a:t>03/11/2020</a:t>
            </a:fld>
            <a:endParaRPr lang="en-GB"/>
          </a:p>
        </p:txBody>
      </p:sp>
      <p:sp>
        <p:nvSpPr>
          <p:cNvPr id="4" name="Slide Image Placeholder 3"/>
          <p:cNvSpPr>
            <a:spLocks noGrp="1" noRot="1" noChangeAspect="1"/>
          </p:cNvSpPr>
          <p:nvPr>
            <p:ph type="sldImg" idx="2"/>
          </p:nvPr>
        </p:nvSpPr>
        <p:spPr>
          <a:xfrm>
            <a:off x="920750" y="746125"/>
            <a:ext cx="4968875" cy="37274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1038" y="4722813"/>
            <a:ext cx="5448300" cy="447357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4038"/>
            <a:ext cx="2951163" cy="4968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7625" y="9444038"/>
            <a:ext cx="2951163" cy="496887"/>
          </a:xfrm>
          <a:prstGeom prst="rect">
            <a:avLst/>
          </a:prstGeom>
        </p:spPr>
        <p:txBody>
          <a:bodyPr vert="horz" lIns="91440" tIns="45720" rIns="91440" bIns="45720" rtlCol="0" anchor="b"/>
          <a:lstStyle>
            <a:lvl1pPr algn="r">
              <a:defRPr sz="1200"/>
            </a:lvl1pPr>
          </a:lstStyle>
          <a:p>
            <a:fld id="{F4B9E6EF-8E04-43AF-B087-9D16E2B8925E}" type="slidenum">
              <a:rPr lang="en-GB" smtClean="0"/>
              <a:t>‹#›</a:t>
            </a:fld>
            <a:endParaRPr lang="en-GB"/>
          </a:p>
        </p:txBody>
      </p:sp>
    </p:spTree>
    <p:extLst>
      <p:ext uri="{BB962C8B-B14F-4D97-AF65-F5344CB8AC3E}">
        <p14:creationId xmlns:p14="http://schemas.microsoft.com/office/powerpoint/2010/main" val="4084728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WRAPS – Wellness recovery action plans – Page 227  of the core text.</a:t>
            </a:r>
          </a:p>
          <a:p>
            <a:endParaRPr lang="en-GB" dirty="0"/>
          </a:p>
          <a:p>
            <a:r>
              <a:rPr lang="en-GB" dirty="0"/>
              <a:t>WERS – Workplace Employment Relations Studies</a:t>
            </a:r>
          </a:p>
          <a:p>
            <a:endParaRPr lang="en-GB" dirty="0"/>
          </a:p>
          <a:p>
            <a:r>
              <a:rPr lang="en-GB" dirty="0"/>
              <a:t>SWB – Subjective Wellbeing</a:t>
            </a:r>
          </a:p>
        </p:txBody>
      </p:sp>
      <p:sp>
        <p:nvSpPr>
          <p:cNvPr id="4" name="Slide Number Placeholder 3"/>
          <p:cNvSpPr>
            <a:spLocks noGrp="1"/>
          </p:cNvSpPr>
          <p:nvPr>
            <p:ph type="sldNum" sz="quarter" idx="5"/>
          </p:nvPr>
        </p:nvSpPr>
        <p:spPr/>
        <p:txBody>
          <a:bodyPr/>
          <a:lstStyle/>
          <a:p>
            <a:fld id="{F4B9E6EF-8E04-43AF-B087-9D16E2B8925E}" type="slidenum">
              <a:rPr lang="en-GB" smtClean="0"/>
              <a:t>1</a:t>
            </a:fld>
            <a:endParaRPr lang="en-GB"/>
          </a:p>
        </p:txBody>
      </p:sp>
    </p:spTree>
    <p:extLst>
      <p:ext uri="{BB962C8B-B14F-4D97-AF65-F5344CB8AC3E}">
        <p14:creationId xmlns:p14="http://schemas.microsoft.com/office/powerpoint/2010/main" val="12157568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See the CIPD / HSE reports on Moodle</a:t>
            </a:r>
          </a:p>
          <a:p>
            <a:pPr marL="171450" indent="-171450">
              <a:buFont typeface="Arial" panose="020B0604020202020204" pitchFamily="34" charset="0"/>
              <a:buChar char="•"/>
            </a:pPr>
            <a:r>
              <a:rPr lang="en-GB" dirty="0"/>
              <a:t>With your critical thinking hat on examine the breakdown of work-related illnesses from the megatrends data/ONS etc.  How has this changed over the last twenty years? – Back pain used to be the major cause of long-term sickness absence, it is now mental ill-health.</a:t>
            </a:r>
          </a:p>
          <a:p>
            <a:pPr marL="171450" indent="-171450">
              <a:buFont typeface="Arial" panose="020B0604020202020204" pitchFamily="34" charset="0"/>
              <a:buChar char="•"/>
            </a:pPr>
            <a:r>
              <a:rPr lang="en-GB" dirty="0"/>
              <a:t>The pandemic is likely to cause near-mis and lost-time accidents to increase as employees return to work under new pressures (different ways of working, carrying extra work in the wake of redundancies, financial troubles, fear of the virus, etc).</a:t>
            </a:r>
          </a:p>
          <a:p>
            <a:pPr marL="171450" indent="-171450">
              <a:buFont typeface="Arial" panose="020B0604020202020204" pitchFamily="34" charset="0"/>
              <a:buChar char="•"/>
            </a:pPr>
            <a:r>
              <a:rPr lang="en-GB" dirty="0"/>
              <a:t>Following the pandemic people are more likely to attempt to work through periods of ill-health out of fear of job losses as the threat of recession looms</a:t>
            </a:r>
          </a:p>
          <a:p>
            <a:pPr marL="171450" indent="-171450">
              <a:buFont typeface="Arial" panose="020B0604020202020204" pitchFamily="34" charset="0"/>
              <a:buChar char="•"/>
            </a:pPr>
            <a:r>
              <a:rPr lang="en-GB" dirty="0"/>
              <a:t>It is encouraging that much of the literature about preparing for employees to return to work post COVID has put employee wellbeing at the forefront – see articles on Moodle and NHS case study on Moodle.</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5</a:t>
            </a:fld>
            <a:endParaRPr lang="en-GB"/>
          </a:p>
        </p:txBody>
      </p:sp>
    </p:spTree>
    <p:extLst>
      <p:ext uri="{BB962C8B-B14F-4D97-AF65-F5344CB8AC3E}">
        <p14:creationId xmlns:p14="http://schemas.microsoft.com/office/powerpoint/2010/main" val="26041869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Look at the recent case law examples on Moodle.  What is your view?  Is the legislation sufficiently robust?  Are the penalties enough of a deterrent?</a:t>
            </a:r>
          </a:p>
        </p:txBody>
      </p:sp>
      <p:sp>
        <p:nvSpPr>
          <p:cNvPr id="4" name="Slide Number Placeholder 3"/>
          <p:cNvSpPr>
            <a:spLocks noGrp="1"/>
          </p:cNvSpPr>
          <p:nvPr>
            <p:ph type="sldNum" sz="quarter" idx="5"/>
          </p:nvPr>
        </p:nvSpPr>
        <p:spPr/>
        <p:txBody>
          <a:bodyPr/>
          <a:lstStyle/>
          <a:p>
            <a:fld id="{F4B9E6EF-8E04-43AF-B087-9D16E2B8925E}" type="slidenum">
              <a:rPr lang="en-GB" smtClean="0"/>
              <a:t>6</a:t>
            </a:fld>
            <a:endParaRPr lang="en-GB"/>
          </a:p>
        </p:txBody>
      </p:sp>
    </p:spTree>
    <p:extLst>
      <p:ext uri="{BB962C8B-B14F-4D97-AF65-F5344CB8AC3E}">
        <p14:creationId xmlns:p14="http://schemas.microsoft.com/office/powerpoint/2010/main" val="5342655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Management of Risk Assessments and Provision of PPE – Have both been crucial in the global pandemic.</a:t>
            </a:r>
          </a:p>
        </p:txBody>
      </p:sp>
      <p:sp>
        <p:nvSpPr>
          <p:cNvPr id="4" name="Slide Number Placeholder 3"/>
          <p:cNvSpPr>
            <a:spLocks noGrp="1"/>
          </p:cNvSpPr>
          <p:nvPr>
            <p:ph type="sldNum" sz="quarter" idx="5"/>
          </p:nvPr>
        </p:nvSpPr>
        <p:spPr/>
        <p:txBody>
          <a:bodyPr/>
          <a:lstStyle/>
          <a:p>
            <a:fld id="{F4B9E6EF-8E04-43AF-B087-9D16E2B8925E}" type="slidenum">
              <a:rPr lang="en-GB" smtClean="0"/>
              <a:t>7</a:t>
            </a:fld>
            <a:endParaRPr lang="en-GB"/>
          </a:p>
        </p:txBody>
      </p:sp>
    </p:spTree>
    <p:extLst>
      <p:ext uri="{BB962C8B-B14F-4D97-AF65-F5344CB8AC3E}">
        <p14:creationId xmlns:p14="http://schemas.microsoft.com/office/powerpoint/2010/main" val="30432549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 CRITICAL THINKING RESARCH*</a:t>
            </a:r>
          </a:p>
          <a:p>
            <a:pPr marL="171450" indent="-171450">
              <a:buFont typeface="Arial" panose="020B0604020202020204" pitchFamily="34" charset="0"/>
              <a:buChar char="•"/>
            </a:pPr>
            <a:r>
              <a:rPr lang="en-GB" dirty="0"/>
              <a:t>Are H&amp;S breaches common place – research examples??</a:t>
            </a:r>
          </a:p>
          <a:p>
            <a:pPr marL="171450" indent="-171450">
              <a:buFont typeface="Arial" panose="020B0604020202020204" pitchFamily="34" charset="0"/>
              <a:buChar char="•"/>
            </a:pPr>
            <a:r>
              <a:rPr lang="en-GB" dirty="0"/>
              <a:t>How does the UK compare to other EU countries in respect of H&amp;S  compliance?</a:t>
            </a:r>
          </a:p>
          <a:p>
            <a:pPr marL="171450" indent="-171450">
              <a:buFont typeface="Arial" panose="020B0604020202020204" pitchFamily="34" charset="0"/>
              <a:buChar char="•"/>
            </a:pPr>
            <a:r>
              <a:rPr lang="en-GB" dirty="0"/>
              <a:t>What sectors fall foul of the H&amp;S legislation most frequently?</a:t>
            </a:r>
          </a:p>
        </p:txBody>
      </p:sp>
      <p:sp>
        <p:nvSpPr>
          <p:cNvPr id="4" name="Slide Number Placeholder 3"/>
          <p:cNvSpPr>
            <a:spLocks noGrp="1"/>
          </p:cNvSpPr>
          <p:nvPr>
            <p:ph type="sldNum" sz="quarter" idx="5"/>
          </p:nvPr>
        </p:nvSpPr>
        <p:spPr/>
        <p:txBody>
          <a:bodyPr/>
          <a:lstStyle/>
          <a:p>
            <a:fld id="{F4B9E6EF-8E04-43AF-B087-9D16E2B8925E}" type="slidenum">
              <a:rPr lang="en-GB" smtClean="0"/>
              <a:t>8</a:t>
            </a:fld>
            <a:endParaRPr lang="en-GB"/>
          </a:p>
        </p:txBody>
      </p:sp>
    </p:spTree>
    <p:extLst>
      <p:ext uri="{BB962C8B-B14F-4D97-AF65-F5344CB8AC3E}">
        <p14:creationId xmlns:p14="http://schemas.microsoft.com/office/powerpoint/2010/main" val="3978756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Provide example cases under each of these headings.</a:t>
            </a:r>
          </a:p>
          <a:p>
            <a:endParaRPr lang="en-GB" dirty="0"/>
          </a:p>
          <a:p>
            <a:r>
              <a:rPr lang="en-GB" dirty="0"/>
              <a:t>Have you dealt with matters under any of the legislative headings above in your organisation?</a:t>
            </a:r>
          </a:p>
        </p:txBody>
      </p:sp>
      <p:sp>
        <p:nvSpPr>
          <p:cNvPr id="4" name="Slide Number Placeholder 3"/>
          <p:cNvSpPr>
            <a:spLocks noGrp="1"/>
          </p:cNvSpPr>
          <p:nvPr>
            <p:ph type="sldNum" sz="quarter" idx="5"/>
          </p:nvPr>
        </p:nvSpPr>
        <p:spPr/>
        <p:txBody>
          <a:bodyPr/>
          <a:lstStyle/>
          <a:p>
            <a:fld id="{F4B9E6EF-8E04-43AF-B087-9D16E2B8925E}" type="slidenum">
              <a:rPr lang="en-GB" smtClean="0"/>
              <a:t>9</a:t>
            </a:fld>
            <a:endParaRPr lang="en-GB"/>
          </a:p>
        </p:txBody>
      </p:sp>
    </p:spTree>
    <p:extLst>
      <p:ext uri="{BB962C8B-B14F-4D97-AF65-F5344CB8AC3E}">
        <p14:creationId xmlns:p14="http://schemas.microsoft.com/office/powerpoint/2010/main" val="22632222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Common mental health problems – there is much more awareness of these types of health issues now.  Effective treatment is often available and people may suffer with this type of health issue following a major life incident and recover from it.  There is arguably less stigma association with these conditions and it is encouraging to note the increase in the number of employers who have put proactive measures in place to support employees in this regard.</a:t>
            </a:r>
          </a:p>
          <a:p>
            <a:pPr marL="171450" indent="-171450">
              <a:buFont typeface="Arial" panose="020B0604020202020204" pitchFamily="34" charset="0"/>
              <a:buChar char="•"/>
            </a:pPr>
            <a:r>
              <a:rPr lang="en-GB" dirty="0"/>
              <a:t>Severe mental health problems are more rare, the care system for these types of issues is more complex, it is often multi-disciplinary (G.P, counsellor, care worker, clinician etc)  and is often over-stretched.</a:t>
            </a:r>
          </a:p>
          <a:p>
            <a:pPr marL="171450" indent="-171450">
              <a:buFont typeface="Arial" panose="020B0604020202020204" pitchFamily="34" charset="0"/>
              <a:buChar char="•"/>
            </a:pPr>
            <a:r>
              <a:rPr lang="en-GB" dirty="0"/>
              <a:t>In terms of the last group, I have dealt with people in the workplace who have had bulimia, anorexia, drug dependency, alcohol dependency – as a HR practitioner this requires extreme sensitivity, the ability to analyse each case individually with support from Occupational Health and to remain objective at all times.  It can become complicated.  When I worked in NHS wales we did a lot of training on drug and alcohol awareness with management and general staff.  As people became more aware of these issues, employees looked out for the signs.  This led to quite an embarrassing incident whereby a nurse reported another nurse for coming in to work smelling of alcohol each morning – it turned out it was her mouth wash.  Another incident occurred where male member of staff was reported to smell of alcohol and it was his aftershave. </a:t>
            </a:r>
          </a:p>
        </p:txBody>
      </p:sp>
      <p:sp>
        <p:nvSpPr>
          <p:cNvPr id="4" name="Slide Number Placeholder 3"/>
          <p:cNvSpPr>
            <a:spLocks noGrp="1"/>
          </p:cNvSpPr>
          <p:nvPr>
            <p:ph type="sldNum" sz="quarter" idx="5"/>
          </p:nvPr>
        </p:nvSpPr>
        <p:spPr/>
        <p:txBody>
          <a:bodyPr/>
          <a:lstStyle/>
          <a:p>
            <a:fld id="{F4B9E6EF-8E04-43AF-B087-9D16E2B8925E}" type="slidenum">
              <a:rPr lang="en-GB" smtClean="0"/>
              <a:t>10</a:t>
            </a:fld>
            <a:endParaRPr lang="en-GB"/>
          </a:p>
        </p:txBody>
      </p:sp>
    </p:spTree>
    <p:extLst>
      <p:ext uri="{BB962C8B-B14F-4D97-AF65-F5344CB8AC3E}">
        <p14:creationId xmlns:p14="http://schemas.microsoft.com/office/powerpoint/2010/main" val="23098687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Demands:  this is an interesting one isn't it, should the burden be on the employer to have a rational understanding of how much workload is reasonable, or is the burden on the employee to push-back when the demands feel too great.  In the post pandemic workplace, there will be employees who are grieving, employees who have been traumatised, employees who are exhausted from working full time at home and parenting, home schooling and everything else in between – is it reasonable to expect employees may take some time to get back up to speed.</a:t>
            </a:r>
          </a:p>
          <a:p>
            <a:pPr marL="171450" indent="-171450">
              <a:buFont typeface="Arial" panose="020B0604020202020204" pitchFamily="34" charset="0"/>
              <a:buChar char="•"/>
            </a:pPr>
            <a:r>
              <a:rPr lang="en-GB" dirty="0"/>
              <a:t>There is extensive research (Pink, Covey, Sinek, Bock, Corporate Rebels, Gallup etc) to support the notion that the more control and autonomy employees have of their work the more fulfilling that work is.</a:t>
            </a:r>
          </a:p>
          <a:p>
            <a:pPr marL="171450" indent="-171450">
              <a:buFont typeface="Arial" panose="020B0604020202020204" pitchFamily="34" charset="0"/>
              <a:buChar char="•"/>
            </a:pPr>
            <a:r>
              <a:rPr lang="en-GB" dirty="0"/>
              <a:t>Support – how often does the lack of support lead to stress in the workplace.  Many moons ago when I was the HR Manager in Virgin media call centre, the call taking staff had very strict average call handing times, but very often the audio or the internet technology would freeze-up, making it impossible for the employees to reach their targets, I would see call taker actually pacing back and forth with their head-sets on the frustration was palpable, but back then their was a command and control culture and very little was done about the complains the employees made.  It was also not a Unionised organisation.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Go through each of these headings and compile your own research examples.</a:t>
            </a:r>
          </a:p>
        </p:txBody>
      </p:sp>
      <p:sp>
        <p:nvSpPr>
          <p:cNvPr id="4" name="Slide Number Placeholder 3"/>
          <p:cNvSpPr>
            <a:spLocks noGrp="1"/>
          </p:cNvSpPr>
          <p:nvPr>
            <p:ph type="sldNum" sz="quarter" idx="5"/>
          </p:nvPr>
        </p:nvSpPr>
        <p:spPr/>
        <p:txBody>
          <a:bodyPr/>
          <a:lstStyle/>
          <a:p>
            <a:fld id="{F4B9E6EF-8E04-43AF-B087-9D16E2B8925E}" type="slidenum">
              <a:rPr lang="en-GB" smtClean="0"/>
              <a:t>11</a:t>
            </a:fld>
            <a:endParaRPr lang="en-GB"/>
          </a:p>
        </p:txBody>
      </p:sp>
    </p:spTree>
    <p:extLst>
      <p:ext uri="{BB962C8B-B14F-4D97-AF65-F5344CB8AC3E}">
        <p14:creationId xmlns:p14="http://schemas.microsoft.com/office/powerpoint/2010/main" val="3094061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We hear the phrase ‘living my best life’ a lot these days, and I think this encapsulates wellbeing.  When all things are in balance, when you have energy, when you have creative space to grow, when you have support networks and everything is inline – then you bring your best self to work and can contribute fully.  If anything is out of balance, it will have an affect on your overall ability to perform.</a:t>
            </a:r>
          </a:p>
          <a:p>
            <a:pPr marL="171450" indent="-171450">
              <a:buFont typeface="Arial" panose="020B0604020202020204" pitchFamily="34" charset="0"/>
              <a:buChar char="•"/>
            </a:pPr>
            <a:r>
              <a:rPr lang="en-GB" dirty="0"/>
              <a:t>We have covered the Good Work Plan in detail (on Moodle)  Think about your own job, is it the best job it could be? Think about how you contribute, in your heart do you think you could potentially be contributing more?  What is holding you back?</a:t>
            </a:r>
          </a:p>
          <a:p>
            <a:pPr marL="171450" indent="-171450">
              <a:buFont typeface="Arial" panose="020B0604020202020204" pitchFamily="34" charset="0"/>
              <a:buChar char="•"/>
            </a:pPr>
            <a:r>
              <a:rPr lang="en-GB" dirty="0"/>
              <a:t>Hedonic v Eudemonic – this is set out clearly on page 230 of the core text, I have also included several articles/reports from the author Alex Bryson on this topic.</a:t>
            </a:r>
          </a:p>
          <a:p>
            <a:pPr marL="171450" indent="-171450">
              <a:buFont typeface="Arial" panose="020B0604020202020204" pitchFamily="34" charset="0"/>
              <a:buChar char="•"/>
            </a:pPr>
            <a:endParaRPr lang="en-GB" dirty="0"/>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12</a:t>
            </a:fld>
            <a:endParaRPr lang="en-GB"/>
          </a:p>
        </p:txBody>
      </p:sp>
    </p:spTree>
    <p:extLst>
      <p:ext uri="{BB962C8B-B14F-4D97-AF65-F5344CB8AC3E}">
        <p14:creationId xmlns:p14="http://schemas.microsoft.com/office/powerpoint/2010/main" val="14219245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Is there something more?   What about letting people be more of themselves at work – hopefully the increase of homeworking has allowed some guards to drop, and people can be more of themself in the work place.</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13</a:t>
            </a:fld>
            <a:endParaRPr lang="en-GB"/>
          </a:p>
        </p:txBody>
      </p:sp>
    </p:spTree>
    <p:extLst>
      <p:ext uri="{BB962C8B-B14F-4D97-AF65-F5344CB8AC3E}">
        <p14:creationId xmlns:p14="http://schemas.microsoft.com/office/powerpoint/2010/main" val="10058723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Think about organisation that get it right? – See CIPD Award winners on Moodle</a:t>
            </a:r>
          </a:p>
          <a:p>
            <a:pPr marL="171450" indent="-171450">
              <a:buFont typeface="Arial" panose="020B0604020202020204" pitchFamily="34" charset="0"/>
              <a:buChar char="•"/>
            </a:pPr>
            <a:r>
              <a:rPr lang="en-GB" dirty="0"/>
              <a:t>Google book</a:t>
            </a:r>
          </a:p>
          <a:p>
            <a:pPr marL="171450" indent="-171450">
              <a:buFont typeface="Arial" panose="020B0604020202020204" pitchFamily="34" charset="0"/>
              <a:buChar char="•"/>
            </a:pPr>
            <a:r>
              <a:rPr lang="en-GB" dirty="0"/>
              <a:t>Netflix book</a:t>
            </a:r>
          </a:p>
          <a:p>
            <a:pPr marL="171450" indent="-171450">
              <a:buFont typeface="Arial" panose="020B0604020202020204" pitchFamily="34" charset="0"/>
              <a:buChar char="•"/>
            </a:pPr>
            <a:r>
              <a:rPr lang="en-GB" dirty="0"/>
              <a:t>Corporate Rebels research</a:t>
            </a:r>
          </a:p>
          <a:p>
            <a:pPr marL="171450" indent="-171450">
              <a:buFont typeface="Arial" panose="020B0604020202020204" pitchFamily="34" charset="0"/>
              <a:buChar char="•"/>
            </a:pPr>
            <a:r>
              <a:rPr lang="en-GB" dirty="0"/>
              <a:t>Innocent smoothies</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Think about the very unfortunate cases where H&amp;S has gone wrong…</a:t>
            </a:r>
          </a:p>
          <a:p>
            <a:pPr marL="0" indent="0">
              <a:buFont typeface="Arial" panose="020B0604020202020204" pitchFamily="34" charset="0"/>
              <a:buNone/>
            </a:pPr>
            <a:endParaRPr lang="en-GB" dirty="0"/>
          </a:p>
          <a:p>
            <a:pPr marL="228600" indent="-228600">
              <a:buFont typeface="Arial" panose="020B0604020202020204" pitchFamily="34" charset="0"/>
              <a:buAutoNum type="arabicPeriod"/>
            </a:pPr>
            <a:r>
              <a:rPr lang="en-GB" dirty="0"/>
              <a:t>Only last week two children were killed in a paragliding accident whilst on an Easy Jet holiday in Greece due to a parachute failure.</a:t>
            </a:r>
          </a:p>
          <a:p>
            <a:pPr marL="228600" indent="-228600">
              <a:buFont typeface="Arial" panose="020B0604020202020204" pitchFamily="34" charset="0"/>
              <a:buAutoNum type="arabicPeriod"/>
            </a:pPr>
            <a:r>
              <a:rPr lang="en-GB" dirty="0"/>
              <a:t>In 2017 I think it was, </a:t>
            </a:r>
            <a:r>
              <a:rPr lang="en-GB" dirty="0" err="1"/>
              <a:t>Pret</a:t>
            </a:r>
            <a:r>
              <a:rPr lang="en-GB" dirty="0"/>
              <a:t> a Manger and BA came under the spotlight when a young lady bought a baguette in the Airport </a:t>
            </a:r>
            <a:r>
              <a:rPr lang="en-GB" dirty="0" err="1"/>
              <a:t>pret</a:t>
            </a:r>
            <a:r>
              <a:rPr lang="en-GB" dirty="0"/>
              <a:t>-a-manger, she had a severe allergic reaction to a sesame seed and died on the flight – this led to changes in the law regarding food labelling.</a:t>
            </a:r>
          </a:p>
          <a:p>
            <a:pPr marL="228600" indent="-228600">
              <a:buFont typeface="Arial" panose="020B0604020202020204" pitchFamily="34" charset="0"/>
              <a:buAutoNum type="arabicPeriod"/>
            </a:pPr>
            <a:endParaRPr lang="en-GB" dirty="0"/>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14</a:t>
            </a:fld>
            <a:endParaRPr lang="en-GB"/>
          </a:p>
        </p:txBody>
      </p:sp>
    </p:spTree>
    <p:extLst>
      <p:ext uri="{BB962C8B-B14F-4D97-AF65-F5344CB8AC3E}">
        <p14:creationId xmlns:p14="http://schemas.microsoft.com/office/powerpoint/2010/main" val="20773034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We are much better at managing the physical hazards, they are easy, they are visible.  Managers are often less inclined to stick their head above the parapet and address mental hazards in the workplace.</a:t>
            </a:r>
          </a:p>
          <a:p>
            <a:pPr marL="171450" indent="-171450">
              <a:buFont typeface="Arial" panose="020B0604020202020204" pitchFamily="34" charset="0"/>
              <a:buChar char="•"/>
            </a:pPr>
            <a:r>
              <a:rPr lang="en-GB" dirty="0"/>
              <a:t>In employment law we have the ‘egg-shell-skull’ concept, whereby is someone has had a known period of stress related mental ill-health then the onus is on the employer to be sensitive too that and acknowledge that the employee is likely to be fragile to intensive mental demands in </a:t>
            </a:r>
            <a:r>
              <a:rPr lang="en-GB"/>
              <a:t>the future.</a:t>
            </a:r>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15</a:t>
            </a:fld>
            <a:endParaRPr lang="en-GB"/>
          </a:p>
        </p:txBody>
      </p:sp>
    </p:spTree>
    <p:extLst>
      <p:ext uri="{BB962C8B-B14F-4D97-AF65-F5344CB8AC3E}">
        <p14:creationId xmlns:p14="http://schemas.microsoft.com/office/powerpoint/2010/main" val="34346513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71450" indent="-171450">
              <a:buFont typeface="Arial" panose="020B0604020202020204" pitchFamily="34" charset="0"/>
              <a:buChar char="•"/>
            </a:pPr>
            <a:r>
              <a:rPr lang="en-GB" dirty="0"/>
              <a:t>When I worked in South Wales Police I assisted the senior officers in delivering a full day domestic abuse course once a week for a number of months to get all of the officers through the training.  It was fascinating and shocking to see the level of domestic abuse happening on our own doorsteps.  For example, following major sporting events the incidents of domestic abuse would spike significantly in the South Wales area.  The levels of reported control exerted by one spouse over another for prolonged periods of time were also a real eye opener (financial/social/sexual/ etc).  Harassment has taken on a new form with the rise of social media.  Very often someone battling any of this only feels safe in the workplace, it is vital there are support systems in place for such employees, and also that if the signs are there, colleagues/managers are able to have crucial conversations to open the gateway to support.</a:t>
            </a:r>
          </a:p>
        </p:txBody>
      </p:sp>
      <p:sp>
        <p:nvSpPr>
          <p:cNvPr id="4" name="Slide Number Placeholder 3"/>
          <p:cNvSpPr>
            <a:spLocks noGrp="1"/>
          </p:cNvSpPr>
          <p:nvPr>
            <p:ph type="sldNum" sz="quarter" idx="10"/>
          </p:nvPr>
        </p:nvSpPr>
        <p:spPr>
          <a:xfrm>
            <a:off x="3857638" y="9443661"/>
            <a:ext cx="2951162" cy="497126"/>
          </a:xfrm>
          <a:prstGeom prst="rect">
            <a:avLst/>
          </a:prstGeom>
        </p:spPr>
        <p:txBody>
          <a:bodyPr/>
          <a:lstStyle/>
          <a:p>
            <a:fld id="{51D37405-D910-4894-9B12-974B48F8EBAE}" type="slidenum">
              <a:rPr lang="en-GB" smtClean="0">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96891696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CIPD Title Slide with logo">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sp>
        <p:nvSpPr>
          <p:cNvPr id="2" name="Title 1"/>
          <p:cNvSpPr>
            <a:spLocks noGrp="1"/>
          </p:cNvSpPr>
          <p:nvPr>
            <p:ph type="ctrTitle"/>
          </p:nvPr>
        </p:nvSpPr>
        <p:spPr>
          <a:xfrm>
            <a:off x="685800" y="1122363"/>
            <a:ext cx="7772400" cy="2387600"/>
          </a:xfrm>
        </p:spPr>
        <p:txBody>
          <a:bodyPr anchor="b"/>
          <a:lstStyle>
            <a:lvl1pPr algn="ctr">
              <a:defRPr sz="60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03/11/2020</a:t>
            </a:fld>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Tree>
    <p:extLst>
      <p:ext uri="{BB962C8B-B14F-4D97-AF65-F5344CB8AC3E}">
        <p14:creationId xmlns:p14="http://schemas.microsoft.com/office/powerpoint/2010/main" val="266938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lternate section break or opening slid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11C1156-9F48-442B-9650-93B414C8510A}" type="datetimeFigureOut">
              <a:rPr lang="en-GB" smtClean="0"/>
              <a:pPr/>
              <a:t>03/11/2020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pic>
        <p:nvPicPr>
          <p:cNvPr id="6" name="Picture 5"/>
          <p:cNvPicPr>
            <a:picLocks noChangeAspect="1"/>
          </p:cNvPicPr>
          <p:nvPr userDrawn="1"/>
        </p:nvPicPr>
        <p:blipFill rotWithShape="1">
          <a:blip r:embed="rId2" cstate="print">
            <a:extLst>
              <a:ext uri="{28A0092B-C50C-407E-A947-70E740481C1C}">
                <a14:useLocalDpi xmlns:a14="http://schemas.microsoft.com/office/drawing/2010/main" val="0"/>
              </a:ext>
            </a:extLst>
          </a:blip>
          <a:srcRect l="11349" r="-26553"/>
          <a:stretch/>
        </p:blipFill>
        <p:spPr>
          <a:xfrm>
            <a:off x="-5806" y="-1526"/>
            <a:ext cx="12092445" cy="6992874"/>
          </a:xfrm>
          <a:prstGeom prst="rect">
            <a:avLst/>
          </a:prstGeom>
        </p:spPr>
      </p:pic>
      <p:pic>
        <p:nvPicPr>
          <p:cNvPr id="8" name="Picture 7"/>
          <p:cNvPicPr>
            <a:picLocks noChangeAspect="1"/>
          </p:cNvPicPr>
          <p:nvPr userDrawn="1"/>
        </p:nvPicPr>
        <p:blipFill>
          <a:blip r:embed="rId3" cstate="print"/>
          <a:stretch>
            <a:fillRect/>
          </a:stretch>
        </p:blipFill>
        <p:spPr>
          <a:xfrm>
            <a:off x="7293171" y="493200"/>
            <a:ext cx="1441850" cy="824612"/>
          </a:xfrm>
          <a:prstGeom prst="rect">
            <a:avLst/>
          </a:prstGeom>
        </p:spPr>
      </p:pic>
      <p:sp>
        <p:nvSpPr>
          <p:cNvPr id="10" name="TextBox 9"/>
          <p:cNvSpPr txBox="1">
            <a:spLocks noChangeAspect="1"/>
          </p:cNvSpPr>
          <p:nvPr userDrawn="1"/>
        </p:nvSpPr>
        <p:spPr>
          <a:xfrm>
            <a:off x="-1" y="1524002"/>
            <a:ext cx="4564743" cy="2663369"/>
          </a:xfrm>
          <a:prstGeom prst="rect">
            <a:avLst/>
          </a:prstGeom>
          <a:solidFill>
            <a:srgbClr val="58595B">
              <a:alpha val="81000"/>
            </a:srgbClr>
          </a:solidFill>
        </p:spPr>
        <p:txBody>
          <a:bodyPr wrap="square" rtlCol="0">
            <a:normAutofit/>
          </a:bodyPr>
          <a:lstStyle/>
          <a:p>
            <a:endParaRPr lang="en-US" sz="2800" baseline="0" dirty="0">
              <a:solidFill>
                <a:schemeClr val="bg1"/>
              </a:solidFill>
            </a:endParaRPr>
          </a:p>
        </p:txBody>
      </p:sp>
      <p:sp>
        <p:nvSpPr>
          <p:cNvPr id="11" name="Title 1"/>
          <p:cNvSpPr>
            <a:spLocks noGrp="1"/>
          </p:cNvSpPr>
          <p:nvPr>
            <p:ph type="title"/>
          </p:nvPr>
        </p:nvSpPr>
        <p:spPr>
          <a:xfrm>
            <a:off x="159196" y="1761558"/>
            <a:ext cx="4184204" cy="2299453"/>
          </a:xfrm>
        </p:spPr>
        <p:txBody>
          <a:bodyPr anchor="ctr" anchorCtr="0"/>
          <a:lstStyle>
            <a:lvl1pPr>
              <a:defRPr sz="3200">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3041013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231200"/>
          </a:xfrm>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854923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_Whi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180341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03/11/2020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30678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03/11/2020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15575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03/11/2020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037905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03/11/2020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41087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03/11/2020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06403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icture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03/11/2020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295457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s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03/11/2020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324902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03/11/2020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813578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03/11/2020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25035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7297690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1958133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CIPD End Slide with logo">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pic>
        <p:nvPicPr>
          <p:cNvPr id="6" name="Picture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
        <p:nvSpPr>
          <p:cNvPr id="2" name="Date Placeholder 1"/>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03/11/2020</a:t>
            </a:fld>
            <a:endParaRPr lang="en-GB"/>
          </a:p>
        </p:txBody>
      </p:sp>
      <p:sp>
        <p:nvSpPr>
          <p:cNvPr id="3" name="Footer Placeholder 2"/>
          <p:cNvSpPr>
            <a:spLocks noGrp="1"/>
          </p:cNvSpPr>
          <p:nvPr>
            <p:ph type="ftr" sz="quarter" idx="11"/>
          </p:nvPr>
        </p:nvSpPr>
        <p:spPr/>
        <p:txBody>
          <a:bodyPr/>
          <a:lstStyle>
            <a:lvl1pPr>
              <a:defRPr>
                <a:solidFill>
                  <a:schemeClr val="bg1"/>
                </a:solidFill>
              </a:defRPr>
            </a:lvl1pPr>
          </a:lstStyle>
          <a:p>
            <a:endParaRPr lang="en-GB"/>
          </a:p>
        </p:txBody>
      </p:sp>
      <p:sp>
        <p:nvSpPr>
          <p:cNvPr id="4" name="Slide Number Placeholder 3"/>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36532939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_Purpl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2677093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0909351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03/11/2020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3791857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03/11/2020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2723201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03/11/2020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217178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03/11/2020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1584189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03/11/2020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408957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Picture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03/11/2020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8366300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Pictures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03/11/2020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11136128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03/11/2020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6014420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03/11/2020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998524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2320473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_Purpl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6757297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_Sla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4332381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0177659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03/11/2020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2647843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03/11/2020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868907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03/11/2020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1092542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03/11/2020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5644637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03/11/2020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879617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03/11/2020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11276499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Pictures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03/11/2020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4700143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03/11/2020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3724126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03/11/2020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1380593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2212865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_Sla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65003135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_WhitePlai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9237250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6358196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03/11/2020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4493517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03/11/2020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76981003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03/11/2020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4966305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03/11/2020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6030692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03/11/2020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9403020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Picture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03/11/2020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95154095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wo Pictues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03/11/2020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82824519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03/11/2020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06253098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03/11/2020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8061621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89918231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Plai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003581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6" Type="http://schemas.openxmlformats.org/officeDocument/2006/relationships/image" Target="../media/image2.png"/><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image" Target="../media/image7.png"/><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slideLayout" Target="../slideLayouts/slideLayout42.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2" Type="http://schemas.openxmlformats.org/officeDocument/2006/relationships/slideLayout" Target="../slideLayouts/slideLayout31.xml"/><Relationship Id="rId16" Type="http://schemas.openxmlformats.org/officeDocument/2006/relationships/image" Target="../media/image2.png"/><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5" Type="http://schemas.openxmlformats.org/officeDocument/2006/relationships/image" Target="../media/image7.png"/><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slideLayout" Target="../slideLayouts/slideLayout55.xml"/><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slideLayout" Target="../slideLayouts/slideLayout54.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 Id="rId1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03/11/2020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18">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9" name="Picture 8"/>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173112174"/>
      </p:ext>
    </p:extLst>
  </p:cSld>
  <p:clrMap bg1="lt1" tx1="dk1" bg2="lt2" tx2="dk2" accent1="accent1" accent2="accent2" accent3="accent3" accent4="accent4" accent5="accent5" accent6="accent6" hlink="hlink" folHlink="folHlink"/>
  <p:sldLayoutIdLst>
    <p:sldLayoutId id="2147483755" r:id="rId1"/>
    <p:sldLayoutId id="2147483757" r:id="rId2"/>
    <p:sldLayoutId id="2147483662" r:id="rId3"/>
    <p:sldLayoutId id="2147483661" r:id="rId4"/>
    <p:sldLayoutId id="2147483663" r:id="rId5"/>
    <p:sldLayoutId id="2147483664" r:id="rId6"/>
    <p:sldLayoutId id="2147483665" r:id="rId7"/>
    <p:sldLayoutId id="2147483666" r:id="rId8"/>
    <p:sldLayoutId id="2147483667" r:id="rId9"/>
    <p:sldLayoutId id="2147483672" r:id="rId10"/>
    <p:sldLayoutId id="2147483712" r:id="rId11"/>
    <p:sldLayoutId id="2147483668" r:id="rId12"/>
    <p:sldLayoutId id="2147483669" r:id="rId13"/>
    <p:sldLayoutId id="2147483670" r:id="rId14"/>
    <p:sldLayoutId id="2147483671" r:id="rId15"/>
    <p:sldLayoutId id="2147483756" r:id="rId16"/>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DBD3E5"/>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03/11/2020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847506107"/>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DADBD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03/11/2020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80605915"/>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03/11/2020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4024760899"/>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hyperlink" Target="http://www.hse.gov.uk/stress/standards/" TargetMode="External"/><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hyperlink" Target="https://www.britsafe.org/campaigns-policy/not-just-free-fruit-wellbeing-at-work/" TargetMode="External"/><Relationship Id="rId2" Type="http://schemas.openxmlformats.org/officeDocument/2006/relationships/hyperlink" Target="http://www.acas.org.uk/index.aspx?articleid=5031" TargetMode="Externa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hyperlink" Target="http://www.hse.gov.uk/stress/standards/" TargetMode="Externa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hyperlink" Target="http://www.acas.org.uk/" TargetMode="External"/><Relationship Id="rId2" Type="http://schemas.openxmlformats.org/officeDocument/2006/relationships/hyperlink" Target="http://www.tuc.org.uk/equality-issues/gender-equality/violence-against-women/domestic-violence-and-workplace" TargetMode="External"/><Relationship Id="rId1" Type="http://schemas.openxmlformats.org/officeDocument/2006/relationships/slideLayout" Target="../slideLayouts/slideLayout3.xml"/><Relationship Id="rId5" Type="http://schemas.openxmlformats.org/officeDocument/2006/relationships/hyperlink" Target="http://www.mind.org.uk/" TargetMode="External"/><Relationship Id="rId4" Type="http://schemas.openxmlformats.org/officeDocument/2006/relationships/hyperlink" Target="http://www.hse.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4744"/>
            <a:ext cx="7772400" cy="1988641"/>
          </a:xfrm>
        </p:spPr>
        <p:txBody>
          <a:bodyPr>
            <a:normAutofit fontScale="90000"/>
          </a:bodyPr>
          <a:lstStyle/>
          <a:p>
            <a:r>
              <a:rPr lang="en-GB" dirty="0">
                <a:solidFill>
                  <a:schemeClr val="bg1"/>
                </a:solidFill>
              </a:rPr>
              <a:t>CIPD Level 7</a:t>
            </a:r>
            <a:br>
              <a:rPr lang="en-GB" dirty="0">
                <a:solidFill>
                  <a:schemeClr val="bg1"/>
                </a:solidFill>
              </a:rPr>
            </a:br>
            <a:r>
              <a:rPr lang="en-GB" dirty="0">
                <a:solidFill>
                  <a:schemeClr val="bg1"/>
                </a:solidFill>
              </a:rPr>
              <a:t>Managing Employment Relations</a:t>
            </a:r>
          </a:p>
        </p:txBody>
      </p:sp>
      <p:sp>
        <p:nvSpPr>
          <p:cNvPr id="3" name="Subtitle 2"/>
          <p:cNvSpPr>
            <a:spLocks noGrp="1"/>
          </p:cNvSpPr>
          <p:nvPr>
            <p:ph type="subTitle" idx="1"/>
          </p:nvPr>
        </p:nvSpPr>
        <p:spPr>
          <a:xfrm>
            <a:off x="914400" y="3284984"/>
            <a:ext cx="7906072" cy="1988641"/>
          </a:xfrm>
        </p:spPr>
        <p:txBody>
          <a:bodyPr>
            <a:normAutofit fontScale="47500" lnSpcReduction="20000"/>
          </a:bodyPr>
          <a:lstStyle/>
          <a:p>
            <a:r>
              <a:rPr lang="en-GB" sz="7600" b="1" dirty="0">
                <a:solidFill>
                  <a:srgbClr val="105FFC"/>
                </a:solidFill>
              </a:rPr>
              <a:t>Deborah Rees</a:t>
            </a:r>
          </a:p>
          <a:p>
            <a:r>
              <a:rPr lang="en-GB" sz="7600" b="1" dirty="0">
                <a:solidFill>
                  <a:srgbClr val="105FFC"/>
                </a:solidFill>
              </a:rPr>
              <a:t>deborah.rees@uwtsd.ac.uk</a:t>
            </a:r>
          </a:p>
          <a:p>
            <a:r>
              <a:rPr lang="en-GB" sz="7600" b="1" dirty="0">
                <a:solidFill>
                  <a:srgbClr val="105FFC"/>
                </a:solidFill>
              </a:rPr>
              <a:t>Week 7</a:t>
            </a:r>
            <a:br>
              <a:rPr lang="en-GB" sz="4600" b="1" dirty="0"/>
            </a:br>
            <a:br>
              <a:rPr lang="en-GB" altLang="en-US" sz="1600" dirty="0"/>
            </a:br>
            <a:br>
              <a:rPr lang="en-GB" altLang="en-US" dirty="0"/>
            </a:br>
            <a:endParaRPr lang="en-GB" dirty="0"/>
          </a:p>
          <a:p>
            <a:endParaRPr lang="en-GB" dirty="0"/>
          </a:p>
        </p:txBody>
      </p:sp>
      <p:sp>
        <p:nvSpPr>
          <p:cNvPr id="4" name="Slide Number Placeholder 3">
            <a:extLst>
              <a:ext uri="{FF2B5EF4-FFF2-40B4-BE49-F238E27FC236}">
                <a16:creationId xmlns:a16="http://schemas.microsoft.com/office/drawing/2014/main" id="{E2AB8713-5AAC-4F01-9C64-D9799E7BF322}"/>
              </a:ext>
            </a:extLst>
          </p:cNvPr>
          <p:cNvSpPr>
            <a:spLocks noGrp="1"/>
          </p:cNvSpPr>
          <p:nvPr>
            <p:ph type="sldNum" sz="quarter" idx="12"/>
          </p:nvPr>
        </p:nvSpPr>
        <p:spPr/>
        <p:txBody>
          <a:bodyPr/>
          <a:lstStyle/>
          <a:p>
            <a:fld id="{AC82685A-BD3A-4230-8D85-804689F67293}" type="slidenum">
              <a:rPr lang="en-GB" smtClean="0"/>
              <a:t>1</a:t>
            </a:fld>
            <a:endParaRPr lang="en-GB"/>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059971" y="1783959"/>
            <a:ext cx="3483937" cy="2889114"/>
          </a:xfrm>
        </p:spPr>
        <p:txBody>
          <a:bodyPr anchor="b">
            <a:normAutofit fontScale="90000"/>
          </a:bodyPr>
          <a:lstStyle/>
          <a:p>
            <a:pPr algn="l"/>
            <a:r>
              <a:rPr lang="en-GB" sz="2400" b="1" kern="1200" dirty="0">
                <a:effectLst/>
              </a:rPr>
              <a:t>Managing Employment Relations, 7e</a:t>
            </a:r>
            <a:br>
              <a:rPr lang="en-GB" sz="2400" b="1" kern="1200" dirty="0">
                <a:effectLst/>
              </a:rPr>
            </a:br>
            <a:br>
              <a:rPr lang="en-GB" sz="2400" kern="1200" dirty="0">
                <a:effectLst/>
              </a:rPr>
            </a:br>
            <a:r>
              <a:rPr lang="en-GB" sz="2400" kern="1200" dirty="0">
                <a:effectLst/>
              </a:rPr>
              <a:t>Chapter </a:t>
            </a:r>
            <a:r>
              <a:rPr lang="en-GB" sz="2400" dirty="0"/>
              <a:t>8</a:t>
            </a:r>
            <a:br>
              <a:rPr lang="en-GB" sz="2400" kern="1200" dirty="0">
                <a:effectLst/>
              </a:rPr>
            </a:br>
            <a:br>
              <a:rPr lang="en-GB" sz="2400" kern="1200" dirty="0">
                <a:effectLst/>
              </a:rPr>
            </a:br>
            <a:r>
              <a:rPr lang="en-GB" sz="2400" b="1" dirty="0"/>
              <a:t>Health, wellbeing and the employment relationship</a:t>
            </a:r>
          </a:p>
        </p:txBody>
      </p:sp>
      <p:sp>
        <p:nvSpPr>
          <p:cNvPr id="11" name="Freeform: Shape 10">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18115"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screenshot of a cell phone&#10;&#10;Description automatically generated">
            <a:extLst>
              <a:ext uri="{FF2B5EF4-FFF2-40B4-BE49-F238E27FC236}">
                <a16:creationId xmlns:a16="http://schemas.microsoft.com/office/drawing/2014/main" id="{85E9AED6-6168-4930-AFE3-B6AC64B6322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4536" y="767140"/>
            <a:ext cx="3035882" cy="3955548"/>
          </a:xfrm>
          <a:prstGeom prst="rect">
            <a:avLst/>
          </a:prstGeom>
        </p:spPr>
      </p:pic>
    </p:spTree>
    <p:extLst>
      <p:ext uri="{BB962C8B-B14F-4D97-AF65-F5344CB8AC3E}">
        <p14:creationId xmlns:p14="http://schemas.microsoft.com/office/powerpoint/2010/main" val="10555038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Session Outline</a:t>
            </a:r>
          </a:p>
        </p:txBody>
      </p:sp>
      <p:sp>
        <p:nvSpPr>
          <p:cNvPr id="3" name="Content Placeholder 2"/>
          <p:cNvSpPr>
            <a:spLocks noGrp="1"/>
          </p:cNvSpPr>
          <p:nvPr>
            <p:ph idx="1"/>
          </p:nvPr>
        </p:nvSpPr>
        <p:spPr/>
        <p:txBody>
          <a:bodyPr>
            <a:normAutofit fontScale="85000" lnSpcReduction="20000"/>
          </a:bodyPr>
          <a:lstStyle/>
          <a:p>
            <a:r>
              <a:rPr lang="en-GB" dirty="0"/>
              <a:t>Explore the nature and complexity of health and wellbeing in the workplace.</a:t>
            </a:r>
          </a:p>
          <a:p>
            <a:r>
              <a:rPr lang="en-GB" dirty="0"/>
              <a:t>The development of health and safety protection for employees, from its earliest days to the more recent legislative processes which have placed a ‘duty of care’ on employers and employees. </a:t>
            </a:r>
          </a:p>
          <a:p>
            <a:r>
              <a:rPr lang="en-GB" dirty="0"/>
              <a:t>Legislation and good practice encompass not only the physical wellbeing of workers but also their mental health. </a:t>
            </a:r>
          </a:p>
          <a:p>
            <a:r>
              <a:rPr lang="en-GB" dirty="0"/>
              <a:t>Critically reflect on the increasing impact of workplace stress on employees</a:t>
            </a:r>
          </a:p>
          <a:p>
            <a:r>
              <a:rPr lang="en-GB" dirty="0"/>
              <a:t>The causes and consequences of poor mental health and the potential solutions for this growing problem. </a:t>
            </a:r>
          </a:p>
          <a:p>
            <a:r>
              <a:rPr lang="en-GB" dirty="0"/>
              <a:t>The theory and practice of workplace wellbeing. </a:t>
            </a:r>
          </a:p>
          <a:p>
            <a:r>
              <a:rPr lang="en-GB" dirty="0"/>
              <a:t>The practical means by which employers can successfully facilitate ‘good work’. </a:t>
            </a:r>
          </a:p>
          <a:p>
            <a:r>
              <a:rPr lang="en-GB" dirty="0"/>
              <a:t>Examples of good practice</a:t>
            </a:r>
          </a:p>
        </p:txBody>
      </p:sp>
    </p:spTree>
    <p:extLst>
      <p:ext uri="{BB962C8B-B14F-4D97-AF65-F5344CB8AC3E}">
        <p14:creationId xmlns:p14="http://schemas.microsoft.com/office/powerpoint/2010/main" val="6795120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Learning Outcomes</a:t>
            </a:r>
          </a:p>
        </p:txBody>
      </p:sp>
      <p:sp>
        <p:nvSpPr>
          <p:cNvPr id="3" name="Content Placeholder 2"/>
          <p:cNvSpPr>
            <a:spLocks noGrp="1"/>
          </p:cNvSpPr>
          <p:nvPr>
            <p:ph idx="1"/>
          </p:nvPr>
        </p:nvSpPr>
        <p:spPr/>
        <p:txBody>
          <a:bodyPr>
            <a:normAutofit lnSpcReduction="10000"/>
          </a:bodyPr>
          <a:lstStyle/>
          <a:p>
            <a:r>
              <a:rPr lang="en-GB" dirty="0"/>
              <a:t>When you have completed this session, you should be able to: </a:t>
            </a:r>
          </a:p>
          <a:p>
            <a:pPr lvl="1"/>
            <a:r>
              <a:rPr lang="en-GB" sz="1800" dirty="0"/>
              <a:t>critically reflect on the development of health and wellbeing legislation and good practice</a:t>
            </a:r>
          </a:p>
          <a:p>
            <a:pPr lvl="1"/>
            <a:r>
              <a:rPr lang="en-GB" sz="1800" dirty="0"/>
              <a:t>explain and critically analyse the processes through which health and safety legislation, and its enforcement, informs good practice in the workplace </a:t>
            </a:r>
          </a:p>
          <a:p>
            <a:pPr lvl="1"/>
            <a:r>
              <a:rPr lang="en-GB" sz="1800" dirty="0"/>
              <a:t>describe the nature, extent and causes of workplace stress and critically evaluate the development of procedures to address its impact</a:t>
            </a:r>
          </a:p>
          <a:p>
            <a:pPr lvl="1"/>
            <a:r>
              <a:rPr lang="en-GB" sz="1800" dirty="0"/>
              <a:t>understand and critique the role of policymakers, managers and union representatives in operationalising health and wellbeing policy and practice    </a:t>
            </a:r>
          </a:p>
          <a:p>
            <a:pPr lvl="1"/>
            <a:r>
              <a:rPr lang="en-GB" sz="1800" dirty="0"/>
              <a:t>understand and critically assess the business case for enhancing wellbeing</a:t>
            </a:r>
          </a:p>
          <a:p>
            <a:pPr lvl="1"/>
            <a:r>
              <a:rPr lang="en-GB" sz="1800" dirty="0"/>
              <a:t>identify and critically assess the different challenges and possible solutions to successfully enacting both physical and mental health policy and practice in the workplace</a:t>
            </a:r>
          </a:p>
          <a:p>
            <a:pPr lvl="1"/>
            <a:endParaRPr lang="en-GB" dirty="0"/>
          </a:p>
        </p:txBody>
      </p:sp>
    </p:spTree>
    <p:extLst>
      <p:ext uri="{BB962C8B-B14F-4D97-AF65-F5344CB8AC3E}">
        <p14:creationId xmlns:p14="http://schemas.microsoft.com/office/powerpoint/2010/main" val="14808593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465384"/>
          </a:xfrm>
        </p:spPr>
        <p:txBody>
          <a:bodyPr/>
          <a:lstStyle/>
          <a:p>
            <a:r>
              <a:rPr lang="en-GB" b="1" dirty="0">
                <a:solidFill>
                  <a:srgbClr val="660066"/>
                </a:solidFill>
              </a:rPr>
              <a:t>Why health and wellbeing is crucial</a:t>
            </a:r>
          </a:p>
        </p:txBody>
      </p:sp>
      <p:sp>
        <p:nvSpPr>
          <p:cNvPr id="3" name="Content Placeholder 2"/>
          <p:cNvSpPr>
            <a:spLocks noGrp="1"/>
          </p:cNvSpPr>
          <p:nvPr>
            <p:ph idx="1"/>
          </p:nvPr>
        </p:nvSpPr>
        <p:spPr>
          <a:xfrm>
            <a:off x="457200" y="1535723"/>
            <a:ext cx="8229600" cy="4590440"/>
          </a:xfrm>
        </p:spPr>
        <p:txBody>
          <a:bodyPr>
            <a:normAutofit fontScale="92500" lnSpcReduction="10000"/>
          </a:bodyPr>
          <a:lstStyle/>
          <a:p>
            <a:pPr fontAlgn="base"/>
            <a:r>
              <a:rPr lang="en-GB" sz="1900" b="1" dirty="0"/>
              <a:t>The scale of ill-health in UK workplaces, 2017-18 (Health and Safety Executive, 2019)</a:t>
            </a:r>
            <a:endParaRPr lang="en-GB" sz="1900" dirty="0"/>
          </a:p>
          <a:p>
            <a:pPr lvl="0" fontAlgn="base"/>
            <a:r>
              <a:rPr lang="en-GB" sz="1900" b="1" dirty="0"/>
              <a:t>1.4 million</a:t>
            </a:r>
            <a:r>
              <a:rPr lang="en-GB" sz="1900" dirty="0"/>
              <a:t> working people suffering from a work-related illness </a:t>
            </a:r>
          </a:p>
          <a:p>
            <a:pPr lvl="0" fontAlgn="base"/>
            <a:r>
              <a:rPr lang="en-GB" sz="1900" b="1" dirty="0"/>
              <a:t>147</a:t>
            </a:r>
            <a:r>
              <a:rPr lang="en-GB" sz="1900" dirty="0"/>
              <a:t> workers killed at work (2018/19)</a:t>
            </a:r>
          </a:p>
          <a:p>
            <a:pPr lvl="0" fontAlgn="base"/>
            <a:r>
              <a:rPr lang="en-GB" sz="1900" b="1" dirty="0"/>
              <a:t>555,000</a:t>
            </a:r>
            <a:r>
              <a:rPr lang="en-GB" sz="1900" dirty="0"/>
              <a:t> injuries occurred at work </a:t>
            </a:r>
          </a:p>
          <a:p>
            <a:pPr lvl="0" fontAlgn="base"/>
            <a:r>
              <a:rPr lang="en-GB" sz="1900" b="1" dirty="0"/>
              <a:t>30.7 million</a:t>
            </a:r>
            <a:r>
              <a:rPr lang="en-GB" sz="1900" dirty="0"/>
              <a:t> working days lost due to work-related illness and workplace injury </a:t>
            </a:r>
          </a:p>
          <a:p>
            <a:pPr lvl="0" fontAlgn="base"/>
            <a:r>
              <a:rPr lang="en-GB" sz="1900" b="1" dirty="0"/>
              <a:t>£15 billion</a:t>
            </a:r>
            <a:r>
              <a:rPr lang="en-GB" sz="1900" dirty="0"/>
              <a:t> estimated cost of injuries and ill health from current working conditions </a:t>
            </a:r>
          </a:p>
          <a:p>
            <a:pPr fontAlgn="base"/>
            <a:r>
              <a:rPr lang="en-GB" i="1" dirty="0"/>
              <a:t>‘The HR profession has a pivotal role to play in steering the health and well-being agenda in organizations by ensuring that senior managers regard it as a priority, and that employee well-being practices are integrated in the organisation’s day-to-day operations’ (CIPD, 2018:10).</a:t>
            </a:r>
            <a:endParaRPr lang="en-GB" dirty="0"/>
          </a:p>
          <a:p>
            <a:pPr fontAlgn="base"/>
            <a:endParaRPr lang="en-GB" sz="1900" dirty="0"/>
          </a:p>
          <a:p>
            <a:pPr marL="457200" lvl="1" indent="0">
              <a:spcBef>
                <a:spcPts val="0"/>
              </a:spcBef>
              <a:buNone/>
            </a:pPr>
            <a:endParaRPr lang="en-GB" dirty="0"/>
          </a:p>
        </p:txBody>
      </p:sp>
    </p:spTree>
    <p:extLst>
      <p:ext uri="{BB962C8B-B14F-4D97-AF65-F5344CB8AC3E}">
        <p14:creationId xmlns:p14="http://schemas.microsoft.com/office/powerpoint/2010/main" val="165645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535723"/>
          </a:xfrm>
        </p:spPr>
        <p:txBody>
          <a:bodyPr/>
          <a:lstStyle/>
          <a:p>
            <a:r>
              <a:rPr lang="en-GB" b="1" dirty="0">
                <a:solidFill>
                  <a:srgbClr val="660066"/>
                </a:solidFill>
              </a:rPr>
              <a:t>The law and its development</a:t>
            </a:r>
          </a:p>
        </p:txBody>
      </p:sp>
      <p:sp>
        <p:nvSpPr>
          <p:cNvPr id="3" name="Content Placeholder 2"/>
          <p:cNvSpPr>
            <a:spLocks noGrp="1"/>
          </p:cNvSpPr>
          <p:nvPr>
            <p:ph idx="1"/>
          </p:nvPr>
        </p:nvSpPr>
        <p:spPr>
          <a:xfrm>
            <a:off x="628650" y="1535722"/>
            <a:ext cx="7886700" cy="4685077"/>
          </a:xfrm>
        </p:spPr>
        <p:txBody>
          <a:bodyPr>
            <a:normAutofit/>
          </a:bodyPr>
          <a:lstStyle/>
          <a:p>
            <a:r>
              <a:rPr lang="en-GB" dirty="0"/>
              <a:t>Prior to 1974 ‘ad hoc’ approach</a:t>
            </a:r>
          </a:p>
          <a:p>
            <a:r>
              <a:rPr lang="en-GB" dirty="0"/>
              <a:t>Seminal ‘Health and Safety at Work Act 1974’</a:t>
            </a:r>
          </a:p>
          <a:p>
            <a:r>
              <a:rPr lang="en-GB" dirty="0"/>
              <a:t>Umbrella act for all subsequent legislation</a:t>
            </a:r>
          </a:p>
          <a:p>
            <a:r>
              <a:rPr lang="en-US" i="1" dirty="0"/>
              <a:t>‘It shall be the duty of every employer to ensure, as far as is reasonably practicable, the health, safety and welfare at work of all employees’ (Section 2).</a:t>
            </a:r>
          </a:p>
          <a:p>
            <a:r>
              <a:rPr lang="en-GB" dirty="0"/>
              <a:t>The Management of Health and Safety at Work Regulations 1999 = Risk assessment; physical and mental elements of good health</a:t>
            </a:r>
          </a:p>
          <a:p>
            <a:r>
              <a:rPr lang="en-GB" i="1" dirty="0"/>
              <a:t>Critics argue still too much reliance on employer self regulation</a:t>
            </a:r>
            <a:endParaRPr lang="en-US" i="1" dirty="0"/>
          </a:p>
          <a:p>
            <a:endParaRPr lang="en-US" i="1" dirty="0"/>
          </a:p>
          <a:p>
            <a:endParaRPr lang="en-GB" dirty="0"/>
          </a:p>
          <a:p>
            <a:endParaRPr lang="en-GB" dirty="0"/>
          </a:p>
        </p:txBody>
      </p:sp>
    </p:spTree>
    <p:extLst>
      <p:ext uri="{BB962C8B-B14F-4D97-AF65-F5344CB8AC3E}">
        <p14:creationId xmlns:p14="http://schemas.microsoft.com/office/powerpoint/2010/main" val="28969096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441937"/>
          </a:xfrm>
        </p:spPr>
        <p:txBody>
          <a:bodyPr/>
          <a:lstStyle/>
          <a:p>
            <a:r>
              <a:rPr lang="en-GB" b="1" dirty="0">
                <a:solidFill>
                  <a:srgbClr val="660066"/>
                </a:solidFill>
              </a:rPr>
              <a:t>Key elements of the law</a:t>
            </a:r>
          </a:p>
        </p:txBody>
      </p:sp>
      <p:sp>
        <p:nvSpPr>
          <p:cNvPr id="3" name="Content Placeholder 2"/>
          <p:cNvSpPr>
            <a:spLocks noGrp="1"/>
          </p:cNvSpPr>
          <p:nvPr>
            <p:ph idx="1"/>
          </p:nvPr>
        </p:nvSpPr>
        <p:spPr>
          <a:xfrm>
            <a:off x="457200" y="1336432"/>
            <a:ext cx="8229600" cy="4789732"/>
          </a:xfrm>
        </p:spPr>
        <p:txBody>
          <a:bodyPr>
            <a:normAutofit fontScale="47500" lnSpcReduction="20000"/>
          </a:bodyPr>
          <a:lstStyle/>
          <a:p>
            <a:pPr marL="0" indent="0" fontAlgn="base">
              <a:buNone/>
            </a:pPr>
            <a:r>
              <a:rPr lang="en-GB" dirty="0"/>
              <a:t>Key duties of the employer under the HASWA 1974 include:</a:t>
            </a:r>
          </a:p>
          <a:p>
            <a:pPr marL="0" indent="0" fontAlgn="base">
              <a:buNone/>
            </a:pPr>
            <a:r>
              <a:rPr lang="en-GB" dirty="0"/>
              <a:t> </a:t>
            </a:r>
          </a:p>
          <a:p>
            <a:pPr lvl="0" fontAlgn="base"/>
            <a:r>
              <a:rPr lang="en-GB" i="1" dirty="0"/>
              <a:t>Providing and maintaining plant and systems at work so that they are safe and without risks to health.</a:t>
            </a:r>
            <a:endParaRPr lang="en-GB" dirty="0"/>
          </a:p>
          <a:p>
            <a:pPr lvl="0" fontAlgn="base"/>
            <a:r>
              <a:rPr lang="en-GB" i="1" dirty="0"/>
              <a:t>Ensuring the safe use, handling, storage and transport of articles and substances.</a:t>
            </a:r>
            <a:endParaRPr lang="en-GB" dirty="0"/>
          </a:p>
          <a:p>
            <a:pPr lvl="0" fontAlgn="base"/>
            <a:r>
              <a:rPr lang="en-GB" i="1" dirty="0"/>
              <a:t>Providing health and safety information, instruction, training and supervision.</a:t>
            </a:r>
            <a:endParaRPr lang="en-GB" dirty="0"/>
          </a:p>
          <a:p>
            <a:pPr lvl="0" fontAlgn="base"/>
            <a:r>
              <a:rPr lang="en-GB" i="1" dirty="0"/>
              <a:t>Maintaining the place of work (where it is in the employer’s control) so that it, and access to and exit from it, are safe and without risks to health.</a:t>
            </a:r>
            <a:endParaRPr lang="en-GB" dirty="0"/>
          </a:p>
          <a:p>
            <a:pPr lvl="0" fontAlgn="base"/>
            <a:r>
              <a:rPr lang="en-GB" i="1" dirty="0"/>
              <a:t>Providing and maintaining a safe working environment and adequate welfare facilities.</a:t>
            </a:r>
            <a:endParaRPr lang="en-GB" dirty="0"/>
          </a:p>
          <a:p>
            <a:pPr marL="0" indent="0" fontAlgn="base">
              <a:buNone/>
            </a:pPr>
            <a:r>
              <a:rPr lang="en-GB" dirty="0"/>
              <a:t> </a:t>
            </a:r>
          </a:p>
          <a:p>
            <a:pPr marL="0" indent="0" fontAlgn="base">
              <a:buNone/>
            </a:pPr>
            <a:r>
              <a:rPr lang="en-GB" dirty="0"/>
              <a:t> ‘Six pack’ of regulations which came into force due to a European law called the ‘framework directive’, the aim of which was to harmonise health and safety legislation throughout Europe. This came into effect in the UK in 1999 through a series of regulations introduced under the Health and Safety at Work Act:</a:t>
            </a:r>
          </a:p>
          <a:p>
            <a:pPr marL="0" indent="0" fontAlgn="base">
              <a:buNone/>
            </a:pPr>
            <a:r>
              <a:rPr lang="en-GB" dirty="0"/>
              <a:t> </a:t>
            </a:r>
          </a:p>
          <a:p>
            <a:pPr lvl="0"/>
            <a:r>
              <a:rPr lang="en-GB" dirty="0"/>
              <a:t>Management of Risk Assessment                                  </a:t>
            </a:r>
          </a:p>
          <a:p>
            <a:pPr lvl="0"/>
            <a:r>
              <a:rPr lang="en-GB" dirty="0"/>
              <a:t>Provision and use of Personal Protective Equipment (PPE) </a:t>
            </a:r>
          </a:p>
          <a:p>
            <a:pPr lvl="0"/>
            <a:r>
              <a:rPr lang="en-GB" dirty="0"/>
              <a:t>Manual Handling operations                                           </a:t>
            </a:r>
          </a:p>
          <a:p>
            <a:pPr lvl="0"/>
            <a:r>
              <a:rPr lang="en-GB" dirty="0"/>
              <a:t>Display Screen Equipment                                             </a:t>
            </a:r>
          </a:p>
          <a:p>
            <a:pPr lvl="0"/>
            <a:r>
              <a:rPr lang="en-GB" dirty="0"/>
              <a:t>Physical Working Conditions                                       </a:t>
            </a:r>
          </a:p>
          <a:p>
            <a:pPr lvl="0"/>
            <a:r>
              <a:rPr lang="en-GB" dirty="0"/>
              <a:t>Guarding of Machinery</a:t>
            </a:r>
          </a:p>
          <a:p>
            <a:pPr marL="342000">
              <a:lnSpc>
                <a:spcPct val="100000"/>
              </a:lnSpc>
              <a:spcBef>
                <a:spcPts val="0"/>
              </a:spcBef>
            </a:pPr>
            <a:endParaRPr lang="en-GB" dirty="0"/>
          </a:p>
        </p:txBody>
      </p:sp>
    </p:spTree>
    <p:extLst>
      <p:ext uri="{BB962C8B-B14F-4D97-AF65-F5344CB8AC3E}">
        <p14:creationId xmlns:p14="http://schemas.microsoft.com/office/powerpoint/2010/main" val="42546896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415" y="-271339"/>
            <a:ext cx="7886700" cy="1817077"/>
          </a:xfrm>
        </p:spPr>
        <p:txBody>
          <a:bodyPr/>
          <a:lstStyle/>
          <a:p>
            <a:r>
              <a:rPr lang="en-GB" b="1" dirty="0">
                <a:solidFill>
                  <a:srgbClr val="660066"/>
                </a:solidFill>
              </a:rPr>
              <a:t>Enforcing the legislation </a:t>
            </a:r>
          </a:p>
        </p:txBody>
      </p:sp>
      <p:sp>
        <p:nvSpPr>
          <p:cNvPr id="3" name="Content Placeholder 2"/>
          <p:cNvSpPr>
            <a:spLocks noGrp="1"/>
          </p:cNvSpPr>
          <p:nvPr>
            <p:ph idx="1"/>
          </p:nvPr>
        </p:nvSpPr>
        <p:spPr>
          <a:xfrm>
            <a:off x="384810" y="1362222"/>
            <a:ext cx="7886700" cy="4614738"/>
          </a:xfrm>
        </p:spPr>
        <p:txBody>
          <a:bodyPr>
            <a:normAutofit/>
          </a:bodyPr>
          <a:lstStyle/>
          <a:p>
            <a:pPr marL="457200" lvl="1" indent="0">
              <a:lnSpc>
                <a:spcPct val="100000"/>
              </a:lnSpc>
              <a:spcBef>
                <a:spcPts val="0"/>
              </a:spcBef>
              <a:buNone/>
            </a:pPr>
            <a:r>
              <a:rPr lang="en-GB" dirty="0"/>
              <a:t>Health and Safety Executive (HSE) and Local Authority Environment Health Officers (EHOs) are responsible for enforcing health and safety law in workplaces. The main actions are :</a:t>
            </a:r>
          </a:p>
          <a:p>
            <a:pPr marL="457200" lvl="1" indent="0">
              <a:lnSpc>
                <a:spcPct val="100000"/>
              </a:lnSpc>
              <a:spcBef>
                <a:spcPts val="0"/>
              </a:spcBef>
              <a:buNone/>
            </a:pPr>
            <a:endParaRPr lang="en-GB" sz="2800" dirty="0"/>
          </a:p>
          <a:p>
            <a:pPr lvl="1">
              <a:lnSpc>
                <a:spcPct val="100000"/>
              </a:lnSpc>
              <a:spcBef>
                <a:spcPts val="0"/>
              </a:spcBef>
            </a:pPr>
            <a:r>
              <a:rPr lang="en-GB" sz="2200" dirty="0"/>
              <a:t>To issue advice (verbally or in writing)</a:t>
            </a:r>
          </a:p>
          <a:p>
            <a:pPr lvl="1">
              <a:lnSpc>
                <a:spcPct val="100000"/>
              </a:lnSpc>
              <a:spcBef>
                <a:spcPts val="0"/>
              </a:spcBef>
            </a:pPr>
            <a:r>
              <a:rPr lang="en-GB" sz="2200" dirty="0"/>
              <a:t>To issue an improvement notice</a:t>
            </a:r>
          </a:p>
          <a:p>
            <a:pPr lvl="1">
              <a:lnSpc>
                <a:spcPct val="100000"/>
              </a:lnSpc>
              <a:spcBef>
                <a:spcPts val="0"/>
              </a:spcBef>
            </a:pPr>
            <a:r>
              <a:rPr lang="en-GB" sz="2200" dirty="0"/>
              <a:t>To issue a prohibition notice</a:t>
            </a:r>
          </a:p>
          <a:p>
            <a:pPr lvl="1">
              <a:lnSpc>
                <a:spcPct val="100000"/>
              </a:lnSpc>
              <a:spcBef>
                <a:spcPts val="0"/>
              </a:spcBef>
            </a:pPr>
            <a:r>
              <a:rPr lang="en-GB" sz="2200" dirty="0"/>
              <a:t>To initiate a prosecution (summary or indictment)</a:t>
            </a:r>
          </a:p>
          <a:p>
            <a:pPr marL="457200" lvl="1" indent="0">
              <a:lnSpc>
                <a:spcPct val="100000"/>
              </a:lnSpc>
              <a:spcBef>
                <a:spcPts val="0"/>
              </a:spcBef>
              <a:buNone/>
            </a:pPr>
            <a:endParaRPr lang="en-GB" sz="2200" dirty="0"/>
          </a:p>
          <a:p>
            <a:pPr lvl="0" fontAlgn="base"/>
            <a:r>
              <a:rPr lang="en-GB" sz="2000" dirty="0"/>
              <a:t>The number of HSE inspectors fell by over 25% between 2010 and 2017 and the number of local authority inspectors halved over the same period. Raises questions of ability to effectively enforce.</a:t>
            </a:r>
          </a:p>
          <a:p>
            <a:pPr lvl="1">
              <a:lnSpc>
                <a:spcPct val="100000"/>
              </a:lnSpc>
              <a:spcBef>
                <a:spcPts val="0"/>
              </a:spcBef>
            </a:pPr>
            <a:endParaRPr lang="en-GB" dirty="0"/>
          </a:p>
          <a:p>
            <a:pPr marL="0" indent="0">
              <a:buNone/>
            </a:pPr>
            <a:endParaRPr lang="en-GB" sz="2000" dirty="0"/>
          </a:p>
        </p:txBody>
      </p:sp>
    </p:spTree>
    <p:extLst>
      <p:ext uri="{BB962C8B-B14F-4D97-AF65-F5344CB8AC3E}">
        <p14:creationId xmlns:p14="http://schemas.microsoft.com/office/powerpoint/2010/main" val="3136790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BB723-7C66-49D2-8353-A492F8368558}"/>
              </a:ext>
            </a:extLst>
          </p:cNvPr>
          <p:cNvSpPr>
            <a:spLocks noGrp="1"/>
          </p:cNvSpPr>
          <p:nvPr>
            <p:ph type="title"/>
          </p:nvPr>
        </p:nvSpPr>
        <p:spPr/>
        <p:txBody>
          <a:bodyPr/>
          <a:lstStyle/>
          <a:p>
            <a:r>
              <a:rPr lang="en-GB" dirty="0"/>
              <a:t>Other legislation</a:t>
            </a:r>
          </a:p>
        </p:txBody>
      </p:sp>
      <p:sp>
        <p:nvSpPr>
          <p:cNvPr id="3" name="Content Placeholder 2">
            <a:extLst>
              <a:ext uri="{FF2B5EF4-FFF2-40B4-BE49-F238E27FC236}">
                <a16:creationId xmlns:a16="http://schemas.microsoft.com/office/drawing/2014/main" id="{6755F0E7-DC57-46B0-BDCD-28A95C47B604}"/>
              </a:ext>
            </a:extLst>
          </p:cNvPr>
          <p:cNvSpPr>
            <a:spLocks noGrp="1"/>
          </p:cNvSpPr>
          <p:nvPr>
            <p:ph idx="1"/>
          </p:nvPr>
        </p:nvSpPr>
        <p:spPr>
          <a:xfrm>
            <a:off x="628650" y="1400001"/>
            <a:ext cx="7886700" cy="4899176"/>
          </a:xfrm>
        </p:spPr>
        <p:txBody>
          <a:bodyPr/>
          <a:lstStyle/>
          <a:p>
            <a:r>
              <a:rPr lang="en-GB" sz="2000" i="1" dirty="0"/>
              <a:t>The Reporting Of Injuries, Diseases And Dangerous Occurrences Regulations 1995 (RIDDOR)</a:t>
            </a:r>
            <a:endParaRPr lang="en-GB" sz="2000" dirty="0"/>
          </a:p>
          <a:p>
            <a:pPr fontAlgn="base"/>
            <a:r>
              <a:rPr lang="en-GB" sz="2000" i="1" dirty="0"/>
              <a:t>The Control Of Substances Hazardous To Health Regulations 1988 (COSHH)</a:t>
            </a:r>
            <a:endParaRPr lang="en-GB" sz="2000" dirty="0"/>
          </a:p>
          <a:p>
            <a:pPr fontAlgn="base"/>
            <a:r>
              <a:rPr lang="en-US" sz="2000" i="1" dirty="0"/>
              <a:t>The Working Time Regulations 1998</a:t>
            </a:r>
            <a:endParaRPr lang="en-GB" sz="2000" dirty="0"/>
          </a:p>
          <a:p>
            <a:pPr fontAlgn="base"/>
            <a:r>
              <a:rPr lang="en-US" sz="2000" i="1" dirty="0"/>
              <a:t>Corporate Manslaughter and Corporate Homicide Act 2007 (CMCHA)</a:t>
            </a:r>
            <a:endParaRPr lang="en-GB" sz="2000" dirty="0"/>
          </a:p>
          <a:p>
            <a:pPr fontAlgn="base"/>
            <a:r>
              <a:rPr lang="en-GB" sz="2000" i="1" dirty="0"/>
              <a:t>Public Interest Disclosure Act 1998 (PIDA)</a:t>
            </a:r>
            <a:endParaRPr lang="en-GB" sz="2000" dirty="0"/>
          </a:p>
          <a:p>
            <a:pPr fontAlgn="base"/>
            <a:r>
              <a:rPr lang="en-GB" sz="2000" dirty="0"/>
              <a:t>The duties and rights of trade union safety representatives are covered by the Safety Representatives and Safety Committee Regulations 1977 </a:t>
            </a:r>
          </a:p>
          <a:p>
            <a:endParaRPr lang="en-GB" dirty="0"/>
          </a:p>
        </p:txBody>
      </p:sp>
    </p:spTree>
    <p:extLst>
      <p:ext uri="{BB962C8B-B14F-4D97-AF65-F5344CB8AC3E}">
        <p14:creationId xmlns:p14="http://schemas.microsoft.com/office/powerpoint/2010/main" val="15156326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512276"/>
          </a:xfrm>
        </p:spPr>
        <p:txBody>
          <a:bodyPr/>
          <a:lstStyle/>
          <a:p>
            <a:r>
              <a:rPr lang="en-GB" b="1" cap="all" dirty="0"/>
              <a:t>Mental health, stress and wellbeing</a:t>
            </a:r>
            <a:endParaRPr lang="en-GB" b="1" dirty="0">
              <a:solidFill>
                <a:srgbClr val="660066"/>
              </a:solidFill>
            </a:endParaRPr>
          </a:p>
        </p:txBody>
      </p:sp>
      <p:sp>
        <p:nvSpPr>
          <p:cNvPr id="3" name="Content Placeholder 2"/>
          <p:cNvSpPr>
            <a:spLocks noGrp="1"/>
          </p:cNvSpPr>
          <p:nvPr>
            <p:ph idx="1"/>
          </p:nvPr>
        </p:nvSpPr>
        <p:spPr>
          <a:xfrm>
            <a:off x="457200" y="1327052"/>
            <a:ext cx="8229600" cy="4578718"/>
          </a:xfrm>
        </p:spPr>
        <p:txBody>
          <a:bodyPr>
            <a:normAutofit fontScale="25000" lnSpcReduction="20000"/>
          </a:bodyPr>
          <a:lstStyle/>
          <a:p>
            <a:pPr marL="0" indent="0">
              <a:buNone/>
            </a:pPr>
            <a:r>
              <a:rPr lang="en-GB" sz="4400" b="1" dirty="0"/>
              <a:t>The nature of work related stress</a:t>
            </a:r>
            <a:r>
              <a:rPr lang="en-GB" sz="4400" dirty="0"/>
              <a:t>: TUC (2018: 5-6)</a:t>
            </a:r>
          </a:p>
          <a:p>
            <a:pPr marL="0" indent="0">
              <a:buNone/>
            </a:pPr>
            <a:r>
              <a:rPr lang="en-GB" sz="4400" dirty="0"/>
              <a:t>Stress is not a mental health diagnosis and is not a recognised mental health condition. Most people with work-related stress will have anxiety, depression or what is termed ‘generalised anxiety disorder’.</a:t>
            </a:r>
          </a:p>
          <a:p>
            <a:pPr marL="0" indent="0">
              <a:buNone/>
            </a:pPr>
            <a:r>
              <a:rPr lang="en-GB" sz="4400" dirty="0"/>
              <a:t>Common mental health problems include:</a:t>
            </a:r>
          </a:p>
          <a:p>
            <a:r>
              <a:rPr lang="en-GB" sz="4400" dirty="0"/>
              <a:t>Anxiety – about 1 in 10 people in the UK</a:t>
            </a:r>
          </a:p>
          <a:p>
            <a:r>
              <a:rPr lang="en-GB" sz="4400" dirty="0"/>
              <a:t>Depression – about 1 in 10 people</a:t>
            </a:r>
          </a:p>
          <a:p>
            <a:r>
              <a:rPr lang="en-GB" sz="4400" dirty="0"/>
              <a:t>Mixed anxiety and depression – about 1 in 10 people</a:t>
            </a:r>
          </a:p>
          <a:p>
            <a:r>
              <a:rPr lang="en-GB" sz="4400" dirty="0"/>
              <a:t>Post-natal depression – between 8 and 15 per cent of women</a:t>
            </a:r>
          </a:p>
          <a:p>
            <a:r>
              <a:rPr lang="en-GB" sz="4400" dirty="0"/>
              <a:t>Obsessive compulsive disorder – 3 per cent of people</a:t>
            </a:r>
          </a:p>
          <a:p>
            <a:r>
              <a:rPr lang="en-GB" sz="4400" dirty="0"/>
              <a:t>Phobias (and panic attacks) – between 1 and 3 per cent of people.</a:t>
            </a:r>
          </a:p>
          <a:p>
            <a:endParaRPr lang="en-GB" sz="4400" dirty="0"/>
          </a:p>
          <a:p>
            <a:pPr marL="0" indent="0">
              <a:buNone/>
            </a:pPr>
            <a:r>
              <a:rPr lang="en-GB" sz="4400" dirty="0"/>
              <a:t>In contrast, severe mental health problems are:</a:t>
            </a:r>
          </a:p>
          <a:p>
            <a:r>
              <a:rPr lang="en-GB" sz="4400" dirty="0"/>
              <a:t>Psychosis – one in 200 people in the UK</a:t>
            </a:r>
          </a:p>
          <a:p>
            <a:r>
              <a:rPr lang="en-GB" sz="4400" dirty="0"/>
              <a:t>Bipolar disorder – between one and two per cent of people</a:t>
            </a:r>
          </a:p>
          <a:p>
            <a:r>
              <a:rPr lang="en-GB" sz="4400" dirty="0"/>
              <a:t>Schizophrenia – between one and 2.4 per cent of people</a:t>
            </a:r>
          </a:p>
          <a:p>
            <a:endParaRPr lang="en-GB" sz="4400" dirty="0"/>
          </a:p>
          <a:p>
            <a:pPr marL="0" indent="0">
              <a:buNone/>
            </a:pPr>
            <a:r>
              <a:rPr lang="en-GB" sz="4400" dirty="0"/>
              <a:t>Oher types of mental health problems include:</a:t>
            </a:r>
          </a:p>
          <a:p>
            <a:r>
              <a:rPr lang="en-GB" sz="4400" dirty="0"/>
              <a:t>Eating disorders</a:t>
            </a:r>
          </a:p>
          <a:p>
            <a:r>
              <a:rPr lang="en-GB" sz="4400" dirty="0"/>
              <a:t>Attention Deficit Hyperactivity Disorder.</a:t>
            </a:r>
          </a:p>
          <a:p>
            <a:r>
              <a:rPr lang="en-GB" sz="4400" dirty="0"/>
              <a:t>Alcohol and substance dependency – three per cent of adults</a:t>
            </a:r>
          </a:p>
          <a:p>
            <a:r>
              <a:rPr lang="en-GB" sz="4400" dirty="0"/>
              <a:t>Dementia – five per cent of people over 65 and one in 1,000 of people age under 65 in the UK</a:t>
            </a:r>
          </a:p>
          <a:p>
            <a:pPr marL="0" indent="0">
              <a:lnSpc>
                <a:spcPct val="100000"/>
              </a:lnSpc>
              <a:buNone/>
            </a:pPr>
            <a:endParaRPr lang="en-GB" sz="2000" dirty="0"/>
          </a:p>
        </p:txBody>
      </p:sp>
    </p:spTree>
    <p:extLst>
      <p:ext uri="{BB962C8B-B14F-4D97-AF65-F5344CB8AC3E}">
        <p14:creationId xmlns:p14="http://schemas.microsoft.com/office/powerpoint/2010/main" val="31339072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477107"/>
          </a:xfrm>
        </p:spPr>
        <p:txBody>
          <a:bodyPr/>
          <a:lstStyle/>
          <a:p>
            <a:r>
              <a:rPr lang="en-GB" b="1" dirty="0">
                <a:solidFill>
                  <a:srgbClr val="660066"/>
                </a:solidFill>
              </a:rPr>
              <a:t>HSE Management Standards</a:t>
            </a:r>
          </a:p>
        </p:txBody>
      </p:sp>
      <p:sp>
        <p:nvSpPr>
          <p:cNvPr id="3" name="Content Placeholder 2"/>
          <p:cNvSpPr>
            <a:spLocks noGrp="1"/>
          </p:cNvSpPr>
          <p:nvPr>
            <p:ph idx="1"/>
          </p:nvPr>
        </p:nvSpPr>
        <p:spPr>
          <a:xfrm>
            <a:off x="420188" y="1288869"/>
            <a:ext cx="8442960" cy="4994049"/>
          </a:xfrm>
        </p:spPr>
        <p:txBody>
          <a:bodyPr>
            <a:normAutofit fontScale="25000" lnSpcReduction="20000"/>
          </a:bodyPr>
          <a:lstStyle/>
          <a:p>
            <a:pPr marL="0" indent="0">
              <a:buNone/>
            </a:pPr>
            <a:r>
              <a:rPr lang="en-GB" sz="5600" dirty="0"/>
              <a:t>The standards identify six components of work design that if they are not properly managed, they can lead to employee poor health, lower productivity and increased accident and sickness absence rates: </a:t>
            </a:r>
          </a:p>
          <a:p>
            <a:pPr marL="0" indent="0" fontAlgn="base">
              <a:buNone/>
            </a:pPr>
            <a:r>
              <a:rPr lang="en-GB" sz="5600" dirty="0"/>
              <a:t> </a:t>
            </a:r>
          </a:p>
          <a:p>
            <a:pPr fontAlgn="base"/>
            <a:r>
              <a:rPr lang="en-GB" sz="5600" dirty="0"/>
              <a:t>Demands: this includes issues such as workload, work patterns and the work environment</a:t>
            </a:r>
          </a:p>
          <a:p>
            <a:pPr marL="0" indent="0" fontAlgn="base">
              <a:buNone/>
            </a:pPr>
            <a:r>
              <a:rPr lang="en-GB" sz="5600" dirty="0"/>
              <a:t> </a:t>
            </a:r>
          </a:p>
          <a:p>
            <a:pPr fontAlgn="base"/>
            <a:r>
              <a:rPr lang="en-GB" sz="5600" dirty="0"/>
              <a:t>Control: how much say the person has in the way they do their work</a:t>
            </a:r>
          </a:p>
          <a:p>
            <a:pPr marL="0" indent="0" fontAlgn="base">
              <a:buNone/>
            </a:pPr>
            <a:r>
              <a:rPr lang="en-GB" sz="5600" dirty="0"/>
              <a:t> </a:t>
            </a:r>
          </a:p>
          <a:p>
            <a:pPr fontAlgn="base"/>
            <a:r>
              <a:rPr lang="en-GB" sz="5600" dirty="0"/>
              <a:t>Support: this includes the encouragement, sponsorship and resources provided by the organisation, line management and colleagues</a:t>
            </a:r>
          </a:p>
          <a:p>
            <a:pPr marL="0" indent="0" fontAlgn="base">
              <a:buNone/>
            </a:pPr>
            <a:r>
              <a:rPr lang="en-GB" sz="5600" dirty="0"/>
              <a:t> </a:t>
            </a:r>
          </a:p>
          <a:p>
            <a:pPr fontAlgn="base"/>
            <a:r>
              <a:rPr lang="en-GB" sz="5600" dirty="0"/>
              <a:t>Relationship: this includes promoting positive working to avoid conflict and dealing with unacceptable behaviour</a:t>
            </a:r>
          </a:p>
          <a:p>
            <a:pPr marL="0" indent="0" fontAlgn="base">
              <a:buNone/>
            </a:pPr>
            <a:r>
              <a:rPr lang="en-GB" sz="5600" dirty="0"/>
              <a:t> </a:t>
            </a:r>
          </a:p>
          <a:p>
            <a:pPr fontAlgn="base"/>
            <a:r>
              <a:rPr lang="en-GB" sz="5600" dirty="0"/>
              <a:t>Role: whether people understand their role within the organization and whether the organisation ensures that they do not have conflicting roles</a:t>
            </a:r>
          </a:p>
          <a:p>
            <a:pPr marL="0" indent="0" fontAlgn="base">
              <a:buNone/>
            </a:pPr>
            <a:r>
              <a:rPr lang="en-GB" sz="5600" dirty="0"/>
              <a:t> </a:t>
            </a:r>
          </a:p>
          <a:p>
            <a:pPr fontAlgn="base"/>
            <a:r>
              <a:rPr lang="en-GB" sz="5600" dirty="0"/>
              <a:t>Change: how organisational change (large or small) is managed and communicated in the organisation</a:t>
            </a:r>
            <a:r>
              <a:rPr lang="en-GB" sz="5600" b="1" dirty="0"/>
              <a:t>.</a:t>
            </a:r>
            <a:endParaRPr lang="en-GB" sz="5600" dirty="0"/>
          </a:p>
          <a:p>
            <a:pPr marL="0" indent="0">
              <a:buNone/>
            </a:pPr>
            <a:r>
              <a:rPr lang="en-GB" sz="5600" b="1" dirty="0"/>
              <a:t> </a:t>
            </a:r>
            <a:endParaRPr lang="en-GB" sz="5600" dirty="0"/>
          </a:p>
          <a:p>
            <a:r>
              <a:rPr lang="en-GB" sz="5600" b="1" dirty="0"/>
              <a:t>Source:</a:t>
            </a:r>
            <a:r>
              <a:rPr lang="en-GB" sz="5600" dirty="0"/>
              <a:t> HSE (2019b) </a:t>
            </a:r>
            <a:r>
              <a:rPr lang="en-GB" sz="5600" u="sng" dirty="0">
                <a:hlinkClick r:id="rId3"/>
              </a:rPr>
              <a:t>http://www.hse.gov.uk/stress/standards/</a:t>
            </a:r>
            <a:endParaRPr lang="en-GB" sz="5600" dirty="0"/>
          </a:p>
          <a:p>
            <a:pPr marL="0" indent="0">
              <a:buNone/>
            </a:pPr>
            <a:r>
              <a:rPr lang="en-GB" sz="4800" dirty="0"/>
              <a:t> </a:t>
            </a:r>
          </a:p>
          <a:p>
            <a:pPr marL="0" indent="0">
              <a:buNone/>
            </a:pPr>
            <a:endParaRPr lang="en-GB" dirty="0"/>
          </a:p>
        </p:txBody>
      </p:sp>
    </p:spTree>
    <p:extLst>
      <p:ext uri="{BB962C8B-B14F-4D97-AF65-F5344CB8AC3E}">
        <p14:creationId xmlns:p14="http://schemas.microsoft.com/office/powerpoint/2010/main" val="41676477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652954"/>
          </a:xfrm>
        </p:spPr>
        <p:txBody>
          <a:bodyPr>
            <a:normAutofit fontScale="90000"/>
          </a:bodyPr>
          <a:lstStyle/>
          <a:p>
            <a:r>
              <a:rPr lang="en-GB" b="1" dirty="0"/>
              <a:t>Defining and conceptualizing well-being</a:t>
            </a:r>
            <a:br>
              <a:rPr lang="en-GB" dirty="0"/>
            </a:br>
            <a:endParaRPr lang="en-GB" b="1" dirty="0">
              <a:solidFill>
                <a:srgbClr val="660066"/>
              </a:solidFill>
            </a:endParaRPr>
          </a:p>
        </p:txBody>
      </p:sp>
      <p:sp>
        <p:nvSpPr>
          <p:cNvPr id="3" name="Content Placeholder 2"/>
          <p:cNvSpPr>
            <a:spLocks noGrp="1"/>
          </p:cNvSpPr>
          <p:nvPr>
            <p:ph idx="1"/>
          </p:nvPr>
        </p:nvSpPr>
        <p:spPr>
          <a:xfrm>
            <a:off x="457200" y="1559169"/>
            <a:ext cx="8229600" cy="4566994"/>
          </a:xfrm>
        </p:spPr>
        <p:txBody>
          <a:bodyPr>
            <a:normAutofit/>
          </a:bodyPr>
          <a:lstStyle/>
          <a:p>
            <a:pPr marL="0" indent="0" fontAlgn="base">
              <a:buNone/>
            </a:pPr>
            <a:r>
              <a:rPr lang="en-GB" sz="1600" dirty="0"/>
              <a:t>Wellbeing is a state of being a mental state in which:</a:t>
            </a:r>
          </a:p>
          <a:p>
            <a:r>
              <a:rPr lang="en-GB" sz="1600" i="1" dirty="0"/>
              <a:t>‘every individual realises his or her own potential, can cope with the normal stresses of life, can work productively and fruitfully, and is able to make a contribution to her or his community. Health is a state of complete physical, mental and social wellbeing and not merely the absence of disease or infirmity’ (World Health Organization 2014)</a:t>
            </a:r>
          </a:p>
          <a:p>
            <a:pPr marL="0" indent="0">
              <a:buNone/>
            </a:pPr>
            <a:endParaRPr lang="en-GB" sz="1400" i="1" dirty="0"/>
          </a:p>
          <a:p>
            <a:r>
              <a:rPr lang="en-GB" sz="1600" i="1" dirty="0"/>
              <a:t>‘Commentators increasingly link wellbeing at work with innovation, productivity, creativity, quality and reliability and ultimately to levels of growth at a national level, as well as our ability to compete on the global stage. A growing body of evidence also suggests that the key to making a positive connection between wellbeing, creativity and productivity is to recognise the value of ‘</a:t>
            </a:r>
            <a:r>
              <a:rPr lang="en-GB" sz="1600" b="1" i="1" dirty="0"/>
              <a:t>good work’ </a:t>
            </a:r>
            <a:r>
              <a:rPr lang="en-GB" sz="1600" i="1" dirty="0"/>
              <a:t>in people’s lives’ (Black, 2012:2).</a:t>
            </a:r>
          </a:p>
          <a:p>
            <a:endParaRPr lang="en-GB" sz="1600" i="1" dirty="0"/>
          </a:p>
          <a:p>
            <a:r>
              <a:rPr lang="en-GB" sz="1600" i="1" dirty="0"/>
              <a:t>Hedonic v Eudemonic approaches and the nature of subjective wellbeing</a:t>
            </a:r>
            <a:endParaRPr lang="en-GB" sz="1600" dirty="0"/>
          </a:p>
          <a:p>
            <a:endParaRPr lang="en-GB" sz="1400" i="1" dirty="0"/>
          </a:p>
          <a:p>
            <a:endParaRPr lang="en-GB" sz="1400" dirty="0"/>
          </a:p>
        </p:txBody>
      </p:sp>
    </p:spTree>
    <p:extLst>
      <p:ext uri="{BB962C8B-B14F-4D97-AF65-F5344CB8AC3E}">
        <p14:creationId xmlns:p14="http://schemas.microsoft.com/office/powerpoint/2010/main" val="28924383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4147" y="109342"/>
            <a:ext cx="7886700" cy="1488830"/>
          </a:xfrm>
        </p:spPr>
        <p:txBody>
          <a:bodyPr>
            <a:noAutofit/>
          </a:bodyPr>
          <a:lstStyle/>
          <a:p>
            <a:r>
              <a:rPr lang="en-GB" sz="2800" b="1" dirty="0"/>
              <a:t>Provisional HR practices designed to promote employee well-being (Guest, 2017:31)</a:t>
            </a:r>
            <a:br>
              <a:rPr lang="en-GB" sz="2800" dirty="0"/>
            </a:br>
            <a:endParaRPr lang="en-GB" sz="2800" b="1" dirty="0">
              <a:solidFill>
                <a:srgbClr val="660066"/>
              </a:solidFill>
            </a:endParaRPr>
          </a:p>
        </p:txBody>
      </p:sp>
      <p:sp>
        <p:nvSpPr>
          <p:cNvPr id="3" name="Content Placeholder 2"/>
          <p:cNvSpPr>
            <a:spLocks noGrp="1"/>
          </p:cNvSpPr>
          <p:nvPr>
            <p:ph idx="1"/>
          </p:nvPr>
        </p:nvSpPr>
        <p:spPr>
          <a:xfrm>
            <a:off x="457200" y="1439594"/>
            <a:ext cx="8229600" cy="4625609"/>
          </a:xfrm>
        </p:spPr>
        <p:txBody>
          <a:bodyPr>
            <a:normAutofit fontScale="25000" lnSpcReduction="20000"/>
          </a:bodyPr>
          <a:lstStyle/>
          <a:p>
            <a:r>
              <a:rPr lang="en-GB" sz="4400" dirty="0"/>
              <a:t>Investing in employees </a:t>
            </a:r>
            <a:endParaRPr lang="en-GB" sz="4000" dirty="0"/>
          </a:p>
          <a:p>
            <a:r>
              <a:rPr lang="en-GB" sz="4400" dirty="0"/>
              <a:t>Recruitment and selection</a:t>
            </a:r>
            <a:endParaRPr lang="en-GB" sz="4000" dirty="0"/>
          </a:p>
          <a:p>
            <a:r>
              <a:rPr lang="en-GB" sz="4400" dirty="0"/>
              <a:t>Training and development</a:t>
            </a:r>
            <a:endParaRPr lang="en-GB" sz="4000" dirty="0"/>
          </a:p>
          <a:p>
            <a:r>
              <a:rPr lang="en-GB" sz="4400" dirty="0"/>
              <a:t>Mentoring and career support</a:t>
            </a:r>
            <a:endParaRPr lang="en-GB" sz="4000" dirty="0"/>
          </a:p>
          <a:p>
            <a:r>
              <a:rPr lang="en-GB" sz="4400" dirty="0"/>
              <a:t>Providing engaging work jobs designed to provide autonomy and challenge</a:t>
            </a:r>
            <a:endParaRPr lang="en-GB" sz="4000" dirty="0"/>
          </a:p>
          <a:p>
            <a:r>
              <a:rPr lang="en-GB" sz="4400" dirty="0"/>
              <a:t>Information provision and feedback</a:t>
            </a:r>
            <a:endParaRPr lang="en-GB" sz="4000" dirty="0"/>
          </a:p>
          <a:p>
            <a:r>
              <a:rPr lang="en-GB" sz="4400" dirty="0"/>
              <a:t>Skill utilisation</a:t>
            </a:r>
            <a:endParaRPr lang="en-GB" sz="4000" dirty="0"/>
          </a:p>
          <a:p>
            <a:r>
              <a:rPr lang="en-GB" sz="4400" dirty="0"/>
              <a:t>Positive social and physical environment with health and safety a priority</a:t>
            </a:r>
            <a:endParaRPr lang="en-GB" sz="4000" dirty="0"/>
          </a:p>
          <a:p>
            <a:r>
              <a:rPr lang="en-GB" sz="4400" dirty="0"/>
              <a:t>Effective equal opportunities and diversity management</a:t>
            </a:r>
            <a:endParaRPr lang="en-GB" sz="4000" dirty="0"/>
          </a:p>
          <a:p>
            <a:r>
              <a:rPr lang="en-GB" sz="4400" dirty="0"/>
              <a:t>Zero tolerance for bullying and harassment</a:t>
            </a:r>
            <a:endParaRPr lang="en-GB" sz="4000" dirty="0"/>
          </a:p>
          <a:p>
            <a:r>
              <a:rPr lang="en-GB" sz="4400" dirty="0"/>
              <a:t>Required and optional social interaction</a:t>
            </a:r>
            <a:endParaRPr lang="en-GB" sz="4000" dirty="0"/>
          </a:p>
          <a:p>
            <a:r>
              <a:rPr lang="en-GB" sz="4400" dirty="0"/>
              <a:t>Fair collective rewards/high basic pay</a:t>
            </a:r>
            <a:endParaRPr lang="en-GB" sz="4000" dirty="0"/>
          </a:p>
          <a:p>
            <a:r>
              <a:rPr lang="en-GB" sz="4400" dirty="0"/>
              <a:t>Employment security/employability</a:t>
            </a:r>
            <a:endParaRPr lang="en-GB" sz="4000" dirty="0"/>
          </a:p>
          <a:p>
            <a:r>
              <a:rPr lang="en-GB" sz="4400" dirty="0"/>
              <a:t>An effective voice with extensive two-way communication</a:t>
            </a:r>
            <a:endParaRPr lang="en-GB" sz="4000" dirty="0"/>
          </a:p>
          <a:p>
            <a:r>
              <a:rPr lang="en-GB" sz="4400" dirty="0"/>
              <a:t>Employee surveys</a:t>
            </a:r>
            <a:endParaRPr lang="en-GB" sz="4000" dirty="0"/>
          </a:p>
          <a:p>
            <a:r>
              <a:rPr lang="en-GB" sz="4400" dirty="0"/>
              <a:t>Collective representation</a:t>
            </a:r>
            <a:endParaRPr lang="en-GB" sz="4000" dirty="0"/>
          </a:p>
          <a:p>
            <a:r>
              <a:rPr lang="en-GB" sz="4400" dirty="0"/>
              <a:t>Organisational support through participative and supportive management</a:t>
            </a:r>
            <a:endParaRPr lang="en-GB" sz="4000" dirty="0"/>
          </a:p>
          <a:p>
            <a:r>
              <a:rPr lang="en-GB" sz="4400" dirty="0"/>
              <a:t>Involvement climate and practices</a:t>
            </a:r>
            <a:endParaRPr lang="en-GB" sz="4000" dirty="0"/>
          </a:p>
          <a:p>
            <a:r>
              <a:rPr lang="en-GB" sz="4400" dirty="0"/>
              <a:t>Flexible and family-friendly work arrangements</a:t>
            </a:r>
            <a:endParaRPr lang="en-GB" sz="4000" dirty="0"/>
          </a:p>
          <a:p>
            <a:r>
              <a:rPr lang="en-GB" sz="4400" dirty="0"/>
              <a:t>Developmental performance management</a:t>
            </a:r>
            <a:endParaRPr lang="en-GB" sz="4000" dirty="0"/>
          </a:p>
          <a:p>
            <a:pPr marL="342000" lvl="1">
              <a:lnSpc>
                <a:spcPct val="100000"/>
              </a:lnSpc>
              <a:spcBef>
                <a:spcPts val="0"/>
              </a:spcBef>
              <a:buFont typeface="Arial" panose="020B0604020202020204" pitchFamily="34" charset="0"/>
              <a:buChar char="•"/>
            </a:pPr>
            <a:endParaRPr lang="en-GB" sz="2800" dirty="0"/>
          </a:p>
        </p:txBody>
      </p:sp>
    </p:spTree>
    <p:extLst>
      <p:ext uri="{BB962C8B-B14F-4D97-AF65-F5344CB8AC3E}">
        <p14:creationId xmlns:p14="http://schemas.microsoft.com/office/powerpoint/2010/main" val="36289644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699846"/>
          </a:xfrm>
        </p:spPr>
        <p:txBody>
          <a:bodyPr/>
          <a:lstStyle/>
          <a:p>
            <a:r>
              <a:rPr lang="en-GB" b="1" dirty="0">
                <a:solidFill>
                  <a:srgbClr val="660066"/>
                </a:solidFill>
              </a:rPr>
              <a:t>A strategy for wellbeing (British Safety Council, 2018)</a:t>
            </a:r>
          </a:p>
        </p:txBody>
      </p:sp>
      <p:sp>
        <p:nvSpPr>
          <p:cNvPr id="3" name="Content Placeholder 2"/>
          <p:cNvSpPr>
            <a:spLocks noGrp="1"/>
          </p:cNvSpPr>
          <p:nvPr>
            <p:ph idx="1"/>
          </p:nvPr>
        </p:nvSpPr>
        <p:spPr>
          <a:xfrm>
            <a:off x="457200" y="1820136"/>
            <a:ext cx="8229600" cy="4637332"/>
          </a:xfrm>
        </p:spPr>
        <p:txBody>
          <a:bodyPr>
            <a:normAutofit fontScale="77500" lnSpcReduction="20000"/>
          </a:bodyPr>
          <a:lstStyle/>
          <a:p>
            <a:pPr lvl="0"/>
            <a:r>
              <a:rPr lang="en-GB" sz="2800" dirty="0"/>
              <a:t>Senior management need to ensure that health and wellbeing are a central part of corporate strategy including the investment in that aspect of strategy</a:t>
            </a:r>
            <a:endParaRPr lang="en-GB" sz="2400" dirty="0"/>
          </a:p>
          <a:p>
            <a:pPr lvl="0"/>
            <a:r>
              <a:rPr lang="en-GB" sz="2800" dirty="0"/>
              <a:t>Line managers should have mental health awareness training in order to be able to effectively support employees</a:t>
            </a:r>
            <a:endParaRPr lang="en-GB" sz="2400" dirty="0"/>
          </a:p>
          <a:p>
            <a:pPr lvl="0"/>
            <a:r>
              <a:rPr lang="en-GB" sz="2800" dirty="0"/>
              <a:t>To these ends, organisations should regularly evaluate the efficacy of their employee wellbeing policy and practice</a:t>
            </a:r>
            <a:endParaRPr lang="en-GB" sz="2400" dirty="0"/>
          </a:p>
          <a:p>
            <a:pPr lvl="0"/>
            <a:r>
              <a:rPr lang="en-GB" sz="2800" dirty="0"/>
              <a:t>Employees should be involved in initiatives to enhance their wellbeing in the workplace</a:t>
            </a:r>
            <a:endParaRPr lang="en-GB" sz="2400" dirty="0"/>
          </a:p>
          <a:p>
            <a:pPr lvl="0" fontAlgn="base"/>
            <a:r>
              <a:rPr lang="en-GB" sz="2800" dirty="0"/>
              <a:t>Fundamentally, employers must acknowledge that wellbeing is not only dependent on a safe and healthy workplace, Rather the whole nature of a worker’s wages, career prospects, job satisfaction and relationships with managers and colleagues also an impact on that wellbeing.</a:t>
            </a:r>
          </a:p>
          <a:p>
            <a:pPr marL="0" lvl="1" indent="0">
              <a:lnSpc>
                <a:spcPct val="100000"/>
              </a:lnSpc>
              <a:spcBef>
                <a:spcPts val="0"/>
              </a:spcBef>
              <a:buNone/>
            </a:pPr>
            <a:endParaRPr lang="en-GB" sz="2500" dirty="0"/>
          </a:p>
        </p:txBody>
      </p:sp>
    </p:spTree>
    <p:extLst>
      <p:ext uri="{BB962C8B-B14F-4D97-AF65-F5344CB8AC3E}">
        <p14:creationId xmlns:p14="http://schemas.microsoft.com/office/powerpoint/2010/main" val="5139840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5477" y="441503"/>
            <a:ext cx="8229600" cy="1293512"/>
          </a:xfrm>
        </p:spPr>
        <p:txBody>
          <a:bodyPr>
            <a:normAutofit fontScale="90000"/>
          </a:bodyPr>
          <a:lstStyle/>
          <a:p>
            <a:r>
              <a:rPr lang="en-GB" b="1" dirty="0">
                <a:solidFill>
                  <a:srgbClr val="660066"/>
                </a:solidFill>
              </a:rPr>
              <a:t>Practical initiatives for supprting wellbeing</a:t>
            </a:r>
            <a:br>
              <a:rPr lang="en-GB" dirty="0">
                <a:solidFill>
                  <a:srgbClr val="FF0000"/>
                </a:solidFill>
              </a:rPr>
            </a:br>
            <a:endParaRPr lang="en-GB" dirty="0">
              <a:solidFill>
                <a:srgbClr val="FF0000"/>
              </a:solidFill>
            </a:endParaRPr>
          </a:p>
        </p:txBody>
      </p:sp>
      <p:sp>
        <p:nvSpPr>
          <p:cNvPr id="3" name="Content Placeholder 2"/>
          <p:cNvSpPr>
            <a:spLocks noGrp="1"/>
          </p:cNvSpPr>
          <p:nvPr>
            <p:ph idx="1"/>
          </p:nvPr>
        </p:nvSpPr>
        <p:spPr>
          <a:xfrm>
            <a:off x="445477" y="1458759"/>
            <a:ext cx="8229600" cy="4813178"/>
          </a:xfrm>
        </p:spPr>
        <p:txBody>
          <a:bodyPr>
            <a:normAutofit/>
          </a:bodyPr>
          <a:lstStyle/>
          <a:p>
            <a:pPr lvl="0"/>
            <a:r>
              <a:rPr lang="en-GB" dirty="0"/>
              <a:t>Counselling</a:t>
            </a:r>
          </a:p>
          <a:p>
            <a:pPr lvl="0"/>
            <a:r>
              <a:rPr lang="en-GB" dirty="0"/>
              <a:t>Employee assistance programmes</a:t>
            </a:r>
          </a:p>
          <a:p>
            <a:pPr lvl="0"/>
            <a:r>
              <a:rPr lang="en-GB" dirty="0"/>
              <a:t>Occupational health support</a:t>
            </a:r>
          </a:p>
          <a:p>
            <a:pPr lvl="0"/>
            <a:r>
              <a:rPr lang="en-GB" dirty="0"/>
              <a:t>Mindfulness</a:t>
            </a:r>
          </a:p>
          <a:p>
            <a:pPr lvl="0"/>
            <a:r>
              <a:rPr lang="en-GB" dirty="0"/>
              <a:t>Healthy eating and exercise</a:t>
            </a:r>
          </a:p>
          <a:p>
            <a:pPr lvl="0"/>
            <a:r>
              <a:rPr lang="en-GB" dirty="0"/>
              <a:t>The ‘myth of resilience’</a:t>
            </a:r>
          </a:p>
          <a:p>
            <a:pPr lvl="1"/>
            <a:r>
              <a:rPr lang="en-GB" dirty="0"/>
              <a:t>All workers need to develop a certain level of resilience to deal with change in work and other challenges</a:t>
            </a:r>
          </a:p>
          <a:p>
            <a:pPr lvl="1"/>
            <a:r>
              <a:rPr lang="en-GB" dirty="0"/>
              <a:t>However, it remains a fundamental principle of health and safety legislation that it is the employer who has the responsibility, where reasonably practicable, to remove or minimise hazards in the workplace that could impact negatively on their workers. </a:t>
            </a:r>
          </a:p>
          <a:p>
            <a:pPr marL="0" indent="0">
              <a:buNone/>
            </a:pPr>
            <a:endParaRPr lang="en-GB" sz="2400" dirty="0"/>
          </a:p>
        </p:txBody>
      </p:sp>
    </p:spTree>
    <p:extLst>
      <p:ext uri="{BB962C8B-B14F-4D97-AF65-F5344CB8AC3E}">
        <p14:creationId xmlns:p14="http://schemas.microsoft.com/office/powerpoint/2010/main" val="10751929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0" indent="0">
              <a:lnSpc>
                <a:spcPct val="100000"/>
              </a:lnSpc>
              <a:spcBef>
                <a:spcPts val="0"/>
              </a:spcBef>
              <a:buFont typeface="Arial" panose="020B0604020202020204" pitchFamily="34" charset="0"/>
              <a:buNone/>
            </a:pPr>
            <a:r>
              <a:rPr lang="en-GB" b="1" dirty="0">
                <a:latin typeface="+mn-lt"/>
              </a:rPr>
              <a:t>The impact of domestic abuse in the workplace</a:t>
            </a:r>
            <a:endParaRPr lang="en-GB" b="1" dirty="0">
              <a:latin typeface="+mn-lt"/>
              <a:cs typeface="Arial" pitchFamily="34" charset="0"/>
            </a:endParaRPr>
          </a:p>
        </p:txBody>
      </p:sp>
      <p:sp>
        <p:nvSpPr>
          <p:cNvPr id="3" name="Content Placeholder 2"/>
          <p:cNvSpPr>
            <a:spLocks noGrp="1"/>
          </p:cNvSpPr>
          <p:nvPr>
            <p:ph idx="1"/>
          </p:nvPr>
        </p:nvSpPr>
        <p:spPr>
          <a:xfrm>
            <a:off x="457200" y="1340768"/>
            <a:ext cx="8229600" cy="4785395"/>
          </a:xfrm>
        </p:spPr>
        <p:txBody>
          <a:bodyPr>
            <a:noAutofit/>
          </a:bodyPr>
          <a:lstStyle/>
          <a:p>
            <a:pPr marL="742950" lvl="1" indent="-285750">
              <a:lnSpc>
                <a:spcPct val="100000"/>
              </a:lnSpc>
              <a:spcBef>
                <a:spcPts val="0"/>
              </a:spcBef>
            </a:pPr>
            <a:r>
              <a:rPr lang="en-GB" sz="1800" dirty="0"/>
              <a:t>“</a:t>
            </a:r>
            <a:r>
              <a:rPr lang="en-GB" sz="1800" i="1" dirty="0"/>
              <a:t>Any incident or pattern of incidents of controlling, coercive, threatening behaviour, violence or abuse between those aged 16 or over who are or have been intimate partners or family members regardless of gender or sexuality. The abuse can encompass but is not limited to: psychological, physical, sexual, financial, emotional”  </a:t>
            </a:r>
            <a:r>
              <a:rPr lang="en-GB" sz="1800" dirty="0"/>
              <a:t>(Strickland 2013, p. 2)</a:t>
            </a:r>
          </a:p>
          <a:p>
            <a:pPr marL="742950" lvl="1" indent="-285750">
              <a:lnSpc>
                <a:spcPct val="100000"/>
              </a:lnSpc>
              <a:spcBef>
                <a:spcPts val="0"/>
              </a:spcBef>
              <a:buFont typeface="Arial" panose="020B0604020202020204" pitchFamily="34" charset="0"/>
              <a:buChar char="•"/>
            </a:pPr>
            <a:r>
              <a:rPr lang="en-GB" sz="1800" dirty="0">
                <a:latin typeface="+mn-lt"/>
              </a:rPr>
              <a:t>Affects all types of worker regardless of gender role age or other characteristics</a:t>
            </a:r>
          </a:p>
          <a:p>
            <a:pPr marL="742950" lvl="1" indent="-285750">
              <a:lnSpc>
                <a:spcPct val="100000"/>
              </a:lnSpc>
              <a:spcBef>
                <a:spcPts val="0"/>
              </a:spcBef>
            </a:pPr>
            <a:r>
              <a:rPr lang="en-GB" sz="1800" dirty="0"/>
              <a:t>Abuse impacts on an employee's productivity, absenteeism, and employment prospects (</a:t>
            </a:r>
            <a:r>
              <a:rPr lang="en-GB" sz="1800" dirty="0" err="1"/>
              <a:t>Swanberg</a:t>
            </a:r>
            <a:r>
              <a:rPr lang="en-GB" sz="1800" dirty="0"/>
              <a:t> et al. 2007;  </a:t>
            </a:r>
            <a:r>
              <a:rPr lang="en-GB" sz="1800" dirty="0" err="1"/>
              <a:t>Wathen</a:t>
            </a:r>
            <a:r>
              <a:rPr lang="en-GB" sz="1800" dirty="0"/>
              <a:t> et al. 2018)</a:t>
            </a:r>
          </a:p>
          <a:p>
            <a:pPr marL="742950" lvl="1" indent="-285750">
              <a:lnSpc>
                <a:spcPct val="100000"/>
              </a:lnSpc>
              <a:spcBef>
                <a:spcPts val="0"/>
              </a:spcBef>
            </a:pPr>
            <a:r>
              <a:rPr lang="en-GB" sz="1800" i="1" dirty="0"/>
              <a:t>“Supporting employees who are experiencing domestic violence is crucial. Without a job and a source of income, those experiencing the abuse are less likely to find a way of escaping the abusive relationship”(TUC, 2014: 7)</a:t>
            </a:r>
            <a:endParaRPr lang="en-GB" sz="1600" i="1" dirty="0"/>
          </a:p>
          <a:p>
            <a:pPr marL="742950" lvl="1" indent="-285750">
              <a:lnSpc>
                <a:spcPct val="100000"/>
              </a:lnSpc>
              <a:spcBef>
                <a:spcPts val="0"/>
              </a:spcBef>
              <a:buFont typeface="Arial" panose="020B0604020202020204" pitchFamily="34" charset="0"/>
              <a:buChar char="•"/>
            </a:pPr>
            <a:r>
              <a:rPr lang="en-GB" sz="1800" dirty="0">
                <a:latin typeface="+mn-lt"/>
              </a:rPr>
              <a:t>Address through:</a:t>
            </a:r>
          </a:p>
          <a:p>
            <a:pPr marL="1200150" lvl="2" indent="-285750">
              <a:lnSpc>
                <a:spcPct val="100000"/>
              </a:lnSpc>
              <a:spcBef>
                <a:spcPts val="0"/>
              </a:spcBef>
            </a:pPr>
            <a:r>
              <a:rPr lang="en-GB" sz="1800" dirty="0">
                <a:latin typeface="+mn-lt"/>
              </a:rPr>
              <a:t>Awareness raising and training</a:t>
            </a:r>
          </a:p>
          <a:p>
            <a:pPr marL="1200150" lvl="2" indent="-285750">
              <a:lnSpc>
                <a:spcPct val="100000"/>
              </a:lnSpc>
              <a:spcBef>
                <a:spcPts val="0"/>
              </a:spcBef>
            </a:pPr>
            <a:r>
              <a:rPr lang="en-GB" sz="1800" dirty="0">
                <a:latin typeface="+mn-lt"/>
              </a:rPr>
              <a:t>Specific policy and practice</a:t>
            </a:r>
          </a:p>
          <a:p>
            <a:pPr marL="1200150" lvl="2" indent="-285750">
              <a:lnSpc>
                <a:spcPct val="100000"/>
              </a:lnSpc>
              <a:spcBef>
                <a:spcPts val="0"/>
              </a:spcBef>
            </a:pPr>
            <a:r>
              <a:rPr lang="en-GB" sz="1800" dirty="0">
                <a:latin typeface="+mn-lt"/>
              </a:rPr>
              <a:t>Reduce the stigma </a:t>
            </a:r>
          </a:p>
        </p:txBody>
      </p:sp>
    </p:spTree>
    <p:extLst>
      <p:ext uri="{BB962C8B-B14F-4D97-AF65-F5344CB8AC3E}">
        <p14:creationId xmlns:p14="http://schemas.microsoft.com/office/powerpoint/2010/main" val="26932391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406768"/>
          </a:xfrm>
        </p:spPr>
        <p:txBody>
          <a:bodyPr/>
          <a:lstStyle/>
          <a:p>
            <a:r>
              <a:rPr lang="en-GB" b="1" dirty="0">
                <a:solidFill>
                  <a:srgbClr val="660066"/>
                </a:solidFill>
              </a:rPr>
              <a:t>Conclusion</a:t>
            </a:r>
          </a:p>
        </p:txBody>
      </p:sp>
      <p:sp>
        <p:nvSpPr>
          <p:cNvPr id="3" name="Content Placeholder 2"/>
          <p:cNvSpPr>
            <a:spLocks noGrp="1"/>
          </p:cNvSpPr>
          <p:nvPr>
            <p:ph idx="1"/>
          </p:nvPr>
        </p:nvSpPr>
        <p:spPr>
          <a:xfrm>
            <a:off x="457200" y="1137138"/>
            <a:ext cx="8229600" cy="4989025"/>
          </a:xfrm>
        </p:spPr>
        <p:txBody>
          <a:bodyPr>
            <a:normAutofit fontScale="47500" lnSpcReduction="20000"/>
          </a:bodyPr>
          <a:lstStyle/>
          <a:p>
            <a:r>
              <a:rPr lang="en-GB" dirty="0"/>
              <a:t>Clear business, moral and legal imperatives for addressing the issue of employee wellbeing of employees: should be central to employment relations and organisational strategy. </a:t>
            </a:r>
          </a:p>
          <a:p>
            <a:pPr lvl="1"/>
            <a:r>
              <a:rPr lang="en-GB" sz="2500" dirty="0"/>
              <a:t>Morally, and as a good corporate citizen, all employers have a duty of care to their staff. </a:t>
            </a:r>
          </a:p>
          <a:p>
            <a:pPr lvl="1"/>
            <a:r>
              <a:rPr lang="en-GB" sz="2500" dirty="0"/>
              <a:t>Furthermore, the law, particularly the Health and Safety at Work Act 1974 and the Equality Act 2010, expects employers to minimise risk and to make reasonable adjustments for employees with a disability. </a:t>
            </a:r>
          </a:p>
          <a:p>
            <a:pPr lvl="1"/>
            <a:r>
              <a:rPr lang="en-GB" sz="2500" dirty="0"/>
              <a:t>Also a solid business case for ensuring the overall wellbeing of staff; not least avoiding the cost and reputational damage of potential litigation, but also in terms of improved productivity, motivation and commitment. </a:t>
            </a:r>
          </a:p>
          <a:p>
            <a:endParaRPr lang="en-GB" dirty="0"/>
          </a:p>
          <a:p>
            <a:r>
              <a:rPr lang="en-GB" dirty="0"/>
              <a:t>Central to the notion of ‘good work’</a:t>
            </a:r>
          </a:p>
          <a:p>
            <a:r>
              <a:rPr lang="en-GB" dirty="0"/>
              <a:t> </a:t>
            </a:r>
            <a:r>
              <a:rPr lang="en-GB" i="1" dirty="0"/>
              <a:t>‘good health improves an individual’s quality of life, and a focus on their well-being can also add value to organisations by promoting better health and increasing motivation and engagement of employees, in turn helping to drive increases in productivity and profitability. In other words, the benefits of health and wellbeing extend far beyond avoiding or reducing the costs of absence or poor performance’</a:t>
            </a:r>
            <a:r>
              <a:rPr lang="en-GB" dirty="0"/>
              <a:t> (Black, 2008: 52). </a:t>
            </a:r>
          </a:p>
          <a:p>
            <a:pPr marL="0" indent="0">
              <a:buNone/>
            </a:pPr>
            <a:r>
              <a:rPr lang="en-GB" b="1" dirty="0"/>
              <a:t> </a:t>
            </a:r>
            <a:endParaRPr lang="en-GB" dirty="0"/>
          </a:p>
          <a:p>
            <a:r>
              <a:rPr lang="en-GB" dirty="0"/>
              <a:t>The notion and practice of wellbeing has developed to encompass the physical, mental, emotional and psychological issues confronting employees. </a:t>
            </a:r>
          </a:p>
          <a:p>
            <a:r>
              <a:rPr lang="en-GB" dirty="0"/>
              <a:t>Benefitted from the establishment of legal protections. </a:t>
            </a:r>
          </a:p>
          <a:p>
            <a:r>
              <a:rPr lang="en-GB" dirty="0"/>
              <a:t>Key role of trade unions</a:t>
            </a:r>
          </a:p>
          <a:p>
            <a:r>
              <a:rPr lang="en-GB" dirty="0"/>
              <a:t>However,, the potential for enforcement of health and safety legislation has been undermined by a lack of resources for the HSE. </a:t>
            </a:r>
          </a:p>
          <a:p>
            <a:r>
              <a:rPr lang="en-GB" dirty="0"/>
              <a:t>Government action necessary to remedy this situation and to provide a solid legislative framework is essential, </a:t>
            </a:r>
          </a:p>
          <a:p>
            <a:r>
              <a:rPr lang="en-GB" dirty="0"/>
              <a:t>Also a strong case for placing the idea of health, safety and well being at the centre of HR and organizational strategy.</a:t>
            </a:r>
          </a:p>
          <a:p>
            <a:pPr>
              <a:spcBef>
                <a:spcPts val="0"/>
              </a:spcBef>
            </a:pPr>
            <a:endParaRPr lang="en-GB" sz="2800" dirty="0"/>
          </a:p>
        </p:txBody>
      </p:sp>
    </p:spTree>
    <p:extLst>
      <p:ext uri="{BB962C8B-B14F-4D97-AF65-F5344CB8AC3E}">
        <p14:creationId xmlns:p14="http://schemas.microsoft.com/office/powerpoint/2010/main" val="24091876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512277"/>
          </a:xfrm>
        </p:spPr>
        <p:txBody>
          <a:bodyPr/>
          <a:lstStyle/>
          <a:p>
            <a:r>
              <a:rPr lang="en-GB" b="1" dirty="0">
                <a:solidFill>
                  <a:srgbClr val="660066"/>
                </a:solidFill>
              </a:rPr>
              <a:t>References and Further Reading</a:t>
            </a:r>
          </a:p>
        </p:txBody>
      </p:sp>
      <p:sp>
        <p:nvSpPr>
          <p:cNvPr id="3" name="Content Placeholder 2"/>
          <p:cNvSpPr>
            <a:spLocks noGrp="1"/>
          </p:cNvSpPr>
          <p:nvPr>
            <p:ph idx="1"/>
          </p:nvPr>
        </p:nvSpPr>
        <p:spPr>
          <a:xfrm>
            <a:off x="457200" y="1524000"/>
            <a:ext cx="8229600" cy="4602163"/>
          </a:xfrm>
        </p:spPr>
        <p:txBody>
          <a:bodyPr>
            <a:noAutofit/>
          </a:bodyPr>
          <a:lstStyle/>
          <a:p>
            <a:r>
              <a:rPr lang="en-GB" sz="2400" dirty="0" err="1"/>
              <a:t>Acas</a:t>
            </a:r>
            <a:r>
              <a:rPr lang="en-GB" sz="2400" dirty="0"/>
              <a:t> (2018) Wellbeing in the workplace: Rhetoric of reality? Available from:  </a:t>
            </a:r>
            <a:r>
              <a:rPr lang="en-GB" sz="2400" u="sng" dirty="0">
                <a:hlinkClick r:id="rId2"/>
              </a:rPr>
              <a:t>http://www.acas.org.uk/index.aspx?articleid=5031</a:t>
            </a:r>
            <a:r>
              <a:rPr lang="en-GB" sz="2400" dirty="0"/>
              <a:t> [Last accessed 19 September 2018]</a:t>
            </a:r>
            <a:r>
              <a:rPr lang="en-GB" sz="2400" b="1" dirty="0"/>
              <a:t> </a:t>
            </a:r>
            <a:endParaRPr lang="en-GB" sz="2400" dirty="0"/>
          </a:p>
          <a:p>
            <a:r>
              <a:rPr lang="en-GB" sz="2400" dirty="0"/>
              <a:t>Bennett, T </a:t>
            </a:r>
            <a:r>
              <a:rPr lang="en-GB" sz="2400" dirty="0" err="1"/>
              <a:t>Wibberely</a:t>
            </a:r>
            <a:r>
              <a:rPr lang="en-GB" sz="2400" dirty="0"/>
              <a:t>, G and Jones, C (2019) The Legal, Moral and Business Implications of Domestic Abuse and its Impact in the Workplace,</a:t>
            </a:r>
            <a:r>
              <a:rPr lang="en-GB" sz="2400" b="1" dirty="0"/>
              <a:t> </a:t>
            </a:r>
            <a:r>
              <a:rPr lang="en-GB" sz="2400" i="1" dirty="0"/>
              <a:t>Industrial Law Journal, 48</a:t>
            </a:r>
            <a:r>
              <a:rPr lang="en-GB" sz="2400" dirty="0"/>
              <a:t>(1), pp 137–142.</a:t>
            </a:r>
          </a:p>
          <a:p>
            <a:r>
              <a:rPr lang="en-GB" sz="2400" dirty="0"/>
              <a:t>British Safety Council (2018a) Not just free fruit: Wellbeing at work. Available from: </a:t>
            </a:r>
          </a:p>
          <a:p>
            <a:r>
              <a:rPr lang="en-GB" sz="2400" u="sng" dirty="0">
                <a:hlinkClick r:id="rId3"/>
              </a:rPr>
              <a:t>https://www.britsafe.org/campaigns-policy/not-just-free-fruit-wellbeing-at-work/</a:t>
            </a:r>
            <a:r>
              <a:rPr lang="en-GB" sz="2400" u="sng" dirty="0"/>
              <a:t>. [Last accessed 19 September 2019]</a:t>
            </a:r>
            <a:endParaRPr lang="en-GB" sz="2400" dirty="0"/>
          </a:p>
          <a:p>
            <a:pPr>
              <a:lnSpc>
                <a:spcPct val="100000"/>
              </a:lnSpc>
              <a:spcBef>
                <a:spcPts val="0"/>
              </a:spcBef>
            </a:pPr>
            <a:endParaRPr lang="en-GB" sz="2000" dirty="0"/>
          </a:p>
        </p:txBody>
      </p:sp>
    </p:spTree>
    <p:extLst>
      <p:ext uri="{BB962C8B-B14F-4D97-AF65-F5344CB8AC3E}">
        <p14:creationId xmlns:p14="http://schemas.microsoft.com/office/powerpoint/2010/main" val="9142696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512277"/>
          </a:xfrm>
        </p:spPr>
        <p:txBody>
          <a:bodyPr/>
          <a:lstStyle/>
          <a:p>
            <a:r>
              <a:rPr lang="en-GB" b="1" dirty="0">
                <a:solidFill>
                  <a:srgbClr val="660066"/>
                </a:solidFill>
              </a:rPr>
              <a:t>References and Further Reading</a:t>
            </a:r>
          </a:p>
        </p:txBody>
      </p:sp>
      <p:sp>
        <p:nvSpPr>
          <p:cNvPr id="3" name="Content Placeholder 2"/>
          <p:cNvSpPr>
            <a:spLocks noGrp="1"/>
          </p:cNvSpPr>
          <p:nvPr>
            <p:ph idx="1"/>
          </p:nvPr>
        </p:nvSpPr>
        <p:spPr>
          <a:xfrm>
            <a:off x="457200" y="1524000"/>
            <a:ext cx="8229600" cy="4602163"/>
          </a:xfrm>
        </p:spPr>
        <p:txBody>
          <a:bodyPr>
            <a:noAutofit/>
          </a:bodyPr>
          <a:lstStyle/>
          <a:p>
            <a:r>
              <a:rPr lang="en-GB" sz="2000" dirty="0"/>
              <a:t>Bryson, A (2016) Health and safety risks in Britain’s workplaces: where are they and who controls them? Industrial Relations Journal, </a:t>
            </a:r>
            <a:r>
              <a:rPr lang="en-GB" sz="2000" b="1" dirty="0"/>
              <a:t>47</a:t>
            </a:r>
            <a:r>
              <a:rPr lang="en-GB" sz="2000" dirty="0"/>
              <a:t>(5-6), pp 547–566.</a:t>
            </a:r>
          </a:p>
          <a:p>
            <a:r>
              <a:rPr lang="en-GB" sz="2000" dirty="0"/>
              <a:t>CIPD/Mind (2018) </a:t>
            </a:r>
            <a:r>
              <a:rPr lang="en-GB" sz="2000" i="1" dirty="0"/>
              <a:t>People managers’ guide to mental health</a:t>
            </a:r>
            <a:r>
              <a:rPr lang="en-GB" sz="2000" dirty="0"/>
              <a:t>, London, CIPD Publications.</a:t>
            </a:r>
          </a:p>
          <a:p>
            <a:r>
              <a:rPr lang="en-GB" sz="2000" dirty="0"/>
              <a:t>Guest, D (2017) Human resource management and employee well-being: towards a new analytic framework, Human Resource Management Journal, 27(1), pp 22–38. </a:t>
            </a:r>
          </a:p>
          <a:p>
            <a:r>
              <a:rPr lang="en-GB" sz="2000" dirty="0"/>
              <a:t>Health and Safety Executive (2019b) What are the management standards? Available from:</a:t>
            </a:r>
          </a:p>
          <a:p>
            <a:r>
              <a:rPr lang="en-GB" sz="2000" u="sng" dirty="0">
                <a:hlinkClick r:id="rId2"/>
              </a:rPr>
              <a:t>http://www.hse.gov.uk/stress/standards/</a:t>
            </a:r>
            <a:r>
              <a:rPr lang="en-GB" sz="2000" dirty="0"/>
              <a:t> [Last accessed 3 July 2019]</a:t>
            </a:r>
          </a:p>
          <a:p>
            <a:r>
              <a:rPr lang="fr-FR" sz="2000" dirty="0"/>
              <a:t>Strickland, P. (2013) Domestic violence : Standard Note : SN/HA/6337, London House of Commons Library, Home </a:t>
            </a:r>
            <a:r>
              <a:rPr lang="fr-FR" sz="2000" dirty="0" err="1"/>
              <a:t>Affairs</a:t>
            </a:r>
            <a:r>
              <a:rPr lang="fr-FR" sz="2000" dirty="0"/>
              <a:t> Section</a:t>
            </a:r>
            <a:r>
              <a:rPr lang="fr-FR" sz="1600" dirty="0"/>
              <a:t>.</a:t>
            </a:r>
          </a:p>
          <a:p>
            <a:endParaRPr lang="en-GB" sz="2000" dirty="0"/>
          </a:p>
        </p:txBody>
      </p:sp>
    </p:spTree>
    <p:extLst>
      <p:ext uri="{BB962C8B-B14F-4D97-AF65-F5344CB8AC3E}">
        <p14:creationId xmlns:p14="http://schemas.microsoft.com/office/powerpoint/2010/main" val="29293721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512277"/>
          </a:xfrm>
        </p:spPr>
        <p:txBody>
          <a:bodyPr/>
          <a:lstStyle/>
          <a:p>
            <a:r>
              <a:rPr lang="en-GB" b="1" dirty="0">
                <a:solidFill>
                  <a:srgbClr val="660066"/>
                </a:solidFill>
              </a:rPr>
              <a:t>References and Further Reading</a:t>
            </a:r>
          </a:p>
        </p:txBody>
      </p:sp>
      <p:sp>
        <p:nvSpPr>
          <p:cNvPr id="3" name="Content Placeholder 2"/>
          <p:cNvSpPr>
            <a:spLocks noGrp="1"/>
          </p:cNvSpPr>
          <p:nvPr>
            <p:ph idx="1"/>
          </p:nvPr>
        </p:nvSpPr>
        <p:spPr>
          <a:xfrm>
            <a:off x="457200" y="1524000"/>
            <a:ext cx="8229600" cy="4602163"/>
          </a:xfrm>
        </p:spPr>
        <p:txBody>
          <a:bodyPr>
            <a:noAutofit/>
          </a:bodyPr>
          <a:lstStyle/>
          <a:p>
            <a:r>
              <a:rPr lang="en-GB" sz="1600" dirty="0" err="1"/>
              <a:t>Swanberg</a:t>
            </a:r>
            <a:r>
              <a:rPr lang="en-GB" sz="1600" dirty="0"/>
              <a:t>, J., Macke, C., and Logan, T.K. (2007) 'Working women making it work. Intimate partner violence, employment, and workplace support'</a:t>
            </a:r>
            <a:r>
              <a:rPr lang="en-GB" sz="1600" i="1" dirty="0"/>
              <a:t>, Journal of Interpersonal Violence,</a:t>
            </a:r>
            <a:r>
              <a:rPr lang="en-GB" sz="1600" dirty="0"/>
              <a:t> 22. 3, 292-311.</a:t>
            </a:r>
            <a:endParaRPr lang="fr-FR" sz="1600" dirty="0"/>
          </a:p>
          <a:p>
            <a:r>
              <a:rPr lang="en-GB" sz="1600" dirty="0"/>
              <a:t>TUC, (2014) </a:t>
            </a:r>
            <a:r>
              <a:rPr lang="en-GB" sz="1600" i="1" dirty="0"/>
              <a:t>Domestic Violence and the Workplace, </a:t>
            </a:r>
            <a:r>
              <a:rPr lang="en-GB" sz="1600" dirty="0"/>
              <a:t> a TUC Survey Report </a:t>
            </a:r>
            <a:r>
              <a:rPr lang="en-GB" sz="1600" dirty="0">
                <a:hlinkClick r:id="rId2"/>
              </a:rPr>
              <a:t>http://www.tuc.org.uk/equality-issues/gender-equality/violence-against-women/domestic-violence-and-workplace</a:t>
            </a:r>
            <a:endParaRPr lang="en-GB" sz="1600" dirty="0"/>
          </a:p>
          <a:p>
            <a:r>
              <a:rPr lang="en-GB" sz="1600" dirty="0"/>
              <a:t>TUC (2018) </a:t>
            </a:r>
            <a:r>
              <a:rPr lang="en-GB" sz="1600" i="1" dirty="0"/>
              <a:t>Mental health and the workplace: a TUC Education workbook</a:t>
            </a:r>
            <a:r>
              <a:rPr lang="en-GB" sz="1600" dirty="0"/>
              <a:t>, TUC Publications, London </a:t>
            </a:r>
          </a:p>
          <a:p>
            <a:r>
              <a:rPr lang="en-GB" sz="1600" dirty="0" err="1"/>
              <a:t>Wathen</a:t>
            </a:r>
            <a:r>
              <a:rPr lang="en-GB" sz="1600" dirty="0"/>
              <a:t>. N. , MacGregor. J.,  </a:t>
            </a:r>
            <a:r>
              <a:rPr lang="en-GB" sz="1600" dirty="0" err="1"/>
              <a:t>MacQuarrie</a:t>
            </a:r>
            <a:r>
              <a:rPr lang="en-GB" sz="1600" dirty="0"/>
              <a:t>. B. (2018) Relationships Among Intimate Partner Violence, Work, and Health. Vol 33, Issue 14,  </a:t>
            </a:r>
            <a:r>
              <a:rPr lang="en-GB" sz="1600" dirty="0" err="1"/>
              <a:t>doi</a:t>
            </a:r>
            <a:r>
              <a:rPr lang="en-GB" sz="1600" dirty="0"/>
              <a:t>: 10.1177/0886260515624236 </a:t>
            </a:r>
            <a:endParaRPr lang="en-GB" sz="1600" b="1" dirty="0"/>
          </a:p>
          <a:p>
            <a:r>
              <a:rPr lang="en-GB" sz="1600" b="1" dirty="0"/>
              <a:t>WEBSITES</a:t>
            </a:r>
            <a:endParaRPr lang="en-GB" sz="1600" dirty="0"/>
          </a:p>
          <a:p>
            <a:r>
              <a:rPr lang="en-GB" sz="1600" u="sng" dirty="0">
                <a:hlinkClick r:id="rId3"/>
              </a:rPr>
              <a:t>www.acas.org.uk</a:t>
            </a:r>
            <a:r>
              <a:rPr lang="en-GB" sz="1600" dirty="0"/>
              <a:t> – </a:t>
            </a:r>
            <a:r>
              <a:rPr lang="en-GB" sz="1600" dirty="0" err="1"/>
              <a:t>Acas</a:t>
            </a:r>
            <a:r>
              <a:rPr lang="en-GB" sz="1600" dirty="0"/>
              <a:t> provides detailed information on health and safety at work and particularly in relation to mental health at work</a:t>
            </a:r>
          </a:p>
          <a:p>
            <a:r>
              <a:rPr lang="en-GB" sz="1600" u="sng" dirty="0">
                <a:hlinkClick r:id="rId4"/>
              </a:rPr>
              <a:t>www.hse.gov.uk/</a:t>
            </a:r>
            <a:r>
              <a:rPr lang="en-GB" sz="1600" dirty="0"/>
              <a:t> - the HSE website gives access to legislation, guidance and advice in relation to all aspects of health and safety</a:t>
            </a:r>
          </a:p>
          <a:p>
            <a:r>
              <a:rPr lang="en-GB" sz="1600" u="sng" dirty="0">
                <a:hlinkClick r:id="rId5"/>
              </a:rPr>
              <a:t>www.mind.org.uk</a:t>
            </a:r>
            <a:r>
              <a:rPr lang="en-GB" sz="1600" dirty="0"/>
              <a:t> – the mental health charity MIND provides research and guidance for employers in relation to mental health in the workplace</a:t>
            </a:r>
          </a:p>
          <a:p>
            <a:endParaRPr lang="en-GB" sz="2000" dirty="0"/>
          </a:p>
        </p:txBody>
      </p:sp>
    </p:spTree>
    <p:extLst>
      <p:ext uri="{BB962C8B-B14F-4D97-AF65-F5344CB8AC3E}">
        <p14:creationId xmlns:p14="http://schemas.microsoft.com/office/powerpoint/2010/main" val="1131201107"/>
      </p:ext>
    </p:extLst>
  </p:cSld>
  <p:clrMapOvr>
    <a:masterClrMapping/>
  </p:clrMapOvr>
</p:sld>
</file>

<file path=ppt/theme/theme1.xml><?xml version="1.0" encoding="utf-8"?>
<a:theme xmlns:a="http://schemas.openxmlformats.org/drawingml/2006/main" name="CIPD Whi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IPD Purpl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CIPD Sla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IPD WhitePlain">
  <a:themeElements>
    <a:clrScheme name="Custom 1">
      <a:dk1>
        <a:srgbClr val="520D5D"/>
      </a:dk1>
      <a:lt1>
        <a:srgbClr val="FFFFFF"/>
      </a:lt1>
      <a:dk2>
        <a:srgbClr val="58595B"/>
      </a:dk2>
      <a:lt2>
        <a:srgbClr val="E7E6E6"/>
      </a:lt2>
      <a:accent1>
        <a:srgbClr val="520D5D"/>
      </a:accent1>
      <a:accent2>
        <a:srgbClr val="A991BC"/>
      </a:accent2>
      <a:accent3>
        <a:srgbClr val="58595B"/>
      </a:accent3>
      <a:accent4>
        <a:srgbClr val="E68286"/>
      </a:accent4>
      <a:accent5>
        <a:srgbClr val="DA1D52"/>
      </a:accent5>
      <a:accent6>
        <a:srgbClr val="DBD3E5"/>
      </a:accent6>
      <a:hlink>
        <a:srgbClr val="DA1D52"/>
      </a:hlink>
      <a:folHlink>
        <a:srgbClr val="520D5D"/>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4F59197CE9A8C45A1FAF68A847A3CD6" ma:contentTypeVersion="1" ma:contentTypeDescription="Create a new document." ma:contentTypeScope="" ma:versionID="780e2b60fa495ae40af9fdb10f929f77">
  <xsd:schema xmlns:xsd="http://www.w3.org/2001/XMLSchema" xmlns:xs="http://www.w3.org/2001/XMLSchema" xmlns:p="http://schemas.microsoft.com/office/2006/metadata/properties" xmlns:ns1="http://schemas.microsoft.com/sharepoint/v3" targetNamespace="http://schemas.microsoft.com/office/2006/metadata/properties" ma:root="true" ma:fieldsID="18eccab7e06c40e5fe83bf06182e4b5b"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Props1.xml><?xml version="1.0" encoding="utf-8"?>
<ds:datastoreItem xmlns:ds="http://schemas.openxmlformats.org/officeDocument/2006/customXml" ds:itemID="{406179DC-3C21-44D2-B100-8673DD450874}">
  <ds:schemaRefs>
    <ds:schemaRef ds:uri="http://schemas.microsoft.com/sharepoint/v3/contenttype/forms"/>
  </ds:schemaRefs>
</ds:datastoreItem>
</file>

<file path=customXml/itemProps2.xml><?xml version="1.0" encoding="utf-8"?>
<ds:datastoreItem xmlns:ds="http://schemas.openxmlformats.org/officeDocument/2006/customXml" ds:itemID="{27A83033-A5AE-4B9F-97A2-2D79935AC2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01A996E-8F35-4EE5-A18E-4DB6ABEAD384}">
  <ds:schemaRefs>
    <ds:schemaRef ds:uri="http://schemas.openxmlformats.org/package/2006/metadata/core-properties"/>
    <ds:schemaRef ds:uri="http://schemas.microsoft.com/office/2006/metadata/properties"/>
    <ds:schemaRef ds:uri="http://purl.org/dc/elements/1.1/"/>
    <ds:schemaRef ds:uri="http://www.w3.org/XML/1998/namespace"/>
    <ds:schemaRef ds:uri="http://purl.org/dc/dcmitype/"/>
    <ds:schemaRef ds:uri="http://schemas.microsoft.com/office/2006/documentManagement/types"/>
    <ds:schemaRef ds:uri="http://schemas.microsoft.com/sharepoint/v3"/>
    <ds:schemaRef ds:uri="http://schemas.microsoft.com/office/infopath/2007/PartnerControl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447</TotalTime>
  <Words>4173</Words>
  <Application>Microsoft Office PowerPoint</Application>
  <PresentationFormat>On-screen Show (4:3)</PresentationFormat>
  <Paragraphs>256</Paragraphs>
  <Slides>20</Slides>
  <Notes>13</Notes>
  <HiddenSlides>0</HiddenSlides>
  <MMClips>0</MMClips>
  <ScaleCrop>false</ScaleCrop>
  <HeadingPairs>
    <vt:vector size="6" baseType="variant">
      <vt:variant>
        <vt:lpstr>Fonts Used</vt:lpstr>
      </vt:variant>
      <vt:variant>
        <vt:i4>2</vt:i4>
      </vt:variant>
      <vt:variant>
        <vt:lpstr>Theme</vt:lpstr>
      </vt:variant>
      <vt:variant>
        <vt:i4>4</vt:i4>
      </vt:variant>
      <vt:variant>
        <vt:lpstr>Slide Titles</vt:lpstr>
      </vt:variant>
      <vt:variant>
        <vt:i4>20</vt:i4>
      </vt:variant>
    </vt:vector>
  </HeadingPairs>
  <TitlesOfParts>
    <vt:vector size="26" baseType="lpstr">
      <vt:lpstr>Arial</vt:lpstr>
      <vt:lpstr>Calibri</vt:lpstr>
      <vt:lpstr>CIPD WhiteDottedPattern</vt:lpstr>
      <vt:lpstr>CIPD PurpleDottedPattern</vt:lpstr>
      <vt:lpstr>CIPD SlateDottedPattern</vt:lpstr>
      <vt:lpstr>CIPD WhitePlain</vt:lpstr>
      <vt:lpstr>CIPD Level 7 Managing Employment Relations</vt:lpstr>
      <vt:lpstr>Managing Employment Relations, 7e  Chapter 8  Health, wellbeing and the employment relationship</vt:lpstr>
      <vt:lpstr>Session Outline</vt:lpstr>
      <vt:lpstr>Learning Outcomes</vt:lpstr>
      <vt:lpstr>Why health and wellbeing is crucial</vt:lpstr>
      <vt:lpstr>The law and its development</vt:lpstr>
      <vt:lpstr>Key elements of the law</vt:lpstr>
      <vt:lpstr>Enforcing the legislation </vt:lpstr>
      <vt:lpstr>Other legislation</vt:lpstr>
      <vt:lpstr>Mental health, stress and wellbeing</vt:lpstr>
      <vt:lpstr>HSE Management Standards</vt:lpstr>
      <vt:lpstr>Defining and conceptualizing well-being </vt:lpstr>
      <vt:lpstr>Provisional HR practices designed to promote employee well-being (Guest, 2017:31) </vt:lpstr>
      <vt:lpstr>A strategy for wellbeing (British Safety Council, 2018)</vt:lpstr>
      <vt:lpstr>Practical initiatives for supprting wellbeing </vt:lpstr>
      <vt:lpstr>The impact of domestic abuse in the workplace</vt:lpstr>
      <vt:lpstr>Conclusion</vt:lpstr>
      <vt:lpstr>References and Further Reading</vt:lpstr>
      <vt:lpstr>References and Further Reading</vt:lpstr>
      <vt:lpstr>References and 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Employment Relations, 7e  Chapter 14  The Role of Mediation in Conflict Resolution</dc:title>
  <dc:creator>Authors</dc:creator>
  <cp:lastModifiedBy>Deborah Rees</cp:lastModifiedBy>
  <cp:revision>48</cp:revision>
  <dcterms:created xsi:type="dcterms:W3CDTF">2020-01-03T08:03:58Z</dcterms:created>
  <dcterms:modified xsi:type="dcterms:W3CDTF">2020-11-03T13:39:46Z</dcterms:modified>
</cp:coreProperties>
</file>