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0" r:id="rId4"/>
  </p:sldMasterIdLst>
  <p:notesMasterIdLst>
    <p:notesMasterId r:id="rId13"/>
  </p:notesMasterIdLst>
  <p:sldIdLst>
    <p:sldId id="256" r:id="rId5"/>
    <p:sldId id="261" r:id="rId6"/>
    <p:sldId id="263" r:id="rId7"/>
    <p:sldId id="262" r:id="rId8"/>
    <p:sldId id="264" r:id="rId9"/>
    <p:sldId id="265" r:id="rId10"/>
    <p:sldId id="267" r:id="rId11"/>
    <p:sldId id="260"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bert Bogdan" initials="RB" lastIdx="1" clrIdx="0">
    <p:extLst>
      <p:ext uri="{19B8F6BF-5375-455C-9EA6-DF929625EA0E}">
        <p15:presenceInfo xmlns:p15="http://schemas.microsoft.com/office/powerpoint/2012/main" userId="S::2123635@student.uwtsd.ac.uk::cfc088f4-534f-440b-b6ab-4542cccb4e1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1708E"/>
    <a:srgbClr val="31A5DE"/>
    <a:srgbClr val="4B53BC"/>
    <a:srgbClr val="5059C9"/>
    <a:srgbClr val="7B83EB"/>
    <a:srgbClr val="3C776D"/>
    <a:srgbClr val="7B67F5"/>
    <a:srgbClr val="F88729"/>
    <a:srgbClr val="D93E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9" d="100"/>
          <a:sy n="159" d="100"/>
        </p:scale>
        <p:origin x="336"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6ACD36-7C61-4C8C-8432-AFA8A18C02C5}" type="datetimeFigureOut">
              <a:rPr lang="en-GB" smtClean="0"/>
              <a:t>27/02/2022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51D4CC-3F8C-4BA3-89D4-141F9564E458}" type="slidenum">
              <a:rPr lang="en-GB" smtClean="0"/>
              <a:t>‹#›</a:t>
            </a:fld>
            <a:endParaRPr lang="en-GB"/>
          </a:p>
        </p:txBody>
      </p:sp>
    </p:spTree>
    <p:extLst>
      <p:ext uri="{BB962C8B-B14F-4D97-AF65-F5344CB8AC3E}">
        <p14:creationId xmlns:p14="http://schemas.microsoft.com/office/powerpoint/2010/main" val="3757724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151D4CC-3F8C-4BA3-89D4-141F9564E458}" type="slidenum">
              <a:rPr lang="en-GB" smtClean="0"/>
              <a:t>1</a:t>
            </a:fld>
            <a:endParaRPr lang="en-GB"/>
          </a:p>
        </p:txBody>
      </p:sp>
    </p:spTree>
    <p:extLst>
      <p:ext uri="{BB962C8B-B14F-4D97-AF65-F5344CB8AC3E}">
        <p14:creationId xmlns:p14="http://schemas.microsoft.com/office/powerpoint/2010/main" val="1830798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13B7805-4B5E-42F3-A531-8F3F73F802DF}" type="datetime1">
              <a:rPr lang="en-US" smtClean="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030866732"/>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1FB74B1A-6C0B-45A0-982E-BACDFC6F3193}" type="datetime1">
              <a:rPr lang="en-US" smtClean="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546578455"/>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B9DBF0-5CD3-4C5F-A67B-44A038BF1B24}" type="datetime1">
              <a:rPr lang="en-US" smtClean="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275669824"/>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F346841-A089-4625-8191-8CE569D8DB88}" type="datetime1">
              <a:rPr lang="en-US" smtClean="0"/>
              <a:t>2/27/2022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163828866"/>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3D5728-9E1B-4973-A5D0-609689B6E445}" type="datetime1">
              <a:rPr lang="en-US" smtClean="0"/>
              <a:t>2/27/2022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090347218"/>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C412FAE0-E770-4FC4-9F8D-674819E22DBB}" type="datetime1">
              <a:rPr lang="en-US" smtClean="0"/>
              <a:t>2/27/2022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461275286"/>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CE5F52-9905-4392-A5BE-A821A4B93865}" type="datetime1">
              <a:rPr lang="en-US" smtClean="0"/>
              <a:t>2/27/2022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95151991"/>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512824F1-0EE1-40B3-A699-F9BFCB332F71}" type="datetime1">
              <a:rPr lang="en-US" smtClean="0"/>
              <a:t>2/27/2022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957380977"/>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5BEE70A-485C-4EC1-B78F-69DCA25DF493}" type="datetime1">
              <a:rPr lang="en-US" smtClean="0"/>
              <a:t>2/27/2022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530601508"/>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7C5CDF-E758-4E51-B767-E9D4F6C6994A}" type="datetime1">
              <a:rPr lang="en-US" smtClean="0"/>
              <a:t>2/27/2022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2897910484"/>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DFC458E-FDC6-4857-8C2F-BDD0EF7E890C}" type="datetime1">
              <a:rPr lang="en-US" smtClean="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3555480897"/>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E4A23E2-42C1-4804-95E8-FD09D4431C7F}" type="datetime1">
              <a:rPr lang="en-US" smtClean="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pPr/>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3473673458"/>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500884-2648-4BB5-8DCB-6514C88C7721}" type="datetime1">
              <a:rPr lang="en-US" smtClean="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3785810234"/>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EE68C4F-F239-4ADD-835B-A1AFD49ED958}" type="datetime1">
              <a:rPr lang="en-US" smtClean="0"/>
              <a:t>2/27/2022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1840322792"/>
      </p:ext>
    </p:extLst>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C7F2C70-51C5-4A8A-A6F2-212148935911}" type="datetime1">
              <a:rPr lang="en-US" smtClean="0"/>
              <a:t>2/27/2022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3272252986"/>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A317CE-268D-44F8-B44E-1494C66B8002}" type="datetime1">
              <a:rPr lang="en-US" smtClean="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49185651"/>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506B83-76FA-49A1-BCF9-4C12A35E9478}" type="datetime1">
              <a:rPr lang="en-US" smtClean="0"/>
              <a:t>2/27/2022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493965865"/>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74BEFDD-0AA3-4954-B491-44FD12AF3D16}" type="datetime1">
              <a:rPr lang="en-US" smtClean="0"/>
              <a:t>2/27/2022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204721853"/>
      </p:ext>
    </p:extLst>
  </p:cSld>
  <p:clrMap bg1="dk1" tx1="lt1" bg2="dk2" tx2="lt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 id="2147483726" r:id="rId16"/>
    <p:sldLayoutId id="2147483727" r:id="rId17"/>
  </p:sldLayoutIdLst>
  <p:transition spd="slow">
    <p:push dir="u"/>
  </p:transition>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uwtsd.ac.uk/hwb/" TargetMode="External"/><Relationship Id="rId5" Type="http://schemas.openxmlformats.org/officeDocument/2006/relationships/hyperlink" Target="https://moodle.uwtsd.ac.uk/course/view.php?id=5300" TargetMode="Externa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8" Type="http://schemas.openxmlformats.org/officeDocument/2006/relationships/hyperlink" Target="https://www.leafsoftwaresolutions.com/leverage-microsoft-teams.html" TargetMode="External"/><Relationship Id="rId13" Type="http://schemas.openxmlformats.org/officeDocument/2006/relationships/hyperlink" Target="https://www.uwtsd.ac.uk/hwb/" TargetMode="External"/><Relationship Id="rId3" Type="http://schemas.openxmlformats.org/officeDocument/2006/relationships/slide" Target="slide3.xml"/><Relationship Id="rId7" Type="http://schemas.openxmlformats.org/officeDocument/2006/relationships/image" Target="../media/image9.png"/><Relationship Id="rId12" Type="http://schemas.openxmlformats.org/officeDocument/2006/relationships/hyperlink" Target="https://askleo.com/what_are_outlookcom_imap_pop3_and_smtp_settings/" TargetMode="External"/><Relationship Id="rId2" Type="http://schemas.openxmlformats.org/officeDocument/2006/relationships/slide" Target="slide5.xml"/><Relationship Id="rId1" Type="http://schemas.openxmlformats.org/officeDocument/2006/relationships/slideLayout" Target="../slideLayouts/slideLayout2.xml"/><Relationship Id="rId6" Type="http://schemas.openxmlformats.org/officeDocument/2006/relationships/hyperlink" Target="https://en.wikipedia.org/wiki/Office_365" TargetMode="External"/><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slide" Target="slide6.xml"/><Relationship Id="rId4" Type="http://schemas.openxmlformats.org/officeDocument/2006/relationships/slide" Target="slide4.xml"/><Relationship Id="rId9" Type="http://schemas.openxmlformats.org/officeDocument/2006/relationships/image" Target="../media/image10.jpeg"/><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hyperlink" Target="https://www.leafsoftwaresolutions.com/leverage-microsoft-teams.html" TargetMode="External"/><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https://www.uwtsd.ac.uk/hwb/"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uwtsd.ac.uk/hwb/" TargetMode="External"/><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hyperlink" Target="https://www.iphonemod.net/microsoft-office-365-for-mac.html" TargetMode="External"/><Relationship Id="rId7" Type="http://schemas.openxmlformats.org/officeDocument/2006/relationships/hyperlink" Target="https://en.wikipedia.org/wiki/Office_365" TargetMode="Externa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7.png"/><Relationship Id="rId5" Type="http://schemas.openxmlformats.org/officeDocument/2006/relationships/hyperlink" Target="https://rootuniverse.blogspot.com/2015/01/office-365-free-download-with-product.html" TargetMode="External"/><Relationship Id="rId10" Type="http://schemas.openxmlformats.org/officeDocument/2006/relationships/hyperlink" Target="https://www.uwtsd.ac.uk/hwb/" TargetMode="External"/><Relationship Id="rId4" Type="http://schemas.openxmlformats.org/officeDocument/2006/relationships/image" Target="../media/image13.jpeg"/><Relationship Id="rId9" Type="http://schemas.openxmlformats.org/officeDocument/2006/relationships/hyperlink" Target="https://positek.net/office365-5/"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askleo.com/what_are_outlookcom_imap_pop3_and_smtp_settings/" TargetMode="External"/><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https://www.uwtsd.ac.uk/hwb/"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5.png"/><Relationship Id="rId7" Type="http://schemas.openxmlformats.org/officeDocument/2006/relationships/hyperlink" Target="https://pixabay.com/illustrations/question-mark-why-question-1829459/"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7.png"/><Relationship Id="rId5" Type="http://schemas.openxmlformats.org/officeDocument/2006/relationships/hyperlink" Target="https://creativecommons.org/licenses/by-nc/3.0/" TargetMode="External"/><Relationship Id="rId10" Type="http://schemas.openxmlformats.org/officeDocument/2006/relationships/hyperlink" Target="https://www.uwtsd.ac.uk/hwb/" TargetMode="External"/><Relationship Id="rId4" Type="http://schemas.openxmlformats.org/officeDocument/2006/relationships/hyperlink" Target="https://freepngimg.com/png/88434-text-symbol-question-mark-computer-graphics-3d" TargetMode="External"/><Relationship Id="rId9" Type="http://schemas.openxmlformats.org/officeDocument/2006/relationships/hyperlink" Target="https://pngimg.com/download/38106"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books.google.co.uk/books" TargetMode="External"/><Relationship Id="rId13" Type="http://schemas.openxmlformats.org/officeDocument/2006/relationships/image" Target="../media/image7.png"/><Relationship Id="rId3" Type="http://schemas.openxmlformats.org/officeDocument/2006/relationships/package" Target="../embeddings/Microsoft_Word_Document.docx"/><Relationship Id="rId7" Type="http://schemas.openxmlformats.org/officeDocument/2006/relationships/hyperlink" Target="https://www.uwtsd.ac.uk/onlinelearning/" TargetMode="External"/><Relationship Id="rId12" Type="http://schemas.openxmlformats.org/officeDocument/2006/relationships/hyperlink" Target="http://www.slpk.sk/eldo/2018/dl/9788075981806/files/10/s10p09.pdf"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hyperlink" Target="https://www.uwtsd.ac.uk/hwb/" TargetMode="External"/><Relationship Id="rId11" Type="http://schemas.openxmlformats.org/officeDocument/2006/relationships/hyperlink" Target="https://www.sciencedirect.com/science/article/abs/pii/S036013151830246X" TargetMode="External"/><Relationship Id="rId5" Type="http://schemas.openxmlformats.org/officeDocument/2006/relationships/hyperlink" Target="https://www.linkedin.com/learning/learning-microsoft-teams-for-education?u=77966930&amp;auth=true" TargetMode="External"/><Relationship Id="rId10" Type="http://schemas.openxmlformats.org/officeDocument/2006/relationships/hyperlink" Target="https://dl.acm.org/doi/abs/10.1145/1836029.1836045" TargetMode="External"/><Relationship Id="rId4" Type="http://schemas.openxmlformats.org/officeDocument/2006/relationships/image" Target="../media/image18.emf"/><Relationship Id="rId9" Type="http://schemas.openxmlformats.org/officeDocument/2006/relationships/hyperlink" Target="https://link.springer.com/book/10.1007/978-1-4842-6898-8?noAccess=tru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9" name="Picture 3">
            <a:extLst>
              <a:ext uri="{FF2B5EF4-FFF2-40B4-BE49-F238E27FC236}">
                <a16:creationId xmlns:a16="http://schemas.microsoft.com/office/drawing/2014/main" id="{BB1D0527-9CC4-4E6B-BA9D-9F31BA94893A}"/>
              </a:ext>
            </a:extLst>
          </p:cNvPr>
          <p:cNvPicPr>
            <a:picLocks noChangeAspect="1"/>
          </p:cNvPicPr>
          <p:nvPr/>
        </p:nvPicPr>
        <p:blipFill rotWithShape="1">
          <a:blip r:embed="rId4">
            <a:duotone>
              <a:prstClr val="black"/>
              <a:schemeClr val="accent5">
                <a:tint val="45000"/>
                <a:satMod val="400000"/>
              </a:schemeClr>
            </a:duotone>
            <a:alphaModFix amt="25000"/>
          </a:blip>
          <a:srcRect l="9091" t="23103"/>
          <a:stretch/>
        </p:blipFill>
        <p:spPr>
          <a:xfrm>
            <a:off x="20" y="10"/>
            <a:ext cx="12191980" cy="6857990"/>
          </a:xfrm>
          <a:prstGeom prst="rect">
            <a:avLst/>
          </a:prstGeom>
        </p:spPr>
      </p:pic>
      <p:sp>
        <p:nvSpPr>
          <p:cNvPr id="2" name="Title 1">
            <a:extLst>
              <a:ext uri="{FF2B5EF4-FFF2-40B4-BE49-F238E27FC236}">
                <a16:creationId xmlns:a16="http://schemas.microsoft.com/office/drawing/2014/main" id="{2B44A6E1-9670-474B-9319-6D66D0C3E192}"/>
              </a:ext>
            </a:extLst>
          </p:cNvPr>
          <p:cNvSpPr>
            <a:spLocks noGrp="1"/>
          </p:cNvSpPr>
          <p:nvPr>
            <p:ph type="ctrTitle"/>
          </p:nvPr>
        </p:nvSpPr>
        <p:spPr>
          <a:xfrm>
            <a:off x="1683171" y="846538"/>
            <a:ext cx="8825658" cy="3329581"/>
          </a:xfrm>
        </p:spPr>
        <p:txBody>
          <a:bodyPr>
            <a:normAutofit/>
          </a:bodyPr>
          <a:lstStyle/>
          <a:p>
            <a:pPr algn="ctr" fontAlgn="ctr">
              <a:lnSpc>
                <a:spcPct val="90000"/>
              </a:lnSpc>
            </a:pPr>
            <a:r>
              <a:rPr lang="en-US" sz="2000" b="0" i="0" u="none" strike="noStrike">
                <a:effectLst/>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Digital Skills and Research Methods (BMSW4003_BIRM)</a:t>
            </a:r>
            <a:br>
              <a:rPr lang="en-US" sz="2000" b="0" i="0" u="none" strike="noStrike">
                <a:effectLst/>
                <a:latin typeface="Arial" panose="020B0604020202020204" pitchFamily="34" charset="0"/>
                <a:cs typeface="Arial" panose="020B0604020202020204" pitchFamily="34" charset="0"/>
              </a:rPr>
            </a:br>
            <a:r>
              <a:rPr lang="en-GB" sz="2000" b="0" i="0">
                <a:solidFill>
                  <a:schemeClr val="tx1"/>
                </a:solidFill>
                <a:effectLst/>
                <a:latin typeface="Arial" panose="020B0604020202020204" pitchFamily="34" charset="0"/>
                <a:cs typeface="Arial" panose="020B0604020202020204" pitchFamily="34" charset="0"/>
              </a:rPr>
              <a:t>Abdi Rahman</a:t>
            </a:r>
            <a:r>
              <a:rPr lang="en-US" sz="2000">
                <a:solidFill>
                  <a:schemeClr val="tx1"/>
                </a:solidFill>
                <a:latin typeface="Arial" panose="020B0604020202020204" pitchFamily="34" charset="0"/>
                <a:cs typeface="Arial" panose="020B0604020202020204" pitchFamily="34" charset="0"/>
              </a:rPr>
              <a:t> </a:t>
            </a:r>
            <a:br>
              <a:rPr lang="en-GB" sz="4500">
                <a:effectLst/>
                <a:latin typeface="Arial" panose="020B0604020202020204" pitchFamily="34" charset="0"/>
                <a:ea typeface="Times New Roman" panose="02020603050405020304" pitchFamily="18" charset="0"/>
                <a:cs typeface="Arial" panose="020B0604020202020204" pitchFamily="34" charset="0"/>
              </a:rPr>
            </a:br>
            <a:r>
              <a:rPr lang="en-GB" sz="4500">
                <a:effectLst/>
                <a:latin typeface="Arial" panose="020B0604020202020204" pitchFamily="34" charset="0"/>
                <a:ea typeface="Times New Roman" panose="02020603050405020304" pitchFamily="18" charset="0"/>
                <a:cs typeface="Arial" panose="020B0604020202020204" pitchFamily="34" charset="0"/>
              </a:rPr>
              <a:t>How do we use </a:t>
            </a:r>
            <a:r>
              <a:rPr lang="en-GB" sz="4500" err="1">
                <a:effectLst/>
                <a:latin typeface="Arial" panose="020B0604020202020204" pitchFamily="34" charset="0"/>
                <a:ea typeface="Times New Roman" panose="02020603050405020304" pitchFamily="18" charset="0"/>
                <a:cs typeface="Arial" panose="020B0604020202020204" pitchFamily="34" charset="0"/>
              </a:rPr>
              <a:t>techn</a:t>
            </a:r>
            <a:r>
              <a:rPr lang="ro-RO" sz="4500">
                <a:effectLst/>
                <a:latin typeface="Arial" panose="020B0604020202020204" pitchFamily="34" charset="0"/>
                <a:ea typeface="Times New Roman" panose="02020603050405020304" pitchFamily="18" charset="0"/>
                <a:cs typeface="Arial" panose="020B0604020202020204" pitchFamily="34" charset="0"/>
              </a:rPr>
              <a:t>o</a:t>
            </a:r>
            <a:r>
              <a:rPr lang="en-GB" sz="4500">
                <a:effectLst/>
                <a:latin typeface="Arial" panose="020B0604020202020204" pitchFamily="34" charset="0"/>
                <a:ea typeface="Times New Roman" panose="02020603050405020304" pitchFamily="18" charset="0"/>
                <a:cs typeface="Arial" panose="020B0604020202020204" pitchFamily="34" charset="0"/>
              </a:rPr>
              <a:t>logy to collaborate at UWTSD</a:t>
            </a:r>
            <a:endParaRPr lang="en-US" sz="450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0AD63A32-AC96-43CF-BA55-F9B8C9F762B2}"/>
              </a:ext>
            </a:extLst>
          </p:cNvPr>
          <p:cNvSpPr>
            <a:spLocks noGrp="1"/>
          </p:cNvSpPr>
          <p:nvPr>
            <p:ph type="subTitle" idx="1"/>
          </p:nvPr>
        </p:nvSpPr>
        <p:spPr>
          <a:xfrm>
            <a:off x="1683171" y="4450433"/>
            <a:ext cx="8825658" cy="861420"/>
          </a:xfrm>
        </p:spPr>
        <p:txBody>
          <a:bodyPr>
            <a:normAutofit fontScale="70000" lnSpcReduction="20000"/>
          </a:bodyPr>
          <a:lstStyle/>
          <a:p>
            <a:pPr algn="ctr"/>
            <a:r>
              <a:rPr lang="en-GB">
                <a:solidFill>
                  <a:schemeClr val="tx1"/>
                </a:solidFill>
                <a:latin typeface="Arial" panose="020B0604020202020204" pitchFamily="34" charset="0"/>
                <a:cs typeface="Arial" panose="020B0604020202020204" pitchFamily="34" charset="0"/>
              </a:rPr>
              <a:t>(2119559) </a:t>
            </a:r>
            <a:r>
              <a:rPr lang="en-GB" cap="none">
                <a:solidFill>
                  <a:schemeClr val="tx1"/>
                </a:solidFill>
                <a:latin typeface="Arial" panose="020B0604020202020204" pitchFamily="34" charset="0"/>
                <a:cs typeface="Arial" panose="020B0604020202020204" pitchFamily="34" charset="0"/>
              </a:rPr>
              <a:t>Marian Postolache</a:t>
            </a:r>
            <a:endParaRPr lang="en-GB">
              <a:solidFill>
                <a:schemeClr val="tx1"/>
              </a:solidFill>
              <a:latin typeface="Arial" panose="020B0604020202020204" pitchFamily="34" charset="0"/>
              <a:cs typeface="Arial" panose="020B0604020202020204" pitchFamily="34" charset="0"/>
            </a:endParaRPr>
          </a:p>
          <a:p>
            <a:pPr algn="ctr"/>
            <a:r>
              <a:rPr lang="en-GB">
                <a:solidFill>
                  <a:schemeClr val="tx1"/>
                </a:solidFill>
                <a:latin typeface="Arial" panose="020B0604020202020204" pitchFamily="34" charset="0"/>
                <a:cs typeface="Arial" panose="020B0604020202020204" pitchFamily="34" charset="0"/>
              </a:rPr>
              <a:t>(2123633) </a:t>
            </a:r>
            <a:r>
              <a:rPr lang="en-GB" cap="none">
                <a:solidFill>
                  <a:schemeClr val="tx1"/>
                </a:solidFill>
                <a:latin typeface="Arial" panose="020B0604020202020204" pitchFamily="34" charset="0"/>
                <a:cs typeface="Arial" panose="020B0604020202020204" pitchFamily="34" charset="0"/>
              </a:rPr>
              <a:t>Madalina </a:t>
            </a:r>
            <a:r>
              <a:rPr lang="en-GB" cap="none" err="1">
                <a:solidFill>
                  <a:schemeClr val="tx1"/>
                </a:solidFill>
                <a:latin typeface="Arial" panose="020B0604020202020204" pitchFamily="34" charset="0"/>
                <a:cs typeface="Arial" panose="020B0604020202020204" pitchFamily="34" charset="0"/>
              </a:rPr>
              <a:t>Zaharia</a:t>
            </a:r>
            <a:endParaRPr lang="en-GB">
              <a:solidFill>
                <a:schemeClr val="tx1"/>
              </a:solidFill>
              <a:latin typeface="Arial" panose="020B0604020202020204" pitchFamily="34" charset="0"/>
              <a:cs typeface="Arial" panose="020B0604020202020204" pitchFamily="34" charset="0"/>
            </a:endParaRPr>
          </a:p>
          <a:p>
            <a:pPr algn="ctr"/>
            <a:r>
              <a:rPr lang="en-GB">
                <a:solidFill>
                  <a:schemeClr val="tx1"/>
                </a:solidFill>
                <a:latin typeface="Arial" panose="020B0604020202020204" pitchFamily="34" charset="0"/>
                <a:cs typeface="Arial" panose="020B0604020202020204" pitchFamily="34" charset="0"/>
              </a:rPr>
              <a:t>(2123635) </a:t>
            </a:r>
            <a:r>
              <a:rPr lang="en-GB" cap="none">
                <a:solidFill>
                  <a:schemeClr val="tx1"/>
                </a:solidFill>
                <a:latin typeface="Arial" panose="020B0604020202020204" pitchFamily="34" charset="0"/>
                <a:cs typeface="Arial" panose="020B0604020202020204" pitchFamily="34" charset="0"/>
              </a:rPr>
              <a:t>Robert Bogdan</a:t>
            </a:r>
            <a:endParaRPr lang="en-GB">
              <a:solidFill>
                <a:schemeClr val="tx1"/>
              </a:solidFill>
              <a:latin typeface="Arial" panose="020B0604020202020204" pitchFamily="34" charset="0"/>
              <a:cs typeface="Arial" panose="020B0604020202020204" pitchFamily="34" charset="0"/>
            </a:endParaRPr>
          </a:p>
        </p:txBody>
      </p:sp>
      <p:sp>
        <p:nvSpPr>
          <p:cNvPr id="44" name="Rectangle 43">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8" name="Picture 7" descr="Text&#10;&#10;Description automatically generated with low confidence">
            <a:hlinkClick r:id="rId6"/>
            <a:extLst>
              <a:ext uri="{FF2B5EF4-FFF2-40B4-BE49-F238E27FC236}">
                <a16:creationId xmlns:a16="http://schemas.microsoft.com/office/drawing/2014/main" id="{89C26D7D-8AE5-40F3-AEF6-DB962F614AB5}"/>
              </a:ext>
            </a:extLst>
          </p:cNvPr>
          <p:cNvPicPr>
            <a:picLocks noChangeAspect="1"/>
          </p:cNvPicPr>
          <p:nvPr/>
        </p:nvPicPr>
        <p:blipFill rotWithShape="1">
          <a:blip r:embed="rId7">
            <a:extLst>
              <a:ext uri="{28A0092B-C50C-407E-A947-70E740481C1C}">
                <a14:useLocalDpi xmlns:a14="http://schemas.microsoft.com/office/drawing/2010/main" val="0"/>
              </a:ext>
            </a:extLst>
          </a:blip>
          <a:srcRect r="84750"/>
          <a:stretch/>
        </p:blipFill>
        <p:spPr>
          <a:xfrm>
            <a:off x="11309917" y="228700"/>
            <a:ext cx="643874" cy="749310"/>
          </a:xfrm>
          <a:prstGeom prst="rect">
            <a:avLst/>
          </a:prstGeom>
        </p:spPr>
      </p:pic>
      <p:sp>
        <p:nvSpPr>
          <p:cNvPr id="9" name="Slide Number Placeholder 3">
            <a:extLst>
              <a:ext uri="{FF2B5EF4-FFF2-40B4-BE49-F238E27FC236}">
                <a16:creationId xmlns:a16="http://schemas.microsoft.com/office/drawing/2014/main" id="{E5BE8EF1-7880-4D3D-9385-7600AE3728E7}"/>
              </a:ext>
            </a:extLst>
          </p:cNvPr>
          <p:cNvSpPr txBox="1">
            <a:spLocks/>
          </p:cNvSpPr>
          <p:nvPr/>
        </p:nvSpPr>
        <p:spPr bwMode="gray">
          <a:xfrm>
            <a:off x="10381002" y="210323"/>
            <a:ext cx="838199" cy="767687"/>
          </a:xfrm>
          <a:prstGeom prst="rect">
            <a:avLst/>
          </a:prstGeom>
        </p:spPr>
        <p:txBody>
          <a:bodyPr vert="horz" lIns="91440" tIns="45720" rIns="91440" bIns="45720" rtlCol="0" anchor="b"/>
          <a:lstStyle>
            <a:defPPr>
              <a:defRPr lang="en-US"/>
            </a:defPPr>
            <a:lvl1pPr marL="0" algn="ctr" defTabSz="457200" rtl="0" eaLnBrk="1" latinLnBrk="0" hangingPunct="1">
              <a:defRPr sz="2800" b="0" i="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3B850FF-6169-4056-8077-06FFA93A5366}" type="slidenum">
              <a:rPr lang="en-US" b="1" smtClean="0">
                <a:solidFill>
                  <a:schemeClr val="tx1"/>
                </a:solidFill>
              </a:rPr>
              <a:pPr/>
              <a:t>1</a:t>
            </a:fld>
            <a:endParaRPr lang="en-US" b="1">
              <a:solidFill>
                <a:schemeClr val="tx1"/>
              </a:solidFill>
            </a:endParaRPr>
          </a:p>
        </p:txBody>
      </p:sp>
    </p:spTree>
    <p:extLst>
      <p:ext uri="{BB962C8B-B14F-4D97-AF65-F5344CB8AC3E}">
        <p14:creationId xmlns:p14="http://schemas.microsoft.com/office/powerpoint/2010/main" val="2398709738"/>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hlinkClick r:id="rId2" action="ppaction://hlinksldjump"/>
            <a:extLst>
              <a:ext uri="{FF2B5EF4-FFF2-40B4-BE49-F238E27FC236}">
                <a16:creationId xmlns:a16="http://schemas.microsoft.com/office/drawing/2014/main" id="{18C97B97-1A72-479E-B1CB-E0A1E2D7E5A0}"/>
              </a:ext>
              <a:ext uri="{C183D7F6-B498-43B3-948B-1728B52AA6E4}">
                <adec:decorative xmlns:adec="http://schemas.microsoft.com/office/drawing/2017/decorative" val="1"/>
              </a:ext>
            </a:extLst>
          </p:cNvPr>
          <p:cNvSpPr/>
          <p:nvPr/>
        </p:nvSpPr>
        <p:spPr>
          <a:xfrm>
            <a:off x="7227478" y="609601"/>
            <a:ext cx="2120900" cy="965200"/>
          </a:xfrm>
          <a:prstGeom prst="ellipse">
            <a:avLst/>
          </a:prstGeom>
          <a:ln>
            <a:solidFill>
              <a:schemeClr val="accent1">
                <a:lumMod val="60000"/>
                <a:lumOff val="40000"/>
              </a:schemeClr>
            </a:solidFill>
          </a:ln>
          <a:effectLst>
            <a:glow rad="139700">
              <a:schemeClr val="accent4">
                <a:satMod val="175000"/>
                <a:alpha val="40000"/>
              </a:schemeClr>
            </a:glow>
            <a:innerShdw blurRad="63500" dist="50800" dir="5400000">
              <a:prstClr val="black">
                <a:alpha val="50000"/>
              </a:prstClr>
            </a:innerShdw>
          </a:effectLst>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6" name="Oval 5">
            <a:hlinkClick r:id="rId3" action="ppaction://hlinksldjump"/>
            <a:extLst>
              <a:ext uri="{FF2B5EF4-FFF2-40B4-BE49-F238E27FC236}">
                <a16:creationId xmlns:a16="http://schemas.microsoft.com/office/drawing/2014/main" id="{9F991F6E-CACB-47F3-8B97-FC18917889F3}"/>
              </a:ext>
              <a:ext uri="{C183D7F6-B498-43B3-948B-1728B52AA6E4}">
                <adec:decorative xmlns:adec="http://schemas.microsoft.com/office/drawing/2017/decorative" val="1"/>
              </a:ext>
            </a:extLst>
          </p:cNvPr>
          <p:cNvSpPr/>
          <p:nvPr/>
        </p:nvSpPr>
        <p:spPr>
          <a:xfrm>
            <a:off x="5486584" y="609601"/>
            <a:ext cx="2044700" cy="965200"/>
          </a:xfrm>
          <a:prstGeom prst="ellipse">
            <a:avLst/>
          </a:prstGeom>
          <a:solidFill>
            <a:srgbClr val="FFFF00"/>
          </a:solidFill>
          <a:ln>
            <a:solidFill>
              <a:schemeClr val="accent1">
                <a:lumMod val="60000"/>
                <a:lumOff val="40000"/>
              </a:schemeClr>
            </a:solidFill>
          </a:ln>
          <a:effectLst>
            <a:glow rad="139700">
              <a:schemeClr val="accent4">
                <a:satMod val="175000"/>
                <a:alpha val="40000"/>
              </a:schemeClr>
            </a:glow>
            <a:innerShdw blurRad="63500" dist="50800" dir="5400000">
              <a:prstClr val="black">
                <a:alpha val="50000"/>
              </a:prstClr>
            </a:innerShdw>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67CDB572-87C7-47FD-8ACB-AC924ED04FA1}"/>
              </a:ext>
            </a:extLst>
          </p:cNvPr>
          <p:cNvSpPr>
            <a:spLocks noGrp="1"/>
          </p:cNvSpPr>
          <p:nvPr>
            <p:ph idx="1"/>
          </p:nvPr>
        </p:nvSpPr>
        <p:spPr>
          <a:xfrm>
            <a:off x="1067987" y="1906622"/>
            <a:ext cx="9605471" cy="4951378"/>
          </a:xfrm>
        </p:spPr>
        <p:txBody>
          <a:bodyPr vert="horz" lIns="91440" tIns="45720" rIns="91440" bIns="45720" rtlCol="0" anchor="t">
            <a:normAutofit/>
          </a:bodyPr>
          <a:lstStyle/>
          <a:p>
            <a:pPr marL="0" indent="0">
              <a:lnSpc>
                <a:spcPct val="107000"/>
              </a:lnSpc>
              <a:spcAft>
                <a:spcPts val="800"/>
              </a:spcAft>
              <a:buNone/>
            </a:pPr>
            <a:r>
              <a:rPr lang="en-GB">
                <a:effectLst/>
                <a:latin typeface="Arial" panose="020B0604020202020204" pitchFamily="34" charset="0"/>
                <a:ea typeface="Calibri" panose="020F0502020204030204" pitchFamily="34" charset="0"/>
                <a:cs typeface="Arial" panose="020B0604020202020204" pitchFamily="34" charset="0"/>
              </a:rPr>
              <a:t>      UWTSD is a reputable and high-quality university, being up to date with current technology. Within this institution, several main methods of communication are considered, which will be presented in the following slides. These methods serve an essential role in communicating, delivering information, and providing students with the support they need:</a:t>
            </a:r>
          </a:p>
          <a:p>
            <a:pPr>
              <a:lnSpc>
                <a:spcPct val="107000"/>
              </a:lnSpc>
              <a:spcAft>
                <a:spcPts val="800"/>
              </a:spcAft>
            </a:pPr>
            <a:r>
              <a:rPr lang="en-GB">
                <a:effectLst/>
                <a:latin typeface="Arial" panose="020B0604020202020204" pitchFamily="34" charset="0"/>
                <a:ea typeface="Calibri" panose="020F0502020204030204" pitchFamily="34" charset="0"/>
                <a:cs typeface="Arial" panose="020B0604020202020204" pitchFamily="34" charset="0"/>
              </a:rPr>
              <a:t>Customized faculty email via the Outlook platform</a:t>
            </a:r>
          </a:p>
          <a:p>
            <a:pPr>
              <a:lnSpc>
                <a:spcPct val="107000"/>
              </a:lnSpc>
              <a:spcAft>
                <a:spcPts val="800"/>
              </a:spcAft>
            </a:pPr>
            <a:r>
              <a:rPr lang="en-GB">
                <a:effectLst/>
                <a:latin typeface="Arial" panose="020B0604020202020204" pitchFamily="34" charset="0"/>
                <a:ea typeface="Calibri" panose="020F0502020204030204" pitchFamily="34" charset="0"/>
                <a:cs typeface="Arial" panose="020B0604020202020204" pitchFamily="34" charset="0"/>
              </a:rPr>
              <a:t>Office 365, free access provided within the university</a:t>
            </a:r>
          </a:p>
          <a:p>
            <a:pPr>
              <a:lnSpc>
                <a:spcPct val="107000"/>
              </a:lnSpc>
              <a:spcAft>
                <a:spcPts val="800"/>
              </a:spcAft>
            </a:pPr>
            <a:r>
              <a:rPr lang="en-GB">
                <a:effectLst/>
                <a:latin typeface="Arial" panose="020B0604020202020204" pitchFamily="34" charset="0"/>
                <a:ea typeface="Calibri" panose="020F0502020204030204" pitchFamily="34" charset="0"/>
                <a:cs typeface="Arial" panose="020B0604020202020204" pitchFamily="34" charset="0"/>
              </a:rPr>
              <a:t>UWTSD hub, the university application that contains all the courses and all the information a student needs</a:t>
            </a:r>
          </a:p>
          <a:p>
            <a:pPr marL="342900" lvl="0" indent="-342900">
              <a:lnSpc>
                <a:spcPct val="107000"/>
              </a:lnSpc>
              <a:spcAft>
                <a:spcPts val="800"/>
              </a:spcAft>
              <a:buFont typeface="Wingdings 3" panose="05040102010807070707" pitchFamily="18" charset="2"/>
              <a:buChar char=""/>
              <a:tabLst>
                <a:tab pos="457200" algn="l"/>
              </a:tabLst>
            </a:pPr>
            <a:r>
              <a:rPr lang="en-GB">
                <a:effectLst/>
                <a:latin typeface="Arial" panose="020B0604020202020204" pitchFamily="34" charset="0"/>
                <a:ea typeface="Calibri" panose="020F0502020204030204" pitchFamily="34" charset="0"/>
                <a:cs typeface="Arial" panose="020B0604020202020204" pitchFamily="34" charset="0"/>
              </a:rPr>
              <a:t>Microsoft teams, an essential app in communication between tutors and students, offers numerous facilities on both sides.</a:t>
            </a:r>
          </a:p>
        </p:txBody>
      </p:sp>
      <p:sp>
        <p:nvSpPr>
          <p:cNvPr id="5" name="Oval 4">
            <a:hlinkClick r:id="rId4" action="ppaction://hlinksldjump"/>
            <a:extLst>
              <a:ext uri="{FF2B5EF4-FFF2-40B4-BE49-F238E27FC236}">
                <a16:creationId xmlns:a16="http://schemas.microsoft.com/office/drawing/2014/main" id="{E01BBDE7-3742-49E5-9AE5-6888160113D4}"/>
              </a:ext>
              <a:ext uri="{C183D7F6-B498-43B3-948B-1728B52AA6E4}">
                <adec:decorative xmlns:adec="http://schemas.microsoft.com/office/drawing/2017/decorative" val="1"/>
              </a:ext>
            </a:extLst>
          </p:cNvPr>
          <p:cNvSpPr/>
          <p:nvPr/>
        </p:nvSpPr>
        <p:spPr>
          <a:xfrm>
            <a:off x="3669490" y="618097"/>
            <a:ext cx="2120900" cy="965200"/>
          </a:xfrm>
          <a:prstGeom prst="ellipse">
            <a:avLst/>
          </a:prstGeom>
          <a:solidFill>
            <a:srgbClr val="3C776D"/>
          </a:solidFill>
          <a:ln>
            <a:solidFill>
              <a:schemeClr val="accent1">
                <a:lumMod val="60000"/>
                <a:lumOff val="40000"/>
              </a:schemeClr>
            </a:solidFill>
          </a:ln>
          <a:effectLst>
            <a:glow rad="139700">
              <a:schemeClr val="accent4">
                <a:satMod val="175000"/>
                <a:alpha val="40000"/>
              </a:schemeClr>
            </a:glow>
            <a:innerShdw blurRad="63500" dist="50800" dir="5400000">
              <a:prstClr val="black">
                <a:alpha val="50000"/>
              </a:prstClr>
            </a:innerShdw>
          </a:effectLst>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2" name="Titlu 1">
            <a:extLst>
              <a:ext uri="{FF2B5EF4-FFF2-40B4-BE49-F238E27FC236}">
                <a16:creationId xmlns:a16="http://schemas.microsoft.com/office/drawing/2014/main" id="{BECB945F-F6A4-4C7B-ADBD-D815A9291F4C}"/>
              </a:ext>
              <a:ext uri="{C183D7F6-B498-43B3-948B-1728B52AA6E4}">
                <adec:decorative xmlns:adec="http://schemas.microsoft.com/office/drawing/2017/decorative" val="1"/>
              </a:ext>
            </a:extLst>
          </p:cNvPr>
          <p:cNvSpPr txBox="1">
            <a:spLocks/>
          </p:cNvSpPr>
          <p:nvPr/>
        </p:nvSpPr>
        <p:spPr>
          <a:xfrm>
            <a:off x="8184704" y="644385"/>
            <a:ext cx="1887844" cy="674451"/>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400">
                <a:solidFill>
                  <a:srgbClr val="C00000"/>
                </a:solidFill>
                <a:latin typeface="Arial"/>
                <a:cs typeface="Arial"/>
                <a:hlinkClick r:id="rId2" action="ppaction://hlinksldjump">
                  <a:extLst>
                    <a:ext uri="{A12FA001-AC4F-418D-AE19-62706E023703}">
                      <ahyp:hlinkClr xmlns:ahyp="http://schemas.microsoft.com/office/drawing/2018/hyperlinkcolor" val="tx"/>
                    </a:ext>
                  </a:extLst>
                </a:hlinkClick>
              </a:rPr>
              <a:t>Office 365 </a:t>
            </a:r>
            <a:r>
              <a:rPr lang="en-US">
                <a:solidFill>
                  <a:schemeClr val="accent2"/>
                </a:solidFill>
                <a:latin typeface="Arial"/>
                <a:cs typeface="Arial"/>
              </a:rPr>
              <a:t>  </a:t>
            </a:r>
            <a:r>
              <a:rPr lang="en-US">
                <a:latin typeface="Arial"/>
                <a:cs typeface="Arial"/>
              </a:rPr>
              <a:t>   </a:t>
            </a:r>
            <a:endParaRPr lang="ro-RO"/>
          </a:p>
        </p:txBody>
      </p:sp>
      <p:pic>
        <p:nvPicPr>
          <p:cNvPr id="13" name="Picture 12" descr="Icon&#10;&#10;Description automatically generated">
            <a:hlinkClick r:id="rId2" action="ppaction://hlinksldjump"/>
            <a:extLst>
              <a:ext uri="{FF2B5EF4-FFF2-40B4-BE49-F238E27FC236}">
                <a16:creationId xmlns:a16="http://schemas.microsoft.com/office/drawing/2014/main" id="{55EB107D-B9D0-4103-B999-3750DFA2FE8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607484" y="792866"/>
            <a:ext cx="696797" cy="525970"/>
          </a:xfrm>
          <a:prstGeom prst="rect">
            <a:avLst/>
          </a:prstGeom>
        </p:spPr>
      </p:pic>
      <p:pic>
        <p:nvPicPr>
          <p:cNvPr id="14" name="Picture 13">
            <a:hlinkClick r:id="rId3" action="ppaction://hlinksldjump"/>
            <a:extLst>
              <a:ext uri="{FF2B5EF4-FFF2-40B4-BE49-F238E27FC236}">
                <a16:creationId xmlns:a16="http://schemas.microsoft.com/office/drawing/2014/main" id="{09647549-C9AA-4966-BB88-E35D7342D635}"/>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074454" y="850812"/>
            <a:ext cx="1170061" cy="468024"/>
          </a:xfrm>
          <a:prstGeom prst="rect">
            <a:avLst/>
          </a:prstGeom>
        </p:spPr>
      </p:pic>
      <p:pic>
        <p:nvPicPr>
          <p:cNvPr id="15" name="Picture 14">
            <a:hlinkClick r:id="rId4" action="ppaction://hlinksldjump"/>
            <a:extLst>
              <a:ext uri="{FF2B5EF4-FFF2-40B4-BE49-F238E27FC236}">
                <a16:creationId xmlns:a16="http://schemas.microsoft.com/office/drawing/2014/main" id="{A01386D9-1842-4980-AA43-B256E9863C35}"/>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553541" y="837628"/>
            <a:ext cx="494391" cy="494391"/>
          </a:xfrm>
          <a:prstGeom prst="rect">
            <a:avLst/>
          </a:prstGeom>
        </p:spPr>
      </p:pic>
      <p:sp>
        <p:nvSpPr>
          <p:cNvPr id="16" name="Oval 15">
            <a:hlinkClick r:id="rId10" action="ppaction://hlinksldjump"/>
            <a:extLst>
              <a:ext uri="{FF2B5EF4-FFF2-40B4-BE49-F238E27FC236}">
                <a16:creationId xmlns:a16="http://schemas.microsoft.com/office/drawing/2014/main" id="{3648082D-FEEA-4727-AA2B-729B3E8E86B1}"/>
              </a:ext>
              <a:ext uri="{C183D7F6-B498-43B3-948B-1728B52AA6E4}">
                <adec:decorative xmlns:adec="http://schemas.microsoft.com/office/drawing/2017/decorative" val="1"/>
              </a:ext>
            </a:extLst>
          </p:cNvPr>
          <p:cNvSpPr/>
          <p:nvPr/>
        </p:nvSpPr>
        <p:spPr>
          <a:xfrm>
            <a:off x="2131371" y="618097"/>
            <a:ext cx="2044700" cy="965200"/>
          </a:xfrm>
          <a:prstGeom prst="ellipse">
            <a:avLst/>
          </a:prstGeom>
          <a:solidFill>
            <a:schemeClr val="bg2">
              <a:lumMod val="60000"/>
              <a:lumOff val="40000"/>
            </a:schemeClr>
          </a:solidFill>
          <a:ln>
            <a:solidFill>
              <a:schemeClr val="accent1">
                <a:lumMod val="60000"/>
                <a:lumOff val="40000"/>
              </a:schemeClr>
            </a:solidFill>
          </a:ln>
          <a:effectLst>
            <a:glow rad="139700">
              <a:schemeClr val="accent4">
                <a:satMod val="175000"/>
                <a:alpha val="40000"/>
              </a:schemeClr>
            </a:glow>
            <a:innerShdw blurRad="63500" dist="50800" dir="5400000">
              <a:prstClr val="black">
                <a:alpha val="50000"/>
              </a:prstClr>
            </a:innerShdw>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pic>
        <p:nvPicPr>
          <p:cNvPr id="24" name="Picture 23">
            <a:hlinkClick r:id="rId10" action="ppaction://hlinksldjump"/>
            <a:extLst>
              <a:ext uri="{FF2B5EF4-FFF2-40B4-BE49-F238E27FC236}">
                <a16:creationId xmlns:a16="http://schemas.microsoft.com/office/drawing/2014/main" id="{CC93F3FC-1A9B-4BF1-A22C-074AFA31348E}"/>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2473244" y="897105"/>
            <a:ext cx="1441671" cy="375435"/>
          </a:xfrm>
          <a:prstGeom prst="rect">
            <a:avLst/>
          </a:prstGeom>
        </p:spPr>
      </p:pic>
      <p:pic>
        <p:nvPicPr>
          <p:cNvPr id="36" name="Picture 35" descr="Text&#10;&#10;Description automatically generated with low confidence">
            <a:hlinkClick r:id="rId13"/>
            <a:extLst>
              <a:ext uri="{FF2B5EF4-FFF2-40B4-BE49-F238E27FC236}">
                <a16:creationId xmlns:a16="http://schemas.microsoft.com/office/drawing/2014/main" id="{C8F43CA9-9CEF-43C4-9D36-9BB72988F5D0}"/>
              </a:ext>
            </a:extLst>
          </p:cNvPr>
          <p:cNvPicPr>
            <a:picLocks noChangeAspect="1"/>
          </p:cNvPicPr>
          <p:nvPr/>
        </p:nvPicPr>
        <p:blipFill rotWithShape="1">
          <a:blip r:embed="rId14">
            <a:extLst>
              <a:ext uri="{28A0092B-C50C-407E-A947-70E740481C1C}">
                <a14:useLocalDpi xmlns:a14="http://schemas.microsoft.com/office/drawing/2010/main" val="0"/>
              </a:ext>
            </a:extLst>
          </a:blip>
          <a:srcRect r="84750"/>
          <a:stretch/>
        </p:blipFill>
        <p:spPr>
          <a:xfrm>
            <a:off x="11309917" y="228700"/>
            <a:ext cx="643874" cy="749310"/>
          </a:xfrm>
          <a:prstGeom prst="rect">
            <a:avLst/>
          </a:prstGeom>
        </p:spPr>
      </p:pic>
      <p:sp>
        <p:nvSpPr>
          <p:cNvPr id="37" name="Slide Number Placeholder 3">
            <a:extLst>
              <a:ext uri="{FF2B5EF4-FFF2-40B4-BE49-F238E27FC236}">
                <a16:creationId xmlns:a16="http://schemas.microsoft.com/office/drawing/2014/main" id="{34BAB40A-5C63-4C20-A900-73F7D2C57A94}"/>
              </a:ext>
            </a:extLst>
          </p:cNvPr>
          <p:cNvSpPr txBox="1">
            <a:spLocks/>
          </p:cNvSpPr>
          <p:nvPr/>
        </p:nvSpPr>
        <p:spPr bwMode="gray">
          <a:xfrm>
            <a:off x="10381002" y="210323"/>
            <a:ext cx="838199" cy="767687"/>
          </a:xfrm>
          <a:prstGeom prst="rect">
            <a:avLst/>
          </a:prstGeom>
        </p:spPr>
        <p:txBody>
          <a:bodyPr vert="horz" lIns="91440" tIns="45720" rIns="91440" bIns="45720" rtlCol="0" anchor="b"/>
          <a:lstStyle>
            <a:defPPr>
              <a:defRPr lang="en-US"/>
            </a:defPPr>
            <a:lvl1pPr marL="0" algn="ctr" defTabSz="457200" rtl="0" eaLnBrk="1" latinLnBrk="0" hangingPunct="1">
              <a:defRPr sz="2800" b="0" i="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3B850FF-6169-4056-8077-06FFA93A5366}" type="slidenum">
              <a:rPr lang="en-US" b="1" smtClean="0">
                <a:solidFill>
                  <a:schemeClr val="tx1"/>
                </a:solidFill>
              </a:rPr>
              <a:pPr/>
              <a:t>2</a:t>
            </a:fld>
            <a:endParaRPr lang="en-US" b="1">
              <a:solidFill>
                <a:schemeClr val="tx1"/>
              </a:solidFill>
            </a:endParaRPr>
          </a:p>
        </p:txBody>
      </p:sp>
    </p:spTree>
    <p:extLst>
      <p:ext uri="{BB962C8B-B14F-4D97-AF65-F5344CB8AC3E}">
        <p14:creationId xmlns:p14="http://schemas.microsoft.com/office/powerpoint/2010/main" val="20423642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grpId="0" nodeType="clickEffect">
                                  <p:stCondLst>
                                    <p:cond delay="0"/>
                                  </p:stCondLst>
                                  <p:childTnLst>
                                    <p:set>
                                      <p:cBhvr>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mph" presetSubtype="0" grpId="0" nodeType="clickEffect">
                                  <p:stCondLst>
                                    <p:cond delay="0"/>
                                  </p:stCondLst>
                                  <p:childTnLst>
                                    <p:set>
                                      <p:cBhvr>
                                        <p:cTn id="11" dur="indefinite"/>
                                        <p:tgtEl>
                                          <p:spTgt spid="5"/>
                                        </p:tgtEl>
                                        <p:attrNameLst>
                                          <p:attrName>style.opacity</p:attrName>
                                        </p:attrNameLst>
                                      </p:cBhvr>
                                      <p:to>
                                        <p:strVal val="0.5"/>
                                      </p:to>
                                    </p:set>
                                    <p:animEffect filter="image" prLst="opacity: 0.5">
                                      <p:cBhvr rctx="IE">
                                        <p:cTn id="12" dur="indefinite"/>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mph" presetSubtype="0" grpId="0" nodeType="clickEffect">
                                  <p:stCondLst>
                                    <p:cond delay="0"/>
                                  </p:stCondLst>
                                  <p:childTnLst>
                                    <p:set>
                                      <p:cBhvr>
                                        <p:cTn id="16" dur="indefinite"/>
                                        <p:tgtEl>
                                          <p:spTgt spid="11"/>
                                        </p:tgtEl>
                                        <p:attrNameLst>
                                          <p:attrName>style.opacity</p:attrName>
                                        </p:attrNameLst>
                                      </p:cBhvr>
                                      <p:to>
                                        <p:strVal val="0.5"/>
                                      </p:to>
                                    </p:set>
                                    <p:animEffect filter="image" prLst="opacity: 0.5">
                                      <p:cBhvr rctx="IE">
                                        <p:cTn id="17" dur="indefinite"/>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mph" presetSubtype="0" grpId="0" nodeType="clickEffect">
                                  <p:stCondLst>
                                    <p:cond delay="0"/>
                                  </p:stCondLst>
                                  <p:childTnLst>
                                    <p:set>
                                      <p:cBhvr>
                                        <p:cTn id="21" dur="indefinite"/>
                                        <p:tgtEl>
                                          <p:spTgt spid="16"/>
                                        </p:tgtEl>
                                        <p:attrNameLst>
                                          <p:attrName>style.opacity</p:attrName>
                                        </p:attrNameLst>
                                      </p:cBhvr>
                                      <p:to>
                                        <p:strVal val="0.5"/>
                                      </p:to>
                                    </p:set>
                                    <p:animEffect filter="image" prLst="opacity: 0.5">
                                      <p:cBhvr rctx="IE">
                                        <p:cTn id="22"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73A54EC0-B7C1-440C-91C0-F42406DC81D7}"/>
              </a:ext>
            </a:extLst>
          </p:cNvPr>
          <p:cNvSpPr/>
          <p:nvPr/>
        </p:nvSpPr>
        <p:spPr>
          <a:xfrm>
            <a:off x="9887102" y="1371731"/>
            <a:ext cx="2265987" cy="4801314"/>
          </a:xfrm>
          <a:prstGeom prst="roundRect">
            <a:avLst/>
          </a:prstGeom>
          <a:solidFill>
            <a:srgbClr val="21708E"/>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B0ACCC4-C9FE-4C05-B7AD-52B62FB5316C}"/>
              </a:ext>
            </a:extLst>
          </p:cNvPr>
          <p:cNvSpPr>
            <a:spLocks noGrp="1"/>
          </p:cNvSpPr>
          <p:nvPr>
            <p:ph idx="1"/>
          </p:nvPr>
        </p:nvSpPr>
        <p:spPr>
          <a:xfrm>
            <a:off x="521564" y="1328329"/>
            <a:ext cx="9438394" cy="4744187"/>
          </a:xfrm>
        </p:spPr>
        <p:txBody>
          <a:bodyPr vert="horz" lIns="91440" tIns="45720" rIns="91440" bIns="45720" rtlCol="0" anchor="t">
            <a:noAutofit/>
          </a:bodyPr>
          <a:lstStyle/>
          <a:p>
            <a:pPr marL="0" indent="0" algn="just">
              <a:lnSpc>
                <a:spcPct val="107000"/>
              </a:lnSpc>
              <a:spcAft>
                <a:spcPts val="800"/>
              </a:spcAft>
              <a:buNone/>
            </a:pPr>
            <a:r>
              <a:rPr lang="en-US">
                <a:effectLst/>
                <a:latin typeface="Arial" panose="020B0604020202020204" pitchFamily="34" charset="0"/>
                <a:ea typeface="Calibri" panose="020F0502020204030204" pitchFamily="34" charset="0"/>
                <a:cs typeface="Times New Roman" panose="02020603050405020304" pitchFamily="18" charset="0"/>
              </a:rPr>
              <a:t>      </a:t>
            </a:r>
            <a:r>
              <a:rPr lang="en-US">
                <a:effectLst/>
                <a:latin typeface="Arial" panose="020B0604020202020204" pitchFamily="34" charset="0"/>
                <a:ea typeface="Calibri" panose="020F0502020204030204" pitchFamily="34" charset="0"/>
                <a:cs typeface="Arial" panose="020B0604020202020204" pitchFamily="34" charset="0"/>
              </a:rPr>
              <a:t>According to(</a:t>
            </a:r>
            <a:r>
              <a:rPr lang="en-US" err="1">
                <a:effectLst/>
                <a:latin typeface="Arial" panose="020B0604020202020204" pitchFamily="34" charset="0"/>
                <a:ea typeface="Calibri" panose="020F0502020204030204" pitchFamily="34" charset="0"/>
                <a:cs typeface="Arial" panose="020B0604020202020204" pitchFamily="34" charset="0"/>
              </a:rPr>
              <a:t>Schinkten</a:t>
            </a:r>
            <a:r>
              <a:rPr lang="en-US">
                <a:effectLst/>
                <a:latin typeface="Arial" panose="020B0604020202020204" pitchFamily="34" charset="0"/>
                <a:ea typeface="Calibri" panose="020F0502020204030204" pitchFamily="34" charset="0"/>
                <a:cs typeface="Arial" panose="020B0604020202020204" pitchFamily="34" charset="0"/>
              </a:rPr>
              <a:t> Oliver 2022), Microsoft Teams for education is a robust platform for communicating, collaborating, and more with students and teachers.</a:t>
            </a:r>
            <a:r>
              <a:rPr lang="en-GB">
                <a:effectLst/>
                <a:latin typeface="Arial" panose="020B0604020202020204" pitchFamily="34" charset="0"/>
                <a:ea typeface="Calibri" panose="020F0502020204030204" pitchFamily="34" charset="0"/>
                <a:cs typeface="Arial" panose="020B0604020202020204" pitchFamily="34" charset="0"/>
              </a:rPr>
              <a:t> </a:t>
            </a:r>
          </a:p>
          <a:p>
            <a:pPr>
              <a:spcAft>
                <a:spcPts val="800"/>
              </a:spcAft>
            </a:pPr>
            <a:r>
              <a:rPr lang="en-GB">
                <a:effectLst/>
                <a:latin typeface="Arial" panose="020B0604020202020204" pitchFamily="34" charset="0"/>
                <a:ea typeface="Calibri" panose="020F0502020204030204" pitchFamily="34" charset="0"/>
                <a:cs typeface="Arial" panose="020B0604020202020204" pitchFamily="34" charset="0"/>
              </a:rPr>
              <a:t>From one platform, you can create collaborative classes, join professional learning groups, network with colleagues as well as:</a:t>
            </a:r>
          </a:p>
          <a:p>
            <a:pPr marL="342900" lvl="0" indent="-342900">
              <a:spcAft>
                <a:spcPts val="800"/>
              </a:spcAft>
              <a:buFont typeface="Wingdings 3" panose="05040102010807070707" pitchFamily="18" charset="2"/>
              <a:buChar char=""/>
              <a:tabLst>
                <a:tab pos="457200" algn="l"/>
              </a:tabLst>
            </a:pPr>
            <a:r>
              <a:rPr lang="en-GB">
                <a:effectLst/>
                <a:latin typeface="Arial" panose="020B0604020202020204" pitchFamily="34" charset="0"/>
                <a:ea typeface="Calibri" panose="020F0502020204030204" pitchFamily="34" charset="0"/>
                <a:cs typeface="Arial" panose="020B0604020202020204" pitchFamily="34" charset="0"/>
              </a:rPr>
              <a:t>Meetings: Teachers can create video meetings or schedule them in advance on a channel's calendar.</a:t>
            </a:r>
          </a:p>
          <a:p>
            <a:pPr marL="342900" lvl="0" indent="-342900">
              <a:spcAft>
                <a:spcPts val="800"/>
              </a:spcAft>
              <a:buFont typeface="Wingdings 3" panose="05040102010807070707" pitchFamily="18" charset="2"/>
              <a:buChar char=""/>
              <a:tabLst>
                <a:tab pos="457200" algn="l"/>
              </a:tabLst>
            </a:pPr>
            <a:r>
              <a:rPr lang="en-GB">
                <a:effectLst/>
                <a:latin typeface="Arial" panose="020B0604020202020204" pitchFamily="34" charset="0"/>
                <a:ea typeface="Calibri" panose="020F0502020204030204" pitchFamily="34" charset="0"/>
                <a:cs typeface="Arial" panose="020B0604020202020204" pitchFamily="34" charset="0"/>
              </a:rPr>
              <a:t>Chat: Text formatting and priority highlighting are just two of the current messaging capabilities available in Teams Chat. During chat sessions, users can also share files directly.</a:t>
            </a:r>
          </a:p>
          <a:p>
            <a:pPr marL="342900" lvl="0" indent="-342900">
              <a:spcAft>
                <a:spcPts val="800"/>
              </a:spcAft>
              <a:buFont typeface="Wingdings 3" panose="05040102010807070707" pitchFamily="18" charset="2"/>
              <a:buChar char=""/>
              <a:tabLst>
                <a:tab pos="457200" algn="l"/>
              </a:tabLst>
            </a:pPr>
            <a:r>
              <a:rPr lang="en-GB">
                <a:effectLst/>
                <a:latin typeface="Arial" panose="020B0604020202020204" pitchFamily="34" charset="0"/>
                <a:ea typeface="Calibri" panose="020F0502020204030204" pitchFamily="34" charset="0"/>
                <a:cs typeface="Arial" panose="020B0604020202020204" pitchFamily="34" charset="0"/>
              </a:rPr>
              <a:t>Channels: Standard channels are open to anyone who wishes to join, while private channels focus on specific themes or activities. Users must be granted permission to enter the channel by the channel administrator.</a:t>
            </a:r>
          </a:p>
          <a:p>
            <a:pPr>
              <a:spcAft>
                <a:spcPts val="800"/>
              </a:spcAft>
            </a:pPr>
            <a:r>
              <a:rPr lang="en-GB">
                <a:effectLst/>
                <a:latin typeface="Arial" panose="020B0604020202020204" pitchFamily="34" charset="0"/>
                <a:ea typeface="Calibri" panose="020F0502020204030204" pitchFamily="34" charset="0"/>
                <a:cs typeface="Arial" panose="020B0604020202020204" pitchFamily="34" charset="0"/>
              </a:rPr>
              <a:t>     Microsoft Teams is a cloud-based digital hub that delivers channels, conversations, meetings, files, and apps in Microsoft Office 365. </a:t>
            </a:r>
          </a:p>
        </p:txBody>
      </p:sp>
      <p:pic>
        <p:nvPicPr>
          <p:cNvPr id="4" name="Picture 3" descr="A picture containing logo&#10;&#10;Description automatically generated">
            <a:extLst>
              <a:ext uri="{FF2B5EF4-FFF2-40B4-BE49-F238E27FC236}">
                <a16:creationId xmlns:a16="http://schemas.microsoft.com/office/drawing/2014/main" id="{E49A07D6-0A79-4213-B123-3572360216C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9439" y="0"/>
            <a:ext cx="3650199" cy="1460078"/>
          </a:xfrm>
          <a:prstGeom prst="rect">
            <a:avLst/>
          </a:prstGeom>
        </p:spPr>
      </p:pic>
      <p:sp>
        <p:nvSpPr>
          <p:cNvPr id="7" name="TextBox 6">
            <a:extLst>
              <a:ext uri="{FF2B5EF4-FFF2-40B4-BE49-F238E27FC236}">
                <a16:creationId xmlns:a16="http://schemas.microsoft.com/office/drawing/2014/main" id="{6BBAA59E-5D25-4B2A-9611-560F72519DF7}"/>
              </a:ext>
            </a:extLst>
          </p:cNvPr>
          <p:cNvSpPr txBox="1"/>
          <p:nvPr/>
        </p:nvSpPr>
        <p:spPr>
          <a:xfrm>
            <a:off x="10047297" y="1492480"/>
            <a:ext cx="2343808" cy="4801314"/>
          </a:xfrm>
          <a:prstGeom prst="rect">
            <a:avLst/>
          </a:prstGeom>
          <a:noFill/>
        </p:spPr>
        <p:txBody>
          <a:bodyPr wrap="square" rtlCol="0">
            <a:spAutoFit/>
          </a:bodyPr>
          <a:lstStyle/>
          <a:p>
            <a:pPr algn="l" fontAlgn="auto">
              <a:buFont typeface="Arial" panose="020B0604020202020204" pitchFamily="34" charset="0"/>
              <a:buChar char="•"/>
            </a:pPr>
            <a:r>
              <a:rPr lang="en-US" b="0" i="0">
                <a:effectLst/>
                <a:latin typeface="Arial" panose="020B0604020202020204" pitchFamily="34" charset="0"/>
                <a:cs typeface="Arial" panose="020B0604020202020204" pitchFamily="34" charset="0"/>
              </a:rPr>
              <a:t>Communicating effectively</a:t>
            </a:r>
          </a:p>
          <a:p>
            <a:pPr algn="l" fontAlgn="auto">
              <a:buFont typeface="Arial" panose="020B0604020202020204" pitchFamily="34" charset="0"/>
              <a:buChar char="•"/>
            </a:pPr>
            <a:r>
              <a:rPr lang="en-US" b="0" i="0">
                <a:effectLst/>
                <a:latin typeface="Arial" panose="020B0604020202020204" pitchFamily="34" charset="0"/>
                <a:cs typeface="Arial" panose="020B0604020202020204" pitchFamily="34" charset="0"/>
              </a:rPr>
              <a:t>Organizing teams</a:t>
            </a:r>
          </a:p>
          <a:p>
            <a:pPr algn="l" fontAlgn="auto">
              <a:buFont typeface="Arial" panose="020B0604020202020204" pitchFamily="34" charset="0"/>
              <a:buChar char="•"/>
            </a:pPr>
            <a:r>
              <a:rPr lang="en-US" b="0" i="0">
                <a:effectLst/>
                <a:latin typeface="Arial" panose="020B0604020202020204" pitchFamily="34" charset="0"/>
                <a:cs typeface="Arial" panose="020B0604020202020204" pitchFamily="34" charset="0"/>
              </a:rPr>
              <a:t>Creating conversations</a:t>
            </a:r>
          </a:p>
          <a:p>
            <a:pPr algn="l" fontAlgn="auto">
              <a:buFont typeface="Arial" panose="020B0604020202020204" pitchFamily="34" charset="0"/>
              <a:buChar char="•"/>
            </a:pPr>
            <a:r>
              <a:rPr lang="en-US" b="0" i="0">
                <a:effectLst/>
                <a:latin typeface="Arial" panose="020B0604020202020204" pitchFamily="34" charset="0"/>
                <a:cs typeface="Arial" panose="020B0604020202020204" pitchFamily="34" charset="0"/>
              </a:rPr>
              <a:t>Scheduling and starting video meetings</a:t>
            </a:r>
          </a:p>
          <a:p>
            <a:pPr algn="l" fontAlgn="auto">
              <a:buFont typeface="Arial" panose="020B0604020202020204" pitchFamily="34" charset="0"/>
              <a:buChar char="•"/>
            </a:pPr>
            <a:r>
              <a:rPr lang="en-US" b="0" i="0">
                <a:effectLst/>
                <a:latin typeface="Arial" panose="020B0604020202020204" pitchFamily="34" charset="0"/>
                <a:cs typeface="Arial" panose="020B0604020202020204" pitchFamily="34" charset="0"/>
              </a:rPr>
              <a:t>Sharing files</a:t>
            </a:r>
          </a:p>
          <a:p>
            <a:pPr algn="l" fontAlgn="auto">
              <a:buFont typeface="Arial" panose="020B0604020202020204" pitchFamily="34" charset="0"/>
              <a:buChar char="•"/>
            </a:pPr>
            <a:r>
              <a:rPr lang="en-US" b="0" i="0">
                <a:effectLst/>
                <a:latin typeface="Arial" panose="020B0604020202020204" pitchFamily="34" charset="0"/>
                <a:cs typeface="Arial" panose="020B0604020202020204" pitchFamily="34" charset="0"/>
              </a:rPr>
              <a:t>Apps and optional features</a:t>
            </a:r>
          </a:p>
          <a:p>
            <a:pPr algn="l" fontAlgn="auto">
              <a:buFont typeface="Arial" panose="020B0604020202020204" pitchFamily="34" charset="0"/>
              <a:buChar char="•"/>
            </a:pPr>
            <a:r>
              <a:rPr lang="en-US" b="0" i="0">
                <a:effectLst/>
                <a:latin typeface="Arial" panose="020B0604020202020204" pitchFamily="34" charset="0"/>
                <a:cs typeface="Arial" panose="020B0604020202020204" pitchFamily="34" charset="0"/>
              </a:rPr>
              <a:t>Settings and customization</a:t>
            </a:r>
          </a:p>
          <a:p>
            <a:pPr algn="l" fontAlgn="auto">
              <a:buFont typeface="Arial" panose="020B0604020202020204" pitchFamily="34" charset="0"/>
              <a:buChar char="•"/>
            </a:pPr>
            <a:r>
              <a:rPr lang="en-US" b="0" i="0">
                <a:effectLst/>
                <a:latin typeface="Arial" panose="020B0604020202020204" pitchFamily="34" charset="0"/>
                <a:cs typeface="Arial" panose="020B0604020202020204" pitchFamily="34" charset="0"/>
              </a:rPr>
              <a:t>Working with the mobile app</a:t>
            </a:r>
          </a:p>
          <a:p>
            <a:r>
              <a:rPr lang="en-US">
                <a:latin typeface="Arial" panose="020B0604020202020204" pitchFamily="34" charset="0"/>
                <a:cs typeface="Arial" panose="020B0604020202020204" pitchFamily="34" charset="0"/>
              </a:rPr>
              <a:t>(</a:t>
            </a:r>
            <a:r>
              <a:rPr lang="en-US" b="1" i="0">
                <a:effectLst/>
                <a:latin typeface="Arial" panose="020B0604020202020204" pitchFamily="34" charset="0"/>
                <a:cs typeface="Arial" panose="020B0604020202020204" pitchFamily="34" charset="0"/>
              </a:rPr>
              <a:t>Nick </a:t>
            </a:r>
            <a:r>
              <a:rPr lang="en-US" b="1" i="0" err="1">
                <a:effectLst/>
                <a:latin typeface="Arial" panose="020B0604020202020204" pitchFamily="34" charset="0"/>
                <a:cs typeface="Arial" panose="020B0604020202020204" pitchFamily="34" charset="0"/>
              </a:rPr>
              <a:t>Brazzi</a:t>
            </a:r>
            <a:r>
              <a:rPr lang="en-US" b="1" i="0">
                <a:effectLst/>
                <a:latin typeface="Arial" panose="020B0604020202020204" pitchFamily="34" charset="0"/>
                <a:cs typeface="Arial" panose="020B0604020202020204" pitchFamily="34" charset="0"/>
              </a:rPr>
              <a:t> 2021)</a:t>
            </a:r>
          </a:p>
          <a:p>
            <a:endParaRPr lang="en-US">
              <a:latin typeface="Arial" panose="020B0604020202020204" pitchFamily="34" charset="0"/>
              <a:cs typeface="Arial" panose="020B0604020202020204" pitchFamily="34" charset="0"/>
            </a:endParaRPr>
          </a:p>
        </p:txBody>
      </p:sp>
      <p:pic>
        <p:nvPicPr>
          <p:cNvPr id="8" name="Picture 7" descr="Text&#10;&#10;Description automatically generated with low confidence">
            <a:hlinkClick r:id="rId4"/>
            <a:extLst>
              <a:ext uri="{FF2B5EF4-FFF2-40B4-BE49-F238E27FC236}">
                <a16:creationId xmlns:a16="http://schemas.microsoft.com/office/drawing/2014/main" id="{E01C518E-ED15-4540-ACD0-9D9559FBB8A1}"/>
              </a:ext>
            </a:extLst>
          </p:cNvPr>
          <p:cNvPicPr>
            <a:picLocks noChangeAspect="1"/>
          </p:cNvPicPr>
          <p:nvPr/>
        </p:nvPicPr>
        <p:blipFill rotWithShape="1">
          <a:blip r:embed="rId5">
            <a:extLst>
              <a:ext uri="{28A0092B-C50C-407E-A947-70E740481C1C}">
                <a14:useLocalDpi xmlns:a14="http://schemas.microsoft.com/office/drawing/2010/main" val="0"/>
              </a:ext>
            </a:extLst>
          </a:blip>
          <a:srcRect r="84750"/>
          <a:stretch/>
        </p:blipFill>
        <p:spPr>
          <a:xfrm>
            <a:off x="11309917" y="228700"/>
            <a:ext cx="643874" cy="749310"/>
          </a:xfrm>
          <a:prstGeom prst="rect">
            <a:avLst/>
          </a:prstGeom>
        </p:spPr>
      </p:pic>
      <p:sp>
        <p:nvSpPr>
          <p:cNvPr id="9" name="Slide Number Placeholder 3">
            <a:extLst>
              <a:ext uri="{FF2B5EF4-FFF2-40B4-BE49-F238E27FC236}">
                <a16:creationId xmlns:a16="http://schemas.microsoft.com/office/drawing/2014/main" id="{2E11B73A-0E6D-46A7-8C80-04F5705586C3}"/>
              </a:ext>
            </a:extLst>
          </p:cNvPr>
          <p:cNvSpPr txBox="1">
            <a:spLocks/>
          </p:cNvSpPr>
          <p:nvPr/>
        </p:nvSpPr>
        <p:spPr bwMode="gray">
          <a:xfrm>
            <a:off x="10381002" y="210323"/>
            <a:ext cx="838199" cy="767687"/>
          </a:xfrm>
          <a:prstGeom prst="rect">
            <a:avLst/>
          </a:prstGeom>
        </p:spPr>
        <p:txBody>
          <a:bodyPr vert="horz" lIns="91440" tIns="45720" rIns="91440" bIns="45720" rtlCol="0" anchor="b"/>
          <a:lstStyle>
            <a:defPPr>
              <a:defRPr lang="en-US"/>
            </a:defPPr>
            <a:lvl1pPr marL="0" algn="ctr" defTabSz="457200" rtl="0" eaLnBrk="1" latinLnBrk="0" hangingPunct="1">
              <a:defRPr sz="2800" b="0" i="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3B850FF-6169-4056-8077-06FFA93A5366}" type="slidenum">
              <a:rPr lang="en-US" b="1" smtClean="0">
                <a:solidFill>
                  <a:schemeClr val="tx1"/>
                </a:solidFill>
              </a:rPr>
              <a:pPr/>
              <a:t>3</a:t>
            </a:fld>
            <a:endParaRPr lang="en-US" b="1">
              <a:solidFill>
                <a:schemeClr val="tx1"/>
              </a:solidFill>
            </a:endParaRPr>
          </a:p>
        </p:txBody>
      </p:sp>
    </p:spTree>
    <p:extLst>
      <p:ext uri="{BB962C8B-B14F-4D97-AF65-F5344CB8AC3E}">
        <p14:creationId xmlns:p14="http://schemas.microsoft.com/office/powerpoint/2010/main" val="330394627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AB18C80D-08B6-486C-A67C-1CD99A580775}"/>
              </a:ext>
            </a:extLst>
          </p:cNvPr>
          <p:cNvSpPr/>
          <p:nvPr/>
        </p:nvSpPr>
        <p:spPr>
          <a:xfrm>
            <a:off x="8425893" y="4274677"/>
            <a:ext cx="3527898" cy="2296461"/>
          </a:xfrm>
          <a:prstGeom prst="roundRect">
            <a:avLst/>
          </a:prstGeom>
          <a:solidFill>
            <a:srgbClr val="21708E"/>
          </a:solidFill>
          <a:ln/>
          <a:effectLst>
            <a:outerShdw blurRad="50800" dist="38100" dir="10800000" algn="r" rotWithShape="0">
              <a:prstClr val="black">
                <a:alpha val="40000"/>
              </a:prstClr>
            </a:outerShdw>
          </a:effectLst>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sz="2000">
              <a:latin typeface="Arial" panose="020B0604020202020204" pitchFamily="34" charset="0"/>
              <a:cs typeface="Arial" panose="020B0604020202020204" pitchFamily="34" charset="0"/>
            </a:endParaRPr>
          </a:p>
        </p:txBody>
      </p:sp>
      <p:sp>
        <p:nvSpPr>
          <p:cNvPr id="2" name="Titlu 1">
            <a:extLst>
              <a:ext uri="{FF2B5EF4-FFF2-40B4-BE49-F238E27FC236}">
                <a16:creationId xmlns:a16="http://schemas.microsoft.com/office/drawing/2014/main" id="{3DCBFBE1-4332-4A92-A530-5F6F244B4EE4}"/>
              </a:ext>
            </a:extLst>
          </p:cNvPr>
          <p:cNvSpPr>
            <a:spLocks noGrp="1"/>
          </p:cNvSpPr>
          <p:nvPr>
            <p:ph type="title"/>
          </p:nvPr>
        </p:nvSpPr>
        <p:spPr>
          <a:xfrm>
            <a:off x="1372164" y="140622"/>
            <a:ext cx="3423613" cy="802972"/>
          </a:xfrm>
        </p:spPr>
        <p:txBody>
          <a:bodyPr/>
          <a:lstStyle/>
          <a:p>
            <a:r>
              <a:rPr lang="en-GB"/>
              <a:t>UWTSD Hub</a:t>
            </a:r>
            <a:endParaRPr lang="ro-RO"/>
          </a:p>
        </p:txBody>
      </p:sp>
      <p:sp>
        <p:nvSpPr>
          <p:cNvPr id="3" name="Substituent conținut 2">
            <a:extLst>
              <a:ext uri="{FF2B5EF4-FFF2-40B4-BE49-F238E27FC236}">
                <a16:creationId xmlns:a16="http://schemas.microsoft.com/office/drawing/2014/main" id="{63706FFD-D68D-4152-976D-6286B85B23CA}"/>
              </a:ext>
            </a:extLst>
          </p:cNvPr>
          <p:cNvSpPr>
            <a:spLocks noGrp="1"/>
          </p:cNvSpPr>
          <p:nvPr>
            <p:ph idx="1"/>
          </p:nvPr>
        </p:nvSpPr>
        <p:spPr>
          <a:xfrm>
            <a:off x="530038" y="1704638"/>
            <a:ext cx="8101638" cy="5437189"/>
          </a:xfrm>
        </p:spPr>
        <p:txBody>
          <a:bodyPr vert="horz" lIns="91440" tIns="45720" rIns="91440" bIns="45720" rtlCol="0" anchor="t">
            <a:noAutofit/>
          </a:bodyPr>
          <a:lstStyle/>
          <a:p>
            <a:pPr marL="0" indent="0">
              <a:lnSpc>
                <a:spcPct val="107000"/>
              </a:lnSpc>
              <a:spcAft>
                <a:spcPts val="800"/>
              </a:spcAft>
              <a:buNone/>
            </a:pPr>
            <a:r>
              <a:rPr lang="en-GB">
                <a:effectLst/>
                <a:latin typeface="Arial" panose="020B0604020202020204" pitchFamily="34" charset="0"/>
                <a:ea typeface="Calibri" panose="020F0502020204030204" pitchFamily="34" charset="0"/>
                <a:cs typeface="Arial" panose="020B0604020202020204" pitchFamily="34" charset="0"/>
              </a:rPr>
              <a:t>       According to (</a:t>
            </a:r>
            <a:r>
              <a:rPr lang="en-US">
                <a:effectLst/>
                <a:latin typeface="Arial" panose="020B0604020202020204" pitchFamily="34" charset="0"/>
                <a:ea typeface="Calibri" panose="020F0502020204030204" pitchFamily="34" charset="0"/>
                <a:cs typeface="Arial" panose="020B0604020202020204" pitchFamily="34" charset="0"/>
              </a:rPr>
              <a:t>UWTSD Hub) </a:t>
            </a:r>
            <a:r>
              <a:rPr lang="en-GB">
                <a:effectLst/>
                <a:latin typeface="Arial" panose="020B0604020202020204" pitchFamily="34" charset="0"/>
                <a:ea typeface="Calibri" panose="020F0502020204030204" pitchFamily="34" charset="0"/>
                <a:cs typeface="Arial" panose="020B0604020202020204" pitchFamily="34" charset="0"/>
              </a:rPr>
              <a:t>the Hwb is the one-stop shop for all the information and assistance needed to make the most of the time at UWTSD.</a:t>
            </a:r>
          </a:p>
          <a:p>
            <a:pPr marL="0" indent="0">
              <a:lnSpc>
                <a:spcPct val="107000"/>
              </a:lnSpc>
              <a:spcAft>
                <a:spcPts val="800"/>
              </a:spcAft>
              <a:buNone/>
            </a:pPr>
            <a:r>
              <a:rPr lang="en-GB">
                <a:effectLst/>
                <a:latin typeface="Arial" panose="020B0604020202020204" pitchFamily="34" charset="0"/>
                <a:ea typeface="Calibri" panose="020F0502020204030204" pitchFamily="34" charset="0"/>
                <a:cs typeface="Arial" panose="020B0604020202020204" pitchFamily="34" charset="0"/>
              </a:rPr>
              <a:t>      The Student Hub has been designed to provide detailed information on all student-related matters. It can refer users for specialist support such as </a:t>
            </a:r>
            <a:r>
              <a:rPr lang="en-US">
                <a:effectLst/>
                <a:latin typeface="Arial" panose="020B0604020202020204" pitchFamily="34" charset="0"/>
                <a:ea typeface="Calibri" panose="020F0502020204030204" pitchFamily="34" charset="0"/>
                <a:cs typeface="Arial" panose="020B0604020202020204" pitchFamily="34" charset="0"/>
              </a:rPr>
              <a:t>academic support, financial inquiries, campus life, health and wellness, and much more will be included in the app. All the questions will be answered in one place.</a:t>
            </a:r>
            <a:endParaRPr lang="en-GB">
              <a:effectLst/>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r>
              <a:rPr lang="en-US">
                <a:latin typeface="Arial" panose="020B0604020202020204" pitchFamily="34" charset="0"/>
                <a:ea typeface="Calibri" panose="020F0502020204030204" pitchFamily="34" charset="0"/>
                <a:cs typeface="Arial" panose="020B0604020202020204" pitchFamily="34" charset="0"/>
              </a:rPr>
              <a:t>  </a:t>
            </a:r>
            <a:r>
              <a:rPr lang="en-US">
                <a:effectLst/>
                <a:latin typeface="Arial" panose="020B0604020202020204" pitchFamily="34" charset="0"/>
                <a:ea typeface="Calibri" panose="020F0502020204030204" pitchFamily="34" charset="0"/>
                <a:cs typeface="Arial" panose="020B0604020202020204" pitchFamily="34" charset="0"/>
              </a:rPr>
              <a:t>    The UWTSD Hwb app can be used every hour of every day across different nations and devices with one of the best Education category applications.</a:t>
            </a:r>
            <a:endParaRPr lang="en-GB">
              <a:effectLst/>
              <a:latin typeface="Arial" panose="020B0604020202020204" pitchFamily="34" charset="0"/>
              <a:ea typeface="Calibri" panose="020F0502020204030204" pitchFamily="34" charset="0"/>
              <a:cs typeface="Arial" panose="020B0604020202020204" pitchFamily="34" charset="0"/>
            </a:endParaRPr>
          </a:p>
        </p:txBody>
      </p:sp>
      <p:pic>
        <p:nvPicPr>
          <p:cNvPr id="5" name="Picture 4" descr="Logo&#10;&#10;Description automatically generated with low confidence">
            <a:extLst>
              <a:ext uri="{FF2B5EF4-FFF2-40B4-BE49-F238E27FC236}">
                <a16:creationId xmlns:a16="http://schemas.microsoft.com/office/drawing/2014/main" id="{AE9F6DE4-FDB3-4468-AEB8-A1CF976A7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179" y="77109"/>
            <a:ext cx="1198269" cy="1198269"/>
          </a:xfrm>
          <a:prstGeom prst="rect">
            <a:avLst/>
          </a:prstGeom>
        </p:spPr>
      </p:pic>
      <p:pic>
        <p:nvPicPr>
          <p:cNvPr id="9" name="Picture 8" descr="Text&#10;&#10;Description automatically generated with low confidence">
            <a:hlinkClick r:id="rId3"/>
            <a:extLst>
              <a:ext uri="{FF2B5EF4-FFF2-40B4-BE49-F238E27FC236}">
                <a16:creationId xmlns:a16="http://schemas.microsoft.com/office/drawing/2014/main" id="{8E02BD2A-DEA7-4391-9AD4-BBABA145F48C}"/>
              </a:ext>
            </a:extLst>
          </p:cNvPr>
          <p:cNvPicPr>
            <a:picLocks noChangeAspect="1"/>
          </p:cNvPicPr>
          <p:nvPr/>
        </p:nvPicPr>
        <p:blipFill rotWithShape="1">
          <a:blip r:embed="rId4">
            <a:extLst>
              <a:ext uri="{28A0092B-C50C-407E-A947-70E740481C1C}">
                <a14:useLocalDpi xmlns:a14="http://schemas.microsoft.com/office/drawing/2010/main" val="0"/>
              </a:ext>
            </a:extLst>
          </a:blip>
          <a:srcRect r="84750"/>
          <a:stretch/>
        </p:blipFill>
        <p:spPr>
          <a:xfrm>
            <a:off x="11309917" y="228700"/>
            <a:ext cx="643874" cy="749310"/>
          </a:xfrm>
          <a:prstGeom prst="rect">
            <a:avLst/>
          </a:prstGeom>
        </p:spPr>
      </p:pic>
      <p:sp>
        <p:nvSpPr>
          <p:cNvPr id="10" name="Slide Number Placeholder 3">
            <a:extLst>
              <a:ext uri="{FF2B5EF4-FFF2-40B4-BE49-F238E27FC236}">
                <a16:creationId xmlns:a16="http://schemas.microsoft.com/office/drawing/2014/main" id="{D754E274-E6C2-4AAB-83AE-108B1510E3AA}"/>
              </a:ext>
            </a:extLst>
          </p:cNvPr>
          <p:cNvSpPr txBox="1">
            <a:spLocks/>
          </p:cNvSpPr>
          <p:nvPr/>
        </p:nvSpPr>
        <p:spPr bwMode="gray">
          <a:xfrm>
            <a:off x="10381002" y="210323"/>
            <a:ext cx="838199" cy="767687"/>
          </a:xfrm>
          <a:prstGeom prst="rect">
            <a:avLst/>
          </a:prstGeom>
        </p:spPr>
        <p:txBody>
          <a:bodyPr vert="horz" lIns="91440" tIns="45720" rIns="91440" bIns="45720" rtlCol="0" anchor="b"/>
          <a:lstStyle>
            <a:defPPr>
              <a:defRPr lang="en-US"/>
            </a:defPPr>
            <a:lvl1pPr marL="0" algn="ctr" defTabSz="457200" rtl="0" eaLnBrk="1" latinLnBrk="0" hangingPunct="1">
              <a:defRPr sz="2800" b="0" i="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3B850FF-6169-4056-8077-06FFA93A5366}" type="slidenum">
              <a:rPr lang="en-US" b="1" smtClean="0">
                <a:solidFill>
                  <a:schemeClr val="tx1"/>
                </a:solidFill>
              </a:rPr>
              <a:pPr/>
              <a:t>4</a:t>
            </a:fld>
            <a:endParaRPr lang="en-US" b="1">
              <a:solidFill>
                <a:schemeClr val="tx1"/>
              </a:solidFill>
            </a:endParaRPr>
          </a:p>
        </p:txBody>
      </p:sp>
      <p:sp>
        <p:nvSpPr>
          <p:cNvPr id="6" name="TextBox 5">
            <a:extLst>
              <a:ext uri="{FF2B5EF4-FFF2-40B4-BE49-F238E27FC236}">
                <a16:creationId xmlns:a16="http://schemas.microsoft.com/office/drawing/2014/main" id="{2101AA87-C614-4294-8F93-9EC3A5E242D1}"/>
              </a:ext>
            </a:extLst>
          </p:cNvPr>
          <p:cNvSpPr txBox="1"/>
          <p:nvPr/>
        </p:nvSpPr>
        <p:spPr>
          <a:xfrm>
            <a:off x="8231340" y="4368655"/>
            <a:ext cx="3917004" cy="2279022"/>
          </a:xfrm>
          <a:prstGeom prst="rect">
            <a:avLst/>
          </a:prstGeom>
          <a:noFill/>
        </p:spPr>
        <p:txBody>
          <a:bodyPr wrap="square" rtlCol="0">
            <a:spAutoFit/>
          </a:bodyPr>
          <a:lstStyle/>
          <a:p>
            <a:pPr lvl="1">
              <a:lnSpc>
                <a:spcPct val="150000"/>
              </a:lnSpc>
              <a:buClr>
                <a:srgbClr val="8AD0D6"/>
              </a:buClr>
            </a:pPr>
            <a:r>
              <a:rPr lang="en-US" sz="1600">
                <a:latin typeface="Arial" panose="020B0604020202020204" pitchFamily="34" charset="0"/>
                <a:ea typeface="+mj-lt"/>
                <a:cs typeface="Arial" panose="020B0604020202020204" pitchFamily="34" charset="0"/>
              </a:rPr>
              <a:t>Featuring:</a:t>
            </a:r>
          </a:p>
          <a:p>
            <a:pPr lvl="1">
              <a:lnSpc>
                <a:spcPct val="150000"/>
              </a:lnSpc>
              <a:buClr>
                <a:srgbClr val="8AD0D6"/>
              </a:buClr>
            </a:pPr>
            <a:r>
              <a:rPr lang="en-US" sz="1000">
                <a:latin typeface="Arial" panose="020B0604020202020204" pitchFamily="34" charset="0"/>
                <a:ea typeface="+mj-lt"/>
                <a:cs typeface="Arial" panose="020B0604020202020204" pitchFamily="34" charset="0"/>
              </a:rPr>
              <a:t> -Moodle   </a:t>
            </a:r>
          </a:p>
          <a:p>
            <a:pPr lvl="1">
              <a:lnSpc>
                <a:spcPct val="150000"/>
              </a:lnSpc>
              <a:buClr>
                <a:srgbClr val="8AD0D6"/>
              </a:buClr>
            </a:pPr>
            <a:r>
              <a:rPr lang="en-US" sz="1000">
                <a:latin typeface="Arial" panose="020B0604020202020204" pitchFamily="34" charset="0"/>
                <a:cs typeface="Arial" panose="020B0604020202020204" pitchFamily="34" charset="0"/>
              </a:rPr>
              <a:t> </a:t>
            </a:r>
            <a:r>
              <a:rPr lang="en-US" sz="1000">
                <a:latin typeface="Arial" panose="020B0604020202020204" pitchFamily="34" charset="0"/>
                <a:ea typeface="+mj-lt"/>
                <a:cs typeface="Arial" panose="020B0604020202020204" pitchFamily="34" charset="0"/>
              </a:rPr>
              <a:t>- Quick access to timetables and Email</a:t>
            </a:r>
            <a:endParaRPr lang="en-US" sz="1000">
              <a:latin typeface="Arial" panose="020B0604020202020204" pitchFamily="34" charset="0"/>
              <a:cs typeface="Arial" panose="020B0604020202020204" pitchFamily="34" charset="0"/>
            </a:endParaRPr>
          </a:p>
          <a:p>
            <a:pPr marL="457200" lvl="1" indent="0">
              <a:lnSpc>
                <a:spcPct val="150000"/>
              </a:lnSpc>
              <a:buClr>
                <a:srgbClr val="8AD0D6"/>
              </a:buClr>
              <a:buNone/>
            </a:pPr>
            <a:r>
              <a:rPr lang="en-US" sz="1000">
                <a:latin typeface="Arial" panose="020B0604020202020204" pitchFamily="34" charset="0"/>
                <a:ea typeface="+mj-lt"/>
                <a:cs typeface="Arial" panose="020B0604020202020204" pitchFamily="34" charset="0"/>
              </a:rPr>
              <a:t> - Navigate the online library and book study rooms</a:t>
            </a:r>
            <a:r>
              <a:rPr lang="en-US" sz="1000">
                <a:latin typeface="Arial" panose="020B0604020202020204" pitchFamily="34" charset="0"/>
                <a:cs typeface="Arial" panose="020B0604020202020204" pitchFamily="34" charset="0"/>
              </a:rPr>
              <a:t>              </a:t>
            </a:r>
          </a:p>
          <a:p>
            <a:pPr marL="457200" lvl="1" indent="0">
              <a:lnSpc>
                <a:spcPct val="150000"/>
              </a:lnSpc>
              <a:buClr>
                <a:srgbClr val="8AD0D6"/>
              </a:buClr>
              <a:buNone/>
            </a:pPr>
            <a:r>
              <a:rPr lang="en-US" sz="1000">
                <a:latin typeface="Arial" panose="020B0604020202020204" pitchFamily="34" charset="0"/>
                <a:cs typeface="Arial" panose="020B0604020202020204" pitchFamily="34" charset="0"/>
              </a:rPr>
              <a:t> </a:t>
            </a:r>
            <a:r>
              <a:rPr lang="en-US" sz="1000">
                <a:latin typeface="Arial" panose="020B0604020202020204" pitchFamily="34" charset="0"/>
                <a:ea typeface="+mj-lt"/>
                <a:cs typeface="Arial" panose="020B0604020202020204" pitchFamily="34" charset="0"/>
              </a:rPr>
              <a:t>- Report issues with IT or accommodation</a:t>
            </a:r>
            <a:endParaRPr lang="en-US" sz="1000">
              <a:latin typeface="Arial" panose="020B0604020202020204" pitchFamily="34" charset="0"/>
              <a:cs typeface="Arial" panose="020B0604020202020204" pitchFamily="34" charset="0"/>
            </a:endParaRPr>
          </a:p>
          <a:p>
            <a:pPr marL="457200" lvl="1" indent="0">
              <a:lnSpc>
                <a:spcPct val="150000"/>
              </a:lnSpc>
              <a:buClr>
                <a:srgbClr val="8AD0D6"/>
              </a:buClr>
              <a:buNone/>
            </a:pPr>
            <a:r>
              <a:rPr lang="en-US" sz="1000">
                <a:latin typeface="Arial" panose="020B0604020202020204" pitchFamily="34" charset="0"/>
                <a:ea typeface="+mj-lt"/>
                <a:cs typeface="Arial" panose="020B0604020202020204" pitchFamily="34" charset="0"/>
              </a:rPr>
              <a:t> - Office365</a:t>
            </a:r>
            <a:r>
              <a:rPr lang="en-US" sz="1000">
                <a:latin typeface="Arial" panose="020B0604020202020204" pitchFamily="34" charset="0"/>
                <a:cs typeface="Arial" panose="020B0604020202020204" pitchFamily="34" charset="0"/>
              </a:rPr>
              <a:t> </a:t>
            </a:r>
          </a:p>
          <a:p>
            <a:pPr marL="457200" lvl="1" indent="0">
              <a:lnSpc>
                <a:spcPct val="150000"/>
              </a:lnSpc>
              <a:buClr>
                <a:srgbClr val="8AD0D6"/>
              </a:buClr>
              <a:buNone/>
            </a:pPr>
            <a:r>
              <a:rPr lang="en-US" sz="1000">
                <a:latin typeface="Arial" panose="020B0604020202020204" pitchFamily="34" charset="0"/>
                <a:ea typeface="+mj-lt"/>
                <a:cs typeface="Arial" panose="020B0604020202020204" pitchFamily="34" charset="0"/>
              </a:rPr>
              <a:t> - FAQ's and access to dedicated Student Hwb team</a:t>
            </a:r>
            <a:endParaRPr lang="en-US" sz="1000">
              <a:latin typeface="Arial" panose="020B0604020202020204" pitchFamily="34" charset="0"/>
              <a:cs typeface="Arial" panose="020B0604020202020204" pitchFamily="34" charset="0"/>
            </a:endParaRPr>
          </a:p>
          <a:p>
            <a:pPr marL="457200" lvl="1" indent="0">
              <a:lnSpc>
                <a:spcPct val="150000"/>
              </a:lnSpc>
              <a:buClr>
                <a:srgbClr val="8AD0D6"/>
              </a:buClr>
              <a:buNone/>
            </a:pPr>
            <a:r>
              <a:rPr lang="en-US" sz="1000">
                <a:latin typeface="Arial" panose="020B0604020202020204" pitchFamily="34" charset="0"/>
                <a:ea typeface="+mj-lt"/>
                <a:cs typeface="Arial" panose="020B0604020202020204" pitchFamily="34" charset="0"/>
              </a:rPr>
              <a:t> - View student details, and amend student record</a:t>
            </a:r>
          </a:p>
          <a:p>
            <a:pPr>
              <a:lnSpc>
                <a:spcPct val="150000"/>
              </a:lnSpc>
            </a:pPr>
            <a:endParaRPr lang="en-US" sz="1000"/>
          </a:p>
        </p:txBody>
      </p:sp>
    </p:spTree>
    <p:extLst>
      <p:ext uri="{BB962C8B-B14F-4D97-AF65-F5344CB8AC3E}">
        <p14:creationId xmlns:p14="http://schemas.microsoft.com/office/powerpoint/2010/main" val="180410928"/>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Graphical user interface&#10;&#10;Description automatically generated with medium confidence">
            <a:extLst>
              <a:ext uri="{FF2B5EF4-FFF2-40B4-BE49-F238E27FC236}">
                <a16:creationId xmlns:a16="http://schemas.microsoft.com/office/drawing/2014/main" id="{E9EA7482-A671-4C63-A070-1652442B1FD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452" t="9746" r="13443" b="11187"/>
          <a:stretch/>
        </p:blipFill>
        <p:spPr>
          <a:xfrm>
            <a:off x="10143913" y="5531186"/>
            <a:ext cx="1901690" cy="1192697"/>
          </a:xfrm>
          <a:prstGeom prst="rect">
            <a:avLst/>
          </a:prstGeom>
          <a:effectLst>
            <a:outerShdw blurRad="50800" dist="38100" dir="10800000" algn="r" rotWithShape="0">
              <a:prstClr val="black">
                <a:alpha val="40000"/>
              </a:prstClr>
            </a:outerShdw>
          </a:effectLst>
        </p:spPr>
      </p:pic>
      <p:sp>
        <p:nvSpPr>
          <p:cNvPr id="2" name="Titlu 1">
            <a:extLst>
              <a:ext uri="{FF2B5EF4-FFF2-40B4-BE49-F238E27FC236}">
                <a16:creationId xmlns:a16="http://schemas.microsoft.com/office/drawing/2014/main" id="{2F985E5C-7BB0-4E86-B022-DC3B784D80E0}"/>
              </a:ext>
            </a:extLst>
          </p:cNvPr>
          <p:cNvSpPr>
            <a:spLocks noGrp="1"/>
          </p:cNvSpPr>
          <p:nvPr>
            <p:ph type="title"/>
          </p:nvPr>
        </p:nvSpPr>
        <p:spPr>
          <a:xfrm>
            <a:off x="1463551" y="448236"/>
            <a:ext cx="4383089" cy="749310"/>
          </a:xfrm>
        </p:spPr>
        <p:txBody>
          <a:bodyPr/>
          <a:lstStyle/>
          <a:p>
            <a:r>
              <a:rPr lang="en-US">
                <a:solidFill>
                  <a:srgbClr val="D93E01"/>
                </a:solidFill>
                <a:latin typeface="Arial"/>
                <a:cs typeface="Arial"/>
              </a:rPr>
              <a:t>Office 365 </a:t>
            </a:r>
            <a:r>
              <a:rPr lang="en-US">
                <a:solidFill>
                  <a:schemeClr val="accent2"/>
                </a:solidFill>
                <a:latin typeface="Arial"/>
                <a:cs typeface="Arial"/>
              </a:rPr>
              <a:t>  </a:t>
            </a:r>
            <a:r>
              <a:rPr lang="en-US">
                <a:latin typeface="Arial"/>
                <a:cs typeface="Arial"/>
              </a:rPr>
              <a:t>   </a:t>
            </a:r>
            <a:endParaRPr lang="ro-RO"/>
          </a:p>
        </p:txBody>
      </p:sp>
      <p:sp>
        <p:nvSpPr>
          <p:cNvPr id="9" name="Content Placeholder 8">
            <a:extLst>
              <a:ext uri="{FF2B5EF4-FFF2-40B4-BE49-F238E27FC236}">
                <a16:creationId xmlns:a16="http://schemas.microsoft.com/office/drawing/2014/main" id="{ED10EB9F-B769-439B-A305-922A48D4BED2}"/>
              </a:ext>
            </a:extLst>
          </p:cNvPr>
          <p:cNvSpPr>
            <a:spLocks noGrp="1"/>
          </p:cNvSpPr>
          <p:nvPr>
            <p:ph idx="1"/>
          </p:nvPr>
        </p:nvSpPr>
        <p:spPr>
          <a:xfrm>
            <a:off x="538788" y="1307133"/>
            <a:ext cx="10966076" cy="4965608"/>
          </a:xfrm>
        </p:spPr>
        <p:txBody>
          <a:bodyPr vert="horz" lIns="91440" tIns="45720" rIns="91440" bIns="45720" rtlCol="0" anchor="t">
            <a:noAutofit/>
          </a:bodyPr>
          <a:lstStyle/>
          <a:p>
            <a:pPr marL="400050" lvl="1" indent="0">
              <a:buNone/>
            </a:pPr>
            <a:r>
              <a:rPr lang="en-US" sz="2000">
                <a:latin typeface="Arial" panose="020B0604020202020204" pitchFamily="34" charset="0"/>
                <a:ea typeface="+mj-lt"/>
                <a:cs typeface="Arial" panose="020B0604020202020204" pitchFamily="34" charset="0"/>
              </a:rPr>
              <a:t>     Microsoft's Office 365 cloud platform for education provides a broad platform of tools for communication, collaborating, processing, and sharing electronic documents and user workspaces.</a:t>
            </a:r>
          </a:p>
          <a:p>
            <a:pPr marL="400050" lvl="1" indent="0">
              <a:buNone/>
            </a:pPr>
            <a:r>
              <a:rPr lang="en-US" sz="2000">
                <a:latin typeface="Arial" panose="020B0604020202020204" pitchFamily="34" charset="0"/>
                <a:ea typeface="+mj-lt"/>
                <a:cs typeface="Arial" panose="020B0604020202020204" pitchFamily="34" charset="0"/>
              </a:rPr>
              <a:t>The key benefit of Office 365 is that users may log in from anywhere and at any time.</a:t>
            </a:r>
            <a:endParaRPr lang="ro-RO" sz="2000">
              <a:latin typeface="Arial" panose="020B0604020202020204" pitchFamily="34" charset="0"/>
              <a:cs typeface="Arial" panose="020B0604020202020204" pitchFamily="34" charset="0"/>
            </a:endParaRPr>
          </a:p>
          <a:p>
            <a:pPr marL="400050" lvl="1" indent="0">
              <a:buNone/>
            </a:pPr>
            <a:r>
              <a:rPr lang="en-US" sz="2000">
                <a:latin typeface="Arial" panose="020B0604020202020204" pitchFamily="34" charset="0"/>
                <a:ea typeface="+mj-lt"/>
                <a:cs typeface="Arial" panose="020B0604020202020204" pitchFamily="34" charset="0"/>
              </a:rPr>
              <a:t>    From the perspective of the educational process, the advantages are much more evident. The extensive functionality of the services accessible, together with teachers' and students' unified access, creates a single environment for learning and cooperation. (</a:t>
            </a:r>
            <a:r>
              <a:rPr lang="en-US" sz="2000" err="1">
                <a:latin typeface="Arial" panose="020B0604020202020204" pitchFamily="34" charset="0"/>
                <a:cs typeface="Arial" panose="020B0604020202020204" pitchFamily="34" charset="0"/>
              </a:rPr>
              <a:t>Trieda</a:t>
            </a:r>
            <a:r>
              <a:rPr lang="en-US" sz="2000">
                <a:latin typeface="Arial" panose="020B0604020202020204" pitchFamily="34" charset="0"/>
                <a:cs typeface="Arial" panose="020B0604020202020204" pitchFamily="34" charset="0"/>
              </a:rPr>
              <a:t> A. </a:t>
            </a:r>
            <a:r>
              <a:rPr lang="en-US" sz="2000" err="1">
                <a:latin typeface="Arial" panose="020B0604020202020204" pitchFamily="34" charset="0"/>
                <a:cs typeface="Arial" panose="020B0604020202020204" pitchFamily="34" charset="0"/>
              </a:rPr>
              <a:t>Hlinku</a:t>
            </a:r>
            <a:r>
              <a:rPr lang="en-US" sz="2000">
                <a:latin typeface="Arial" panose="020B0604020202020204" pitchFamily="34" charset="0"/>
                <a:cs typeface="Arial" panose="020B0604020202020204" pitchFamily="34" charset="0"/>
              </a:rPr>
              <a:t>, 2018)</a:t>
            </a:r>
            <a:endParaRPr lang="en-US" sz="2000">
              <a:latin typeface="Arial" panose="020B0604020202020204" pitchFamily="34" charset="0"/>
              <a:ea typeface="+mj-lt"/>
              <a:cs typeface="Arial" panose="020B0604020202020204" pitchFamily="34" charset="0"/>
            </a:endParaRPr>
          </a:p>
          <a:p>
            <a:pPr marL="400050" lvl="1" indent="0">
              <a:buNone/>
            </a:pPr>
            <a:r>
              <a:rPr lang="en-US" sz="2000">
                <a:latin typeface="Arial" panose="020B0604020202020204" pitchFamily="34" charset="0"/>
                <a:ea typeface="+mj-lt"/>
                <a:cs typeface="Arial" panose="020B0604020202020204" pitchFamily="34" charset="0"/>
              </a:rPr>
              <a:t>    Students learned about the functionality of several applications/services that we delivered over the semester:</a:t>
            </a:r>
          </a:p>
          <a:p>
            <a:pPr marL="685800" lvl="1" algn="just"/>
            <a:r>
              <a:rPr lang="en-US" sz="2000">
                <a:latin typeface="Arial" panose="020B0604020202020204" pitchFamily="34" charset="0"/>
                <a:ea typeface="+mj-lt"/>
                <a:cs typeface="Arial" panose="020B0604020202020204" pitchFamily="34" charset="0"/>
              </a:rPr>
              <a:t> Office and Work Organization Applications </a:t>
            </a:r>
            <a:endParaRPr lang="en-US" sz="2000">
              <a:latin typeface="Arial" panose="020B0604020202020204" pitchFamily="34" charset="0"/>
              <a:cs typeface="Arial" panose="020B0604020202020204" pitchFamily="34" charset="0"/>
            </a:endParaRPr>
          </a:p>
          <a:p>
            <a:pPr marL="685800" lvl="1" algn="just"/>
            <a:r>
              <a:rPr lang="en-US" sz="2000">
                <a:latin typeface="Arial" panose="020B0604020202020204" pitchFamily="34" charset="0"/>
                <a:ea typeface="+mj-lt"/>
                <a:cs typeface="Arial" panose="020B0604020202020204" pitchFamily="34" charset="0"/>
              </a:rPr>
              <a:t>Applications for online communication </a:t>
            </a:r>
          </a:p>
          <a:p>
            <a:pPr marL="685800" lvl="1" algn="just"/>
            <a:r>
              <a:rPr lang="en-US" sz="2000">
                <a:latin typeface="Arial" panose="020B0604020202020204" pitchFamily="34" charset="0"/>
                <a:ea typeface="+mj-lt"/>
                <a:cs typeface="Arial" panose="020B0604020202020204" pitchFamily="34" charset="0"/>
              </a:rPr>
              <a:t>Collaboration applications </a:t>
            </a:r>
          </a:p>
          <a:p>
            <a:pPr marL="685800" lvl="1" algn="just"/>
            <a:r>
              <a:rPr lang="en-US" sz="2000">
                <a:latin typeface="Arial" panose="020B0604020202020204" pitchFamily="34" charset="0"/>
                <a:ea typeface="+mj-lt"/>
                <a:cs typeface="Arial" panose="020B0604020202020204" pitchFamily="34" charset="0"/>
              </a:rPr>
              <a:t>Applications for personal development and education </a:t>
            </a:r>
          </a:p>
        </p:txBody>
      </p:sp>
      <p:pic>
        <p:nvPicPr>
          <p:cNvPr id="11" name="Picture 10" descr="Graphical user interface&#10;&#10;Description automatically generated with medium confidence">
            <a:extLst>
              <a:ext uri="{FF2B5EF4-FFF2-40B4-BE49-F238E27FC236}">
                <a16:creationId xmlns:a16="http://schemas.microsoft.com/office/drawing/2014/main" id="{24C1D2EA-C59B-4E87-B787-1C9A88EF309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147472" y="6544153"/>
            <a:ext cx="374373" cy="179730"/>
          </a:xfrm>
          <a:prstGeom prst="rect">
            <a:avLst/>
          </a:prstGeom>
        </p:spPr>
      </p:pic>
      <p:pic>
        <p:nvPicPr>
          <p:cNvPr id="17" name="Picture 16" descr="Icon&#10;&#10;Description automatically generated">
            <a:extLst>
              <a:ext uri="{FF2B5EF4-FFF2-40B4-BE49-F238E27FC236}">
                <a16:creationId xmlns:a16="http://schemas.microsoft.com/office/drawing/2014/main" id="{FB0AC9C0-465A-4AE0-A675-58431C79013E}"/>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71981" y="119113"/>
            <a:ext cx="1428691" cy="1078433"/>
          </a:xfrm>
          <a:prstGeom prst="rect">
            <a:avLst/>
          </a:prstGeom>
        </p:spPr>
      </p:pic>
      <p:pic>
        <p:nvPicPr>
          <p:cNvPr id="20" name="Picture 19" descr="Text&#10;&#10;Description automatically generated with low confidence">
            <a:extLst>
              <a:ext uri="{FF2B5EF4-FFF2-40B4-BE49-F238E27FC236}">
                <a16:creationId xmlns:a16="http://schemas.microsoft.com/office/drawing/2014/main" id="{E985B6D8-8B44-4DF4-9D5B-0DF952108168}"/>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1768120" y="6483534"/>
            <a:ext cx="277484" cy="240350"/>
          </a:xfrm>
          <a:prstGeom prst="rect">
            <a:avLst/>
          </a:prstGeom>
        </p:spPr>
      </p:pic>
      <p:pic>
        <p:nvPicPr>
          <p:cNvPr id="30" name="Picture 29" descr="Text&#10;&#10;Description automatically generated with low confidence">
            <a:hlinkClick r:id="rId10"/>
            <a:extLst>
              <a:ext uri="{FF2B5EF4-FFF2-40B4-BE49-F238E27FC236}">
                <a16:creationId xmlns:a16="http://schemas.microsoft.com/office/drawing/2014/main" id="{12EC5E30-F4AA-4026-922E-4F42040943A1}"/>
              </a:ext>
            </a:extLst>
          </p:cNvPr>
          <p:cNvPicPr>
            <a:picLocks noChangeAspect="1"/>
          </p:cNvPicPr>
          <p:nvPr/>
        </p:nvPicPr>
        <p:blipFill rotWithShape="1">
          <a:blip r:embed="rId11">
            <a:extLst>
              <a:ext uri="{28A0092B-C50C-407E-A947-70E740481C1C}">
                <a14:useLocalDpi xmlns:a14="http://schemas.microsoft.com/office/drawing/2010/main" val="0"/>
              </a:ext>
            </a:extLst>
          </a:blip>
          <a:srcRect r="84750"/>
          <a:stretch/>
        </p:blipFill>
        <p:spPr>
          <a:xfrm>
            <a:off x="11309917" y="228700"/>
            <a:ext cx="643874" cy="749310"/>
          </a:xfrm>
          <a:prstGeom prst="rect">
            <a:avLst/>
          </a:prstGeom>
        </p:spPr>
      </p:pic>
      <p:sp>
        <p:nvSpPr>
          <p:cNvPr id="31" name="Slide Number Placeholder 3">
            <a:extLst>
              <a:ext uri="{FF2B5EF4-FFF2-40B4-BE49-F238E27FC236}">
                <a16:creationId xmlns:a16="http://schemas.microsoft.com/office/drawing/2014/main" id="{52242425-3F76-4719-A9F6-602EC4EEF021}"/>
              </a:ext>
            </a:extLst>
          </p:cNvPr>
          <p:cNvSpPr txBox="1">
            <a:spLocks/>
          </p:cNvSpPr>
          <p:nvPr/>
        </p:nvSpPr>
        <p:spPr bwMode="gray">
          <a:xfrm>
            <a:off x="10381002" y="210323"/>
            <a:ext cx="838199" cy="767687"/>
          </a:xfrm>
          <a:prstGeom prst="rect">
            <a:avLst/>
          </a:prstGeom>
        </p:spPr>
        <p:txBody>
          <a:bodyPr vert="horz" lIns="91440" tIns="45720" rIns="91440" bIns="45720" rtlCol="0" anchor="b"/>
          <a:lstStyle>
            <a:defPPr>
              <a:defRPr lang="en-US"/>
            </a:defPPr>
            <a:lvl1pPr marL="0" algn="ctr" defTabSz="457200" rtl="0" eaLnBrk="1" latinLnBrk="0" hangingPunct="1">
              <a:defRPr sz="2800" b="0" i="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3B850FF-6169-4056-8077-06FFA93A5366}" type="slidenum">
              <a:rPr lang="en-US" b="1" smtClean="0">
                <a:solidFill>
                  <a:schemeClr val="tx1"/>
                </a:solidFill>
              </a:rPr>
              <a:pPr/>
              <a:t>5</a:t>
            </a:fld>
            <a:endParaRPr lang="en-US" b="1">
              <a:solidFill>
                <a:schemeClr val="tx1"/>
              </a:solidFill>
            </a:endParaRPr>
          </a:p>
        </p:txBody>
      </p:sp>
    </p:spTree>
    <p:extLst>
      <p:ext uri="{BB962C8B-B14F-4D97-AF65-F5344CB8AC3E}">
        <p14:creationId xmlns:p14="http://schemas.microsoft.com/office/powerpoint/2010/main" val="2438972746"/>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D1271-9AD4-4120-8234-389060CEFBDE}"/>
              </a:ext>
            </a:extLst>
          </p:cNvPr>
          <p:cNvSpPr>
            <a:spLocks noGrp="1"/>
          </p:cNvSpPr>
          <p:nvPr>
            <p:ph type="title"/>
          </p:nvPr>
        </p:nvSpPr>
        <p:spPr>
          <a:xfrm>
            <a:off x="639626" y="978011"/>
            <a:ext cx="9395652" cy="767688"/>
          </a:xfrm>
        </p:spPr>
        <p:txBody>
          <a:bodyPr/>
          <a:lstStyle/>
          <a:p>
            <a:r>
              <a:rPr lang="en-GB" sz="2000">
                <a:effectLst/>
                <a:latin typeface="Arial" panose="020B0604020202020204" pitchFamily="34" charset="0"/>
                <a:ea typeface="Calibri" panose="020F0502020204030204" pitchFamily="34" charset="0"/>
              </a:rPr>
              <a:t>One of the leading collaboration and communication tools in research and teaching is the email used in the Outlook platform(Xi and Wang, 2010).</a:t>
            </a:r>
            <a:endParaRPr lang="en-GB" sz="200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6BF520E-45E3-4047-93E8-77FFA1488ED1}"/>
              </a:ext>
            </a:extLst>
          </p:cNvPr>
          <p:cNvSpPr>
            <a:spLocks noGrp="1"/>
          </p:cNvSpPr>
          <p:nvPr>
            <p:ph idx="1"/>
          </p:nvPr>
        </p:nvSpPr>
        <p:spPr>
          <a:xfrm>
            <a:off x="639626" y="1686127"/>
            <a:ext cx="8946541" cy="5084512"/>
          </a:xfrm>
        </p:spPr>
        <p:txBody>
          <a:bodyPr vert="horz" lIns="91440" tIns="45720" rIns="91440" bIns="45720" rtlCol="0" anchor="t">
            <a:normAutofit/>
          </a:bodyPr>
          <a:lstStyle/>
          <a:p>
            <a:pPr marL="0" indent="0">
              <a:buClr>
                <a:srgbClr val="8AD0D6"/>
              </a:buClr>
              <a:buNone/>
            </a:pPr>
            <a:r>
              <a:rPr lang="en-GB">
                <a:latin typeface="Arial" panose="020B0604020202020204" pitchFamily="34" charset="0"/>
                <a:cs typeface="Arial" panose="020B0604020202020204" pitchFamily="34" charset="0"/>
              </a:rPr>
              <a:t>Features of emails:</a:t>
            </a:r>
          </a:p>
          <a:p>
            <a:r>
              <a:rPr lang="en-GB">
                <a:latin typeface="Arial" panose="020B0604020202020204" pitchFamily="34" charset="0"/>
                <a:cs typeface="Arial" panose="020B0604020202020204" pitchFamily="34" charset="0"/>
              </a:rPr>
              <a:t>Automatic reply to messages</a:t>
            </a:r>
          </a:p>
          <a:p>
            <a:pPr>
              <a:buClr>
                <a:srgbClr val="8AD0D6"/>
              </a:buClr>
            </a:pPr>
            <a:r>
              <a:rPr lang="en-GB">
                <a:latin typeface="Arial" panose="020B0604020202020204" pitchFamily="34" charset="0"/>
                <a:cs typeface="Arial" panose="020B0604020202020204" pitchFamily="34" charset="0"/>
              </a:rPr>
              <a:t>Auto-forward and redirection of messages </a:t>
            </a:r>
          </a:p>
          <a:p>
            <a:pPr>
              <a:buClr>
                <a:srgbClr val="8AD0D6"/>
              </a:buClr>
            </a:pPr>
            <a:r>
              <a:rPr lang="en-GB">
                <a:latin typeface="Arial" panose="020B0604020202020204" pitchFamily="34" charset="0"/>
                <a:cs typeface="Arial" panose="020B0604020202020204" pitchFamily="34" charset="0"/>
              </a:rPr>
              <a:t>Facility to send messages to many people</a:t>
            </a:r>
          </a:p>
          <a:p>
            <a:pPr>
              <a:buClr>
                <a:srgbClr val="8AD0D6"/>
              </a:buClr>
            </a:pPr>
            <a:r>
              <a:rPr lang="en-GB">
                <a:latin typeface="Arial" panose="020B0604020202020204" pitchFamily="34" charset="0"/>
                <a:cs typeface="Arial" panose="020B0604020202020204" pitchFamily="34" charset="0"/>
              </a:rPr>
              <a:t>Announcement when an email cannot be sent</a:t>
            </a:r>
          </a:p>
          <a:p>
            <a:pPr>
              <a:buClr>
                <a:srgbClr val="8AD0D6"/>
              </a:buClr>
            </a:pPr>
            <a:r>
              <a:rPr lang="en-GB">
                <a:latin typeface="Arial" panose="020B0604020202020204" pitchFamily="34" charset="0"/>
                <a:cs typeface="Arial" panose="020B0604020202020204" pitchFamily="34" charset="0"/>
              </a:rPr>
              <a:t>Emails are date and time imprinted automatically</a:t>
            </a:r>
          </a:p>
          <a:p>
            <a:pPr>
              <a:buClr>
                <a:srgbClr val="8AD0D6"/>
              </a:buClr>
            </a:pPr>
            <a:r>
              <a:rPr lang="en-GB">
                <a:latin typeface="Arial" panose="020B0604020202020204" pitchFamily="34" charset="0"/>
                <a:cs typeface="Arial" panose="020B0604020202020204" pitchFamily="34" charset="0"/>
              </a:rPr>
              <a:t>All kinds of documents can be forwarded as attachments</a:t>
            </a:r>
          </a:p>
          <a:p>
            <a:pPr>
              <a:buClr>
                <a:srgbClr val="8AD0D6"/>
              </a:buClr>
            </a:pPr>
            <a:r>
              <a:rPr lang="en-GB">
                <a:latin typeface="Arial" panose="020B0604020202020204" pitchFamily="34" charset="0"/>
                <a:cs typeface="Arial" panose="020B0604020202020204" pitchFamily="34" charset="0"/>
              </a:rPr>
              <a:t>When PCs cannot be accessed, webmail and mobile mail can be used to send and receive messages</a:t>
            </a:r>
          </a:p>
          <a:p>
            <a:pPr>
              <a:buClr>
                <a:srgbClr val="8AD0D6"/>
              </a:buClr>
            </a:pPr>
            <a:r>
              <a:rPr lang="en-GB">
                <a:latin typeface="Arial" panose="020B0604020202020204" pitchFamily="34" charset="0"/>
                <a:cs typeface="Arial" panose="020B0604020202020204" pitchFamily="34" charset="0"/>
              </a:rPr>
              <a:t>Signatures can be added</a:t>
            </a:r>
          </a:p>
          <a:p>
            <a:pPr>
              <a:buClr>
                <a:srgbClr val="8AD0D6"/>
              </a:buClr>
            </a:pPr>
            <a:r>
              <a:rPr lang="en-GB">
                <a:latin typeface="Arial" panose="020B0604020202020204" pitchFamily="34" charset="0"/>
                <a:cs typeface="Arial" panose="020B0604020202020204" pitchFamily="34" charset="0"/>
              </a:rPr>
              <a:t>Address book can be used to store email addresses directly</a:t>
            </a:r>
          </a:p>
          <a:p>
            <a:pPr>
              <a:buClr>
                <a:srgbClr val="8AD0D6"/>
              </a:buClr>
            </a:pPr>
            <a:r>
              <a:rPr lang="en-GB">
                <a:latin typeface="Arial" panose="020B0604020202020204" pitchFamily="34" charset="0"/>
                <a:cs typeface="Arial" panose="020B0604020202020204" pitchFamily="34" charset="0"/>
              </a:rPr>
              <a:t>Recovery and filing of messages automatically</a:t>
            </a:r>
          </a:p>
          <a:p>
            <a:pPr marL="0" indent="0">
              <a:buClr>
                <a:srgbClr val="1E5155">
                  <a:lumMod val="40000"/>
                  <a:lumOff val="60000"/>
                </a:srgbClr>
              </a:buClr>
              <a:buNone/>
            </a:pPr>
            <a:endParaRPr lang="en-GB">
              <a:latin typeface="Arial" panose="020B0604020202020204" pitchFamily="34" charset="0"/>
              <a:cs typeface="Arial" panose="020B0604020202020204" pitchFamily="34" charset="0"/>
            </a:endParaRPr>
          </a:p>
        </p:txBody>
      </p:sp>
      <p:pic>
        <p:nvPicPr>
          <p:cNvPr id="8" name="Picture 7" descr="Logo&#10;&#10;Description automatically generated">
            <a:extLst>
              <a:ext uri="{FF2B5EF4-FFF2-40B4-BE49-F238E27FC236}">
                <a16:creationId xmlns:a16="http://schemas.microsoft.com/office/drawing/2014/main" id="{A0950D5D-2801-4BDA-AEDA-6FA1663D81C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38209" y="287688"/>
            <a:ext cx="1835417" cy="477973"/>
          </a:xfrm>
          <a:prstGeom prst="rect">
            <a:avLst/>
          </a:prstGeom>
        </p:spPr>
      </p:pic>
      <p:pic>
        <p:nvPicPr>
          <p:cNvPr id="13" name="Picture 12" descr="Text&#10;&#10;Description automatically generated with low confidence">
            <a:hlinkClick r:id="rId4"/>
            <a:extLst>
              <a:ext uri="{FF2B5EF4-FFF2-40B4-BE49-F238E27FC236}">
                <a16:creationId xmlns:a16="http://schemas.microsoft.com/office/drawing/2014/main" id="{6EA3E7B4-DA1D-40A0-BE97-24F360521E86}"/>
              </a:ext>
            </a:extLst>
          </p:cNvPr>
          <p:cNvPicPr>
            <a:picLocks noChangeAspect="1"/>
          </p:cNvPicPr>
          <p:nvPr/>
        </p:nvPicPr>
        <p:blipFill rotWithShape="1">
          <a:blip r:embed="rId5">
            <a:extLst>
              <a:ext uri="{28A0092B-C50C-407E-A947-70E740481C1C}">
                <a14:useLocalDpi xmlns:a14="http://schemas.microsoft.com/office/drawing/2010/main" val="0"/>
              </a:ext>
            </a:extLst>
          </a:blip>
          <a:srcRect r="84750"/>
          <a:stretch/>
        </p:blipFill>
        <p:spPr>
          <a:xfrm>
            <a:off x="11309917" y="228700"/>
            <a:ext cx="643874" cy="749310"/>
          </a:xfrm>
          <a:prstGeom prst="rect">
            <a:avLst/>
          </a:prstGeom>
        </p:spPr>
      </p:pic>
      <p:sp>
        <p:nvSpPr>
          <p:cNvPr id="14" name="Slide Number Placeholder 3">
            <a:extLst>
              <a:ext uri="{FF2B5EF4-FFF2-40B4-BE49-F238E27FC236}">
                <a16:creationId xmlns:a16="http://schemas.microsoft.com/office/drawing/2014/main" id="{60568D4B-1514-4D02-91F6-6A025170DC2B}"/>
              </a:ext>
            </a:extLst>
          </p:cNvPr>
          <p:cNvSpPr txBox="1">
            <a:spLocks/>
          </p:cNvSpPr>
          <p:nvPr/>
        </p:nvSpPr>
        <p:spPr bwMode="gray">
          <a:xfrm>
            <a:off x="10381002" y="210323"/>
            <a:ext cx="838199" cy="767687"/>
          </a:xfrm>
          <a:prstGeom prst="rect">
            <a:avLst/>
          </a:prstGeom>
        </p:spPr>
        <p:txBody>
          <a:bodyPr vert="horz" lIns="91440" tIns="45720" rIns="91440" bIns="45720" rtlCol="0" anchor="b"/>
          <a:lstStyle>
            <a:defPPr>
              <a:defRPr lang="en-US"/>
            </a:defPPr>
            <a:lvl1pPr marL="0" algn="ctr" defTabSz="457200" rtl="0" eaLnBrk="1" latinLnBrk="0" hangingPunct="1">
              <a:defRPr sz="2800" b="0" i="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3B850FF-6169-4056-8077-06FFA93A5366}" type="slidenum">
              <a:rPr lang="en-US" b="1" smtClean="0">
                <a:solidFill>
                  <a:schemeClr val="tx1"/>
                </a:solidFill>
              </a:rPr>
              <a:pPr/>
              <a:t>6</a:t>
            </a:fld>
            <a:endParaRPr lang="en-US" b="1">
              <a:solidFill>
                <a:schemeClr val="tx1"/>
              </a:solidFill>
            </a:endParaRPr>
          </a:p>
        </p:txBody>
      </p:sp>
    </p:spTree>
    <p:extLst>
      <p:ext uri="{BB962C8B-B14F-4D97-AF65-F5344CB8AC3E}">
        <p14:creationId xmlns:p14="http://schemas.microsoft.com/office/powerpoint/2010/main" val="3336009524"/>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3CA79C6D-1FBB-465F-A995-CCD4F8AA91BE}"/>
              </a:ext>
            </a:extLst>
          </p:cNvPr>
          <p:cNvSpPr>
            <a:spLocks noGrp="1"/>
          </p:cNvSpPr>
          <p:nvPr>
            <p:ph type="title"/>
          </p:nvPr>
        </p:nvSpPr>
        <p:spPr>
          <a:xfrm>
            <a:off x="373264" y="448453"/>
            <a:ext cx="3753599" cy="1442153"/>
          </a:xfrm>
        </p:spPr>
        <p:txBody>
          <a:bodyPr>
            <a:normAutofit/>
          </a:bodyPr>
          <a:lstStyle/>
          <a:p>
            <a:pPr>
              <a:lnSpc>
                <a:spcPct val="90000"/>
              </a:lnSpc>
            </a:pPr>
            <a:r>
              <a:rPr lang="ro-RO" sz="2000">
                <a:latin typeface="Arial"/>
                <a:cs typeface="Arial"/>
              </a:rPr>
              <a:t>     Ethical considarations:</a:t>
            </a:r>
            <a:br>
              <a:rPr lang="ro-RO" sz="2000">
                <a:latin typeface="Arial"/>
                <a:cs typeface="Arial"/>
              </a:rPr>
            </a:br>
            <a:br>
              <a:rPr lang="ro-RO" sz="2000">
                <a:latin typeface="Arial"/>
                <a:cs typeface="Arial"/>
              </a:rPr>
            </a:br>
            <a:br>
              <a:rPr lang="ro-RO" sz="2000">
                <a:latin typeface="Arial"/>
                <a:cs typeface="Arial"/>
              </a:rPr>
            </a:br>
            <a:endParaRPr lang="ro-RO" sz="2000">
              <a:latin typeface="Arial"/>
              <a:cs typeface="Arial"/>
            </a:endParaRPr>
          </a:p>
        </p:txBody>
      </p:sp>
      <p:sp>
        <p:nvSpPr>
          <p:cNvPr id="4" name="Substituent număr diapozitiv 3">
            <a:extLst>
              <a:ext uri="{FF2B5EF4-FFF2-40B4-BE49-F238E27FC236}">
                <a16:creationId xmlns:a16="http://schemas.microsoft.com/office/drawing/2014/main" id="{D0DA7324-DC17-4D0B-A954-655A77E7F58D}"/>
              </a:ext>
            </a:extLst>
          </p:cNvPr>
          <p:cNvSpPr>
            <a:spLocks noGrp="1"/>
          </p:cNvSpPr>
          <p:nvPr>
            <p:ph type="sldNum" sz="quarter" idx="12"/>
          </p:nvPr>
        </p:nvSpPr>
        <p:spPr>
          <a:xfrm>
            <a:off x="10352540" y="295729"/>
            <a:ext cx="838199" cy="767687"/>
          </a:xfrm>
        </p:spPr>
        <p:txBody>
          <a:bodyPr>
            <a:normAutofit/>
          </a:bodyPr>
          <a:lstStyle/>
          <a:p>
            <a:pPr>
              <a:spcAft>
                <a:spcPts val="600"/>
              </a:spcAft>
            </a:pPr>
            <a:fld id="{73B850FF-6169-4056-8077-06FFA93A5366}" type="slidenum">
              <a:rPr lang="en-US" smtClean="0"/>
              <a:pPr>
                <a:spcAft>
                  <a:spcPts val="600"/>
                </a:spcAft>
              </a:pPr>
              <a:t>7</a:t>
            </a:fld>
            <a:endParaRPr lang="en-US"/>
          </a:p>
        </p:txBody>
      </p:sp>
      <p:sp>
        <p:nvSpPr>
          <p:cNvPr id="3" name="Substituent conținut 2">
            <a:extLst>
              <a:ext uri="{FF2B5EF4-FFF2-40B4-BE49-F238E27FC236}">
                <a16:creationId xmlns:a16="http://schemas.microsoft.com/office/drawing/2014/main" id="{2725C35E-26EF-4803-9303-BEB82197A3A9}"/>
              </a:ext>
            </a:extLst>
          </p:cNvPr>
          <p:cNvSpPr>
            <a:spLocks noGrp="1"/>
          </p:cNvSpPr>
          <p:nvPr>
            <p:ph idx="1"/>
          </p:nvPr>
        </p:nvSpPr>
        <p:spPr>
          <a:xfrm>
            <a:off x="605481" y="949366"/>
            <a:ext cx="7736541" cy="4525203"/>
          </a:xfrm>
        </p:spPr>
        <p:txBody>
          <a:bodyPr vert="horz" lIns="91440" tIns="45720" rIns="91440" bIns="45720" rtlCol="0">
            <a:normAutofit/>
          </a:bodyPr>
          <a:lstStyle/>
          <a:p>
            <a:pPr marL="0" indent="0">
              <a:lnSpc>
                <a:spcPct val="90000"/>
              </a:lnSpc>
              <a:buNone/>
            </a:pPr>
            <a:r>
              <a:rPr lang="en-US">
                <a:effectLst/>
                <a:latin typeface="Arial" panose="020B0604020202020204" pitchFamily="34" charset="0"/>
                <a:cs typeface="Arial" panose="020B0604020202020204" pitchFamily="34" charset="0"/>
              </a:rPr>
              <a:t>      Using an online communication solution like Microsoft Teams</a:t>
            </a:r>
            <a:r>
              <a:rPr lang="ro-RO">
                <a:effectLst/>
                <a:latin typeface="Arial" panose="020B0604020202020204" pitchFamily="34" charset="0"/>
                <a:cs typeface="Arial" panose="020B0604020202020204" pitchFamily="34" charset="0"/>
              </a:rPr>
              <a:t>, Microsoft Hub and Microsoft Email </a:t>
            </a:r>
            <a:r>
              <a:rPr lang="en-US">
                <a:effectLst/>
                <a:latin typeface="Arial" panose="020B0604020202020204" pitchFamily="34" charset="0"/>
                <a:cs typeface="Arial" panose="020B0604020202020204" pitchFamily="34" charset="0"/>
              </a:rPr>
              <a:t>is </a:t>
            </a:r>
            <a:r>
              <a:rPr lang="ro-RO">
                <a:effectLst/>
                <a:latin typeface="Arial" panose="020B0604020202020204" pitchFamily="34" charset="0"/>
                <a:cs typeface="Arial" panose="020B0604020202020204" pitchFamily="34" charset="0"/>
              </a:rPr>
              <a:t>some </a:t>
            </a:r>
            <a:r>
              <a:rPr lang="en-US">
                <a:effectLst/>
                <a:latin typeface="Arial" panose="020B0604020202020204" pitchFamily="34" charset="0"/>
                <a:cs typeface="Arial" panose="020B0604020202020204" pitchFamily="34" charset="0"/>
              </a:rPr>
              <a:t>of the most effective ways to boost team cooperation</a:t>
            </a:r>
            <a:r>
              <a:rPr lang="ro-RO">
                <a:effectLst/>
                <a:latin typeface="Arial" panose="020B0604020202020204" pitchFamily="34" charset="0"/>
                <a:cs typeface="Arial" panose="020B0604020202020204" pitchFamily="34" charset="0"/>
              </a:rPr>
              <a:t> at any University and especially at UWSTD.  </a:t>
            </a:r>
            <a:r>
              <a:rPr lang="en-US">
                <a:effectLst/>
                <a:latin typeface="Arial" panose="020B0604020202020204" pitchFamily="34" charset="0"/>
                <a:cs typeface="Arial" panose="020B0604020202020204" pitchFamily="34" charset="0"/>
              </a:rPr>
              <a:t>Multiple users can stay connected and collaborate on projects using this tools from almost any place and on practically any connected device.</a:t>
            </a:r>
            <a:endParaRPr lang="ro-RO">
              <a:effectLst/>
              <a:latin typeface="Arial" panose="020B0604020202020204" pitchFamily="34" charset="0"/>
              <a:cs typeface="Arial" panose="020B0604020202020204" pitchFamily="34" charset="0"/>
            </a:endParaRPr>
          </a:p>
          <a:p>
            <a:pPr>
              <a:lnSpc>
                <a:spcPct val="90000"/>
              </a:lnSpc>
            </a:pPr>
            <a:r>
              <a:rPr lang="ro-RO">
                <a:latin typeface="Arial" panose="020B0604020202020204" pitchFamily="34" charset="0"/>
                <a:cs typeface="Arial" panose="020B0604020202020204" pitchFamily="34" charset="0"/>
              </a:rPr>
              <a:t>Questionnaires will be used on students in order to rank the most commonly used digital tool</a:t>
            </a:r>
            <a:r>
              <a:rPr lang="en-GB">
                <a:latin typeface="Arial" panose="020B0604020202020204" pitchFamily="34" charset="0"/>
                <a:cs typeface="Arial" panose="020B0604020202020204" pitchFamily="34" charset="0"/>
              </a:rPr>
              <a:t> </a:t>
            </a:r>
            <a:r>
              <a:rPr lang="ro-RO">
                <a:latin typeface="Arial" panose="020B0604020202020204" pitchFamily="34" charset="0"/>
                <a:cs typeface="Arial" panose="020B0604020202020204" pitchFamily="34" charset="0"/>
              </a:rPr>
              <a:t>at UWSTD. </a:t>
            </a:r>
          </a:p>
          <a:p>
            <a:pPr>
              <a:lnSpc>
                <a:spcPct val="90000"/>
              </a:lnSpc>
            </a:pPr>
            <a:r>
              <a:rPr lang="ro-RO">
                <a:latin typeface="Arial" panose="020B0604020202020204" pitchFamily="34" charset="0"/>
                <a:cs typeface="Arial" panose="020B0604020202020204" pitchFamily="34" charset="0"/>
              </a:rPr>
              <a:t>According to Kara (2018), when collecting data from people, some ethics which will lead any kind of research must be considered. These ethics include: anonymity, consent, confidentiality and potential for harm.</a:t>
            </a:r>
          </a:p>
        </p:txBody>
      </p:sp>
      <p:sp>
        <p:nvSpPr>
          <p:cNvPr id="7" name="TextBox 6">
            <a:extLst>
              <a:ext uri="{FF2B5EF4-FFF2-40B4-BE49-F238E27FC236}">
                <a16:creationId xmlns:a16="http://schemas.microsoft.com/office/drawing/2014/main" id="{67378252-68FB-4F86-BED0-A1B6377C9039}"/>
              </a:ext>
            </a:extLst>
          </p:cNvPr>
          <p:cNvSpPr txBox="1"/>
          <p:nvPr/>
        </p:nvSpPr>
        <p:spPr>
          <a:xfrm>
            <a:off x="823609" y="5293069"/>
            <a:ext cx="4325566" cy="400110"/>
          </a:xfrm>
          <a:prstGeom prst="rect">
            <a:avLst/>
          </a:prstGeom>
          <a:noFill/>
        </p:spPr>
        <p:txBody>
          <a:bodyPr wrap="square" rtlCol="0">
            <a:spAutoFit/>
          </a:bodyPr>
          <a:lstStyle/>
          <a:p>
            <a:r>
              <a:rPr lang="en-GB" sz="2000">
                <a:latin typeface="Arial" panose="020B0604020202020204" pitchFamily="34" charset="0"/>
                <a:cs typeface="Arial" panose="020B0604020202020204" pitchFamily="34" charset="0"/>
              </a:rPr>
              <a:t>Do you have any questions</a:t>
            </a:r>
            <a:endParaRPr lang="en-US" sz="2000">
              <a:latin typeface="Arial" panose="020B0604020202020204" pitchFamily="34" charset="0"/>
              <a:cs typeface="Arial" panose="020B0604020202020204" pitchFamily="34" charset="0"/>
            </a:endParaRPr>
          </a:p>
        </p:txBody>
      </p:sp>
      <p:pic>
        <p:nvPicPr>
          <p:cNvPr id="39" name="Picture 38" descr="A picture containing toy, vector graphics&#10;&#10;Description automatically generated">
            <a:extLst>
              <a:ext uri="{FF2B5EF4-FFF2-40B4-BE49-F238E27FC236}">
                <a16:creationId xmlns:a16="http://schemas.microsoft.com/office/drawing/2014/main" id="{39EB2D14-F387-404E-8164-EA873EDFC0E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5612" y="3030265"/>
            <a:ext cx="3240584" cy="3240584"/>
          </a:xfrm>
          <a:prstGeom prst="rect">
            <a:avLst/>
          </a:prstGeom>
        </p:spPr>
      </p:pic>
      <p:sp>
        <p:nvSpPr>
          <p:cNvPr id="41" name="TextBox 40">
            <a:extLst>
              <a:ext uri="{FF2B5EF4-FFF2-40B4-BE49-F238E27FC236}">
                <a16:creationId xmlns:a16="http://schemas.microsoft.com/office/drawing/2014/main" id="{D58EBA16-5A1E-4293-8B24-2DC2288F658B}"/>
              </a:ext>
            </a:extLst>
          </p:cNvPr>
          <p:cNvSpPr txBox="1"/>
          <p:nvPr/>
        </p:nvSpPr>
        <p:spPr>
          <a:xfrm>
            <a:off x="3117000" y="7308000"/>
            <a:ext cx="6858000" cy="230832"/>
          </a:xfrm>
          <a:prstGeom prst="rect">
            <a:avLst/>
          </a:prstGeom>
          <a:noFill/>
        </p:spPr>
        <p:txBody>
          <a:bodyPr wrap="square" rtlCol="0">
            <a:spAutoFit/>
          </a:bodyPr>
          <a:lstStyle/>
          <a:p>
            <a:r>
              <a:rPr lang="en-US" sz="900">
                <a:hlinkClick r:id="rId4" tooltip="https://freepngimg.com/png/88434-text-symbol-question-mark-computer-graphics-3d"/>
              </a:rPr>
              <a:t>This Photo</a:t>
            </a:r>
            <a:r>
              <a:rPr lang="en-US" sz="900"/>
              <a:t> by Unknown Author is licensed under </a:t>
            </a:r>
            <a:r>
              <a:rPr lang="en-US" sz="900">
                <a:hlinkClick r:id="rId5" tooltip="https://creativecommons.org/licenses/by-nc/3.0/"/>
              </a:rPr>
              <a:t>CC BY-NC</a:t>
            </a:r>
            <a:endParaRPr lang="en-US" sz="900"/>
          </a:p>
        </p:txBody>
      </p:sp>
      <p:pic>
        <p:nvPicPr>
          <p:cNvPr id="43" name="Picture 42" descr="A picture containing icon&#10;&#10;Description automatically generated">
            <a:extLst>
              <a:ext uri="{FF2B5EF4-FFF2-40B4-BE49-F238E27FC236}">
                <a16:creationId xmlns:a16="http://schemas.microsoft.com/office/drawing/2014/main" id="{EA2894D9-7CC9-4606-B602-55211A4FE533}"/>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719532" y="4397887"/>
            <a:ext cx="2476643" cy="1872962"/>
          </a:xfrm>
          <a:prstGeom prst="rect">
            <a:avLst/>
          </a:prstGeom>
        </p:spPr>
      </p:pic>
      <p:pic>
        <p:nvPicPr>
          <p:cNvPr id="45" name="Picture 44" descr="Icon&#10;&#10;Description automatically generated">
            <a:extLst>
              <a:ext uri="{FF2B5EF4-FFF2-40B4-BE49-F238E27FC236}">
                <a16:creationId xmlns:a16="http://schemas.microsoft.com/office/drawing/2014/main" id="{00C5798C-D32F-4D27-9671-11D9693FFEEF}"/>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929655" y="5268291"/>
            <a:ext cx="394415" cy="394415"/>
          </a:xfrm>
          <a:prstGeom prst="rect">
            <a:avLst/>
          </a:prstGeom>
        </p:spPr>
      </p:pic>
      <p:sp>
        <p:nvSpPr>
          <p:cNvPr id="46" name="TextBox 45">
            <a:extLst>
              <a:ext uri="{FF2B5EF4-FFF2-40B4-BE49-F238E27FC236}">
                <a16:creationId xmlns:a16="http://schemas.microsoft.com/office/drawing/2014/main" id="{A68AD23D-2A3B-4A4D-8D8E-F3DCA3D84218}"/>
              </a:ext>
            </a:extLst>
          </p:cNvPr>
          <p:cNvSpPr txBox="1"/>
          <p:nvPr/>
        </p:nvSpPr>
        <p:spPr>
          <a:xfrm>
            <a:off x="3417000" y="7608000"/>
            <a:ext cx="6858000" cy="230832"/>
          </a:xfrm>
          <a:prstGeom prst="rect">
            <a:avLst/>
          </a:prstGeom>
          <a:noFill/>
        </p:spPr>
        <p:txBody>
          <a:bodyPr wrap="square" rtlCol="0">
            <a:spAutoFit/>
          </a:bodyPr>
          <a:lstStyle/>
          <a:p>
            <a:r>
              <a:rPr lang="en-US" sz="900">
                <a:hlinkClick r:id="rId9" tooltip="https://pngimg.com/download/38106"/>
              </a:rPr>
              <a:t>This Photo</a:t>
            </a:r>
            <a:r>
              <a:rPr lang="en-US" sz="900"/>
              <a:t> by Unknown Author is licensed under </a:t>
            </a:r>
            <a:r>
              <a:rPr lang="en-US" sz="900">
                <a:hlinkClick r:id="rId5" tooltip="https://creativecommons.org/licenses/by-nc/3.0/"/>
              </a:rPr>
              <a:t>CC BY-NC</a:t>
            </a:r>
            <a:endParaRPr lang="en-US" sz="900"/>
          </a:p>
        </p:txBody>
      </p:sp>
      <p:pic>
        <p:nvPicPr>
          <p:cNvPr id="51" name="Picture 50" descr="Text&#10;&#10;Description automatically generated with low confidence">
            <a:hlinkClick r:id="rId10"/>
            <a:extLst>
              <a:ext uri="{FF2B5EF4-FFF2-40B4-BE49-F238E27FC236}">
                <a16:creationId xmlns:a16="http://schemas.microsoft.com/office/drawing/2014/main" id="{5DB0E14F-AECB-48FA-AEEA-C87C688F5B3F}"/>
              </a:ext>
            </a:extLst>
          </p:cNvPr>
          <p:cNvPicPr>
            <a:picLocks noChangeAspect="1"/>
          </p:cNvPicPr>
          <p:nvPr/>
        </p:nvPicPr>
        <p:blipFill rotWithShape="1">
          <a:blip r:embed="rId11">
            <a:extLst>
              <a:ext uri="{28A0092B-C50C-407E-A947-70E740481C1C}">
                <a14:useLocalDpi xmlns:a14="http://schemas.microsoft.com/office/drawing/2010/main" val="0"/>
              </a:ext>
            </a:extLst>
          </a:blip>
          <a:srcRect r="84750"/>
          <a:stretch/>
        </p:blipFill>
        <p:spPr>
          <a:xfrm>
            <a:off x="11309917" y="228700"/>
            <a:ext cx="643874" cy="749310"/>
          </a:xfrm>
          <a:prstGeom prst="rect">
            <a:avLst/>
          </a:prstGeom>
        </p:spPr>
      </p:pic>
    </p:spTree>
    <p:extLst>
      <p:ext uri="{BB962C8B-B14F-4D97-AF65-F5344CB8AC3E}">
        <p14:creationId xmlns:p14="http://schemas.microsoft.com/office/powerpoint/2010/main" val="474969278"/>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0DC13-82A9-4D8B-AB9B-BAE2BDF05228}"/>
              </a:ext>
            </a:extLst>
          </p:cNvPr>
          <p:cNvSpPr>
            <a:spLocks noGrp="1"/>
          </p:cNvSpPr>
          <p:nvPr>
            <p:ph type="title"/>
          </p:nvPr>
        </p:nvSpPr>
        <p:spPr>
          <a:xfrm>
            <a:off x="395287" y="184150"/>
            <a:ext cx="10515600" cy="1325563"/>
          </a:xfrm>
        </p:spPr>
        <p:txBody>
          <a:bodyPr/>
          <a:lstStyle/>
          <a:p>
            <a:r>
              <a:rPr lang="en-GB"/>
              <a:t>References</a:t>
            </a:r>
            <a:endParaRPr lang="en-US"/>
          </a:p>
        </p:txBody>
      </p:sp>
      <p:graphicFrame>
        <p:nvGraphicFramePr>
          <p:cNvPr id="4" name="Object 3">
            <a:extLst>
              <a:ext uri="{FF2B5EF4-FFF2-40B4-BE49-F238E27FC236}">
                <a16:creationId xmlns:a16="http://schemas.microsoft.com/office/drawing/2014/main" id="{0F7F47DE-844C-46CE-938F-085D6B4B3BAF}"/>
              </a:ext>
            </a:extLst>
          </p:cNvPr>
          <p:cNvGraphicFramePr>
            <a:graphicFrameLocks noChangeAspect="1"/>
          </p:cNvGraphicFramePr>
          <p:nvPr>
            <p:extLst>
              <p:ext uri="{D42A27DB-BD31-4B8C-83A1-F6EECF244321}">
                <p14:modId xmlns:p14="http://schemas.microsoft.com/office/powerpoint/2010/main" val="4099811667"/>
              </p:ext>
            </p:extLst>
          </p:nvPr>
        </p:nvGraphicFramePr>
        <p:xfrm>
          <a:off x="395287" y="3095625"/>
          <a:ext cx="11401425" cy="3495675"/>
        </p:xfrm>
        <a:graphic>
          <a:graphicData uri="http://schemas.openxmlformats.org/presentationml/2006/ole">
            <mc:AlternateContent xmlns:mc="http://schemas.openxmlformats.org/markup-compatibility/2006">
              <mc:Choice xmlns:v="urn:schemas-microsoft-com:vml" Requires="v">
                <p:oleObj spid="_x0000_s1027" name="Document" r:id="rId3" imgW="11411010" imgH="3496037" progId="Word.Document.12">
                  <p:embed/>
                </p:oleObj>
              </mc:Choice>
              <mc:Fallback>
                <p:oleObj name="Document" r:id="rId3" imgW="11411010" imgH="3496037" progId="Word.Document.12">
                  <p:embed/>
                  <p:pic>
                    <p:nvPicPr>
                      <p:cNvPr id="4" name="Object 3">
                        <a:extLst>
                          <a:ext uri="{FF2B5EF4-FFF2-40B4-BE49-F238E27FC236}">
                            <a16:creationId xmlns:a16="http://schemas.microsoft.com/office/drawing/2014/main" id="{0F7F47DE-844C-46CE-938F-085D6B4B3BAF}"/>
                          </a:ext>
                        </a:extLst>
                      </p:cNvPr>
                      <p:cNvPicPr/>
                      <p:nvPr/>
                    </p:nvPicPr>
                    <p:blipFill>
                      <a:blip r:embed="rId4"/>
                      <a:stretch>
                        <a:fillRect/>
                      </a:stretch>
                    </p:blipFill>
                    <p:spPr>
                      <a:xfrm>
                        <a:off x="395287" y="3095625"/>
                        <a:ext cx="11401425" cy="3495675"/>
                      </a:xfrm>
                      <a:prstGeom prst="rect">
                        <a:avLst/>
                      </a:prstGeom>
                    </p:spPr>
                  </p:pic>
                </p:oleObj>
              </mc:Fallback>
            </mc:AlternateContent>
          </a:graphicData>
        </a:graphic>
      </p:graphicFrame>
      <p:graphicFrame>
        <p:nvGraphicFramePr>
          <p:cNvPr id="6" name="Table 6">
            <a:extLst>
              <a:ext uri="{FF2B5EF4-FFF2-40B4-BE49-F238E27FC236}">
                <a16:creationId xmlns:a16="http://schemas.microsoft.com/office/drawing/2014/main" id="{771D193C-7544-430A-AB77-8EF7A21612DB}"/>
              </a:ext>
            </a:extLst>
          </p:cNvPr>
          <p:cNvGraphicFramePr>
            <a:graphicFrameLocks noGrp="1"/>
          </p:cNvGraphicFramePr>
          <p:nvPr>
            <p:extLst>
              <p:ext uri="{D42A27DB-BD31-4B8C-83A1-F6EECF244321}">
                <p14:modId xmlns:p14="http://schemas.microsoft.com/office/powerpoint/2010/main" val="3743677473"/>
              </p:ext>
            </p:extLst>
          </p:nvPr>
        </p:nvGraphicFramePr>
        <p:xfrm>
          <a:off x="168613" y="1187591"/>
          <a:ext cx="11892770" cy="5553809"/>
        </p:xfrm>
        <a:graphic>
          <a:graphicData uri="http://schemas.openxmlformats.org/drawingml/2006/table">
            <a:tbl>
              <a:tblPr firstRow="1" bandRow="1">
                <a:effectLst>
                  <a:outerShdw blurRad="50800" dist="38100" dir="10800000" algn="r" rotWithShape="0">
                    <a:prstClr val="black">
                      <a:alpha val="40000"/>
                    </a:prstClr>
                  </a:outerShdw>
                </a:effectLst>
                <a:tableStyleId>{5C22544A-7EE6-4342-B048-85BDC9FD1C3A}</a:tableStyleId>
              </a:tblPr>
              <a:tblGrid>
                <a:gridCol w="6044227">
                  <a:extLst>
                    <a:ext uri="{9D8B030D-6E8A-4147-A177-3AD203B41FA5}">
                      <a16:colId xmlns:a16="http://schemas.microsoft.com/office/drawing/2014/main" val="2955617656"/>
                    </a:ext>
                  </a:extLst>
                </a:gridCol>
                <a:gridCol w="5848543">
                  <a:extLst>
                    <a:ext uri="{9D8B030D-6E8A-4147-A177-3AD203B41FA5}">
                      <a16:colId xmlns:a16="http://schemas.microsoft.com/office/drawing/2014/main" val="648091100"/>
                    </a:ext>
                  </a:extLst>
                </a:gridCol>
              </a:tblGrid>
              <a:tr h="0">
                <a:tc gridSpan="2">
                  <a:txBody>
                    <a:bodyPr/>
                    <a:lstStyle/>
                    <a:p>
                      <a:endParaRPr lang="en-US" sz="1000" dirty="0">
                        <a:latin typeface="Arial" panose="020B0604020202020204" pitchFamily="34" charset="0"/>
                        <a:cs typeface="Arial" panose="020B0604020202020204" pitchFamily="34" charset="0"/>
                      </a:endParaRPr>
                    </a:p>
                  </a:txBody>
                  <a:tcPr/>
                </a:tc>
                <a:tc hMerge="1">
                  <a:txBody>
                    <a:bodyPr/>
                    <a:lstStyle/>
                    <a:p>
                      <a:endParaRPr lang="en-US"/>
                    </a:p>
                  </a:txBody>
                  <a:tcPr/>
                </a:tc>
                <a:extLst>
                  <a:ext uri="{0D108BD9-81ED-4DB2-BD59-A6C34878D82A}">
                    <a16:rowId xmlns:a16="http://schemas.microsoft.com/office/drawing/2014/main" val="2139157900"/>
                  </a:ext>
                </a:extLst>
              </a:tr>
              <a:tr h="195965">
                <a:tc>
                  <a:txBody>
                    <a:bodyPr/>
                    <a:lstStyle/>
                    <a:p>
                      <a:pPr>
                        <a:lnSpc>
                          <a:spcPct val="150000"/>
                        </a:lnSpc>
                      </a:pPr>
                      <a:endParaRPr lang="en-US" sz="1000" dirty="0">
                        <a:latin typeface="Arial" panose="020B0604020202020204" pitchFamily="34" charset="0"/>
                        <a:cs typeface="Arial" panose="020B0604020202020204" pitchFamily="34" charset="0"/>
                      </a:endParaRPr>
                    </a:p>
                  </a:txBody>
                  <a:tcPr/>
                </a:tc>
                <a:tc>
                  <a:txBody>
                    <a:bodyPr/>
                    <a:lstStyle/>
                    <a:p>
                      <a:endParaRPr lang="en-US"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22834052"/>
                  </a:ext>
                </a:extLst>
              </a:tr>
              <a:tr h="590397">
                <a:tc>
                  <a:txBody>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kern="1200" dirty="0">
                          <a:solidFill>
                            <a:schemeClr val="dk1"/>
                          </a:solidFill>
                          <a:effectLst/>
                          <a:latin typeface="Arial" panose="020B0604020202020204" pitchFamily="34" charset="0"/>
                          <a:ea typeface="+mn-ea"/>
                          <a:cs typeface="Arial" panose="020B0604020202020204" pitchFamily="34" charset="0"/>
                        </a:rPr>
                        <a:t>(</a:t>
                      </a:r>
                      <a:r>
                        <a:rPr lang="en-US" sz="1000" b="0" i="0" kern="1200" dirty="0" err="1">
                          <a:solidFill>
                            <a:schemeClr val="dk1"/>
                          </a:solidFill>
                          <a:effectLst/>
                          <a:latin typeface="Arial" panose="020B0604020202020204" pitchFamily="34" charset="0"/>
                          <a:ea typeface="+mn-ea"/>
                          <a:cs typeface="Arial" panose="020B0604020202020204" pitchFamily="34" charset="0"/>
                        </a:rPr>
                        <a:t>Schinkten,Oliver</a:t>
                      </a:r>
                      <a:r>
                        <a:rPr lang="en-US" sz="1000" b="0" i="0" kern="1200" dirty="0">
                          <a:solidFill>
                            <a:schemeClr val="dk1"/>
                          </a:solidFill>
                          <a:effectLst/>
                          <a:latin typeface="Arial" panose="020B0604020202020204" pitchFamily="34" charset="0"/>
                          <a:ea typeface="+mn-ea"/>
                          <a:cs typeface="Arial" panose="020B0604020202020204" pitchFamily="34" charset="0"/>
                        </a:rPr>
                        <a:t> 2020) Learning Microsoft Teams for Education. Accessible here: </a:t>
                      </a:r>
                      <a:r>
                        <a:rPr lang="en-US" sz="1000" b="0" i="0" dirty="0">
                          <a:solidFill>
                            <a:schemeClr val="accent1"/>
                          </a:solidFill>
                          <a:effectLst/>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linkedin.com</a:t>
                      </a:r>
                      <a:endParaRPr lang="en-US" sz="1000" dirty="0">
                        <a:solidFill>
                          <a:schemeClr val="accent1"/>
                        </a:solidFill>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(Accessed on 23/02/2022).</a:t>
                      </a:r>
                      <a:endParaRPr lang="ro-RO" sz="1000" dirty="0">
                        <a:latin typeface="Arial" panose="020B0604020202020204" pitchFamily="34" charset="0"/>
                        <a:cs typeface="Arial" panose="020B0604020202020204" pitchFamily="34" charset="0"/>
                      </a:endParaRPr>
                    </a:p>
                  </a:txBody>
                  <a:tcPr/>
                </a:tc>
                <a:tc>
                  <a:txBody>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(UWTSD Hub)</a:t>
                      </a: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kern="1200" dirty="0">
                          <a:solidFill>
                            <a:schemeClr val="dk1"/>
                          </a:solidFill>
                          <a:effectLst/>
                          <a:latin typeface="Arial" panose="020B0604020202020204" pitchFamily="34" charset="0"/>
                          <a:ea typeface="+mn-ea"/>
                          <a:cs typeface="Arial" panose="020B0604020202020204" pitchFamily="34" charset="0"/>
                        </a:rPr>
                        <a:t>Accessible here:</a:t>
                      </a:r>
                      <a:r>
                        <a:rPr lang="en-US" sz="1000" dirty="0">
                          <a:latin typeface="Arial" panose="020B0604020202020204" pitchFamily="34" charset="0"/>
                          <a:cs typeface="Arial" panose="020B0604020202020204" pitchFamily="34" charset="0"/>
                        </a:rPr>
                        <a:t>  </a:t>
                      </a:r>
                      <a:r>
                        <a:rPr lang="en-US" sz="1000" dirty="0">
                          <a:solidFill>
                            <a:schemeClr val="accent1"/>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https://www.uwtsd.ac.uk/hwb/</a:t>
                      </a:r>
                      <a:endParaRPr lang="en-US" sz="1000" dirty="0">
                        <a:solidFill>
                          <a:schemeClr val="accent1"/>
                        </a:solidFill>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(Accessed on 15/02/2022).</a:t>
                      </a:r>
                      <a:endParaRPr lang="ro-RO"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19645916"/>
                  </a:ext>
                </a:extLst>
              </a:tr>
              <a:tr h="590397">
                <a:tc>
                  <a:txBody>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US" sz="1000" dirty="0">
                          <a:latin typeface="Arial" panose="020B0604020202020204" pitchFamily="34" charset="0"/>
                          <a:cs typeface="Arial" panose="020B0604020202020204" pitchFamily="34" charset="0"/>
                        </a:rPr>
                        <a:t>(Online Teaching &amp; Learning | UWTSD)</a:t>
                      </a:r>
                      <a:r>
                        <a:rPr lang="en-US" sz="1000" b="0" i="0" kern="1200" dirty="0">
                          <a:solidFill>
                            <a:schemeClr val="dk1"/>
                          </a:solidFill>
                          <a:effectLst/>
                          <a:latin typeface="Arial" panose="020B0604020202020204" pitchFamily="34" charset="0"/>
                          <a:ea typeface="+mn-ea"/>
                          <a:cs typeface="Arial" panose="020B0604020202020204" pitchFamily="34" charset="0"/>
                        </a:rPr>
                        <a:t> Accessible here:</a:t>
                      </a:r>
                      <a:r>
                        <a:rPr lang="en-US" sz="1000" dirty="0">
                          <a:latin typeface="Arial" panose="020B0604020202020204" pitchFamily="34" charset="0"/>
                          <a:cs typeface="Arial" panose="020B0604020202020204" pitchFamily="34" charset="0"/>
                        </a:rPr>
                        <a:t> </a:t>
                      </a:r>
                      <a:r>
                        <a:rPr lang="en-US" sz="1000" dirty="0">
                          <a:solidFill>
                            <a:schemeClr val="accent1"/>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https://www.uwtsd.ac.uk/onlinelearning/</a:t>
                      </a:r>
                      <a:endParaRPr lang="en-US" sz="1000" dirty="0">
                        <a:solidFill>
                          <a:schemeClr val="accent1"/>
                        </a:solidFill>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(Accessed on 22/02/2022).</a:t>
                      </a:r>
                      <a:endParaRPr lang="ro-RO" sz="1000" dirty="0">
                        <a:latin typeface="Arial" panose="020B0604020202020204" pitchFamily="34" charset="0"/>
                        <a:cs typeface="Arial" panose="020B0604020202020204" pitchFamily="34" charset="0"/>
                      </a:endParaRPr>
                    </a:p>
                  </a:txBody>
                  <a:tcPr/>
                </a:tc>
                <a:tc>
                  <a:txBody>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Kara, H. (2018) Research Ethics In The Real World. 1st Ed. Policy Press. </a:t>
                      </a: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solidFill>
                            <a:schemeClr val="accent1"/>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https://books.google.co.uk/books</a:t>
                      </a:r>
                      <a:endParaRPr lang="en-US" sz="1000" b="0" i="0" u="none" strike="noStrike" noProof="0" dirty="0">
                        <a:solidFill>
                          <a:schemeClr val="accent1"/>
                        </a:solidFill>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(Accessed on 23/02/2022).</a:t>
                      </a:r>
                      <a:endParaRPr lang="ro-RO" sz="1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90593207"/>
                  </a:ext>
                </a:extLst>
              </a:tr>
              <a:tr h="1021664">
                <a:tc>
                  <a:txBody>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(Melissa Hubbard,</a:t>
                      </a:r>
                      <a:r>
                        <a:rPr lang="en-GB" sz="1000" b="0" i="0" u="none" strike="noStrike" noProof="0" dirty="0">
                          <a:latin typeface="Arial" panose="020B0604020202020204" pitchFamily="34" charset="0"/>
                          <a:cs typeface="Arial" panose="020B0604020202020204" pitchFamily="34" charset="0"/>
                        </a:rPr>
                        <a:t> </a:t>
                      </a:r>
                      <a:r>
                        <a:rPr lang="en-US" sz="1000" b="0" i="0" u="none" strike="noStrike" noProof="0" dirty="0">
                          <a:latin typeface="Arial" panose="020B0604020202020204" pitchFamily="34" charset="0"/>
                          <a:cs typeface="Arial" panose="020B0604020202020204" pitchFamily="34" charset="0"/>
                        </a:rPr>
                        <a:t>Matthew J. Bailey, </a:t>
                      </a:r>
                      <a:r>
                        <a:rPr lang="en-US" sz="1000" b="0" i="0" u="none" strike="noStrike" noProof="0" dirty="0" err="1">
                          <a:latin typeface="Arial" panose="020B0604020202020204" pitchFamily="34" charset="0"/>
                          <a:cs typeface="Arial" panose="020B0604020202020204" pitchFamily="34" charset="0"/>
                        </a:rPr>
                        <a:t>D'arce</a:t>
                      </a:r>
                      <a:r>
                        <a:rPr lang="en-US" sz="1000" b="0" i="0" u="none" strike="noStrike" noProof="0" dirty="0">
                          <a:latin typeface="Arial" panose="020B0604020202020204" pitchFamily="34" charset="0"/>
                          <a:cs typeface="Arial" panose="020B0604020202020204" pitchFamily="34" charset="0"/>
                        </a:rPr>
                        <a:t> Hess, </a:t>
                      </a:r>
                      <a:r>
                        <a:rPr lang="en-US" sz="1000" b="0" i="0" u="none" strike="noStrike" noProof="0" dirty="0" err="1">
                          <a:latin typeface="Arial" panose="020B0604020202020204" pitchFamily="34" charset="0"/>
                          <a:cs typeface="Arial" panose="020B0604020202020204" pitchFamily="34" charset="0"/>
                        </a:rPr>
                        <a:t>Mårten</a:t>
                      </a:r>
                      <a:r>
                        <a:rPr lang="en-US" sz="1000" b="0" i="0" u="none" strike="noStrike" noProof="0" dirty="0">
                          <a:latin typeface="Arial" panose="020B0604020202020204" pitchFamily="34" charset="0"/>
                          <a:cs typeface="Arial" panose="020B0604020202020204" pitchFamily="34" charset="0"/>
                        </a:rPr>
                        <a:t> </a:t>
                      </a:r>
                      <a:r>
                        <a:rPr lang="en-US" sz="1000" b="0" i="0" u="none" strike="noStrike" noProof="0" dirty="0" err="1">
                          <a:latin typeface="Arial" panose="020B0604020202020204" pitchFamily="34" charset="0"/>
                          <a:cs typeface="Arial" panose="020B0604020202020204" pitchFamily="34" charset="0"/>
                        </a:rPr>
                        <a:t>Hellebro</a:t>
                      </a:r>
                      <a:r>
                        <a:rPr lang="en-US" sz="1000" b="0" i="0" u="none" strike="noStrike" noProof="0"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2021) </a:t>
                      </a:r>
                      <a:r>
                        <a:rPr lang="en-US" sz="1000" b="0" i="0" kern="1200" dirty="0">
                          <a:solidFill>
                            <a:schemeClr val="dk1"/>
                          </a:solidFill>
                          <a:effectLst/>
                          <a:latin typeface="Arial" panose="020B0604020202020204" pitchFamily="34" charset="0"/>
                          <a:ea typeface="+mn-ea"/>
                          <a:cs typeface="Arial" panose="020B0604020202020204" pitchFamily="34" charset="0"/>
                        </a:rPr>
                        <a:t>Book</a:t>
                      </a: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kern="1200" dirty="0">
                          <a:solidFill>
                            <a:schemeClr val="dk1"/>
                          </a:solidFill>
                          <a:effectLst/>
                          <a:latin typeface="Arial" panose="020B0604020202020204" pitchFamily="34" charset="0"/>
                          <a:ea typeface="+mn-ea"/>
                          <a:cs typeface="Arial" panose="020B0604020202020204" pitchFamily="34" charset="0"/>
                        </a:rPr>
                        <a:t>Accessible here:</a:t>
                      </a:r>
                      <a:r>
                        <a:rPr lang="en-US" sz="1000" dirty="0">
                          <a:latin typeface="Arial" panose="020B0604020202020204" pitchFamily="34" charset="0"/>
                          <a:cs typeface="Arial" panose="020B0604020202020204" pitchFamily="34" charset="0"/>
                        </a:rPr>
                        <a:t> </a:t>
                      </a:r>
                      <a:r>
                        <a:rPr lang="en-US" sz="1000" b="0" i="0" u="none" strike="noStrike" noProof="0" dirty="0">
                          <a:solidFill>
                            <a:schemeClr val="accent1"/>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https://link.springer.com/book/10.1007/978-1-4842-6898-8?noAccess=true</a:t>
                      </a:r>
                      <a:r>
                        <a:rPr lang="en-US" sz="1000" b="0" i="0" u="none" strike="noStrike" noProof="0" dirty="0">
                          <a:solidFill>
                            <a:schemeClr val="accent1"/>
                          </a:solidFill>
                          <a:latin typeface="Arial" panose="020B0604020202020204" pitchFamily="34" charset="0"/>
                          <a:cs typeface="Arial" panose="020B0604020202020204" pitchFamily="34" charset="0"/>
                        </a:rPr>
                        <a:t> </a:t>
                      </a: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(Accessed on 20/02/2022).</a:t>
                      </a:r>
                      <a:endParaRPr lang="ro-RO" sz="1000" dirty="0">
                        <a:latin typeface="Arial" panose="020B0604020202020204" pitchFamily="34" charset="0"/>
                        <a:cs typeface="Arial" panose="020B0604020202020204" pitchFamily="34" charset="0"/>
                      </a:endParaRPr>
                    </a:p>
                  </a:txBody>
                  <a:tcPr/>
                </a:tc>
                <a:tc>
                  <a:txBody>
                    <a:bodyPr/>
                    <a:lstStyle/>
                    <a:p>
                      <a:pPr lvl="0">
                        <a:buNone/>
                      </a:pPr>
                      <a:r>
                        <a:rPr lang="en-US" sz="1000" b="0" i="0" u="none" strike="noStrike" noProof="0" dirty="0">
                          <a:latin typeface="Arial" panose="020B0604020202020204" pitchFamily="34" charset="0"/>
                          <a:cs typeface="Arial" panose="020B0604020202020204" pitchFamily="34" charset="0"/>
                        </a:rPr>
                        <a:t>El-</a:t>
                      </a:r>
                      <a:r>
                        <a:rPr lang="en-US" sz="1000" b="0" i="0" u="none" strike="noStrike" noProof="0" dirty="0" err="1">
                          <a:latin typeface="Arial" panose="020B0604020202020204" pitchFamily="34" charset="0"/>
                          <a:cs typeface="Arial" panose="020B0604020202020204" pitchFamily="34" charset="0"/>
                        </a:rPr>
                        <a:t>Sabban</a:t>
                      </a:r>
                      <a:r>
                        <a:rPr lang="en-US" sz="1000" b="0" i="0" u="none" strike="noStrike" noProof="0" dirty="0">
                          <a:latin typeface="Arial" panose="020B0604020202020204" pitchFamily="34" charset="0"/>
                          <a:cs typeface="Arial" panose="020B0604020202020204" pitchFamily="34" charset="0"/>
                        </a:rPr>
                        <a:t>, F., (2009) Advantages of utilizing e-mail for communicating with students at institutions of higher learning. In </a:t>
                      </a:r>
                      <a:r>
                        <a:rPr lang="en-US" sz="1000" b="0" i="1" u="none" strike="noStrike" noProof="0" dirty="0">
                          <a:latin typeface="Arial" panose="020B0604020202020204" pitchFamily="34" charset="0"/>
                          <a:cs typeface="Arial" panose="020B0604020202020204" pitchFamily="34" charset="0"/>
                        </a:rPr>
                        <a:t>Proceedings of the First Kuwait Conference on e-Services and </a:t>
                      </a:r>
                      <a:r>
                        <a:rPr lang="en-US" sz="1000" b="0" i="1" u="none" strike="noStrike" noProof="0" dirty="0" err="1">
                          <a:latin typeface="Arial" panose="020B0604020202020204" pitchFamily="34" charset="0"/>
                          <a:cs typeface="Arial" panose="020B0604020202020204" pitchFamily="34" charset="0"/>
                        </a:rPr>
                        <a:t>e-Systems</a:t>
                      </a:r>
                      <a:r>
                        <a:rPr lang="en-US" sz="1000" b="0" i="0" u="none" strike="noStrike" noProof="0" dirty="0">
                          <a:latin typeface="Arial" panose="020B0604020202020204" pitchFamily="34" charset="0"/>
                          <a:cs typeface="Arial" panose="020B0604020202020204" pitchFamily="34" charset="0"/>
                        </a:rPr>
                        <a:t> (pp. 1- </a:t>
                      </a:r>
                      <a:r>
                        <a:rPr lang="en-US" sz="1000" b="0" i="0" kern="1200" dirty="0">
                          <a:solidFill>
                            <a:schemeClr val="dk1"/>
                          </a:solidFill>
                          <a:effectLst/>
                          <a:latin typeface="Arial" panose="020B0604020202020204" pitchFamily="34" charset="0"/>
                          <a:ea typeface="+mn-ea"/>
                          <a:cs typeface="Arial" panose="020B0604020202020204" pitchFamily="34" charset="0"/>
                        </a:rPr>
                        <a:t>Accessible here: </a:t>
                      </a:r>
                      <a:r>
                        <a:rPr lang="en-US" sz="1000" b="0" i="0" u="none" strike="noStrike" noProof="0" dirty="0">
                          <a:solidFill>
                            <a:schemeClr val="accent1"/>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https://dl.acm.org/doi/abs/10.1145/1836029.1836045</a:t>
                      </a:r>
                      <a:r>
                        <a:rPr lang="en-US" sz="1000" b="0" i="0" u="none" strike="noStrike" noProof="0" dirty="0">
                          <a:solidFill>
                            <a:schemeClr val="accent1"/>
                          </a:solidFill>
                          <a:latin typeface="Arial" panose="020B0604020202020204" pitchFamily="34" charset="0"/>
                          <a:cs typeface="Arial" panose="020B0604020202020204" pitchFamily="34"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(Accessed on 02/02/2022).</a:t>
                      </a:r>
                      <a:endParaRPr lang="ro-RO" sz="1000" dirty="0">
                        <a:latin typeface="Arial" panose="020B0604020202020204" pitchFamily="34" charset="0"/>
                        <a:cs typeface="Arial" panose="020B0604020202020204" pitchFamily="34" charset="0"/>
                      </a:endParaRPr>
                    </a:p>
                    <a:p>
                      <a:pPr lvl="0">
                        <a:buNone/>
                      </a:pPr>
                      <a:endParaRPr lang="en-US" sz="1000" b="0" i="0" u="none" strike="noStrike" noProof="0" dirty="0">
                        <a:solidFill>
                          <a:schemeClr val="accent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771395564"/>
                  </a:ext>
                </a:extLst>
              </a:tr>
              <a:tr h="1381054">
                <a:tc>
                  <a:txBody>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err="1">
                          <a:latin typeface="Arial" panose="020B0604020202020204" pitchFamily="34" charset="0"/>
                          <a:cs typeface="Arial" panose="020B0604020202020204" pitchFamily="34" charset="0"/>
                        </a:rPr>
                        <a:t>Xie</a:t>
                      </a:r>
                      <a:r>
                        <a:rPr lang="en-US" sz="1000" b="0" i="0" u="none" strike="noStrike" noProof="0" dirty="0">
                          <a:latin typeface="Arial" panose="020B0604020202020204" pitchFamily="34" charset="0"/>
                          <a:cs typeface="Arial" panose="020B0604020202020204" pitchFamily="34" charset="0"/>
                        </a:rPr>
                        <a:t>, M. and Wang, H.,(2010). A collaboration-based autonomous reputation system for email services. In </a:t>
                      </a:r>
                      <a:r>
                        <a:rPr lang="en-US" sz="1000" b="0" i="1" u="none" strike="noStrike" noProof="0" dirty="0">
                          <a:latin typeface="Arial" panose="020B0604020202020204" pitchFamily="34" charset="0"/>
                          <a:cs typeface="Arial" panose="020B0604020202020204" pitchFamily="34" charset="0"/>
                        </a:rPr>
                        <a:t>2010 Proceedings IEEE INFOCOM</a:t>
                      </a:r>
                      <a:r>
                        <a:rPr lang="en-US" sz="1000" b="0" i="0" u="none" strike="noStrike" noProof="0" dirty="0">
                          <a:latin typeface="Arial" panose="020B0604020202020204" pitchFamily="34" charset="0"/>
                          <a:cs typeface="Arial" panose="020B0604020202020204" pitchFamily="34" charset="0"/>
                        </a:rPr>
                        <a:t> (pp. 1-9). IEEE. </a:t>
                      </a: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kern="1200" dirty="0">
                          <a:solidFill>
                            <a:schemeClr val="dk1"/>
                          </a:solidFill>
                          <a:effectLst/>
                          <a:latin typeface="Arial" panose="020B0604020202020204" pitchFamily="34" charset="0"/>
                          <a:ea typeface="+mn-ea"/>
                          <a:cs typeface="Arial" panose="020B0604020202020204" pitchFamily="34" charset="0"/>
                        </a:rPr>
                        <a:t>Accessible here:</a:t>
                      </a:r>
                      <a:r>
                        <a:rPr lang="en-US" sz="1000" b="0" i="0" u="none" strike="noStrike" noProof="0" dirty="0">
                          <a:latin typeface="Arial" panose="020B0604020202020204" pitchFamily="34" charset="0"/>
                          <a:cs typeface="Arial" panose="020B0604020202020204" pitchFamily="34" charset="0"/>
                        </a:rPr>
                        <a:t> </a:t>
                      </a:r>
                      <a:r>
                        <a:rPr lang="en-US" sz="1000" b="0" i="0" u="none" strike="noStrike" noProof="0" dirty="0">
                          <a:solidFill>
                            <a:schemeClr val="accent1"/>
                          </a:solidFill>
                          <a:latin typeface="Arial" panose="020B0604020202020204" pitchFamily="34" charset="0"/>
                          <a:cs typeface="Arial" panose="020B0604020202020204" pitchFamily="34" charset="0"/>
                          <a:hlinkClick r:id="rId11">
                            <a:extLst>
                              <a:ext uri="{A12FA001-AC4F-418D-AE19-62706E023703}">
                                <ahyp:hlinkClr xmlns:ahyp="http://schemas.microsoft.com/office/drawing/2018/hyperlinkcolor" val="tx"/>
                              </a:ext>
                            </a:extLst>
                          </a:hlinkClick>
                        </a:rPr>
                        <a:t>https://www.sciencedirect.com/science/article/abs/pii/S036013151830246X</a:t>
                      </a:r>
                      <a:r>
                        <a:rPr lang="en-US" sz="1000" b="0" i="0" u="none" strike="noStrike" noProof="0" dirty="0">
                          <a:solidFill>
                            <a:schemeClr val="accent1"/>
                          </a:solidFill>
                          <a:latin typeface="Arial" panose="020B0604020202020204" pitchFamily="34" charset="0"/>
                          <a:cs typeface="Arial" panose="020B0604020202020204" pitchFamily="34" charset="0"/>
                        </a:rPr>
                        <a:t>  </a:t>
                      </a: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(Accessed on 26/02/2022).</a:t>
                      </a:r>
                      <a:endParaRPr lang="ro-RO" sz="1000" dirty="0">
                        <a:latin typeface="Arial" panose="020B0604020202020204" pitchFamily="34" charset="0"/>
                        <a:cs typeface="Arial" panose="020B0604020202020204" pitchFamily="34" charset="0"/>
                      </a:endParaRPr>
                    </a:p>
                  </a:txBody>
                  <a:tcPr/>
                </a:tc>
                <a:tc>
                  <a:txBody>
                    <a:bodyPr/>
                    <a:lstStyle/>
                    <a:p>
                      <a:pPr>
                        <a:lnSpc>
                          <a:spcPct val="150000"/>
                        </a:lnSpc>
                      </a:pPr>
                      <a:r>
                        <a:rPr lang="en-US" sz="1000" dirty="0" err="1">
                          <a:latin typeface="Arial" panose="020B0604020202020204" pitchFamily="34" charset="0"/>
                          <a:cs typeface="Arial" panose="020B0604020202020204" pitchFamily="34" charset="0"/>
                        </a:rPr>
                        <a:t>Trieda</a:t>
                      </a:r>
                      <a:r>
                        <a:rPr lang="en-US" sz="1000" dirty="0">
                          <a:latin typeface="Arial" panose="020B0604020202020204" pitchFamily="34" charset="0"/>
                          <a:cs typeface="Arial" panose="020B0604020202020204" pitchFamily="34" charset="0"/>
                        </a:rPr>
                        <a:t> A. </a:t>
                      </a:r>
                      <a:r>
                        <a:rPr lang="en-US" sz="1000" dirty="0" err="1">
                          <a:latin typeface="Arial" panose="020B0604020202020204" pitchFamily="34" charset="0"/>
                          <a:cs typeface="Arial" panose="020B0604020202020204" pitchFamily="34" charset="0"/>
                        </a:rPr>
                        <a:t>Hlinku</a:t>
                      </a:r>
                      <a:r>
                        <a:rPr lang="en-US" sz="1000" dirty="0">
                          <a:latin typeface="Arial" panose="020B0604020202020204" pitchFamily="34" charset="0"/>
                          <a:cs typeface="Arial" panose="020B0604020202020204" pitchFamily="34" charset="0"/>
                        </a:rPr>
                        <a:t> 2018; USING THE OFFICE 365 CLOUD SOLUTION IN THE EDUCATION PROCESS, </a:t>
                      </a:r>
                    </a:p>
                    <a:p>
                      <a:pPr>
                        <a:lnSpc>
                          <a:spcPct val="150000"/>
                        </a:lnSpc>
                      </a:pPr>
                      <a:r>
                        <a:rPr lang="en-US" sz="1000" b="0" i="0" kern="1200" dirty="0">
                          <a:solidFill>
                            <a:schemeClr val="dk1"/>
                          </a:solidFill>
                          <a:effectLst/>
                          <a:latin typeface="Arial" panose="020B0604020202020204" pitchFamily="34" charset="0"/>
                          <a:ea typeface="+mn-ea"/>
                          <a:cs typeface="Arial" panose="020B0604020202020204" pitchFamily="34" charset="0"/>
                        </a:rPr>
                        <a:t>Accessible here: </a:t>
                      </a:r>
                      <a:r>
                        <a:rPr lang="en-US" sz="1000" dirty="0">
                          <a:solidFill>
                            <a:schemeClr val="accent1"/>
                          </a:solidFill>
                          <a:latin typeface="Arial" panose="020B0604020202020204" pitchFamily="34" charset="0"/>
                          <a:cs typeface="Arial" panose="020B0604020202020204" pitchFamily="34" charset="0"/>
                          <a:hlinkClick r:id="rId12">
                            <a:extLst>
                              <a:ext uri="{A12FA001-AC4F-418D-AE19-62706E023703}">
                                <ahyp:hlinkClr xmlns:ahyp="http://schemas.microsoft.com/office/drawing/2018/hyperlinkcolor" val="tx"/>
                              </a:ext>
                            </a:extLst>
                          </a:hlinkClick>
                        </a:rPr>
                        <a:t>http://www.slpk.sk/eldo/2018/dl/9788075981806/files/10/s10p09.pdf</a:t>
                      </a:r>
                      <a:endParaRPr lang="en-US" sz="1000" dirty="0">
                        <a:solidFill>
                          <a:schemeClr val="accent1"/>
                        </a:solidFill>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(Accessed on 22/02/2022).</a:t>
                      </a:r>
                      <a:endParaRPr lang="ro-RO" sz="1000" dirty="0">
                        <a:latin typeface="Arial" panose="020B0604020202020204" pitchFamily="34" charset="0"/>
                        <a:cs typeface="Arial" panose="020B0604020202020204" pitchFamily="34" charset="0"/>
                      </a:endParaRPr>
                    </a:p>
                    <a:p>
                      <a:pPr>
                        <a:lnSpc>
                          <a:spcPct val="150000"/>
                        </a:lnSpc>
                      </a:pPr>
                      <a:endParaRPr lang="en-US" sz="1000" dirty="0">
                        <a:solidFill>
                          <a:schemeClr val="accent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213023986"/>
                  </a:ext>
                </a:extLst>
              </a:tr>
              <a:tr h="1117502">
                <a:tc>
                  <a:txBody>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(Eva </a:t>
                      </a:r>
                      <a:r>
                        <a:rPr lang="en-US" sz="1000" b="0" i="0" u="none" strike="noStrike" noProof="0" dirty="0" err="1">
                          <a:latin typeface="Arial" panose="020B0604020202020204" pitchFamily="34" charset="0"/>
                          <a:cs typeface="Arial" panose="020B0604020202020204" pitchFamily="34" charset="0"/>
                        </a:rPr>
                        <a:t>Oláhová</a:t>
                      </a:r>
                      <a:r>
                        <a:rPr lang="en-US" sz="1000" b="0" i="0" u="none" strike="noStrike" noProof="0" dirty="0">
                          <a:latin typeface="Arial" panose="020B0604020202020204" pitchFamily="34" charset="0"/>
                          <a:cs typeface="Arial" panose="020B0604020202020204" pitchFamily="34" charset="0"/>
                        </a:rPr>
                        <a:t> 2018)Journal Article,</a:t>
                      </a:r>
                      <a:r>
                        <a:rPr lang="en-US" sz="1000" dirty="0">
                          <a:latin typeface="Arial" panose="020B0604020202020204" pitchFamily="34" charset="0"/>
                          <a:cs typeface="Arial" panose="020B0604020202020204" pitchFamily="34" charset="0"/>
                        </a:rPr>
                        <a:t> USING THE OFFICE 365 CLOUD SOLUTION IN THE EDUCATION PROCESS</a:t>
                      </a: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kern="1200" dirty="0">
                          <a:solidFill>
                            <a:schemeClr val="dk1"/>
                          </a:solidFill>
                          <a:effectLst/>
                          <a:latin typeface="Arial" panose="020B0604020202020204" pitchFamily="34" charset="0"/>
                          <a:ea typeface="+mn-ea"/>
                          <a:cs typeface="Arial" panose="020B0604020202020204" pitchFamily="34" charset="0"/>
                        </a:rPr>
                        <a:t>Accessible here:</a:t>
                      </a:r>
                      <a:r>
                        <a:rPr lang="en-US" sz="1000" dirty="0">
                          <a:latin typeface="Arial" panose="020B0604020202020204" pitchFamily="34" charset="0"/>
                          <a:cs typeface="Arial" panose="020B0604020202020204" pitchFamily="34" charset="0"/>
                        </a:rPr>
                        <a:t> </a:t>
                      </a:r>
                      <a:r>
                        <a:rPr lang="en-US" sz="1000" b="0" i="0" u="none" strike="noStrike" noProof="0" dirty="0">
                          <a:latin typeface="Arial" panose="020B0604020202020204" pitchFamily="34" charset="0"/>
                          <a:cs typeface="Arial" panose="020B0604020202020204" pitchFamily="34" charset="0"/>
                        </a:rPr>
                        <a:t> </a:t>
                      </a:r>
                      <a:r>
                        <a:rPr lang="en-US" sz="1000" b="0" i="0" u="none" strike="noStrike" noProof="0" dirty="0">
                          <a:solidFill>
                            <a:schemeClr val="accent1"/>
                          </a:solidFill>
                          <a:latin typeface="Arial" panose="020B0604020202020204" pitchFamily="34" charset="0"/>
                          <a:cs typeface="Arial" panose="020B0604020202020204" pitchFamily="34" charset="0"/>
                          <a:hlinkClick r:id="rId12">
                            <a:extLst>
                              <a:ext uri="{A12FA001-AC4F-418D-AE19-62706E023703}">
                                <ahyp:hlinkClr xmlns:ahyp="http://schemas.microsoft.com/office/drawing/2018/hyperlinkcolor" val="tx"/>
                              </a:ext>
                            </a:extLst>
                          </a:hlinkClick>
                        </a:rPr>
                        <a:t>http://www.slpk.sk/eldo/2018/dl/9788075981806/files/10/s10p09.pdf</a:t>
                      </a:r>
                      <a:r>
                        <a:rPr lang="en-US" sz="1000" b="0" i="0" u="none" strike="noStrike" noProof="0" dirty="0">
                          <a:solidFill>
                            <a:schemeClr val="accent1"/>
                          </a:solidFill>
                          <a:latin typeface="Arial" panose="020B0604020202020204" pitchFamily="34" charset="0"/>
                          <a:cs typeface="Arial" panose="020B0604020202020204" pitchFamily="34" charset="0"/>
                        </a:rPr>
                        <a:t> </a:t>
                      </a:r>
                      <a:endParaRPr lang="ro-RO" sz="1000" dirty="0">
                        <a:solidFill>
                          <a:schemeClr val="accent1"/>
                        </a:solidFill>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lang="en-US" sz="1000" b="0" i="0" u="none" strike="noStrike" noProof="0" dirty="0">
                          <a:latin typeface="Arial" panose="020B0604020202020204" pitchFamily="34" charset="0"/>
                          <a:cs typeface="Arial" panose="020B0604020202020204" pitchFamily="34" charset="0"/>
                        </a:rPr>
                        <a:t>(Accessed on 23/02/2022).</a:t>
                      </a:r>
                      <a:endParaRPr lang="ro-RO" sz="1000" dirty="0">
                        <a:latin typeface="Arial" panose="020B0604020202020204" pitchFamily="34" charset="0"/>
                        <a:cs typeface="Arial" panose="020B0604020202020204" pitchFamily="34" charset="0"/>
                      </a:endParaRPr>
                    </a:p>
                  </a:txBody>
                  <a:tcPr/>
                </a:tc>
                <a:tc>
                  <a:txBody>
                    <a:bodyPr/>
                    <a:lstStyle/>
                    <a:p>
                      <a:pPr>
                        <a:lnSpc>
                          <a:spcPct val="150000"/>
                        </a:lnSpc>
                      </a:pPr>
                      <a:endParaRPr lang="en-US" sz="1000" dirty="0">
                        <a:solidFill>
                          <a:schemeClr val="accent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96966200"/>
                  </a:ext>
                </a:extLst>
              </a:tr>
            </a:tbl>
          </a:graphicData>
        </a:graphic>
      </p:graphicFrame>
      <p:pic>
        <p:nvPicPr>
          <p:cNvPr id="8" name="Picture 7" descr="Text&#10;&#10;Description automatically generated with low confidence">
            <a:hlinkClick r:id="rId6"/>
            <a:extLst>
              <a:ext uri="{FF2B5EF4-FFF2-40B4-BE49-F238E27FC236}">
                <a16:creationId xmlns:a16="http://schemas.microsoft.com/office/drawing/2014/main" id="{F41604DE-20B8-462E-8AEF-D61A376F9277}"/>
              </a:ext>
            </a:extLst>
          </p:cNvPr>
          <p:cNvPicPr>
            <a:picLocks noChangeAspect="1"/>
          </p:cNvPicPr>
          <p:nvPr/>
        </p:nvPicPr>
        <p:blipFill rotWithShape="1">
          <a:blip r:embed="rId13">
            <a:extLst>
              <a:ext uri="{28A0092B-C50C-407E-A947-70E740481C1C}">
                <a14:useLocalDpi xmlns:a14="http://schemas.microsoft.com/office/drawing/2010/main" val="0"/>
              </a:ext>
            </a:extLst>
          </a:blip>
          <a:srcRect r="84750"/>
          <a:stretch/>
        </p:blipFill>
        <p:spPr>
          <a:xfrm>
            <a:off x="11309917" y="228700"/>
            <a:ext cx="643874" cy="749310"/>
          </a:xfrm>
          <a:prstGeom prst="rect">
            <a:avLst/>
          </a:prstGeom>
        </p:spPr>
      </p:pic>
      <p:sp>
        <p:nvSpPr>
          <p:cNvPr id="9" name="Slide Number Placeholder 3">
            <a:extLst>
              <a:ext uri="{FF2B5EF4-FFF2-40B4-BE49-F238E27FC236}">
                <a16:creationId xmlns:a16="http://schemas.microsoft.com/office/drawing/2014/main" id="{481035BB-4D21-4BBC-8AE9-5BCBA585D3E2}"/>
              </a:ext>
            </a:extLst>
          </p:cNvPr>
          <p:cNvSpPr txBox="1">
            <a:spLocks/>
          </p:cNvSpPr>
          <p:nvPr/>
        </p:nvSpPr>
        <p:spPr bwMode="gray">
          <a:xfrm>
            <a:off x="10381002" y="210323"/>
            <a:ext cx="838199" cy="767687"/>
          </a:xfrm>
          <a:prstGeom prst="rect">
            <a:avLst/>
          </a:prstGeom>
        </p:spPr>
        <p:txBody>
          <a:bodyPr vert="horz" lIns="91440" tIns="45720" rIns="91440" bIns="45720" rtlCol="0" anchor="b"/>
          <a:lstStyle>
            <a:defPPr>
              <a:defRPr lang="en-US"/>
            </a:defPPr>
            <a:lvl1pPr marL="0" algn="ctr" defTabSz="457200" rtl="0" eaLnBrk="1" latinLnBrk="0" hangingPunct="1">
              <a:defRPr sz="2800" b="0" i="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3B850FF-6169-4056-8077-06FFA93A5366}" type="slidenum">
              <a:rPr lang="en-US" b="1" smtClean="0">
                <a:solidFill>
                  <a:schemeClr val="tx1"/>
                </a:solidFill>
              </a:rPr>
              <a:pPr/>
              <a:t>8</a:t>
            </a:fld>
            <a:endParaRPr lang="en-US" b="1">
              <a:solidFill>
                <a:schemeClr val="tx1"/>
              </a:solidFill>
            </a:endParaRPr>
          </a:p>
        </p:txBody>
      </p:sp>
    </p:spTree>
    <p:extLst>
      <p:ext uri="{BB962C8B-B14F-4D97-AF65-F5344CB8AC3E}">
        <p14:creationId xmlns:p14="http://schemas.microsoft.com/office/powerpoint/2010/main" val="1741897293"/>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4" ma:contentTypeDescription="Create a new document." ma:contentTypeScope="" ma:versionID="401cb223902d8bc17f362329c5d8435d">
  <xsd:schema xmlns:xsd="http://www.w3.org/2001/XMLSchema" xmlns:xs="http://www.w3.org/2001/XMLSchema" xmlns:p="http://schemas.microsoft.com/office/2006/metadata/properties" xmlns:ns3="0e7fbce4-8ae7-4085-8b0a-9efa4c7cae6d" targetNamespace="http://schemas.microsoft.com/office/2006/metadata/properties" ma:root="true" ma:fieldsID="ad5ce5d31ffbda1c14e9b9d8baa3387a" ns3:_="">
    <xsd:import namespace="0e7fbce4-8ae7-4085-8b0a-9efa4c7cae6d"/>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FE0C5A2-49D4-4A41-B135-2FE62897E329}">
  <ds:schemaRefs>
    <ds:schemaRef ds:uri="0e7fbce4-8ae7-4085-8b0a-9efa4c7cae6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2.xml><?xml version="1.0" encoding="utf-8"?>
<ds:datastoreItem xmlns:ds="http://schemas.openxmlformats.org/officeDocument/2006/customXml" ds:itemID="{7675FE07-8FBB-4D45-B11B-8BD148C6AE97}">
  <ds:schemaRefs>
    <ds:schemaRef ds:uri="http://schemas.microsoft.com/sharepoint/v3/contenttype/forms"/>
  </ds:schemaRefs>
</ds:datastoreItem>
</file>

<file path=customXml/itemProps3.xml><?xml version="1.0" encoding="utf-8"?>
<ds:datastoreItem xmlns:ds="http://schemas.openxmlformats.org/officeDocument/2006/customXml" ds:itemID="{C48B0625-1A6D-4C7C-887D-186E07520B65}">
  <ds:schemaRefs>
    <ds:schemaRef ds:uri="http://schemas.microsoft.com/office/2006/metadata/properties"/>
    <ds:schemaRef ds:uri="http://schemas.microsoft.com/office/infopath/2007/PartnerControls"/>
    <ds:schemaRef ds:uri="http://www.w3.org/2000/xmlns/"/>
  </ds:schemaRefs>
</ds:datastoreItem>
</file>

<file path=docProps/app.xml><?xml version="1.0" encoding="utf-8"?>
<Properties xmlns="http://schemas.openxmlformats.org/officeDocument/2006/extended-properties" xmlns:vt="http://schemas.openxmlformats.org/officeDocument/2006/docPropsVTypes">
  <Template>Ion</Template>
  <TotalTime>0</TotalTime>
  <Words>1280</Words>
  <Application>Microsoft Office PowerPoint</Application>
  <PresentationFormat>Widescreen</PresentationFormat>
  <Paragraphs>99</Paragraphs>
  <Slides>8</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4" baseType="lpstr">
      <vt:lpstr>Arial</vt:lpstr>
      <vt:lpstr>Calibri</vt:lpstr>
      <vt:lpstr>Century Gothic</vt:lpstr>
      <vt:lpstr>Wingdings 3</vt:lpstr>
      <vt:lpstr>Ion</vt:lpstr>
      <vt:lpstr>Document</vt:lpstr>
      <vt:lpstr>Digital Skills and Research Methods (BMSW4003_BIRM) Abdi Rahman  How do we use technology to collaborate at UWTSD</vt:lpstr>
      <vt:lpstr>PowerPoint Presentation</vt:lpstr>
      <vt:lpstr>PowerPoint Presentation</vt:lpstr>
      <vt:lpstr>UWTSD Hub</vt:lpstr>
      <vt:lpstr>Office 365      </vt:lpstr>
      <vt:lpstr>One of the leading collaboration and communication tools in research and teaching is the email used in the Outlook platform(Xi and Wang, 2010).</vt:lpstr>
      <vt:lpstr>     Ethical considarations: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Marian-Ionut Postolache (2119559)</dc:creator>
  <cp:lastModifiedBy>Marian-Ionut Postolache (2119559)</cp:lastModifiedBy>
  <cp:revision>1</cp:revision>
  <dcterms:created xsi:type="dcterms:W3CDTF">2022-02-13T17:01:35Z</dcterms:created>
  <dcterms:modified xsi:type="dcterms:W3CDTF">2022-02-27T14:53:59Z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