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7.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58" r:id="rId6"/>
    <p:sldId id="259" r:id="rId7"/>
    <p:sldId id="260" r:id="rId8"/>
    <p:sldId id="261" r:id="rId9"/>
    <p:sldId id="262" r:id="rId10"/>
    <p:sldId id="263" r:id="rId11"/>
    <p:sldId id="264" r:id="rId12"/>
    <p:sldId id="265" r:id="rId13"/>
    <p:sldId id="273" r:id="rId14"/>
    <p:sldId id="274" r:id="rId15"/>
    <p:sldId id="272" r:id="rId16"/>
    <p:sldId id="275" r:id="rId17"/>
    <p:sldId id="266" r:id="rId18"/>
    <p:sldId id="267" r:id="rId19"/>
    <p:sldId id="268" r:id="rId20"/>
    <p:sldId id="276" r:id="rId21"/>
    <p:sldId id="269" r:id="rId22"/>
    <p:sldId id="277" r:id="rId23"/>
    <p:sldId id="270" r:id="rId24"/>
    <p:sldId id="25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FDA4D4-EBF1-4C8D-A682-2742D32DD6AE}" v="8682" dt="2023-09-21T20:45:20.700"/>
    <p1510:client id="{DE7ECE9D-6DDA-43FE-B0AD-57E15EF14814}" v="2100" dt="2023-09-21T20:22:19.1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482" autoAdjust="0"/>
    <p:restoredTop sz="83446" autoAdjust="0"/>
  </p:normalViewPr>
  <p:slideViewPr>
    <p:cSldViewPr snapToGrid="0">
      <p:cViewPr varScale="1">
        <p:scale>
          <a:sx n="92" d="100"/>
          <a:sy n="92" d="100"/>
        </p:scale>
        <p:origin x="68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cat>
            <c:strRef>
              <c:f>Sheet1!$A$2:$A$5</c:f>
              <c:strCache>
                <c:ptCount val="3"/>
                <c:pt idx="0">
                  <c:v>1st Qtr</c:v>
                </c:pt>
                <c:pt idx="1">
                  <c:v>2nd Qtr</c:v>
                </c:pt>
                <c:pt idx="2">
                  <c:v>3rd Qtr</c:v>
                </c:pt>
              </c:strCache>
            </c:strRef>
          </c:cat>
          <c:val>
            <c:numRef>
              <c:f>Sheet1!$B$2:$B$5</c:f>
              <c:numCache>
                <c:formatCode>General</c:formatCode>
                <c:ptCount val="4"/>
                <c:pt idx="0">
                  <c:v>30</c:v>
                </c:pt>
                <c:pt idx="1">
                  <c:v>17</c:v>
                </c:pt>
                <c:pt idx="2">
                  <c:v>23</c:v>
                </c:pt>
              </c:numCache>
            </c:numRef>
          </c:val>
          <c:extLst>
            <c:ext xmlns:c16="http://schemas.microsoft.com/office/drawing/2014/chart" uri="{C3380CC4-5D6E-409C-BE32-E72D297353CC}">
              <c16:uniqueId val="{00000000-0E3B-4C27-9323-0444FC48B33E}"/>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6"/>
              </a:solidFill>
              <a:ln w="19050">
                <a:solidFill>
                  <a:schemeClr val="lt1"/>
                </a:solidFill>
              </a:ln>
              <a:effectLst/>
            </c:spPr>
            <c:extLst>
              <c:ext xmlns:c16="http://schemas.microsoft.com/office/drawing/2014/chart" uri="{C3380CC4-5D6E-409C-BE32-E72D297353CC}">
                <c16:uniqueId val="{00000001-1C20-4EC0-8B68-2E5AB2BE951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2-1C20-4EC0-8B68-2E5AB2BE951A}"/>
              </c:ext>
            </c:extLst>
          </c:dPt>
          <c:dPt>
            <c:idx val="2"/>
            <c:bubble3D val="0"/>
            <c:spPr>
              <a:solidFill>
                <a:schemeClr val="accent3"/>
              </a:solidFill>
              <a:ln w="19050">
                <a:solidFill>
                  <a:schemeClr val="lt1"/>
                </a:solidFill>
              </a:ln>
              <a:effectLst/>
            </c:spPr>
          </c:dPt>
          <c:cat>
            <c:strRef>
              <c:f>Sheet1!$A$2:$A$4</c:f>
              <c:strCache>
                <c:ptCount val="3"/>
                <c:pt idx="0">
                  <c:v>Yes</c:v>
                </c:pt>
                <c:pt idx="1">
                  <c:v>No</c:v>
                </c:pt>
                <c:pt idx="2">
                  <c:v>Unsure</c:v>
                </c:pt>
              </c:strCache>
            </c:strRef>
          </c:cat>
          <c:val>
            <c:numRef>
              <c:f>Sheet1!$B$2:$B$4</c:f>
              <c:numCache>
                <c:formatCode>General</c:formatCode>
                <c:ptCount val="3"/>
                <c:pt idx="0">
                  <c:v>3</c:v>
                </c:pt>
                <c:pt idx="1">
                  <c:v>1</c:v>
                </c:pt>
                <c:pt idx="2">
                  <c:v>0</c:v>
                </c:pt>
              </c:numCache>
            </c:numRef>
          </c:val>
          <c:extLst>
            <c:ext xmlns:c16="http://schemas.microsoft.com/office/drawing/2014/chart" uri="{C3380CC4-5D6E-409C-BE32-E72D297353CC}">
              <c16:uniqueId val="{00000000-1C20-4EC0-8B68-2E5AB2BE951A}"/>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Sheet1!$B$1</c:f>
              <c:strCache>
                <c:ptCount val="1"/>
                <c:pt idx="0">
                  <c:v>Sales</c:v>
                </c:pt>
              </c:strCache>
            </c:strRef>
          </c:tx>
          <c:dPt>
            <c:idx val="0"/>
            <c:bubble3D val="0"/>
            <c:spPr>
              <a:solidFill>
                <a:schemeClr val="accent6"/>
              </a:solidFill>
              <a:ln w="19050">
                <a:solidFill>
                  <a:schemeClr val="lt1"/>
                </a:solidFill>
              </a:ln>
              <a:effectLst/>
            </c:spPr>
            <c:extLst>
              <c:ext xmlns:c16="http://schemas.microsoft.com/office/drawing/2014/chart" uri="{C3380CC4-5D6E-409C-BE32-E72D297353CC}">
                <c16:uniqueId val="{00000001-1C20-4EC0-8B68-2E5AB2BE951A}"/>
              </c:ext>
            </c:extLst>
          </c:dPt>
          <c:dPt>
            <c:idx val="1"/>
            <c:bubble3D val="0"/>
            <c:spPr>
              <a:solidFill>
                <a:srgbClr val="FF0000"/>
              </a:solidFill>
              <a:ln w="19050">
                <a:solidFill>
                  <a:schemeClr val="lt1"/>
                </a:solidFill>
              </a:ln>
              <a:effectLst/>
            </c:spPr>
            <c:extLst>
              <c:ext xmlns:c16="http://schemas.microsoft.com/office/drawing/2014/chart" uri="{C3380CC4-5D6E-409C-BE32-E72D297353CC}">
                <c16:uniqueId val="{00000002-1C20-4EC0-8B68-2E5AB2BE951A}"/>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5EEC-4DC7-A921-7D233B3E14D2}"/>
              </c:ext>
            </c:extLst>
          </c:dPt>
          <c:cat>
            <c:strRef>
              <c:f>Sheet1!$A$2:$A$4</c:f>
              <c:strCache>
                <c:ptCount val="3"/>
                <c:pt idx="0">
                  <c:v>Yes</c:v>
                </c:pt>
                <c:pt idx="1">
                  <c:v>No</c:v>
                </c:pt>
                <c:pt idx="2">
                  <c:v>Unsure</c:v>
                </c:pt>
              </c:strCache>
            </c:strRef>
          </c:cat>
          <c:val>
            <c:numRef>
              <c:f>Sheet1!$B$2:$B$4</c:f>
              <c:numCache>
                <c:formatCode>General</c:formatCode>
                <c:ptCount val="3"/>
                <c:pt idx="0">
                  <c:v>3</c:v>
                </c:pt>
                <c:pt idx="1">
                  <c:v>1</c:v>
                </c:pt>
                <c:pt idx="2">
                  <c:v>0</c:v>
                </c:pt>
              </c:numCache>
            </c:numRef>
          </c:val>
          <c:extLst>
            <c:ext xmlns:c16="http://schemas.microsoft.com/office/drawing/2014/chart" uri="{C3380CC4-5D6E-409C-BE32-E72D297353CC}">
              <c16:uniqueId val="{00000000-1C20-4EC0-8B68-2E5AB2BE951A}"/>
            </c:ext>
          </c:extLst>
        </c:ser>
        <c:dLbls>
          <c:showLegendKey val="0"/>
          <c:showVal val="0"/>
          <c:showCatName val="0"/>
          <c:showSerName val="0"/>
          <c:showPercent val="0"/>
          <c:showBubbleSize val="0"/>
          <c:showLeaderLines val="1"/>
        </c:dLbls>
        <c:firstSliceAng val="0"/>
        <c:holeSize val="75"/>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AA81AA-76CD-42C4-A52F-2847541A9087}" type="datetimeFigureOut">
              <a:rPr lang="en-GB" smtClean="0"/>
              <a:t>21/09/2023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659E69-5700-4E73-8342-984C4A3CF4DC}" type="slidenum">
              <a:rPr lang="en-GB" smtClean="0"/>
              <a:t>‹#›</a:t>
            </a:fld>
            <a:endParaRPr lang="en-GB"/>
          </a:p>
        </p:txBody>
      </p:sp>
    </p:spTree>
    <p:extLst>
      <p:ext uri="{BB962C8B-B14F-4D97-AF65-F5344CB8AC3E}">
        <p14:creationId xmlns:p14="http://schemas.microsoft.com/office/powerpoint/2010/main" val="2153537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 I’m Pete Holdstock, and in this presentation, I will be discussing my project, “Developing a 21</a:t>
            </a:r>
            <a:r>
              <a:rPr lang="en-GB" baseline="30000" dirty="0"/>
              <a:t>st</a:t>
            </a:r>
            <a:r>
              <a:rPr lang="en-GB" dirty="0"/>
              <a:t> century cyber-security toolkit for NHS end users: an investigation”.</a:t>
            </a:r>
          </a:p>
          <a:p>
            <a:r>
              <a:rPr lang="en-GB" dirty="0"/>
              <a:t>I will be discussing the research I have already conducted, and identifying what further research and further actions can be undertaken later in this project.</a:t>
            </a:r>
          </a:p>
          <a:p>
            <a:r>
              <a:rPr lang="en-GB" dirty="0"/>
              <a:t>To start, I will first explain the situation at hand, (CLICK) and why I decided to focus on (CLICK) healthcare cyber-security for this project</a:t>
            </a:r>
          </a:p>
        </p:txBody>
      </p:sp>
      <p:sp>
        <p:nvSpPr>
          <p:cNvPr id="4" name="Slide Number Placeholder 3"/>
          <p:cNvSpPr>
            <a:spLocks noGrp="1"/>
          </p:cNvSpPr>
          <p:nvPr>
            <p:ph type="sldNum" sz="quarter" idx="5"/>
          </p:nvPr>
        </p:nvSpPr>
        <p:spPr/>
        <p:txBody>
          <a:bodyPr/>
          <a:lstStyle/>
          <a:p>
            <a:fld id="{78659E69-5700-4E73-8342-984C4A3CF4DC}" type="slidenum">
              <a:rPr lang="en-GB" smtClean="0"/>
              <a:t>1</a:t>
            </a:fld>
            <a:endParaRPr lang="en-GB"/>
          </a:p>
        </p:txBody>
      </p:sp>
    </p:spTree>
    <p:extLst>
      <p:ext uri="{BB962C8B-B14F-4D97-AF65-F5344CB8AC3E}">
        <p14:creationId xmlns:p14="http://schemas.microsoft.com/office/powerpoint/2010/main" val="2924739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I am an IT support technician working for NHS Wales.</a:t>
            </a:r>
          </a:p>
          <a:p>
            <a:r>
              <a:rPr lang="en-GB" dirty="0"/>
              <a:t>Over the past few years, I have encountered quite a few end users who constantly need their passwords resetting, because they can’t remember them, and they blame the “overcomplicated” password requirements.</a:t>
            </a:r>
          </a:p>
          <a:p>
            <a:r>
              <a:rPr lang="en-GB" dirty="0"/>
              <a:t>As we all know, having a strong password is essential to keeping user accounts safe, but many forget that it’s also essential for keeping the core digital infrastructure of the organisation secure, as well as the user’s own personal data and information too.</a:t>
            </a:r>
          </a:p>
          <a:p>
            <a:r>
              <a:rPr lang="en-GB" dirty="0"/>
              <a:t>(CLICK)</a:t>
            </a:r>
          </a:p>
          <a:p>
            <a:r>
              <a:rPr lang="en-GB" dirty="0"/>
              <a:t>I’ve also observed some colleagues, including myself, who have 24/7 access to critical areas, such as server rooms. I find this unnecessary and a potential security risk. Some hazards for this include disgruntled employees, and employees who aren’t trained to be in those areas.</a:t>
            </a:r>
          </a:p>
          <a:p>
            <a:r>
              <a:rPr lang="en-GB" dirty="0"/>
              <a:t>(CLICK)</a:t>
            </a:r>
          </a:p>
          <a:p>
            <a:r>
              <a:rPr lang="en-GB" dirty="0"/>
              <a:t>The main problems lie with the NHS as an organisation itself. It deals with vast amounts of high-risk, sensitive data. This ranges from employee information, to patient records, to confidential technical documentation.</a:t>
            </a:r>
          </a:p>
          <a:p>
            <a:r>
              <a:rPr lang="en-GB" dirty="0"/>
              <a:t>(CLICK)</a:t>
            </a:r>
          </a:p>
          <a:p>
            <a:r>
              <a:rPr lang="en-GB" dirty="0"/>
              <a:t>The range of data available, across a variety of sites up and down the country, makes it a primary target for cyber-criminals.</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2</a:t>
            </a:fld>
            <a:endParaRPr lang="en-GB"/>
          </a:p>
        </p:txBody>
      </p:sp>
    </p:spTree>
    <p:extLst>
      <p:ext uri="{BB962C8B-B14F-4D97-AF65-F5344CB8AC3E}">
        <p14:creationId xmlns:p14="http://schemas.microsoft.com/office/powerpoint/2010/main" val="1851232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recent as June this year, NHS data was attacked, with the risk of “NHS data (being) made available in the public domain”, according to the Independent newspaper.</a:t>
            </a:r>
          </a:p>
          <a:p>
            <a:r>
              <a:rPr lang="en-GB" dirty="0"/>
              <a:t>The article also recalls an attack on the NHS’s 111 service in 2022, resulting in the service going offline temporarily. A service that is relied upon by many.</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3</a:t>
            </a:fld>
            <a:endParaRPr lang="en-GB"/>
          </a:p>
        </p:txBody>
      </p:sp>
    </p:spTree>
    <p:extLst>
      <p:ext uri="{BB962C8B-B14F-4D97-AF65-F5344CB8AC3E}">
        <p14:creationId xmlns:p14="http://schemas.microsoft.com/office/powerpoint/2010/main" val="4196092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result, this project is focused on evaluating the different ways the NHS in Wales can improve its cybersecurity defences, starting with how end users interact with the NHS’s systems.</a:t>
            </a:r>
          </a:p>
          <a:p>
            <a:r>
              <a:rPr lang="en-GB" dirty="0"/>
              <a:t>(CLICK)</a:t>
            </a:r>
          </a:p>
          <a:p>
            <a:r>
              <a:rPr lang="en-GB" dirty="0"/>
              <a:t>The toolkit would aim to raise awareness of digital policies, such as password requirements and account security, and why it is necessary. With this, I have a working theory that users may be more inclined to take these sorts of things seriously if they are aware of what these policies are, and why they are important.</a:t>
            </a:r>
          </a:p>
          <a:p>
            <a:r>
              <a:rPr lang="en-GB" dirty="0"/>
              <a:t>(CLICK)</a:t>
            </a:r>
          </a:p>
          <a:p>
            <a:r>
              <a:rPr lang="en-GB" dirty="0"/>
              <a:t>Following this, a toolkit is important to educate users on best practices, introducing NEW practices to the NHS organisation-wide, as well as upholding these standards.</a:t>
            </a:r>
          </a:p>
          <a:p>
            <a:r>
              <a:rPr lang="en-GB" dirty="0"/>
              <a:t>(CLICK)</a:t>
            </a:r>
          </a:p>
          <a:p>
            <a:r>
              <a:rPr lang="en-GB" dirty="0"/>
              <a:t>An important factor to consider is the range of experience and digital knowledge from user to user – and supporting those who are not confident (or safe) using digital services and technology.</a:t>
            </a:r>
          </a:p>
          <a:p>
            <a:r>
              <a:rPr lang="en-GB" dirty="0"/>
              <a:t>(CLICK)</a:t>
            </a:r>
          </a:p>
          <a:p>
            <a:r>
              <a:rPr lang="en-GB" dirty="0"/>
              <a:t>Therefore, making the toolkit universally accessible for all end users across NHS Wales is an important criteria for this project. However, it must not be so watered down that experienced users will skip over it.</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4</a:t>
            </a:fld>
            <a:endParaRPr lang="en-GB"/>
          </a:p>
        </p:txBody>
      </p:sp>
    </p:spTree>
    <p:extLst>
      <p:ext uri="{BB962C8B-B14F-4D97-AF65-F5344CB8AC3E}">
        <p14:creationId xmlns:p14="http://schemas.microsoft.com/office/powerpoint/2010/main" val="3464143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 ABOUT MY RESEARCH</a:t>
            </a:r>
          </a:p>
        </p:txBody>
      </p:sp>
      <p:sp>
        <p:nvSpPr>
          <p:cNvPr id="4" name="Slide Number Placeholder 3"/>
          <p:cNvSpPr>
            <a:spLocks noGrp="1"/>
          </p:cNvSpPr>
          <p:nvPr>
            <p:ph type="sldNum" sz="quarter" idx="5"/>
          </p:nvPr>
        </p:nvSpPr>
        <p:spPr/>
        <p:txBody>
          <a:bodyPr/>
          <a:lstStyle/>
          <a:p>
            <a:fld id="{78659E69-5700-4E73-8342-984C4A3CF4DC}" type="slidenum">
              <a:rPr lang="en-GB" smtClean="0"/>
              <a:t>5</a:t>
            </a:fld>
            <a:endParaRPr lang="en-GB"/>
          </a:p>
        </p:txBody>
      </p:sp>
    </p:spTree>
    <p:extLst>
      <p:ext uri="{BB962C8B-B14F-4D97-AF65-F5344CB8AC3E}">
        <p14:creationId xmlns:p14="http://schemas.microsoft.com/office/powerpoint/2010/main" val="3869918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 ABOUT MY RESEARCH</a:t>
            </a:r>
          </a:p>
        </p:txBody>
      </p:sp>
      <p:sp>
        <p:nvSpPr>
          <p:cNvPr id="4" name="Slide Number Placeholder 3"/>
          <p:cNvSpPr>
            <a:spLocks noGrp="1"/>
          </p:cNvSpPr>
          <p:nvPr>
            <p:ph type="sldNum" sz="quarter" idx="5"/>
          </p:nvPr>
        </p:nvSpPr>
        <p:spPr/>
        <p:txBody>
          <a:bodyPr/>
          <a:lstStyle/>
          <a:p>
            <a:fld id="{78659E69-5700-4E73-8342-984C4A3CF4DC}" type="slidenum">
              <a:rPr lang="en-GB" smtClean="0"/>
              <a:t>6</a:t>
            </a:fld>
            <a:endParaRPr lang="en-GB"/>
          </a:p>
        </p:txBody>
      </p:sp>
    </p:spTree>
    <p:extLst>
      <p:ext uri="{BB962C8B-B14F-4D97-AF65-F5344CB8AC3E}">
        <p14:creationId xmlns:p14="http://schemas.microsoft.com/office/powerpoint/2010/main" val="2141773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 ABOUT MY RESEARCH</a:t>
            </a:r>
          </a:p>
        </p:txBody>
      </p:sp>
      <p:sp>
        <p:nvSpPr>
          <p:cNvPr id="4" name="Slide Number Placeholder 3"/>
          <p:cNvSpPr>
            <a:spLocks noGrp="1"/>
          </p:cNvSpPr>
          <p:nvPr>
            <p:ph type="sldNum" sz="quarter" idx="5"/>
          </p:nvPr>
        </p:nvSpPr>
        <p:spPr/>
        <p:txBody>
          <a:bodyPr/>
          <a:lstStyle/>
          <a:p>
            <a:fld id="{78659E69-5700-4E73-8342-984C4A3CF4DC}" type="slidenum">
              <a:rPr lang="en-GB" smtClean="0"/>
              <a:t>7</a:t>
            </a:fld>
            <a:endParaRPr lang="en-GB"/>
          </a:p>
        </p:txBody>
      </p:sp>
    </p:spTree>
    <p:extLst>
      <p:ext uri="{BB962C8B-B14F-4D97-AF65-F5344CB8AC3E}">
        <p14:creationId xmlns:p14="http://schemas.microsoft.com/office/powerpoint/2010/main" val="3640939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 will discuss the methods I will use to conduct my research. Firstly, I want to establish the current state of cyber-security training across NHS Wales, as well as look at the different attitudes end users have towards cyber-security in work and their personal lives.</a:t>
            </a:r>
          </a:p>
          <a:p>
            <a:r>
              <a:rPr lang="en-GB" dirty="0"/>
              <a:t>(CLICK)</a:t>
            </a:r>
          </a:p>
          <a:p>
            <a:r>
              <a:rPr lang="en-GB" dirty="0"/>
              <a:t>For this, I will create an end user survey, which will allow me to gather a wide range of responses, as it can be easily shared via email and QR code. Paper copies can also be made available if it is needed.</a:t>
            </a:r>
          </a:p>
          <a:p>
            <a:r>
              <a:rPr lang="en-GB" dirty="0"/>
              <a:t>(CLICK)</a:t>
            </a:r>
          </a:p>
          <a:p>
            <a:r>
              <a:rPr lang="en-GB" dirty="0"/>
              <a:t>This survey will have basic demographics collection, such as age, if a user works in a digital-heavy role or not, and if they use a personal computer or laptop to carry out NHS work – either in the office or from home. This will allow me to separate responses based on these factors, and identify potential cyber-threats and challenges based on age group, however it will not have any identifying information that could link back to individuals.</a:t>
            </a:r>
          </a:p>
          <a:p>
            <a:r>
              <a:rPr lang="en-GB" dirty="0"/>
              <a:t>(CLICK)</a:t>
            </a:r>
          </a:p>
          <a:p>
            <a:r>
              <a:rPr lang="en-GB" dirty="0"/>
              <a:t>With that said, the survey will also have open-ended questions to allow contributors to provide their own first-hand experiences, not limited to scales out of 10, or simple yes/no questions. There is a risk with this that users may put irrelevant, or excessive, information in these fields, and could link back to them. To protect these individuals from NHS stakeholders, I will review every submission to ensure it is relevant and does not contain any personal information.</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8</a:t>
            </a:fld>
            <a:endParaRPr lang="en-GB"/>
          </a:p>
        </p:txBody>
      </p:sp>
    </p:spTree>
    <p:extLst>
      <p:ext uri="{BB962C8B-B14F-4D97-AF65-F5344CB8AC3E}">
        <p14:creationId xmlns:p14="http://schemas.microsoft.com/office/powerpoint/2010/main" val="2504121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researching user satisfaction with their training and induction, asking a multiple-choice question I feel would be best, as it allows for data to be visualised in charts, like the pie chart shown on screen.</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9</a:t>
            </a:fld>
            <a:endParaRPr lang="en-GB"/>
          </a:p>
        </p:txBody>
      </p:sp>
    </p:spTree>
    <p:extLst>
      <p:ext uri="{BB962C8B-B14F-4D97-AF65-F5344CB8AC3E}">
        <p14:creationId xmlns:p14="http://schemas.microsoft.com/office/powerpoint/2010/main" val="42202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researching user attitudes towards cyber-safety, questions can be asked about their own personal habits, such as if they use strong passwords both at home and for work purposes.</a:t>
            </a:r>
          </a:p>
          <a:p>
            <a:r>
              <a:rPr lang="en-GB" dirty="0"/>
              <a:t>And questions can be asked regarding the policies already put in place at NHS Wales, such as if they use two-factor authentication on their account, which is recommended but not a requirement.</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10</a:t>
            </a:fld>
            <a:endParaRPr lang="en-GB"/>
          </a:p>
        </p:txBody>
      </p:sp>
    </p:spTree>
    <p:extLst>
      <p:ext uri="{BB962C8B-B14F-4D97-AF65-F5344CB8AC3E}">
        <p14:creationId xmlns:p14="http://schemas.microsoft.com/office/powerpoint/2010/main" val="767852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situation question, such as the one I have created above, is a good way of seeing how different types of users would respond in a particular scenario.</a:t>
            </a:r>
          </a:p>
          <a:p>
            <a:r>
              <a:rPr lang="en-GB" dirty="0"/>
              <a:t>In this example, an unattended USB stick has been placed on an end user’s desk.</a:t>
            </a:r>
          </a:p>
          <a:p>
            <a:endParaRPr lang="en-GB" dirty="0"/>
          </a:p>
          <a:p>
            <a:r>
              <a:rPr lang="en-GB" dirty="0"/>
              <a:t>Sys-admins and those with access to an offline computer (not connected and isolated from the network) might respond with (CLICK) “Plug the USB stick into an offline computer and run an anti-malware check”.</a:t>
            </a:r>
          </a:p>
          <a:p>
            <a:endParaRPr lang="en-GB" dirty="0"/>
          </a:p>
          <a:p>
            <a:r>
              <a:rPr lang="en-GB" dirty="0"/>
              <a:t>Experienced end users, who are aware of the organisation’s best practices with drives and USB sticks, might respond with (CLICK) “Ask your colleague if this is their USB stick, and ask for the BitLocker password if so”.</a:t>
            </a:r>
          </a:p>
          <a:p>
            <a:endParaRPr lang="en-GB" dirty="0"/>
          </a:p>
          <a:p>
            <a:r>
              <a:rPr lang="en-GB" dirty="0"/>
              <a:t>Less tech-savvy end users might just respond with (CLICK) “Plug the USB stick into your computer and upload as normal”.</a:t>
            </a:r>
          </a:p>
          <a:p>
            <a:endParaRPr lang="en-GB" dirty="0"/>
          </a:p>
          <a:p>
            <a:r>
              <a:rPr lang="en-GB" dirty="0"/>
              <a:t>In reality, there is no clear “right” answer here, but a question with a well thought-out set of responses could evaluate the thought process behind different groups of end users. Adding a comments field could also allow for us to further evaluate this.</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11</a:t>
            </a:fld>
            <a:endParaRPr lang="en-GB"/>
          </a:p>
        </p:txBody>
      </p:sp>
    </p:spTree>
    <p:extLst>
      <p:ext uri="{BB962C8B-B14F-4D97-AF65-F5344CB8AC3E}">
        <p14:creationId xmlns:p14="http://schemas.microsoft.com/office/powerpoint/2010/main" val="4032320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away from primary methods of research, I intend to research the latest cyber-attacks on both healthcare and other sectors, and evaluating the different effects attacks have on private and public sector organisations.</a:t>
            </a:r>
          </a:p>
          <a:p>
            <a:r>
              <a:rPr lang="en-GB" dirty="0"/>
              <a:t>(CLICK)</a:t>
            </a:r>
          </a:p>
          <a:p>
            <a:r>
              <a:rPr lang="en-GB" dirty="0"/>
              <a:t>This will also involve looking at the advice given by the UK government, other international governments, and industry leaders for cyber-defence.</a:t>
            </a:r>
          </a:p>
          <a:p>
            <a:r>
              <a:rPr lang="en-GB" dirty="0"/>
              <a:t>(CLICK)</a:t>
            </a:r>
          </a:p>
          <a:p>
            <a:r>
              <a:rPr lang="en-GB" dirty="0"/>
              <a:t>To establish the scope of attacks, I will use data from the Office for National Statistics, as well as gathering more advice and best practices from journals, newspapers, and blogs.</a:t>
            </a:r>
          </a:p>
          <a:p>
            <a:r>
              <a:rPr lang="en-GB" dirty="0"/>
              <a:t>(CLICK)</a:t>
            </a:r>
          </a:p>
          <a:p>
            <a:r>
              <a:rPr lang="en-GB" dirty="0"/>
              <a:t>Finally, I aim to look at the different cyber security standards that large organisations follow, such as ISO 27001, as well as how organisations follow legal requirements such as GDPR and the Computer Misuse Act.</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12</a:t>
            </a:fld>
            <a:endParaRPr lang="en-GB"/>
          </a:p>
        </p:txBody>
      </p:sp>
    </p:spTree>
    <p:extLst>
      <p:ext uri="{BB962C8B-B14F-4D97-AF65-F5344CB8AC3E}">
        <p14:creationId xmlns:p14="http://schemas.microsoft.com/office/powerpoint/2010/main" val="12451620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chosen to include blogs as there is lots of useful insight into attacks provided by cyber-experts, such as Marcus Hutchins, who became known as the person who stopped the WannaCry computer virus.</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13</a:t>
            </a:fld>
            <a:endParaRPr lang="en-GB"/>
          </a:p>
        </p:txBody>
      </p:sp>
    </p:spTree>
    <p:extLst>
      <p:ext uri="{BB962C8B-B14F-4D97-AF65-F5344CB8AC3E}">
        <p14:creationId xmlns:p14="http://schemas.microsoft.com/office/powerpoint/2010/main" val="12871402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my final research objectives is to look into the training provided by other organisations and companies, as well as seeing if there are any third-party training providers who specialise in cyber-security awareness.</a:t>
            </a:r>
          </a:p>
          <a:p>
            <a:r>
              <a:rPr lang="en-GB" dirty="0"/>
              <a:t>(CLICK)</a:t>
            </a:r>
          </a:p>
          <a:p>
            <a:r>
              <a:rPr lang="en-GB" dirty="0"/>
              <a:t>However, one issue with this is that training materials may not be publicly available, and as we want to see how other companies (not just in healthcare) educate new employees on digital safeguarding, researching specialist training providers may be irrelevant and not beneficial.</a:t>
            </a:r>
          </a:p>
          <a:p>
            <a:r>
              <a:rPr lang="en-GB" dirty="0"/>
              <a:t>(CLICK)</a:t>
            </a:r>
          </a:p>
          <a:p>
            <a:r>
              <a:rPr lang="en-GB" dirty="0"/>
              <a:t>So, I aim to conduct some primary interviews with members of other organisations who are willing to speak with me about their training experiences, or lack thereof.</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14</a:t>
            </a:fld>
            <a:endParaRPr lang="en-GB"/>
          </a:p>
        </p:txBody>
      </p:sp>
    </p:spTree>
    <p:extLst>
      <p:ext uri="{BB962C8B-B14F-4D97-AF65-F5344CB8AC3E}">
        <p14:creationId xmlns:p14="http://schemas.microsoft.com/office/powerpoint/2010/main" val="264278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to my initial findings from my preliminary research.</a:t>
            </a:r>
          </a:p>
          <a:p>
            <a:r>
              <a:rPr lang="en-GB" dirty="0"/>
              <a:t>(CLICK)</a:t>
            </a:r>
          </a:p>
          <a:p>
            <a:r>
              <a:rPr lang="en-GB" dirty="0"/>
              <a:t>I have found out that the password security rules currently in place are:</a:t>
            </a:r>
          </a:p>
          <a:p>
            <a:r>
              <a:rPr lang="en-GB" dirty="0"/>
              <a:t>(CLICK)</a:t>
            </a:r>
          </a:p>
          <a:p>
            <a:r>
              <a:rPr lang="en-GB" dirty="0"/>
              <a:t>Passwords must contain between 11 and 64 characters. An upper limit is introduced to ensure that passwords work across different systems.</a:t>
            </a:r>
          </a:p>
          <a:p>
            <a:r>
              <a:rPr lang="en-GB" dirty="0"/>
              <a:t>(CLICK)</a:t>
            </a:r>
          </a:p>
          <a:p>
            <a:r>
              <a:rPr lang="en-GB" dirty="0"/>
              <a:t>Users must not include personal information in passwords, and this information is checked against the registered user data. This includes street address, date of birth, name, and email address.</a:t>
            </a:r>
          </a:p>
          <a:p>
            <a:r>
              <a:rPr lang="en-GB" dirty="0"/>
              <a:t>(CLICK)</a:t>
            </a:r>
          </a:p>
          <a:p>
            <a:r>
              <a:rPr lang="en-GB" dirty="0"/>
              <a:t>Passwords must have at least 1 number, 1 letter, and 1 special character.</a:t>
            </a:r>
          </a:p>
          <a:p>
            <a:r>
              <a:rPr lang="en-GB" dirty="0"/>
              <a:t>(CLICK)</a:t>
            </a:r>
          </a:p>
          <a:p>
            <a:r>
              <a:rPr lang="en-GB" dirty="0"/>
              <a:t>Passwords must not be recycled. That is, users cannot use passwords that they have previously used, and they are recommended not to use the same password that they use for other services outside of work.</a:t>
            </a:r>
          </a:p>
          <a:p>
            <a:r>
              <a:rPr lang="en-GB" dirty="0"/>
              <a:t>(CLICK)</a:t>
            </a:r>
          </a:p>
          <a:p>
            <a:r>
              <a:rPr lang="en-GB" dirty="0"/>
              <a:t>2FA is recommended for use for all accounts.</a:t>
            </a:r>
          </a:p>
          <a:p>
            <a:r>
              <a:rPr lang="en-GB" dirty="0"/>
              <a:t>(CLICK)</a:t>
            </a:r>
          </a:p>
          <a:p>
            <a:r>
              <a:rPr lang="en-GB" dirty="0"/>
              <a:t>And finally, users are reminded not to share passwords with others, even their own colleagues.</a:t>
            </a:r>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15</a:t>
            </a:fld>
            <a:endParaRPr lang="en-GB"/>
          </a:p>
        </p:txBody>
      </p:sp>
    </p:spTree>
    <p:extLst>
      <p:ext uri="{BB962C8B-B14F-4D97-AF65-F5344CB8AC3E}">
        <p14:creationId xmlns:p14="http://schemas.microsoft.com/office/powerpoint/2010/main" val="19157189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also conducted an initial trial of a survey, with some of the questions I mentioned earlier in this presentation.</a:t>
            </a:r>
          </a:p>
          <a:p>
            <a:r>
              <a:rPr lang="en-GB" dirty="0"/>
              <a:t>When asked about if they use strong passwords for both home and work, three quarters of users responded “yes”.</a:t>
            </a:r>
          </a:p>
          <a:p>
            <a:endParaRPr lang="en-GB" dirty="0"/>
          </a:p>
          <a:p>
            <a:r>
              <a:rPr lang="en-GB" dirty="0"/>
              <a:t>A potential issue with this question is that it does not ask if users store passwords securely, and if they use a password manager.</a:t>
            </a:r>
          </a:p>
          <a:p>
            <a:endParaRPr lang="en-GB" dirty="0"/>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16</a:t>
            </a:fld>
            <a:endParaRPr lang="en-GB"/>
          </a:p>
        </p:txBody>
      </p:sp>
    </p:spTree>
    <p:extLst>
      <p:ext uri="{BB962C8B-B14F-4D97-AF65-F5344CB8AC3E}">
        <p14:creationId xmlns:p14="http://schemas.microsoft.com/office/powerpoint/2010/main" val="33958871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asked if they knew what ‘malware’ is, one quarter of respondents said “no”.</a:t>
            </a:r>
          </a:p>
          <a:p>
            <a:endParaRPr lang="en-GB" dirty="0"/>
          </a:p>
          <a:p>
            <a:r>
              <a:rPr lang="en-GB" dirty="0"/>
              <a:t>An issue with this question is that it could be inaccurate, as it does not ask users for what they think malware means. If this was asked instead, more analysis could be taken out to evaluate the gaps in knowledge between users of different age groups and departments.</a:t>
            </a:r>
          </a:p>
          <a:p>
            <a:endParaRPr lang="en-GB" dirty="0"/>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17</a:t>
            </a:fld>
            <a:endParaRPr lang="en-GB"/>
          </a:p>
        </p:txBody>
      </p:sp>
    </p:spTree>
    <p:extLst>
      <p:ext uri="{BB962C8B-B14F-4D97-AF65-F5344CB8AC3E}">
        <p14:creationId xmlns:p14="http://schemas.microsoft.com/office/powerpoint/2010/main" val="36283618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“generational divide” is present with responses from older users: such as their digital training was “confusing” and “unnecessary”, and that they found the “password rules too overcomplicated”.</a:t>
            </a:r>
          </a:p>
          <a:p>
            <a:endParaRPr lang="en-GB" dirty="0"/>
          </a:p>
          <a:p>
            <a:r>
              <a:rPr lang="en-GB" dirty="0"/>
              <a:t>Yet again, I believe that if users were educated on WHY password rules are important, these end users may have more understanding and respect for these rules, and be more willing to take them seriously.</a:t>
            </a:r>
          </a:p>
          <a:p>
            <a:endParaRPr lang="en-GB" dirty="0"/>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18</a:t>
            </a:fld>
            <a:endParaRPr lang="en-GB"/>
          </a:p>
        </p:txBody>
      </p:sp>
    </p:spTree>
    <p:extLst>
      <p:ext uri="{BB962C8B-B14F-4D97-AF65-F5344CB8AC3E}">
        <p14:creationId xmlns:p14="http://schemas.microsoft.com/office/powerpoint/2010/main" val="1659009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also conducted an interview with an anonymous broadcasting company employee. As a person with administrative access to some systems, they are responsible for ensuring that those specific systems have a 100% uptime, and that data is secured.</a:t>
            </a:r>
          </a:p>
          <a:p>
            <a:endParaRPr lang="en-GB" dirty="0"/>
          </a:p>
          <a:p>
            <a:r>
              <a:rPr lang="en-GB" dirty="0"/>
              <a:t>However, they also shared some insight into the corporate training they received.</a:t>
            </a:r>
          </a:p>
          <a:p>
            <a:endParaRPr lang="en-GB" dirty="0"/>
          </a:p>
          <a:p>
            <a:r>
              <a:rPr lang="en-GB" dirty="0"/>
              <a:t>These rules include:</a:t>
            </a:r>
          </a:p>
          <a:p>
            <a:endParaRPr lang="en-GB" dirty="0"/>
          </a:p>
          <a:p>
            <a:r>
              <a:rPr lang="en-GB" dirty="0"/>
              <a:t>Not sharing files with other people, whether they are inside or outside of the organisation, without good reason. This includes sending their own files to their own personal email address.</a:t>
            </a:r>
          </a:p>
          <a:p>
            <a:endParaRPr lang="en-GB" dirty="0"/>
          </a:p>
          <a:p>
            <a:r>
              <a:rPr lang="en-GB" dirty="0"/>
              <a:t>Hiding ID cards from public view to prevent impersonation, and to not allow others from tailgating them through secured areas.</a:t>
            </a:r>
          </a:p>
          <a:p>
            <a:endParaRPr lang="en-GB" dirty="0"/>
          </a:p>
          <a:p>
            <a:r>
              <a:rPr lang="en-GB" dirty="0"/>
              <a:t>Using separate door access fobs for data-critical areas, such as storage rooms and server rooms, with those fobs monitored with a sign-out system. This links back to my own experience with my NHS card allowing me to access server rooms at any time without restrictions.</a:t>
            </a:r>
          </a:p>
          <a:p>
            <a:endParaRPr lang="en-GB" dirty="0"/>
          </a:p>
          <a:p>
            <a:r>
              <a:rPr lang="en-GB" dirty="0"/>
              <a:t>And finally, their training emphasised the importance of reporting data breaches to a dedicated support team.</a:t>
            </a:r>
          </a:p>
          <a:p>
            <a:endParaRPr lang="en-GB" dirty="0"/>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19</a:t>
            </a:fld>
            <a:endParaRPr lang="en-GB"/>
          </a:p>
        </p:txBody>
      </p:sp>
    </p:spTree>
    <p:extLst>
      <p:ext uri="{BB962C8B-B14F-4D97-AF65-F5344CB8AC3E}">
        <p14:creationId xmlns:p14="http://schemas.microsoft.com/office/powerpoint/2010/main" val="31464889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I’ve already learnt a lot throughout this first stage of the project, I acknowledge that there is still a lot more research for me to carry out in order to make this project a success.</a:t>
            </a:r>
          </a:p>
          <a:p>
            <a:endParaRPr lang="en-GB" dirty="0"/>
          </a:p>
          <a:p>
            <a:r>
              <a:rPr lang="en-GB" dirty="0"/>
              <a:t>I will conduct further research, looking at journals, reports, government materials, blogs, and more.</a:t>
            </a:r>
          </a:p>
          <a:p>
            <a:r>
              <a:rPr lang="en-GB" dirty="0"/>
              <a:t>(CLICK)</a:t>
            </a:r>
          </a:p>
          <a:p>
            <a:r>
              <a:rPr lang="en-GB" dirty="0"/>
              <a:t>I will launch a revised end-user survey to all NHS Wales employees, where it is possible.</a:t>
            </a:r>
          </a:p>
          <a:p>
            <a:r>
              <a:rPr lang="en-GB" dirty="0"/>
              <a:t>(CLICK)</a:t>
            </a:r>
          </a:p>
          <a:p>
            <a:r>
              <a:rPr lang="en-GB" dirty="0"/>
              <a:t>From that, I can start building some of the training materials for the ‘toolkit’, and evaluate pilot test runs of the new toolkit.</a:t>
            </a:r>
          </a:p>
          <a:p>
            <a:r>
              <a:rPr lang="en-GB" dirty="0"/>
              <a:t>(CLICK)</a:t>
            </a:r>
          </a:p>
          <a:p>
            <a:r>
              <a:rPr lang="en-GB" dirty="0"/>
              <a:t>Finally, I will conduct interviews with a variety of staff across departments to gather more information about their experiences and knowledge, and what they want to see in a training toolkit.</a:t>
            </a:r>
          </a:p>
          <a:p>
            <a:endParaRPr lang="en-GB" dirty="0"/>
          </a:p>
          <a:p>
            <a:r>
              <a:rPr lang="en-GB" dirty="0"/>
              <a:t>(CLICK)</a:t>
            </a:r>
          </a:p>
        </p:txBody>
      </p:sp>
      <p:sp>
        <p:nvSpPr>
          <p:cNvPr id="4" name="Slide Number Placeholder 3"/>
          <p:cNvSpPr>
            <a:spLocks noGrp="1"/>
          </p:cNvSpPr>
          <p:nvPr>
            <p:ph type="sldNum" sz="quarter" idx="5"/>
          </p:nvPr>
        </p:nvSpPr>
        <p:spPr/>
        <p:txBody>
          <a:bodyPr/>
          <a:lstStyle/>
          <a:p>
            <a:fld id="{78659E69-5700-4E73-8342-984C4A3CF4DC}" type="slidenum">
              <a:rPr lang="en-GB" smtClean="0"/>
              <a:t>20</a:t>
            </a:fld>
            <a:endParaRPr lang="en-GB"/>
          </a:p>
        </p:txBody>
      </p:sp>
    </p:spTree>
    <p:extLst>
      <p:ext uri="{BB962C8B-B14F-4D97-AF65-F5344CB8AC3E}">
        <p14:creationId xmlns:p14="http://schemas.microsoft.com/office/powerpoint/2010/main" val="29339760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and watching my presentation on this research project.</a:t>
            </a:r>
          </a:p>
          <a:p>
            <a:r>
              <a:rPr lang="en-GB" dirty="0"/>
              <a:t>Image credits and references to materials used can be found on screen.</a:t>
            </a:r>
          </a:p>
          <a:p>
            <a:r>
              <a:rPr lang="en-GB" dirty="0"/>
              <a:t>(END)</a:t>
            </a:r>
          </a:p>
        </p:txBody>
      </p:sp>
      <p:sp>
        <p:nvSpPr>
          <p:cNvPr id="4" name="Slide Number Placeholder 3"/>
          <p:cNvSpPr>
            <a:spLocks noGrp="1"/>
          </p:cNvSpPr>
          <p:nvPr>
            <p:ph type="sldNum" sz="quarter" idx="5"/>
          </p:nvPr>
        </p:nvSpPr>
        <p:spPr/>
        <p:txBody>
          <a:bodyPr/>
          <a:lstStyle/>
          <a:p>
            <a:fld id="{78659E69-5700-4E73-8342-984C4A3CF4DC}" type="slidenum">
              <a:rPr lang="en-GB" smtClean="0"/>
              <a:t>21</a:t>
            </a:fld>
            <a:endParaRPr lang="en-GB"/>
          </a:p>
        </p:txBody>
      </p:sp>
    </p:spTree>
    <p:extLst>
      <p:ext uri="{BB962C8B-B14F-4D97-AF65-F5344CB8AC3E}">
        <p14:creationId xmlns:p14="http://schemas.microsoft.com/office/powerpoint/2010/main" val="1924167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1566E-F8E3-22A0-BE1B-1B4E061551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E4D5DE-FD15-9B29-63FD-2B9B5D66D4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9D1BDF-8F27-6234-884E-E5EE501FCAB5}"/>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5" name="Footer Placeholder 4">
            <a:extLst>
              <a:ext uri="{FF2B5EF4-FFF2-40B4-BE49-F238E27FC236}">
                <a16:creationId xmlns:a16="http://schemas.microsoft.com/office/drawing/2014/main" id="{2BF9C582-9F30-2B46-4923-D768DC402E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4D5A6-4474-AAE5-E2C1-39ADE120EC69}"/>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2976975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E0D22-193C-F89A-335C-2BEF6F8D6D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77FB9A-78DA-DEA3-52C9-03246EAEF7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4AE741-A584-66CE-8EDB-94AE52ABBD01}"/>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5" name="Footer Placeholder 4">
            <a:extLst>
              <a:ext uri="{FF2B5EF4-FFF2-40B4-BE49-F238E27FC236}">
                <a16:creationId xmlns:a16="http://schemas.microsoft.com/office/drawing/2014/main" id="{2F7CC01A-4143-2D4D-0F2A-0A7788CB79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49EE63-4B2C-B142-509A-711A905E392E}"/>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1815383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DDE0-2325-6552-B51F-4B7F33C0A9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9AA124-2569-7A3D-B103-4C3EB4B306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7EE1A4-BC09-9BAA-DCFB-238166EDE494}"/>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5" name="Footer Placeholder 4">
            <a:extLst>
              <a:ext uri="{FF2B5EF4-FFF2-40B4-BE49-F238E27FC236}">
                <a16:creationId xmlns:a16="http://schemas.microsoft.com/office/drawing/2014/main" id="{7167BBB1-B66C-1758-3B1B-004F366C07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13769C-C42E-8E4F-22D9-2AF97411FB6C}"/>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1248087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FED2F-B0A3-492F-B067-1AC895CACB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13F8E7-60B0-B9D4-A139-1A1FEAD913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563F6B-0E9A-C053-B170-77A653D1F3C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14D053F-A194-A6B1-29C0-723A681217FE}"/>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6" name="Footer Placeholder 5">
            <a:extLst>
              <a:ext uri="{FF2B5EF4-FFF2-40B4-BE49-F238E27FC236}">
                <a16:creationId xmlns:a16="http://schemas.microsoft.com/office/drawing/2014/main" id="{A417C894-0990-BAC9-A458-A6B03E8F9E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1A8BB2-0069-C71A-1288-366010C164F6}"/>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3070185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B874D-8F59-2F3F-5675-840152CAE9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E24A39-DEBE-2356-E67A-A4BC1F6B41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4BF954-A515-32C4-D07A-A170633578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A65818-61F7-4735-B56D-C240216D23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A917FF-A0D6-0FCD-D9FE-43423D774E0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9EA6A0-60AF-82CE-B435-4CD68EC0DDCC}"/>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8" name="Footer Placeholder 7">
            <a:extLst>
              <a:ext uri="{FF2B5EF4-FFF2-40B4-BE49-F238E27FC236}">
                <a16:creationId xmlns:a16="http://schemas.microsoft.com/office/drawing/2014/main" id="{B1044382-B881-486D-BF52-0A446C0579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DB6C81-04CD-6BE9-A8C9-5B96C4419CBC}"/>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832189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4AEE8-F68C-0130-9FF6-EE9FCC4163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57FA38-2AC7-4EFD-3361-F1B11F880997}"/>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4" name="Footer Placeholder 3">
            <a:extLst>
              <a:ext uri="{FF2B5EF4-FFF2-40B4-BE49-F238E27FC236}">
                <a16:creationId xmlns:a16="http://schemas.microsoft.com/office/drawing/2014/main" id="{94238712-18CA-6228-D333-354702C541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7A4AB3-4098-7379-5114-B1C68237A6B5}"/>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3037196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38802A-1403-9705-85EE-4384E8C5E14B}"/>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3" name="Footer Placeholder 2">
            <a:extLst>
              <a:ext uri="{FF2B5EF4-FFF2-40B4-BE49-F238E27FC236}">
                <a16:creationId xmlns:a16="http://schemas.microsoft.com/office/drawing/2014/main" id="{2A08EC73-3C51-6D7B-376D-3494BE538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FBF346-6CD5-CC9D-BD1B-F284C3AC7401}"/>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1920962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9E65E-94A8-5D3F-D885-ED467AE7D8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898DD6-6789-0379-668C-9D3C22AD8F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0A24DB-3805-5D5C-70FF-2CC5B28BE8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58B15D-D356-D203-BC00-9FD317ECDEBF}"/>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6" name="Footer Placeholder 5">
            <a:extLst>
              <a:ext uri="{FF2B5EF4-FFF2-40B4-BE49-F238E27FC236}">
                <a16:creationId xmlns:a16="http://schemas.microsoft.com/office/drawing/2014/main" id="{54B8CC15-CF2A-5DE2-2100-60FB074711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7943C3-33D6-FBF1-5137-35634C64A5E4}"/>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2663872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9F13B-AF6B-0DF2-5AB8-D0C1F18C1A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0AA1CA-4F99-3716-3D60-8E0BD5679B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AFE8E5-BB8F-01E3-A788-579F489069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5CE3DA-8AF6-2452-F54F-1A42F678708F}"/>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6" name="Footer Placeholder 5">
            <a:extLst>
              <a:ext uri="{FF2B5EF4-FFF2-40B4-BE49-F238E27FC236}">
                <a16:creationId xmlns:a16="http://schemas.microsoft.com/office/drawing/2014/main" id="{C9611032-F983-29E4-F64C-7B80C1AA46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CDA4A5-6838-42D8-A63A-9D75B067E899}"/>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916278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10B3C-18A7-FE25-2889-C73466ACCE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D3BEC6-D5A8-355F-DDB5-DDC6C6F04DA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3E40E2-238B-6C67-8353-B5ABE42C1A44}"/>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5" name="Footer Placeholder 4">
            <a:extLst>
              <a:ext uri="{FF2B5EF4-FFF2-40B4-BE49-F238E27FC236}">
                <a16:creationId xmlns:a16="http://schemas.microsoft.com/office/drawing/2014/main" id="{55211E98-34DA-9173-CA6C-1CEDFFCD00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D4DB6E-1E6E-F1C4-262C-9BBE850BDEE2}"/>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2056714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7E7509-3ACB-4738-DA06-975EA101AE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04B765-6423-25A9-C519-9B717B04C4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E278F-7376-3FED-55E4-FEFD678A53D7}"/>
              </a:ext>
            </a:extLst>
          </p:cNvPr>
          <p:cNvSpPr>
            <a:spLocks noGrp="1"/>
          </p:cNvSpPr>
          <p:nvPr>
            <p:ph type="dt" sz="half" idx="10"/>
          </p:nvPr>
        </p:nvSpPr>
        <p:spPr/>
        <p:txBody>
          <a:bodyPr/>
          <a:lstStyle/>
          <a:p>
            <a:fld id="{64C2152D-5CEA-40AC-ABA8-93A03E6182A3}" type="datetimeFigureOut">
              <a:rPr lang="en-GB" smtClean="0"/>
              <a:t>21/09/2023</a:t>
            </a:fld>
            <a:endParaRPr lang="en-GB"/>
          </a:p>
        </p:txBody>
      </p:sp>
      <p:sp>
        <p:nvSpPr>
          <p:cNvPr id="5" name="Footer Placeholder 4">
            <a:extLst>
              <a:ext uri="{FF2B5EF4-FFF2-40B4-BE49-F238E27FC236}">
                <a16:creationId xmlns:a16="http://schemas.microsoft.com/office/drawing/2014/main" id="{DA0BB691-5F36-AF41-2E06-307DA7369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DB58D9-230F-12C7-3CC8-A7D0D9EE68DF}"/>
              </a:ext>
            </a:extLst>
          </p:cNvPr>
          <p:cNvSpPr>
            <a:spLocks noGrp="1"/>
          </p:cNvSpPr>
          <p:nvPr>
            <p:ph type="sldNum" sz="quarter" idx="12"/>
          </p:nvPr>
        </p:nvSpPr>
        <p:spPr/>
        <p:txBody>
          <a:bodyPr/>
          <a:lstStyle/>
          <a:p>
            <a:fld id="{057D5266-EB89-4E51-AC3A-013FA5DB2CCB}" type="slidenum">
              <a:rPr lang="en-GB" smtClean="0"/>
              <a:t>‹#›</a:t>
            </a:fld>
            <a:endParaRPr lang="en-GB"/>
          </a:p>
        </p:txBody>
      </p:sp>
    </p:spTree>
    <p:extLst>
      <p:ext uri="{BB962C8B-B14F-4D97-AF65-F5344CB8AC3E}">
        <p14:creationId xmlns:p14="http://schemas.microsoft.com/office/powerpoint/2010/main" val="2184797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CD648E-F00B-4DED-D77F-6F1DB0CF0B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0E6E4A-949D-6032-B3C3-4DC10B8002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CA050B-37DE-CE2C-BBBF-C94D386214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C2152D-5CEA-40AC-ABA8-93A03E6182A3}" type="datetimeFigureOut">
              <a:rPr lang="en-GB" smtClean="0"/>
              <a:t>21/09/2023</a:t>
            </a:fld>
            <a:endParaRPr lang="en-GB"/>
          </a:p>
        </p:txBody>
      </p:sp>
      <p:sp>
        <p:nvSpPr>
          <p:cNvPr id="5" name="Footer Placeholder 4">
            <a:extLst>
              <a:ext uri="{FF2B5EF4-FFF2-40B4-BE49-F238E27FC236}">
                <a16:creationId xmlns:a16="http://schemas.microsoft.com/office/drawing/2014/main" id="{8A18E7E4-B95D-83D7-8538-1CA3E98D09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2A3A8DF-B0A7-9309-D9C1-CCBD0AF9F5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7D5266-EB89-4E51-AC3A-013FA5DB2CCB}" type="slidenum">
              <a:rPr lang="en-GB" smtClean="0"/>
              <a:t>‹#›</a:t>
            </a:fld>
            <a:endParaRPr lang="en-GB"/>
          </a:p>
        </p:txBody>
      </p:sp>
    </p:spTree>
    <p:extLst>
      <p:ext uri="{BB962C8B-B14F-4D97-AF65-F5344CB8AC3E}">
        <p14:creationId xmlns:p14="http://schemas.microsoft.com/office/powerpoint/2010/main" val="36760427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chart" Target="../charts/chart2.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chart" Target="../charts/chart3.xml"/></Relationships>
</file>

<file path=ppt/slides/_rels/slide1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s://malwaretech.com/" TargetMode="External"/><Relationship Id="rId3" Type="http://schemas.openxmlformats.org/officeDocument/2006/relationships/hyperlink" Target="https://unsplash.com/photos/bbR_YZijM8Y" TargetMode="External"/><Relationship Id="rId7" Type="http://schemas.openxmlformats.org/officeDocument/2006/relationships/hyperlink" Target="https://www.independent.co.uk/news/health/nhs-patient-data-attack-b2364202.html"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hyperlink" Target="https://unsplash.com/photos/eqd0f78u9nI" TargetMode="External"/><Relationship Id="rId11" Type="http://schemas.openxmlformats.org/officeDocument/2006/relationships/hyperlink" Target="https://www.nationalcrimeagency.gov.uk/news/russian-ransomware-group-hit-with-new-sanctions" TargetMode="External"/><Relationship Id="rId5" Type="http://schemas.openxmlformats.org/officeDocument/2006/relationships/hyperlink" Target="https://unsplash.com/photos/LPurJnihmQI" TargetMode="External"/><Relationship Id="rId10" Type="http://schemas.openxmlformats.org/officeDocument/2006/relationships/hyperlink" Target="https://www.enfield.gov.uk/services/your-council/our-policies-and-procedures/cyber-security-policy" TargetMode="External"/><Relationship Id="rId4" Type="http://schemas.openxmlformats.org/officeDocument/2006/relationships/hyperlink" Target="https://unsplash.com/photos/PSpf_XgOM5w" TargetMode="External"/><Relationship Id="rId9" Type="http://schemas.openxmlformats.org/officeDocument/2006/relationships/hyperlink" Target="https://www.gov.uk/government/statistics/cyber-security-breaches-survey-2022/cyber-security-breaches-survey-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close-up of a computer&#10;&#10;Description automatically generated">
            <a:extLst>
              <a:ext uri="{FF2B5EF4-FFF2-40B4-BE49-F238E27FC236}">
                <a16:creationId xmlns:a16="http://schemas.microsoft.com/office/drawing/2014/main" id="{B8A101EC-A2E1-0053-7EF3-0AF813762A89}"/>
              </a:ext>
            </a:extLst>
          </p:cNvPr>
          <p:cNvPicPr>
            <a:picLocks noChangeAspect="1"/>
          </p:cNvPicPr>
          <p:nvPr/>
        </p:nvPicPr>
        <p:blipFill rotWithShape="1">
          <a:blip r:embed="rId3">
            <a:extLst>
              <a:ext uri="{28A0092B-C50C-407E-A947-70E740481C1C}">
                <a14:useLocalDpi xmlns:a14="http://schemas.microsoft.com/office/drawing/2010/main" val="0"/>
              </a:ext>
            </a:extLst>
          </a:blip>
          <a:srcRect l="43530" r="27006"/>
          <a:stretch/>
        </p:blipFill>
        <p:spPr>
          <a:xfrm>
            <a:off x="9191501" y="0"/>
            <a:ext cx="2995942" cy="5723906"/>
          </a:xfrm>
          <a:prstGeom prst="rect">
            <a:avLst/>
          </a:prstGeom>
        </p:spPr>
      </p:pic>
      <p:pic>
        <p:nvPicPr>
          <p:cNvPr id="15" name="Picture 14" descr="A room with medical equipment&#10;&#10;Description automatically generated">
            <a:extLst>
              <a:ext uri="{FF2B5EF4-FFF2-40B4-BE49-F238E27FC236}">
                <a16:creationId xmlns:a16="http://schemas.microsoft.com/office/drawing/2014/main" id="{A36FBEFB-6655-3F0B-7CDB-99307DF42CEE}"/>
              </a:ext>
            </a:extLst>
          </p:cNvPr>
          <p:cNvPicPr>
            <a:picLocks noChangeAspect="1"/>
          </p:cNvPicPr>
          <p:nvPr/>
        </p:nvPicPr>
        <p:blipFill rotWithShape="1">
          <a:blip r:embed="rId4">
            <a:extLst>
              <a:ext uri="{28A0092B-C50C-407E-A947-70E740481C1C}">
                <a14:useLocalDpi xmlns:a14="http://schemas.microsoft.com/office/drawing/2010/main" val="0"/>
              </a:ext>
            </a:extLst>
          </a:blip>
          <a:srcRect l="37568" r="22516"/>
          <a:stretch/>
        </p:blipFill>
        <p:spPr>
          <a:xfrm>
            <a:off x="6096000" y="0"/>
            <a:ext cx="3095501" cy="5170043"/>
          </a:xfrm>
          <a:prstGeom prst="rect">
            <a:avLst/>
          </a:prstGeom>
        </p:spPr>
      </p:pic>
      <p:pic>
        <p:nvPicPr>
          <p:cNvPr id="13" name="Picture 12" descr="A close-up of blue cables&#10;&#10;Description automatically generated">
            <a:extLst>
              <a:ext uri="{FF2B5EF4-FFF2-40B4-BE49-F238E27FC236}">
                <a16:creationId xmlns:a16="http://schemas.microsoft.com/office/drawing/2014/main" id="{CB1186D7-37FA-CFB1-E67E-31F1D926B761}"/>
              </a:ext>
            </a:extLst>
          </p:cNvPr>
          <p:cNvPicPr>
            <a:picLocks noChangeAspect="1"/>
          </p:cNvPicPr>
          <p:nvPr/>
        </p:nvPicPr>
        <p:blipFill rotWithShape="1">
          <a:blip r:embed="rId5">
            <a:extLst>
              <a:ext uri="{28A0092B-C50C-407E-A947-70E740481C1C}">
                <a14:useLocalDpi xmlns:a14="http://schemas.microsoft.com/office/drawing/2010/main" val="0"/>
              </a:ext>
            </a:extLst>
          </a:blip>
          <a:srcRect l="30560" r="31890"/>
          <a:stretch/>
        </p:blipFill>
        <p:spPr>
          <a:xfrm>
            <a:off x="3182587" y="0"/>
            <a:ext cx="2913413" cy="5170043"/>
          </a:xfrm>
          <a:prstGeom prst="rect">
            <a:avLst/>
          </a:prstGeom>
        </p:spPr>
      </p:pic>
      <p:pic>
        <p:nvPicPr>
          <p:cNvPr id="10" name="Picture 9" descr="A helicopter flying over a building&#10;&#10;Description automatically generated">
            <a:extLst>
              <a:ext uri="{FF2B5EF4-FFF2-40B4-BE49-F238E27FC236}">
                <a16:creationId xmlns:a16="http://schemas.microsoft.com/office/drawing/2014/main" id="{3520FC80-DB11-E1CA-8E24-C223A4FBF116}"/>
              </a:ext>
            </a:extLst>
          </p:cNvPr>
          <p:cNvPicPr>
            <a:picLocks noChangeAspect="1"/>
          </p:cNvPicPr>
          <p:nvPr/>
        </p:nvPicPr>
        <p:blipFill rotWithShape="1">
          <a:blip r:embed="rId6">
            <a:extLst>
              <a:ext uri="{28A0092B-C50C-407E-A947-70E740481C1C}">
                <a14:useLocalDpi xmlns:a14="http://schemas.microsoft.com/office/drawing/2010/main" val="0"/>
              </a:ext>
            </a:extLst>
          </a:blip>
          <a:srcRect l="32296" t="42810" r="41466" b="381"/>
          <a:stretch/>
        </p:blipFill>
        <p:spPr>
          <a:xfrm>
            <a:off x="0" y="0"/>
            <a:ext cx="3182587" cy="5170043"/>
          </a:xfrm>
          <a:prstGeom prst="rect">
            <a:avLst/>
          </a:prstGeom>
        </p:spPr>
      </p:pic>
      <p:sp>
        <p:nvSpPr>
          <p:cNvPr id="11" name="Rectangle 10">
            <a:extLst>
              <a:ext uri="{FF2B5EF4-FFF2-40B4-BE49-F238E27FC236}">
                <a16:creationId xmlns:a16="http://schemas.microsoft.com/office/drawing/2014/main" id="{7A717E62-3848-DC00-12BA-5725EA4CF55C}"/>
              </a:ext>
            </a:extLst>
          </p:cNvPr>
          <p:cNvSpPr/>
          <p:nvPr/>
        </p:nvSpPr>
        <p:spPr>
          <a:xfrm>
            <a:off x="-1" y="2933881"/>
            <a:ext cx="12192001" cy="3941467"/>
          </a:xfrm>
          <a:prstGeom prst="rect">
            <a:avLst/>
          </a:prstGeom>
          <a:gradFill>
            <a:gsLst>
              <a:gs pos="0">
                <a:schemeClr val="tx1">
                  <a:alpha val="0"/>
                </a:schemeClr>
              </a:gs>
              <a:gs pos="40000">
                <a:schemeClr val="tx1">
                  <a:lumMod val="95000"/>
                  <a:lumOff val="5000"/>
                </a:schemeClr>
              </a:gs>
            </a:gsLst>
            <a:lin ang="54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F8B12EF-78EF-E180-FE10-D29B46BE202D}"/>
              </a:ext>
            </a:extLst>
          </p:cNvPr>
          <p:cNvSpPr>
            <a:spLocks noGrp="1"/>
          </p:cNvSpPr>
          <p:nvPr>
            <p:ph type="ctrTitle"/>
          </p:nvPr>
        </p:nvSpPr>
        <p:spPr>
          <a:xfrm>
            <a:off x="1136072" y="3918857"/>
            <a:ext cx="9144000" cy="1609911"/>
          </a:xfrm>
        </p:spPr>
        <p:txBody>
          <a:bodyPr>
            <a:normAutofit/>
          </a:bodyPr>
          <a:lstStyle/>
          <a:p>
            <a:pPr algn="l"/>
            <a:r>
              <a:rPr lang="en-GB" sz="3600" b="1" dirty="0">
                <a:solidFill>
                  <a:schemeClr val="bg1"/>
                </a:solidFill>
                <a:latin typeface="Arial" panose="020B0604020202020204" pitchFamily="34" charset="0"/>
                <a:cs typeface="Arial" panose="020B0604020202020204" pitchFamily="34" charset="0"/>
              </a:rPr>
              <a:t>Developing a 21</a:t>
            </a:r>
            <a:r>
              <a:rPr lang="en-GB" sz="3600" b="1" baseline="30000" dirty="0">
                <a:solidFill>
                  <a:schemeClr val="bg1"/>
                </a:solidFill>
                <a:latin typeface="Arial" panose="020B0604020202020204" pitchFamily="34" charset="0"/>
                <a:cs typeface="Arial" panose="020B0604020202020204" pitchFamily="34" charset="0"/>
              </a:rPr>
              <a:t>st</a:t>
            </a:r>
            <a:r>
              <a:rPr lang="en-GB" sz="3600" b="1" dirty="0">
                <a:solidFill>
                  <a:schemeClr val="bg1"/>
                </a:solidFill>
                <a:latin typeface="Arial" panose="020B0604020202020204" pitchFamily="34" charset="0"/>
                <a:cs typeface="Arial" panose="020B0604020202020204" pitchFamily="34" charset="0"/>
              </a:rPr>
              <a:t> century</a:t>
            </a:r>
            <a:br>
              <a:rPr lang="en-GB" sz="3600" b="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cyber-security toolkit for</a:t>
            </a:r>
            <a:br>
              <a:rPr lang="en-GB" sz="3600" b="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NHS end users: an investigation</a:t>
            </a:r>
          </a:p>
        </p:txBody>
      </p:sp>
      <p:sp>
        <p:nvSpPr>
          <p:cNvPr id="3" name="Subtitle 2">
            <a:extLst>
              <a:ext uri="{FF2B5EF4-FFF2-40B4-BE49-F238E27FC236}">
                <a16:creationId xmlns:a16="http://schemas.microsoft.com/office/drawing/2014/main" id="{05F3A6E1-A27A-8D0C-7090-1230E9C6B63C}"/>
              </a:ext>
            </a:extLst>
          </p:cNvPr>
          <p:cNvSpPr>
            <a:spLocks noGrp="1"/>
          </p:cNvSpPr>
          <p:nvPr>
            <p:ph type="subTitle" idx="1"/>
          </p:nvPr>
        </p:nvSpPr>
        <p:spPr>
          <a:xfrm>
            <a:off x="1136072" y="5620844"/>
            <a:ext cx="9144000" cy="459323"/>
          </a:xfrm>
        </p:spPr>
        <p:txBody>
          <a:bodyPr/>
          <a:lstStyle/>
          <a:p>
            <a:pPr algn="l"/>
            <a:r>
              <a:rPr lang="en-GB" dirty="0">
                <a:solidFill>
                  <a:schemeClr val="bg1"/>
                </a:solidFill>
                <a:latin typeface="Arial" panose="020B0604020202020204" pitchFamily="34" charset="0"/>
                <a:cs typeface="Arial" panose="020B0604020202020204" pitchFamily="34" charset="0"/>
              </a:rPr>
              <a:t>Pete Holdstock</a:t>
            </a:r>
          </a:p>
        </p:txBody>
      </p:sp>
    </p:spTree>
    <p:extLst>
      <p:ext uri="{BB962C8B-B14F-4D97-AF65-F5344CB8AC3E}">
        <p14:creationId xmlns:p14="http://schemas.microsoft.com/office/powerpoint/2010/main" val="1757418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1000"/>
                            </p:stCondLst>
                            <p:childTnLst>
                              <p:par>
                                <p:cTn id="9" presetID="10" presetClass="entr" presetSubtype="0" fill="hold" grpId="0" nodeType="afterEffect">
                                  <p:stCondLst>
                                    <p:cond delay="75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par>
                          <p:cTn id="12" fill="hold">
                            <p:stCondLst>
                              <p:cond delay="2250"/>
                            </p:stCondLst>
                            <p:childTnLst>
                              <p:par>
                                <p:cTn id="13" presetID="47" presetClass="entr" presetSubtype="0" fill="hold" nodeType="afterEffect">
                                  <p:stCondLst>
                                    <p:cond delay="50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1000"/>
                                        <p:tgtEl>
                                          <p:spTgt spid="10"/>
                                        </p:tgtEl>
                                      </p:cBhvr>
                                    </p:animEffect>
                                    <p:anim calcmode="lin" valueType="num">
                                      <p:cBhvr>
                                        <p:cTn id="16" dur="1000" fill="hold"/>
                                        <p:tgtEl>
                                          <p:spTgt spid="10"/>
                                        </p:tgtEl>
                                        <p:attrNameLst>
                                          <p:attrName>ppt_x</p:attrName>
                                        </p:attrNameLst>
                                      </p:cBhvr>
                                      <p:tavLst>
                                        <p:tav tm="0">
                                          <p:val>
                                            <p:strVal val="#ppt_x"/>
                                          </p:val>
                                        </p:tav>
                                        <p:tav tm="100000">
                                          <p:val>
                                            <p:strVal val="#ppt_x"/>
                                          </p:val>
                                        </p:tav>
                                      </p:tavLst>
                                    </p:anim>
                                    <p:anim calcmode="lin" valueType="num">
                                      <p:cBhvr>
                                        <p:cTn id="17" dur="1000" fill="hold"/>
                                        <p:tgtEl>
                                          <p:spTgt spid="10"/>
                                        </p:tgtEl>
                                        <p:attrNameLst>
                                          <p:attrName>ppt_y</p:attrName>
                                        </p:attrNameLst>
                                      </p:cBhvr>
                                      <p:tavLst>
                                        <p:tav tm="0">
                                          <p:val>
                                            <p:strVal val="#ppt_y-.1"/>
                                          </p:val>
                                        </p:tav>
                                        <p:tav tm="100000">
                                          <p:val>
                                            <p:strVal val="#ppt_y"/>
                                          </p:val>
                                        </p:tav>
                                      </p:tavLst>
                                    </p:anim>
                                  </p:childTnLst>
                                </p:cTn>
                              </p:par>
                              <p:par>
                                <p:cTn id="18" presetID="47" presetClass="entr" presetSubtype="0" fill="hold" nodeType="withEffect">
                                  <p:stCondLst>
                                    <p:cond delay="100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par>
                                <p:cTn id="23" presetID="47" presetClass="entr" presetSubtype="0" fill="hold" nodeType="withEffect">
                                  <p:stCondLst>
                                    <p:cond delay="150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1000"/>
                                        <p:tgtEl>
                                          <p:spTgt spid="15"/>
                                        </p:tgtEl>
                                      </p:cBhvr>
                                    </p:animEffect>
                                    <p:anim calcmode="lin" valueType="num">
                                      <p:cBhvr>
                                        <p:cTn id="26" dur="1000" fill="hold"/>
                                        <p:tgtEl>
                                          <p:spTgt spid="15"/>
                                        </p:tgtEl>
                                        <p:attrNameLst>
                                          <p:attrName>ppt_x</p:attrName>
                                        </p:attrNameLst>
                                      </p:cBhvr>
                                      <p:tavLst>
                                        <p:tav tm="0">
                                          <p:val>
                                            <p:strVal val="#ppt_x"/>
                                          </p:val>
                                        </p:tav>
                                        <p:tav tm="100000">
                                          <p:val>
                                            <p:strVal val="#ppt_x"/>
                                          </p:val>
                                        </p:tav>
                                      </p:tavLst>
                                    </p:anim>
                                    <p:anim calcmode="lin" valueType="num">
                                      <p:cBhvr>
                                        <p:cTn id="27" dur="1000" fill="hold"/>
                                        <p:tgtEl>
                                          <p:spTgt spid="15"/>
                                        </p:tgtEl>
                                        <p:attrNameLst>
                                          <p:attrName>ppt_y</p:attrName>
                                        </p:attrNameLst>
                                      </p:cBhvr>
                                      <p:tavLst>
                                        <p:tav tm="0">
                                          <p:val>
                                            <p:strVal val="#ppt_y-.1"/>
                                          </p:val>
                                        </p:tav>
                                        <p:tav tm="100000">
                                          <p:val>
                                            <p:strVal val="#ppt_y"/>
                                          </p:val>
                                        </p:tav>
                                      </p:tavLst>
                                    </p:anim>
                                  </p:childTnLst>
                                </p:cTn>
                              </p:par>
                              <p:par>
                                <p:cTn id="28" presetID="47" presetClass="entr" presetSubtype="0" fill="hold" nodeType="withEffect">
                                  <p:stCondLst>
                                    <p:cond delay="2000"/>
                                  </p:stCondLst>
                                  <p:childTnLst>
                                    <p:set>
                                      <p:cBhvr>
                                        <p:cTn id="29" dur="1" fill="hold">
                                          <p:stCondLst>
                                            <p:cond delay="0"/>
                                          </p:stCondLst>
                                        </p:cTn>
                                        <p:tgtEl>
                                          <p:spTgt spid="17"/>
                                        </p:tgtEl>
                                        <p:attrNameLst>
                                          <p:attrName>style.visibility</p:attrName>
                                        </p:attrNameLst>
                                      </p:cBhvr>
                                      <p:to>
                                        <p:strVal val="visible"/>
                                      </p:to>
                                    </p:set>
                                    <p:animEffect transition="in" filter="fade">
                                      <p:cBhvr>
                                        <p:cTn id="30" dur="1000"/>
                                        <p:tgtEl>
                                          <p:spTgt spid="17"/>
                                        </p:tgtEl>
                                      </p:cBhvr>
                                    </p:animEffect>
                                    <p:anim calcmode="lin" valueType="num">
                                      <p:cBhvr>
                                        <p:cTn id="31" dur="1000" fill="hold"/>
                                        <p:tgtEl>
                                          <p:spTgt spid="17"/>
                                        </p:tgtEl>
                                        <p:attrNameLst>
                                          <p:attrName>ppt_x</p:attrName>
                                        </p:attrNameLst>
                                      </p:cBhvr>
                                      <p:tavLst>
                                        <p:tav tm="0">
                                          <p:val>
                                            <p:strVal val="#ppt_x"/>
                                          </p:val>
                                        </p:tav>
                                        <p:tav tm="100000">
                                          <p:val>
                                            <p:strVal val="#ppt_x"/>
                                          </p:val>
                                        </p:tav>
                                      </p:tavLst>
                                    </p:anim>
                                    <p:anim calcmode="lin" valueType="num">
                                      <p:cBhvr>
                                        <p:cTn id="32"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1" nodeType="clickEffect">
                                  <p:stCondLst>
                                    <p:cond delay="0"/>
                                  </p:stCondLst>
                                  <p:childTnLst>
                                    <p:animEffect transition="out" filter="fade">
                                      <p:cBhvr>
                                        <p:cTn id="36" dur="500"/>
                                        <p:tgtEl>
                                          <p:spTgt spid="2"/>
                                        </p:tgtEl>
                                      </p:cBhvr>
                                    </p:animEffect>
                                    <p:set>
                                      <p:cBhvr>
                                        <p:cTn id="37" dur="1" fill="hold">
                                          <p:stCondLst>
                                            <p:cond delay="499"/>
                                          </p:stCondLst>
                                        </p:cTn>
                                        <p:tgtEl>
                                          <p:spTgt spid="2"/>
                                        </p:tgtEl>
                                        <p:attrNameLst>
                                          <p:attrName>style.visibility</p:attrName>
                                        </p:attrNameLst>
                                      </p:cBhvr>
                                      <p:to>
                                        <p:strVal val="hidden"/>
                                      </p:to>
                                    </p:set>
                                  </p:childTnLst>
                                </p:cTn>
                              </p:par>
                              <p:par>
                                <p:cTn id="38" presetID="10" presetClass="exit" presetSubtype="0" fill="hold" grpId="1" nodeType="withEffect">
                                  <p:stCondLst>
                                    <p:cond delay="250"/>
                                  </p:stCondLst>
                                  <p:childTnLst>
                                    <p:animEffect transition="out" filter="fade">
                                      <p:cBhvr>
                                        <p:cTn id="39" dur="500"/>
                                        <p:tgtEl>
                                          <p:spTgt spid="3">
                                            <p:txEl>
                                              <p:pRg st="0" end="0"/>
                                            </p:txEl>
                                          </p:spTgt>
                                        </p:tgtEl>
                                      </p:cBhvr>
                                    </p:animEffect>
                                    <p:set>
                                      <p:cBhvr>
                                        <p:cTn id="40"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3" grpId="0" build="p"/>
      <p:bldP spid="3" grpId="1"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computer&#10;&#10;Description automatically generated">
            <a:extLst>
              <a:ext uri="{FF2B5EF4-FFF2-40B4-BE49-F238E27FC236}">
                <a16:creationId xmlns:a16="http://schemas.microsoft.com/office/drawing/2014/main" id="{A1847B40-8CFA-E47C-9514-C10B17E7BE70}"/>
              </a:ext>
            </a:extLst>
          </p:cNvPr>
          <p:cNvPicPr>
            <a:picLocks noChangeAspect="1"/>
          </p:cNvPicPr>
          <p:nvPr/>
        </p:nvPicPr>
        <p:blipFill rotWithShape="1">
          <a:blip r:embed="rId3">
            <a:extLst>
              <a:ext uri="{28A0092B-C50C-407E-A947-70E740481C1C}">
                <a14:useLocalDpi xmlns:a14="http://schemas.microsoft.com/office/drawing/2010/main" val="0"/>
              </a:ext>
            </a:extLst>
          </a:blip>
          <a:srcRect t="38784" b="34209"/>
          <a:stretch/>
        </p:blipFill>
        <p:spPr>
          <a:xfrm>
            <a:off x="-1101276" y="4837043"/>
            <a:ext cx="13293276" cy="2020957"/>
          </a:xfrm>
          <a:prstGeom prst="rect">
            <a:avLst/>
          </a:prstGeom>
        </p:spPr>
      </p:pic>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Situation</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1201600"/>
            <a:ext cx="10773215" cy="2459071"/>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Some end users have poor digital habits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Some users have physical access to areas they shouldn’t have access to</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NHS deals with vast amounts of high-risk, sensitive data</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Healthcare organisations are a main target of cyber attacks</a:t>
            </a:r>
          </a:p>
        </p:txBody>
      </p:sp>
    </p:spTree>
    <p:extLst>
      <p:ext uri="{BB962C8B-B14F-4D97-AF65-F5344CB8AC3E}">
        <p14:creationId xmlns:p14="http://schemas.microsoft.com/office/powerpoint/2010/main" val="2440589830"/>
      </p:ext>
    </p:extLst>
  </p:cSld>
  <p:clrMapOvr>
    <a:masterClrMapping/>
  </p:clrMapOvr>
  <mc:AlternateContent xmlns:mc="http://schemas.openxmlformats.org/markup-compatibility/2006">
    <mc:Choice xmlns:p14="http://schemas.microsoft.com/office/powerpoint/2010/main" Requires="p14">
      <p:transition spd="slow" p14:dur="3000">
        <p:push dir="u"/>
      </p:transition>
    </mc:Choice>
    <mc:Fallback>
      <p:transition spd="slow">
        <p:push dir="u"/>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1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75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wipe(left)">
                                      <p:cBhvr>
                                        <p:cTn id="22" dur="75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computer&#10;&#10;Description automatically generated">
            <a:extLst>
              <a:ext uri="{FF2B5EF4-FFF2-40B4-BE49-F238E27FC236}">
                <a16:creationId xmlns:a16="http://schemas.microsoft.com/office/drawing/2014/main" id="{A1847B40-8CFA-E47C-9514-C10B17E7BE70}"/>
              </a:ext>
            </a:extLst>
          </p:cNvPr>
          <p:cNvPicPr>
            <a:picLocks noChangeAspect="1"/>
          </p:cNvPicPr>
          <p:nvPr/>
        </p:nvPicPr>
        <p:blipFill rotWithShape="1">
          <a:blip r:embed="rId3">
            <a:extLst>
              <a:ext uri="{28A0092B-C50C-407E-A947-70E740481C1C}">
                <a14:useLocalDpi xmlns:a14="http://schemas.microsoft.com/office/drawing/2010/main" val="0"/>
              </a:ext>
            </a:extLst>
          </a:blip>
          <a:srcRect t="38784" b="34209"/>
          <a:stretch/>
        </p:blipFill>
        <p:spPr>
          <a:xfrm>
            <a:off x="-1101276" y="4837043"/>
            <a:ext cx="13293276" cy="2020957"/>
          </a:xfrm>
          <a:prstGeom prst="rect">
            <a:avLst/>
          </a:prstGeom>
        </p:spPr>
      </p:pic>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Situation</a:t>
            </a:r>
          </a:p>
        </p:txBody>
      </p:sp>
      <p:pic>
        <p:nvPicPr>
          <p:cNvPr id="8" name="Picture 7">
            <a:extLst>
              <a:ext uri="{FF2B5EF4-FFF2-40B4-BE49-F238E27FC236}">
                <a16:creationId xmlns:a16="http://schemas.microsoft.com/office/drawing/2014/main" id="{00949BF0-5569-83E0-6182-35EF2C76C3D3}"/>
              </a:ext>
            </a:extLst>
          </p:cNvPr>
          <p:cNvPicPr>
            <a:picLocks noChangeAspect="1"/>
          </p:cNvPicPr>
          <p:nvPr/>
        </p:nvPicPr>
        <p:blipFill>
          <a:blip r:embed="rId4"/>
          <a:stretch>
            <a:fillRect/>
          </a:stretch>
        </p:blipFill>
        <p:spPr>
          <a:xfrm>
            <a:off x="2098971" y="1337436"/>
            <a:ext cx="7672388" cy="5272155"/>
          </a:xfrm>
          <a:prstGeom prst="rect">
            <a:avLst/>
          </a:prstGeom>
        </p:spPr>
      </p:pic>
    </p:spTree>
    <p:extLst>
      <p:ext uri="{BB962C8B-B14F-4D97-AF65-F5344CB8AC3E}">
        <p14:creationId xmlns:p14="http://schemas.microsoft.com/office/powerpoint/2010/main" val="5036272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computer&#10;&#10;Description automatically generated">
            <a:extLst>
              <a:ext uri="{FF2B5EF4-FFF2-40B4-BE49-F238E27FC236}">
                <a16:creationId xmlns:a16="http://schemas.microsoft.com/office/drawing/2014/main" id="{A1847B40-8CFA-E47C-9514-C10B17E7BE70}"/>
              </a:ext>
            </a:extLst>
          </p:cNvPr>
          <p:cNvPicPr>
            <a:picLocks noChangeAspect="1"/>
          </p:cNvPicPr>
          <p:nvPr/>
        </p:nvPicPr>
        <p:blipFill rotWithShape="1">
          <a:blip r:embed="rId3">
            <a:extLst>
              <a:ext uri="{28A0092B-C50C-407E-A947-70E740481C1C}">
                <a14:useLocalDpi xmlns:a14="http://schemas.microsoft.com/office/drawing/2010/main" val="0"/>
              </a:ext>
            </a:extLst>
          </a:blip>
          <a:srcRect t="38784" b="34209"/>
          <a:stretch/>
        </p:blipFill>
        <p:spPr>
          <a:xfrm>
            <a:off x="-1101276" y="4837043"/>
            <a:ext cx="13293276" cy="2020957"/>
          </a:xfrm>
          <a:prstGeom prst="rect">
            <a:avLst/>
          </a:prstGeom>
        </p:spPr>
      </p:pic>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Situation</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1201600"/>
            <a:ext cx="10773215" cy="3074624"/>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Design an end-user cyber-security “toolkit” for all employees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Raise awareness of digital policies and why they are necessary</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Educate users on best practices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Aim to reduce ‘digital divide’</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Must be universally accessible</a:t>
            </a:r>
          </a:p>
        </p:txBody>
      </p:sp>
    </p:spTree>
    <p:extLst>
      <p:ext uri="{BB962C8B-B14F-4D97-AF65-F5344CB8AC3E}">
        <p14:creationId xmlns:p14="http://schemas.microsoft.com/office/powerpoint/2010/main" val="34989090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75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75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wipe(left)">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wipe(left)">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2430446"/>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solidFill>
                  <a:schemeClr val="bg1"/>
                </a:solidFill>
                <a:latin typeface="Arial" panose="020B0604020202020204" pitchFamily="34" charset="0"/>
                <a:cs typeface="Arial" panose="020B0604020202020204" pitchFamily="34" charset="0"/>
              </a:rPr>
              <a:t>Literature Review</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3145903"/>
            <a:ext cx="10773215" cy="1843518"/>
          </a:xfrm>
          <a:prstGeom prst="rect">
            <a:avLst/>
          </a:prstGeom>
          <a:noFill/>
        </p:spPr>
        <p:txBody>
          <a:bodyPr wrap="square" lIns="91440" tIns="45720" rIns="91440" bIns="45720" rtlCol="0" anchor="t">
            <a:spAutoFit/>
          </a:bodyPr>
          <a:lstStyle/>
          <a:p>
            <a:pPr marL="285750" indent="-285750">
              <a:lnSpc>
                <a:spcPct val="200000"/>
              </a:lnSpc>
              <a:buFont typeface="Arial" panose="020B0604020202020204" pitchFamily="34" charset="0"/>
              <a:buChar char="•"/>
            </a:pPr>
            <a:r>
              <a:rPr lang="en-GB" sz="2000" dirty="0">
                <a:solidFill>
                  <a:schemeClr val="bg1"/>
                </a:solidFill>
                <a:latin typeface="Arial"/>
                <a:cs typeface="Arial"/>
              </a:rPr>
              <a:t>39% of UK businesses Identified Cyber attack</a:t>
            </a:r>
            <a:endParaRPr lang="en-GB" sz="2000" dirty="0">
              <a:solidFill>
                <a:schemeClr val="bg1"/>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2000" dirty="0">
                <a:solidFill>
                  <a:schemeClr val="bg1"/>
                </a:solidFill>
                <a:latin typeface="Arial"/>
                <a:cs typeface="Arial"/>
              </a:rPr>
              <a:t>2020 spiked to 46%</a:t>
            </a:r>
            <a:endParaRPr lang="en-GB" sz="2000" dirty="0">
              <a:solidFill>
                <a:schemeClr val="bg1"/>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2000" dirty="0">
                <a:solidFill>
                  <a:schemeClr val="bg1"/>
                </a:solidFill>
                <a:latin typeface="Arial"/>
                <a:cs typeface="Arial"/>
              </a:rPr>
              <a:t>Most common cyberattacks were "Phishing"</a:t>
            </a:r>
          </a:p>
        </p:txBody>
      </p:sp>
      <p:pic>
        <p:nvPicPr>
          <p:cNvPr id="5" name="Picture 4" descr="A helicopter flying over a building&#10;&#10;Description automatically generated">
            <a:extLst>
              <a:ext uri="{FF2B5EF4-FFF2-40B4-BE49-F238E27FC236}">
                <a16:creationId xmlns:a16="http://schemas.microsoft.com/office/drawing/2014/main" id="{859E074D-EFA6-3EF7-7BF0-2AD8866D3EA9}"/>
              </a:ext>
            </a:extLst>
          </p:cNvPr>
          <p:cNvPicPr>
            <a:picLocks noChangeAspect="1"/>
          </p:cNvPicPr>
          <p:nvPr/>
        </p:nvPicPr>
        <p:blipFill rotWithShape="1">
          <a:blip r:embed="rId3">
            <a:extLst>
              <a:ext uri="{28A0092B-C50C-407E-A947-70E740481C1C}">
                <a14:useLocalDpi xmlns:a14="http://schemas.microsoft.com/office/drawing/2010/main" val="0"/>
              </a:ext>
            </a:extLst>
          </a:blip>
          <a:srcRect t="52136" b="27600"/>
          <a:stretch/>
        </p:blipFill>
        <p:spPr>
          <a:xfrm>
            <a:off x="0" y="0"/>
            <a:ext cx="13293276" cy="2020957"/>
          </a:xfrm>
          <a:prstGeom prst="rect">
            <a:avLst/>
          </a:prstGeom>
        </p:spPr>
      </p:pic>
    </p:spTree>
    <p:extLst>
      <p:ext uri="{BB962C8B-B14F-4D97-AF65-F5344CB8AC3E}">
        <p14:creationId xmlns:p14="http://schemas.microsoft.com/office/powerpoint/2010/main" val="21693949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750"/>
                                        <p:tgtEl>
                                          <p:spTgt spid="4">
                                            <p:txEl>
                                              <p:pRg st="0" end="0"/>
                                            </p:txEl>
                                          </p:spTgt>
                                        </p:tgtEl>
                                      </p:cBhvr>
                                    </p:animEffect>
                                  </p:childTnLst>
                                </p:cTn>
                              </p:par>
                            </p:childTnLst>
                          </p:cTn>
                        </p:par>
                        <p:par>
                          <p:cTn id="8" fill="hold">
                            <p:stCondLst>
                              <p:cond delay="750"/>
                            </p:stCondLst>
                            <p:childTnLst>
                              <p:par>
                                <p:cTn id="9" presetID="22" presetClass="entr" presetSubtype="8" fill="hold"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wipe(left)">
                                      <p:cBhvr>
                                        <p:cTn id="11" dur="750"/>
                                        <p:tgtEl>
                                          <p:spTgt spid="4">
                                            <p:txEl>
                                              <p:pRg st="1" end="1"/>
                                            </p:txEl>
                                          </p:spTgt>
                                        </p:tgtEl>
                                      </p:cBhvr>
                                    </p:animEffect>
                                  </p:childTnLst>
                                </p:cTn>
                              </p:par>
                            </p:childTnLst>
                          </p:cTn>
                        </p:par>
                        <p:par>
                          <p:cTn id="12" fill="hold">
                            <p:stCondLst>
                              <p:cond delay="1500"/>
                            </p:stCondLst>
                            <p:childTnLst>
                              <p:par>
                                <p:cTn id="13" presetID="22" presetClass="entr" presetSubtype="8" fill="hold" nodeType="after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wipe(left)">
                                      <p:cBhvr>
                                        <p:cTn id="15" dur="75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2430446"/>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solidFill>
                  <a:schemeClr val="bg1"/>
                </a:solidFill>
                <a:latin typeface="Arial" panose="020B0604020202020204" pitchFamily="34" charset="0"/>
                <a:cs typeface="Arial" panose="020B0604020202020204" pitchFamily="34" charset="0"/>
              </a:rPr>
              <a:t>Literature Review</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3145903"/>
            <a:ext cx="10773215" cy="1843518"/>
          </a:xfrm>
          <a:prstGeom prst="rect">
            <a:avLst/>
          </a:prstGeom>
          <a:noFill/>
        </p:spPr>
        <p:txBody>
          <a:bodyPr wrap="square" lIns="91440" tIns="45720" rIns="91440" bIns="45720" rtlCol="0" anchor="t">
            <a:spAutoFit/>
          </a:bodyPr>
          <a:lstStyle/>
          <a:p>
            <a:pPr marL="285750" indent="-285750">
              <a:lnSpc>
                <a:spcPct val="200000"/>
              </a:lnSpc>
              <a:buFont typeface="Arial" panose="020B0604020202020204" pitchFamily="34" charset="0"/>
              <a:buChar char="•"/>
            </a:pPr>
            <a:r>
              <a:rPr lang="en-GB" sz="2000" dirty="0">
                <a:solidFill>
                  <a:schemeClr val="bg1"/>
                </a:solidFill>
                <a:latin typeface="Arial"/>
                <a:cs typeface="Arial"/>
              </a:rPr>
              <a:t>Enfield Council released their updated cyber policy</a:t>
            </a:r>
          </a:p>
          <a:p>
            <a:pPr marL="285750" indent="-285750">
              <a:lnSpc>
                <a:spcPct val="200000"/>
              </a:lnSpc>
              <a:buFont typeface="Arial" panose="020B0604020202020204" pitchFamily="34" charset="0"/>
              <a:buChar char="•"/>
            </a:pPr>
            <a:r>
              <a:rPr lang="en-GB" sz="2000" dirty="0">
                <a:solidFill>
                  <a:schemeClr val="bg1"/>
                </a:solidFill>
                <a:latin typeface="Arial"/>
                <a:cs typeface="Arial"/>
              </a:rPr>
              <a:t>Policies included laws to stay compliant</a:t>
            </a:r>
          </a:p>
          <a:p>
            <a:pPr marL="285750" indent="-285750">
              <a:lnSpc>
                <a:spcPct val="200000"/>
              </a:lnSpc>
              <a:buFont typeface="Arial" panose="020B0604020202020204" pitchFamily="34" charset="0"/>
              <a:buChar char="•"/>
            </a:pPr>
            <a:r>
              <a:rPr lang="en-GB" sz="2000" dirty="0">
                <a:solidFill>
                  <a:schemeClr val="bg1"/>
                </a:solidFill>
                <a:latin typeface="Arial"/>
                <a:cs typeface="Arial"/>
              </a:rPr>
              <a:t>Important business information</a:t>
            </a:r>
          </a:p>
        </p:txBody>
      </p:sp>
      <p:pic>
        <p:nvPicPr>
          <p:cNvPr id="5" name="Picture 4" descr="A helicopter flying over a building&#10;&#10;Description automatically generated">
            <a:extLst>
              <a:ext uri="{FF2B5EF4-FFF2-40B4-BE49-F238E27FC236}">
                <a16:creationId xmlns:a16="http://schemas.microsoft.com/office/drawing/2014/main" id="{859E074D-EFA6-3EF7-7BF0-2AD8866D3EA9}"/>
              </a:ext>
            </a:extLst>
          </p:cNvPr>
          <p:cNvPicPr>
            <a:picLocks noChangeAspect="1"/>
          </p:cNvPicPr>
          <p:nvPr/>
        </p:nvPicPr>
        <p:blipFill rotWithShape="1">
          <a:blip r:embed="rId3">
            <a:extLst>
              <a:ext uri="{28A0092B-C50C-407E-A947-70E740481C1C}">
                <a14:useLocalDpi xmlns:a14="http://schemas.microsoft.com/office/drawing/2010/main" val="0"/>
              </a:ext>
            </a:extLst>
          </a:blip>
          <a:srcRect t="52136" b="27600"/>
          <a:stretch/>
        </p:blipFill>
        <p:spPr>
          <a:xfrm>
            <a:off x="0" y="0"/>
            <a:ext cx="13293276" cy="2020957"/>
          </a:xfrm>
          <a:prstGeom prst="rect">
            <a:avLst/>
          </a:prstGeom>
        </p:spPr>
      </p:pic>
    </p:spTree>
    <p:extLst>
      <p:ext uri="{BB962C8B-B14F-4D97-AF65-F5344CB8AC3E}">
        <p14:creationId xmlns:p14="http://schemas.microsoft.com/office/powerpoint/2010/main" val="42068010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750"/>
                                        <p:tgtEl>
                                          <p:spTgt spid="4">
                                            <p:txEl>
                                              <p:pRg st="0" end="0"/>
                                            </p:txEl>
                                          </p:spTgt>
                                        </p:tgtEl>
                                      </p:cBhvr>
                                    </p:animEffect>
                                  </p:childTnLst>
                                </p:cTn>
                              </p:par>
                            </p:childTnLst>
                          </p:cTn>
                        </p:par>
                        <p:par>
                          <p:cTn id="8" fill="hold">
                            <p:stCondLst>
                              <p:cond delay="750"/>
                            </p:stCondLst>
                            <p:childTnLst>
                              <p:par>
                                <p:cTn id="9" presetID="22" presetClass="entr" presetSubtype="8" fill="hold"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wipe(left)">
                                      <p:cBhvr>
                                        <p:cTn id="11" dur="750"/>
                                        <p:tgtEl>
                                          <p:spTgt spid="4">
                                            <p:txEl>
                                              <p:pRg st="1" end="1"/>
                                            </p:txEl>
                                          </p:spTgt>
                                        </p:tgtEl>
                                      </p:cBhvr>
                                    </p:animEffect>
                                  </p:childTnLst>
                                </p:cTn>
                              </p:par>
                            </p:childTnLst>
                          </p:cTn>
                        </p:par>
                        <p:par>
                          <p:cTn id="12" fill="hold">
                            <p:stCondLst>
                              <p:cond delay="1500"/>
                            </p:stCondLst>
                            <p:childTnLst>
                              <p:par>
                                <p:cTn id="13" presetID="22" presetClass="entr" presetSubtype="8" fill="hold" nodeType="after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wipe(left)">
                                      <p:cBhvr>
                                        <p:cTn id="15" dur="75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2430446"/>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a:solidFill>
                  <a:schemeClr val="bg1"/>
                </a:solidFill>
                <a:latin typeface="Arial" panose="020B0604020202020204" pitchFamily="34" charset="0"/>
                <a:cs typeface="Arial" panose="020B0604020202020204" pitchFamily="34" charset="0"/>
              </a:rPr>
              <a:t>Literature Review</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3145903"/>
            <a:ext cx="10773215" cy="1843518"/>
          </a:xfrm>
          <a:prstGeom prst="rect">
            <a:avLst/>
          </a:prstGeom>
          <a:noFill/>
        </p:spPr>
        <p:txBody>
          <a:bodyPr wrap="square" lIns="91440" tIns="45720" rIns="91440" bIns="45720" rtlCol="0" anchor="t">
            <a:spAutoFit/>
          </a:bodyPr>
          <a:lstStyle/>
          <a:p>
            <a:pPr marL="285750" indent="-285750">
              <a:lnSpc>
                <a:spcPct val="200000"/>
              </a:lnSpc>
              <a:buFont typeface="Arial" panose="020B0604020202020204" pitchFamily="34" charset="0"/>
              <a:buChar char="•"/>
            </a:pPr>
            <a:r>
              <a:rPr lang="en-GB" sz="2000" dirty="0">
                <a:solidFill>
                  <a:schemeClr val="bg1"/>
                </a:solidFill>
                <a:latin typeface="Arial"/>
                <a:cs typeface="Arial"/>
              </a:rPr>
              <a:t>NCA published cyber-crime convictions </a:t>
            </a:r>
            <a:endParaRPr lang="en-GB" sz="2000" dirty="0">
              <a:solidFill>
                <a:schemeClr val="bg1"/>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2000" dirty="0">
                <a:solidFill>
                  <a:schemeClr val="bg1"/>
                </a:solidFill>
                <a:latin typeface="Arial"/>
                <a:cs typeface="Arial"/>
              </a:rPr>
              <a:t>Joint-country campaign</a:t>
            </a:r>
            <a:endParaRPr lang="en-GB" sz="2000" dirty="0">
              <a:solidFill>
                <a:schemeClr val="bg1"/>
              </a:solidFill>
              <a:latin typeface="Arial" panose="020B0604020202020204" pitchFamily="34" charset="0"/>
              <a:cs typeface="Arial" panose="020B0604020202020204" pitchFamily="34" charset="0"/>
            </a:endParaRPr>
          </a:p>
          <a:p>
            <a:pPr marL="285750" indent="-285750">
              <a:lnSpc>
                <a:spcPct val="200000"/>
              </a:lnSpc>
              <a:buFont typeface="Arial" panose="020B0604020202020204" pitchFamily="34" charset="0"/>
              <a:buChar char="•"/>
            </a:pPr>
            <a:r>
              <a:rPr lang="en-GB" sz="2000" dirty="0">
                <a:solidFill>
                  <a:schemeClr val="bg1"/>
                </a:solidFill>
                <a:latin typeface="Arial"/>
                <a:cs typeface="Arial"/>
              </a:rPr>
              <a:t>£27 million extorted from UK victims</a:t>
            </a:r>
            <a:endParaRPr lang="en-GB" sz="2000" dirty="0">
              <a:solidFill>
                <a:schemeClr val="bg1"/>
              </a:solidFill>
              <a:latin typeface="Arial" panose="020B0604020202020204" pitchFamily="34" charset="0"/>
              <a:cs typeface="Arial" panose="020B0604020202020204" pitchFamily="34" charset="0"/>
            </a:endParaRPr>
          </a:p>
        </p:txBody>
      </p:sp>
      <p:pic>
        <p:nvPicPr>
          <p:cNvPr id="5" name="Picture 4" descr="A helicopter flying over a building&#10;&#10;Description automatically generated">
            <a:extLst>
              <a:ext uri="{FF2B5EF4-FFF2-40B4-BE49-F238E27FC236}">
                <a16:creationId xmlns:a16="http://schemas.microsoft.com/office/drawing/2014/main" id="{859E074D-EFA6-3EF7-7BF0-2AD8866D3EA9}"/>
              </a:ext>
            </a:extLst>
          </p:cNvPr>
          <p:cNvPicPr>
            <a:picLocks noChangeAspect="1"/>
          </p:cNvPicPr>
          <p:nvPr/>
        </p:nvPicPr>
        <p:blipFill rotWithShape="1">
          <a:blip r:embed="rId3">
            <a:extLst>
              <a:ext uri="{28A0092B-C50C-407E-A947-70E740481C1C}">
                <a14:useLocalDpi xmlns:a14="http://schemas.microsoft.com/office/drawing/2010/main" val="0"/>
              </a:ext>
            </a:extLst>
          </a:blip>
          <a:srcRect t="52136" b="27600"/>
          <a:stretch/>
        </p:blipFill>
        <p:spPr>
          <a:xfrm>
            <a:off x="0" y="0"/>
            <a:ext cx="13293276" cy="2020957"/>
          </a:xfrm>
          <a:prstGeom prst="rect">
            <a:avLst/>
          </a:prstGeom>
        </p:spPr>
      </p:pic>
    </p:spTree>
    <p:extLst>
      <p:ext uri="{BB962C8B-B14F-4D97-AF65-F5344CB8AC3E}">
        <p14:creationId xmlns:p14="http://schemas.microsoft.com/office/powerpoint/2010/main" val="22615161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750"/>
                                        <p:tgtEl>
                                          <p:spTgt spid="4">
                                            <p:txEl>
                                              <p:pRg st="0" end="0"/>
                                            </p:txEl>
                                          </p:spTgt>
                                        </p:tgtEl>
                                      </p:cBhvr>
                                    </p:animEffect>
                                  </p:childTnLst>
                                </p:cTn>
                              </p:par>
                            </p:childTnLst>
                          </p:cTn>
                        </p:par>
                        <p:par>
                          <p:cTn id="8" fill="hold">
                            <p:stCondLst>
                              <p:cond delay="750"/>
                            </p:stCondLst>
                            <p:childTnLst>
                              <p:par>
                                <p:cTn id="9" presetID="22" presetClass="entr" presetSubtype="8" fill="hold"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wipe(left)">
                                      <p:cBhvr>
                                        <p:cTn id="11" dur="750"/>
                                        <p:tgtEl>
                                          <p:spTgt spid="4">
                                            <p:txEl>
                                              <p:pRg st="1" end="1"/>
                                            </p:txEl>
                                          </p:spTgt>
                                        </p:tgtEl>
                                      </p:cBhvr>
                                    </p:animEffect>
                                  </p:childTnLst>
                                </p:cTn>
                              </p:par>
                            </p:childTnLst>
                          </p:cTn>
                        </p:par>
                        <p:par>
                          <p:cTn id="12" fill="hold">
                            <p:stCondLst>
                              <p:cond delay="1500"/>
                            </p:stCondLst>
                            <p:childTnLst>
                              <p:par>
                                <p:cTn id="13" presetID="22" presetClass="entr" presetSubtype="8" fill="hold" nodeType="after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wipe(left)">
                                      <p:cBhvr>
                                        <p:cTn id="15" dur="75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Research Methodologies</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1201600"/>
            <a:ext cx="10773215" cy="2459071"/>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Establish the current state of cyber-security training and attitudes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Gather information from an end user survey</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Basic demographics collection</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Open-ended questions, gathering users’ own experiences</a:t>
            </a:r>
          </a:p>
        </p:txBody>
      </p:sp>
      <p:pic>
        <p:nvPicPr>
          <p:cNvPr id="5" name="Picture 4" descr="A room with medical equipment&#10;&#10;Description automatically generated">
            <a:extLst>
              <a:ext uri="{FF2B5EF4-FFF2-40B4-BE49-F238E27FC236}">
                <a16:creationId xmlns:a16="http://schemas.microsoft.com/office/drawing/2014/main" id="{5C9A142D-E5AE-B9BF-5053-4A0432BFA350}"/>
              </a:ext>
            </a:extLst>
          </p:cNvPr>
          <p:cNvPicPr>
            <a:picLocks noChangeAspect="1"/>
          </p:cNvPicPr>
          <p:nvPr/>
        </p:nvPicPr>
        <p:blipFill rotWithShape="1">
          <a:blip r:embed="rId3">
            <a:extLst>
              <a:ext uri="{28A0092B-C50C-407E-A947-70E740481C1C}">
                <a14:useLocalDpi xmlns:a14="http://schemas.microsoft.com/office/drawing/2010/main" val="0"/>
              </a:ext>
            </a:extLst>
          </a:blip>
          <a:srcRect t="50000" b="25136"/>
          <a:stretch/>
        </p:blipFill>
        <p:spPr>
          <a:xfrm>
            <a:off x="0" y="4837042"/>
            <a:ext cx="12192000" cy="2020957"/>
          </a:xfrm>
          <a:prstGeom prst="rect">
            <a:avLst/>
          </a:prstGeom>
        </p:spPr>
      </p:pic>
    </p:spTree>
    <p:extLst>
      <p:ext uri="{BB962C8B-B14F-4D97-AF65-F5344CB8AC3E}">
        <p14:creationId xmlns:p14="http://schemas.microsoft.com/office/powerpoint/2010/main" val="7261469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wipe(left)">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Research Methodologies</a:t>
            </a:r>
          </a:p>
        </p:txBody>
      </p:sp>
      <p:pic>
        <p:nvPicPr>
          <p:cNvPr id="5" name="Picture 4" descr="A room with medical equipment&#10;&#10;Description automatically generated">
            <a:extLst>
              <a:ext uri="{FF2B5EF4-FFF2-40B4-BE49-F238E27FC236}">
                <a16:creationId xmlns:a16="http://schemas.microsoft.com/office/drawing/2014/main" id="{5C9A142D-E5AE-B9BF-5053-4A0432BFA350}"/>
              </a:ext>
            </a:extLst>
          </p:cNvPr>
          <p:cNvPicPr>
            <a:picLocks noChangeAspect="1"/>
          </p:cNvPicPr>
          <p:nvPr/>
        </p:nvPicPr>
        <p:blipFill rotWithShape="1">
          <a:blip r:embed="rId3">
            <a:extLst>
              <a:ext uri="{28A0092B-C50C-407E-A947-70E740481C1C}">
                <a14:useLocalDpi xmlns:a14="http://schemas.microsoft.com/office/drawing/2010/main" val="0"/>
              </a:ext>
            </a:extLst>
          </a:blip>
          <a:srcRect t="50000" b="25136"/>
          <a:stretch/>
        </p:blipFill>
        <p:spPr>
          <a:xfrm>
            <a:off x="0" y="4837042"/>
            <a:ext cx="12192000" cy="2020957"/>
          </a:xfrm>
          <a:prstGeom prst="rect">
            <a:avLst/>
          </a:prstGeom>
        </p:spPr>
      </p:pic>
      <p:sp>
        <p:nvSpPr>
          <p:cNvPr id="2" name="Rectangle: Rounded Corners 1">
            <a:extLst>
              <a:ext uri="{FF2B5EF4-FFF2-40B4-BE49-F238E27FC236}">
                <a16:creationId xmlns:a16="http://schemas.microsoft.com/office/drawing/2014/main" id="{3CB0242E-65B6-5354-1D95-A7F9C6242582}"/>
              </a:ext>
            </a:extLst>
          </p:cNvPr>
          <p:cNvSpPr/>
          <p:nvPr/>
        </p:nvSpPr>
        <p:spPr>
          <a:xfrm>
            <a:off x="628650" y="1320800"/>
            <a:ext cx="4787900" cy="3079750"/>
          </a:xfrm>
          <a:prstGeom prst="roundRect">
            <a:avLst>
              <a:gd name="adj" fmla="val 5121"/>
            </a:avLst>
          </a:prstGeom>
          <a:solidFill>
            <a:schemeClr val="tx1"/>
          </a:solidFill>
          <a:ln>
            <a:noFill/>
          </a:ln>
          <a:effectLst>
            <a:glow rad="635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F05955C-EC0D-EA8B-599C-77253F0E8B26}"/>
              </a:ext>
            </a:extLst>
          </p:cNvPr>
          <p:cNvSpPr txBox="1"/>
          <p:nvPr/>
        </p:nvSpPr>
        <p:spPr>
          <a:xfrm>
            <a:off x="685800" y="1441450"/>
            <a:ext cx="4635500" cy="1200329"/>
          </a:xfrm>
          <a:prstGeom prst="rect">
            <a:avLst/>
          </a:prstGeom>
          <a:noFill/>
        </p:spPr>
        <p:txBody>
          <a:bodyPr wrap="square" rtlCol="0">
            <a:spAutoFit/>
          </a:bodyPr>
          <a:lstStyle/>
          <a:p>
            <a:r>
              <a:rPr lang="en-GB" b="1" i="1" dirty="0">
                <a:solidFill>
                  <a:schemeClr val="bg1"/>
                </a:solidFill>
                <a:latin typeface="Arial" panose="020B0604020202020204" pitchFamily="34" charset="0"/>
                <a:cs typeface="Arial" panose="020B0604020202020204" pitchFamily="34" charset="0"/>
              </a:rPr>
              <a:t>Do you feel that you were given adequate training on best practices when using work IT equipment/services when you first joined the NHS?</a:t>
            </a:r>
          </a:p>
        </p:txBody>
      </p:sp>
      <p:grpSp>
        <p:nvGrpSpPr>
          <p:cNvPr id="10" name="Group 9">
            <a:extLst>
              <a:ext uri="{FF2B5EF4-FFF2-40B4-BE49-F238E27FC236}">
                <a16:creationId xmlns:a16="http://schemas.microsoft.com/office/drawing/2014/main" id="{E9899069-4B85-02A9-17D0-51D9ADC29A89}"/>
              </a:ext>
            </a:extLst>
          </p:cNvPr>
          <p:cNvGrpSpPr/>
          <p:nvPr/>
        </p:nvGrpSpPr>
        <p:grpSpPr>
          <a:xfrm>
            <a:off x="825500" y="2878723"/>
            <a:ext cx="4284132" cy="338554"/>
            <a:chOff x="825500" y="2878723"/>
            <a:chExt cx="4284132" cy="338554"/>
          </a:xfrm>
        </p:grpSpPr>
        <p:sp>
          <p:nvSpPr>
            <p:cNvPr id="8" name="Oval 7">
              <a:extLst>
                <a:ext uri="{FF2B5EF4-FFF2-40B4-BE49-F238E27FC236}">
                  <a16:creationId xmlns:a16="http://schemas.microsoft.com/office/drawing/2014/main" id="{A3F6E05C-A3E4-3FB0-E9D1-806197858907}"/>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2313BAA-70A7-FB8D-CC07-AFD517955EED}"/>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Yes</a:t>
              </a:r>
            </a:p>
          </p:txBody>
        </p:sp>
      </p:grpSp>
      <p:grpSp>
        <p:nvGrpSpPr>
          <p:cNvPr id="11" name="Group 10">
            <a:extLst>
              <a:ext uri="{FF2B5EF4-FFF2-40B4-BE49-F238E27FC236}">
                <a16:creationId xmlns:a16="http://schemas.microsoft.com/office/drawing/2014/main" id="{92FB0B8E-695D-135B-2A13-2490384F666A}"/>
              </a:ext>
            </a:extLst>
          </p:cNvPr>
          <p:cNvGrpSpPr/>
          <p:nvPr/>
        </p:nvGrpSpPr>
        <p:grpSpPr>
          <a:xfrm>
            <a:off x="825500" y="3267244"/>
            <a:ext cx="4284132" cy="338554"/>
            <a:chOff x="825500" y="2878723"/>
            <a:chExt cx="4284132" cy="338554"/>
          </a:xfrm>
        </p:grpSpPr>
        <p:sp>
          <p:nvSpPr>
            <p:cNvPr id="12" name="Oval 11">
              <a:extLst>
                <a:ext uri="{FF2B5EF4-FFF2-40B4-BE49-F238E27FC236}">
                  <a16:creationId xmlns:a16="http://schemas.microsoft.com/office/drawing/2014/main" id="{C7F2E796-13F3-114E-A894-D424EE048046}"/>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807BA917-DA75-42A8-F8DE-2DA52D1CAB50}"/>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No</a:t>
              </a:r>
            </a:p>
          </p:txBody>
        </p:sp>
      </p:grpSp>
      <p:grpSp>
        <p:nvGrpSpPr>
          <p:cNvPr id="14" name="Group 13">
            <a:extLst>
              <a:ext uri="{FF2B5EF4-FFF2-40B4-BE49-F238E27FC236}">
                <a16:creationId xmlns:a16="http://schemas.microsoft.com/office/drawing/2014/main" id="{70D15747-F80A-925E-08DB-6F9D962C837A}"/>
              </a:ext>
            </a:extLst>
          </p:cNvPr>
          <p:cNvGrpSpPr/>
          <p:nvPr/>
        </p:nvGrpSpPr>
        <p:grpSpPr>
          <a:xfrm>
            <a:off x="825500" y="3653769"/>
            <a:ext cx="4284132" cy="338554"/>
            <a:chOff x="825500" y="2878723"/>
            <a:chExt cx="4284132" cy="338554"/>
          </a:xfrm>
        </p:grpSpPr>
        <p:sp>
          <p:nvSpPr>
            <p:cNvPr id="15" name="Oval 14">
              <a:extLst>
                <a:ext uri="{FF2B5EF4-FFF2-40B4-BE49-F238E27FC236}">
                  <a16:creationId xmlns:a16="http://schemas.microsoft.com/office/drawing/2014/main" id="{E4A6F23A-440D-1CD4-3926-7F368772F934}"/>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C3C7ED5A-66C4-7A2F-38A5-D628ACE6F1B0}"/>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Unsure</a:t>
              </a:r>
            </a:p>
          </p:txBody>
        </p:sp>
      </p:grpSp>
      <p:graphicFrame>
        <p:nvGraphicFramePr>
          <p:cNvPr id="19" name="Chart 18">
            <a:extLst>
              <a:ext uri="{FF2B5EF4-FFF2-40B4-BE49-F238E27FC236}">
                <a16:creationId xmlns:a16="http://schemas.microsoft.com/office/drawing/2014/main" id="{53189C79-430C-D064-592D-2D74AE6C7699}"/>
              </a:ext>
            </a:extLst>
          </p:cNvPr>
          <p:cNvGraphicFramePr/>
          <p:nvPr>
            <p:extLst>
              <p:ext uri="{D42A27DB-BD31-4B8C-83A1-F6EECF244321}">
                <p14:modId xmlns:p14="http://schemas.microsoft.com/office/powerpoint/2010/main" val="1814239570"/>
              </p:ext>
            </p:extLst>
          </p:nvPr>
        </p:nvGraphicFramePr>
        <p:xfrm>
          <a:off x="7772400" y="1308716"/>
          <a:ext cx="3037840" cy="314001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975532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22" presetClass="entr" presetSubtype="8" fill="hold"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par>
                          <p:cTn id="12" fill="hold">
                            <p:stCondLst>
                              <p:cond delay="1250"/>
                            </p:stCondLst>
                            <p:childTnLst>
                              <p:par>
                                <p:cTn id="13" presetID="22" presetClass="entr" presetSubtype="8"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left)">
                                      <p:cBhvr>
                                        <p:cTn id="15" dur="500"/>
                                        <p:tgtEl>
                                          <p:spTgt spid="11"/>
                                        </p:tgtEl>
                                      </p:cBhvr>
                                    </p:animEffect>
                                  </p:childTnLst>
                                </p:cTn>
                              </p:par>
                            </p:childTnLst>
                          </p:cTn>
                        </p:par>
                        <p:par>
                          <p:cTn id="16" fill="hold">
                            <p:stCondLst>
                              <p:cond delay="1750"/>
                            </p:stCondLst>
                            <p:childTnLst>
                              <p:par>
                                <p:cTn id="17" presetID="22" presetClass="entr" presetSubtype="8" fill="hold"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left)">
                                      <p:cBhvr>
                                        <p:cTn id="19" dur="500"/>
                                        <p:tgtEl>
                                          <p:spTgt spid="14"/>
                                        </p:tgtEl>
                                      </p:cBhvr>
                                    </p:animEffect>
                                  </p:childTnLst>
                                </p:cTn>
                              </p:par>
                            </p:childTnLst>
                          </p:cTn>
                        </p:par>
                        <p:par>
                          <p:cTn id="20" fill="hold">
                            <p:stCondLst>
                              <p:cond delay="2250"/>
                            </p:stCondLst>
                            <p:childTnLst>
                              <p:par>
                                <p:cTn id="21" presetID="21" presetClass="entr" presetSubtype="1" fill="hold" grpId="0" nodeType="afterEffect">
                                  <p:stCondLst>
                                    <p:cond delay="500"/>
                                  </p:stCondLst>
                                  <p:childTnLst>
                                    <p:set>
                                      <p:cBhvr>
                                        <p:cTn id="22" dur="1" fill="hold">
                                          <p:stCondLst>
                                            <p:cond delay="0"/>
                                          </p:stCondLst>
                                        </p:cTn>
                                        <p:tgtEl>
                                          <p:spTgt spid="19"/>
                                        </p:tgtEl>
                                        <p:attrNameLst>
                                          <p:attrName>style.visibility</p:attrName>
                                        </p:attrNameLst>
                                      </p:cBhvr>
                                      <p:to>
                                        <p:strVal val="visible"/>
                                      </p:to>
                                    </p:set>
                                    <p:animEffect transition="in" filter="wheel(1)">
                                      <p:cBhvr>
                                        <p:cTn id="23" dur="1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19"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Research Methodologies</a:t>
            </a:r>
          </a:p>
        </p:txBody>
      </p:sp>
      <p:pic>
        <p:nvPicPr>
          <p:cNvPr id="5" name="Picture 4" descr="A room with medical equipment&#10;&#10;Description automatically generated">
            <a:extLst>
              <a:ext uri="{FF2B5EF4-FFF2-40B4-BE49-F238E27FC236}">
                <a16:creationId xmlns:a16="http://schemas.microsoft.com/office/drawing/2014/main" id="{5C9A142D-E5AE-B9BF-5053-4A0432BFA350}"/>
              </a:ext>
            </a:extLst>
          </p:cNvPr>
          <p:cNvPicPr>
            <a:picLocks noChangeAspect="1"/>
          </p:cNvPicPr>
          <p:nvPr/>
        </p:nvPicPr>
        <p:blipFill rotWithShape="1">
          <a:blip r:embed="rId3">
            <a:extLst>
              <a:ext uri="{28A0092B-C50C-407E-A947-70E740481C1C}">
                <a14:useLocalDpi xmlns:a14="http://schemas.microsoft.com/office/drawing/2010/main" val="0"/>
              </a:ext>
            </a:extLst>
          </a:blip>
          <a:srcRect t="50000" b="25136"/>
          <a:stretch/>
        </p:blipFill>
        <p:spPr>
          <a:xfrm>
            <a:off x="0" y="4837042"/>
            <a:ext cx="12192000" cy="2020957"/>
          </a:xfrm>
          <a:prstGeom prst="rect">
            <a:avLst/>
          </a:prstGeom>
        </p:spPr>
      </p:pic>
      <p:sp>
        <p:nvSpPr>
          <p:cNvPr id="2" name="Rectangle: Rounded Corners 1">
            <a:extLst>
              <a:ext uri="{FF2B5EF4-FFF2-40B4-BE49-F238E27FC236}">
                <a16:creationId xmlns:a16="http://schemas.microsoft.com/office/drawing/2014/main" id="{3CB0242E-65B6-5354-1D95-A7F9C6242582}"/>
              </a:ext>
            </a:extLst>
          </p:cNvPr>
          <p:cNvSpPr/>
          <p:nvPr/>
        </p:nvSpPr>
        <p:spPr>
          <a:xfrm>
            <a:off x="628650" y="1320800"/>
            <a:ext cx="4787900" cy="3079750"/>
          </a:xfrm>
          <a:prstGeom prst="roundRect">
            <a:avLst>
              <a:gd name="adj" fmla="val 5121"/>
            </a:avLst>
          </a:prstGeom>
          <a:solidFill>
            <a:schemeClr val="tx1"/>
          </a:solidFill>
          <a:ln>
            <a:noFill/>
          </a:ln>
          <a:effectLst>
            <a:glow rad="635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F05955C-EC0D-EA8B-599C-77253F0E8B26}"/>
              </a:ext>
            </a:extLst>
          </p:cNvPr>
          <p:cNvSpPr txBox="1"/>
          <p:nvPr/>
        </p:nvSpPr>
        <p:spPr>
          <a:xfrm>
            <a:off x="685800" y="1441450"/>
            <a:ext cx="4635500" cy="923330"/>
          </a:xfrm>
          <a:prstGeom prst="rect">
            <a:avLst/>
          </a:prstGeom>
          <a:noFill/>
        </p:spPr>
        <p:txBody>
          <a:bodyPr wrap="square" rtlCol="0">
            <a:spAutoFit/>
          </a:bodyPr>
          <a:lstStyle/>
          <a:p>
            <a:r>
              <a:rPr lang="en-GB" b="1" i="1" dirty="0">
                <a:solidFill>
                  <a:schemeClr val="bg1"/>
                </a:solidFill>
                <a:latin typeface="Arial" panose="020B0604020202020204" pitchFamily="34" charset="0"/>
                <a:cs typeface="Arial" panose="020B0604020202020204" pitchFamily="34" charset="0"/>
              </a:rPr>
              <a:t>Do you consider yourself to use strong passwords both personally and for work?</a:t>
            </a:r>
          </a:p>
        </p:txBody>
      </p:sp>
      <p:grpSp>
        <p:nvGrpSpPr>
          <p:cNvPr id="10" name="Group 9">
            <a:extLst>
              <a:ext uri="{FF2B5EF4-FFF2-40B4-BE49-F238E27FC236}">
                <a16:creationId xmlns:a16="http://schemas.microsoft.com/office/drawing/2014/main" id="{E9899069-4B85-02A9-17D0-51D9ADC29A89}"/>
              </a:ext>
            </a:extLst>
          </p:cNvPr>
          <p:cNvGrpSpPr/>
          <p:nvPr/>
        </p:nvGrpSpPr>
        <p:grpSpPr>
          <a:xfrm>
            <a:off x="825500" y="2878723"/>
            <a:ext cx="4284132" cy="338554"/>
            <a:chOff x="825500" y="2878723"/>
            <a:chExt cx="4284132" cy="338554"/>
          </a:xfrm>
        </p:grpSpPr>
        <p:sp>
          <p:nvSpPr>
            <p:cNvPr id="8" name="Oval 7">
              <a:extLst>
                <a:ext uri="{FF2B5EF4-FFF2-40B4-BE49-F238E27FC236}">
                  <a16:creationId xmlns:a16="http://schemas.microsoft.com/office/drawing/2014/main" id="{A3F6E05C-A3E4-3FB0-E9D1-806197858907}"/>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2313BAA-70A7-FB8D-CC07-AFD517955EED}"/>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Yes</a:t>
              </a:r>
            </a:p>
          </p:txBody>
        </p:sp>
      </p:grpSp>
      <p:grpSp>
        <p:nvGrpSpPr>
          <p:cNvPr id="11" name="Group 10">
            <a:extLst>
              <a:ext uri="{FF2B5EF4-FFF2-40B4-BE49-F238E27FC236}">
                <a16:creationId xmlns:a16="http://schemas.microsoft.com/office/drawing/2014/main" id="{92FB0B8E-695D-135B-2A13-2490384F666A}"/>
              </a:ext>
            </a:extLst>
          </p:cNvPr>
          <p:cNvGrpSpPr/>
          <p:nvPr/>
        </p:nvGrpSpPr>
        <p:grpSpPr>
          <a:xfrm>
            <a:off x="825500" y="3267244"/>
            <a:ext cx="4284132" cy="338554"/>
            <a:chOff x="825500" y="2878723"/>
            <a:chExt cx="4284132" cy="338554"/>
          </a:xfrm>
        </p:grpSpPr>
        <p:sp>
          <p:nvSpPr>
            <p:cNvPr id="12" name="Oval 11">
              <a:extLst>
                <a:ext uri="{FF2B5EF4-FFF2-40B4-BE49-F238E27FC236}">
                  <a16:creationId xmlns:a16="http://schemas.microsoft.com/office/drawing/2014/main" id="{C7F2E796-13F3-114E-A894-D424EE048046}"/>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807BA917-DA75-42A8-F8DE-2DA52D1CAB50}"/>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No</a:t>
              </a:r>
            </a:p>
          </p:txBody>
        </p:sp>
      </p:grpSp>
      <p:grpSp>
        <p:nvGrpSpPr>
          <p:cNvPr id="14" name="Group 13">
            <a:extLst>
              <a:ext uri="{FF2B5EF4-FFF2-40B4-BE49-F238E27FC236}">
                <a16:creationId xmlns:a16="http://schemas.microsoft.com/office/drawing/2014/main" id="{70D15747-F80A-925E-08DB-6F9D962C837A}"/>
              </a:ext>
            </a:extLst>
          </p:cNvPr>
          <p:cNvGrpSpPr/>
          <p:nvPr/>
        </p:nvGrpSpPr>
        <p:grpSpPr>
          <a:xfrm>
            <a:off x="825500" y="3653769"/>
            <a:ext cx="4284132" cy="338554"/>
            <a:chOff x="825500" y="2878723"/>
            <a:chExt cx="4284132" cy="338554"/>
          </a:xfrm>
        </p:grpSpPr>
        <p:sp>
          <p:nvSpPr>
            <p:cNvPr id="15" name="Oval 14">
              <a:extLst>
                <a:ext uri="{FF2B5EF4-FFF2-40B4-BE49-F238E27FC236}">
                  <a16:creationId xmlns:a16="http://schemas.microsoft.com/office/drawing/2014/main" id="{E4A6F23A-440D-1CD4-3926-7F368772F934}"/>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C3C7ED5A-66C4-7A2F-38A5-D628ACE6F1B0}"/>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Unsure</a:t>
              </a:r>
            </a:p>
          </p:txBody>
        </p:sp>
      </p:grpSp>
      <p:sp>
        <p:nvSpPr>
          <p:cNvPr id="4" name="Rectangle: Rounded Corners 3">
            <a:extLst>
              <a:ext uri="{FF2B5EF4-FFF2-40B4-BE49-F238E27FC236}">
                <a16:creationId xmlns:a16="http://schemas.microsoft.com/office/drawing/2014/main" id="{F8E24685-3B4D-518F-EA1F-0F5BDA29503A}"/>
              </a:ext>
            </a:extLst>
          </p:cNvPr>
          <p:cNvSpPr/>
          <p:nvPr/>
        </p:nvSpPr>
        <p:spPr>
          <a:xfrm>
            <a:off x="6718300" y="1310640"/>
            <a:ext cx="4787900" cy="3079750"/>
          </a:xfrm>
          <a:prstGeom prst="roundRect">
            <a:avLst>
              <a:gd name="adj" fmla="val 5121"/>
            </a:avLst>
          </a:prstGeom>
          <a:solidFill>
            <a:schemeClr val="tx1"/>
          </a:solidFill>
          <a:ln>
            <a:noFill/>
          </a:ln>
          <a:effectLst>
            <a:glow rad="635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A430BD7-763B-822E-D2A8-720934DF68B1}"/>
              </a:ext>
            </a:extLst>
          </p:cNvPr>
          <p:cNvSpPr txBox="1"/>
          <p:nvPr/>
        </p:nvSpPr>
        <p:spPr>
          <a:xfrm>
            <a:off x="6775450" y="1431290"/>
            <a:ext cx="4635500" cy="646331"/>
          </a:xfrm>
          <a:prstGeom prst="rect">
            <a:avLst/>
          </a:prstGeom>
          <a:noFill/>
        </p:spPr>
        <p:txBody>
          <a:bodyPr wrap="square" rtlCol="0">
            <a:spAutoFit/>
          </a:bodyPr>
          <a:lstStyle/>
          <a:p>
            <a:r>
              <a:rPr lang="en-GB" b="1" i="1" dirty="0">
                <a:solidFill>
                  <a:schemeClr val="bg1"/>
                </a:solidFill>
                <a:latin typeface="Arial" panose="020B0604020202020204" pitchFamily="34" charset="0"/>
                <a:cs typeface="Arial" panose="020B0604020202020204" pitchFamily="34" charset="0"/>
              </a:rPr>
              <a:t>Do you use 2FA (two factor authentication) on your work account?</a:t>
            </a:r>
          </a:p>
        </p:txBody>
      </p:sp>
      <p:grpSp>
        <p:nvGrpSpPr>
          <p:cNvPr id="17" name="Group 16">
            <a:extLst>
              <a:ext uri="{FF2B5EF4-FFF2-40B4-BE49-F238E27FC236}">
                <a16:creationId xmlns:a16="http://schemas.microsoft.com/office/drawing/2014/main" id="{DCDAF348-9E06-2650-3F19-DDBFC9A0D025}"/>
              </a:ext>
            </a:extLst>
          </p:cNvPr>
          <p:cNvGrpSpPr/>
          <p:nvPr/>
        </p:nvGrpSpPr>
        <p:grpSpPr>
          <a:xfrm>
            <a:off x="6915150" y="2868563"/>
            <a:ext cx="4284132" cy="338554"/>
            <a:chOff x="825500" y="2878723"/>
            <a:chExt cx="4284132" cy="338554"/>
          </a:xfrm>
        </p:grpSpPr>
        <p:sp>
          <p:nvSpPr>
            <p:cNvPr id="18" name="Oval 17">
              <a:extLst>
                <a:ext uri="{FF2B5EF4-FFF2-40B4-BE49-F238E27FC236}">
                  <a16:creationId xmlns:a16="http://schemas.microsoft.com/office/drawing/2014/main" id="{D2D6032C-6870-944F-6C73-FB83F74E3C24}"/>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030339A1-15B0-23A1-B6BD-2C70D87987FD}"/>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Yes</a:t>
              </a:r>
            </a:p>
          </p:txBody>
        </p:sp>
      </p:grpSp>
      <p:grpSp>
        <p:nvGrpSpPr>
          <p:cNvPr id="21" name="Group 20">
            <a:extLst>
              <a:ext uri="{FF2B5EF4-FFF2-40B4-BE49-F238E27FC236}">
                <a16:creationId xmlns:a16="http://schemas.microsoft.com/office/drawing/2014/main" id="{B8A6CF67-E39E-D837-EDD1-2D137F1BD008}"/>
              </a:ext>
            </a:extLst>
          </p:cNvPr>
          <p:cNvGrpSpPr/>
          <p:nvPr/>
        </p:nvGrpSpPr>
        <p:grpSpPr>
          <a:xfrm>
            <a:off x="6915150" y="3257084"/>
            <a:ext cx="4284132" cy="338554"/>
            <a:chOff x="825500" y="2878723"/>
            <a:chExt cx="4284132" cy="338554"/>
          </a:xfrm>
        </p:grpSpPr>
        <p:sp>
          <p:nvSpPr>
            <p:cNvPr id="22" name="Oval 21">
              <a:extLst>
                <a:ext uri="{FF2B5EF4-FFF2-40B4-BE49-F238E27FC236}">
                  <a16:creationId xmlns:a16="http://schemas.microsoft.com/office/drawing/2014/main" id="{FDBA6F67-63D5-2B26-C7B8-2018573605C2}"/>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68ED33E1-900C-24A8-D0AD-D32956DBE962}"/>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No</a:t>
              </a:r>
            </a:p>
          </p:txBody>
        </p:sp>
      </p:grpSp>
      <p:grpSp>
        <p:nvGrpSpPr>
          <p:cNvPr id="24" name="Group 23">
            <a:extLst>
              <a:ext uri="{FF2B5EF4-FFF2-40B4-BE49-F238E27FC236}">
                <a16:creationId xmlns:a16="http://schemas.microsoft.com/office/drawing/2014/main" id="{3A8E2965-56B9-CF6B-542E-8F0E57D9C094}"/>
              </a:ext>
            </a:extLst>
          </p:cNvPr>
          <p:cNvGrpSpPr/>
          <p:nvPr/>
        </p:nvGrpSpPr>
        <p:grpSpPr>
          <a:xfrm>
            <a:off x="6915150" y="3643609"/>
            <a:ext cx="4284132" cy="338554"/>
            <a:chOff x="825500" y="2878723"/>
            <a:chExt cx="4284132" cy="338554"/>
          </a:xfrm>
        </p:grpSpPr>
        <p:sp>
          <p:nvSpPr>
            <p:cNvPr id="25" name="Oval 24">
              <a:extLst>
                <a:ext uri="{FF2B5EF4-FFF2-40B4-BE49-F238E27FC236}">
                  <a16:creationId xmlns:a16="http://schemas.microsoft.com/office/drawing/2014/main" id="{56BC3D66-012F-F79A-8A68-A97EBF1DFE2C}"/>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BECAC3C3-7DD0-C96E-D61B-52A7F48E2497}"/>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Unsure</a:t>
              </a:r>
            </a:p>
          </p:txBody>
        </p:sp>
      </p:grpSp>
    </p:spTree>
    <p:extLst>
      <p:ext uri="{BB962C8B-B14F-4D97-AF65-F5344CB8AC3E}">
        <p14:creationId xmlns:p14="http://schemas.microsoft.com/office/powerpoint/2010/main" val="19571264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22" presetClass="entr" presetSubtype="8" fill="hold"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par>
                          <p:cTn id="12" fill="hold">
                            <p:stCondLst>
                              <p:cond delay="1250"/>
                            </p:stCondLst>
                            <p:childTnLst>
                              <p:par>
                                <p:cTn id="13" presetID="22" presetClass="entr" presetSubtype="8" fill="hold"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wipe(left)">
                                      <p:cBhvr>
                                        <p:cTn id="15" dur="500"/>
                                        <p:tgtEl>
                                          <p:spTgt spid="11"/>
                                        </p:tgtEl>
                                      </p:cBhvr>
                                    </p:animEffect>
                                  </p:childTnLst>
                                </p:cTn>
                              </p:par>
                            </p:childTnLst>
                          </p:cTn>
                        </p:par>
                        <p:par>
                          <p:cTn id="16" fill="hold">
                            <p:stCondLst>
                              <p:cond delay="1750"/>
                            </p:stCondLst>
                            <p:childTnLst>
                              <p:par>
                                <p:cTn id="17" presetID="22" presetClass="entr" presetSubtype="8" fill="hold" nodeType="after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wipe(left)">
                                      <p:cBhvr>
                                        <p:cTn id="19" dur="500"/>
                                        <p:tgtEl>
                                          <p:spTgt spid="14"/>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par>
                          <p:cTn id="23" fill="hold">
                            <p:stCondLst>
                              <p:cond delay="2250"/>
                            </p:stCondLst>
                            <p:childTnLst>
                              <p:par>
                                <p:cTn id="24" presetID="22" presetClass="entr" presetSubtype="8" fill="hold" nodeType="afterEffect">
                                  <p:stCondLst>
                                    <p:cond delay="250"/>
                                  </p:stCondLst>
                                  <p:childTnLst>
                                    <p:set>
                                      <p:cBhvr>
                                        <p:cTn id="25" dur="1" fill="hold">
                                          <p:stCondLst>
                                            <p:cond delay="0"/>
                                          </p:stCondLst>
                                        </p:cTn>
                                        <p:tgtEl>
                                          <p:spTgt spid="17"/>
                                        </p:tgtEl>
                                        <p:attrNameLst>
                                          <p:attrName>style.visibility</p:attrName>
                                        </p:attrNameLst>
                                      </p:cBhvr>
                                      <p:to>
                                        <p:strVal val="visible"/>
                                      </p:to>
                                    </p:set>
                                    <p:animEffect transition="in" filter="wipe(left)">
                                      <p:cBhvr>
                                        <p:cTn id="26" dur="500"/>
                                        <p:tgtEl>
                                          <p:spTgt spid="17"/>
                                        </p:tgtEl>
                                      </p:cBhvr>
                                    </p:animEffect>
                                  </p:childTnLst>
                                </p:cTn>
                              </p:par>
                            </p:childTnLst>
                          </p:cTn>
                        </p:par>
                        <p:par>
                          <p:cTn id="27" fill="hold">
                            <p:stCondLst>
                              <p:cond delay="3000"/>
                            </p:stCondLst>
                            <p:childTnLst>
                              <p:par>
                                <p:cTn id="28" presetID="22" presetClass="entr" presetSubtype="8" fill="hold" nodeType="after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wipe(left)">
                                      <p:cBhvr>
                                        <p:cTn id="30" dur="500"/>
                                        <p:tgtEl>
                                          <p:spTgt spid="21"/>
                                        </p:tgtEl>
                                      </p:cBhvr>
                                    </p:animEffect>
                                  </p:childTnLst>
                                </p:cTn>
                              </p:par>
                            </p:childTnLst>
                          </p:cTn>
                        </p:par>
                        <p:par>
                          <p:cTn id="31" fill="hold">
                            <p:stCondLst>
                              <p:cond delay="3500"/>
                            </p:stCondLst>
                            <p:childTnLst>
                              <p:par>
                                <p:cTn id="32" presetID="22" presetClass="entr" presetSubtype="8" fill="hold" nodeType="afterEffect">
                                  <p:stCondLst>
                                    <p:cond delay="0"/>
                                  </p:stCondLst>
                                  <p:childTnLst>
                                    <p:set>
                                      <p:cBhvr>
                                        <p:cTn id="33" dur="1" fill="hold">
                                          <p:stCondLst>
                                            <p:cond delay="0"/>
                                          </p:stCondLst>
                                        </p:cTn>
                                        <p:tgtEl>
                                          <p:spTgt spid="24"/>
                                        </p:tgtEl>
                                        <p:attrNameLst>
                                          <p:attrName>style.visibility</p:attrName>
                                        </p:attrNameLst>
                                      </p:cBhvr>
                                      <p:to>
                                        <p:strVal val="visible"/>
                                      </p:to>
                                    </p:set>
                                    <p:animEffect transition="in" filter="wipe(left)">
                                      <p:cBhvr>
                                        <p:cTn id="34"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Research Methodologies</a:t>
            </a:r>
          </a:p>
        </p:txBody>
      </p:sp>
      <p:pic>
        <p:nvPicPr>
          <p:cNvPr id="5" name="Picture 4" descr="A room with medical equipment&#10;&#10;Description automatically generated">
            <a:extLst>
              <a:ext uri="{FF2B5EF4-FFF2-40B4-BE49-F238E27FC236}">
                <a16:creationId xmlns:a16="http://schemas.microsoft.com/office/drawing/2014/main" id="{5C9A142D-E5AE-B9BF-5053-4A0432BFA350}"/>
              </a:ext>
            </a:extLst>
          </p:cNvPr>
          <p:cNvPicPr>
            <a:picLocks noChangeAspect="1"/>
          </p:cNvPicPr>
          <p:nvPr/>
        </p:nvPicPr>
        <p:blipFill rotWithShape="1">
          <a:blip r:embed="rId3">
            <a:extLst>
              <a:ext uri="{28A0092B-C50C-407E-A947-70E740481C1C}">
                <a14:useLocalDpi xmlns:a14="http://schemas.microsoft.com/office/drawing/2010/main" val="0"/>
              </a:ext>
            </a:extLst>
          </a:blip>
          <a:srcRect t="50000" b="25136"/>
          <a:stretch/>
        </p:blipFill>
        <p:spPr>
          <a:xfrm>
            <a:off x="0" y="4837042"/>
            <a:ext cx="12192000" cy="2020957"/>
          </a:xfrm>
          <a:prstGeom prst="rect">
            <a:avLst/>
          </a:prstGeom>
        </p:spPr>
      </p:pic>
      <p:sp>
        <p:nvSpPr>
          <p:cNvPr id="2" name="Rectangle: Rounded Corners 1">
            <a:extLst>
              <a:ext uri="{FF2B5EF4-FFF2-40B4-BE49-F238E27FC236}">
                <a16:creationId xmlns:a16="http://schemas.microsoft.com/office/drawing/2014/main" id="{3CB0242E-65B6-5354-1D95-A7F9C6242582}"/>
              </a:ext>
            </a:extLst>
          </p:cNvPr>
          <p:cNvSpPr/>
          <p:nvPr/>
        </p:nvSpPr>
        <p:spPr>
          <a:xfrm>
            <a:off x="1312545" y="1640840"/>
            <a:ext cx="9566910" cy="3647440"/>
          </a:xfrm>
          <a:prstGeom prst="roundRect">
            <a:avLst>
              <a:gd name="adj" fmla="val 5121"/>
            </a:avLst>
          </a:prstGeom>
          <a:solidFill>
            <a:schemeClr val="tx1"/>
          </a:solidFill>
          <a:ln>
            <a:noFill/>
          </a:ln>
          <a:effectLst>
            <a:glow rad="635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F05955C-EC0D-EA8B-599C-77253F0E8B26}"/>
              </a:ext>
            </a:extLst>
          </p:cNvPr>
          <p:cNvSpPr txBox="1"/>
          <p:nvPr/>
        </p:nvSpPr>
        <p:spPr>
          <a:xfrm>
            <a:off x="1369695" y="1761490"/>
            <a:ext cx="9509760" cy="1200329"/>
          </a:xfrm>
          <a:prstGeom prst="rect">
            <a:avLst/>
          </a:prstGeom>
          <a:noFill/>
        </p:spPr>
        <p:txBody>
          <a:bodyPr wrap="square" rtlCol="0">
            <a:spAutoFit/>
          </a:bodyPr>
          <a:lstStyle/>
          <a:p>
            <a:r>
              <a:rPr lang="en-GB" b="1" i="1" dirty="0">
                <a:solidFill>
                  <a:schemeClr val="bg1"/>
                </a:solidFill>
                <a:latin typeface="Arial" panose="020B0604020202020204" pitchFamily="34" charset="0"/>
                <a:cs typeface="Arial" panose="020B0604020202020204" pitchFamily="34" charset="0"/>
              </a:rPr>
              <a:t>Situation:</a:t>
            </a:r>
          </a:p>
          <a:p>
            <a:r>
              <a:rPr lang="en-GB" b="1" i="1" dirty="0">
                <a:solidFill>
                  <a:schemeClr val="bg1"/>
                </a:solidFill>
                <a:latin typeface="Arial" panose="020B0604020202020204" pitchFamily="34" charset="0"/>
                <a:cs typeface="Arial" panose="020B0604020202020204" pitchFamily="34" charset="0"/>
              </a:rPr>
              <a:t>You return from your lunch break to find a USB stick on your desk.</a:t>
            </a:r>
          </a:p>
          <a:p>
            <a:r>
              <a:rPr lang="en-GB" b="1" i="1" dirty="0">
                <a:solidFill>
                  <a:schemeClr val="bg1"/>
                </a:solidFill>
                <a:latin typeface="Arial" panose="020B0604020202020204" pitchFamily="34" charset="0"/>
                <a:cs typeface="Arial" panose="020B0604020202020204" pitchFamily="34" charset="0"/>
              </a:rPr>
              <a:t>You were expecting to upload some files to an internal system for another colleague.</a:t>
            </a:r>
          </a:p>
          <a:p>
            <a:r>
              <a:rPr lang="en-GB" b="1" i="1" dirty="0">
                <a:solidFill>
                  <a:schemeClr val="bg1"/>
                </a:solidFill>
                <a:latin typeface="Arial" panose="020B0604020202020204" pitchFamily="34" charset="0"/>
                <a:cs typeface="Arial" panose="020B0604020202020204" pitchFamily="34" charset="0"/>
              </a:rPr>
              <a:t>How do you proceed?</a:t>
            </a:r>
          </a:p>
        </p:txBody>
      </p:sp>
      <p:grpSp>
        <p:nvGrpSpPr>
          <p:cNvPr id="10" name="Group 9">
            <a:extLst>
              <a:ext uri="{FF2B5EF4-FFF2-40B4-BE49-F238E27FC236}">
                <a16:creationId xmlns:a16="http://schemas.microsoft.com/office/drawing/2014/main" id="{E9899069-4B85-02A9-17D0-51D9ADC29A89}"/>
              </a:ext>
            </a:extLst>
          </p:cNvPr>
          <p:cNvGrpSpPr/>
          <p:nvPr/>
        </p:nvGrpSpPr>
        <p:grpSpPr>
          <a:xfrm>
            <a:off x="1509395" y="3198763"/>
            <a:ext cx="9171940" cy="338554"/>
            <a:chOff x="825500" y="2878723"/>
            <a:chExt cx="9171940" cy="338554"/>
          </a:xfrm>
        </p:grpSpPr>
        <p:sp>
          <p:nvSpPr>
            <p:cNvPr id="8" name="Oval 7">
              <a:extLst>
                <a:ext uri="{FF2B5EF4-FFF2-40B4-BE49-F238E27FC236}">
                  <a16:creationId xmlns:a16="http://schemas.microsoft.com/office/drawing/2014/main" id="{A3F6E05C-A3E4-3FB0-E9D1-806197858907}"/>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2313BAA-70A7-FB8D-CC07-AFD517955EED}"/>
                </a:ext>
              </a:extLst>
            </p:cNvPr>
            <p:cNvSpPr txBox="1"/>
            <p:nvPr/>
          </p:nvSpPr>
          <p:spPr>
            <a:xfrm>
              <a:off x="1185333" y="2878723"/>
              <a:ext cx="8812107"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Plug the USB stick into your computer and upload as normal</a:t>
              </a:r>
            </a:p>
          </p:txBody>
        </p:sp>
      </p:grpSp>
      <p:grpSp>
        <p:nvGrpSpPr>
          <p:cNvPr id="11" name="Group 10">
            <a:extLst>
              <a:ext uri="{FF2B5EF4-FFF2-40B4-BE49-F238E27FC236}">
                <a16:creationId xmlns:a16="http://schemas.microsoft.com/office/drawing/2014/main" id="{92FB0B8E-695D-135B-2A13-2490384F666A}"/>
              </a:ext>
            </a:extLst>
          </p:cNvPr>
          <p:cNvGrpSpPr/>
          <p:nvPr/>
        </p:nvGrpSpPr>
        <p:grpSpPr>
          <a:xfrm>
            <a:off x="1509395" y="3587284"/>
            <a:ext cx="9055100" cy="338554"/>
            <a:chOff x="825500" y="2878723"/>
            <a:chExt cx="9055100" cy="338554"/>
          </a:xfrm>
        </p:grpSpPr>
        <p:sp>
          <p:nvSpPr>
            <p:cNvPr id="12" name="Oval 11">
              <a:extLst>
                <a:ext uri="{FF2B5EF4-FFF2-40B4-BE49-F238E27FC236}">
                  <a16:creationId xmlns:a16="http://schemas.microsoft.com/office/drawing/2014/main" id="{C7F2E796-13F3-114E-A894-D424EE048046}"/>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807BA917-DA75-42A8-F8DE-2DA52D1CAB50}"/>
                </a:ext>
              </a:extLst>
            </p:cNvPr>
            <p:cNvSpPr txBox="1"/>
            <p:nvPr/>
          </p:nvSpPr>
          <p:spPr>
            <a:xfrm>
              <a:off x="1185333" y="2878723"/>
              <a:ext cx="8695267"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Ask your colleague if this is their USB stick, and ask for the BitLocker password if so</a:t>
              </a:r>
            </a:p>
          </p:txBody>
        </p:sp>
      </p:grpSp>
      <p:grpSp>
        <p:nvGrpSpPr>
          <p:cNvPr id="14" name="Group 13">
            <a:extLst>
              <a:ext uri="{FF2B5EF4-FFF2-40B4-BE49-F238E27FC236}">
                <a16:creationId xmlns:a16="http://schemas.microsoft.com/office/drawing/2014/main" id="{70D15747-F80A-925E-08DB-6F9D962C837A}"/>
              </a:ext>
            </a:extLst>
          </p:cNvPr>
          <p:cNvGrpSpPr/>
          <p:nvPr/>
        </p:nvGrpSpPr>
        <p:grpSpPr>
          <a:xfrm>
            <a:off x="1509395" y="3973809"/>
            <a:ext cx="8333740" cy="338554"/>
            <a:chOff x="825500" y="2878723"/>
            <a:chExt cx="8333740" cy="338554"/>
          </a:xfrm>
        </p:grpSpPr>
        <p:sp>
          <p:nvSpPr>
            <p:cNvPr id="15" name="Oval 14">
              <a:extLst>
                <a:ext uri="{FF2B5EF4-FFF2-40B4-BE49-F238E27FC236}">
                  <a16:creationId xmlns:a16="http://schemas.microsoft.com/office/drawing/2014/main" id="{E4A6F23A-440D-1CD4-3926-7F368772F934}"/>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C3C7ED5A-66C4-7A2F-38A5-D628ACE6F1B0}"/>
                </a:ext>
              </a:extLst>
            </p:cNvPr>
            <p:cNvSpPr txBox="1"/>
            <p:nvPr/>
          </p:nvSpPr>
          <p:spPr>
            <a:xfrm>
              <a:off x="1185333" y="2878723"/>
              <a:ext cx="7973907"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Plug the USB stick into an offline computer and run an anti-malware check</a:t>
              </a:r>
            </a:p>
          </p:txBody>
        </p:sp>
      </p:grpSp>
      <p:grpSp>
        <p:nvGrpSpPr>
          <p:cNvPr id="19" name="Group 18">
            <a:extLst>
              <a:ext uri="{FF2B5EF4-FFF2-40B4-BE49-F238E27FC236}">
                <a16:creationId xmlns:a16="http://schemas.microsoft.com/office/drawing/2014/main" id="{2BE5FE56-86FF-8B6D-2A0F-B0530AB9702C}"/>
              </a:ext>
            </a:extLst>
          </p:cNvPr>
          <p:cNvGrpSpPr/>
          <p:nvPr/>
        </p:nvGrpSpPr>
        <p:grpSpPr>
          <a:xfrm>
            <a:off x="1509395" y="4360334"/>
            <a:ext cx="8333740" cy="338554"/>
            <a:chOff x="825500" y="2878723"/>
            <a:chExt cx="8333740" cy="338554"/>
          </a:xfrm>
        </p:grpSpPr>
        <p:sp>
          <p:nvSpPr>
            <p:cNvPr id="27" name="Oval 26">
              <a:extLst>
                <a:ext uri="{FF2B5EF4-FFF2-40B4-BE49-F238E27FC236}">
                  <a16:creationId xmlns:a16="http://schemas.microsoft.com/office/drawing/2014/main" id="{EA6B2E32-EA3B-F72E-9250-F293C59B9E47}"/>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246EF51B-0E0A-650D-2159-260772A33E9B}"/>
                </a:ext>
              </a:extLst>
            </p:cNvPr>
            <p:cNvSpPr txBox="1"/>
            <p:nvPr/>
          </p:nvSpPr>
          <p:spPr>
            <a:xfrm>
              <a:off x="1185333" y="2878723"/>
              <a:ext cx="7973907"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Throw the USB stick away</a:t>
              </a:r>
            </a:p>
          </p:txBody>
        </p:sp>
      </p:grpSp>
      <p:grpSp>
        <p:nvGrpSpPr>
          <p:cNvPr id="29" name="Group 28">
            <a:extLst>
              <a:ext uri="{FF2B5EF4-FFF2-40B4-BE49-F238E27FC236}">
                <a16:creationId xmlns:a16="http://schemas.microsoft.com/office/drawing/2014/main" id="{C5B87FA2-9C34-5530-2106-429F627B6154}"/>
              </a:ext>
            </a:extLst>
          </p:cNvPr>
          <p:cNvGrpSpPr/>
          <p:nvPr/>
        </p:nvGrpSpPr>
        <p:grpSpPr>
          <a:xfrm>
            <a:off x="1509395" y="4727008"/>
            <a:ext cx="8333740" cy="338554"/>
            <a:chOff x="825500" y="2878723"/>
            <a:chExt cx="8333740" cy="338554"/>
          </a:xfrm>
        </p:grpSpPr>
        <p:sp>
          <p:nvSpPr>
            <p:cNvPr id="30" name="Oval 29">
              <a:extLst>
                <a:ext uri="{FF2B5EF4-FFF2-40B4-BE49-F238E27FC236}">
                  <a16:creationId xmlns:a16="http://schemas.microsoft.com/office/drawing/2014/main" id="{12EEC2D8-42B6-11B8-B9AE-B41E148EBFB5}"/>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a:extLst>
                <a:ext uri="{FF2B5EF4-FFF2-40B4-BE49-F238E27FC236}">
                  <a16:creationId xmlns:a16="http://schemas.microsoft.com/office/drawing/2014/main" id="{C4B90CBF-0355-6E95-D52F-9D82FB0703BB}"/>
                </a:ext>
              </a:extLst>
            </p:cNvPr>
            <p:cNvSpPr txBox="1"/>
            <p:nvPr/>
          </p:nvSpPr>
          <p:spPr>
            <a:xfrm>
              <a:off x="1185333" y="2878723"/>
              <a:ext cx="7973907"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Return the USB stick to your colleague and ask them to send it via email instead</a:t>
              </a:r>
            </a:p>
          </p:txBody>
        </p:sp>
      </p:grpSp>
    </p:spTree>
    <p:extLst>
      <p:ext uri="{BB962C8B-B14F-4D97-AF65-F5344CB8AC3E}">
        <p14:creationId xmlns:p14="http://schemas.microsoft.com/office/powerpoint/2010/main" val="38942904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14"/>
                                        </p:tgtEl>
                                      </p:cBhvr>
                                    </p:animEffect>
                                    <p:animScale>
                                      <p:cBhvr>
                                        <p:cTn id="7" dur="250" autoRev="1" fill="hold"/>
                                        <p:tgtEl>
                                          <p:spTgt spid="1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500" tmFilter="0, 0; .2, .5; .8, .5; 1, 0"/>
                                        <p:tgtEl>
                                          <p:spTgt spid="11"/>
                                        </p:tgtEl>
                                      </p:cBhvr>
                                    </p:animEffect>
                                    <p:animScale>
                                      <p:cBhvr>
                                        <p:cTn id="12" dur="250" autoRev="1" fill="hold"/>
                                        <p:tgtEl>
                                          <p:spTgt spid="11"/>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nodeType="clickEffect">
                                  <p:stCondLst>
                                    <p:cond delay="0"/>
                                  </p:stCondLst>
                                  <p:childTnLst>
                                    <p:animEffect transition="out" filter="fade">
                                      <p:cBhvr>
                                        <p:cTn id="16" dur="500" tmFilter="0, 0; .2, .5; .8, .5; 1, 0"/>
                                        <p:tgtEl>
                                          <p:spTgt spid="10"/>
                                        </p:tgtEl>
                                      </p:cBhvr>
                                    </p:animEffect>
                                    <p:animScale>
                                      <p:cBhvr>
                                        <p:cTn id="17" dur="250" autoRev="1" fill="hold"/>
                                        <p:tgtEl>
                                          <p:spTgt spid="1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Research Methodologies</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1201600"/>
            <a:ext cx="10773215" cy="2459071"/>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Latest attacks, advice and best practices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UK Government and Industry</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ONS data, Journals, Newspapers, Blogs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Standards and Compliance</a:t>
            </a:r>
          </a:p>
        </p:txBody>
      </p:sp>
      <p:pic>
        <p:nvPicPr>
          <p:cNvPr id="5" name="Picture 4" descr="A room with medical equipment&#10;&#10;Description automatically generated">
            <a:extLst>
              <a:ext uri="{FF2B5EF4-FFF2-40B4-BE49-F238E27FC236}">
                <a16:creationId xmlns:a16="http://schemas.microsoft.com/office/drawing/2014/main" id="{5C9A142D-E5AE-B9BF-5053-4A0432BFA350}"/>
              </a:ext>
            </a:extLst>
          </p:cNvPr>
          <p:cNvPicPr>
            <a:picLocks noChangeAspect="1"/>
          </p:cNvPicPr>
          <p:nvPr/>
        </p:nvPicPr>
        <p:blipFill rotWithShape="1">
          <a:blip r:embed="rId3">
            <a:extLst>
              <a:ext uri="{28A0092B-C50C-407E-A947-70E740481C1C}">
                <a14:useLocalDpi xmlns:a14="http://schemas.microsoft.com/office/drawing/2010/main" val="0"/>
              </a:ext>
            </a:extLst>
          </a:blip>
          <a:srcRect t="50000" b="25136"/>
          <a:stretch/>
        </p:blipFill>
        <p:spPr>
          <a:xfrm>
            <a:off x="0" y="4837042"/>
            <a:ext cx="12192000" cy="2020957"/>
          </a:xfrm>
          <a:prstGeom prst="rect">
            <a:avLst/>
          </a:prstGeom>
        </p:spPr>
      </p:pic>
    </p:spTree>
    <p:extLst>
      <p:ext uri="{BB962C8B-B14F-4D97-AF65-F5344CB8AC3E}">
        <p14:creationId xmlns:p14="http://schemas.microsoft.com/office/powerpoint/2010/main" val="33917136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wipe(left)">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Research Methodologies</a:t>
            </a:r>
          </a:p>
        </p:txBody>
      </p:sp>
      <p:pic>
        <p:nvPicPr>
          <p:cNvPr id="5" name="Picture 4" descr="A room with medical equipment&#10;&#10;Description automatically generated">
            <a:extLst>
              <a:ext uri="{FF2B5EF4-FFF2-40B4-BE49-F238E27FC236}">
                <a16:creationId xmlns:a16="http://schemas.microsoft.com/office/drawing/2014/main" id="{5C9A142D-E5AE-B9BF-5053-4A0432BFA350}"/>
              </a:ext>
            </a:extLst>
          </p:cNvPr>
          <p:cNvPicPr>
            <a:picLocks noChangeAspect="1"/>
          </p:cNvPicPr>
          <p:nvPr/>
        </p:nvPicPr>
        <p:blipFill rotWithShape="1">
          <a:blip r:embed="rId3">
            <a:extLst>
              <a:ext uri="{28A0092B-C50C-407E-A947-70E740481C1C}">
                <a14:useLocalDpi xmlns:a14="http://schemas.microsoft.com/office/drawing/2010/main" val="0"/>
              </a:ext>
            </a:extLst>
          </a:blip>
          <a:srcRect t="50000" b="25136"/>
          <a:stretch/>
        </p:blipFill>
        <p:spPr>
          <a:xfrm>
            <a:off x="0" y="4837042"/>
            <a:ext cx="12192000" cy="2020957"/>
          </a:xfrm>
          <a:prstGeom prst="rect">
            <a:avLst/>
          </a:prstGeom>
        </p:spPr>
      </p:pic>
      <p:pic>
        <p:nvPicPr>
          <p:cNvPr id="6" name="Picture 5">
            <a:extLst>
              <a:ext uri="{FF2B5EF4-FFF2-40B4-BE49-F238E27FC236}">
                <a16:creationId xmlns:a16="http://schemas.microsoft.com/office/drawing/2014/main" id="{6D82E0B4-C95E-D956-686A-623F4F831B33}"/>
              </a:ext>
            </a:extLst>
          </p:cNvPr>
          <p:cNvPicPr>
            <a:picLocks noChangeAspect="1"/>
          </p:cNvPicPr>
          <p:nvPr/>
        </p:nvPicPr>
        <p:blipFill>
          <a:blip r:embed="rId4"/>
          <a:stretch>
            <a:fillRect/>
          </a:stretch>
        </p:blipFill>
        <p:spPr>
          <a:xfrm>
            <a:off x="2208088" y="1437639"/>
            <a:ext cx="7775824" cy="4612777"/>
          </a:xfrm>
          <a:prstGeom prst="rect">
            <a:avLst/>
          </a:prstGeom>
        </p:spPr>
      </p:pic>
    </p:spTree>
    <p:extLst>
      <p:ext uri="{BB962C8B-B14F-4D97-AF65-F5344CB8AC3E}">
        <p14:creationId xmlns:p14="http://schemas.microsoft.com/office/powerpoint/2010/main" val="8987931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486143"/>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Research Methodologies</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1201600"/>
            <a:ext cx="10773215" cy="1843518"/>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Toolkits and training in other organisations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Training materials may not be publicly available</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Primary interviews</a:t>
            </a:r>
          </a:p>
        </p:txBody>
      </p:sp>
      <p:pic>
        <p:nvPicPr>
          <p:cNvPr id="5" name="Picture 4" descr="A room with medical equipment&#10;&#10;Description automatically generated">
            <a:extLst>
              <a:ext uri="{FF2B5EF4-FFF2-40B4-BE49-F238E27FC236}">
                <a16:creationId xmlns:a16="http://schemas.microsoft.com/office/drawing/2014/main" id="{5C9A142D-E5AE-B9BF-5053-4A0432BFA350}"/>
              </a:ext>
            </a:extLst>
          </p:cNvPr>
          <p:cNvPicPr>
            <a:picLocks noChangeAspect="1"/>
          </p:cNvPicPr>
          <p:nvPr/>
        </p:nvPicPr>
        <p:blipFill rotWithShape="1">
          <a:blip r:embed="rId3">
            <a:extLst>
              <a:ext uri="{28A0092B-C50C-407E-A947-70E740481C1C}">
                <a14:useLocalDpi xmlns:a14="http://schemas.microsoft.com/office/drawing/2010/main" val="0"/>
              </a:ext>
            </a:extLst>
          </a:blip>
          <a:srcRect t="50000" b="25136"/>
          <a:stretch/>
        </p:blipFill>
        <p:spPr>
          <a:xfrm>
            <a:off x="0" y="4837042"/>
            <a:ext cx="12192000" cy="2020957"/>
          </a:xfrm>
          <a:prstGeom prst="rect">
            <a:avLst/>
          </a:prstGeom>
        </p:spPr>
      </p:pic>
    </p:spTree>
    <p:extLst>
      <p:ext uri="{BB962C8B-B14F-4D97-AF65-F5344CB8AC3E}">
        <p14:creationId xmlns:p14="http://schemas.microsoft.com/office/powerpoint/2010/main" val="125323484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2430446"/>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Initial Findings</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3145903"/>
            <a:ext cx="10773215" cy="3266985"/>
          </a:xfrm>
          <a:prstGeom prst="rect">
            <a:avLst/>
          </a:prstGeom>
          <a:noFill/>
        </p:spPr>
        <p:txBody>
          <a:bodyPr wrap="square" rtlCol="0">
            <a:spAutoFit/>
          </a:bodyPr>
          <a:lstStyle/>
          <a:p>
            <a:pPr>
              <a:lnSpc>
                <a:spcPct val="150000"/>
              </a:lnSpc>
            </a:pPr>
            <a:r>
              <a:rPr lang="en-GB" sz="2000" b="1" i="1" dirty="0">
                <a:solidFill>
                  <a:schemeClr val="bg1"/>
                </a:solidFill>
                <a:latin typeface="Arial" panose="020B0604020202020204" pitchFamily="34" charset="0"/>
                <a:cs typeface="Arial" panose="020B0604020202020204" pitchFamily="34" charset="0"/>
              </a:rPr>
              <a:t>Password Security rules currently in place:</a:t>
            </a:r>
          </a:p>
          <a:p>
            <a:pPr marL="342900" indent="-34290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Minimum 11 characters, maximum 64 characters (for cross-system compatibility)</a:t>
            </a:r>
          </a:p>
          <a:p>
            <a:pPr marL="342900" indent="-34290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No personal information in passwords (checked against registered user data)</a:t>
            </a:r>
          </a:p>
          <a:p>
            <a:pPr marL="342900" indent="-34290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At least 1 number, 1 letter and 1 special character</a:t>
            </a:r>
          </a:p>
          <a:p>
            <a:pPr marL="342900" indent="-34290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No recycled passwords</a:t>
            </a:r>
          </a:p>
          <a:p>
            <a:pPr marL="342900" indent="-34290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Two-factor authentication (2FA) is recommended</a:t>
            </a:r>
          </a:p>
          <a:p>
            <a:pPr marL="342900" indent="-34290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Do not share passwords with other users</a:t>
            </a:r>
          </a:p>
        </p:txBody>
      </p:sp>
      <p:pic>
        <p:nvPicPr>
          <p:cNvPr id="2" name="Picture 1" descr="A close-up of blue cables&#10;&#10;Description automatically generated">
            <a:extLst>
              <a:ext uri="{FF2B5EF4-FFF2-40B4-BE49-F238E27FC236}">
                <a16:creationId xmlns:a16="http://schemas.microsoft.com/office/drawing/2014/main" id="{94716863-8A7E-014B-5ED6-C7D00A7B9BF7}"/>
              </a:ext>
            </a:extLst>
          </p:cNvPr>
          <p:cNvPicPr>
            <a:picLocks noChangeAspect="1"/>
          </p:cNvPicPr>
          <p:nvPr/>
        </p:nvPicPr>
        <p:blipFill rotWithShape="1">
          <a:blip r:embed="rId3">
            <a:extLst>
              <a:ext uri="{28A0092B-C50C-407E-A947-70E740481C1C}">
                <a14:useLocalDpi xmlns:a14="http://schemas.microsoft.com/office/drawing/2010/main" val="0"/>
              </a:ext>
            </a:extLst>
          </a:blip>
          <a:srcRect t="3830" b="71294"/>
          <a:stretch/>
        </p:blipFill>
        <p:spPr>
          <a:xfrm>
            <a:off x="0" y="0"/>
            <a:ext cx="12192000" cy="2020957"/>
          </a:xfrm>
          <a:prstGeom prst="rect">
            <a:avLst/>
          </a:prstGeom>
        </p:spPr>
      </p:pic>
    </p:spTree>
    <p:extLst>
      <p:ext uri="{BB962C8B-B14F-4D97-AF65-F5344CB8AC3E}">
        <p14:creationId xmlns:p14="http://schemas.microsoft.com/office/powerpoint/2010/main" val="31839821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75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75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75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wipe(left)">
                                      <p:cBhvr>
                                        <p:cTn id="22" dur="75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wipe(left)">
                                      <p:cBhvr>
                                        <p:cTn id="27" dur="75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wipe(left)">
                                      <p:cBhvr>
                                        <p:cTn id="32" dur="75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wipe(left)">
                                      <p:cBhvr>
                                        <p:cTn id="37" dur="75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2430446"/>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Initial Findings</a:t>
            </a:r>
          </a:p>
        </p:txBody>
      </p:sp>
      <p:pic>
        <p:nvPicPr>
          <p:cNvPr id="2" name="Picture 1" descr="A close-up of blue cables&#10;&#10;Description automatically generated">
            <a:extLst>
              <a:ext uri="{FF2B5EF4-FFF2-40B4-BE49-F238E27FC236}">
                <a16:creationId xmlns:a16="http://schemas.microsoft.com/office/drawing/2014/main" id="{94716863-8A7E-014B-5ED6-C7D00A7B9BF7}"/>
              </a:ext>
            </a:extLst>
          </p:cNvPr>
          <p:cNvPicPr>
            <a:picLocks noChangeAspect="1"/>
          </p:cNvPicPr>
          <p:nvPr/>
        </p:nvPicPr>
        <p:blipFill rotWithShape="1">
          <a:blip r:embed="rId3">
            <a:extLst>
              <a:ext uri="{28A0092B-C50C-407E-A947-70E740481C1C}">
                <a14:useLocalDpi xmlns:a14="http://schemas.microsoft.com/office/drawing/2010/main" val="0"/>
              </a:ext>
            </a:extLst>
          </a:blip>
          <a:srcRect t="3830" b="71294"/>
          <a:stretch/>
        </p:blipFill>
        <p:spPr>
          <a:xfrm>
            <a:off x="0" y="0"/>
            <a:ext cx="12192000" cy="2020957"/>
          </a:xfrm>
          <a:prstGeom prst="rect">
            <a:avLst/>
          </a:prstGeom>
        </p:spPr>
      </p:pic>
      <p:graphicFrame>
        <p:nvGraphicFramePr>
          <p:cNvPr id="7" name="Chart 6">
            <a:extLst>
              <a:ext uri="{FF2B5EF4-FFF2-40B4-BE49-F238E27FC236}">
                <a16:creationId xmlns:a16="http://schemas.microsoft.com/office/drawing/2014/main" id="{3C648E0B-A4EC-493C-B9AF-3953ED5DA3F9}"/>
              </a:ext>
            </a:extLst>
          </p:cNvPr>
          <p:cNvGraphicFramePr/>
          <p:nvPr>
            <p:extLst>
              <p:ext uri="{D42A27DB-BD31-4B8C-83A1-F6EECF244321}">
                <p14:modId xmlns:p14="http://schemas.microsoft.com/office/powerpoint/2010/main" val="108664658"/>
              </p:ext>
            </p:extLst>
          </p:nvPr>
        </p:nvGraphicFramePr>
        <p:xfrm>
          <a:off x="6593840" y="3217944"/>
          <a:ext cx="5938520" cy="3147107"/>
        </p:xfrm>
        <a:graphic>
          <a:graphicData uri="http://schemas.openxmlformats.org/drawingml/2006/chart">
            <c:chart xmlns:c="http://schemas.openxmlformats.org/drawingml/2006/chart" xmlns:r="http://schemas.openxmlformats.org/officeDocument/2006/relationships" r:id="rId4"/>
          </a:graphicData>
        </a:graphic>
      </p:graphicFrame>
      <p:sp>
        <p:nvSpPr>
          <p:cNvPr id="8" name="Rectangle: Rounded Corners 7">
            <a:extLst>
              <a:ext uri="{FF2B5EF4-FFF2-40B4-BE49-F238E27FC236}">
                <a16:creationId xmlns:a16="http://schemas.microsoft.com/office/drawing/2014/main" id="{897B0494-2AA5-E606-C39B-5EFB0B1CB833}"/>
              </a:ext>
            </a:extLst>
          </p:cNvPr>
          <p:cNvSpPr/>
          <p:nvPr/>
        </p:nvSpPr>
        <p:spPr>
          <a:xfrm>
            <a:off x="628650" y="3251623"/>
            <a:ext cx="4787900" cy="3079750"/>
          </a:xfrm>
          <a:prstGeom prst="roundRect">
            <a:avLst>
              <a:gd name="adj" fmla="val 5121"/>
            </a:avLst>
          </a:prstGeom>
          <a:solidFill>
            <a:schemeClr val="tx1"/>
          </a:solidFill>
          <a:ln>
            <a:noFill/>
          </a:ln>
          <a:effectLst>
            <a:glow rad="635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A6F8A420-B2BD-6337-3FFA-D9AC1AAD1358}"/>
              </a:ext>
            </a:extLst>
          </p:cNvPr>
          <p:cNvSpPr txBox="1"/>
          <p:nvPr/>
        </p:nvSpPr>
        <p:spPr>
          <a:xfrm>
            <a:off x="685800" y="3372273"/>
            <a:ext cx="4635500" cy="923330"/>
          </a:xfrm>
          <a:prstGeom prst="rect">
            <a:avLst/>
          </a:prstGeom>
          <a:noFill/>
        </p:spPr>
        <p:txBody>
          <a:bodyPr wrap="square" rtlCol="0">
            <a:spAutoFit/>
          </a:bodyPr>
          <a:lstStyle/>
          <a:p>
            <a:r>
              <a:rPr lang="en-GB" b="1" i="1" dirty="0">
                <a:solidFill>
                  <a:schemeClr val="bg1"/>
                </a:solidFill>
                <a:latin typeface="Arial" panose="020B0604020202020204" pitchFamily="34" charset="0"/>
                <a:cs typeface="Arial" panose="020B0604020202020204" pitchFamily="34" charset="0"/>
              </a:rPr>
              <a:t>Do you consider yourself to use strong passwords both personally and for work?</a:t>
            </a:r>
          </a:p>
        </p:txBody>
      </p:sp>
      <p:grpSp>
        <p:nvGrpSpPr>
          <p:cNvPr id="10" name="Group 9">
            <a:extLst>
              <a:ext uri="{FF2B5EF4-FFF2-40B4-BE49-F238E27FC236}">
                <a16:creationId xmlns:a16="http://schemas.microsoft.com/office/drawing/2014/main" id="{0079A53C-F40E-B8CD-FA9F-CC8EC380A229}"/>
              </a:ext>
            </a:extLst>
          </p:cNvPr>
          <p:cNvGrpSpPr/>
          <p:nvPr/>
        </p:nvGrpSpPr>
        <p:grpSpPr>
          <a:xfrm>
            <a:off x="825500" y="4809546"/>
            <a:ext cx="4284132" cy="338554"/>
            <a:chOff x="825500" y="2878723"/>
            <a:chExt cx="4284132" cy="338554"/>
          </a:xfrm>
        </p:grpSpPr>
        <p:sp>
          <p:nvSpPr>
            <p:cNvPr id="11" name="Oval 10">
              <a:extLst>
                <a:ext uri="{FF2B5EF4-FFF2-40B4-BE49-F238E27FC236}">
                  <a16:creationId xmlns:a16="http://schemas.microsoft.com/office/drawing/2014/main" id="{7F9ECE4A-2501-2B7B-1C6B-A7B563C0971D}"/>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452C57A-C741-5AC3-BCA0-1631563F0DA6}"/>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Yes</a:t>
              </a:r>
            </a:p>
          </p:txBody>
        </p:sp>
      </p:grpSp>
      <p:grpSp>
        <p:nvGrpSpPr>
          <p:cNvPr id="13" name="Group 12">
            <a:extLst>
              <a:ext uri="{FF2B5EF4-FFF2-40B4-BE49-F238E27FC236}">
                <a16:creationId xmlns:a16="http://schemas.microsoft.com/office/drawing/2014/main" id="{2E3782E0-03D3-4AB5-0A4F-64B18BBD1299}"/>
              </a:ext>
            </a:extLst>
          </p:cNvPr>
          <p:cNvGrpSpPr/>
          <p:nvPr/>
        </p:nvGrpSpPr>
        <p:grpSpPr>
          <a:xfrm>
            <a:off x="825500" y="5198067"/>
            <a:ext cx="4284132" cy="338554"/>
            <a:chOff x="825500" y="2878723"/>
            <a:chExt cx="4284132" cy="338554"/>
          </a:xfrm>
        </p:grpSpPr>
        <p:sp>
          <p:nvSpPr>
            <p:cNvPr id="14" name="Oval 13">
              <a:extLst>
                <a:ext uri="{FF2B5EF4-FFF2-40B4-BE49-F238E27FC236}">
                  <a16:creationId xmlns:a16="http://schemas.microsoft.com/office/drawing/2014/main" id="{133C6FDA-F850-8E3F-7846-93ABB473AD46}"/>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755C9B0D-8414-29C4-9AA1-9ADE2EAE61B0}"/>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No</a:t>
              </a:r>
            </a:p>
          </p:txBody>
        </p:sp>
      </p:grpSp>
      <p:grpSp>
        <p:nvGrpSpPr>
          <p:cNvPr id="16" name="Group 15">
            <a:extLst>
              <a:ext uri="{FF2B5EF4-FFF2-40B4-BE49-F238E27FC236}">
                <a16:creationId xmlns:a16="http://schemas.microsoft.com/office/drawing/2014/main" id="{FE3C4BA9-B3B1-6461-563B-AF9DD445716D}"/>
              </a:ext>
            </a:extLst>
          </p:cNvPr>
          <p:cNvGrpSpPr/>
          <p:nvPr/>
        </p:nvGrpSpPr>
        <p:grpSpPr>
          <a:xfrm>
            <a:off x="825500" y="5584592"/>
            <a:ext cx="4284132" cy="338554"/>
            <a:chOff x="825500" y="2878723"/>
            <a:chExt cx="4284132" cy="338554"/>
          </a:xfrm>
        </p:grpSpPr>
        <p:sp>
          <p:nvSpPr>
            <p:cNvPr id="17" name="Oval 16">
              <a:extLst>
                <a:ext uri="{FF2B5EF4-FFF2-40B4-BE49-F238E27FC236}">
                  <a16:creationId xmlns:a16="http://schemas.microsoft.com/office/drawing/2014/main" id="{ADA8FE8C-BC51-AD26-934B-95D3F9955090}"/>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E337450E-D0F0-2709-5306-A0C03F017649}"/>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Unsure</a:t>
              </a:r>
            </a:p>
          </p:txBody>
        </p:sp>
      </p:grpSp>
      <p:sp>
        <p:nvSpPr>
          <p:cNvPr id="19" name="TextBox 18">
            <a:extLst>
              <a:ext uri="{FF2B5EF4-FFF2-40B4-BE49-F238E27FC236}">
                <a16:creationId xmlns:a16="http://schemas.microsoft.com/office/drawing/2014/main" id="{E00EED84-DF96-5445-9E77-3DCC93DF36D0}"/>
              </a:ext>
            </a:extLst>
          </p:cNvPr>
          <p:cNvSpPr txBox="1"/>
          <p:nvPr/>
        </p:nvSpPr>
        <p:spPr>
          <a:xfrm>
            <a:off x="7051040" y="3606800"/>
            <a:ext cx="1249680" cy="338554"/>
          </a:xfrm>
          <a:prstGeom prst="rect">
            <a:avLst/>
          </a:prstGeom>
          <a:noFill/>
        </p:spPr>
        <p:txBody>
          <a:bodyPr wrap="square" rtlCol="0">
            <a:spAutoFit/>
          </a:bodyPr>
          <a:lstStyle/>
          <a:p>
            <a:pPr algn="r"/>
            <a:r>
              <a:rPr lang="en-GB" sz="1600" i="1" dirty="0">
                <a:solidFill>
                  <a:schemeClr val="bg1"/>
                </a:solidFill>
                <a:latin typeface="Arial" panose="020B0604020202020204" pitchFamily="34" charset="0"/>
                <a:cs typeface="Arial" panose="020B0604020202020204" pitchFamily="34" charset="0"/>
              </a:rPr>
              <a:t>Unsure</a:t>
            </a:r>
          </a:p>
        </p:txBody>
      </p:sp>
      <p:sp>
        <p:nvSpPr>
          <p:cNvPr id="20" name="TextBox 19">
            <a:extLst>
              <a:ext uri="{FF2B5EF4-FFF2-40B4-BE49-F238E27FC236}">
                <a16:creationId xmlns:a16="http://schemas.microsoft.com/office/drawing/2014/main" id="{7373BCE9-F3D7-2E93-7E25-EDB64692B718}"/>
              </a:ext>
            </a:extLst>
          </p:cNvPr>
          <p:cNvSpPr txBox="1"/>
          <p:nvPr/>
        </p:nvSpPr>
        <p:spPr>
          <a:xfrm>
            <a:off x="11018520" y="3606800"/>
            <a:ext cx="934720" cy="338554"/>
          </a:xfrm>
          <a:prstGeom prst="rect">
            <a:avLst/>
          </a:prstGeom>
          <a:noFill/>
        </p:spPr>
        <p:txBody>
          <a:bodyPr wrap="square" rtlCol="0">
            <a:spAutoFit/>
          </a:bodyPr>
          <a:lstStyle/>
          <a:p>
            <a:r>
              <a:rPr lang="en-GB" sz="1600" i="1" dirty="0">
                <a:solidFill>
                  <a:schemeClr val="bg1"/>
                </a:solidFill>
                <a:latin typeface="Arial" panose="020B0604020202020204" pitchFamily="34" charset="0"/>
                <a:cs typeface="Arial" panose="020B0604020202020204" pitchFamily="34" charset="0"/>
              </a:rPr>
              <a:t>Yes</a:t>
            </a:r>
          </a:p>
        </p:txBody>
      </p:sp>
    </p:spTree>
    <p:extLst>
      <p:ext uri="{BB962C8B-B14F-4D97-AF65-F5344CB8AC3E}">
        <p14:creationId xmlns:p14="http://schemas.microsoft.com/office/powerpoint/2010/main" val="15757444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22" presetClass="entr" presetSubtype="8" fill="hold"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par>
                          <p:cTn id="12" fill="hold">
                            <p:stCondLst>
                              <p:cond delay="1250"/>
                            </p:stCondLst>
                            <p:childTnLst>
                              <p:par>
                                <p:cTn id="13" presetID="22" presetClass="entr" presetSubtype="8" fill="hold"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left)">
                                      <p:cBhvr>
                                        <p:cTn id="15" dur="500"/>
                                        <p:tgtEl>
                                          <p:spTgt spid="13"/>
                                        </p:tgtEl>
                                      </p:cBhvr>
                                    </p:animEffect>
                                  </p:childTnLst>
                                </p:cTn>
                              </p:par>
                            </p:childTnLst>
                          </p:cTn>
                        </p:par>
                        <p:par>
                          <p:cTn id="16" fill="hold">
                            <p:stCondLst>
                              <p:cond delay="1750"/>
                            </p:stCondLst>
                            <p:childTnLst>
                              <p:par>
                                <p:cTn id="17" presetID="22" presetClass="entr" presetSubtype="8" fill="hold"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wipe(left)">
                                      <p:cBhvr>
                                        <p:cTn id="19" dur="500"/>
                                        <p:tgtEl>
                                          <p:spTgt spid="16"/>
                                        </p:tgtEl>
                                      </p:cBhvr>
                                    </p:animEffect>
                                  </p:childTnLst>
                                </p:cTn>
                              </p:par>
                            </p:childTnLst>
                          </p:cTn>
                        </p:par>
                        <p:par>
                          <p:cTn id="20" fill="hold">
                            <p:stCondLst>
                              <p:cond delay="2250"/>
                            </p:stCondLst>
                            <p:childTnLst>
                              <p:par>
                                <p:cTn id="21" presetID="21" presetClass="entr" presetSubtype="1" fill="hold" grpId="0" nodeType="afterEffect">
                                  <p:stCondLst>
                                    <p:cond delay="750"/>
                                  </p:stCondLst>
                                  <p:childTnLst>
                                    <p:set>
                                      <p:cBhvr>
                                        <p:cTn id="22" dur="1" fill="hold">
                                          <p:stCondLst>
                                            <p:cond delay="0"/>
                                          </p:stCondLst>
                                        </p:cTn>
                                        <p:tgtEl>
                                          <p:spTgt spid="7"/>
                                        </p:tgtEl>
                                        <p:attrNameLst>
                                          <p:attrName>style.visibility</p:attrName>
                                        </p:attrNameLst>
                                      </p:cBhvr>
                                      <p:to>
                                        <p:strVal val="visible"/>
                                      </p:to>
                                    </p:set>
                                    <p:animEffect transition="in" filter="wheel(1)">
                                      <p:cBhvr>
                                        <p:cTn id="23" dur="750"/>
                                        <p:tgtEl>
                                          <p:spTgt spid="7"/>
                                        </p:tgtEl>
                                      </p:cBhvr>
                                    </p:animEffect>
                                  </p:childTnLst>
                                </p:cTn>
                              </p:par>
                            </p:childTnLst>
                          </p:cTn>
                        </p:par>
                        <p:par>
                          <p:cTn id="24" fill="hold">
                            <p:stCondLst>
                              <p:cond delay="3750"/>
                            </p:stCondLst>
                            <p:childTnLst>
                              <p:par>
                                <p:cTn id="25" presetID="22" presetClass="entr" presetSubtype="4" fill="hold" grpId="0" nodeType="after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wipe(down)">
                                      <p:cBhvr>
                                        <p:cTn id="27" dur="500"/>
                                        <p:tgtEl>
                                          <p:spTgt spid="20"/>
                                        </p:tgtEl>
                                      </p:cBhvr>
                                    </p:animEffect>
                                  </p:childTnLst>
                                </p:cTn>
                              </p:par>
                            </p:childTnLst>
                          </p:cTn>
                        </p:par>
                        <p:par>
                          <p:cTn id="28" fill="hold">
                            <p:stCondLst>
                              <p:cond delay="4250"/>
                            </p:stCondLst>
                            <p:childTnLst>
                              <p:par>
                                <p:cTn id="29" presetID="22" presetClass="entr" presetSubtype="4"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ipe(down)">
                                      <p:cBhvr>
                                        <p:cTn id="3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9" grpId="0"/>
      <p:bldP spid="19" grpId="0"/>
      <p:bldP spid="20"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2430446"/>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Initial Findings</a:t>
            </a:r>
          </a:p>
        </p:txBody>
      </p:sp>
      <p:pic>
        <p:nvPicPr>
          <p:cNvPr id="2" name="Picture 1" descr="A close-up of blue cables&#10;&#10;Description automatically generated">
            <a:extLst>
              <a:ext uri="{FF2B5EF4-FFF2-40B4-BE49-F238E27FC236}">
                <a16:creationId xmlns:a16="http://schemas.microsoft.com/office/drawing/2014/main" id="{94716863-8A7E-014B-5ED6-C7D00A7B9BF7}"/>
              </a:ext>
            </a:extLst>
          </p:cNvPr>
          <p:cNvPicPr>
            <a:picLocks noChangeAspect="1"/>
          </p:cNvPicPr>
          <p:nvPr/>
        </p:nvPicPr>
        <p:blipFill rotWithShape="1">
          <a:blip r:embed="rId3">
            <a:extLst>
              <a:ext uri="{28A0092B-C50C-407E-A947-70E740481C1C}">
                <a14:useLocalDpi xmlns:a14="http://schemas.microsoft.com/office/drawing/2010/main" val="0"/>
              </a:ext>
            </a:extLst>
          </a:blip>
          <a:srcRect t="3830" b="71294"/>
          <a:stretch/>
        </p:blipFill>
        <p:spPr>
          <a:xfrm>
            <a:off x="0" y="0"/>
            <a:ext cx="12192000" cy="2020957"/>
          </a:xfrm>
          <a:prstGeom prst="rect">
            <a:avLst/>
          </a:prstGeom>
        </p:spPr>
      </p:pic>
      <p:graphicFrame>
        <p:nvGraphicFramePr>
          <p:cNvPr id="7" name="Chart 6">
            <a:extLst>
              <a:ext uri="{FF2B5EF4-FFF2-40B4-BE49-F238E27FC236}">
                <a16:creationId xmlns:a16="http://schemas.microsoft.com/office/drawing/2014/main" id="{3C648E0B-A4EC-493C-B9AF-3953ED5DA3F9}"/>
              </a:ext>
            </a:extLst>
          </p:cNvPr>
          <p:cNvGraphicFramePr/>
          <p:nvPr>
            <p:extLst>
              <p:ext uri="{D42A27DB-BD31-4B8C-83A1-F6EECF244321}">
                <p14:modId xmlns:p14="http://schemas.microsoft.com/office/powerpoint/2010/main" val="2028016206"/>
              </p:ext>
            </p:extLst>
          </p:nvPr>
        </p:nvGraphicFramePr>
        <p:xfrm>
          <a:off x="86360" y="3217944"/>
          <a:ext cx="5938520" cy="3147107"/>
        </p:xfrm>
        <a:graphic>
          <a:graphicData uri="http://schemas.openxmlformats.org/drawingml/2006/chart">
            <c:chart xmlns:c="http://schemas.openxmlformats.org/drawingml/2006/chart" xmlns:r="http://schemas.openxmlformats.org/officeDocument/2006/relationships" r:id="rId4"/>
          </a:graphicData>
        </a:graphic>
      </p:graphicFrame>
      <p:sp>
        <p:nvSpPr>
          <p:cNvPr id="8" name="Rectangle: Rounded Corners 7">
            <a:extLst>
              <a:ext uri="{FF2B5EF4-FFF2-40B4-BE49-F238E27FC236}">
                <a16:creationId xmlns:a16="http://schemas.microsoft.com/office/drawing/2014/main" id="{897B0494-2AA5-E606-C39B-5EFB0B1CB833}"/>
              </a:ext>
            </a:extLst>
          </p:cNvPr>
          <p:cNvSpPr/>
          <p:nvPr/>
        </p:nvSpPr>
        <p:spPr>
          <a:xfrm>
            <a:off x="6533873" y="3251623"/>
            <a:ext cx="4787900" cy="3079750"/>
          </a:xfrm>
          <a:prstGeom prst="roundRect">
            <a:avLst>
              <a:gd name="adj" fmla="val 5121"/>
            </a:avLst>
          </a:prstGeom>
          <a:solidFill>
            <a:schemeClr val="tx1"/>
          </a:solidFill>
          <a:ln>
            <a:noFill/>
          </a:ln>
          <a:effectLst>
            <a:glow rad="63500">
              <a:schemeClr val="accent3">
                <a:satMod val="175000"/>
                <a:alpha val="40000"/>
              </a:scheme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A6F8A420-B2BD-6337-3FFA-D9AC1AAD1358}"/>
              </a:ext>
            </a:extLst>
          </p:cNvPr>
          <p:cNvSpPr txBox="1"/>
          <p:nvPr/>
        </p:nvSpPr>
        <p:spPr>
          <a:xfrm>
            <a:off x="6591023" y="3372273"/>
            <a:ext cx="4635500" cy="369332"/>
          </a:xfrm>
          <a:prstGeom prst="rect">
            <a:avLst/>
          </a:prstGeom>
          <a:noFill/>
        </p:spPr>
        <p:txBody>
          <a:bodyPr wrap="square" rtlCol="0">
            <a:spAutoFit/>
          </a:bodyPr>
          <a:lstStyle/>
          <a:p>
            <a:r>
              <a:rPr lang="en-GB" b="1" i="1" dirty="0">
                <a:solidFill>
                  <a:schemeClr val="bg1"/>
                </a:solidFill>
                <a:latin typeface="Arial" panose="020B0604020202020204" pitchFamily="34" charset="0"/>
                <a:cs typeface="Arial" panose="020B0604020202020204" pitchFamily="34" charset="0"/>
              </a:rPr>
              <a:t>Do you know what ‘malware’ is?</a:t>
            </a:r>
          </a:p>
        </p:txBody>
      </p:sp>
      <p:grpSp>
        <p:nvGrpSpPr>
          <p:cNvPr id="10" name="Group 9">
            <a:extLst>
              <a:ext uri="{FF2B5EF4-FFF2-40B4-BE49-F238E27FC236}">
                <a16:creationId xmlns:a16="http://schemas.microsoft.com/office/drawing/2014/main" id="{0079A53C-F40E-B8CD-FA9F-CC8EC380A229}"/>
              </a:ext>
            </a:extLst>
          </p:cNvPr>
          <p:cNvGrpSpPr/>
          <p:nvPr/>
        </p:nvGrpSpPr>
        <p:grpSpPr>
          <a:xfrm>
            <a:off x="6730723" y="4809546"/>
            <a:ext cx="4284132" cy="338554"/>
            <a:chOff x="825500" y="2878723"/>
            <a:chExt cx="4284132" cy="338554"/>
          </a:xfrm>
        </p:grpSpPr>
        <p:sp>
          <p:nvSpPr>
            <p:cNvPr id="11" name="Oval 10">
              <a:extLst>
                <a:ext uri="{FF2B5EF4-FFF2-40B4-BE49-F238E27FC236}">
                  <a16:creationId xmlns:a16="http://schemas.microsoft.com/office/drawing/2014/main" id="{7F9ECE4A-2501-2B7B-1C6B-A7B563C0971D}"/>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452C57A-C741-5AC3-BCA0-1631563F0DA6}"/>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Yes</a:t>
              </a:r>
            </a:p>
          </p:txBody>
        </p:sp>
      </p:grpSp>
      <p:grpSp>
        <p:nvGrpSpPr>
          <p:cNvPr id="13" name="Group 12">
            <a:extLst>
              <a:ext uri="{FF2B5EF4-FFF2-40B4-BE49-F238E27FC236}">
                <a16:creationId xmlns:a16="http://schemas.microsoft.com/office/drawing/2014/main" id="{2E3782E0-03D3-4AB5-0A4F-64B18BBD1299}"/>
              </a:ext>
            </a:extLst>
          </p:cNvPr>
          <p:cNvGrpSpPr/>
          <p:nvPr/>
        </p:nvGrpSpPr>
        <p:grpSpPr>
          <a:xfrm>
            <a:off x="6730723" y="5198067"/>
            <a:ext cx="4284132" cy="338554"/>
            <a:chOff x="825500" y="2878723"/>
            <a:chExt cx="4284132" cy="338554"/>
          </a:xfrm>
        </p:grpSpPr>
        <p:sp>
          <p:nvSpPr>
            <p:cNvPr id="14" name="Oval 13">
              <a:extLst>
                <a:ext uri="{FF2B5EF4-FFF2-40B4-BE49-F238E27FC236}">
                  <a16:creationId xmlns:a16="http://schemas.microsoft.com/office/drawing/2014/main" id="{133C6FDA-F850-8E3F-7846-93ABB473AD46}"/>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755C9B0D-8414-29C4-9AA1-9ADE2EAE61B0}"/>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No</a:t>
              </a:r>
            </a:p>
          </p:txBody>
        </p:sp>
      </p:grpSp>
      <p:grpSp>
        <p:nvGrpSpPr>
          <p:cNvPr id="16" name="Group 15">
            <a:extLst>
              <a:ext uri="{FF2B5EF4-FFF2-40B4-BE49-F238E27FC236}">
                <a16:creationId xmlns:a16="http://schemas.microsoft.com/office/drawing/2014/main" id="{FE3C4BA9-B3B1-6461-563B-AF9DD445716D}"/>
              </a:ext>
            </a:extLst>
          </p:cNvPr>
          <p:cNvGrpSpPr/>
          <p:nvPr/>
        </p:nvGrpSpPr>
        <p:grpSpPr>
          <a:xfrm>
            <a:off x="6730723" y="5584592"/>
            <a:ext cx="4284132" cy="338554"/>
            <a:chOff x="825500" y="2878723"/>
            <a:chExt cx="4284132" cy="338554"/>
          </a:xfrm>
        </p:grpSpPr>
        <p:sp>
          <p:nvSpPr>
            <p:cNvPr id="17" name="Oval 16">
              <a:extLst>
                <a:ext uri="{FF2B5EF4-FFF2-40B4-BE49-F238E27FC236}">
                  <a16:creationId xmlns:a16="http://schemas.microsoft.com/office/drawing/2014/main" id="{ADA8FE8C-BC51-AD26-934B-95D3F9955090}"/>
                </a:ext>
              </a:extLst>
            </p:cNvPr>
            <p:cNvSpPr/>
            <p:nvPr/>
          </p:nvSpPr>
          <p:spPr>
            <a:xfrm>
              <a:off x="825500" y="2946400"/>
              <a:ext cx="203200" cy="203200"/>
            </a:xfrm>
            <a:prstGeom prst="ellipse">
              <a:avLst/>
            </a:prstGeom>
            <a:no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E337450E-D0F0-2709-5306-A0C03F017649}"/>
                </a:ext>
              </a:extLst>
            </p:cNvPr>
            <p:cNvSpPr txBox="1"/>
            <p:nvPr/>
          </p:nvSpPr>
          <p:spPr>
            <a:xfrm>
              <a:off x="1185333" y="2878723"/>
              <a:ext cx="3924299"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Unsure</a:t>
              </a:r>
            </a:p>
          </p:txBody>
        </p:sp>
      </p:grpSp>
      <p:sp>
        <p:nvSpPr>
          <p:cNvPr id="19" name="TextBox 18">
            <a:extLst>
              <a:ext uri="{FF2B5EF4-FFF2-40B4-BE49-F238E27FC236}">
                <a16:creationId xmlns:a16="http://schemas.microsoft.com/office/drawing/2014/main" id="{E00EED84-DF96-5445-9E77-3DCC93DF36D0}"/>
              </a:ext>
            </a:extLst>
          </p:cNvPr>
          <p:cNvSpPr txBox="1"/>
          <p:nvPr/>
        </p:nvSpPr>
        <p:spPr>
          <a:xfrm>
            <a:off x="340637" y="3606800"/>
            <a:ext cx="1249680" cy="338554"/>
          </a:xfrm>
          <a:prstGeom prst="rect">
            <a:avLst/>
          </a:prstGeom>
          <a:noFill/>
        </p:spPr>
        <p:txBody>
          <a:bodyPr wrap="square" rtlCol="0">
            <a:spAutoFit/>
          </a:bodyPr>
          <a:lstStyle/>
          <a:p>
            <a:pPr algn="r"/>
            <a:r>
              <a:rPr lang="en-GB" sz="1600" i="1" dirty="0">
                <a:solidFill>
                  <a:schemeClr val="bg1"/>
                </a:solidFill>
                <a:latin typeface="Arial" panose="020B0604020202020204" pitchFamily="34" charset="0"/>
                <a:cs typeface="Arial" panose="020B0604020202020204" pitchFamily="34" charset="0"/>
              </a:rPr>
              <a:t>No</a:t>
            </a:r>
          </a:p>
        </p:txBody>
      </p:sp>
      <p:sp>
        <p:nvSpPr>
          <p:cNvPr id="20" name="TextBox 19">
            <a:extLst>
              <a:ext uri="{FF2B5EF4-FFF2-40B4-BE49-F238E27FC236}">
                <a16:creationId xmlns:a16="http://schemas.microsoft.com/office/drawing/2014/main" id="{7373BCE9-F3D7-2E93-7E25-EDB64692B718}"/>
              </a:ext>
            </a:extLst>
          </p:cNvPr>
          <p:cNvSpPr txBox="1"/>
          <p:nvPr/>
        </p:nvSpPr>
        <p:spPr>
          <a:xfrm>
            <a:off x="4308117" y="3606800"/>
            <a:ext cx="934720" cy="338554"/>
          </a:xfrm>
          <a:prstGeom prst="rect">
            <a:avLst/>
          </a:prstGeom>
          <a:noFill/>
        </p:spPr>
        <p:txBody>
          <a:bodyPr wrap="square" rtlCol="0">
            <a:spAutoFit/>
          </a:bodyPr>
          <a:lstStyle/>
          <a:p>
            <a:r>
              <a:rPr lang="en-GB" sz="1600" i="1" dirty="0">
                <a:solidFill>
                  <a:schemeClr val="bg1"/>
                </a:solidFill>
                <a:latin typeface="Arial" panose="020B0604020202020204" pitchFamily="34" charset="0"/>
                <a:cs typeface="Arial" panose="020B0604020202020204" pitchFamily="34" charset="0"/>
              </a:rPr>
              <a:t>Yes</a:t>
            </a:r>
          </a:p>
        </p:txBody>
      </p:sp>
    </p:spTree>
    <p:extLst>
      <p:ext uri="{BB962C8B-B14F-4D97-AF65-F5344CB8AC3E}">
        <p14:creationId xmlns:p14="http://schemas.microsoft.com/office/powerpoint/2010/main" val="13024294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22" presetClass="entr" presetSubtype="8" fill="hold"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par>
                          <p:cTn id="12" fill="hold">
                            <p:stCondLst>
                              <p:cond delay="1250"/>
                            </p:stCondLst>
                            <p:childTnLst>
                              <p:par>
                                <p:cTn id="13" presetID="22" presetClass="entr" presetSubtype="8" fill="hold"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wipe(left)">
                                      <p:cBhvr>
                                        <p:cTn id="15" dur="500"/>
                                        <p:tgtEl>
                                          <p:spTgt spid="13"/>
                                        </p:tgtEl>
                                      </p:cBhvr>
                                    </p:animEffect>
                                  </p:childTnLst>
                                </p:cTn>
                              </p:par>
                            </p:childTnLst>
                          </p:cTn>
                        </p:par>
                        <p:par>
                          <p:cTn id="16" fill="hold">
                            <p:stCondLst>
                              <p:cond delay="1750"/>
                            </p:stCondLst>
                            <p:childTnLst>
                              <p:par>
                                <p:cTn id="17" presetID="22" presetClass="entr" presetSubtype="8" fill="hold" nodeType="after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wipe(left)">
                                      <p:cBhvr>
                                        <p:cTn id="19" dur="500"/>
                                        <p:tgtEl>
                                          <p:spTgt spid="16"/>
                                        </p:tgtEl>
                                      </p:cBhvr>
                                    </p:animEffect>
                                  </p:childTnLst>
                                </p:cTn>
                              </p:par>
                            </p:childTnLst>
                          </p:cTn>
                        </p:par>
                        <p:par>
                          <p:cTn id="20" fill="hold">
                            <p:stCondLst>
                              <p:cond delay="2250"/>
                            </p:stCondLst>
                            <p:childTnLst>
                              <p:par>
                                <p:cTn id="21" presetID="21" presetClass="entr" presetSubtype="1" fill="hold" grpId="0" nodeType="afterEffect">
                                  <p:stCondLst>
                                    <p:cond delay="750"/>
                                  </p:stCondLst>
                                  <p:childTnLst>
                                    <p:set>
                                      <p:cBhvr>
                                        <p:cTn id="22" dur="1" fill="hold">
                                          <p:stCondLst>
                                            <p:cond delay="0"/>
                                          </p:stCondLst>
                                        </p:cTn>
                                        <p:tgtEl>
                                          <p:spTgt spid="7"/>
                                        </p:tgtEl>
                                        <p:attrNameLst>
                                          <p:attrName>style.visibility</p:attrName>
                                        </p:attrNameLst>
                                      </p:cBhvr>
                                      <p:to>
                                        <p:strVal val="visible"/>
                                      </p:to>
                                    </p:set>
                                    <p:animEffect transition="in" filter="wheel(1)">
                                      <p:cBhvr>
                                        <p:cTn id="23" dur="750"/>
                                        <p:tgtEl>
                                          <p:spTgt spid="7"/>
                                        </p:tgtEl>
                                      </p:cBhvr>
                                    </p:animEffect>
                                  </p:childTnLst>
                                </p:cTn>
                              </p:par>
                            </p:childTnLst>
                          </p:cTn>
                        </p:par>
                        <p:par>
                          <p:cTn id="24" fill="hold">
                            <p:stCondLst>
                              <p:cond delay="3750"/>
                            </p:stCondLst>
                            <p:childTnLst>
                              <p:par>
                                <p:cTn id="25" presetID="22" presetClass="entr" presetSubtype="4" fill="hold" grpId="0" nodeType="after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wipe(down)">
                                      <p:cBhvr>
                                        <p:cTn id="27" dur="500"/>
                                        <p:tgtEl>
                                          <p:spTgt spid="20"/>
                                        </p:tgtEl>
                                      </p:cBhvr>
                                    </p:animEffect>
                                  </p:childTnLst>
                                </p:cTn>
                              </p:par>
                            </p:childTnLst>
                          </p:cTn>
                        </p:par>
                        <p:par>
                          <p:cTn id="28" fill="hold">
                            <p:stCondLst>
                              <p:cond delay="4250"/>
                            </p:stCondLst>
                            <p:childTnLst>
                              <p:par>
                                <p:cTn id="29" presetID="22" presetClass="entr" presetSubtype="4" fill="hold" grpId="0" nodeType="after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wipe(down)">
                                      <p:cBhvr>
                                        <p:cTn id="3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9" grpId="0"/>
      <p:bldP spid="19" grpId="0"/>
      <p:bldP spid="2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2430446"/>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Initial Findings</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3145903"/>
            <a:ext cx="10773215" cy="1843518"/>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Generational divide between younger and older users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“confusing, complicated, unnecessary”</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“Password rules are too overcomplicated”</a:t>
            </a:r>
          </a:p>
        </p:txBody>
      </p:sp>
      <p:pic>
        <p:nvPicPr>
          <p:cNvPr id="2" name="Picture 1" descr="A close-up of blue cables&#10;&#10;Description automatically generated">
            <a:extLst>
              <a:ext uri="{FF2B5EF4-FFF2-40B4-BE49-F238E27FC236}">
                <a16:creationId xmlns:a16="http://schemas.microsoft.com/office/drawing/2014/main" id="{94716863-8A7E-014B-5ED6-C7D00A7B9BF7}"/>
              </a:ext>
            </a:extLst>
          </p:cNvPr>
          <p:cNvPicPr>
            <a:picLocks noChangeAspect="1"/>
          </p:cNvPicPr>
          <p:nvPr/>
        </p:nvPicPr>
        <p:blipFill rotWithShape="1">
          <a:blip r:embed="rId3">
            <a:extLst>
              <a:ext uri="{28A0092B-C50C-407E-A947-70E740481C1C}">
                <a14:useLocalDpi xmlns:a14="http://schemas.microsoft.com/office/drawing/2010/main" val="0"/>
              </a:ext>
            </a:extLst>
          </a:blip>
          <a:srcRect t="3830" b="71294"/>
          <a:stretch/>
        </p:blipFill>
        <p:spPr>
          <a:xfrm>
            <a:off x="0" y="0"/>
            <a:ext cx="12192000" cy="2020957"/>
          </a:xfrm>
          <a:prstGeom prst="rect">
            <a:avLst/>
          </a:prstGeom>
        </p:spPr>
      </p:pic>
    </p:spTree>
    <p:extLst>
      <p:ext uri="{BB962C8B-B14F-4D97-AF65-F5344CB8AC3E}">
        <p14:creationId xmlns:p14="http://schemas.microsoft.com/office/powerpoint/2010/main" val="26085893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750"/>
                                        <p:tgtEl>
                                          <p:spTgt spid="4">
                                            <p:txEl>
                                              <p:pRg st="0" end="0"/>
                                            </p:txEl>
                                          </p:spTgt>
                                        </p:tgtEl>
                                      </p:cBhvr>
                                    </p:animEffect>
                                  </p:childTnLst>
                                </p:cTn>
                              </p:par>
                            </p:childTnLst>
                          </p:cTn>
                        </p:par>
                        <p:par>
                          <p:cTn id="8" fill="hold">
                            <p:stCondLst>
                              <p:cond delay="750"/>
                            </p:stCondLst>
                            <p:childTnLst>
                              <p:par>
                                <p:cTn id="9" presetID="22" presetClass="entr" presetSubtype="8" fill="hold"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wipe(left)">
                                      <p:cBhvr>
                                        <p:cTn id="11" dur="750"/>
                                        <p:tgtEl>
                                          <p:spTgt spid="4">
                                            <p:txEl>
                                              <p:pRg st="1" end="1"/>
                                            </p:txEl>
                                          </p:spTgt>
                                        </p:tgtEl>
                                      </p:cBhvr>
                                    </p:animEffect>
                                  </p:childTnLst>
                                </p:cTn>
                              </p:par>
                            </p:childTnLst>
                          </p:cTn>
                        </p:par>
                        <p:par>
                          <p:cTn id="12" fill="hold">
                            <p:stCondLst>
                              <p:cond delay="1500"/>
                            </p:stCondLst>
                            <p:childTnLst>
                              <p:par>
                                <p:cTn id="13" presetID="22" presetClass="entr" presetSubtype="8" fill="hold" nodeType="after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wipe(left)">
                                      <p:cBhvr>
                                        <p:cTn id="15" dur="75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2430446"/>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Initial Findings</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3145903"/>
            <a:ext cx="10773215" cy="2343655"/>
          </a:xfrm>
          <a:prstGeom prst="rect">
            <a:avLst/>
          </a:prstGeom>
          <a:noFill/>
        </p:spPr>
        <p:txBody>
          <a:bodyPr wrap="square" rtlCol="0">
            <a:spAutoFit/>
          </a:bodyPr>
          <a:lstStyle/>
          <a:p>
            <a:pPr>
              <a:lnSpc>
                <a:spcPct val="150000"/>
              </a:lnSpc>
            </a:pPr>
            <a:r>
              <a:rPr lang="en-GB" sz="2000" b="1" i="1" dirty="0">
                <a:solidFill>
                  <a:schemeClr val="bg1"/>
                </a:solidFill>
                <a:latin typeface="Arial" panose="020B0604020202020204" pitchFamily="34" charset="0"/>
                <a:cs typeface="Arial" panose="020B0604020202020204" pitchFamily="34" charset="0"/>
              </a:rPr>
              <a:t>Broadcasting company employee:</a:t>
            </a:r>
          </a:p>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Do not share files with other people, inside or outside the organisation, without good reason</a:t>
            </a:r>
          </a:p>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Hide ID cards from public view, and do not allow others to tailgate</a:t>
            </a:r>
          </a:p>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Separate door access fobs for server rooms (using a sign-out system)</a:t>
            </a:r>
          </a:p>
          <a:p>
            <a:pPr marL="285750" indent="-285750">
              <a:lnSpc>
                <a:spcPct val="15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Report data breaches to a dedicated infosec support line</a:t>
            </a:r>
          </a:p>
        </p:txBody>
      </p:sp>
      <p:pic>
        <p:nvPicPr>
          <p:cNvPr id="2" name="Picture 1" descr="A close-up of blue cables&#10;&#10;Description automatically generated">
            <a:extLst>
              <a:ext uri="{FF2B5EF4-FFF2-40B4-BE49-F238E27FC236}">
                <a16:creationId xmlns:a16="http://schemas.microsoft.com/office/drawing/2014/main" id="{94716863-8A7E-014B-5ED6-C7D00A7B9BF7}"/>
              </a:ext>
            </a:extLst>
          </p:cNvPr>
          <p:cNvPicPr>
            <a:picLocks noChangeAspect="1"/>
          </p:cNvPicPr>
          <p:nvPr/>
        </p:nvPicPr>
        <p:blipFill rotWithShape="1">
          <a:blip r:embed="rId3">
            <a:extLst>
              <a:ext uri="{28A0092B-C50C-407E-A947-70E740481C1C}">
                <a14:useLocalDpi xmlns:a14="http://schemas.microsoft.com/office/drawing/2010/main" val="0"/>
              </a:ext>
            </a:extLst>
          </a:blip>
          <a:srcRect t="3830" b="71294"/>
          <a:stretch/>
        </p:blipFill>
        <p:spPr>
          <a:xfrm>
            <a:off x="0" y="0"/>
            <a:ext cx="12192000" cy="2020957"/>
          </a:xfrm>
          <a:prstGeom prst="rect">
            <a:avLst/>
          </a:prstGeom>
        </p:spPr>
      </p:pic>
    </p:spTree>
    <p:extLst>
      <p:ext uri="{BB962C8B-B14F-4D97-AF65-F5344CB8AC3E}">
        <p14:creationId xmlns:p14="http://schemas.microsoft.com/office/powerpoint/2010/main" val="9760314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750"/>
                                        <p:tgtEl>
                                          <p:spTgt spid="4">
                                            <p:txEl>
                                              <p:pRg st="0" end="0"/>
                                            </p:txEl>
                                          </p:spTgt>
                                        </p:tgtEl>
                                      </p:cBhvr>
                                    </p:animEffect>
                                  </p:childTnLst>
                                </p:cTn>
                              </p:par>
                            </p:childTnLst>
                          </p:cTn>
                        </p:par>
                        <p:par>
                          <p:cTn id="8" fill="hold">
                            <p:stCondLst>
                              <p:cond delay="750"/>
                            </p:stCondLst>
                            <p:childTnLst>
                              <p:par>
                                <p:cTn id="9" presetID="22" presetClass="entr" presetSubtype="8" fill="hold"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wipe(left)">
                                      <p:cBhvr>
                                        <p:cTn id="11" dur="750"/>
                                        <p:tgtEl>
                                          <p:spTgt spid="4">
                                            <p:txEl>
                                              <p:pRg st="1" end="1"/>
                                            </p:txEl>
                                          </p:spTgt>
                                        </p:tgtEl>
                                      </p:cBhvr>
                                    </p:animEffect>
                                  </p:childTnLst>
                                </p:cTn>
                              </p:par>
                            </p:childTnLst>
                          </p:cTn>
                        </p:par>
                        <p:par>
                          <p:cTn id="12" fill="hold">
                            <p:stCondLst>
                              <p:cond delay="1500"/>
                            </p:stCondLst>
                            <p:childTnLst>
                              <p:par>
                                <p:cTn id="13" presetID="22" presetClass="entr" presetSubtype="8" fill="hold" nodeType="after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wipe(left)">
                                      <p:cBhvr>
                                        <p:cTn id="15" dur="750"/>
                                        <p:tgtEl>
                                          <p:spTgt spid="4">
                                            <p:txEl>
                                              <p:pRg st="2" end="2"/>
                                            </p:txEl>
                                          </p:spTgt>
                                        </p:tgtEl>
                                      </p:cBhvr>
                                    </p:animEffect>
                                  </p:childTnLst>
                                </p:cTn>
                              </p:par>
                            </p:childTnLst>
                          </p:cTn>
                        </p:par>
                        <p:par>
                          <p:cTn id="16" fill="hold">
                            <p:stCondLst>
                              <p:cond delay="2250"/>
                            </p:stCondLst>
                            <p:childTnLst>
                              <p:par>
                                <p:cTn id="17" presetID="22" presetClass="entr" presetSubtype="8" fill="hold" nodeType="after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Effect transition="in" filter="wipe(left)">
                                      <p:cBhvr>
                                        <p:cTn id="19" dur="750"/>
                                        <p:tgtEl>
                                          <p:spTgt spid="4">
                                            <p:txEl>
                                              <p:pRg st="3" end="3"/>
                                            </p:txEl>
                                          </p:spTgt>
                                        </p:tgtEl>
                                      </p:cBhvr>
                                    </p:animEffect>
                                  </p:childTnLst>
                                </p:cTn>
                              </p:par>
                            </p:childTnLst>
                          </p:cTn>
                        </p:par>
                        <p:par>
                          <p:cTn id="20" fill="hold">
                            <p:stCondLst>
                              <p:cond delay="3000"/>
                            </p:stCondLst>
                            <p:childTnLst>
                              <p:par>
                                <p:cTn id="21" presetID="22" presetClass="entr" presetSubtype="8" fill="hold" nodeType="after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wipe(left)">
                                      <p:cBhvr>
                                        <p:cTn id="23" dur="75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9906F62-562F-CCC3-F2F7-1B75231D133A}"/>
              </a:ext>
            </a:extLst>
          </p:cNvPr>
          <p:cNvSpPr txBox="1">
            <a:spLocks/>
          </p:cNvSpPr>
          <p:nvPr/>
        </p:nvSpPr>
        <p:spPr>
          <a:xfrm>
            <a:off x="548558" y="2430446"/>
            <a:ext cx="10773215" cy="560780"/>
          </a:xfrm>
          <a:prstGeom prst="rect">
            <a:avLst/>
          </a:prstGeom>
        </p:spPr>
        <p:txBody>
          <a:bodyPr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Arial" panose="020B0604020202020204" pitchFamily="34" charset="0"/>
                <a:cs typeface="Arial" panose="020B0604020202020204" pitchFamily="34" charset="0"/>
              </a:rPr>
              <a:t>Next Steps</a:t>
            </a:r>
          </a:p>
        </p:txBody>
      </p:sp>
      <p:sp>
        <p:nvSpPr>
          <p:cNvPr id="4" name="TextBox 3">
            <a:extLst>
              <a:ext uri="{FF2B5EF4-FFF2-40B4-BE49-F238E27FC236}">
                <a16:creationId xmlns:a16="http://schemas.microsoft.com/office/drawing/2014/main" id="{53B19829-F131-9AA3-3791-455621471D85}"/>
              </a:ext>
            </a:extLst>
          </p:cNvPr>
          <p:cNvSpPr txBox="1"/>
          <p:nvPr/>
        </p:nvSpPr>
        <p:spPr>
          <a:xfrm>
            <a:off x="640522" y="3145903"/>
            <a:ext cx="10773215" cy="2459071"/>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Conduct further secondary research (journals, reports, UK GOV, blogs)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Launch the end user survey nation-wide</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Start building training materials for the ‘toolkit’ and evaluate test runs</a:t>
            </a:r>
          </a:p>
          <a:p>
            <a:pPr marL="285750" indent="-285750">
              <a:lnSpc>
                <a:spcPct val="200000"/>
              </a:lnSpc>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Conduct interviews (one-to-ones) with a variety of staff across departments</a:t>
            </a:r>
          </a:p>
        </p:txBody>
      </p:sp>
      <p:pic>
        <p:nvPicPr>
          <p:cNvPr id="2" name="Picture 1" descr="A close-up of blue cables&#10;&#10;Description automatically generated">
            <a:extLst>
              <a:ext uri="{FF2B5EF4-FFF2-40B4-BE49-F238E27FC236}">
                <a16:creationId xmlns:a16="http://schemas.microsoft.com/office/drawing/2014/main" id="{94716863-8A7E-014B-5ED6-C7D00A7B9BF7}"/>
              </a:ext>
            </a:extLst>
          </p:cNvPr>
          <p:cNvPicPr>
            <a:picLocks noChangeAspect="1"/>
          </p:cNvPicPr>
          <p:nvPr/>
        </p:nvPicPr>
        <p:blipFill rotWithShape="1">
          <a:blip r:embed="rId3">
            <a:extLst>
              <a:ext uri="{28A0092B-C50C-407E-A947-70E740481C1C}">
                <a14:useLocalDpi xmlns:a14="http://schemas.microsoft.com/office/drawing/2010/main" val="0"/>
              </a:ext>
            </a:extLst>
          </a:blip>
          <a:srcRect t="3830" b="71294"/>
          <a:stretch/>
        </p:blipFill>
        <p:spPr>
          <a:xfrm>
            <a:off x="0" y="0"/>
            <a:ext cx="12192000" cy="2020957"/>
          </a:xfrm>
          <a:prstGeom prst="rect">
            <a:avLst/>
          </a:prstGeom>
        </p:spPr>
      </p:pic>
    </p:spTree>
    <p:extLst>
      <p:ext uri="{BB962C8B-B14F-4D97-AF65-F5344CB8AC3E}">
        <p14:creationId xmlns:p14="http://schemas.microsoft.com/office/powerpoint/2010/main" val="30208021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left)">
                                      <p:cBhvr>
                                        <p:cTn id="7" dur="75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left)">
                                      <p:cBhvr>
                                        <p:cTn id="12" dur="75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left)">
                                      <p:cBhvr>
                                        <p:cTn id="17" dur="75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wipe(left)">
                                      <p:cBhvr>
                                        <p:cTn id="22" dur="75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6E5E0E-DCAB-CD6E-E6B6-16C1E8631E0E}"/>
              </a:ext>
            </a:extLst>
          </p:cNvPr>
          <p:cNvSpPr txBox="1"/>
          <p:nvPr/>
        </p:nvSpPr>
        <p:spPr>
          <a:xfrm>
            <a:off x="8172449" y="471198"/>
            <a:ext cx="3746665" cy="2677656"/>
          </a:xfrm>
          <a:prstGeom prst="rect">
            <a:avLst/>
          </a:prstGeom>
          <a:noFill/>
        </p:spPr>
        <p:txBody>
          <a:bodyPr wrap="square">
            <a:spAutoFit/>
          </a:bodyPr>
          <a:lstStyle/>
          <a:p>
            <a:pPr algn="r">
              <a:spcBef>
                <a:spcPts val="600"/>
              </a:spcBef>
              <a:spcAft>
                <a:spcPts val="600"/>
              </a:spcAft>
            </a:pPr>
            <a:r>
              <a:rPr lang="en-GB" sz="1600" b="1" dirty="0">
                <a:solidFill>
                  <a:schemeClr val="bg1"/>
                </a:solidFill>
                <a:latin typeface="Arial" panose="020B0604020202020204" pitchFamily="34" charset="0"/>
                <a:cs typeface="Arial" panose="020B0604020202020204" pitchFamily="34" charset="0"/>
              </a:rPr>
              <a:t>Image Credits</a:t>
            </a:r>
          </a:p>
          <a:p>
            <a:pPr algn="r">
              <a:spcBef>
                <a:spcPts val="600"/>
              </a:spcBef>
              <a:spcAft>
                <a:spcPts val="600"/>
              </a:spcAft>
            </a:pPr>
            <a:r>
              <a:rPr lang="en-GB" sz="1400" dirty="0">
                <a:solidFill>
                  <a:schemeClr val="bg1"/>
                </a:solidFill>
                <a:latin typeface="Arial" panose="020B0604020202020204" pitchFamily="34" charset="0"/>
                <a:cs typeface="Arial" panose="020B0604020202020204" pitchFamily="34" charset="0"/>
              </a:rPr>
              <a:t>John Cameron on </a:t>
            </a:r>
            <a:r>
              <a:rPr lang="en-GB" sz="1400" dirty="0" err="1">
                <a:solidFill>
                  <a:schemeClr val="bg1"/>
                </a:solidFill>
                <a:latin typeface="Arial" panose="020B0604020202020204" pitchFamily="34" charset="0"/>
                <a:cs typeface="Arial" panose="020B0604020202020204" pitchFamily="34" charset="0"/>
              </a:rPr>
              <a:t>Unsplash</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hlinkClick r:id="rId3"/>
              </a:rPr>
              <a:t>https://unsplash.com/photos/bbR_YZijM8Y</a:t>
            </a:r>
            <a:endParaRPr lang="en-GB" sz="1400" dirty="0">
              <a:solidFill>
                <a:schemeClr val="bg1"/>
              </a:solidFill>
              <a:latin typeface="Arial" panose="020B0604020202020204" pitchFamily="34" charset="0"/>
              <a:cs typeface="Arial" panose="020B0604020202020204" pitchFamily="34" charset="0"/>
            </a:endParaRPr>
          </a:p>
          <a:p>
            <a:pPr algn="r">
              <a:spcBef>
                <a:spcPts val="600"/>
              </a:spcBef>
              <a:spcAft>
                <a:spcPts val="600"/>
              </a:spcAft>
            </a:pPr>
            <a:r>
              <a:rPr lang="en-GB" sz="1400" dirty="0">
                <a:solidFill>
                  <a:schemeClr val="bg1"/>
                </a:solidFill>
                <a:latin typeface="Arial" panose="020B0604020202020204" pitchFamily="34" charset="0"/>
                <a:cs typeface="Arial" panose="020B0604020202020204" pitchFamily="34" charset="0"/>
              </a:rPr>
              <a:t>Scott </a:t>
            </a:r>
            <a:r>
              <a:rPr lang="en-GB" sz="1400" dirty="0" err="1">
                <a:solidFill>
                  <a:schemeClr val="bg1"/>
                </a:solidFill>
                <a:latin typeface="Arial" panose="020B0604020202020204" pitchFamily="34" charset="0"/>
                <a:cs typeface="Arial" panose="020B0604020202020204" pitchFamily="34" charset="0"/>
              </a:rPr>
              <a:t>Rodgerson</a:t>
            </a:r>
            <a:r>
              <a:rPr lang="en-GB" sz="1400" dirty="0">
                <a:solidFill>
                  <a:schemeClr val="bg1"/>
                </a:solidFill>
                <a:latin typeface="Arial" panose="020B0604020202020204" pitchFamily="34" charset="0"/>
                <a:cs typeface="Arial" panose="020B0604020202020204" pitchFamily="34" charset="0"/>
              </a:rPr>
              <a:t> on </a:t>
            </a:r>
            <a:r>
              <a:rPr lang="en-GB" sz="1400" dirty="0" err="1">
                <a:solidFill>
                  <a:schemeClr val="bg1"/>
                </a:solidFill>
                <a:latin typeface="Arial" panose="020B0604020202020204" pitchFamily="34" charset="0"/>
                <a:cs typeface="Arial" panose="020B0604020202020204" pitchFamily="34" charset="0"/>
              </a:rPr>
              <a:t>Unsplash</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hlinkClick r:id="rId4"/>
              </a:rPr>
              <a:t>https://unsplash.com/photos/PSpf_XgOM5w</a:t>
            </a:r>
            <a:endParaRPr lang="en-GB" sz="1400" dirty="0">
              <a:solidFill>
                <a:schemeClr val="bg1"/>
              </a:solidFill>
              <a:latin typeface="Arial" panose="020B0604020202020204" pitchFamily="34" charset="0"/>
              <a:cs typeface="Arial" panose="020B0604020202020204" pitchFamily="34" charset="0"/>
            </a:endParaRPr>
          </a:p>
          <a:p>
            <a:pPr algn="r">
              <a:spcBef>
                <a:spcPts val="600"/>
              </a:spcBef>
              <a:spcAft>
                <a:spcPts val="600"/>
              </a:spcAft>
            </a:pPr>
            <a:r>
              <a:rPr lang="en-GB" sz="1400" dirty="0">
                <a:solidFill>
                  <a:schemeClr val="bg1"/>
                </a:solidFill>
                <a:latin typeface="Arial" panose="020B0604020202020204" pitchFamily="34" charset="0"/>
                <a:cs typeface="Arial" panose="020B0604020202020204" pitchFamily="34" charset="0"/>
              </a:rPr>
              <a:t>Marcel Scholte on </a:t>
            </a:r>
            <a:r>
              <a:rPr lang="en-GB" sz="1400" dirty="0" err="1">
                <a:solidFill>
                  <a:schemeClr val="bg1"/>
                </a:solidFill>
                <a:latin typeface="Arial" panose="020B0604020202020204" pitchFamily="34" charset="0"/>
                <a:cs typeface="Arial" panose="020B0604020202020204" pitchFamily="34" charset="0"/>
              </a:rPr>
              <a:t>Unsplash</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hlinkClick r:id="rId5"/>
              </a:rPr>
              <a:t>https://unsplash.com/photos/LPurJnihmQI</a:t>
            </a:r>
            <a:endParaRPr lang="en-GB" sz="1400" dirty="0">
              <a:solidFill>
                <a:schemeClr val="bg1"/>
              </a:solidFill>
              <a:latin typeface="Arial" panose="020B0604020202020204" pitchFamily="34" charset="0"/>
              <a:cs typeface="Arial" panose="020B0604020202020204" pitchFamily="34" charset="0"/>
            </a:endParaRPr>
          </a:p>
          <a:p>
            <a:pPr algn="r">
              <a:spcBef>
                <a:spcPts val="600"/>
              </a:spcBef>
              <a:spcAft>
                <a:spcPts val="600"/>
              </a:spcAft>
            </a:pPr>
            <a:r>
              <a:rPr lang="en-GB" sz="1400" dirty="0">
                <a:solidFill>
                  <a:schemeClr val="bg1"/>
                </a:solidFill>
                <a:latin typeface="Arial" panose="020B0604020202020204" pitchFamily="34" charset="0"/>
                <a:cs typeface="Arial" panose="020B0604020202020204" pitchFamily="34" charset="0"/>
              </a:rPr>
              <a:t>Tyler </a:t>
            </a:r>
            <a:r>
              <a:rPr lang="en-GB" sz="1400" dirty="0" err="1">
                <a:solidFill>
                  <a:schemeClr val="bg1"/>
                </a:solidFill>
                <a:latin typeface="Arial" panose="020B0604020202020204" pitchFamily="34" charset="0"/>
                <a:cs typeface="Arial" panose="020B0604020202020204" pitchFamily="34" charset="0"/>
              </a:rPr>
              <a:t>Mohrman</a:t>
            </a:r>
            <a:r>
              <a:rPr lang="en-GB" sz="1400" dirty="0">
                <a:solidFill>
                  <a:schemeClr val="bg1"/>
                </a:solidFill>
                <a:latin typeface="Arial" panose="020B0604020202020204" pitchFamily="34" charset="0"/>
                <a:cs typeface="Arial" panose="020B0604020202020204" pitchFamily="34" charset="0"/>
              </a:rPr>
              <a:t> on </a:t>
            </a:r>
            <a:r>
              <a:rPr lang="en-GB" sz="1400" dirty="0" err="1">
                <a:solidFill>
                  <a:schemeClr val="bg1"/>
                </a:solidFill>
                <a:latin typeface="Arial" panose="020B0604020202020204" pitchFamily="34" charset="0"/>
                <a:cs typeface="Arial" panose="020B0604020202020204" pitchFamily="34" charset="0"/>
              </a:rPr>
              <a:t>Unsplash</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hlinkClick r:id="rId6"/>
              </a:rPr>
              <a:t>https://unsplash.com/photos/eqd0f78u9nI</a:t>
            </a:r>
            <a:r>
              <a:rPr lang="en-GB" sz="1400" dirty="0">
                <a:solidFill>
                  <a:schemeClr val="bg1"/>
                </a:solidFill>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B4C5352C-A300-CF14-1BD8-03DBBE026869}"/>
              </a:ext>
            </a:extLst>
          </p:cNvPr>
          <p:cNvSpPr txBox="1"/>
          <p:nvPr/>
        </p:nvSpPr>
        <p:spPr>
          <a:xfrm>
            <a:off x="272886" y="471198"/>
            <a:ext cx="7899563" cy="4816703"/>
          </a:xfrm>
          <a:prstGeom prst="rect">
            <a:avLst/>
          </a:prstGeom>
          <a:noFill/>
        </p:spPr>
        <p:txBody>
          <a:bodyPr wrap="square" lIns="91440" tIns="45720" rIns="91440" bIns="45720" anchor="t">
            <a:spAutoFit/>
          </a:bodyPr>
          <a:lstStyle/>
          <a:p>
            <a:pPr>
              <a:spcBef>
                <a:spcPts val="600"/>
              </a:spcBef>
              <a:spcAft>
                <a:spcPts val="600"/>
              </a:spcAft>
            </a:pPr>
            <a:r>
              <a:rPr lang="en-GB" sz="1600" b="1" dirty="0">
                <a:solidFill>
                  <a:schemeClr val="bg1"/>
                </a:solidFill>
                <a:latin typeface="Arial" panose="020B0604020202020204" pitchFamily="34" charset="0"/>
                <a:cs typeface="Arial" panose="020B0604020202020204" pitchFamily="34" charset="0"/>
              </a:rPr>
              <a:t>References</a:t>
            </a:r>
          </a:p>
          <a:p>
            <a:pPr>
              <a:spcBef>
                <a:spcPts val="600"/>
              </a:spcBef>
              <a:spcAft>
                <a:spcPts val="600"/>
              </a:spcAft>
            </a:pPr>
            <a:r>
              <a:rPr lang="en-GB" sz="1400" dirty="0">
                <a:solidFill>
                  <a:schemeClr val="bg1"/>
                </a:solidFill>
                <a:latin typeface="Arial" panose="020B0604020202020204" pitchFamily="34" charset="0"/>
                <a:cs typeface="Arial" panose="020B0604020202020204" pitchFamily="34" charset="0"/>
              </a:rPr>
              <a:t>The Independent – Rebecca Thomas [29 Jun 2023]</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rPr>
              <a:t>“More than a million NHS patients’ details compromised after cyberattack”</a:t>
            </a:r>
            <a:br>
              <a:rPr lang="en-GB" sz="1400" dirty="0">
                <a:solidFill>
                  <a:schemeClr val="bg1"/>
                </a:solidFill>
                <a:latin typeface="Arial" panose="020B0604020202020204" pitchFamily="34" charset="0"/>
                <a:cs typeface="Arial" panose="020B0604020202020204" pitchFamily="34" charset="0"/>
              </a:rPr>
            </a:br>
            <a:r>
              <a:rPr lang="en-GB" sz="1400" dirty="0">
                <a:solidFill>
                  <a:schemeClr val="bg1"/>
                </a:solidFill>
                <a:latin typeface="Arial" panose="020B0604020202020204" pitchFamily="34" charset="0"/>
                <a:cs typeface="Arial" panose="020B0604020202020204" pitchFamily="34" charset="0"/>
                <a:hlinkClick r:id="rId7"/>
              </a:rPr>
              <a:t>https://www.independent.co.uk/news/health/nhs-patient-data-attack-b2364202.html</a:t>
            </a:r>
            <a:r>
              <a:rPr lang="en-GB" sz="1400" dirty="0">
                <a:solidFill>
                  <a:schemeClr val="bg1"/>
                </a:solidFill>
                <a:latin typeface="Arial" panose="020B0604020202020204" pitchFamily="34" charset="0"/>
                <a:cs typeface="Arial" panose="020B0604020202020204" pitchFamily="34" charset="0"/>
              </a:rPr>
              <a:t> </a:t>
            </a:r>
          </a:p>
          <a:p>
            <a:pPr>
              <a:spcBef>
                <a:spcPts val="600"/>
              </a:spcBef>
              <a:spcAft>
                <a:spcPts val="600"/>
              </a:spcAft>
            </a:pPr>
            <a:r>
              <a:rPr lang="en-GB" sz="1400" dirty="0">
                <a:solidFill>
                  <a:schemeClr val="bg1"/>
                </a:solidFill>
                <a:latin typeface="Arial"/>
                <a:cs typeface="Arial"/>
              </a:rPr>
              <a:t>Malware Tech [2023]</a:t>
            </a:r>
            <a:br>
              <a:rPr lang="en-GB" sz="1400" dirty="0">
                <a:latin typeface="Arial" panose="020B0604020202020204" pitchFamily="34" charset="0"/>
                <a:cs typeface="Arial" panose="020B0604020202020204" pitchFamily="34" charset="0"/>
              </a:rPr>
            </a:br>
            <a:r>
              <a:rPr lang="en-GB" sz="1400" dirty="0">
                <a:solidFill>
                  <a:schemeClr val="bg1"/>
                </a:solidFill>
                <a:latin typeface="Arial"/>
                <a:cs typeface="Arial"/>
                <a:hlinkClick r:id="rId8">
                  <a:extLst>
                    <a:ext uri="{A12FA001-AC4F-418D-AE19-62706E023703}">
                      <ahyp:hlinkClr xmlns:ahyp="http://schemas.microsoft.com/office/drawing/2018/hyperlinkcolor" val="tx"/>
                    </a:ext>
                  </a:extLst>
                </a:hlinkClick>
              </a:rPr>
              <a:t>https://malwaretech.com/</a:t>
            </a:r>
            <a:r>
              <a:rPr lang="en-GB" sz="1400" dirty="0">
                <a:solidFill>
                  <a:schemeClr val="bg1"/>
                </a:solidFill>
                <a:latin typeface="Arial"/>
                <a:cs typeface="Arial"/>
              </a:rPr>
              <a:t> </a:t>
            </a:r>
            <a:endParaRPr lang="en-GB" sz="1400" dirty="0">
              <a:solidFill>
                <a:schemeClr val="bg1"/>
              </a:solidFill>
              <a:latin typeface="Arial" panose="020B0604020202020204" pitchFamily="34" charset="0"/>
              <a:cs typeface="Arial" panose="020B0604020202020204" pitchFamily="34" charset="0"/>
            </a:endParaRPr>
          </a:p>
          <a:p>
            <a:pPr>
              <a:spcBef>
                <a:spcPts val="600"/>
              </a:spcBef>
              <a:spcAft>
                <a:spcPts val="600"/>
              </a:spcAft>
            </a:pPr>
            <a:r>
              <a:rPr lang="en-GB" sz="1400" dirty="0">
                <a:solidFill>
                  <a:schemeClr val="bg1"/>
                </a:solidFill>
                <a:latin typeface="Arial"/>
                <a:cs typeface="Arial"/>
              </a:rPr>
              <a:t>Department for Digital, Culture, Media &amp; Sport </a:t>
            </a:r>
            <a:br>
              <a:rPr lang="en-GB" sz="1400" dirty="0">
                <a:solidFill>
                  <a:schemeClr val="bg1"/>
                </a:solidFill>
                <a:latin typeface="Arial"/>
                <a:cs typeface="Arial"/>
              </a:rPr>
            </a:br>
            <a:r>
              <a:rPr lang="en-GB" sz="1400" dirty="0">
                <a:solidFill>
                  <a:schemeClr val="bg1"/>
                </a:solidFill>
                <a:latin typeface="Arial"/>
                <a:cs typeface="Arial"/>
              </a:rPr>
              <a:t>Cyber Security Breaches Survey 2022</a:t>
            </a:r>
            <a:br>
              <a:rPr lang="en-GB" sz="1400" dirty="0">
                <a:solidFill>
                  <a:schemeClr val="bg1"/>
                </a:solidFill>
                <a:latin typeface="Arial"/>
                <a:cs typeface="Arial"/>
              </a:rPr>
            </a:br>
            <a:r>
              <a:rPr lang="en-GB" sz="1100" dirty="0">
                <a:latin typeface="Arial"/>
                <a:cs typeface="Arial"/>
                <a:hlinkClick r:id="rId9"/>
              </a:rPr>
              <a:t>https://www.gov.uk/government/statistics/cyber-security-breaches-survey-2022/cyber-security-breaches-survey-2022</a:t>
            </a:r>
            <a:r>
              <a:rPr lang="en-GB" sz="1100" dirty="0">
                <a:latin typeface="Arial"/>
                <a:cs typeface="Arial"/>
              </a:rPr>
              <a:t>.</a:t>
            </a:r>
            <a:endParaRPr lang="en-GB" sz="1400" dirty="0">
              <a:solidFill>
                <a:schemeClr val="bg1"/>
              </a:solidFill>
              <a:latin typeface="Arial"/>
              <a:cs typeface="Arial"/>
            </a:endParaRPr>
          </a:p>
          <a:p>
            <a:pPr>
              <a:spcBef>
                <a:spcPts val="600"/>
              </a:spcBef>
              <a:spcAft>
                <a:spcPts val="600"/>
              </a:spcAft>
            </a:pPr>
            <a:r>
              <a:rPr lang="en-GB" sz="1400" dirty="0">
                <a:solidFill>
                  <a:schemeClr val="bg1"/>
                </a:solidFill>
                <a:latin typeface="Arial"/>
                <a:cs typeface="Arial"/>
              </a:rPr>
              <a:t>Enfield Council</a:t>
            </a:r>
            <a:br>
              <a:rPr lang="en-US" dirty="0"/>
            </a:br>
            <a:r>
              <a:rPr lang="en-GB" sz="1400" dirty="0">
                <a:solidFill>
                  <a:schemeClr val="bg1"/>
                </a:solidFill>
                <a:latin typeface="Arial"/>
                <a:cs typeface="Arial"/>
              </a:rPr>
              <a:t>Cyber Security Policy</a:t>
            </a:r>
            <a:br>
              <a:rPr lang="en-GB" sz="1400" dirty="0">
                <a:solidFill>
                  <a:schemeClr val="bg1"/>
                </a:solidFill>
                <a:latin typeface="Arial"/>
                <a:cs typeface="Arial"/>
              </a:rPr>
            </a:br>
            <a:r>
              <a:rPr lang="en-GB" sz="1400" dirty="0">
                <a:ea typeface="+mn-lt"/>
                <a:cs typeface="+mn-lt"/>
                <a:hlinkClick r:id="rId10"/>
              </a:rPr>
              <a:t>https://www.enfield.gov.uk/services/your-council/our-policies-and-procedures/cyber-security-policy</a:t>
            </a:r>
            <a:r>
              <a:rPr lang="en-GB" sz="1400" dirty="0">
                <a:ea typeface="+mn-lt"/>
                <a:cs typeface="+mn-lt"/>
              </a:rPr>
              <a:t>.</a:t>
            </a:r>
            <a:endParaRPr lang="en-GB" sz="1400" dirty="0">
              <a:solidFill>
                <a:schemeClr val="bg1"/>
              </a:solidFill>
              <a:latin typeface="Arial"/>
              <a:cs typeface="Arial"/>
            </a:endParaRPr>
          </a:p>
          <a:p>
            <a:pPr>
              <a:spcBef>
                <a:spcPts val="600"/>
              </a:spcBef>
              <a:spcAft>
                <a:spcPts val="600"/>
              </a:spcAft>
            </a:pPr>
            <a:r>
              <a:rPr lang="en-GB" sz="1400" dirty="0">
                <a:solidFill>
                  <a:schemeClr val="bg1"/>
                </a:solidFill>
                <a:latin typeface="Arial"/>
                <a:cs typeface="Arial"/>
              </a:rPr>
              <a:t>National Crime Agency </a:t>
            </a:r>
            <a:br>
              <a:rPr lang="en-GB" sz="1400" dirty="0">
                <a:solidFill>
                  <a:schemeClr val="bg1"/>
                </a:solidFill>
                <a:latin typeface="Arial"/>
                <a:cs typeface="Arial"/>
              </a:rPr>
            </a:br>
            <a:r>
              <a:rPr lang="en-GB" sz="1400" dirty="0">
                <a:solidFill>
                  <a:schemeClr val="bg1"/>
                </a:solidFill>
                <a:latin typeface="Arial"/>
                <a:cs typeface="Arial"/>
              </a:rPr>
              <a:t>Russian ransomware group hit with new sanctions</a:t>
            </a:r>
            <a:br>
              <a:rPr lang="en-GB" sz="1400" dirty="0">
                <a:solidFill>
                  <a:schemeClr val="bg1"/>
                </a:solidFill>
                <a:latin typeface="Arial"/>
                <a:cs typeface="Arial"/>
              </a:rPr>
            </a:br>
            <a:r>
              <a:rPr lang="en-GB" sz="1400" dirty="0">
                <a:ea typeface="+mn-lt"/>
                <a:cs typeface="+mn-lt"/>
                <a:hlinkClick r:id="rId11"/>
              </a:rPr>
              <a:t>https://www.nationalcrimeagency.gov.uk/news/russian-ransomware-group-hit-with-new-sanctions</a:t>
            </a:r>
            <a:r>
              <a:rPr lang="en-GB" sz="1400" dirty="0">
                <a:ea typeface="+mn-lt"/>
                <a:cs typeface="+mn-lt"/>
              </a:rPr>
              <a:t>.</a:t>
            </a:r>
            <a:endParaRPr lang="en-GB" sz="1400" dirty="0">
              <a:solidFill>
                <a:schemeClr val="bg1"/>
              </a:solidFill>
              <a:latin typeface="Arial"/>
              <a:cs typeface="Arial"/>
            </a:endParaRPr>
          </a:p>
          <a:p>
            <a:pPr>
              <a:spcBef>
                <a:spcPts val="600"/>
              </a:spcBef>
              <a:spcAft>
                <a:spcPts val="600"/>
              </a:spcAft>
            </a:pPr>
            <a:endParaRPr lang="en-GB" sz="1400" dirty="0">
              <a:latin typeface="Arial"/>
              <a:cs typeface="Arial"/>
            </a:endParaRPr>
          </a:p>
          <a:p>
            <a:pPr>
              <a:spcBef>
                <a:spcPts val="600"/>
              </a:spcBef>
              <a:spcAft>
                <a:spcPts val="600"/>
              </a:spcAft>
            </a:pPr>
            <a:endParaRPr lang="en-GB" sz="1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16685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3" ma:contentTypeDescription="Create a new document." ma:contentTypeScope="" ma:versionID="ac57ec2fed1196782d9d5ff940f906d6">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19b5bacc5aab51d4543f44194508f8d4"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dd7bbc2b-1d05-4a2b-aef3-b6f0207d1649" xsi:nil="true"/>
  </documentManagement>
</p:properties>
</file>

<file path=customXml/itemProps1.xml><?xml version="1.0" encoding="utf-8"?>
<ds:datastoreItem xmlns:ds="http://schemas.openxmlformats.org/officeDocument/2006/customXml" ds:itemID="{A0D423CA-F942-4489-8C77-E3089F26A4DD}">
  <ds:schemaRefs>
    <ds:schemaRef ds:uri="http://schemas.microsoft.com/sharepoint/v3/contenttype/forms"/>
  </ds:schemaRefs>
</ds:datastoreItem>
</file>

<file path=customXml/itemProps2.xml><?xml version="1.0" encoding="utf-8"?>
<ds:datastoreItem xmlns:ds="http://schemas.openxmlformats.org/officeDocument/2006/customXml" ds:itemID="{C358BA20-8C7C-432E-9289-3A52E4457B94}">
  <ds:schemaRefs>
    <ds:schemaRef ds:uri="d6f7a6e2-a2bb-432a-b406-760b1b1769a2"/>
    <ds:schemaRef ds:uri="dd7bbc2b-1d05-4a2b-aef3-b6f0207d164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551D60F3-DE64-46AA-B69D-B73811B19DF3}">
  <ds:schemaRefs>
    <ds:schemaRef ds:uri="http://purl.org/dc/elements/1.1/"/>
    <ds:schemaRef ds:uri="http://www.w3.org/XML/1998/namespace"/>
    <ds:schemaRef ds:uri="http://schemas.microsoft.com/office/infopath/2007/PartnerControls"/>
    <ds:schemaRef ds:uri="http://schemas.microsoft.com/office/2006/metadata/properties"/>
    <ds:schemaRef ds:uri="http://schemas.microsoft.com/office/2006/documentManagement/types"/>
    <ds:schemaRef ds:uri="http://schemas.openxmlformats.org/package/2006/metadata/core-properties"/>
    <ds:schemaRef ds:uri="http://purl.org/dc/dcmitype/"/>
    <ds:schemaRef ds:uri="d6f7a6e2-a2bb-432a-b406-760b1b1769a2"/>
    <ds:schemaRef ds:uri="dd7bbc2b-1d05-4a2b-aef3-b6f0207d1649"/>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298</TotalTime>
  <Words>3139</Words>
  <Application>Microsoft Office PowerPoint</Application>
  <PresentationFormat>Widescreen</PresentationFormat>
  <Paragraphs>264</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Developing a 21st century cyber-security toolkit for NHS end users: an investigation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 21st century cyber-security toolkit for NHS end users: an investigation</dc:title>
  <dc:creator>Peter Holdstock</dc:creator>
  <cp:lastModifiedBy>Peter Holdstock (2021952)</cp:lastModifiedBy>
  <cp:revision>2</cp:revision>
  <dcterms:created xsi:type="dcterms:W3CDTF">2023-09-21T16:41:54Z</dcterms:created>
  <dcterms:modified xsi:type="dcterms:W3CDTF">2023-09-21T21:40:00Z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