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27"/>
  </p:notesMasterIdLst>
  <p:sldIdLst>
    <p:sldId id="351" r:id="rId3"/>
    <p:sldId id="301" r:id="rId4"/>
    <p:sldId id="353" r:id="rId5"/>
    <p:sldId id="371" r:id="rId6"/>
    <p:sldId id="357" r:id="rId7"/>
    <p:sldId id="354" r:id="rId8"/>
    <p:sldId id="355" r:id="rId9"/>
    <p:sldId id="356" r:id="rId10"/>
    <p:sldId id="362" r:id="rId11"/>
    <p:sldId id="363" r:id="rId12"/>
    <p:sldId id="364" r:id="rId13"/>
    <p:sldId id="365" r:id="rId14"/>
    <p:sldId id="366" r:id="rId15"/>
    <p:sldId id="367" r:id="rId16"/>
    <p:sldId id="368" r:id="rId17"/>
    <p:sldId id="369" r:id="rId18"/>
    <p:sldId id="370" r:id="rId19"/>
    <p:sldId id="358" r:id="rId20"/>
    <p:sldId id="359" r:id="rId21"/>
    <p:sldId id="360" r:id="rId22"/>
    <p:sldId id="361" r:id="rId23"/>
    <p:sldId id="352" r:id="rId24"/>
    <p:sldId id="296" r:id="rId25"/>
    <p:sldId id="29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8954CF-B960-401E-AFDE-2232E6C67990}" type="datetimeFigureOut">
              <a:rPr lang="en-GB" smtClean="0"/>
              <a:t>07/02/2023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80B0C5-4D36-44AA-9515-145980F96946}" type="slidenum">
              <a:rPr lang="en-GB" smtClean="0"/>
              <a:t>‹#›</a:t>
            </a:fld>
            <a:endParaRPr lang="en-GB"/>
          </a:p>
        </p:txBody>
      </p:sp>
    </p:spTree>
    <p:extLst>
      <p:ext uri="{BB962C8B-B14F-4D97-AF65-F5344CB8AC3E}">
        <p14:creationId xmlns:p14="http://schemas.microsoft.com/office/powerpoint/2010/main" val="1776676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80703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036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8008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9860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76894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90899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5071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4895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7746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468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27417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64727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07/02/2023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35428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07/02/2023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978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07/02/2023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01964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0395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07/02/2023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7590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2/7/2023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8825845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383533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a:solidFill>
                  <a:srgbClr val="FFFFFF"/>
                </a:solidFill>
                <a:latin typeface="Calibri Light" panose="020F0302020204030204" pitchFamily="34" charset="0"/>
              </a:rPr>
              <a:t>Session </a:t>
            </a:r>
            <a:r>
              <a:rPr lang="en-GB" sz="3300" dirty="0">
                <a:solidFill>
                  <a:srgbClr val="FFFFFF"/>
                </a:solidFill>
                <a:latin typeface="Calibri Light" panose="020F0302020204030204" pitchFamily="34" charset="0"/>
              </a:rPr>
              <a:t>6</a:t>
            </a:r>
            <a:r>
              <a:rPr lang="en-GB" sz="330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Today’s session</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320306" y="1828799"/>
            <a:ext cx="7886700" cy="3271707"/>
          </a:xfrm>
        </p:spPr>
        <p:txBody>
          <a:bodyPr/>
          <a:lstStyle/>
          <a:p>
            <a:pPr marL="0" indent="0">
              <a:buNone/>
            </a:pPr>
            <a:r>
              <a:rPr lang="en-GB" sz="2400" dirty="0"/>
              <a:t>What is motivation</a:t>
            </a:r>
          </a:p>
          <a:p>
            <a:pPr>
              <a:buFontTx/>
              <a:buChar char="-"/>
            </a:pPr>
            <a:r>
              <a:rPr lang="en-GB" sz="2400" dirty="0"/>
              <a:t>Definitions</a:t>
            </a:r>
          </a:p>
          <a:p>
            <a:pPr>
              <a:buFontTx/>
              <a:buChar char="-"/>
            </a:pPr>
            <a:r>
              <a:rPr lang="en-GB" sz="2400" dirty="0"/>
              <a:t>Types</a:t>
            </a:r>
          </a:p>
          <a:p>
            <a:pPr>
              <a:buFontTx/>
              <a:buChar char="-"/>
            </a:pPr>
            <a:r>
              <a:rPr lang="en-GB" sz="2400" dirty="0"/>
              <a:t>Dimensions</a:t>
            </a:r>
          </a:p>
          <a:p>
            <a:pPr marL="0" indent="0">
              <a:buNone/>
            </a:pPr>
            <a:endParaRPr lang="en-GB" dirty="0"/>
          </a:p>
        </p:txBody>
      </p:sp>
    </p:spTree>
    <p:extLst>
      <p:ext uri="{BB962C8B-B14F-4D97-AF65-F5344CB8AC3E}">
        <p14:creationId xmlns:p14="http://schemas.microsoft.com/office/powerpoint/2010/main" val="3386996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203348" y="1425039"/>
            <a:ext cx="7886700" cy="4007921"/>
          </a:xfrm>
        </p:spPr>
        <p:txBody>
          <a:bodyPr/>
          <a:lstStyle/>
          <a:p>
            <a:pPr marL="0" indent="0">
              <a:buNone/>
            </a:pPr>
            <a:r>
              <a:rPr lang="en-GB" sz="3600" b="0" i="0" dirty="0">
                <a:solidFill>
                  <a:srgbClr val="202124"/>
                </a:solidFill>
                <a:effectLst/>
                <a:latin typeface="arial" panose="020B0604020202020204" pitchFamily="34" charset="0"/>
              </a:rPr>
              <a:t> Take 5 minutes to come up with a</a:t>
            </a:r>
          </a:p>
          <a:p>
            <a:pPr marL="0" indent="0">
              <a:buNone/>
            </a:pPr>
            <a:r>
              <a:rPr lang="en-GB" sz="3600" b="0" i="0" dirty="0">
                <a:solidFill>
                  <a:srgbClr val="202124"/>
                </a:solidFill>
                <a:effectLst/>
                <a:latin typeface="arial" panose="020B0604020202020204" pitchFamily="34" charset="0"/>
              </a:rPr>
              <a:t> definition of Motivation.</a:t>
            </a:r>
            <a:endParaRPr lang="en-GB" sz="2400" dirty="0"/>
          </a:p>
          <a:p>
            <a:pPr marL="0" indent="0">
              <a:buNone/>
            </a:pPr>
            <a:endParaRPr lang="en-GB" sz="2232" dirty="0"/>
          </a:p>
          <a:p>
            <a:pPr marL="0" indent="0">
              <a:buNone/>
            </a:pPr>
            <a:endParaRPr lang="en-GB" sz="2232" dirty="0"/>
          </a:p>
          <a:p>
            <a:pPr marL="0" indent="0">
              <a:buNone/>
            </a:pPr>
            <a:r>
              <a:rPr lang="en-GB" sz="2232" dirty="0"/>
              <a:t>What is motivation to you?</a:t>
            </a:r>
          </a:p>
          <a:p>
            <a:endParaRPr lang="en-GB" dirty="0"/>
          </a:p>
        </p:txBody>
      </p:sp>
    </p:spTree>
    <p:extLst>
      <p:ext uri="{BB962C8B-B14F-4D97-AF65-F5344CB8AC3E}">
        <p14:creationId xmlns:p14="http://schemas.microsoft.com/office/powerpoint/2010/main" val="924515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203348" y="1425039"/>
            <a:ext cx="7886700" cy="4007921"/>
          </a:xfrm>
        </p:spPr>
        <p:txBody>
          <a:bodyPr/>
          <a:lstStyle/>
          <a:p>
            <a:pPr marL="0" indent="0">
              <a:buNone/>
            </a:pPr>
            <a:r>
              <a:rPr lang="en-GB" sz="3600" b="0" i="0" dirty="0">
                <a:solidFill>
                  <a:srgbClr val="202124"/>
                </a:solidFill>
                <a:effectLst/>
                <a:latin typeface="arial" panose="020B0604020202020204" pitchFamily="34" charset="0"/>
              </a:rPr>
              <a:t> ”…It is the driving force behind human actions…”</a:t>
            </a:r>
          </a:p>
          <a:p>
            <a:pPr marL="0" indent="0">
              <a:buNone/>
            </a:pPr>
            <a:endParaRPr lang="en-GB" sz="3600" dirty="0">
              <a:solidFill>
                <a:srgbClr val="202124"/>
              </a:solidFill>
              <a:latin typeface="arial" panose="020B0604020202020204" pitchFamily="34" charset="0"/>
            </a:endParaRPr>
          </a:p>
          <a:p>
            <a:pPr marL="0" indent="0">
              <a:buNone/>
            </a:pPr>
            <a:r>
              <a:rPr lang="en-GB" sz="3600" b="0" i="0" dirty="0">
                <a:solidFill>
                  <a:srgbClr val="202124"/>
                </a:solidFill>
                <a:effectLst/>
                <a:latin typeface="arial" panose="020B0604020202020204" pitchFamily="34" charset="0"/>
              </a:rPr>
              <a:t>“…the process that initiates, guides, and maintains goal-oriented behaviours.”</a:t>
            </a:r>
            <a:endParaRPr lang="en-GB" sz="2400" dirty="0"/>
          </a:p>
          <a:p>
            <a:pPr marL="0" indent="0">
              <a:buNone/>
            </a:pPr>
            <a:endParaRPr lang="en-GB" sz="2232" dirty="0"/>
          </a:p>
          <a:p>
            <a:endParaRPr lang="en-GB" dirty="0"/>
          </a:p>
        </p:txBody>
      </p:sp>
    </p:spTree>
    <p:extLst>
      <p:ext uri="{BB962C8B-B14F-4D97-AF65-F5344CB8AC3E}">
        <p14:creationId xmlns:p14="http://schemas.microsoft.com/office/powerpoint/2010/main" val="2889033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203348" y="1425039"/>
            <a:ext cx="8737304" cy="4007921"/>
          </a:xfrm>
        </p:spPr>
        <p:txBody>
          <a:bodyPr/>
          <a:lstStyle/>
          <a:p>
            <a:pPr marL="0" indent="0">
              <a:buNone/>
            </a:pPr>
            <a:r>
              <a:rPr lang="en-GB" sz="2400" dirty="0"/>
              <a:t>What motivates you?</a:t>
            </a:r>
          </a:p>
          <a:p>
            <a:pPr marL="0" indent="0">
              <a:buNone/>
            </a:pPr>
            <a:endParaRPr lang="en-GB" sz="2400" dirty="0"/>
          </a:p>
          <a:p>
            <a:pPr marL="0" indent="0">
              <a:buNone/>
            </a:pPr>
            <a:endParaRPr lang="en-GB" sz="2400" dirty="0"/>
          </a:p>
          <a:p>
            <a:pPr marL="0" indent="0">
              <a:buNone/>
            </a:pPr>
            <a:r>
              <a:rPr lang="en-GB" sz="2400" dirty="0"/>
              <a:t>       Make a list of all the things that motivate you.</a:t>
            </a:r>
          </a:p>
          <a:p>
            <a:pPr marL="0" indent="0">
              <a:buNone/>
            </a:pPr>
            <a:r>
              <a:rPr lang="en-GB" sz="2400" dirty="0"/>
              <a:t>				     (Individual exercise 10 minutes)</a:t>
            </a:r>
          </a:p>
          <a:p>
            <a:pPr marL="0" indent="0">
              <a:buNone/>
            </a:pPr>
            <a:endParaRPr lang="en-GB" sz="2400" dirty="0"/>
          </a:p>
          <a:p>
            <a:pPr marL="0" indent="0">
              <a:buNone/>
            </a:pPr>
            <a:r>
              <a:rPr lang="en-GB" sz="2400" dirty="0"/>
              <a:t>Think of ALL the things you do in a day and WHY you do them.</a:t>
            </a:r>
          </a:p>
          <a:p>
            <a:pPr marL="0" indent="0">
              <a:buNone/>
            </a:pPr>
            <a:endParaRPr lang="en-GB" sz="2400" dirty="0"/>
          </a:p>
          <a:p>
            <a:pPr marL="0" indent="0">
              <a:buNone/>
            </a:pPr>
            <a:r>
              <a:rPr lang="en-GB" sz="2400" b="1" dirty="0"/>
              <a:t>Challenge - See if you can identify more than 10.</a:t>
            </a:r>
          </a:p>
          <a:p>
            <a:pPr marL="0" indent="0">
              <a:buNone/>
            </a:pPr>
            <a:endParaRPr lang="en-GB" sz="2400" dirty="0"/>
          </a:p>
          <a:p>
            <a:pPr marL="0" indent="0">
              <a:buNone/>
            </a:pPr>
            <a:endParaRPr lang="en-GB" sz="2232" dirty="0"/>
          </a:p>
          <a:p>
            <a:endParaRPr lang="en-GB" dirty="0"/>
          </a:p>
        </p:txBody>
      </p:sp>
    </p:spTree>
    <p:extLst>
      <p:ext uri="{BB962C8B-B14F-4D97-AF65-F5344CB8AC3E}">
        <p14:creationId xmlns:p14="http://schemas.microsoft.com/office/powerpoint/2010/main" val="1117625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203348" y="1286815"/>
            <a:ext cx="7886700" cy="4007921"/>
          </a:xfrm>
        </p:spPr>
        <p:txBody>
          <a:bodyPr/>
          <a:lstStyle/>
          <a:p>
            <a:pPr marL="0" indent="0">
              <a:buNone/>
            </a:pPr>
            <a:r>
              <a:rPr lang="en-GB" sz="2400" dirty="0"/>
              <a:t>Take your list and split it into 2 </a:t>
            </a:r>
          </a:p>
          <a:p>
            <a:pPr marL="0" indent="0">
              <a:buNone/>
            </a:pPr>
            <a:endParaRPr lang="en-GB" sz="2400" dirty="0"/>
          </a:p>
          <a:p>
            <a:pPr marL="0" indent="0">
              <a:buNone/>
            </a:pPr>
            <a:endParaRPr lang="en-GB" sz="2400" dirty="0"/>
          </a:p>
          <a:p>
            <a:pPr marL="0" indent="0">
              <a:buNone/>
            </a:pPr>
            <a:r>
              <a:rPr lang="en-GB" sz="2400" dirty="0"/>
              <a:t>List number 1 – all the things that motivate you because you </a:t>
            </a:r>
            <a:r>
              <a:rPr lang="en-GB" sz="2400" u="sng" dirty="0"/>
              <a:t>like</a:t>
            </a:r>
            <a:r>
              <a:rPr lang="en-GB" sz="2400" dirty="0"/>
              <a:t> doing them, or they </a:t>
            </a:r>
            <a:r>
              <a:rPr lang="en-GB" sz="2400" u="sng" dirty="0"/>
              <a:t>make you happy</a:t>
            </a:r>
          </a:p>
          <a:p>
            <a:pPr marL="0" indent="0">
              <a:buNone/>
            </a:pPr>
            <a:endParaRPr lang="en-GB" sz="2400" dirty="0"/>
          </a:p>
          <a:p>
            <a:pPr marL="0" indent="0">
              <a:buNone/>
            </a:pPr>
            <a:r>
              <a:rPr lang="en-GB" sz="2400" dirty="0"/>
              <a:t>List number 2 – all the things that motivate you because you </a:t>
            </a:r>
            <a:r>
              <a:rPr lang="en-GB" sz="2400" u="sng" dirty="0"/>
              <a:t>benefit</a:t>
            </a:r>
            <a:r>
              <a:rPr lang="en-GB" sz="2400" dirty="0"/>
              <a:t> in some way (or have to do to keep your job)</a:t>
            </a:r>
          </a:p>
          <a:p>
            <a:pPr marL="0" indent="0">
              <a:buNone/>
            </a:pPr>
            <a:endParaRPr lang="en-GB" sz="2232" dirty="0"/>
          </a:p>
          <a:p>
            <a:endParaRPr lang="en-GB" dirty="0"/>
          </a:p>
        </p:txBody>
      </p:sp>
    </p:spTree>
    <p:extLst>
      <p:ext uri="{BB962C8B-B14F-4D97-AF65-F5344CB8AC3E}">
        <p14:creationId xmlns:p14="http://schemas.microsoft.com/office/powerpoint/2010/main" val="2618250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5" y="1148593"/>
            <a:ext cx="7886700" cy="4007921"/>
          </a:xfrm>
        </p:spPr>
        <p:txBody>
          <a:bodyPr/>
          <a:lstStyle/>
          <a:p>
            <a:pPr marL="0" indent="0">
              <a:buNone/>
            </a:pPr>
            <a:endParaRPr lang="en-GB" sz="2400" dirty="0"/>
          </a:p>
          <a:p>
            <a:pPr marL="0" indent="0">
              <a:buNone/>
            </a:pPr>
            <a:r>
              <a:rPr lang="en-GB" sz="2400" dirty="0"/>
              <a:t>List number 1 – all the things that motivate you because you like doing them, or they make you happy</a:t>
            </a:r>
          </a:p>
          <a:p>
            <a:pPr marL="0" indent="0">
              <a:buNone/>
            </a:pPr>
            <a:r>
              <a:rPr lang="en-GB" sz="2400" dirty="0"/>
              <a:t>				INTRINSIC MOTIVATORS</a:t>
            </a:r>
          </a:p>
          <a:p>
            <a:pPr marL="0" indent="0">
              <a:buNone/>
            </a:pPr>
            <a:endParaRPr lang="en-GB" sz="2400" dirty="0"/>
          </a:p>
          <a:p>
            <a:pPr marL="0" indent="0">
              <a:buNone/>
            </a:pPr>
            <a:r>
              <a:rPr lang="en-GB" sz="2400" dirty="0"/>
              <a:t>List number 2 – all the things that motivate you because you benefit in some way</a:t>
            </a:r>
          </a:p>
          <a:p>
            <a:pPr marL="0" indent="0">
              <a:buNone/>
            </a:pPr>
            <a:r>
              <a:rPr lang="en-GB" sz="2400" dirty="0"/>
              <a:t>				EXTRINSIC MOTIVATORS</a:t>
            </a:r>
          </a:p>
          <a:p>
            <a:pPr marL="0" indent="0">
              <a:buNone/>
            </a:pPr>
            <a:endParaRPr lang="en-GB" sz="2400" dirty="0"/>
          </a:p>
          <a:p>
            <a:endParaRPr lang="en-GB" sz="2400" dirty="0"/>
          </a:p>
        </p:txBody>
      </p:sp>
    </p:spTree>
    <p:extLst>
      <p:ext uri="{BB962C8B-B14F-4D97-AF65-F5344CB8AC3E}">
        <p14:creationId xmlns:p14="http://schemas.microsoft.com/office/powerpoint/2010/main" val="2842781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832997" cy="4522365"/>
          </a:xfrm>
        </p:spPr>
        <p:txBody>
          <a:bodyPr/>
          <a:lstStyle/>
          <a:p>
            <a:pPr marL="0" indent="0">
              <a:buNone/>
            </a:pPr>
            <a:r>
              <a:rPr lang="en-GB" sz="2400" dirty="0"/>
              <a:t>As children we naturally have intrinsic motivation.</a:t>
            </a:r>
          </a:p>
          <a:p>
            <a:pPr marL="0" indent="0">
              <a:buNone/>
            </a:pPr>
            <a:r>
              <a:rPr lang="en-GB" sz="2400" dirty="0"/>
              <a:t>We want to explore our environment, master our arms and legs, learn to walk…..</a:t>
            </a:r>
          </a:p>
          <a:p>
            <a:pPr marL="0" indent="0">
              <a:buNone/>
            </a:pPr>
            <a:endParaRPr lang="en-GB" sz="2400" dirty="0"/>
          </a:p>
          <a:p>
            <a:pPr marL="0" indent="0">
              <a:buNone/>
            </a:pPr>
            <a:r>
              <a:rPr lang="en-GB" sz="2400" dirty="0"/>
              <a:t>This is then paired with external motivators such as parents smile or praise.</a:t>
            </a:r>
          </a:p>
          <a:p>
            <a:pPr marL="0" indent="0">
              <a:buNone/>
            </a:pPr>
            <a:endParaRPr lang="en-GB" sz="2400" dirty="0"/>
          </a:p>
          <a:p>
            <a:pPr marL="0" indent="0">
              <a:buNone/>
            </a:pPr>
            <a:r>
              <a:rPr lang="en-GB" sz="2400" dirty="0"/>
              <a:t>This process is important as it helps us develop both intrinsic and extrinsic motivation.</a:t>
            </a:r>
          </a:p>
          <a:p>
            <a:pPr marL="0" indent="0">
              <a:buNone/>
            </a:pPr>
            <a:endParaRPr lang="en-GB" sz="2400" dirty="0"/>
          </a:p>
          <a:p>
            <a:pPr marL="0" indent="0">
              <a:buNone/>
            </a:pPr>
            <a:r>
              <a:rPr lang="en-GB" sz="2400" dirty="0"/>
              <a:t> We want to explore but we look back to our parents for a sign that we are safe, smile, encouragement…</a:t>
            </a:r>
          </a:p>
          <a:p>
            <a:pPr marL="0" indent="0">
              <a:buNone/>
            </a:pPr>
            <a:endParaRPr lang="en-GB" sz="2400" dirty="0"/>
          </a:p>
          <a:p>
            <a:pPr marL="0" indent="0">
              <a:buNone/>
            </a:pPr>
            <a:endParaRPr lang="en-GB" sz="2232" dirty="0"/>
          </a:p>
          <a:p>
            <a:endParaRPr lang="en-GB" dirty="0"/>
          </a:p>
        </p:txBody>
      </p:sp>
    </p:spTree>
    <p:extLst>
      <p:ext uri="{BB962C8B-B14F-4D97-AF65-F5344CB8AC3E}">
        <p14:creationId xmlns:p14="http://schemas.microsoft.com/office/powerpoint/2010/main" val="2512797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832997" cy="4522365"/>
          </a:xfrm>
        </p:spPr>
        <p:txBody>
          <a:bodyPr/>
          <a:lstStyle/>
          <a:p>
            <a:pPr marL="0" indent="0">
              <a:buNone/>
            </a:pPr>
            <a:r>
              <a:rPr lang="en-GB" sz="2400" dirty="0"/>
              <a:t>The balance is crucial for our normal development.</a:t>
            </a:r>
          </a:p>
          <a:p>
            <a:pPr marL="0" indent="0">
              <a:buNone/>
            </a:pPr>
            <a:endParaRPr lang="en-GB" sz="2400" dirty="0"/>
          </a:p>
          <a:p>
            <a:pPr marL="0" indent="0">
              <a:buNone/>
            </a:pPr>
            <a:r>
              <a:rPr lang="en-GB" sz="2400" dirty="0"/>
              <a:t>Without a proper balance, many tasks will be difficult to complete. </a:t>
            </a:r>
          </a:p>
          <a:p>
            <a:pPr marL="0" indent="0">
              <a:buNone/>
            </a:pPr>
            <a:endParaRPr lang="en-GB" sz="2400" dirty="0"/>
          </a:p>
          <a:p>
            <a:pPr marL="0" indent="0">
              <a:buNone/>
            </a:pPr>
            <a:r>
              <a:rPr lang="en-GB" sz="2400" dirty="0"/>
              <a:t>A person may have trouble keeping a job if they</a:t>
            </a:r>
          </a:p>
          <a:p>
            <a:pPr>
              <a:buFontTx/>
              <a:buChar char="-"/>
            </a:pPr>
            <a:r>
              <a:rPr lang="en-GB" sz="2400" dirty="0"/>
              <a:t>have no desire for the boss's approval, </a:t>
            </a:r>
          </a:p>
          <a:p>
            <a:pPr>
              <a:buFontTx/>
              <a:buChar char="-"/>
            </a:pPr>
            <a:r>
              <a:rPr lang="en-GB" sz="2400" dirty="0"/>
              <a:t>don’t need the money due to the spouse's employment, </a:t>
            </a:r>
          </a:p>
          <a:p>
            <a:pPr>
              <a:buFontTx/>
              <a:buChar char="-"/>
            </a:pPr>
            <a:r>
              <a:rPr lang="en-GB" sz="2400" dirty="0"/>
              <a:t>and don’t obtain personal satisfaction from work. </a:t>
            </a:r>
          </a:p>
          <a:p>
            <a:pPr marL="0" indent="0">
              <a:buNone/>
            </a:pPr>
            <a:endParaRPr lang="en-GB" sz="2400" dirty="0"/>
          </a:p>
          <a:p>
            <a:pPr marL="0" indent="0">
              <a:buNone/>
            </a:pPr>
            <a:r>
              <a:rPr lang="en-GB" sz="2400" dirty="0"/>
              <a:t>Such a person has neither extrinsic or intrinsic motivation.</a:t>
            </a:r>
          </a:p>
          <a:p>
            <a:pPr marL="0" indent="0">
              <a:buNone/>
            </a:pPr>
            <a:endParaRPr lang="en-GB" sz="2400" dirty="0"/>
          </a:p>
          <a:p>
            <a:pPr marL="0" indent="0">
              <a:buNone/>
            </a:pPr>
            <a:endParaRPr lang="en-GB" sz="2232" dirty="0"/>
          </a:p>
          <a:p>
            <a:endParaRPr lang="en-GB" dirty="0"/>
          </a:p>
        </p:txBody>
      </p:sp>
    </p:spTree>
    <p:extLst>
      <p:ext uri="{BB962C8B-B14F-4D97-AF65-F5344CB8AC3E}">
        <p14:creationId xmlns:p14="http://schemas.microsoft.com/office/powerpoint/2010/main" val="2167026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832997" cy="4522365"/>
          </a:xfrm>
        </p:spPr>
        <p:txBody>
          <a:bodyPr/>
          <a:lstStyle/>
          <a:p>
            <a:pPr marL="0" indent="0">
              <a:buNone/>
            </a:pPr>
            <a:r>
              <a:rPr lang="en-GB" sz="2232" dirty="0"/>
              <a:t>"I have so many great ideas, if only I could get motivated.“</a:t>
            </a:r>
          </a:p>
          <a:p>
            <a:pPr marL="0" indent="0">
              <a:buNone/>
            </a:pPr>
            <a:endParaRPr lang="en-GB" sz="2232" dirty="0"/>
          </a:p>
          <a:p>
            <a:pPr marL="0" indent="0">
              <a:buNone/>
            </a:pPr>
            <a:r>
              <a:rPr lang="en-GB" sz="2232" dirty="0"/>
              <a:t>"I do well with deadlines, but I can't seem to motivate myself.“</a:t>
            </a:r>
          </a:p>
          <a:p>
            <a:pPr marL="0" indent="0">
              <a:buNone/>
            </a:pPr>
            <a:endParaRPr lang="en-GB" sz="2232" dirty="0"/>
          </a:p>
          <a:p>
            <a:pPr marL="0" indent="0">
              <a:buNone/>
            </a:pPr>
            <a:r>
              <a:rPr lang="en-GB" sz="2232" dirty="0"/>
              <a:t>"I can't seem to lose weight unless I have someone constantly checking on me and I can't afford a personal trainer.“</a:t>
            </a:r>
          </a:p>
          <a:p>
            <a:pPr marL="0" indent="0">
              <a:buNone/>
            </a:pPr>
            <a:endParaRPr lang="en-GB" sz="2232" dirty="0"/>
          </a:p>
          <a:p>
            <a:pPr marL="0" indent="0">
              <a:buNone/>
            </a:pPr>
            <a:r>
              <a:rPr lang="en-GB" sz="2232" dirty="0"/>
              <a:t>"I would perform better if I could make myself practice more.“</a:t>
            </a:r>
          </a:p>
          <a:p>
            <a:pPr marL="0" indent="0">
              <a:buNone/>
            </a:pPr>
            <a:endParaRPr lang="en-GB" sz="2232" dirty="0"/>
          </a:p>
          <a:p>
            <a:pPr marL="0" indent="0">
              <a:buNone/>
            </a:pPr>
            <a:r>
              <a:rPr lang="en-GB" sz="2232" dirty="0"/>
              <a:t>Sound familiar?</a:t>
            </a:r>
          </a:p>
          <a:p>
            <a:pPr marL="0" indent="0">
              <a:buNone/>
            </a:pPr>
            <a:r>
              <a:rPr lang="en-GB" sz="2232" dirty="0"/>
              <a:t>What do these have in common?</a:t>
            </a:r>
          </a:p>
          <a:p>
            <a:pPr marL="0" indent="0">
              <a:buNone/>
            </a:pPr>
            <a:endParaRPr lang="en-GB" sz="2232"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29805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832997" cy="4522365"/>
          </a:xfrm>
        </p:spPr>
        <p:txBody>
          <a:bodyPr/>
          <a:lstStyle/>
          <a:p>
            <a:pPr marL="0" indent="0">
              <a:lnSpc>
                <a:spcPct val="150000"/>
              </a:lnSpc>
              <a:buNone/>
            </a:pPr>
            <a:r>
              <a:rPr lang="en-GB" sz="2232" dirty="0"/>
              <a:t>Common theme is the individual's </a:t>
            </a:r>
            <a:r>
              <a:rPr lang="en-GB" sz="2232" b="1" dirty="0"/>
              <a:t>need for extrinsic motivation </a:t>
            </a:r>
            <a:r>
              <a:rPr lang="en-GB" sz="2232" dirty="0"/>
              <a:t>for follow-through, the inability to achieve a desired goal unless someone else provides the incentive to pursue the goal.</a:t>
            </a:r>
          </a:p>
          <a:p>
            <a:pPr marL="0" indent="0">
              <a:lnSpc>
                <a:spcPct val="150000"/>
              </a:lnSpc>
              <a:buNone/>
            </a:pPr>
            <a:endParaRPr lang="en-GB" sz="2232" dirty="0"/>
          </a:p>
          <a:p>
            <a:pPr marL="0" indent="0">
              <a:lnSpc>
                <a:spcPct val="150000"/>
              </a:lnSpc>
              <a:buNone/>
            </a:pPr>
            <a:r>
              <a:rPr lang="en-GB" sz="2232" dirty="0"/>
              <a:t>Without the development of intrinsic motivation, individuals have a great deal of difficulty achieving success in almost any area. </a:t>
            </a:r>
          </a:p>
          <a:p>
            <a:pPr marL="0" indent="0">
              <a:buNone/>
            </a:pPr>
            <a:endParaRPr lang="en-GB" sz="2232" dirty="0"/>
          </a:p>
          <a:p>
            <a:pPr marL="0" indent="0">
              <a:buNone/>
            </a:pPr>
            <a:endParaRPr lang="en-GB" sz="2232"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00714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832997" cy="4522365"/>
          </a:xfrm>
        </p:spPr>
        <p:txBody>
          <a:bodyPr/>
          <a:lstStyle/>
          <a:p>
            <a:pPr marL="0" indent="0">
              <a:buNone/>
            </a:pPr>
            <a:endParaRPr lang="en-GB" sz="2232" dirty="0"/>
          </a:p>
          <a:p>
            <a:pPr marL="0" indent="0">
              <a:lnSpc>
                <a:spcPct val="200000"/>
              </a:lnSpc>
              <a:buNone/>
            </a:pPr>
            <a:r>
              <a:rPr lang="en-GB" sz="2232" dirty="0"/>
              <a:t>If you examine successful people, one of the main differences is their ability to motivate themselves. </a:t>
            </a:r>
          </a:p>
          <a:p>
            <a:pPr marL="0" indent="0">
              <a:lnSpc>
                <a:spcPct val="200000"/>
              </a:lnSpc>
              <a:buNone/>
            </a:pPr>
            <a:r>
              <a:rPr lang="en-GB" sz="2232" dirty="0"/>
              <a:t>They are not necessarily more intelligent, or have better ideas, or have better luck; they are just able to pursue a goal to its conclusion.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23980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Intrinsic</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832997" cy="4522365"/>
          </a:xfrm>
        </p:spPr>
        <p:txBody>
          <a:bodyPr/>
          <a:lstStyle/>
          <a:p>
            <a:pPr marL="0" indent="0">
              <a:lnSpc>
                <a:spcPct val="150000"/>
              </a:lnSpc>
              <a:buNone/>
            </a:pPr>
            <a:r>
              <a:rPr lang="en-GB" sz="2232" b="1" dirty="0"/>
              <a:t>Intrinsic</a:t>
            </a:r>
            <a:r>
              <a:rPr lang="en-GB" sz="2232" dirty="0"/>
              <a:t> motivation, is an </a:t>
            </a:r>
            <a:r>
              <a:rPr lang="en-GB" sz="2232" b="1" dirty="0"/>
              <a:t>internal form </a:t>
            </a:r>
            <a:r>
              <a:rPr lang="en-GB" sz="2232" dirty="0"/>
              <a:t>of motivation. </a:t>
            </a:r>
          </a:p>
          <a:p>
            <a:pPr marL="0" indent="0">
              <a:lnSpc>
                <a:spcPct val="150000"/>
              </a:lnSpc>
              <a:buNone/>
            </a:pPr>
            <a:r>
              <a:rPr lang="en-GB" sz="2232" dirty="0"/>
              <a:t>You strive towards a goal for personal satisfaction or accomplishment. </a:t>
            </a:r>
          </a:p>
          <a:p>
            <a:pPr marL="0" indent="0">
              <a:lnSpc>
                <a:spcPct val="150000"/>
              </a:lnSpc>
              <a:buNone/>
            </a:pPr>
            <a:r>
              <a:rPr lang="en-GB" sz="2232" dirty="0"/>
              <a:t>You may even work towards a long-term reward such as the development of a business or participating in a competition, but the primary motivator is internal.</a:t>
            </a:r>
          </a:p>
          <a:p>
            <a:pPr marL="0" indent="0">
              <a:buNone/>
            </a:pPr>
            <a:endParaRPr lang="en-GB" dirty="0"/>
          </a:p>
        </p:txBody>
      </p:sp>
    </p:spTree>
    <p:extLst>
      <p:ext uri="{BB962C8B-B14F-4D97-AF65-F5344CB8AC3E}">
        <p14:creationId xmlns:p14="http://schemas.microsoft.com/office/powerpoint/2010/main" val="2828908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Extrinsic</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5" y="900319"/>
            <a:ext cx="8832997" cy="4522365"/>
          </a:xfrm>
        </p:spPr>
        <p:txBody>
          <a:bodyPr/>
          <a:lstStyle/>
          <a:p>
            <a:pPr marL="0" indent="0">
              <a:lnSpc>
                <a:spcPct val="150000"/>
              </a:lnSpc>
              <a:buNone/>
            </a:pPr>
            <a:r>
              <a:rPr lang="en-GB" sz="2232" b="1" dirty="0"/>
              <a:t>Extrinsic</a:t>
            </a:r>
            <a:r>
              <a:rPr lang="en-GB" sz="2232" dirty="0"/>
              <a:t> motivation is an </a:t>
            </a:r>
            <a:r>
              <a:rPr lang="en-GB" sz="2232" b="1" dirty="0"/>
              <a:t>external form </a:t>
            </a:r>
            <a:r>
              <a:rPr lang="en-GB" sz="2232" dirty="0"/>
              <a:t>of motivation. </a:t>
            </a:r>
          </a:p>
          <a:p>
            <a:pPr marL="0" indent="0">
              <a:lnSpc>
                <a:spcPct val="150000"/>
              </a:lnSpc>
              <a:buNone/>
            </a:pPr>
            <a:r>
              <a:rPr lang="en-GB" sz="2232" dirty="0"/>
              <a:t>For example, if your boss sets a deadline on a project and your bonus is tied to the deadline, that is a very clear form of extrinsic motivation. </a:t>
            </a:r>
          </a:p>
          <a:p>
            <a:pPr marL="0" indent="0">
              <a:lnSpc>
                <a:spcPct val="150000"/>
              </a:lnSpc>
              <a:buNone/>
            </a:pPr>
            <a:r>
              <a:rPr lang="en-GB" sz="2232" dirty="0"/>
              <a:t>In fact, this example includes two extrinsic motivators: your boss's expectations and the bonus. So, extrinsic motivation doesn't always have to be another person, but it is some </a:t>
            </a:r>
            <a:r>
              <a:rPr lang="en-GB" sz="2232" b="1" dirty="0"/>
              <a:t>outside demand, obligation, or reward</a:t>
            </a:r>
            <a:r>
              <a:rPr lang="en-GB" sz="2232" dirty="0"/>
              <a:t> that requires the achievement of a particular goal.</a:t>
            </a:r>
            <a:endParaRPr lang="en-GB" dirty="0"/>
          </a:p>
        </p:txBody>
      </p:sp>
    </p:spTree>
    <p:extLst>
      <p:ext uri="{BB962C8B-B14F-4D97-AF65-F5344CB8AC3E}">
        <p14:creationId xmlns:p14="http://schemas.microsoft.com/office/powerpoint/2010/main" val="26653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How to change it - example</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5" y="900319"/>
            <a:ext cx="8832997" cy="4737083"/>
          </a:xfrm>
        </p:spPr>
        <p:txBody>
          <a:bodyPr/>
          <a:lstStyle/>
          <a:p>
            <a:pPr marL="0" indent="0">
              <a:lnSpc>
                <a:spcPct val="150000"/>
              </a:lnSpc>
              <a:buNone/>
            </a:pPr>
            <a:r>
              <a:rPr lang="en-GB" sz="1200" dirty="0"/>
              <a:t>A man had an empty lot next to his house. Every afternoon the neighbourhood children played football in the lot. </a:t>
            </a:r>
          </a:p>
          <a:p>
            <a:pPr marL="0" indent="0">
              <a:lnSpc>
                <a:spcPct val="150000"/>
              </a:lnSpc>
              <a:buNone/>
            </a:pPr>
            <a:endParaRPr lang="en-GB" sz="1200" dirty="0"/>
          </a:p>
          <a:p>
            <a:pPr marL="0" indent="0">
              <a:lnSpc>
                <a:spcPct val="150000"/>
              </a:lnSpc>
              <a:buNone/>
            </a:pPr>
            <a:r>
              <a:rPr lang="en-GB" sz="1200" dirty="0"/>
              <a:t>The old man, annoyed by all the yelling and commotion, developed a plan to stop the children from using the lot. </a:t>
            </a:r>
          </a:p>
          <a:p>
            <a:pPr marL="0" indent="0">
              <a:lnSpc>
                <a:spcPct val="150000"/>
              </a:lnSpc>
              <a:buNone/>
            </a:pPr>
            <a:endParaRPr lang="en-GB" sz="1200" dirty="0"/>
          </a:p>
          <a:p>
            <a:pPr marL="0" indent="0">
              <a:lnSpc>
                <a:spcPct val="150000"/>
              </a:lnSpc>
              <a:buNone/>
            </a:pPr>
            <a:r>
              <a:rPr lang="en-GB" sz="1200" dirty="0"/>
              <a:t>One day while they were playing, he told them that he would pay each of them £5 every day they came to play in the lot. </a:t>
            </a:r>
          </a:p>
          <a:p>
            <a:pPr marL="0" indent="0">
              <a:lnSpc>
                <a:spcPct val="150000"/>
              </a:lnSpc>
              <a:buNone/>
            </a:pPr>
            <a:r>
              <a:rPr lang="en-GB" sz="1200" dirty="0"/>
              <a:t>They thought he was a little nuts but were thrilled to be paid to do something they did anyway. </a:t>
            </a:r>
          </a:p>
          <a:p>
            <a:pPr marL="0" indent="0">
              <a:lnSpc>
                <a:spcPct val="150000"/>
              </a:lnSpc>
              <a:buNone/>
            </a:pPr>
            <a:endParaRPr lang="en-GB" sz="1200" dirty="0"/>
          </a:p>
          <a:p>
            <a:pPr marL="0" indent="0">
              <a:lnSpc>
                <a:spcPct val="150000"/>
              </a:lnSpc>
              <a:buNone/>
            </a:pPr>
            <a:r>
              <a:rPr lang="en-GB" sz="1200" dirty="0"/>
              <a:t>After a few days, he told them he couldn't afford to pay the £5 but still wanted them to play in the lot, and asked if they would accept £1. They grumbled a little but agreed to take the £1. </a:t>
            </a:r>
          </a:p>
          <a:p>
            <a:pPr marL="0" indent="0">
              <a:lnSpc>
                <a:spcPct val="150000"/>
              </a:lnSpc>
              <a:buNone/>
            </a:pPr>
            <a:endParaRPr lang="en-GB" sz="1200" dirty="0"/>
          </a:p>
          <a:p>
            <a:pPr marL="0" indent="0">
              <a:lnSpc>
                <a:spcPct val="150000"/>
              </a:lnSpc>
              <a:buNone/>
            </a:pPr>
            <a:r>
              <a:rPr lang="en-GB" sz="1200" dirty="0"/>
              <a:t>A few days more passed and he approached them with an apology telling them that he wouldn't be able to pay them anymore but hoped that they would still play in the lot anyway. </a:t>
            </a:r>
          </a:p>
          <a:p>
            <a:pPr marL="0" indent="0">
              <a:lnSpc>
                <a:spcPct val="150000"/>
              </a:lnSpc>
              <a:buNone/>
            </a:pPr>
            <a:endParaRPr lang="en-GB" sz="1200" dirty="0"/>
          </a:p>
          <a:p>
            <a:pPr marL="0" indent="0">
              <a:lnSpc>
                <a:spcPct val="150000"/>
              </a:lnSpc>
              <a:buNone/>
            </a:pPr>
            <a:r>
              <a:rPr lang="en-GB" sz="1200" dirty="0"/>
              <a:t>The children responded by refusing to play in the "stinking" lot if he wasn't going to pay them.</a:t>
            </a:r>
          </a:p>
        </p:txBody>
      </p:sp>
    </p:spTree>
    <p:extLst>
      <p:ext uri="{BB962C8B-B14F-4D97-AF65-F5344CB8AC3E}">
        <p14:creationId xmlns:p14="http://schemas.microsoft.com/office/powerpoint/2010/main" val="2110895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How to change it - example</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5" y="900319"/>
            <a:ext cx="8832997" cy="4737083"/>
          </a:xfrm>
        </p:spPr>
        <p:txBody>
          <a:bodyPr/>
          <a:lstStyle/>
          <a:p>
            <a:pPr marL="0" indent="0">
              <a:lnSpc>
                <a:spcPct val="150000"/>
              </a:lnSpc>
              <a:buNone/>
            </a:pPr>
            <a:r>
              <a:rPr lang="en-GB" sz="2000" dirty="0"/>
              <a:t>This story is a good example of changing intrinsic motivation to extrinsic motivation.</a:t>
            </a:r>
          </a:p>
          <a:p>
            <a:pPr marL="0" indent="0">
              <a:lnSpc>
                <a:spcPct val="150000"/>
              </a:lnSpc>
              <a:buNone/>
            </a:pPr>
            <a:r>
              <a:rPr lang="en-GB" sz="2000" dirty="0"/>
              <a:t> At first the children played in the lot for the enjoyment of it. – Intrinsic motivation</a:t>
            </a:r>
          </a:p>
          <a:p>
            <a:pPr marL="0" indent="0">
              <a:lnSpc>
                <a:spcPct val="150000"/>
              </a:lnSpc>
              <a:buNone/>
            </a:pPr>
            <a:r>
              <a:rPr lang="en-GB" sz="2000" dirty="0"/>
              <a:t> However, once the man started paying them, their motivator became the money which was extrinsic motivation. </a:t>
            </a:r>
          </a:p>
          <a:p>
            <a:pPr marL="0" indent="0">
              <a:lnSpc>
                <a:spcPct val="150000"/>
              </a:lnSpc>
              <a:buNone/>
            </a:pPr>
            <a:r>
              <a:rPr lang="en-GB" sz="2000" dirty="0"/>
              <a:t>Once that motivator disappeared, they no longer had the desire to play in the lot.</a:t>
            </a:r>
          </a:p>
        </p:txBody>
      </p:sp>
    </p:spTree>
    <p:extLst>
      <p:ext uri="{BB962C8B-B14F-4D97-AF65-F5344CB8AC3E}">
        <p14:creationId xmlns:p14="http://schemas.microsoft.com/office/powerpoint/2010/main" val="2977063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728001" cy="4007921"/>
          </a:xfrm>
        </p:spPr>
        <p:txBody>
          <a:bodyPr/>
          <a:lstStyle/>
          <a:p>
            <a:pPr marL="0" indent="0">
              <a:buNone/>
            </a:pPr>
            <a:r>
              <a:rPr lang="en-GB" sz="2400" dirty="0"/>
              <a:t>Motivation leads to action.</a:t>
            </a:r>
          </a:p>
          <a:p>
            <a:pPr marL="0" indent="0">
              <a:buNone/>
            </a:pPr>
            <a:endParaRPr lang="en-GB" sz="2400" dirty="0"/>
          </a:p>
          <a:p>
            <a:pPr marL="0" indent="0">
              <a:buNone/>
            </a:pPr>
            <a:r>
              <a:rPr lang="en-GB" sz="2400" dirty="0"/>
              <a:t>Three major motivator dimensions:</a:t>
            </a:r>
          </a:p>
          <a:p>
            <a:pPr marL="0" indent="0">
              <a:buNone/>
            </a:pPr>
            <a:r>
              <a:rPr lang="en-GB" sz="2400" dirty="0"/>
              <a:t>		Needs</a:t>
            </a:r>
          </a:p>
          <a:p>
            <a:pPr marL="0" indent="0">
              <a:buNone/>
            </a:pPr>
            <a:r>
              <a:rPr lang="en-GB" sz="2400" dirty="0"/>
              <a:t>				Values</a:t>
            </a:r>
          </a:p>
          <a:p>
            <a:pPr marL="0" indent="0">
              <a:buNone/>
            </a:pPr>
            <a:r>
              <a:rPr lang="en-GB" sz="2400" dirty="0"/>
              <a:t>						Goals</a:t>
            </a:r>
          </a:p>
          <a:p>
            <a:pPr marL="0" indent="0">
              <a:buNone/>
            </a:pPr>
            <a:endParaRPr lang="en-GB" sz="2400" dirty="0"/>
          </a:p>
          <a:p>
            <a:pPr marL="0" indent="0">
              <a:buNone/>
            </a:pPr>
            <a:endParaRPr lang="en-GB" sz="2232" dirty="0"/>
          </a:p>
          <a:p>
            <a:endParaRPr lang="en-GB" dirty="0"/>
          </a:p>
        </p:txBody>
      </p:sp>
    </p:spTree>
    <p:extLst>
      <p:ext uri="{BB962C8B-B14F-4D97-AF65-F5344CB8AC3E}">
        <p14:creationId xmlns:p14="http://schemas.microsoft.com/office/powerpoint/2010/main" val="2824479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728001" cy="4007921"/>
          </a:xfrm>
        </p:spPr>
        <p:txBody>
          <a:bodyPr/>
          <a:lstStyle/>
          <a:p>
            <a:pPr marL="0" indent="0">
              <a:buNone/>
            </a:pPr>
            <a:r>
              <a:rPr lang="en-GB" sz="2400" dirty="0"/>
              <a:t>Needs – psychological or physiological – </a:t>
            </a:r>
          </a:p>
          <a:p>
            <a:pPr marL="0" indent="0">
              <a:buNone/>
            </a:pPr>
            <a:r>
              <a:rPr lang="en-GB" sz="2400" dirty="0"/>
              <a:t> - basic motivators such as hunger, thirst, fear, love, friendship</a:t>
            </a:r>
          </a:p>
          <a:p>
            <a:pPr marL="0" indent="0">
              <a:buNone/>
            </a:pPr>
            <a:r>
              <a:rPr lang="en-GB" sz="2400" dirty="0"/>
              <a:t>				</a:t>
            </a:r>
          </a:p>
          <a:p>
            <a:pPr marL="0" indent="0">
              <a:buNone/>
            </a:pPr>
            <a:r>
              <a:rPr lang="en-GB" sz="2400" dirty="0"/>
              <a:t>Values - </a:t>
            </a:r>
            <a:r>
              <a:rPr lang="en-GB" sz="2400" b="0" i="0" dirty="0">
                <a:solidFill>
                  <a:srgbClr val="000000"/>
                </a:solidFill>
                <a:effectLst/>
                <a:latin typeface="arial" panose="020B0604020202020204" pitchFamily="34" charset="0"/>
              </a:rPr>
              <a:t>the things that we consider to be most important</a:t>
            </a:r>
          </a:p>
          <a:p>
            <a:pPr marL="0" indent="0">
              <a:buNone/>
            </a:pPr>
            <a:r>
              <a:rPr lang="en-GB" sz="2400" dirty="0">
                <a:solidFill>
                  <a:srgbClr val="000000"/>
                </a:solidFill>
                <a:latin typeface="arial" panose="020B0604020202020204" pitchFamily="34" charset="0"/>
              </a:rPr>
              <a:t> - </a:t>
            </a:r>
            <a:r>
              <a:rPr lang="en-GB" sz="2400" b="0" i="0" dirty="0">
                <a:solidFill>
                  <a:srgbClr val="000000"/>
                </a:solidFill>
                <a:effectLst/>
                <a:latin typeface="arial" panose="020B0604020202020204" pitchFamily="34" charset="0"/>
              </a:rPr>
              <a:t> good manners, family, health or wealth</a:t>
            </a:r>
            <a:endParaRPr lang="en-GB" sz="2400" dirty="0"/>
          </a:p>
          <a:p>
            <a:pPr marL="0" indent="0">
              <a:buNone/>
            </a:pPr>
            <a:r>
              <a:rPr lang="en-GB" sz="2400" dirty="0"/>
              <a:t>						</a:t>
            </a:r>
          </a:p>
          <a:p>
            <a:pPr marL="0" indent="0">
              <a:buNone/>
            </a:pPr>
            <a:r>
              <a:rPr lang="en-GB" sz="2400" dirty="0"/>
              <a:t>Goals - the outcomes that we are working towards</a:t>
            </a:r>
          </a:p>
          <a:p>
            <a:pPr marL="0" indent="0">
              <a:buNone/>
            </a:pPr>
            <a:r>
              <a:rPr lang="en-GB" sz="2400" dirty="0"/>
              <a:t> - achievement of qualification, saving enough money for a car, feel better, look better, </a:t>
            </a:r>
          </a:p>
          <a:p>
            <a:pPr marL="0" indent="0">
              <a:buNone/>
            </a:pPr>
            <a:endParaRPr lang="en-GB" sz="2400" dirty="0"/>
          </a:p>
          <a:p>
            <a:pPr marL="0" indent="0">
              <a:buNone/>
            </a:pPr>
            <a:endParaRPr lang="en-GB" sz="2232" dirty="0"/>
          </a:p>
          <a:p>
            <a:endParaRPr lang="en-GB" dirty="0"/>
          </a:p>
        </p:txBody>
      </p:sp>
    </p:spTree>
    <p:extLst>
      <p:ext uri="{BB962C8B-B14F-4D97-AF65-F5344CB8AC3E}">
        <p14:creationId xmlns:p14="http://schemas.microsoft.com/office/powerpoint/2010/main" val="1726222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728001" cy="4401602"/>
          </a:xfrm>
        </p:spPr>
        <p:txBody>
          <a:bodyPr/>
          <a:lstStyle/>
          <a:p>
            <a:pPr marL="0" indent="0">
              <a:buNone/>
            </a:pPr>
            <a:r>
              <a:rPr lang="en-GB" sz="2800" b="0" i="0" dirty="0">
                <a:solidFill>
                  <a:srgbClr val="000000"/>
                </a:solidFill>
                <a:effectLst/>
                <a:latin typeface="arial" panose="020B0604020202020204" pitchFamily="34" charset="0"/>
              </a:rPr>
              <a:t>Our needs, values and goals are completely individual: two people may have the same goal they want to fulfil, but different needs or values.</a:t>
            </a:r>
          </a:p>
          <a:p>
            <a:pPr marL="0" indent="0">
              <a:buNone/>
            </a:pPr>
            <a:endParaRPr lang="en-GB" sz="2800" dirty="0">
              <a:solidFill>
                <a:srgbClr val="000000"/>
              </a:solidFill>
              <a:latin typeface="arial" panose="020B0604020202020204" pitchFamily="34" charset="0"/>
            </a:endParaRPr>
          </a:p>
          <a:p>
            <a:pPr marL="0" indent="0">
              <a:buNone/>
            </a:pPr>
            <a:r>
              <a:rPr lang="en-GB" sz="2800" dirty="0">
                <a:solidFill>
                  <a:srgbClr val="000000"/>
                </a:solidFill>
                <a:latin typeface="arial" panose="020B0604020202020204" pitchFamily="34" charset="0"/>
              </a:rPr>
              <a:t>Example: you might want to get your certificate because you want to feel good about yourself (need for self esteem) or because you started ( the value is that you never quit) or because you need it for your promotion (need to stay employed)</a:t>
            </a:r>
            <a:endParaRPr lang="en-GB" sz="2800" dirty="0"/>
          </a:p>
          <a:p>
            <a:pPr marL="0" indent="0">
              <a:buNone/>
            </a:pPr>
            <a:endParaRPr lang="en-GB" sz="2800" dirty="0"/>
          </a:p>
          <a:p>
            <a:endParaRPr lang="en-GB" sz="2800" dirty="0"/>
          </a:p>
        </p:txBody>
      </p:sp>
    </p:spTree>
    <p:extLst>
      <p:ext uri="{BB962C8B-B14F-4D97-AF65-F5344CB8AC3E}">
        <p14:creationId xmlns:p14="http://schemas.microsoft.com/office/powerpoint/2010/main" val="102090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dirty="0"/>
              <a:t>What is motivation</a:t>
            </a: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7654" y="1148593"/>
            <a:ext cx="8728001" cy="4401602"/>
          </a:xfrm>
        </p:spPr>
        <p:txBody>
          <a:bodyPr/>
          <a:lstStyle/>
          <a:p>
            <a:pPr marL="0" indent="0">
              <a:buNone/>
            </a:pPr>
            <a:r>
              <a:rPr lang="en-GB" sz="4000" dirty="0">
                <a:solidFill>
                  <a:srgbClr val="000000"/>
                </a:solidFill>
                <a:latin typeface="arial" panose="020B0604020202020204" pitchFamily="34" charset="0"/>
              </a:rPr>
              <a:t>M</a:t>
            </a:r>
            <a:r>
              <a:rPr lang="en-GB" sz="4000" b="0" i="0" dirty="0">
                <a:solidFill>
                  <a:srgbClr val="000000"/>
                </a:solidFill>
                <a:effectLst/>
                <a:latin typeface="arial" panose="020B0604020202020204" pitchFamily="34" charset="0"/>
              </a:rPr>
              <a:t>otivation is specific to an individual, the result of their needs and values, which create their particular goals and are then translated into action.</a:t>
            </a:r>
            <a:endParaRPr lang="en-GB" sz="2800" dirty="0"/>
          </a:p>
          <a:p>
            <a:endParaRPr lang="en-GB" sz="2800" dirty="0"/>
          </a:p>
        </p:txBody>
      </p:sp>
    </p:spTree>
    <p:extLst>
      <p:ext uri="{BB962C8B-B14F-4D97-AF65-F5344CB8AC3E}">
        <p14:creationId xmlns:p14="http://schemas.microsoft.com/office/powerpoint/2010/main" val="3198676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100143" y="1095783"/>
            <a:ext cx="8918022" cy="4351338"/>
          </a:xfrm>
        </p:spPr>
        <p:txBody>
          <a:bodyPr/>
          <a:lstStyle/>
          <a:p>
            <a:pPr marL="0" indent="0">
              <a:buNone/>
            </a:pPr>
            <a:r>
              <a:rPr lang="en-GB" sz="2000" dirty="0"/>
              <a:t>Intrinsic motivation refers to when we feel compelled to do something for internal reasons, such as when a task interests us (Ryan &amp; Deci, 2000).</a:t>
            </a:r>
          </a:p>
          <a:p>
            <a:pPr marL="0" indent="0">
              <a:buNone/>
            </a:pPr>
            <a:endParaRPr lang="en-GB" sz="2000" dirty="0"/>
          </a:p>
          <a:p>
            <a:pPr marL="0" indent="0">
              <a:buNone/>
            </a:pPr>
            <a:r>
              <a:rPr lang="en-GB" sz="2000" dirty="0"/>
              <a:t>Extrinsic motivation, on the other hand, is the need to do something for external reasons, such as meeting a deadline or wanting approval.</a:t>
            </a:r>
          </a:p>
          <a:p>
            <a:pPr marL="0" indent="0">
              <a:buNone/>
            </a:pPr>
            <a:endParaRPr lang="en-GB" sz="2000" dirty="0"/>
          </a:p>
          <a:p>
            <a:pPr marL="0" indent="0">
              <a:buNone/>
            </a:pPr>
            <a:r>
              <a:rPr lang="en-GB" sz="2000" dirty="0"/>
              <a:t>Knowing how to identify intrinsic motivation can be very useful in the following contexts:</a:t>
            </a:r>
          </a:p>
          <a:p>
            <a:pPr marL="0" indent="0">
              <a:buNone/>
            </a:pPr>
            <a:r>
              <a:rPr lang="en-GB" sz="2000" dirty="0"/>
              <a:t>1.	Designing incentives to reward people, such as in the workplace or classroom</a:t>
            </a:r>
          </a:p>
          <a:p>
            <a:pPr marL="0" indent="0">
              <a:buNone/>
            </a:pPr>
            <a:r>
              <a:rPr lang="en-GB" sz="2000" dirty="0"/>
              <a:t>2.	Understanding how different incentives affect people differently</a:t>
            </a:r>
          </a:p>
          <a:p>
            <a:pPr marL="0" indent="0">
              <a:buNone/>
            </a:pPr>
            <a:r>
              <a:rPr lang="en-GB" sz="2000" dirty="0"/>
              <a:t>3.	Identifying candidates who are intrinsically motivated</a:t>
            </a:r>
          </a:p>
          <a:p>
            <a:pPr marL="0" indent="0">
              <a:buNone/>
            </a:pPr>
            <a:endParaRPr lang="en-GB" dirty="0"/>
          </a:p>
        </p:txBody>
      </p:sp>
    </p:spTree>
    <p:extLst>
      <p:ext uri="{BB962C8B-B14F-4D97-AF65-F5344CB8AC3E}">
        <p14:creationId xmlns:p14="http://schemas.microsoft.com/office/powerpoint/2010/main" val="3656787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References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276313" y="1422953"/>
            <a:ext cx="8439848" cy="3996335"/>
          </a:xfrm>
        </p:spPr>
        <p:txBody>
          <a:bodyPr/>
          <a:lstStyle/>
          <a:p>
            <a:r>
              <a:rPr lang="en-GB" dirty="0"/>
              <a:t>Ryan, R. M., &amp; Deci, E. L. (2000). Self-determination theory and the facilitation of intrinsic motivation, social development, and well-being. American Psychologist, 55, 68-78.</a:t>
            </a:r>
          </a:p>
        </p:txBody>
      </p:sp>
    </p:spTree>
    <p:extLst>
      <p:ext uri="{BB962C8B-B14F-4D97-AF65-F5344CB8AC3E}">
        <p14:creationId xmlns:p14="http://schemas.microsoft.com/office/powerpoint/2010/main" val="2255290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sz="3600" b="1" dirty="0">
                <a:latin typeface="+mn-lt"/>
              </a:rPr>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a:xfrm>
            <a:off x="213980" y="1253331"/>
            <a:ext cx="7886700" cy="4351338"/>
          </a:xfrm>
        </p:spPr>
        <p:txBody>
          <a:bodyPr>
            <a:normAutofit/>
          </a:bodyPr>
          <a:lstStyle/>
          <a:p>
            <a:pPr marL="0" indent="0">
              <a:buNone/>
            </a:pPr>
            <a:r>
              <a:rPr lang="en-GB" sz="2800" b="1" dirty="0">
                <a:effectLst/>
                <a:ea typeface="Times New Roman" panose="02020603050405020304" pitchFamily="18" charset="0"/>
              </a:rPr>
              <a:t>Evaluate</a:t>
            </a:r>
            <a:r>
              <a:rPr lang="en-GB" sz="2800" dirty="0">
                <a:effectLst/>
                <a:ea typeface="Times New Roman" panose="02020603050405020304" pitchFamily="18" charset="0"/>
              </a:rPr>
              <a:t> the principal factors that may affect performance and motivation in the workplace</a:t>
            </a:r>
          </a:p>
          <a:p>
            <a:pPr marL="0" indent="0">
              <a:buNone/>
            </a:pPr>
            <a:endParaRPr lang="en-GB" sz="2800"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TotalTime>
  <Words>1438</Words>
  <Application>Microsoft Office PowerPoint</Application>
  <PresentationFormat>On-screen Show (4:3)</PresentationFormat>
  <Paragraphs>151</Paragraphs>
  <Slides>24</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Arial</vt:lpstr>
      <vt:lpstr>Arial</vt:lpstr>
      <vt:lpstr>Arial Rounded MT Bold</vt:lpstr>
      <vt:lpstr>Calibri</vt:lpstr>
      <vt:lpstr>Calibri Light</vt:lpstr>
      <vt:lpstr>3_Title Slide 1</vt:lpstr>
      <vt:lpstr>ALAMO Theme</vt:lpstr>
      <vt:lpstr>CertHE Applied Leadership and Management in the Workplace    Module: BMSK4013  Management Communication   </vt:lpstr>
      <vt:lpstr>PowerPoint Presentation</vt:lpstr>
      <vt:lpstr>Today’s session</vt:lpstr>
      <vt:lpstr>What is motivation </vt:lpstr>
      <vt:lpstr>What is motivation </vt:lpstr>
      <vt:lpstr>What is motivation </vt:lpstr>
      <vt:lpstr>What is motivation </vt:lpstr>
      <vt:lpstr>What is motivation </vt:lpstr>
      <vt:lpstr>What is motivation </vt:lpstr>
      <vt:lpstr>What is motivation </vt:lpstr>
      <vt:lpstr>What is motivation </vt:lpstr>
      <vt:lpstr>What is motivation </vt:lpstr>
      <vt:lpstr>What is motivation </vt:lpstr>
      <vt:lpstr>Intrinsic </vt:lpstr>
      <vt:lpstr>Extrinsic </vt:lpstr>
      <vt:lpstr>How to change it - example </vt:lpstr>
      <vt:lpstr>How to change it - example </vt:lpstr>
      <vt:lpstr>What is motivation </vt:lpstr>
      <vt:lpstr>What is motivation </vt:lpstr>
      <vt:lpstr>What is motivation </vt:lpstr>
      <vt:lpstr>What is motivation </vt:lpstr>
      <vt:lpstr>Summary</vt:lpstr>
      <vt:lpstr>References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BMSK4002 Online Day 2 Session 7</dc:title>
  <dc:creator>SfWP Staff</dc:creator>
  <cp:lastModifiedBy>Michaela Schriek</cp:lastModifiedBy>
  <cp:revision>21</cp:revision>
  <dcterms:created xsi:type="dcterms:W3CDTF">2020-03-27T10:06:39Z</dcterms:created>
  <dcterms:modified xsi:type="dcterms:W3CDTF">2023-02-07T13:52:40Z</dcterms:modified>
</cp:coreProperties>
</file>