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652" r:id="rId2"/>
    <p:sldId id="329" r:id="rId3"/>
    <p:sldId id="330" r:id="rId4"/>
    <p:sldId id="331" r:id="rId5"/>
    <p:sldId id="333" r:id="rId6"/>
    <p:sldId id="342" r:id="rId7"/>
    <p:sldId id="343" r:id="rId8"/>
    <p:sldId id="336" r:id="rId9"/>
    <p:sldId id="344" r:id="rId10"/>
    <p:sldId id="337" r:id="rId11"/>
    <p:sldId id="338" r:id="rId12"/>
    <p:sldId id="339" r:id="rId13"/>
    <p:sldId id="340" r:id="rId14"/>
    <p:sldId id="341" r:id="rId15"/>
    <p:sldId id="334" r:id="rId16"/>
    <p:sldId id="335" r:id="rId17"/>
    <p:sldId id="653" r:id="rId18"/>
    <p:sldId id="654" r:id="rId19"/>
    <p:sldId id="347" r:id="rId20"/>
    <p:sldId id="345" r:id="rId21"/>
    <p:sldId id="661" r:id="rId22"/>
    <p:sldId id="662" r:id="rId23"/>
    <p:sldId id="659"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18" autoAdjust="0"/>
    <p:restoredTop sz="94557" autoAdjust="0"/>
  </p:normalViewPr>
  <p:slideViewPr>
    <p:cSldViewPr>
      <p:cViewPr varScale="1">
        <p:scale>
          <a:sx n="98" d="100"/>
          <a:sy n="98" d="100"/>
        </p:scale>
        <p:origin x="88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a:t>
            </a:r>
            <a:r>
              <a:rPr lang="en-GB" b="1" dirty="0"/>
              <a:t>Why the Other Options are Incorrect:</a:t>
            </a:r>
          </a:p>
          <a:p>
            <a:pPr>
              <a:buFont typeface="Arial" panose="020B0604020202020204" pitchFamily="34" charset="0"/>
              <a:buChar char="•"/>
            </a:pPr>
            <a:r>
              <a:rPr lang="en-GB" b="1" dirty="0"/>
              <a:t>A) Fully developed and established:</a:t>
            </a:r>
            <a:r>
              <a:rPr lang="en-GB" dirty="0"/>
              <a:t> This implies the trend is already well-known and widespread, which contradicts the idea of identifying trends before they become mainstream.</a:t>
            </a:r>
          </a:p>
          <a:p>
            <a:pPr>
              <a:buFont typeface="Arial" panose="020B0604020202020204" pitchFamily="34" charset="0"/>
              <a:buChar char="•"/>
            </a:pPr>
            <a:r>
              <a:rPr lang="en-GB" b="1" dirty="0"/>
              <a:t>B) Currently popular and trendy:</a:t>
            </a:r>
            <a:r>
              <a:rPr lang="en-GB" dirty="0"/>
              <a:t> This suggests the trend is already widely recognized and adopted, which does not fit with the context of needing to act before trends become mainstream.</a:t>
            </a:r>
          </a:p>
          <a:p>
            <a:pPr>
              <a:buFont typeface="Arial" panose="020B0604020202020204" pitchFamily="34" charset="0"/>
              <a:buChar char="•"/>
            </a:pPr>
            <a:r>
              <a:rPr lang="en-GB" b="1" dirty="0"/>
              <a:t>D) Rare and unusual:</a:t>
            </a:r>
            <a:r>
              <a:rPr lang="en-GB" dirty="0"/>
              <a:t> This implies the trend is uncommon, but it doesn't necessarily fit with the idea of emerging trends that companies need to recognize early on.</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13957912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eapfoundation.com/vocab/academic/awllis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LCBB4012_LON</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r>
              <a:rPr lang="en-GB" altLang="en-US" dirty="0">
                <a:solidFill>
                  <a:schemeClr val="accent2"/>
                </a:solidFill>
                <a:effectLst>
                  <a:outerShdw blurRad="38100" dist="38100" dir="2700000" algn="tl">
                    <a:srgbClr val="000000">
                      <a:alpha val="43137"/>
                    </a:srgbClr>
                  </a:outerShdw>
                </a:effectLst>
              </a:rPr>
              <a:t>Academic Vocabulary</a:t>
            </a:r>
            <a:endParaRPr lang="en-GB" altLang="en-US" sz="3200" dirty="0">
              <a:solidFill>
                <a:schemeClr val="accent2"/>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22/03/2025</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a:xfrm>
            <a:off x="611560" y="116632"/>
            <a:ext cx="7361394" cy="522312"/>
          </a:xfrm>
        </p:spPr>
        <p:txBody>
          <a:bodyPr/>
          <a:lstStyle/>
          <a:p>
            <a:r>
              <a:rPr lang="en-GB" altLang="en-US" sz="3200" b="1" dirty="0"/>
              <a:t>Lesson Aims</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a:xfrm>
            <a:off x="457200" y="980728"/>
            <a:ext cx="8229600" cy="3917032"/>
          </a:xfrm>
        </p:spPr>
        <p:txBody>
          <a:bodyPr/>
          <a:lstStyle/>
          <a:p>
            <a:r>
              <a:rPr lang="en-GB" altLang="en-US" sz="2800" dirty="0"/>
              <a:t>To understand and learn to use Vocabulary Building Strategies ​</a:t>
            </a:r>
          </a:p>
          <a:p>
            <a:r>
              <a:rPr lang="en-GB" sz="2800" b="0" i="0" u="none" strike="noStrike" dirty="0">
                <a:effectLst/>
                <a:highlight>
                  <a:srgbClr val="FFFFFF"/>
                </a:highlight>
              </a:rPr>
              <a:t>To recognise word formations and how this can help vocabulary building</a:t>
            </a:r>
            <a:r>
              <a:rPr lang="en-US" sz="2800" b="0" i="0" dirty="0">
                <a:effectLst/>
                <a:highlight>
                  <a:srgbClr val="FFFFFF"/>
                </a:highlight>
              </a:rPr>
              <a:t>​</a:t>
            </a:r>
          </a:p>
          <a:p>
            <a:r>
              <a:rPr lang="en-US" sz="2800" dirty="0">
                <a:highlight>
                  <a:srgbClr val="FFFFFF"/>
                </a:highlight>
              </a:rPr>
              <a:t>To learn how to best use dictionaries and an Academic Word List </a:t>
            </a:r>
            <a:r>
              <a:rPr lang="en-GB" sz="2800" dirty="0">
                <a:highlight>
                  <a:srgbClr val="FFFFFF"/>
                </a:highlight>
              </a:rPr>
              <a:t>​</a:t>
            </a:r>
            <a:endParaRPr lang="en-US" sz="2800" b="0" i="0" dirty="0">
              <a:effectLst/>
              <a:highlight>
                <a:srgbClr val="FFFFFF"/>
              </a:highlight>
            </a:endParaRPr>
          </a:p>
          <a:p>
            <a:pPr algn="l" rtl="0" fontAlgn="base">
              <a:buFont typeface="Arial" panose="020B0604020202020204" pitchFamily="34" charset="0"/>
              <a:buChar char="•"/>
            </a:pPr>
            <a:r>
              <a:rPr lang="en-US" sz="2800" dirty="0">
                <a:highlight>
                  <a:srgbClr val="FFFFFF"/>
                </a:highlight>
              </a:rPr>
              <a:t>To connect this knowledge to reading comprehension and more effective writing</a:t>
            </a:r>
            <a:endParaRPr lang="en-US" sz="2800" b="0" i="0" dirty="0">
              <a:effectLst/>
              <a:highlight>
                <a:srgbClr val="FFFFFF"/>
              </a:highlight>
            </a:endParaRPr>
          </a:p>
          <a:p>
            <a:endParaRPr lang="en-GB" altLang="en-US" sz="3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F65F500-DBA6-452A-BF4D-2A71275E1DC4}"/>
              </a:ext>
            </a:extLst>
          </p:cNvPr>
          <p:cNvSpPr>
            <a:spLocks noGrp="1"/>
          </p:cNvSpPr>
          <p:nvPr>
            <p:ph type="title"/>
          </p:nvPr>
        </p:nvSpPr>
        <p:spPr>
          <a:xfrm>
            <a:off x="2082552" y="188640"/>
            <a:ext cx="4978896" cy="580926"/>
          </a:xfrm>
        </p:spPr>
        <p:txBody>
          <a:bodyPr/>
          <a:lstStyle/>
          <a:p>
            <a:r>
              <a:rPr lang="en-GB" altLang="en-US" sz="3200" b="1" dirty="0">
                <a:solidFill>
                  <a:srgbClr val="173AFF"/>
                </a:solidFill>
              </a:rPr>
              <a:t>Discuss</a:t>
            </a:r>
          </a:p>
        </p:txBody>
      </p:sp>
      <p:sp>
        <p:nvSpPr>
          <p:cNvPr id="3" name="Content Placeholder 2">
            <a:extLst>
              <a:ext uri="{FF2B5EF4-FFF2-40B4-BE49-F238E27FC236}">
                <a16:creationId xmlns:a16="http://schemas.microsoft.com/office/drawing/2014/main" id="{B868D523-6E1C-414B-B9E9-9D441F5FE542}"/>
              </a:ext>
            </a:extLst>
          </p:cNvPr>
          <p:cNvSpPr>
            <a:spLocks noGrp="1"/>
          </p:cNvSpPr>
          <p:nvPr>
            <p:ph idx="1"/>
          </p:nvPr>
        </p:nvSpPr>
        <p:spPr>
          <a:xfrm>
            <a:off x="457200" y="332656"/>
            <a:ext cx="8229600" cy="3917032"/>
          </a:xfrm>
        </p:spPr>
        <p:txBody>
          <a:bodyPr/>
          <a:lstStyle/>
          <a:p>
            <a:pPr marL="0" indent="0">
              <a:buNone/>
            </a:pPr>
            <a:endParaRPr lang="en-GB" sz="2800" dirty="0">
              <a:cs typeface="Calibri"/>
            </a:endParaRPr>
          </a:p>
          <a:p>
            <a:pPr marL="457200" indent="-457200">
              <a:buAutoNum type="arabicPeriod"/>
            </a:pPr>
            <a:r>
              <a:rPr lang="en-GB" sz="2800" dirty="0">
                <a:cs typeface="Calibri"/>
              </a:rPr>
              <a:t>What do you do when you see a new word or phrase?</a:t>
            </a:r>
          </a:p>
          <a:p>
            <a:pPr marL="457200" indent="-457200">
              <a:buAutoNum type="arabicPeriod"/>
            </a:pPr>
            <a:r>
              <a:rPr lang="en-GB" sz="2800" dirty="0">
                <a:cs typeface="Calibri"/>
              </a:rPr>
              <a:t>Do you use online dictionaries or any other tools?</a:t>
            </a:r>
          </a:p>
          <a:p>
            <a:pPr marL="457200" indent="-457200">
              <a:buAutoNum type="arabicPeriod"/>
            </a:pPr>
            <a:r>
              <a:rPr lang="en-GB" sz="2800" dirty="0">
                <a:cs typeface="Calibri"/>
              </a:rPr>
              <a:t>How do you record new vocabulary?</a:t>
            </a:r>
          </a:p>
          <a:p>
            <a:pPr marL="457200" indent="-457200">
              <a:buAutoNum type="arabicPeriod"/>
            </a:pPr>
            <a:r>
              <a:rPr lang="en-GB" sz="2800" dirty="0">
                <a:cs typeface="Calibri"/>
              </a:rPr>
              <a:t>Do you have any strategies for learning and remembering new vocabulary?</a:t>
            </a:r>
          </a:p>
          <a:p>
            <a:pPr marL="457200" indent="-457200">
              <a:buAutoNum type="arabicPeriod"/>
            </a:pPr>
            <a:r>
              <a:rPr lang="en-GB" sz="2800" dirty="0">
                <a:cs typeface="Calibri"/>
              </a:rPr>
              <a:t>Why do you think we are focusing on vocabulary today? Why is it important for your studies at UWTSD?</a:t>
            </a:r>
          </a:p>
          <a:p>
            <a:pPr marL="0" indent="0">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4415C0A-B357-483E-AB5F-EBF363E5E201}"/>
              </a:ext>
            </a:extLst>
          </p:cNvPr>
          <p:cNvSpPr>
            <a:spLocks noGrp="1"/>
          </p:cNvSpPr>
          <p:nvPr>
            <p:ph type="title"/>
          </p:nvPr>
        </p:nvSpPr>
        <p:spPr/>
        <p:txBody>
          <a:bodyPr/>
          <a:lstStyle/>
          <a:p>
            <a:r>
              <a:rPr lang="en-GB" altLang="en-US" sz="3200" b="1" dirty="0">
                <a:solidFill>
                  <a:srgbClr val="173AFF"/>
                </a:solidFill>
              </a:rPr>
              <a:t>Activity 1</a:t>
            </a:r>
          </a:p>
        </p:txBody>
      </p:sp>
      <p:sp>
        <p:nvSpPr>
          <p:cNvPr id="3" name="Content Placeholder 2">
            <a:extLst>
              <a:ext uri="{FF2B5EF4-FFF2-40B4-BE49-F238E27FC236}">
                <a16:creationId xmlns:a16="http://schemas.microsoft.com/office/drawing/2014/main" id="{611015A4-555F-4AD9-9AAD-8DA306A22FD3}"/>
              </a:ext>
            </a:extLst>
          </p:cNvPr>
          <p:cNvSpPr>
            <a:spLocks noGrp="1"/>
          </p:cNvSpPr>
          <p:nvPr>
            <p:ph idx="1"/>
          </p:nvPr>
        </p:nvSpPr>
        <p:spPr>
          <a:xfrm>
            <a:off x="323850" y="1341438"/>
            <a:ext cx="8207375" cy="5040312"/>
          </a:xfrm>
        </p:spPr>
        <p:txBody>
          <a:bodyPr/>
          <a:lstStyle/>
          <a:p>
            <a:r>
              <a:rPr lang="en-GB" altLang="en-US" dirty="0"/>
              <a:t>Go to your worksheet and complete Activity 1. First look at the exercise and consider your answers on your own. Then discuss these questions and their answers with a partner.</a:t>
            </a:r>
          </a:p>
          <a:p>
            <a:r>
              <a:rPr lang="en-GB" altLang="en-US" dirty="0"/>
              <a:t>Discuss as a class some of your responses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1347056" y="116632"/>
            <a:ext cx="6449888" cy="850106"/>
          </a:xfrm>
        </p:spPr>
        <p:txBody>
          <a:bodyPr/>
          <a:lstStyle/>
          <a:p>
            <a:r>
              <a:rPr lang="en-GB" altLang="en-US" sz="3200" b="1" dirty="0"/>
              <a:t>What do the experts say about vocabulary building?</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323528" y="1196752"/>
            <a:ext cx="8229600" cy="3917032"/>
          </a:xfrm>
        </p:spPr>
        <p:txBody>
          <a:bodyPr/>
          <a:lstStyle/>
          <a:p>
            <a:pPr>
              <a:spcAft>
                <a:spcPts val="1200"/>
              </a:spcAft>
            </a:pPr>
            <a:r>
              <a:rPr lang="en-GB" sz="2100" dirty="0">
                <a:latin typeface="Calibri" panose="020F0502020204030204" pitchFamily="34" charset="0"/>
                <a:cs typeface="Calibri" panose="020F0502020204030204" pitchFamily="34" charset="0"/>
              </a:rPr>
              <a:t>“Research into vocabulary learning has found that in order for a vocabulary item to be acquired, it must first be </a:t>
            </a:r>
            <a:r>
              <a:rPr lang="en-GB" sz="2100" b="1" i="1" dirty="0">
                <a:latin typeface="Calibri" panose="020F0502020204030204" pitchFamily="34" charset="0"/>
                <a:cs typeface="Calibri" panose="020F0502020204030204" pitchFamily="34" charset="0"/>
              </a:rPr>
              <a:t>noticed</a:t>
            </a:r>
            <a:r>
              <a:rPr lang="en-GB" sz="2100" dirty="0">
                <a:latin typeface="Calibri" panose="020F0502020204030204" pitchFamily="34" charset="0"/>
                <a:cs typeface="Calibri" panose="020F0502020204030204" pitchFamily="34" charset="0"/>
              </a:rPr>
              <a:t>, and then needs to be retrieved at </a:t>
            </a:r>
            <a:r>
              <a:rPr lang="en-GB" sz="2100" b="1" dirty="0">
                <a:latin typeface="Calibri" panose="020F0502020204030204" pitchFamily="34" charset="0"/>
                <a:cs typeface="Calibri" panose="020F0502020204030204" pitchFamily="34" charset="0"/>
              </a:rPr>
              <a:t>spaced intervals</a:t>
            </a:r>
            <a:r>
              <a:rPr lang="en-GB" sz="2100" dirty="0">
                <a:latin typeface="Calibri" panose="020F0502020204030204" pitchFamily="34" charset="0"/>
                <a:cs typeface="Calibri" panose="020F0502020204030204" pitchFamily="34" charset="0"/>
              </a:rPr>
              <a:t>. Opportunities to retrieve an item … need to occur about </a:t>
            </a:r>
            <a:r>
              <a:rPr lang="en-GB" sz="2100" b="1" dirty="0">
                <a:latin typeface="Calibri" panose="020F0502020204030204" pitchFamily="34" charset="0"/>
                <a:cs typeface="Calibri" panose="020F0502020204030204" pitchFamily="34" charset="0"/>
              </a:rPr>
              <a:t>five to seven times </a:t>
            </a:r>
            <a:r>
              <a:rPr lang="en-GB" sz="2100" dirty="0">
                <a:latin typeface="Calibri" panose="020F0502020204030204" pitchFamily="34" charset="0"/>
                <a:cs typeface="Calibri" panose="020F0502020204030204" pitchFamily="34" charset="0"/>
              </a:rPr>
              <a:t>over a reasonably short period of time during vocabulary learning” (Alexander, Argent and Spencer, 2008, p168).</a:t>
            </a:r>
            <a:endParaRPr lang="en-US" sz="2100" dirty="0">
              <a:latin typeface="Calibri" panose="020F0502020204030204" pitchFamily="34" charset="0"/>
              <a:cs typeface="Calibri" panose="020F0502020204030204" pitchFamily="34" charset="0"/>
            </a:endParaRPr>
          </a:p>
          <a:p>
            <a:pPr>
              <a:spcAft>
                <a:spcPts val="1200"/>
              </a:spcAft>
            </a:pPr>
            <a:r>
              <a:rPr lang="en-GB" sz="2100" dirty="0">
                <a:latin typeface="Calibri" panose="020F0502020204030204" pitchFamily="34" charset="0"/>
                <a:cs typeface="Calibri" panose="020F0502020204030204" pitchFamily="34" charset="0"/>
              </a:rPr>
              <a:t>“Each time you meet a </a:t>
            </a:r>
            <a:r>
              <a:rPr lang="en-GB" sz="2100" b="1" dirty="0">
                <a:latin typeface="Calibri" panose="020F0502020204030204" pitchFamily="34" charset="0"/>
                <a:cs typeface="Calibri" panose="020F0502020204030204" pitchFamily="34" charset="0"/>
              </a:rPr>
              <a:t>word in context </a:t>
            </a:r>
            <a:r>
              <a:rPr lang="en-GB" sz="2100" dirty="0">
                <a:latin typeface="Calibri" panose="020F0502020204030204" pitchFamily="34" charset="0"/>
                <a:cs typeface="Calibri" panose="020F0502020204030204" pitchFamily="34" charset="0"/>
              </a:rPr>
              <a:t>and (at least partly) understand it, you understand more of its meaning, and gradually integrate it into your lexicon for immediate access” (</a:t>
            </a:r>
            <a:r>
              <a:rPr lang="en-US" sz="2100" dirty="0">
                <a:latin typeface="Calibri" panose="020F0502020204030204" pitchFamily="34" charset="0"/>
                <a:cs typeface="Calibri" panose="020F0502020204030204" pitchFamily="34" charset="0"/>
              </a:rPr>
              <a:t>Lewis and Gough, 1997, p52).</a:t>
            </a:r>
            <a:endParaRPr lang="en-GB" sz="2100" dirty="0">
              <a:latin typeface="Calibri" panose="020F0502020204030204" pitchFamily="34" charset="0"/>
              <a:cs typeface="Calibri" panose="020F0502020204030204" pitchFamily="34" charset="0"/>
            </a:endParaRPr>
          </a:p>
          <a:p>
            <a:pPr>
              <a:spcAft>
                <a:spcPts val="1200"/>
              </a:spcAft>
            </a:pPr>
            <a:r>
              <a:rPr lang="en-GB" sz="2100" b="1" dirty="0">
                <a:latin typeface="Calibri" panose="020F0502020204030204" pitchFamily="34" charset="0"/>
                <a:cs typeface="Calibri" panose="020F0502020204030204" pitchFamily="34" charset="0"/>
              </a:rPr>
              <a:t>Recording vocabulary in different ways</a:t>
            </a:r>
            <a:r>
              <a:rPr lang="en-GB" sz="2100" dirty="0">
                <a:latin typeface="Calibri" panose="020F0502020204030204" pitchFamily="34" charset="0"/>
                <a:cs typeface="Calibri" panose="020F0502020204030204" pitchFamily="34" charset="0"/>
              </a:rPr>
              <a:t>, for example, in mind maps, word clouds and collocation tables can help memorisation and understanding of new vocabulary items (Lewis, 1993).</a:t>
            </a:r>
          </a:p>
          <a:p>
            <a:pPr marL="0" indent="0">
              <a:buNone/>
            </a:pPr>
            <a:endParaRPr lang="en-GB" altLang="en-US" sz="21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1722512" y="188640"/>
            <a:ext cx="5698976" cy="508918"/>
          </a:xfrm>
        </p:spPr>
        <p:txBody>
          <a:bodyPr/>
          <a:lstStyle/>
          <a:p>
            <a:r>
              <a:rPr lang="en-US" altLang="en-US" sz="3200" b="1" dirty="0"/>
              <a:t>So, what does this mean?</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395536" y="908720"/>
            <a:ext cx="8229600" cy="3917032"/>
          </a:xfrm>
        </p:spPr>
        <p:txBody>
          <a:bodyPr/>
          <a:lstStyle/>
          <a:p>
            <a:r>
              <a:rPr lang="en-US" sz="2400" dirty="0"/>
              <a:t>To learn a new word, you must </a:t>
            </a:r>
            <a:r>
              <a:rPr lang="en-US" sz="2400" b="1" dirty="0"/>
              <a:t>pay particular attention to it. </a:t>
            </a:r>
            <a:r>
              <a:rPr lang="en-US" sz="2400" dirty="0"/>
              <a:t>It’s not good enough to just passively read it in a sentence and carry on.</a:t>
            </a:r>
          </a:p>
          <a:p>
            <a:r>
              <a:rPr lang="en-US" sz="2400" dirty="0"/>
              <a:t>You then need to make a concerted effort to use this word 5-7 times in a short period of time. Just looking up the definition and writing it in a notebook once won’t do the trick!</a:t>
            </a:r>
          </a:p>
          <a:p>
            <a:r>
              <a:rPr lang="en-US" sz="2400" dirty="0"/>
              <a:t>Context is key! Without context, it’s harder to understand a new word enough to start using it</a:t>
            </a:r>
          </a:p>
          <a:p>
            <a:r>
              <a:rPr lang="en-US" sz="2400" dirty="0"/>
              <a:t>If you’re trying to </a:t>
            </a:r>
            <a:r>
              <a:rPr lang="en-US" sz="2400" dirty="0" err="1"/>
              <a:t>memorise</a:t>
            </a:r>
            <a:r>
              <a:rPr lang="en-US" sz="2400" dirty="0"/>
              <a:t> a group of words, you need to </a:t>
            </a:r>
            <a:r>
              <a:rPr lang="en-US" sz="2400" b="1" dirty="0"/>
              <a:t>get creative </a:t>
            </a:r>
            <a:r>
              <a:rPr lang="en-US" sz="2400" dirty="0"/>
              <a:t>and try to vary the memorization methods you are using</a:t>
            </a:r>
          </a:p>
          <a:p>
            <a:pPr marL="0" indent="0">
              <a:buNone/>
            </a:pPr>
            <a:endParaRPr lang="en-US" sz="2400" dirty="0"/>
          </a:p>
          <a:p>
            <a:endParaRPr lang="en-US" sz="24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678396" y="168035"/>
            <a:ext cx="7787208" cy="897740"/>
          </a:xfrm>
        </p:spPr>
        <p:txBody>
          <a:bodyPr/>
          <a:lstStyle/>
          <a:p>
            <a:r>
              <a:rPr lang="en-US" altLang="en-US" sz="2600" b="1" dirty="0"/>
              <a:t>Some Creative Ways to Learn and Remember New Words: </a:t>
            </a:r>
            <a:r>
              <a:rPr lang="en-US" altLang="en-US" sz="2600" b="1" dirty="0">
                <a:solidFill>
                  <a:srgbClr val="173AFF"/>
                </a:solidFill>
              </a:rPr>
              <a:t>Have you tried any of these before?</a:t>
            </a:r>
            <a:endParaRPr lang="en-GB" altLang="en-US" sz="2600" b="1" dirty="0"/>
          </a:p>
        </p:txBody>
      </p:sp>
      <p:sp>
        <p:nvSpPr>
          <p:cNvPr id="5" name="TextBox 4">
            <a:extLst>
              <a:ext uri="{FF2B5EF4-FFF2-40B4-BE49-F238E27FC236}">
                <a16:creationId xmlns:a16="http://schemas.microsoft.com/office/drawing/2014/main" id="{824666B6-DDBC-CB69-C8FC-82121CC2EDD9}"/>
              </a:ext>
            </a:extLst>
          </p:cNvPr>
          <p:cNvSpPr txBox="1"/>
          <p:nvPr/>
        </p:nvSpPr>
        <p:spPr>
          <a:xfrm>
            <a:off x="175687" y="1246084"/>
            <a:ext cx="2768707" cy="477054"/>
          </a:xfrm>
          <a:prstGeom prst="rect">
            <a:avLst/>
          </a:prstGeom>
          <a:noFill/>
        </p:spPr>
        <p:txBody>
          <a:bodyPr wrap="none" rtlCol="0">
            <a:spAutoFit/>
          </a:bodyPr>
          <a:lstStyle/>
          <a:p>
            <a:pPr algn="l"/>
            <a:r>
              <a:rPr lang="en-GB" sz="2500" b="1" dirty="0"/>
              <a:t>Collocation table</a:t>
            </a:r>
          </a:p>
        </p:txBody>
      </p:sp>
      <p:grpSp>
        <p:nvGrpSpPr>
          <p:cNvPr id="6" name="Group 5">
            <a:extLst>
              <a:ext uri="{FF2B5EF4-FFF2-40B4-BE49-F238E27FC236}">
                <a16:creationId xmlns:a16="http://schemas.microsoft.com/office/drawing/2014/main" id="{E6B24525-C18F-2C5C-1E9B-A35B1E9048CA}"/>
              </a:ext>
            </a:extLst>
          </p:cNvPr>
          <p:cNvGrpSpPr/>
          <p:nvPr/>
        </p:nvGrpSpPr>
        <p:grpSpPr>
          <a:xfrm>
            <a:off x="175688" y="1772817"/>
            <a:ext cx="3388202" cy="1703904"/>
            <a:chOff x="313267" y="2315633"/>
            <a:chExt cx="3860061" cy="1645861"/>
          </a:xfrm>
        </p:grpSpPr>
        <p:sp>
          <p:nvSpPr>
            <p:cNvPr id="7" name="TextBox 6">
              <a:extLst>
                <a:ext uri="{FF2B5EF4-FFF2-40B4-BE49-F238E27FC236}">
                  <a16:creationId xmlns:a16="http://schemas.microsoft.com/office/drawing/2014/main" id="{0AEAACAD-2859-C823-C44B-3D532D270492}"/>
                </a:ext>
              </a:extLst>
            </p:cNvPr>
            <p:cNvSpPr txBox="1"/>
            <p:nvPr/>
          </p:nvSpPr>
          <p:spPr>
            <a:xfrm>
              <a:off x="313267" y="2391834"/>
              <a:ext cx="2445349" cy="1446550"/>
            </a:xfrm>
            <a:prstGeom prst="rect">
              <a:avLst/>
            </a:prstGeom>
            <a:noFill/>
          </p:spPr>
          <p:txBody>
            <a:bodyPr wrap="none" rtlCol="0">
              <a:spAutoFit/>
            </a:bodyPr>
            <a:lstStyle/>
            <a:p>
              <a:pPr algn="l"/>
              <a:r>
                <a:rPr lang="en-GB" sz="2200" dirty="0"/>
                <a:t>Study for an</a:t>
              </a:r>
            </a:p>
            <a:p>
              <a:pPr algn="l"/>
              <a:r>
                <a:rPr lang="en-GB" sz="2200" dirty="0"/>
                <a:t>Take, do, sit an</a:t>
              </a:r>
            </a:p>
            <a:p>
              <a:pPr algn="l"/>
              <a:r>
                <a:rPr lang="en-GB" sz="2200" dirty="0"/>
                <a:t>Pass, fail an</a:t>
              </a:r>
            </a:p>
            <a:p>
              <a:pPr algn="l"/>
              <a:r>
                <a:rPr lang="en-GB" sz="2200" dirty="0"/>
                <a:t>A final, open-book</a:t>
              </a:r>
            </a:p>
          </p:txBody>
        </p:sp>
        <p:sp>
          <p:nvSpPr>
            <p:cNvPr id="8" name="TextBox 7">
              <a:extLst>
                <a:ext uri="{FF2B5EF4-FFF2-40B4-BE49-F238E27FC236}">
                  <a16:creationId xmlns:a16="http://schemas.microsoft.com/office/drawing/2014/main" id="{B186FF2C-1A94-37E9-92EF-C5BC2CB3E037}"/>
                </a:ext>
              </a:extLst>
            </p:cNvPr>
            <p:cNvSpPr txBox="1"/>
            <p:nvPr/>
          </p:nvSpPr>
          <p:spPr>
            <a:xfrm>
              <a:off x="3297767" y="2907730"/>
              <a:ext cx="875561" cy="430887"/>
            </a:xfrm>
            <a:prstGeom prst="rect">
              <a:avLst/>
            </a:prstGeom>
            <a:noFill/>
          </p:spPr>
          <p:txBody>
            <a:bodyPr wrap="none" rtlCol="0">
              <a:spAutoFit/>
            </a:bodyPr>
            <a:lstStyle/>
            <a:p>
              <a:pPr algn="l"/>
              <a:r>
                <a:rPr lang="en-GB" sz="2200" dirty="0"/>
                <a:t>exam</a:t>
              </a:r>
            </a:p>
          </p:txBody>
        </p:sp>
        <p:cxnSp>
          <p:nvCxnSpPr>
            <p:cNvPr id="9" name="Straight Connector 8">
              <a:extLst>
                <a:ext uri="{FF2B5EF4-FFF2-40B4-BE49-F238E27FC236}">
                  <a16:creationId xmlns:a16="http://schemas.microsoft.com/office/drawing/2014/main" id="{87AF6EE4-FA0F-914A-4690-B6759C9FB4B6}"/>
                </a:ext>
              </a:extLst>
            </p:cNvPr>
            <p:cNvCxnSpPr/>
            <p:nvPr/>
          </p:nvCxnSpPr>
          <p:spPr>
            <a:xfrm>
              <a:off x="3111500" y="2315633"/>
              <a:ext cx="0" cy="1645861"/>
            </a:xfrm>
            <a:prstGeom prst="line">
              <a:avLst/>
            </a:prstGeom>
            <a:ln w="57150">
              <a:solidFill>
                <a:schemeClr val="tx1"/>
              </a:solidFill>
            </a:ln>
          </p:spPr>
          <p:style>
            <a:lnRef idx="1">
              <a:schemeClr val="dk1"/>
            </a:lnRef>
            <a:fillRef idx="0">
              <a:schemeClr val="dk1"/>
            </a:fillRef>
            <a:effectRef idx="0">
              <a:schemeClr val="dk1"/>
            </a:effectRef>
            <a:fontRef idx="minor">
              <a:schemeClr val="tx1"/>
            </a:fontRef>
          </p:style>
        </p:cxnSp>
      </p:grpSp>
      <p:sp>
        <p:nvSpPr>
          <p:cNvPr id="11" name="TextBox 10">
            <a:extLst>
              <a:ext uri="{FF2B5EF4-FFF2-40B4-BE49-F238E27FC236}">
                <a16:creationId xmlns:a16="http://schemas.microsoft.com/office/drawing/2014/main" id="{8AF3B491-6755-B285-09EA-D0B6A97347E6}"/>
              </a:ext>
            </a:extLst>
          </p:cNvPr>
          <p:cNvSpPr txBox="1"/>
          <p:nvPr/>
        </p:nvSpPr>
        <p:spPr>
          <a:xfrm>
            <a:off x="640243" y="4509120"/>
            <a:ext cx="1681871" cy="477054"/>
          </a:xfrm>
          <a:prstGeom prst="rect">
            <a:avLst/>
          </a:prstGeom>
          <a:noFill/>
        </p:spPr>
        <p:txBody>
          <a:bodyPr wrap="none" rtlCol="0">
            <a:spAutoFit/>
          </a:bodyPr>
          <a:lstStyle/>
          <a:p>
            <a:pPr algn="l"/>
            <a:r>
              <a:rPr lang="en-GB" sz="2500" b="1" dirty="0"/>
              <a:t>Mind map</a:t>
            </a:r>
          </a:p>
        </p:txBody>
      </p:sp>
      <p:pic>
        <p:nvPicPr>
          <p:cNvPr id="12" name="Picture 11">
            <a:extLst>
              <a:ext uri="{FF2B5EF4-FFF2-40B4-BE49-F238E27FC236}">
                <a16:creationId xmlns:a16="http://schemas.microsoft.com/office/drawing/2014/main" id="{DFB495C5-6A36-59BC-F75E-B9F4DFA49E53}"/>
              </a:ext>
            </a:extLst>
          </p:cNvPr>
          <p:cNvPicPr>
            <a:picLocks noChangeAspect="1"/>
          </p:cNvPicPr>
          <p:nvPr/>
        </p:nvPicPr>
        <p:blipFill>
          <a:blip r:embed="rId2"/>
          <a:stretch>
            <a:fillRect/>
          </a:stretch>
        </p:blipFill>
        <p:spPr>
          <a:xfrm>
            <a:off x="5846694" y="1669581"/>
            <a:ext cx="2797319" cy="1931824"/>
          </a:xfrm>
          <a:prstGeom prst="rect">
            <a:avLst/>
          </a:prstGeom>
        </p:spPr>
      </p:pic>
      <p:pic>
        <p:nvPicPr>
          <p:cNvPr id="10" name="Picture 2" descr="mind map - Mr. Oppedisano's Class... but you can call me Mr. O">
            <a:extLst>
              <a:ext uri="{FF2B5EF4-FFF2-40B4-BE49-F238E27FC236}">
                <a16:creationId xmlns:a16="http://schemas.microsoft.com/office/drawing/2014/main" id="{67186A09-1D99-D03C-27B5-B43C777EDC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50706" y="3055397"/>
            <a:ext cx="3471698" cy="260377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FA1B0A1-0FDF-412E-9CDD-A0B328BBEE3F}"/>
              </a:ext>
            </a:extLst>
          </p:cNvPr>
          <p:cNvSpPr txBox="1"/>
          <p:nvPr/>
        </p:nvSpPr>
        <p:spPr>
          <a:xfrm>
            <a:off x="5830575" y="1258323"/>
            <a:ext cx="1942198" cy="477054"/>
          </a:xfrm>
          <a:prstGeom prst="rect">
            <a:avLst/>
          </a:prstGeom>
          <a:noFill/>
        </p:spPr>
        <p:txBody>
          <a:bodyPr wrap="none" rtlCol="0">
            <a:spAutoFit/>
          </a:bodyPr>
          <a:lstStyle/>
          <a:p>
            <a:pPr algn="l"/>
            <a:r>
              <a:rPr lang="en-GB" sz="2500" b="1" dirty="0"/>
              <a:t>Word cloud</a:t>
            </a:r>
          </a:p>
        </p:txBody>
      </p:sp>
    </p:spTree>
    <p:extLst>
      <p:ext uri="{BB962C8B-B14F-4D97-AF65-F5344CB8AC3E}">
        <p14:creationId xmlns:p14="http://schemas.microsoft.com/office/powerpoint/2010/main" val="539422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2010544" y="116632"/>
            <a:ext cx="5122912" cy="364902"/>
          </a:xfrm>
        </p:spPr>
        <p:txBody>
          <a:bodyPr/>
          <a:lstStyle/>
          <a:p>
            <a:r>
              <a:rPr lang="en-US" altLang="en-US" sz="2800" b="1" dirty="0"/>
              <a:t>Vocabulary in Context: Tips</a:t>
            </a:r>
            <a:endParaRPr lang="en-GB" altLang="en-US" sz="28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179512" y="548680"/>
            <a:ext cx="8784976" cy="3917032"/>
          </a:xfrm>
        </p:spPr>
        <p:txBody>
          <a:bodyPr/>
          <a:lstStyle/>
          <a:p>
            <a:pPr marL="0" indent="0">
              <a:buNone/>
            </a:pPr>
            <a:r>
              <a:rPr lang="en-GB" sz="2100" dirty="0"/>
              <a:t>Understanding vocabulary from context means figuring out the meaning of new words based on the words and sentences around them. </a:t>
            </a:r>
          </a:p>
          <a:p>
            <a:pPr marL="0" indent="0">
              <a:buNone/>
            </a:pPr>
            <a:endParaRPr lang="en-GB" sz="800" dirty="0"/>
          </a:p>
          <a:p>
            <a:pPr marL="0" indent="0">
              <a:buNone/>
            </a:pPr>
            <a:r>
              <a:rPr lang="en-GB" sz="2300" b="1" dirty="0">
                <a:solidFill>
                  <a:srgbClr val="173AFF"/>
                </a:solidFill>
              </a:rPr>
              <a:t>5 Tips on on how to do this:</a:t>
            </a:r>
          </a:p>
          <a:p>
            <a:pPr marL="0" indent="0">
              <a:buNone/>
            </a:pPr>
            <a:endParaRPr lang="en-GB" sz="800" b="1" dirty="0">
              <a:solidFill>
                <a:srgbClr val="173AFF"/>
              </a:solidFill>
            </a:endParaRPr>
          </a:p>
          <a:p>
            <a:pPr marL="0" indent="0">
              <a:buNone/>
            </a:pPr>
            <a:r>
              <a:rPr lang="en-GB" sz="2100" b="1" dirty="0"/>
              <a:t>1. Look for Clues in the Sentence</a:t>
            </a:r>
          </a:p>
          <a:p>
            <a:pPr marL="0" indent="0">
              <a:buNone/>
            </a:pPr>
            <a:r>
              <a:rPr lang="en-GB" sz="1900" dirty="0"/>
              <a:t>Sometimes, the sentence will even define the word directly.</a:t>
            </a:r>
            <a:r>
              <a:rPr lang="en-GB" sz="1900" i="1" dirty="0"/>
              <a:t> "</a:t>
            </a:r>
            <a:r>
              <a:rPr lang="en-GB" sz="1900" b="1" i="1" dirty="0"/>
              <a:t>Arboreal</a:t>
            </a:r>
            <a:r>
              <a:rPr lang="en-GB" sz="1900" i="1" dirty="0"/>
              <a:t> animals, such as monkeys and squirrels, live in trees." </a:t>
            </a:r>
            <a:r>
              <a:rPr lang="en-GB" sz="1900" dirty="0"/>
              <a:t>Here, "arboreal" is explained by "live in trees.”</a:t>
            </a:r>
          </a:p>
          <a:p>
            <a:pPr marL="0" indent="0">
              <a:buNone/>
            </a:pPr>
            <a:endParaRPr lang="en-GB" sz="800" dirty="0"/>
          </a:p>
          <a:p>
            <a:pPr marL="0" indent="0">
              <a:buNone/>
            </a:pPr>
            <a:r>
              <a:rPr lang="en-GB" sz="2100" b="1" dirty="0"/>
              <a:t>2. Examine the Words Around It:</a:t>
            </a:r>
          </a:p>
          <a:p>
            <a:pPr marL="0" indent="0">
              <a:buNone/>
            </a:pPr>
            <a:r>
              <a:rPr lang="en-GB" sz="1900" b="1" dirty="0"/>
              <a:t>- Synonyms and Antonyms:</a:t>
            </a:r>
            <a:r>
              <a:rPr lang="en-GB" sz="1900" dirty="0"/>
              <a:t> Words with similar or opposite meanings can provide context. </a:t>
            </a:r>
            <a:r>
              <a:rPr lang="en-GB" sz="1900" i="1" dirty="0"/>
              <a:t>"The terrain was arid and dry." </a:t>
            </a:r>
            <a:r>
              <a:rPr lang="en-GB" sz="1900" dirty="0"/>
              <a:t>If you know "dry," you can guess "arid" means dry.</a:t>
            </a:r>
          </a:p>
          <a:p>
            <a:pPr marL="0" indent="0">
              <a:buNone/>
            </a:pPr>
            <a:r>
              <a:rPr lang="en-GB" sz="1900" b="1" dirty="0"/>
              <a:t>- Descriptions:</a:t>
            </a:r>
            <a:r>
              <a:rPr lang="en-GB" sz="1900" dirty="0"/>
              <a:t> Descriptive words and phrases can help. Example: "The cat's fur was matted, tangled, and dirty." Here, "matted" is clarified by "tangled" and "dirty."</a:t>
            </a:r>
          </a:p>
          <a:p>
            <a:pPr marL="0" indent="0">
              <a:buNone/>
            </a:pPr>
            <a:endParaRPr lang="en-US" sz="2100" dirty="0"/>
          </a:p>
        </p:txBody>
      </p:sp>
    </p:spTree>
    <p:extLst>
      <p:ext uri="{BB962C8B-B14F-4D97-AF65-F5344CB8AC3E}">
        <p14:creationId xmlns:p14="http://schemas.microsoft.com/office/powerpoint/2010/main" val="17011456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2082552" y="116632"/>
            <a:ext cx="4978896" cy="418058"/>
          </a:xfrm>
        </p:spPr>
        <p:txBody>
          <a:bodyPr/>
          <a:lstStyle/>
          <a:p>
            <a:r>
              <a:rPr lang="en-GB" altLang="en-US" sz="2800" b="1" dirty="0"/>
              <a:t>Vocabulary in Context: Tips</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251520" y="558614"/>
            <a:ext cx="8640960" cy="3917032"/>
          </a:xfrm>
        </p:spPr>
        <p:txBody>
          <a:bodyPr/>
          <a:lstStyle/>
          <a:p>
            <a:pPr marL="0" indent="0">
              <a:buNone/>
            </a:pPr>
            <a:r>
              <a:rPr lang="en-GB" sz="2100" b="1" dirty="0"/>
              <a:t>3. Look at the Sentence Structure:</a:t>
            </a:r>
          </a:p>
          <a:p>
            <a:pPr marL="0" indent="0">
              <a:buNone/>
            </a:pPr>
            <a:endParaRPr lang="en-GB" sz="800" b="1" dirty="0"/>
          </a:p>
          <a:p>
            <a:pPr marL="0" indent="0">
              <a:buNone/>
            </a:pPr>
            <a:r>
              <a:rPr lang="en-GB" sz="1900" b="1" dirty="0"/>
              <a:t>- Cause and Effect:</a:t>
            </a:r>
            <a:r>
              <a:rPr lang="en-GB" sz="1900" dirty="0"/>
              <a:t> Sometimes the structure of the sentence shows a relationship. Example: "Because the weather was inclement, we </a:t>
            </a:r>
            <a:r>
              <a:rPr lang="en-GB" sz="1900" dirty="0" err="1"/>
              <a:t>canceled</a:t>
            </a:r>
            <a:r>
              <a:rPr lang="en-GB" sz="1900" dirty="0"/>
              <a:t> the picnic." Here, "inclement" must be a negative condition since it caused the picnic to be </a:t>
            </a:r>
            <a:r>
              <a:rPr lang="en-GB" sz="1900" dirty="0" err="1"/>
              <a:t>canceled</a:t>
            </a:r>
            <a:r>
              <a:rPr lang="en-GB" sz="1900" dirty="0"/>
              <a:t>.</a:t>
            </a:r>
          </a:p>
          <a:p>
            <a:pPr marL="0" indent="0">
              <a:buNone/>
            </a:pPr>
            <a:r>
              <a:rPr lang="en-GB" sz="1900" b="1" dirty="0"/>
              <a:t>-Contrast:</a:t>
            </a:r>
            <a:r>
              <a:rPr lang="en-GB" sz="1900" dirty="0"/>
              <a:t> Contrasting words and phrases help. Example: "Unlike her gregarious sister, Jane was quite reserved." Knowing "gregarious" is sociable, you can infer "reserved" means quiet or shy.</a:t>
            </a:r>
          </a:p>
          <a:p>
            <a:pPr marL="0" indent="0">
              <a:buNone/>
            </a:pPr>
            <a:endParaRPr lang="en-GB" sz="800" dirty="0"/>
          </a:p>
          <a:p>
            <a:pPr marL="0" indent="0">
              <a:buNone/>
            </a:pPr>
            <a:r>
              <a:rPr lang="en-GB" sz="2100" b="1" dirty="0"/>
              <a:t>4. Use the Surrounding Paragraph:</a:t>
            </a:r>
            <a:endParaRPr lang="en-GB" sz="800" b="1" dirty="0"/>
          </a:p>
          <a:p>
            <a:pPr marL="0" indent="0">
              <a:buNone/>
            </a:pPr>
            <a:endParaRPr lang="en-GB" sz="800" b="1" dirty="0"/>
          </a:p>
          <a:p>
            <a:pPr marL="0" indent="0">
              <a:buNone/>
            </a:pPr>
            <a:r>
              <a:rPr lang="en-GB" sz="2000" b="1" dirty="0"/>
              <a:t>-</a:t>
            </a:r>
            <a:r>
              <a:rPr lang="en-GB" sz="1900" b="1" dirty="0"/>
              <a:t>Overall Theme:</a:t>
            </a:r>
            <a:r>
              <a:rPr lang="en-GB" sz="1900" dirty="0"/>
              <a:t> The main idea of the paragraph can give hints about the word. Example: In a paragraph about farming techniques, if you see "irrigation," you can guess it's related to watering crops.</a:t>
            </a:r>
          </a:p>
          <a:p>
            <a:pPr marL="0" indent="0">
              <a:buNone/>
            </a:pPr>
            <a:r>
              <a:rPr lang="en-GB" sz="1900" b="1" dirty="0"/>
              <a:t>-Context of the Story:</a:t>
            </a:r>
            <a:r>
              <a:rPr lang="en-GB" sz="1900" dirty="0"/>
              <a:t> The broader story or article provides context. If the passage discusses a scientific study, unfamiliar words are likely scientific terms.</a:t>
            </a:r>
          </a:p>
          <a:p>
            <a:pPr marL="0" indent="0">
              <a:buNone/>
            </a:pP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Vocabulary in Context: Tips</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And finally….</a:t>
            </a:r>
          </a:p>
          <a:p>
            <a:pPr marL="0" indent="0">
              <a:buNone/>
            </a:pPr>
            <a:r>
              <a:rPr lang="en-GB" sz="2800" b="1" dirty="0"/>
              <a:t>5. Practice Regularly </a:t>
            </a:r>
            <a:r>
              <a:rPr lang="en-GB" sz="1900" b="1" dirty="0"/>
              <a:t>(</a:t>
            </a:r>
            <a:r>
              <a:rPr lang="en-GB" sz="1900" i="1" dirty="0"/>
              <a:t>yes, we know that’s irritating to hear, but there’s no way around this one!)</a:t>
            </a:r>
            <a:endParaRPr lang="en-GB" sz="1900" b="1" dirty="0"/>
          </a:p>
          <a:p>
            <a:pPr marL="0" indent="0">
              <a:buNone/>
            </a:pPr>
            <a:r>
              <a:rPr lang="en-GB" sz="2400" b="1" dirty="0"/>
              <a:t>-Read Frequently:</a:t>
            </a:r>
            <a:r>
              <a:rPr lang="en-GB" sz="2400" dirty="0"/>
              <a:t> The more you read, the better you get at using context to understand new words.</a:t>
            </a:r>
          </a:p>
          <a:p>
            <a:pPr marL="0" indent="0">
              <a:buNone/>
            </a:pPr>
            <a:r>
              <a:rPr lang="en-GB" sz="2400" b="1" dirty="0"/>
              <a:t>-Guess and Check:</a:t>
            </a:r>
            <a:r>
              <a:rPr lang="en-GB" sz="2400" dirty="0"/>
              <a:t> Make an educated guess about the word’s meaning, then check your guess using a dictionary to reinforce learning.</a:t>
            </a:r>
          </a:p>
          <a:p>
            <a:pPr marL="0" indent="0">
              <a:buNone/>
            </a:pPr>
            <a:endParaRPr lang="en-US" sz="2400" dirty="0"/>
          </a:p>
          <a:p>
            <a:endParaRPr lang="en-US" sz="2800" dirty="0"/>
          </a:p>
        </p:txBody>
      </p:sp>
    </p:spTree>
    <p:extLst>
      <p:ext uri="{BB962C8B-B14F-4D97-AF65-F5344CB8AC3E}">
        <p14:creationId xmlns:p14="http://schemas.microsoft.com/office/powerpoint/2010/main" val="229118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solidFill>
                  <a:srgbClr val="173AFF"/>
                </a:solidFill>
              </a:rPr>
              <a:t>Vocabulary in Context: Group Activity</a:t>
            </a:r>
            <a:endParaRPr lang="en-GB" altLang="en-US" sz="3200" b="1" dirty="0">
              <a:solidFill>
                <a:srgbClr val="173AFF"/>
              </a:solidFill>
            </a:endParaRP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800" dirty="0"/>
              <a:t>Look at this sentence below, are there any words you haven’t seen before? </a:t>
            </a:r>
            <a:r>
              <a:rPr lang="en-US" sz="2800" b="1" dirty="0">
                <a:solidFill>
                  <a:srgbClr val="FF0000"/>
                </a:solidFill>
              </a:rPr>
              <a:t>(DO NOT USE A DICTIONARY OR LOOK IT UP ONLINE)</a:t>
            </a:r>
            <a:endParaRPr lang="en-US" sz="2800" dirty="0"/>
          </a:p>
          <a:p>
            <a:pPr marL="0" indent="0">
              <a:buNone/>
            </a:pPr>
            <a:endParaRPr lang="en-US" sz="2800" b="1" i="1" dirty="0"/>
          </a:p>
          <a:p>
            <a:pPr marL="0" indent="0">
              <a:buNone/>
            </a:pPr>
            <a:r>
              <a:rPr lang="en-US" sz="2800" b="1" i="1" dirty="0"/>
              <a:t>The Royal Society (2022) argues that by 2190 there will be many </a:t>
            </a:r>
            <a:r>
              <a:rPr lang="en-US" sz="2800" b="1" i="1" dirty="0" err="1"/>
              <a:t>cambustuates</a:t>
            </a:r>
            <a:r>
              <a:rPr lang="en-US" sz="2800" b="1" i="1" dirty="0"/>
              <a:t> running on earth.</a:t>
            </a:r>
          </a:p>
          <a:p>
            <a:pPr marL="0" indent="0">
              <a:buNone/>
            </a:pPr>
            <a:endParaRPr lang="en-US" sz="2800" b="1" i="1" dirty="0"/>
          </a:p>
          <a:p>
            <a:endParaRPr lang="en-US" sz="2800" dirty="0"/>
          </a:p>
        </p:txBody>
      </p:sp>
    </p:spTree>
    <p:extLst>
      <p:ext uri="{BB962C8B-B14F-4D97-AF65-F5344CB8AC3E}">
        <p14:creationId xmlns:p14="http://schemas.microsoft.com/office/powerpoint/2010/main" val="196252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57200" y="0"/>
            <a:ext cx="8229600" cy="1143000"/>
          </a:xfrm>
        </p:spPr>
        <p:txBody>
          <a:bodyPr/>
          <a:lstStyle/>
          <a:p>
            <a:r>
              <a:rPr lang="en-US" altLang="en-US" sz="3200" b="1" dirty="0">
                <a:solidFill>
                  <a:srgbClr val="173AFF"/>
                </a:solidFill>
              </a:rPr>
              <a:t>Vocabulary in Context: Group Activity</a:t>
            </a:r>
            <a:endParaRPr lang="en-GB" altLang="en-US" sz="3200" b="1" dirty="0">
              <a:solidFill>
                <a:srgbClr val="173AFF"/>
              </a:solidFill>
            </a:endParaRP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052736"/>
            <a:ext cx="8229600" cy="3917032"/>
          </a:xfrm>
        </p:spPr>
        <p:txBody>
          <a:bodyPr/>
          <a:lstStyle/>
          <a:p>
            <a:r>
              <a:rPr lang="en-US" sz="2800" dirty="0"/>
              <a:t>Without looking it up, what can you understand about this word’s meaning? Use these questions to help:</a:t>
            </a:r>
          </a:p>
          <a:p>
            <a:r>
              <a:rPr lang="en-US" sz="2800" dirty="0"/>
              <a:t>What type of word is it? ( a noun? An adjective? A verb?)</a:t>
            </a:r>
          </a:p>
          <a:p>
            <a:r>
              <a:rPr lang="en-US" sz="2800" dirty="0"/>
              <a:t>Is it something literal or abstract?</a:t>
            </a:r>
          </a:p>
          <a:p>
            <a:r>
              <a:rPr lang="en-US" sz="2800" dirty="0"/>
              <a:t>What properties does it have? (e.g. is it countable?)</a:t>
            </a:r>
          </a:p>
          <a:p>
            <a:r>
              <a:rPr lang="en-US" sz="2800" dirty="0"/>
              <a:t>What else can you tell about it?</a:t>
            </a:r>
          </a:p>
          <a:p>
            <a:endParaRPr lang="en-US" sz="2800" dirty="0"/>
          </a:p>
        </p:txBody>
      </p:sp>
    </p:spTree>
    <p:extLst>
      <p:ext uri="{BB962C8B-B14F-4D97-AF65-F5344CB8AC3E}">
        <p14:creationId xmlns:p14="http://schemas.microsoft.com/office/powerpoint/2010/main" val="78853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57200" y="-190991"/>
            <a:ext cx="8229600" cy="1143000"/>
          </a:xfrm>
        </p:spPr>
        <p:txBody>
          <a:bodyPr/>
          <a:lstStyle/>
          <a:p>
            <a:r>
              <a:rPr lang="en-US" altLang="en-US" sz="3200" b="1" dirty="0">
                <a:solidFill>
                  <a:srgbClr val="173AFF"/>
                </a:solidFill>
              </a:rPr>
              <a:t>Vocabulary in Context: Group Activity</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692696"/>
            <a:ext cx="8229600" cy="3917032"/>
          </a:xfrm>
        </p:spPr>
        <p:txBody>
          <a:bodyPr/>
          <a:lstStyle/>
          <a:p>
            <a:r>
              <a:rPr lang="en-US" sz="2800" dirty="0"/>
              <a:t>It is a noun</a:t>
            </a:r>
          </a:p>
          <a:p>
            <a:r>
              <a:rPr lang="en-US" sz="2800" dirty="0"/>
              <a:t>It is plural, so there can be more than one </a:t>
            </a:r>
          </a:p>
          <a:p>
            <a:r>
              <a:rPr lang="en-US" sz="2800" dirty="0"/>
              <a:t>It might be a machine (machines ‘run’) it might be living (living things run)</a:t>
            </a:r>
          </a:p>
          <a:p>
            <a:r>
              <a:rPr lang="en-US" sz="2800" dirty="0"/>
              <a:t>It is literal, not abstract</a:t>
            </a:r>
          </a:p>
          <a:p>
            <a:r>
              <a:rPr lang="en-US" sz="2800" dirty="0"/>
              <a:t>It is countable</a:t>
            </a:r>
          </a:p>
          <a:p>
            <a:r>
              <a:rPr lang="en-US" sz="2800" dirty="0"/>
              <a:t>It is something which may not yet exist (‘by 2190’)</a:t>
            </a:r>
          </a:p>
          <a:p>
            <a:r>
              <a:rPr lang="en-US" sz="2800" dirty="0"/>
              <a:t>It could be an animal, vehicle, or person</a:t>
            </a:r>
          </a:p>
          <a:p>
            <a:pPr marL="0" indent="0">
              <a:buNone/>
            </a:pPr>
            <a:r>
              <a:rPr lang="en-US" sz="2800" b="1" i="1" dirty="0"/>
              <a:t>So what is a ‘</a:t>
            </a:r>
            <a:r>
              <a:rPr lang="en-US" sz="2800" b="1" i="1" dirty="0" err="1"/>
              <a:t>cambustuate</a:t>
            </a:r>
            <a:r>
              <a:rPr lang="en-US" sz="2800" b="1" i="1" dirty="0"/>
              <a:t>’??</a:t>
            </a:r>
          </a:p>
          <a:p>
            <a:endParaRPr lang="en-US" sz="2800" dirty="0"/>
          </a:p>
        </p:txBody>
      </p:sp>
    </p:spTree>
    <p:extLst>
      <p:ext uri="{BB962C8B-B14F-4D97-AF65-F5344CB8AC3E}">
        <p14:creationId xmlns:p14="http://schemas.microsoft.com/office/powerpoint/2010/main" val="31643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a:xfrm>
            <a:off x="475560" y="-171400"/>
            <a:ext cx="8229600" cy="1143000"/>
          </a:xfrm>
        </p:spPr>
        <p:txBody>
          <a:bodyPr/>
          <a:lstStyle/>
          <a:p>
            <a:r>
              <a:rPr lang="en-US" altLang="en-US" sz="3200" b="1" dirty="0">
                <a:solidFill>
                  <a:srgbClr val="173AFF"/>
                </a:solidFill>
              </a:rPr>
              <a:t>Vocabulary in Context: Group Activity</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17467" y="764704"/>
            <a:ext cx="8229600" cy="3917032"/>
          </a:xfrm>
        </p:spPr>
        <p:txBody>
          <a:bodyPr/>
          <a:lstStyle/>
          <a:p>
            <a:r>
              <a:rPr lang="en-US" sz="2800" b="1" dirty="0" err="1"/>
              <a:t>Combustuate</a:t>
            </a:r>
            <a:r>
              <a:rPr lang="en-US" sz="2800" dirty="0"/>
              <a:t>: A word made up by your teacher to help you use context to guess the meaning of a word. Outside of this class, it does not exist!</a:t>
            </a:r>
          </a:p>
          <a:p>
            <a:pPr marL="0" indent="0">
              <a:buNone/>
            </a:pPr>
            <a:endParaRPr lang="en-US" sz="2800" dirty="0"/>
          </a:p>
        </p:txBody>
      </p:sp>
      <p:pic>
        <p:nvPicPr>
          <p:cNvPr id="4" name="Picture 3" descr="A person in a suit and tie&#10;&#10;Description automatically generated">
            <a:extLst>
              <a:ext uri="{FF2B5EF4-FFF2-40B4-BE49-F238E27FC236}">
                <a16:creationId xmlns:a16="http://schemas.microsoft.com/office/drawing/2014/main" id="{3832F9D5-E866-0C07-4570-FBCCFC378BCC}"/>
              </a:ext>
            </a:extLst>
          </p:cNvPr>
          <p:cNvPicPr>
            <a:picLocks noChangeAspect="1"/>
          </p:cNvPicPr>
          <p:nvPr/>
        </p:nvPicPr>
        <p:blipFill>
          <a:blip r:embed="rId2"/>
          <a:stretch>
            <a:fillRect/>
          </a:stretch>
        </p:blipFill>
        <p:spPr>
          <a:xfrm>
            <a:off x="2798968" y="2170720"/>
            <a:ext cx="3466598" cy="3466598"/>
          </a:xfrm>
          <a:prstGeom prst="rect">
            <a:avLst/>
          </a:prstGeom>
        </p:spPr>
      </p:pic>
    </p:spTree>
    <p:extLst>
      <p:ext uri="{BB962C8B-B14F-4D97-AF65-F5344CB8AC3E}">
        <p14:creationId xmlns:p14="http://schemas.microsoft.com/office/powerpoint/2010/main" val="935951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A909FC0-4A2B-4112-B4B2-BC1DF9703D85}"/>
              </a:ext>
            </a:extLst>
          </p:cNvPr>
          <p:cNvSpPr>
            <a:spLocks noGrp="1"/>
          </p:cNvSpPr>
          <p:nvPr>
            <p:ph type="title"/>
          </p:nvPr>
        </p:nvSpPr>
        <p:spPr/>
        <p:txBody>
          <a:bodyPr/>
          <a:lstStyle/>
          <a:p>
            <a:r>
              <a:rPr lang="en-GB" altLang="en-US" sz="3200" b="1" dirty="0">
                <a:solidFill>
                  <a:srgbClr val="173AFF"/>
                </a:solidFill>
              </a:rPr>
              <a:t>Worksheet Activity 2</a:t>
            </a:r>
          </a:p>
        </p:txBody>
      </p:sp>
      <p:sp>
        <p:nvSpPr>
          <p:cNvPr id="10243" name="Content Placeholder 2">
            <a:extLst>
              <a:ext uri="{FF2B5EF4-FFF2-40B4-BE49-F238E27FC236}">
                <a16:creationId xmlns:a16="http://schemas.microsoft.com/office/drawing/2014/main" id="{7BF92156-0073-478E-9FDC-7EBA79404182}"/>
              </a:ext>
            </a:extLst>
          </p:cNvPr>
          <p:cNvSpPr>
            <a:spLocks noGrp="1"/>
          </p:cNvSpPr>
          <p:nvPr>
            <p:ph idx="1"/>
          </p:nvPr>
        </p:nvSpPr>
        <p:spPr>
          <a:xfrm>
            <a:off x="457200" y="1470484"/>
            <a:ext cx="8229600" cy="3917032"/>
          </a:xfrm>
        </p:spPr>
        <p:txBody>
          <a:bodyPr/>
          <a:lstStyle/>
          <a:p>
            <a:pPr marL="0" indent="0">
              <a:buNone/>
            </a:pPr>
            <a:r>
              <a:rPr lang="en-US" sz="2800" dirty="0"/>
              <a:t>Now, go to your worksheet, and practice your Vocabulary in Context Skills with </a:t>
            </a:r>
            <a:r>
              <a:rPr lang="en-US" sz="2800" b="1" dirty="0">
                <a:solidFill>
                  <a:srgbClr val="173AFF"/>
                </a:solidFill>
              </a:rPr>
              <a:t>Activity 2!</a:t>
            </a:r>
          </a:p>
          <a:p>
            <a:pPr marL="457200" lvl="1" indent="0">
              <a:buNone/>
            </a:pPr>
            <a:endParaRPr lang="en-GB"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a:xfrm>
            <a:off x="457200" y="-99392"/>
            <a:ext cx="8229600" cy="1143000"/>
          </a:xfrm>
        </p:spPr>
        <p:txBody>
          <a:bodyPr/>
          <a:lstStyle/>
          <a:p>
            <a:r>
              <a:rPr lang="en-GB" altLang="en-US" sz="3200" b="1" dirty="0">
                <a:solidFill>
                  <a:srgbClr val="173AFF"/>
                </a:solidFill>
              </a:rPr>
              <a:t>Worksheet Activity 2 Answers</a:t>
            </a:r>
            <a:endParaRPr lang="en-GB" altLang="en-US" sz="3200" b="1" dirty="0"/>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251520" y="764704"/>
            <a:ext cx="8640960" cy="5040313"/>
          </a:xfrm>
        </p:spPr>
        <p:txBody>
          <a:bodyPr/>
          <a:lstStyle/>
          <a:p>
            <a:pPr marL="0" indent="0" algn="l">
              <a:buNone/>
            </a:pPr>
            <a:r>
              <a:rPr lang="en-GB" altLang="en-US" sz="1800" dirty="0"/>
              <a:t>1. C. </a:t>
            </a:r>
            <a:r>
              <a:rPr lang="en-GB" sz="1800" b="0" i="0" dirty="0">
                <a:solidFill>
                  <a:srgbClr val="000000"/>
                </a:solidFill>
                <a:effectLst/>
              </a:rPr>
              <a:t>ADAPTABLE</a:t>
            </a:r>
          </a:p>
          <a:p>
            <a:pPr marL="0" indent="0" algn="l">
              <a:buNone/>
            </a:pPr>
            <a:r>
              <a:rPr lang="en-GB" sz="1800" b="1" i="0" dirty="0">
                <a:solidFill>
                  <a:srgbClr val="000000"/>
                </a:solidFill>
                <a:effectLst/>
              </a:rPr>
              <a:t>Explanation</a:t>
            </a:r>
            <a:r>
              <a:rPr lang="en-GB" sz="1800" b="0" i="0" dirty="0">
                <a:solidFill>
                  <a:srgbClr val="000000"/>
                </a:solidFill>
                <a:effectLst/>
              </a:rPr>
              <a:t>: As with any vocabulary in context question, you should look to understand the context of the sentence (</a:t>
            </a:r>
            <a:r>
              <a:rPr lang="en-GB" sz="1800" b="1" i="0" dirty="0">
                <a:solidFill>
                  <a:srgbClr val="173AFF"/>
                </a:solidFill>
                <a:effectLst/>
              </a:rPr>
              <a:t>Tip 1</a:t>
            </a:r>
            <a:r>
              <a:rPr lang="en-GB" sz="1800" b="0" i="0" dirty="0">
                <a:solidFill>
                  <a:srgbClr val="000000"/>
                </a:solidFill>
                <a:effectLst/>
              </a:rPr>
              <a:t>) and then to choose the answer choice that best completes the idea presented. In the sentence itself, you're only told that the area is "characteristically plastic". However, in the next paragraph, you are told that the region is "malleable," indicating that plastic must be a synonym for malleable. The only answer that matches this is, "adaptable".</a:t>
            </a:r>
          </a:p>
          <a:p>
            <a:pPr marL="0" indent="0">
              <a:buNone/>
            </a:pPr>
            <a:r>
              <a:rPr lang="en-GB" altLang="en-US" sz="1800" dirty="0"/>
              <a:t>2. B. CONTEXT</a:t>
            </a:r>
          </a:p>
          <a:p>
            <a:pPr marL="0" indent="0">
              <a:buNone/>
            </a:pPr>
            <a:r>
              <a:rPr lang="en-GB" sz="1800" b="1" i="0" dirty="0">
                <a:solidFill>
                  <a:srgbClr val="000000"/>
                </a:solidFill>
                <a:effectLst/>
              </a:rPr>
              <a:t>Explanation</a:t>
            </a:r>
            <a:r>
              <a:rPr lang="en-GB" sz="1800" b="0" i="0" dirty="0">
                <a:solidFill>
                  <a:srgbClr val="000000"/>
                </a:solidFill>
                <a:effectLst/>
              </a:rPr>
              <a:t>: </a:t>
            </a:r>
            <a:r>
              <a:rPr lang="en-GB" altLang="en-US" sz="1800" dirty="0"/>
              <a:t>As with other vocabulary in context questions, the key here is to look at the context of the sentence </a:t>
            </a:r>
            <a:r>
              <a:rPr lang="en-GB" altLang="en-US" sz="1800" b="1" dirty="0">
                <a:solidFill>
                  <a:srgbClr val="173AFF"/>
                </a:solidFill>
              </a:rPr>
              <a:t>(Tip 1) </a:t>
            </a:r>
            <a:r>
              <a:rPr lang="en-GB" altLang="en-US" sz="1800" dirty="0"/>
              <a:t>and then figure out which answer choice would best replace the word in question. In this case, the author is arguing that if someone appears to be honest in one area they may be seen as being honest in other areas as well. "Kingdom" and "value" are obviously outside the scope of the idea of "</a:t>
            </a:r>
            <a:r>
              <a:rPr lang="en-GB" altLang="en-US" sz="1800" dirty="0" err="1"/>
              <a:t>area"."Field</a:t>
            </a:r>
            <a:r>
              <a:rPr lang="en-GB" altLang="en-US" sz="1800" dirty="0"/>
              <a:t> and "context", "field" would seem to imply field of study, which is too specific for this sentence. The more general "context" is a better fit and more closely matches the idea of "area" that you are trying to account for.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a:xfrm>
            <a:off x="1619672" y="116632"/>
            <a:ext cx="6275040" cy="494928"/>
          </a:xfrm>
        </p:spPr>
        <p:txBody>
          <a:bodyPr/>
          <a:lstStyle/>
          <a:p>
            <a:r>
              <a:rPr lang="en-GB" altLang="en-US" sz="3200" b="1" dirty="0">
                <a:solidFill>
                  <a:srgbClr val="173AFF"/>
                </a:solidFill>
              </a:rPr>
              <a:t>Worksheet Activity 2 Answers</a:t>
            </a:r>
            <a:endParaRPr lang="en-GB" altLang="en-US" sz="3200" b="1" dirty="0"/>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251520" y="611560"/>
            <a:ext cx="8640960" cy="5040313"/>
          </a:xfrm>
        </p:spPr>
        <p:txBody>
          <a:bodyPr/>
          <a:lstStyle/>
          <a:p>
            <a:pPr marL="0" indent="0">
              <a:buNone/>
            </a:pPr>
            <a:r>
              <a:rPr lang="en-GB" altLang="en-US" sz="1800" dirty="0"/>
              <a:t>3 D. </a:t>
            </a:r>
            <a:r>
              <a:rPr lang="en-GB" sz="1800" b="0" i="0" dirty="0">
                <a:solidFill>
                  <a:srgbClr val="000000"/>
                </a:solidFill>
                <a:effectLst/>
              </a:rPr>
              <a:t>CONCEIVED</a:t>
            </a:r>
          </a:p>
          <a:p>
            <a:pPr marL="0" indent="0">
              <a:buNone/>
            </a:pPr>
            <a:r>
              <a:rPr lang="en-GB" sz="1800" b="1" i="0" dirty="0">
                <a:solidFill>
                  <a:srgbClr val="000000"/>
                </a:solidFill>
                <a:effectLst/>
              </a:rPr>
              <a:t>Explanation</a:t>
            </a:r>
            <a:r>
              <a:rPr lang="en-GB" sz="1800" b="0" i="0" dirty="0">
                <a:solidFill>
                  <a:srgbClr val="000000"/>
                </a:solidFill>
                <a:effectLst/>
              </a:rPr>
              <a:t>: If we look to fill-in-the-blanks in our existing context, “The system of feedbacks that Malthus posited creates a situation similar to what social scientists now term a “poverty trap”: i.e., a self-reinforcing mechanism that causes poverty to persist,” the most likely word you would pick on your own here is either “developed” or “theorized.” Looking at the answer choices, “challenged” and “undermined” are both the opposite of what is required by the context. “Replicated” would be correct if he was replicating someone else’s work, but the evidence in the context of the paragraph is that this system was his own creation. “Conceived” nicely matches “developed” and “theorized” and is thus our correct choice.</a:t>
            </a:r>
          </a:p>
          <a:p>
            <a:pPr marL="0" indent="0">
              <a:buNone/>
            </a:pPr>
            <a:endParaRPr lang="en-GB" sz="800" b="0" i="0" dirty="0">
              <a:solidFill>
                <a:srgbClr val="000000"/>
              </a:solidFill>
              <a:effectLst/>
            </a:endParaRPr>
          </a:p>
          <a:p>
            <a:pPr marL="0" indent="0">
              <a:buNone/>
            </a:pPr>
            <a:r>
              <a:rPr lang="en-GB" sz="1800" b="0" i="0" dirty="0">
                <a:solidFill>
                  <a:srgbClr val="000000"/>
                </a:solidFill>
                <a:effectLst/>
              </a:rPr>
              <a:t>4  C. EMERGING AND BUDDING</a:t>
            </a:r>
          </a:p>
          <a:p>
            <a:pPr marL="0" indent="0">
              <a:buNone/>
            </a:pPr>
            <a:r>
              <a:rPr lang="en-GB" sz="1800" b="1" dirty="0">
                <a:solidFill>
                  <a:srgbClr val="000000"/>
                </a:solidFill>
              </a:rPr>
              <a:t>Explanation: </a:t>
            </a:r>
            <a:r>
              <a:rPr lang="en-GB" sz="1800" dirty="0">
                <a:solidFill>
                  <a:srgbClr val="000000"/>
                </a:solidFill>
              </a:rPr>
              <a:t>Use the surrounding paragraph </a:t>
            </a:r>
            <a:r>
              <a:rPr lang="en-GB" sz="1800" b="1" dirty="0">
                <a:solidFill>
                  <a:srgbClr val="173AFF"/>
                </a:solidFill>
              </a:rPr>
              <a:t>(Tip 4): </a:t>
            </a:r>
            <a:r>
              <a:rPr lang="en-GB" sz="1800" dirty="0">
                <a:solidFill>
                  <a:srgbClr val="000000"/>
                </a:solidFill>
              </a:rPr>
              <a:t>The passage talks about companies needing to act on nascent trends "before they become mainstream," suggesting that these trends are new and not yet widely recognized.</a:t>
            </a:r>
          </a:p>
          <a:p>
            <a:pPr marL="0" indent="0">
              <a:buNone/>
            </a:pPr>
            <a:r>
              <a:rPr lang="en-GB" sz="1800" dirty="0">
                <a:solidFill>
                  <a:srgbClr val="000000"/>
                </a:solidFill>
              </a:rPr>
              <a:t>Examine sentence structure </a:t>
            </a:r>
            <a:r>
              <a:rPr lang="en-GB" sz="1800" b="1" dirty="0">
                <a:solidFill>
                  <a:srgbClr val="173AFF"/>
                </a:solidFill>
              </a:rPr>
              <a:t>(Tip 3): </a:t>
            </a:r>
            <a:r>
              <a:rPr lang="en-GB" sz="1800" dirty="0">
                <a:solidFill>
                  <a:srgbClr val="000000"/>
                </a:solidFill>
              </a:rPr>
              <a:t>The phrase "recognizing a nascent demand for eco-friendly products" implies that nascent refers to something just starting or in its early stages.</a:t>
            </a:r>
          </a:p>
          <a:p>
            <a:pPr marL="0" indent="0">
              <a:buNone/>
            </a:pPr>
            <a:endParaRPr lang="en-GB" sz="1800" b="1" i="0" dirty="0">
              <a:solidFill>
                <a:srgbClr val="000000"/>
              </a:solidFill>
              <a:effectLst/>
            </a:endParaRPr>
          </a:p>
        </p:txBody>
      </p:sp>
    </p:spTree>
    <p:extLst>
      <p:ext uri="{BB962C8B-B14F-4D97-AF65-F5344CB8AC3E}">
        <p14:creationId xmlns:p14="http://schemas.microsoft.com/office/powerpoint/2010/main" val="866508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41701-A215-86C5-43E8-749D97D67413}"/>
              </a:ext>
            </a:extLst>
          </p:cNvPr>
          <p:cNvSpPr>
            <a:spLocks noGrp="1"/>
          </p:cNvSpPr>
          <p:nvPr>
            <p:ph type="title"/>
          </p:nvPr>
        </p:nvSpPr>
        <p:spPr>
          <a:xfrm>
            <a:off x="1542492" y="202610"/>
            <a:ext cx="6059016" cy="562074"/>
          </a:xfrm>
        </p:spPr>
        <p:txBody>
          <a:bodyPr/>
          <a:lstStyle/>
          <a:p>
            <a:r>
              <a:rPr lang="en-US" sz="3400" b="1" dirty="0"/>
              <a:t>Vocabulary in Context: Putting It Together</a:t>
            </a:r>
          </a:p>
        </p:txBody>
      </p:sp>
      <p:sp>
        <p:nvSpPr>
          <p:cNvPr id="3" name="Content Placeholder 2">
            <a:extLst>
              <a:ext uri="{FF2B5EF4-FFF2-40B4-BE49-F238E27FC236}">
                <a16:creationId xmlns:a16="http://schemas.microsoft.com/office/drawing/2014/main" id="{C8D32974-529A-D072-2FE5-2CB777D57671}"/>
              </a:ext>
            </a:extLst>
          </p:cNvPr>
          <p:cNvSpPr>
            <a:spLocks noGrp="1"/>
          </p:cNvSpPr>
          <p:nvPr>
            <p:ph idx="1"/>
          </p:nvPr>
        </p:nvSpPr>
        <p:spPr>
          <a:xfrm>
            <a:off x="250825" y="1196752"/>
            <a:ext cx="8641655" cy="3917032"/>
          </a:xfrm>
        </p:spPr>
        <p:txBody>
          <a:bodyPr/>
          <a:lstStyle/>
          <a:p>
            <a:r>
              <a:rPr lang="en-US" sz="2300" dirty="0"/>
              <a:t>You have a lot of reading to do for Task 1 and Task 2. Instead of reaching for the dictionary or translator for every word you don’t know, using </a:t>
            </a:r>
            <a:r>
              <a:rPr lang="en-US" sz="2300" b="1" dirty="0">
                <a:solidFill>
                  <a:srgbClr val="173AFF"/>
                </a:solidFill>
              </a:rPr>
              <a:t>vocabulary in context </a:t>
            </a:r>
            <a:r>
              <a:rPr lang="en-US" sz="2300" dirty="0"/>
              <a:t>skills can make your reading </a:t>
            </a:r>
            <a:r>
              <a:rPr lang="en-US" sz="2300" b="1" dirty="0"/>
              <a:t>quicker</a:t>
            </a:r>
            <a:r>
              <a:rPr lang="en-US" sz="2300" dirty="0"/>
              <a:t> and </a:t>
            </a:r>
            <a:r>
              <a:rPr lang="en-US" sz="2300" b="1" dirty="0"/>
              <a:t>smoother</a:t>
            </a:r>
            <a:r>
              <a:rPr lang="en-US" sz="2300" dirty="0"/>
              <a:t> (and less frustrating!)</a:t>
            </a:r>
            <a:endParaRPr lang="en-US" sz="2300" b="1" dirty="0"/>
          </a:p>
          <a:p>
            <a:r>
              <a:rPr lang="en-US" sz="2300" dirty="0"/>
              <a:t>These skills can also help you </a:t>
            </a:r>
            <a:r>
              <a:rPr lang="en-US" sz="2300" b="1" dirty="0">
                <a:solidFill>
                  <a:srgbClr val="173AFF"/>
                </a:solidFill>
              </a:rPr>
              <a:t>notice</a:t>
            </a:r>
            <a:r>
              <a:rPr lang="en-US" sz="2300" dirty="0"/>
              <a:t> new vocabulary which we now know is the first step to building your vocabulary as a whole, which will, in turn, help with </a:t>
            </a:r>
            <a:r>
              <a:rPr lang="en-US" sz="2300" b="1" dirty="0">
                <a:solidFill>
                  <a:srgbClr val="173AFF"/>
                </a:solidFill>
              </a:rPr>
              <a:t>paraphrasing</a:t>
            </a:r>
            <a:r>
              <a:rPr lang="en-US" sz="2300" dirty="0"/>
              <a:t>, as well as </a:t>
            </a:r>
            <a:r>
              <a:rPr lang="en-US" sz="2300" b="1" dirty="0">
                <a:solidFill>
                  <a:srgbClr val="173AFF"/>
                </a:solidFill>
              </a:rPr>
              <a:t>reading comprehension</a:t>
            </a:r>
          </a:p>
          <a:p>
            <a:r>
              <a:rPr lang="en-US" sz="2300" dirty="0"/>
              <a:t>Another step to both these goals is to recognize the </a:t>
            </a:r>
            <a:r>
              <a:rPr lang="en-US" sz="2300" b="1" dirty="0">
                <a:solidFill>
                  <a:srgbClr val="173AFF"/>
                </a:solidFill>
              </a:rPr>
              <a:t>different forms of a word </a:t>
            </a:r>
            <a:r>
              <a:rPr lang="en-US" sz="2300" dirty="0"/>
              <a:t>(you’ll remember from our paraphrasing lesson that using different word forms is a key way to paraphrase text!)</a:t>
            </a:r>
            <a:endParaRPr lang="en-US" sz="2300" b="1" dirty="0">
              <a:solidFill>
                <a:srgbClr val="173AFF"/>
              </a:solidFill>
            </a:endParaRPr>
          </a:p>
        </p:txBody>
      </p:sp>
      <p:sp>
        <p:nvSpPr>
          <p:cNvPr id="4" name="Date Placeholder 3">
            <a:extLst>
              <a:ext uri="{FF2B5EF4-FFF2-40B4-BE49-F238E27FC236}">
                <a16:creationId xmlns:a16="http://schemas.microsoft.com/office/drawing/2014/main" id="{9F265BEA-4C31-5C52-86E2-10C63B69235E}"/>
              </a:ext>
            </a:extLst>
          </p:cNvPr>
          <p:cNvSpPr>
            <a:spLocks noGrp="1"/>
          </p:cNvSpPr>
          <p:nvPr>
            <p:ph type="dt" sz="half" idx="10"/>
          </p:nvPr>
        </p:nvSpPr>
        <p:spPr/>
        <p:txBody>
          <a:bodyPr/>
          <a:lstStyle/>
          <a:p>
            <a:pPr>
              <a:defRPr/>
            </a:pPr>
            <a:fld id="{2303D31F-598B-47EE-BA37-93F097A3D676}" type="datetime1">
              <a:rPr lang="en-GB" altLang="en-US" smtClean="0"/>
              <a:pPr>
                <a:defRPr/>
              </a:pPr>
              <a:t>22/03/2025</a:t>
            </a:fld>
            <a:endParaRPr lang="en-GB" altLang="en-US"/>
          </a:p>
        </p:txBody>
      </p:sp>
      <p:sp>
        <p:nvSpPr>
          <p:cNvPr id="5" name="Slide Number Placeholder 4">
            <a:extLst>
              <a:ext uri="{FF2B5EF4-FFF2-40B4-BE49-F238E27FC236}">
                <a16:creationId xmlns:a16="http://schemas.microsoft.com/office/drawing/2014/main" id="{0B032AFF-026D-1262-E54A-CC6F68C04FC3}"/>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51308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755BA9D-687D-41A3-8CEB-C3D0846CC808}"/>
              </a:ext>
            </a:extLst>
          </p:cNvPr>
          <p:cNvSpPr>
            <a:spLocks noGrp="1"/>
          </p:cNvSpPr>
          <p:nvPr>
            <p:ph type="dt" sz="half" idx="10"/>
          </p:nvPr>
        </p:nvSpPr>
        <p:spPr/>
        <p:txBody>
          <a:bodyPr/>
          <a:lstStyle/>
          <a:p>
            <a:pPr>
              <a:defRPr/>
            </a:pPr>
            <a:fld id="{2303D31F-598B-47EE-BA37-93F097A3D676}" type="datetime1">
              <a:rPr lang="en-GB" altLang="en-US" smtClean="0"/>
              <a:pPr>
                <a:defRPr/>
              </a:pPr>
              <a:t>22/03/2025</a:t>
            </a:fld>
            <a:endParaRPr lang="en-GB" altLang="en-US"/>
          </a:p>
        </p:txBody>
      </p:sp>
      <p:sp>
        <p:nvSpPr>
          <p:cNvPr id="5" name="Slide Number Placeholder 4">
            <a:extLst>
              <a:ext uri="{FF2B5EF4-FFF2-40B4-BE49-F238E27FC236}">
                <a16:creationId xmlns:a16="http://schemas.microsoft.com/office/drawing/2014/main" id="{A3A61026-DEA8-42E6-A7FB-53AB5955E73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2" name="TextBox 1">
            <a:extLst>
              <a:ext uri="{FF2B5EF4-FFF2-40B4-BE49-F238E27FC236}">
                <a16:creationId xmlns:a16="http://schemas.microsoft.com/office/drawing/2014/main" id="{B3C5BF34-EE08-4C14-AC4F-157604FFE328}"/>
              </a:ext>
            </a:extLst>
          </p:cNvPr>
          <p:cNvSpPr txBox="1"/>
          <p:nvPr/>
        </p:nvSpPr>
        <p:spPr>
          <a:xfrm>
            <a:off x="743824" y="260648"/>
            <a:ext cx="7657033" cy="584775"/>
          </a:xfrm>
          <a:prstGeom prst="rect">
            <a:avLst/>
          </a:prstGeom>
          <a:noFill/>
        </p:spPr>
        <p:txBody>
          <a:bodyPr wrap="none" rtlCol="0">
            <a:spAutoFit/>
          </a:bodyPr>
          <a:lstStyle/>
          <a:p>
            <a:r>
              <a:rPr lang="en-US" sz="3200" b="1" dirty="0">
                <a:latin typeface="+mn-lt"/>
              </a:rPr>
              <a:t>Academic Vocabulary and Word Forms</a:t>
            </a:r>
          </a:p>
        </p:txBody>
      </p:sp>
      <p:sp>
        <p:nvSpPr>
          <p:cNvPr id="3" name="TextBox 2">
            <a:extLst>
              <a:ext uri="{FF2B5EF4-FFF2-40B4-BE49-F238E27FC236}">
                <a16:creationId xmlns:a16="http://schemas.microsoft.com/office/drawing/2014/main" id="{F07CFE46-5FEC-B406-7C19-00027ACE6A13}"/>
              </a:ext>
            </a:extLst>
          </p:cNvPr>
          <p:cNvSpPr txBox="1"/>
          <p:nvPr/>
        </p:nvSpPr>
        <p:spPr>
          <a:xfrm>
            <a:off x="250825" y="1196752"/>
            <a:ext cx="8641655" cy="2308324"/>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To use academic vocabulary accurately it is important to be familiar with the different forms of a word (noun, verb, adjective, adverb). </a:t>
            </a:r>
          </a:p>
          <a:p>
            <a:pPr algn="just"/>
            <a:endParaRPr lang="en-US" sz="2400" dirty="0"/>
          </a:p>
          <a:p>
            <a:pPr marL="285750" indent="-285750" algn="just">
              <a:buFont typeface="Arial" panose="020B0604020202020204" pitchFamily="34" charset="0"/>
              <a:buChar char="•"/>
            </a:pPr>
            <a:r>
              <a:rPr lang="en-US" sz="2400" dirty="0"/>
              <a:t>This will allow you to use the word flexibly and is also a key skill to help you </a:t>
            </a:r>
            <a:r>
              <a:rPr lang="en-US" sz="2400" b="1" dirty="0">
                <a:solidFill>
                  <a:srgbClr val="173AFF"/>
                </a:solidFill>
              </a:rPr>
              <a:t>paraphrase</a:t>
            </a:r>
            <a:r>
              <a:rPr lang="en-US" sz="2400" dirty="0"/>
              <a:t> from sources.   </a:t>
            </a:r>
          </a:p>
        </p:txBody>
      </p:sp>
    </p:spTree>
    <p:extLst>
      <p:ext uri="{BB962C8B-B14F-4D97-AF65-F5344CB8AC3E}">
        <p14:creationId xmlns:p14="http://schemas.microsoft.com/office/powerpoint/2010/main" val="1811082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solidFill>
                  <a:srgbClr val="173AFF"/>
                </a:solidFill>
              </a:rPr>
              <a:t>Worksheet Activity 3</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GB" altLang="en-US" sz="2200" dirty="0"/>
              <a:t>Go to Activity 3 on the worksheet and complete it with a partner</a:t>
            </a:r>
          </a:p>
        </p:txBody>
      </p:sp>
    </p:spTree>
    <p:extLst>
      <p:ext uri="{BB962C8B-B14F-4D97-AF65-F5344CB8AC3E}">
        <p14:creationId xmlns:p14="http://schemas.microsoft.com/office/powerpoint/2010/main" val="2322296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B7F0655-9FC6-6918-82AE-99B9DD3A86AB}"/>
              </a:ext>
            </a:extLst>
          </p:cNvPr>
          <p:cNvSpPr>
            <a:spLocks noGrp="1"/>
          </p:cNvSpPr>
          <p:nvPr>
            <p:ph type="dt" sz="half" idx="10"/>
          </p:nvPr>
        </p:nvSpPr>
        <p:spPr/>
        <p:txBody>
          <a:bodyPr/>
          <a:lstStyle/>
          <a:p>
            <a:pPr>
              <a:defRPr/>
            </a:pPr>
            <a:fld id="{2303D31F-598B-47EE-BA37-93F097A3D676}" type="datetime1">
              <a:rPr lang="en-GB" altLang="en-US" smtClean="0"/>
              <a:pPr>
                <a:defRPr/>
              </a:pPr>
              <a:t>22/03/2025</a:t>
            </a:fld>
            <a:endParaRPr lang="en-GB" altLang="en-US"/>
          </a:p>
        </p:txBody>
      </p:sp>
      <p:sp>
        <p:nvSpPr>
          <p:cNvPr id="5" name="Slide Number Placeholder 4">
            <a:extLst>
              <a:ext uri="{FF2B5EF4-FFF2-40B4-BE49-F238E27FC236}">
                <a16:creationId xmlns:a16="http://schemas.microsoft.com/office/drawing/2014/main" id="{82ED913C-FB28-8E51-6039-18E330CA1172}"/>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graphicFrame>
        <p:nvGraphicFramePr>
          <p:cNvPr id="6" name="Table 5">
            <a:extLst>
              <a:ext uri="{FF2B5EF4-FFF2-40B4-BE49-F238E27FC236}">
                <a16:creationId xmlns:a16="http://schemas.microsoft.com/office/drawing/2014/main" id="{47CF29E5-16D9-61E1-7ACC-7C4FA07E5AD6}"/>
              </a:ext>
            </a:extLst>
          </p:cNvPr>
          <p:cNvGraphicFramePr>
            <a:graphicFrameLocks noGrp="1"/>
          </p:cNvGraphicFramePr>
          <p:nvPr>
            <p:extLst>
              <p:ext uri="{D42A27DB-BD31-4B8C-83A1-F6EECF244321}">
                <p14:modId xmlns:p14="http://schemas.microsoft.com/office/powerpoint/2010/main" val="3128207516"/>
              </p:ext>
            </p:extLst>
          </p:nvPr>
        </p:nvGraphicFramePr>
        <p:xfrm>
          <a:off x="538942" y="1196752"/>
          <a:ext cx="8066116" cy="4085336"/>
        </p:xfrm>
        <a:graphic>
          <a:graphicData uri="http://schemas.openxmlformats.org/drawingml/2006/table">
            <a:tbl>
              <a:tblPr firstRow="1" firstCol="1" bandRow="1"/>
              <a:tblGrid>
                <a:gridCol w="2016529">
                  <a:extLst>
                    <a:ext uri="{9D8B030D-6E8A-4147-A177-3AD203B41FA5}">
                      <a16:colId xmlns:a16="http://schemas.microsoft.com/office/drawing/2014/main" val="1770364991"/>
                    </a:ext>
                  </a:extLst>
                </a:gridCol>
                <a:gridCol w="2016529">
                  <a:extLst>
                    <a:ext uri="{9D8B030D-6E8A-4147-A177-3AD203B41FA5}">
                      <a16:colId xmlns:a16="http://schemas.microsoft.com/office/drawing/2014/main" val="935082224"/>
                    </a:ext>
                  </a:extLst>
                </a:gridCol>
                <a:gridCol w="2016529">
                  <a:extLst>
                    <a:ext uri="{9D8B030D-6E8A-4147-A177-3AD203B41FA5}">
                      <a16:colId xmlns:a16="http://schemas.microsoft.com/office/drawing/2014/main" val="2958267024"/>
                    </a:ext>
                  </a:extLst>
                </a:gridCol>
                <a:gridCol w="2016529">
                  <a:extLst>
                    <a:ext uri="{9D8B030D-6E8A-4147-A177-3AD203B41FA5}">
                      <a16:colId xmlns:a16="http://schemas.microsoft.com/office/drawing/2014/main" val="4209105345"/>
                    </a:ext>
                  </a:extLst>
                </a:gridCol>
              </a:tblGrid>
              <a:tr h="373976">
                <a:tc>
                  <a:txBody>
                    <a:bodyPr/>
                    <a:lstStyle/>
                    <a:p>
                      <a:pPr algn="ctr" fontAlgn="base"/>
                      <a:r>
                        <a:rPr lang="en-GB" sz="2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Noun</a:t>
                      </a:r>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Verb</a:t>
                      </a:r>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Adjective</a:t>
                      </a:r>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Adverb</a:t>
                      </a:r>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918834086"/>
                  </a:ext>
                </a:extLst>
              </a:tr>
              <a:tr h="820787">
                <a:tc>
                  <a:txBody>
                    <a:bodyPr/>
                    <a:lstStyle/>
                    <a:p>
                      <a:pPr algn="ctr" fontAlgn="base"/>
                      <a:r>
                        <a:rPr lang="en-GB" sz="2600" dirty="0">
                          <a:effectLst/>
                          <a:latin typeface="Calibri" panose="020F0502020204030204" pitchFamily="34" charset="0"/>
                          <a:ea typeface="Times New Roman" panose="02020603050405020304" pitchFamily="18" charset="0"/>
                          <a:cs typeface="Calibri" panose="020F0502020204030204" pitchFamily="34" charset="0"/>
                        </a:rPr>
                        <a:t>subsidy (</a:t>
                      </a:r>
                      <a:r>
                        <a:rPr lang="en-GB" sz="2600" dirty="0" err="1">
                          <a:effectLst/>
                          <a:latin typeface="Calibri" panose="020F0502020204030204" pitchFamily="34" charset="0"/>
                          <a:ea typeface="Times New Roman" panose="02020603050405020304" pitchFamily="18" charset="0"/>
                          <a:cs typeface="Calibri" panose="020F0502020204030204" pitchFamily="34" charset="0"/>
                        </a:rPr>
                        <a:t>ies</a:t>
                      </a:r>
                      <a:r>
                        <a:rPr lang="en-GB" sz="2600" dirty="0">
                          <a:effectLst/>
                          <a:latin typeface="Calibri" panose="020F0502020204030204" pitchFamily="34" charset="0"/>
                          <a:ea typeface="Times New Roman" panose="02020603050405020304" pitchFamily="18" charset="0"/>
                          <a:cs typeface="Calibri" panose="020F0502020204030204" pitchFamily="34" charset="0"/>
                        </a:rPr>
                        <a:t>) / subsidisation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ase"/>
                      <a:r>
                        <a:rPr lang="en-GB" sz="2600">
                          <a:effectLst/>
                          <a:latin typeface="Calibri" panose="020F0502020204030204" pitchFamily="34" charset="0"/>
                          <a:ea typeface="Times New Roman" panose="02020603050405020304" pitchFamily="18" charset="0"/>
                          <a:cs typeface="Calibri" panose="020F0502020204030204" pitchFamily="34" charset="0"/>
                        </a:rPr>
                        <a:t>subsidise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ase"/>
                      <a:r>
                        <a:rPr lang="en-GB" sz="2600">
                          <a:effectLst/>
                          <a:latin typeface="Calibri" panose="020F0502020204030204" pitchFamily="34" charset="0"/>
                          <a:ea typeface="Times New Roman" panose="02020603050405020304" pitchFamily="18" charset="0"/>
                          <a:cs typeface="Calibri" panose="020F0502020204030204" pitchFamily="34" charset="0"/>
                        </a:rPr>
                        <a:t>subsidised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ase"/>
                      <a:r>
                        <a:rPr lang="en-GB" sz="2600">
                          <a:effectLst/>
                          <a:latin typeface="Calibri" panose="020F0502020204030204" pitchFamily="34" charset="0"/>
                          <a:ea typeface="Times New Roman" panose="02020603050405020304" pitchFamily="18" charset="0"/>
                          <a:cs typeface="Calibri" panose="020F0502020204030204" pitchFamily="34" charset="0"/>
                        </a:rPr>
                        <a:t>X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80905527"/>
                  </a:ext>
                </a:extLst>
              </a:tr>
              <a:tr h="650673">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structural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structurally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413489903"/>
                  </a:ext>
                </a:extLst>
              </a:tr>
              <a:tr h="650673">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significance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significantly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645090533"/>
                  </a:ext>
                </a:extLst>
              </a:tr>
              <a:tr h="916290">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sustenance / sustainability</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sustainable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sustainably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310490629"/>
                  </a:ext>
                </a:extLst>
              </a:tr>
              <a:tr h="650673">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achievement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ase"/>
                      <a:r>
                        <a:rPr lang="en-GB" sz="26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achievable </a:t>
                      </a:r>
                      <a:endParaRPr lang="en-GB" sz="260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ase"/>
                      <a:r>
                        <a:rPr lang="en-GB" sz="26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achievably </a:t>
                      </a:r>
                      <a:endParaRPr lang="en-GB" sz="2600" dirty="0">
                        <a:effectLst/>
                        <a:latin typeface="Calibri" panose="020F0502020204030204" pitchFamily="34" charset="0"/>
                        <a:ea typeface="Times New Roman" panose="02020603050405020304" pitchFamily="18" charset="0"/>
                        <a:cs typeface="Calibri" panose="020F050202020403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08780356"/>
                  </a:ext>
                </a:extLst>
              </a:tr>
            </a:tbl>
          </a:graphicData>
        </a:graphic>
      </p:graphicFrame>
      <p:sp>
        <p:nvSpPr>
          <p:cNvPr id="7" name="Title 1">
            <a:extLst>
              <a:ext uri="{FF2B5EF4-FFF2-40B4-BE49-F238E27FC236}">
                <a16:creationId xmlns:a16="http://schemas.microsoft.com/office/drawing/2014/main" id="{E9B16B3F-6C79-CD36-8FE9-365806B53B2E}"/>
              </a:ext>
            </a:extLst>
          </p:cNvPr>
          <p:cNvSpPr>
            <a:spLocks noGrp="1"/>
          </p:cNvSpPr>
          <p:nvPr>
            <p:ph type="title"/>
          </p:nvPr>
        </p:nvSpPr>
        <p:spPr>
          <a:xfrm>
            <a:off x="456448" y="75421"/>
            <a:ext cx="8229600" cy="1143000"/>
          </a:xfrm>
        </p:spPr>
        <p:txBody>
          <a:bodyPr/>
          <a:lstStyle/>
          <a:p>
            <a:r>
              <a:rPr lang="en-GB" altLang="en-US" sz="3200" b="1" dirty="0">
                <a:solidFill>
                  <a:srgbClr val="173AFF"/>
                </a:solidFill>
              </a:rPr>
              <a:t>Worksheet Activity 3A Answers</a:t>
            </a:r>
          </a:p>
        </p:txBody>
      </p:sp>
    </p:spTree>
    <p:extLst>
      <p:ext uri="{BB962C8B-B14F-4D97-AF65-F5344CB8AC3E}">
        <p14:creationId xmlns:p14="http://schemas.microsoft.com/office/powerpoint/2010/main" val="1754290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ED6A2-97AB-6A3D-4C7D-2D3D69010839}"/>
              </a:ext>
            </a:extLst>
          </p:cNvPr>
          <p:cNvSpPr>
            <a:spLocks noGrp="1"/>
          </p:cNvSpPr>
          <p:nvPr>
            <p:ph type="title"/>
          </p:nvPr>
        </p:nvSpPr>
        <p:spPr>
          <a:xfrm>
            <a:off x="1074440" y="136525"/>
            <a:ext cx="6995120" cy="724942"/>
          </a:xfrm>
        </p:spPr>
        <p:txBody>
          <a:bodyPr/>
          <a:lstStyle/>
          <a:p>
            <a:r>
              <a:rPr lang="en-US" sz="3600" b="1" dirty="0">
                <a:solidFill>
                  <a:srgbClr val="173AFF"/>
                </a:solidFill>
              </a:rPr>
              <a:t>Worksheet Activity 3B Answers</a:t>
            </a:r>
          </a:p>
        </p:txBody>
      </p:sp>
      <p:sp>
        <p:nvSpPr>
          <p:cNvPr id="4" name="Date Placeholder 3">
            <a:extLst>
              <a:ext uri="{FF2B5EF4-FFF2-40B4-BE49-F238E27FC236}">
                <a16:creationId xmlns:a16="http://schemas.microsoft.com/office/drawing/2014/main" id="{300B13AB-317D-062D-4A69-67136893EB76}"/>
              </a:ext>
            </a:extLst>
          </p:cNvPr>
          <p:cNvSpPr>
            <a:spLocks noGrp="1"/>
          </p:cNvSpPr>
          <p:nvPr>
            <p:ph type="dt" sz="half" idx="10"/>
          </p:nvPr>
        </p:nvSpPr>
        <p:spPr/>
        <p:txBody>
          <a:bodyPr/>
          <a:lstStyle/>
          <a:p>
            <a:pPr>
              <a:defRPr/>
            </a:pPr>
            <a:fld id="{2303D31F-598B-47EE-BA37-93F097A3D676}" type="datetime1">
              <a:rPr lang="en-GB" altLang="en-US" smtClean="0"/>
              <a:pPr>
                <a:defRPr/>
              </a:pPr>
              <a:t>22/03/2025</a:t>
            </a:fld>
            <a:endParaRPr lang="en-GB" altLang="en-US"/>
          </a:p>
        </p:txBody>
      </p:sp>
      <p:sp>
        <p:nvSpPr>
          <p:cNvPr id="5" name="Slide Number Placeholder 4">
            <a:extLst>
              <a:ext uri="{FF2B5EF4-FFF2-40B4-BE49-F238E27FC236}">
                <a16:creationId xmlns:a16="http://schemas.microsoft.com/office/drawing/2014/main" id="{96A4FDEE-3E5D-0C42-5C62-95A71AE0CF20}"/>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6" name="Content Placeholder 5">
            <a:extLst>
              <a:ext uri="{FF2B5EF4-FFF2-40B4-BE49-F238E27FC236}">
                <a16:creationId xmlns:a16="http://schemas.microsoft.com/office/drawing/2014/main" id="{4CED8D24-9FB0-0D3C-C6F0-008E371B9C3A}"/>
              </a:ext>
            </a:extLst>
          </p:cNvPr>
          <p:cNvSpPr txBox="1">
            <a:spLocks noGrp="1"/>
          </p:cNvSpPr>
          <p:nvPr>
            <p:ph idx="1"/>
          </p:nvPr>
        </p:nvSpPr>
        <p:spPr>
          <a:xfrm>
            <a:off x="457200" y="887787"/>
            <a:ext cx="8229600" cy="4478149"/>
          </a:xfrm>
          <a:prstGeom prst="rect">
            <a:avLst/>
          </a:prstGeom>
          <a:noFill/>
        </p:spPr>
        <p:txBody>
          <a:bodyPr wrap="square">
            <a:spAutoFit/>
          </a:bodyPr>
          <a:lstStyle/>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As energy prices rise there have been calls for the government to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subsidise</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energy bills.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is vital to consider future planning and the effect on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structural</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plans for the area.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Students who had completed the program scored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significantly</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higher on their end-of-course exams.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is a major contributor to liveable communities and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sustainable</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development.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fontAlgn="base">
              <a:spcAft>
                <a:spcPts val="1200"/>
              </a:spcAft>
              <a:buFont typeface="+mj-lt"/>
              <a:buAutoNum type="alphaLcPeriod"/>
            </a:pP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Winning three gold medals is a remarkable </a:t>
            </a:r>
            <a:r>
              <a:rPr lang="en-GB" sz="25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achievement</a:t>
            </a:r>
            <a:r>
              <a:rPr lang="en-GB" sz="25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2500" dirty="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1096968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9DCC1-5B7E-C007-BDD8-94A6F0589522}"/>
              </a:ext>
            </a:extLst>
          </p:cNvPr>
          <p:cNvSpPr>
            <a:spLocks noGrp="1"/>
          </p:cNvSpPr>
          <p:nvPr>
            <p:ph type="title"/>
          </p:nvPr>
        </p:nvSpPr>
        <p:spPr>
          <a:xfrm>
            <a:off x="457200" y="-54406"/>
            <a:ext cx="8229600" cy="1143000"/>
          </a:xfrm>
        </p:spPr>
        <p:txBody>
          <a:bodyPr/>
          <a:lstStyle/>
          <a:p>
            <a:r>
              <a:rPr lang="en-US" b="1" dirty="0"/>
              <a:t>The Academic Word List</a:t>
            </a:r>
          </a:p>
        </p:txBody>
      </p:sp>
      <p:sp>
        <p:nvSpPr>
          <p:cNvPr id="3" name="Content Placeholder 2">
            <a:extLst>
              <a:ext uri="{FF2B5EF4-FFF2-40B4-BE49-F238E27FC236}">
                <a16:creationId xmlns:a16="http://schemas.microsoft.com/office/drawing/2014/main" id="{2A13F2A9-4C94-DEDD-5D4D-FA6B82A2BF77}"/>
              </a:ext>
            </a:extLst>
          </p:cNvPr>
          <p:cNvSpPr>
            <a:spLocks noGrp="1"/>
          </p:cNvSpPr>
          <p:nvPr>
            <p:ph idx="1"/>
          </p:nvPr>
        </p:nvSpPr>
        <p:spPr>
          <a:xfrm>
            <a:off x="229153" y="1196752"/>
            <a:ext cx="8641655" cy="3917032"/>
          </a:xfrm>
        </p:spPr>
        <p:txBody>
          <a:bodyPr/>
          <a:lstStyle/>
          <a:p>
            <a:r>
              <a:rPr lang="en-US" sz="2500" dirty="0"/>
              <a:t>One way to highlight and </a:t>
            </a:r>
            <a:r>
              <a:rPr lang="en-US" sz="2500" dirty="0" err="1"/>
              <a:t>prioritise</a:t>
            </a:r>
            <a:r>
              <a:rPr lang="en-US" sz="2500" dirty="0"/>
              <a:t> words that are very common in Academic Writing is to use the Academic Word List (</a:t>
            </a:r>
            <a:r>
              <a:rPr lang="en-US" sz="2500" dirty="0">
                <a:hlinkClick r:id="rId2"/>
              </a:rPr>
              <a:t>https://www.eapfoundation.com/vocab/academic/awllists/</a:t>
            </a:r>
            <a:r>
              <a:rPr lang="en-US" sz="2500" dirty="0"/>
              <a:t>) </a:t>
            </a:r>
          </a:p>
          <a:p>
            <a:r>
              <a:rPr lang="en-US" sz="2500" dirty="0"/>
              <a:t>The Academic Word List is a list of 570 words that appear frequently in all academic texts. This means that they are very general academic words. They are </a:t>
            </a:r>
            <a:r>
              <a:rPr lang="en-US" sz="2500" b="1" dirty="0"/>
              <a:t>not</a:t>
            </a:r>
            <a:r>
              <a:rPr lang="en-US" sz="2500" dirty="0"/>
              <a:t> specially connected with any particular subject and so they are very useful for </a:t>
            </a:r>
            <a:r>
              <a:rPr lang="en-US" sz="2500" b="1" dirty="0">
                <a:solidFill>
                  <a:srgbClr val="173AFF"/>
                </a:solidFill>
              </a:rPr>
              <a:t>all</a:t>
            </a:r>
            <a:r>
              <a:rPr lang="en-US" sz="2500" dirty="0"/>
              <a:t> students. You should </a:t>
            </a:r>
            <a:r>
              <a:rPr lang="en-US" sz="2500" dirty="0" err="1"/>
              <a:t>prioritise</a:t>
            </a:r>
            <a:r>
              <a:rPr lang="en-US" sz="2500" dirty="0"/>
              <a:t> learning any of these words that you do not already know.</a:t>
            </a:r>
          </a:p>
          <a:p>
            <a:endParaRPr lang="en-US" sz="2500" dirty="0"/>
          </a:p>
          <a:p>
            <a:endParaRPr lang="en-US" sz="2500" dirty="0"/>
          </a:p>
        </p:txBody>
      </p:sp>
      <p:sp>
        <p:nvSpPr>
          <p:cNvPr id="4" name="Date Placeholder 3">
            <a:extLst>
              <a:ext uri="{FF2B5EF4-FFF2-40B4-BE49-F238E27FC236}">
                <a16:creationId xmlns:a16="http://schemas.microsoft.com/office/drawing/2014/main" id="{39393AC6-BC31-5C1C-73F7-36F30A197959}"/>
              </a:ext>
            </a:extLst>
          </p:cNvPr>
          <p:cNvSpPr>
            <a:spLocks noGrp="1"/>
          </p:cNvSpPr>
          <p:nvPr>
            <p:ph type="dt" sz="half" idx="10"/>
          </p:nvPr>
        </p:nvSpPr>
        <p:spPr/>
        <p:txBody>
          <a:bodyPr/>
          <a:lstStyle/>
          <a:p>
            <a:pPr>
              <a:defRPr/>
            </a:pPr>
            <a:fld id="{2303D31F-598B-47EE-BA37-93F097A3D676}" type="datetime1">
              <a:rPr lang="en-GB" altLang="en-US" smtClean="0"/>
              <a:pPr>
                <a:defRPr/>
              </a:pPr>
              <a:t>22/03/2025</a:t>
            </a:fld>
            <a:endParaRPr lang="en-GB" altLang="en-US"/>
          </a:p>
        </p:txBody>
      </p:sp>
      <p:sp>
        <p:nvSpPr>
          <p:cNvPr id="5" name="Slide Number Placeholder 4">
            <a:extLst>
              <a:ext uri="{FF2B5EF4-FFF2-40B4-BE49-F238E27FC236}">
                <a16:creationId xmlns:a16="http://schemas.microsoft.com/office/drawing/2014/main" id="{C06A4C15-B992-3B15-69B4-970450E15647}"/>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5551044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2169</Words>
  <Application>Microsoft Office PowerPoint</Application>
  <PresentationFormat>On-screen Show (4:3)</PresentationFormat>
  <Paragraphs>156</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Myriad Pro</vt:lpstr>
      <vt:lpstr>Arial</vt:lpstr>
      <vt:lpstr>Calibri</vt:lpstr>
      <vt:lpstr>Verdana</vt:lpstr>
      <vt:lpstr>20140311PresentationUWTSDTemplate</vt:lpstr>
      <vt:lpstr> LCBB4012_LON  Academic Skills (ACS)  </vt:lpstr>
      <vt:lpstr>Lesson Aims</vt:lpstr>
      <vt:lpstr>Discuss</vt:lpstr>
      <vt:lpstr>Activity 1</vt:lpstr>
      <vt:lpstr>What do the experts say about vocabulary building?</vt:lpstr>
      <vt:lpstr>So, what does this mean?</vt:lpstr>
      <vt:lpstr>Some Creative Ways to Learn and Remember New Words: Have you tried any of these before?</vt:lpstr>
      <vt:lpstr>Vocabulary in Context: Tips</vt:lpstr>
      <vt:lpstr>Vocabulary in Context: Tips</vt:lpstr>
      <vt:lpstr>Vocabulary in Context: Tips</vt:lpstr>
      <vt:lpstr>Vocabulary in Context: Group Activity</vt:lpstr>
      <vt:lpstr>Vocabulary in Context: Group Activity</vt:lpstr>
      <vt:lpstr>Vocabulary in Context: Group Activity</vt:lpstr>
      <vt:lpstr>Vocabulary in Context: Group Activity</vt:lpstr>
      <vt:lpstr>Worksheet Activity 2</vt:lpstr>
      <vt:lpstr>Worksheet Activity 2 Answers</vt:lpstr>
      <vt:lpstr>Worksheet Activity 2 Answers</vt:lpstr>
      <vt:lpstr>Vocabulary in Context: Putting It Together</vt:lpstr>
      <vt:lpstr>PowerPoint Presentation</vt:lpstr>
      <vt:lpstr>Worksheet Activity 3</vt:lpstr>
      <vt:lpstr>Worksheet Activity 3A Answers</vt:lpstr>
      <vt:lpstr>Worksheet Activity 3B Answers</vt:lpstr>
      <vt:lpstr>The Academic Word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Lizeta Demetriou</cp:lastModifiedBy>
  <cp:revision>72</cp:revision>
  <cp:lastPrinted>2018-07-09T15:27:01Z</cp:lastPrinted>
  <dcterms:created xsi:type="dcterms:W3CDTF">2002-10-07T19:43:58Z</dcterms:created>
  <dcterms:modified xsi:type="dcterms:W3CDTF">2025-03-22T09:25:24Z</dcterms:modified>
</cp:coreProperties>
</file>