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8288000" cy="10287000"/>
  <p:notesSz cx="6858000" cy="9144000"/>
  <p:embeddedFontLst>
    <p:embeddedFont>
      <p:font typeface="Helvetica Now Display Bold" charset="1" panose="020B0804030202020204"/>
      <p:regular r:id="rId19"/>
    </p:embeddedFont>
    <p:embeddedFont>
      <p:font typeface="Clear Sans" charset="1" panose="020B0503030202020304"/>
      <p:regular r:id="rId20"/>
    </p:embeddedFont>
    <p:embeddedFont>
      <p:font typeface="Helvetica Now Display" charset="1" panose="020B0504030202020204"/>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4.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6.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7.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6370803" y="6568975"/>
            <a:ext cx="5546394" cy="1259494"/>
          </a:xfrm>
          <a:custGeom>
            <a:avLst/>
            <a:gdLst/>
            <a:ahLst/>
            <a:cxnLst/>
            <a:rect r="r" b="b" t="t" l="l"/>
            <a:pathLst>
              <a:path h="1259494" w="5546394">
                <a:moveTo>
                  <a:pt x="0" y="0"/>
                </a:moveTo>
                <a:lnTo>
                  <a:pt x="5546394" y="0"/>
                </a:lnTo>
                <a:lnTo>
                  <a:pt x="5546394" y="1259494"/>
                </a:lnTo>
                <a:lnTo>
                  <a:pt x="0" y="1259494"/>
                </a:lnTo>
                <a:lnTo>
                  <a:pt x="0" y="0"/>
                </a:lnTo>
                <a:close/>
              </a:path>
            </a:pathLst>
          </a:custGeom>
          <a:blipFill>
            <a:blip r:embed="rId7"/>
            <a:stretch>
              <a:fillRect l="0" t="0" r="0" b="0"/>
            </a:stretch>
          </a:blipFill>
        </p:spPr>
      </p:sp>
      <p:sp>
        <p:nvSpPr>
          <p:cNvPr name="TextBox 6" id="6"/>
          <p:cNvSpPr txBox="true"/>
          <p:nvPr/>
        </p:nvSpPr>
        <p:spPr>
          <a:xfrm rot="0">
            <a:off x="4080277" y="2429956"/>
            <a:ext cx="10127446" cy="5470271"/>
          </a:xfrm>
          <a:prstGeom prst="rect">
            <a:avLst/>
          </a:prstGeom>
        </p:spPr>
        <p:txBody>
          <a:bodyPr anchor="t" rtlCol="false" tIns="0" lIns="0" bIns="0" rIns="0">
            <a:spAutoFit/>
          </a:bodyPr>
          <a:lstStyle/>
          <a:p>
            <a:pPr algn="ctr">
              <a:lnSpc>
                <a:spcPts val="14432"/>
              </a:lnSpc>
            </a:pPr>
            <a:r>
              <a:rPr lang="en-US" b="true" sz="11733">
                <a:solidFill>
                  <a:srgbClr val="61896A"/>
                </a:solidFill>
                <a:latin typeface="Helvetica Now Display Bold"/>
                <a:ea typeface="Helvetica Now Display Bold"/>
                <a:cs typeface="Helvetica Now Display Bold"/>
                <a:sym typeface="Helvetica Now Display Bold"/>
              </a:rPr>
              <a:t>ENTERPRICE NETWORK SECURITY</a:t>
            </a:r>
          </a:p>
        </p:txBody>
      </p:sp>
      <p:sp>
        <p:nvSpPr>
          <p:cNvPr name="TextBox 7" id="7"/>
          <p:cNvSpPr txBox="true"/>
          <p:nvPr/>
        </p:nvSpPr>
        <p:spPr>
          <a:xfrm rot="0">
            <a:off x="5731334" y="8404741"/>
            <a:ext cx="6185864" cy="853559"/>
          </a:xfrm>
          <a:prstGeom prst="rect">
            <a:avLst/>
          </a:prstGeom>
        </p:spPr>
        <p:txBody>
          <a:bodyPr anchor="t" rtlCol="false" tIns="0" lIns="0" bIns="0" rIns="0">
            <a:spAutoFit/>
          </a:bodyPr>
          <a:lstStyle/>
          <a:p>
            <a:pPr algn="ctr">
              <a:lnSpc>
                <a:spcPts val="7028"/>
              </a:lnSpc>
            </a:pPr>
            <a:r>
              <a:rPr lang="en-US" sz="5020">
                <a:solidFill>
                  <a:srgbClr val="000000"/>
                </a:solidFill>
                <a:latin typeface="Clear Sans"/>
                <a:ea typeface="Clear Sans"/>
                <a:cs typeface="Clear Sans"/>
                <a:sym typeface="Clear Sans"/>
              </a:rPr>
              <a:t>ACCA7032</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1346892" y="2955161"/>
            <a:ext cx="15255401" cy="5057493"/>
          </a:xfrm>
          <a:prstGeom prst="rect">
            <a:avLst/>
          </a:prstGeom>
        </p:spPr>
        <p:txBody>
          <a:bodyPr anchor="t" rtlCol="false" tIns="0" lIns="0" bIns="0" rIns="0">
            <a:spAutoFit/>
          </a:bodyPr>
          <a:lstStyle/>
          <a:p>
            <a:pPr algn="ctr">
              <a:lnSpc>
                <a:spcPts val="5048"/>
              </a:lnSpc>
            </a:pPr>
            <a:r>
              <a:rPr lang="en-US" sz="3606">
                <a:solidFill>
                  <a:srgbClr val="76406E"/>
                </a:solidFill>
                <a:latin typeface="Clear Sans"/>
                <a:ea typeface="Clear Sans"/>
                <a:cs typeface="Clear Sans"/>
                <a:sym typeface="Clear Sans"/>
              </a:rPr>
              <a:t>Enterprise Network Security is concerned with securing an organization's network infrastructure, systems, and data from both internal and external attacks.</a:t>
            </a:r>
          </a:p>
          <a:p>
            <a:pPr algn="ctr">
              <a:lnSpc>
                <a:spcPts val="5048"/>
              </a:lnSpc>
            </a:pPr>
            <a:r>
              <a:rPr lang="en-US" sz="3606">
                <a:solidFill>
                  <a:srgbClr val="76406E"/>
                </a:solidFill>
                <a:latin typeface="Clear Sans"/>
                <a:ea typeface="Clear Sans"/>
                <a:cs typeface="Clear Sans"/>
                <a:sym typeface="Clear Sans"/>
              </a:rPr>
              <a:t>It entails using security controls such as firewalls, access control policies, network segmentation, and monitoring to secure the confidentiality, integrity, and availability of corporate resources.</a:t>
            </a:r>
          </a:p>
          <a:p>
            <a:pPr algn="ctr">
              <a:lnSpc>
                <a:spcPts val="5048"/>
              </a:lnSpc>
            </a:pPr>
            <a:r>
              <a:rPr lang="en-US" sz="3606">
                <a:solidFill>
                  <a:srgbClr val="76406E"/>
                </a:solidFill>
                <a:latin typeface="Clear Sans"/>
                <a:ea typeface="Clear Sans"/>
                <a:cs typeface="Clear Sans"/>
                <a:sym typeface="Clear Sans"/>
              </a:rPr>
              <a:t>In an enterprise setting, security must be centrally controlled, scalable, and consistent with best-practice security guidelines.</a:t>
            </a:r>
          </a:p>
        </p:txBody>
      </p:sp>
      <p:sp>
        <p:nvSpPr>
          <p:cNvPr name="TextBox 6" id="6"/>
          <p:cNvSpPr txBox="true"/>
          <p:nvPr/>
        </p:nvSpPr>
        <p:spPr>
          <a:xfrm rot="0">
            <a:off x="4976008" y="1324595"/>
            <a:ext cx="8335985" cy="1085215"/>
          </a:xfrm>
          <a:prstGeom prst="rect">
            <a:avLst/>
          </a:prstGeom>
        </p:spPr>
        <p:txBody>
          <a:bodyPr anchor="t" rtlCol="false" tIns="0" lIns="0" bIns="0" rIns="0">
            <a:spAutoFit/>
          </a:bodyPr>
          <a:lstStyle/>
          <a:p>
            <a:pPr algn="ctr" marL="0" indent="0" lvl="0">
              <a:lnSpc>
                <a:spcPts val="8959"/>
              </a:lnSpc>
              <a:spcBef>
                <a:spcPct val="0"/>
              </a:spcBef>
            </a:pPr>
            <a:r>
              <a:rPr lang="en-US" sz="6399" strike="noStrike" u="none">
                <a:solidFill>
                  <a:srgbClr val="76406E"/>
                </a:solidFill>
                <a:latin typeface="Helvetica Now Display"/>
                <a:ea typeface="Helvetica Now Display"/>
                <a:cs typeface="Helvetica Now Display"/>
                <a:sym typeface="Helvetica Now Display"/>
              </a:rPr>
              <a:t>INTRODUCTION</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763731" y="4275204"/>
            <a:ext cx="8760538" cy="2878455"/>
          </a:xfrm>
          <a:prstGeom prst="rect">
            <a:avLst/>
          </a:prstGeom>
        </p:spPr>
        <p:txBody>
          <a:bodyPr anchor="t" rtlCol="false" tIns="0" lIns="0" bIns="0" rIns="0">
            <a:spAutoFit/>
          </a:bodyPr>
          <a:lstStyle/>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Access Control (Who can access what)</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Role-Based Access Control (RBAC)</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Least Privilege Principle</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Multi-Factor Authentication (MFA)</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Strong password policies</a:t>
            </a:r>
          </a:p>
        </p:txBody>
      </p:sp>
      <p:sp>
        <p:nvSpPr>
          <p:cNvPr name="TextBox 6" id="6"/>
          <p:cNvSpPr txBox="true"/>
          <p:nvPr/>
        </p:nvSpPr>
        <p:spPr>
          <a:xfrm rot="0">
            <a:off x="4976008" y="1324595"/>
            <a:ext cx="8335985" cy="2024380"/>
          </a:xfrm>
          <a:prstGeom prst="rect">
            <a:avLst/>
          </a:prstGeom>
        </p:spPr>
        <p:txBody>
          <a:bodyPr anchor="t" rtlCol="false" tIns="0" lIns="0" bIns="0" rIns="0">
            <a:spAutoFit/>
          </a:bodyPr>
          <a:lstStyle/>
          <a:p>
            <a:pPr algn="ctr">
              <a:lnSpc>
                <a:spcPts val="8120"/>
              </a:lnSpc>
            </a:pPr>
            <a:r>
              <a:rPr lang="en-US" sz="5800">
                <a:solidFill>
                  <a:srgbClr val="76406E"/>
                </a:solidFill>
                <a:latin typeface="Helvetica Now Display"/>
                <a:ea typeface="Helvetica Now Display"/>
                <a:cs typeface="Helvetica Now Display"/>
                <a:sym typeface="Helvetica Now Display"/>
              </a:rPr>
              <a:t>ENTERPRISE NETWORK SECURITY RULES</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763731" y="4275204"/>
            <a:ext cx="8760538" cy="3459480"/>
          </a:xfrm>
          <a:prstGeom prst="rect">
            <a:avLst/>
          </a:prstGeom>
        </p:spPr>
        <p:txBody>
          <a:bodyPr anchor="t" rtlCol="false" tIns="0" lIns="0" bIns="0" rIns="0">
            <a:spAutoFit/>
          </a:bodyPr>
          <a:lstStyle/>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Firewall &amp; Traffic Filtering</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Perim</a:t>
            </a:r>
            <a:r>
              <a:rPr lang="en-US" sz="3299">
                <a:solidFill>
                  <a:srgbClr val="76406E"/>
                </a:solidFill>
                <a:latin typeface="Clear Sans"/>
                <a:ea typeface="Clear Sans"/>
                <a:cs typeface="Clear Sans"/>
                <a:sym typeface="Clear Sans"/>
              </a:rPr>
              <a:t>eter firewalls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Internal firewalls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Allow only required ports &amp; protocols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Deny all by default (Zero Trust mindset)</a:t>
            </a:r>
          </a:p>
          <a:p>
            <a:pPr algn="just">
              <a:lnSpc>
                <a:spcPts val="4619"/>
              </a:lnSpc>
            </a:pPr>
          </a:p>
        </p:txBody>
      </p:sp>
      <p:sp>
        <p:nvSpPr>
          <p:cNvPr name="TextBox 6" id="6"/>
          <p:cNvSpPr txBox="true"/>
          <p:nvPr/>
        </p:nvSpPr>
        <p:spPr>
          <a:xfrm rot="0">
            <a:off x="4976008" y="1324595"/>
            <a:ext cx="8335985" cy="2024380"/>
          </a:xfrm>
          <a:prstGeom prst="rect">
            <a:avLst/>
          </a:prstGeom>
        </p:spPr>
        <p:txBody>
          <a:bodyPr anchor="t" rtlCol="false" tIns="0" lIns="0" bIns="0" rIns="0">
            <a:spAutoFit/>
          </a:bodyPr>
          <a:lstStyle/>
          <a:p>
            <a:pPr algn="ctr">
              <a:lnSpc>
                <a:spcPts val="8120"/>
              </a:lnSpc>
            </a:pPr>
            <a:r>
              <a:rPr lang="en-US" sz="5800">
                <a:solidFill>
                  <a:srgbClr val="76406E"/>
                </a:solidFill>
                <a:latin typeface="Helvetica Now Display"/>
                <a:ea typeface="Helvetica Now Display"/>
                <a:cs typeface="Helvetica Now Display"/>
                <a:sym typeface="Helvetica Now Display"/>
              </a:rPr>
              <a:t>ENTERPRISE NETWORK SECURITY RULES</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763731" y="4275204"/>
            <a:ext cx="8760538" cy="2878455"/>
          </a:xfrm>
          <a:prstGeom prst="rect">
            <a:avLst/>
          </a:prstGeom>
        </p:spPr>
        <p:txBody>
          <a:bodyPr anchor="t" rtlCol="false" tIns="0" lIns="0" bIns="0" rIns="0">
            <a:spAutoFit/>
          </a:bodyPr>
          <a:lstStyle/>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Secure Remote Access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VPN for remote employees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Encrypted communication</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Device authentication before access</a:t>
            </a:r>
          </a:p>
          <a:p>
            <a:pPr algn="just">
              <a:lnSpc>
                <a:spcPts val="4619"/>
              </a:lnSpc>
            </a:pPr>
          </a:p>
        </p:txBody>
      </p:sp>
      <p:sp>
        <p:nvSpPr>
          <p:cNvPr name="TextBox 6" id="6"/>
          <p:cNvSpPr txBox="true"/>
          <p:nvPr/>
        </p:nvSpPr>
        <p:spPr>
          <a:xfrm rot="0">
            <a:off x="4976008" y="1324595"/>
            <a:ext cx="8335985" cy="2024380"/>
          </a:xfrm>
          <a:prstGeom prst="rect">
            <a:avLst/>
          </a:prstGeom>
        </p:spPr>
        <p:txBody>
          <a:bodyPr anchor="t" rtlCol="false" tIns="0" lIns="0" bIns="0" rIns="0">
            <a:spAutoFit/>
          </a:bodyPr>
          <a:lstStyle/>
          <a:p>
            <a:pPr algn="ctr">
              <a:lnSpc>
                <a:spcPts val="8120"/>
              </a:lnSpc>
            </a:pPr>
            <a:r>
              <a:rPr lang="en-US" sz="5800">
                <a:solidFill>
                  <a:srgbClr val="76406E"/>
                </a:solidFill>
                <a:latin typeface="Helvetica Now Display"/>
                <a:ea typeface="Helvetica Now Display"/>
                <a:cs typeface="Helvetica Now Display"/>
                <a:sym typeface="Helvetica Now Display"/>
              </a:rPr>
              <a:t>ENTERPRISE NETWORK SECURITY RULES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2585247"/>
            <a:ext cx="11301259" cy="6356958"/>
          </a:xfrm>
          <a:custGeom>
            <a:avLst/>
            <a:gdLst/>
            <a:ahLst/>
            <a:cxnLst/>
            <a:rect r="r" b="b" t="t" l="l"/>
            <a:pathLst>
              <a:path h="6356958" w="11301259">
                <a:moveTo>
                  <a:pt x="0" y="0"/>
                </a:moveTo>
                <a:lnTo>
                  <a:pt x="11301258" y="0"/>
                </a:lnTo>
                <a:lnTo>
                  <a:pt x="11301258" y="6356959"/>
                </a:lnTo>
                <a:lnTo>
                  <a:pt x="0" y="6356959"/>
                </a:lnTo>
                <a:lnTo>
                  <a:pt x="0" y="0"/>
                </a:lnTo>
                <a:close/>
              </a:path>
            </a:pathLst>
          </a:custGeom>
          <a:blipFill>
            <a:blip r:embed="rId7"/>
            <a:stretch>
              <a:fillRect l="0" t="0" r="0" b="0"/>
            </a:stretch>
          </a:blipFill>
        </p:spPr>
      </p:sp>
      <p:sp>
        <p:nvSpPr>
          <p:cNvPr name="TextBox 6" id="6"/>
          <p:cNvSpPr txBox="true"/>
          <p:nvPr/>
        </p:nvSpPr>
        <p:spPr>
          <a:xfrm rot="0">
            <a:off x="4976008" y="1500032"/>
            <a:ext cx="8335985"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SMART CONSOLE</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2451025"/>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5216683" y="905266"/>
            <a:ext cx="9681304" cy="1085215"/>
          </a:xfrm>
          <a:prstGeom prst="rect">
            <a:avLst/>
          </a:prstGeom>
        </p:spPr>
        <p:txBody>
          <a:bodyPr anchor="t" rtlCol="false" tIns="0" lIns="0" bIns="0" rIns="0">
            <a:spAutoFit/>
          </a:bodyPr>
          <a:lstStyle/>
          <a:p>
            <a:pPr algn="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BEFORE HTTPS BLOCK</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1965021"/>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5216683" y="905266"/>
            <a:ext cx="9681304" cy="1085215"/>
          </a:xfrm>
          <a:prstGeom prst="rect">
            <a:avLst/>
          </a:prstGeom>
        </p:spPr>
        <p:txBody>
          <a:bodyPr anchor="t" rtlCol="false" tIns="0" lIns="0" bIns="0" rIns="0">
            <a:spAutoFit/>
          </a:bodyPr>
          <a:lstStyle/>
          <a:p>
            <a:pPr algn="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PING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1965021"/>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5216683" y="905266"/>
            <a:ext cx="9681304" cy="1085215"/>
          </a:xfrm>
          <a:prstGeom prst="rect">
            <a:avLst/>
          </a:prstGeom>
        </p:spPr>
        <p:txBody>
          <a:bodyPr anchor="t" rtlCol="false" tIns="0" lIns="0" bIns="0" rIns="0">
            <a:spAutoFit/>
          </a:bodyPr>
          <a:lstStyle/>
          <a:p>
            <a:pPr algn="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RULES ADDED</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2415389" y="1990481"/>
            <a:ext cx="13457222" cy="7569687"/>
          </a:xfrm>
          <a:custGeom>
            <a:avLst/>
            <a:gdLst/>
            <a:ahLst/>
            <a:cxnLst/>
            <a:rect r="r" b="b" t="t" l="l"/>
            <a:pathLst>
              <a:path h="7569687" w="13457222">
                <a:moveTo>
                  <a:pt x="0" y="0"/>
                </a:moveTo>
                <a:lnTo>
                  <a:pt x="13457222" y="0"/>
                </a:lnTo>
                <a:lnTo>
                  <a:pt x="13457222" y="7569688"/>
                </a:lnTo>
                <a:lnTo>
                  <a:pt x="0" y="7569688"/>
                </a:lnTo>
                <a:lnTo>
                  <a:pt x="0" y="0"/>
                </a:lnTo>
                <a:close/>
              </a:path>
            </a:pathLst>
          </a:custGeom>
          <a:blipFill>
            <a:blip r:embed="rId7"/>
            <a:stretch>
              <a:fillRect l="0" t="0" r="0" b="0"/>
            </a:stretch>
          </a:blipFill>
        </p:spPr>
      </p:sp>
      <p:sp>
        <p:nvSpPr>
          <p:cNvPr name="TextBox 6" id="6"/>
          <p:cNvSpPr txBox="true"/>
          <p:nvPr/>
        </p:nvSpPr>
        <p:spPr>
          <a:xfrm rot="0">
            <a:off x="5216683" y="905266"/>
            <a:ext cx="9681304" cy="1085215"/>
          </a:xfrm>
          <a:prstGeom prst="rect">
            <a:avLst/>
          </a:prstGeom>
        </p:spPr>
        <p:txBody>
          <a:bodyPr anchor="t" rtlCol="false" tIns="0" lIns="0" bIns="0" rIns="0">
            <a:spAutoFit/>
          </a:bodyPr>
          <a:lstStyle/>
          <a:p>
            <a:pPr algn="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SUCCESS</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1965021"/>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5216683" y="905266"/>
            <a:ext cx="9681304" cy="1085215"/>
          </a:xfrm>
          <a:prstGeom prst="rect">
            <a:avLst/>
          </a:prstGeom>
        </p:spPr>
        <p:txBody>
          <a:bodyPr anchor="t" rtlCol="false" tIns="0" lIns="0" bIns="0" rIns="0">
            <a:spAutoFit/>
          </a:bodyPr>
          <a:lstStyle/>
          <a:p>
            <a:pPr algn="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PING TEXT</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TextBox 3" id="3"/>
          <p:cNvSpPr txBox="true"/>
          <p:nvPr/>
        </p:nvSpPr>
        <p:spPr>
          <a:xfrm rot="0">
            <a:off x="4976008" y="1531930"/>
            <a:ext cx="8335985"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61896A"/>
                </a:solidFill>
                <a:latin typeface="Helvetica Now Display"/>
                <a:ea typeface="Helvetica Now Display"/>
                <a:cs typeface="Helvetica Now Display"/>
                <a:sym typeface="Helvetica Now Display"/>
              </a:rPr>
              <a:t>CONCLUTION</a:t>
            </a:r>
          </a:p>
        </p:txBody>
      </p:sp>
      <p:sp>
        <p:nvSpPr>
          <p:cNvPr name="Freeform 4" id="4"/>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6" id="6"/>
          <p:cNvSpPr txBox="true"/>
          <p:nvPr/>
        </p:nvSpPr>
        <p:spPr>
          <a:xfrm rot="0">
            <a:off x="3636447" y="2385833"/>
            <a:ext cx="11015107" cy="6872467"/>
          </a:xfrm>
          <a:prstGeom prst="rect">
            <a:avLst/>
          </a:prstGeom>
        </p:spPr>
        <p:txBody>
          <a:bodyPr anchor="t" rtlCol="false" tIns="0" lIns="0" bIns="0" rIns="0">
            <a:spAutoFit/>
          </a:bodyPr>
          <a:lstStyle/>
          <a:p>
            <a:pPr algn="ctr">
              <a:lnSpc>
                <a:spcPts val="4576"/>
              </a:lnSpc>
            </a:pPr>
            <a:r>
              <a:rPr lang="en-US" sz="3269">
                <a:solidFill>
                  <a:srgbClr val="61896A"/>
                </a:solidFill>
                <a:latin typeface="Clear Sans"/>
                <a:ea typeface="Clear Sans"/>
                <a:cs typeface="Clear Sans"/>
                <a:sym typeface="Clear Sans"/>
              </a:rPr>
              <a:t>Enterprise Network Security assures that an organization's network, systems, and data are safe, reliable, and protected from both internal and external threats. Enterprises may mitigate cyber threats and ensure business continuity by implementing robust access control, continuous monitoring, secure network design, and user awareness.</a:t>
            </a:r>
          </a:p>
          <a:p>
            <a:pPr algn="ctr">
              <a:lnSpc>
                <a:spcPts val="4576"/>
              </a:lnSpc>
            </a:pPr>
          </a:p>
          <a:p>
            <a:pPr algn="ctr">
              <a:lnSpc>
                <a:spcPts val="4576"/>
              </a:lnSpc>
            </a:pPr>
            <a:r>
              <a:rPr lang="en-US" sz="3269">
                <a:solidFill>
                  <a:srgbClr val="61896A"/>
                </a:solidFill>
                <a:latin typeface="Clear Sans"/>
                <a:ea typeface="Clear Sans"/>
                <a:cs typeface="Clear Sans"/>
                <a:sym typeface="Clear Sans"/>
              </a:rPr>
              <a:t>In today's digital environment, ENS is more than just a technical requirement; it is a strategic imperative that promotes trust, compliance, and long-term organizational success.</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080277" y="3308477"/>
            <a:ext cx="10127446" cy="3641471"/>
          </a:xfrm>
          <a:prstGeom prst="rect">
            <a:avLst/>
          </a:prstGeom>
        </p:spPr>
        <p:txBody>
          <a:bodyPr anchor="t" rtlCol="false" tIns="0" lIns="0" bIns="0" rIns="0">
            <a:spAutoFit/>
          </a:bodyPr>
          <a:lstStyle/>
          <a:p>
            <a:pPr algn="ctr">
              <a:lnSpc>
                <a:spcPts val="14432"/>
              </a:lnSpc>
            </a:pPr>
            <a:r>
              <a:rPr lang="en-US" b="true" sz="11733">
                <a:solidFill>
                  <a:srgbClr val="61896A"/>
                </a:solidFill>
                <a:latin typeface="Helvetica Now Display Bold"/>
                <a:ea typeface="Helvetica Now Display Bold"/>
                <a:cs typeface="Helvetica Now Display Bold"/>
                <a:sym typeface="Helvetica Now Display Bold"/>
              </a:rPr>
              <a:t>THANK</a:t>
            </a:r>
          </a:p>
          <a:p>
            <a:pPr algn="ctr">
              <a:lnSpc>
                <a:spcPts val="14432"/>
              </a:lnSpc>
            </a:pPr>
            <a:r>
              <a:rPr lang="en-US" b="true" sz="11733">
                <a:solidFill>
                  <a:srgbClr val="61896A"/>
                </a:solidFill>
                <a:latin typeface="Helvetica Now Display Bold"/>
                <a:ea typeface="Helvetica Now Display Bold"/>
                <a:cs typeface="Helvetica Now Display Bold"/>
                <a:sym typeface="Helvetica Now Display Bold"/>
              </a:rPr>
              <a:t>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DAG_JogrmF0</dc:identifier>
  <dcterms:modified xsi:type="dcterms:W3CDTF">2011-08-01T06:04:30Z</dcterms:modified>
  <cp:revision>1</cp:revision>
  <dc:title>Enterprice Network Security</dc:title>
</cp:coreProperties>
</file>