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ink/ink2.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3.xml" ContentType="application/inkml+xml"/>
  <Override PartName="/ppt/notesSlides/notesSlide12.xml" ContentType="application/vnd.openxmlformats-officedocument.presentationml.notesSlide+xml"/>
  <Override PartName="/ppt/ink/ink4.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ink/ink5.xml" ContentType="application/inkml+xml"/>
  <Override PartName="/ppt/notesSlides/notesSlide19.xml" ContentType="application/vnd.openxmlformats-officedocument.presentationml.notesSlide+xml"/>
  <Override PartName="/ppt/ink/ink6.xml" ContentType="application/inkml+xml"/>
  <Override PartName="/ppt/notesSlides/notesSlide20.xml" ContentType="application/vnd.openxmlformats-officedocument.presentationml.notesSlide+xml"/>
  <Override PartName="/ppt/ink/ink7.xml" ContentType="application/inkml+xml"/>
  <Override PartName="/ppt/notesSlides/notesSlide21.xml" ContentType="application/vnd.openxmlformats-officedocument.presentationml.notesSlide+xml"/>
  <Override PartName="/ppt/ink/ink8.xml" ContentType="application/inkml+xml"/>
  <Override PartName="/ppt/notesSlides/notesSlide22.xml" ContentType="application/vnd.openxmlformats-officedocument.presentationml.notesSlide+xml"/>
  <Override PartName="/ppt/ink/ink9.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860" r:id="rId2"/>
  </p:sldMasterIdLst>
  <p:notesMasterIdLst>
    <p:notesMasterId r:id="rId40"/>
  </p:notesMasterIdLst>
  <p:sldIdLst>
    <p:sldId id="256" r:id="rId3"/>
    <p:sldId id="257" r:id="rId4"/>
    <p:sldId id="258" r:id="rId5"/>
    <p:sldId id="259" r:id="rId6"/>
    <p:sldId id="260" r:id="rId7"/>
    <p:sldId id="261" r:id="rId8"/>
    <p:sldId id="282" r:id="rId9"/>
    <p:sldId id="262" r:id="rId10"/>
    <p:sldId id="283" r:id="rId11"/>
    <p:sldId id="284" r:id="rId12"/>
    <p:sldId id="263" r:id="rId13"/>
    <p:sldId id="266" r:id="rId14"/>
    <p:sldId id="285" r:id="rId15"/>
    <p:sldId id="286" r:id="rId16"/>
    <p:sldId id="267" r:id="rId17"/>
    <p:sldId id="268" r:id="rId18"/>
    <p:sldId id="287" r:id="rId19"/>
    <p:sldId id="288" r:id="rId20"/>
    <p:sldId id="305" r:id="rId21"/>
    <p:sldId id="269" r:id="rId22"/>
    <p:sldId id="289" r:id="rId23"/>
    <p:sldId id="290" r:id="rId24"/>
    <p:sldId id="291" r:id="rId25"/>
    <p:sldId id="270" r:id="rId26"/>
    <p:sldId id="271" r:id="rId27"/>
    <p:sldId id="292" r:id="rId28"/>
    <p:sldId id="272" r:id="rId29"/>
    <p:sldId id="273" r:id="rId30"/>
    <p:sldId id="300" r:id="rId31"/>
    <p:sldId id="299" r:id="rId32"/>
    <p:sldId id="274" r:id="rId33"/>
    <p:sldId id="301" r:id="rId34"/>
    <p:sldId id="302" r:id="rId35"/>
    <p:sldId id="275" r:id="rId36"/>
    <p:sldId id="277" r:id="rId37"/>
    <p:sldId id="304" r:id="rId38"/>
    <p:sldId id="27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85D1B3-07A9-4449-8E19-9453AF94CB9C}" v="144" dt="2024-11-14T14:54:54.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2033" autoAdjust="0"/>
  </p:normalViewPr>
  <p:slideViewPr>
    <p:cSldViewPr snapToGrid="0">
      <p:cViewPr varScale="1">
        <p:scale>
          <a:sx n="56" d="100"/>
          <a:sy n="56" d="100"/>
        </p:scale>
        <p:origin x="1209" y="4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4AF5BA-B740-4584-94FC-EA4FE2AF5E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27ECA3-E0D3-4BB8-93FC-54C24643ADAD}">
      <dgm:prSet custT="1"/>
      <dgm:spPr/>
      <dgm:t>
        <a:bodyPr/>
        <a:lstStyle/>
        <a:p>
          <a:r>
            <a:rPr lang="en-GB" sz="2400" dirty="0"/>
            <a:t>Case et al (2021, p.694): “Criminal justice’, which can be broadly defined as the system of law enforcement for potential crimes, is a complex and dynamic field that is inextricably linked to the discipline of criminology.”</a:t>
          </a:r>
          <a:endParaRPr lang="en-US" sz="2400" dirty="0"/>
        </a:p>
      </dgm:t>
    </dgm:pt>
    <dgm:pt modelId="{BFE44B96-9B9E-4FBF-8D92-4DDF9C8C9868}" type="parTrans" cxnId="{BD16E909-18A6-406F-A1CB-6322BFF2AE06}">
      <dgm:prSet/>
      <dgm:spPr/>
      <dgm:t>
        <a:bodyPr/>
        <a:lstStyle/>
        <a:p>
          <a:endParaRPr lang="en-US"/>
        </a:p>
      </dgm:t>
    </dgm:pt>
    <dgm:pt modelId="{3EBD5096-D64D-4635-A0D9-855F8FE21563}" type="sibTrans" cxnId="{BD16E909-18A6-406F-A1CB-6322BFF2AE06}">
      <dgm:prSet/>
      <dgm:spPr/>
      <dgm:t>
        <a:bodyPr/>
        <a:lstStyle/>
        <a:p>
          <a:endParaRPr lang="en-US"/>
        </a:p>
      </dgm:t>
    </dgm:pt>
    <dgm:pt modelId="{D26EE468-35CC-4873-9A92-9D24E8FEAC17}">
      <dgm:prSet custT="1"/>
      <dgm:spPr/>
      <dgm:t>
        <a:bodyPr/>
        <a:lstStyle/>
        <a:p>
          <a:r>
            <a:rPr lang="en-GB" sz="2000" dirty="0"/>
            <a:t>In the UK, the concept of the CJS refers to the law, law enforcement, and dealing with transgressions of the law. More recently, focus has also been placed on the role of criminal justice agencies in preventative work, such as preventing offending in the first place, through focus on vulnerability or trauma-informed practice through a public health lens (Christmas and Srivastava, 2019; </a:t>
          </a:r>
          <a:r>
            <a:rPr lang="en-GB" sz="2000" dirty="0" err="1"/>
            <a:t>Keay</a:t>
          </a:r>
          <a:r>
            <a:rPr lang="en-GB" sz="2000" dirty="0"/>
            <a:t> and Kirby, 2018).</a:t>
          </a:r>
          <a:endParaRPr lang="en-US" sz="2000" dirty="0"/>
        </a:p>
      </dgm:t>
    </dgm:pt>
    <dgm:pt modelId="{A484DFA5-3C8A-4B67-8C90-3461BD8DBAC6}" type="parTrans" cxnId="{ED61572D-299F-4E34-BD25-11014EB2D021}">
      <dgm:prSet/>
      <dgm:spPr/>
      <dgm:t>
        <a:bodyPr/>
        <a:lstStyle/>
        <a:p>
          <a:endParaRPr lang="en-US"/>
        </a:p>
      </dgm:t>
    </dgm:pt>
    <dgm:pt modelId="{D5548689-4625-4F70-ADDA-AAA5CD32C8A9}" type="sibTrans" cxnId="{ED61572D-299F-4E34-BD25-11014EB2D021}">
      <dgm:prSet/>
      <dgm:spPr/>
      <dgm:t>
        <a:bodyPr/>
        <a:lstStyle/>
        <a:p>
          <a:endParaRPr lang="en-US"/>
        </a:p>
      </dgm:t>
    </dgm:pt>
    <dgm:pt modelId="{F4197273-2FC6-457B-8112-7506CD50591E}" type="pres">
      <dgm:prSet presAssocID="{9A4AF5BA-B740-4584-94FC-EA4FE2AF5ED4}" presName="root" presStyleCnt="0">
        <dgm:presLayoutVars>
          <dgm:dir/>
          <dgm:resizeHandles val="exact"/>
        </dgm:presLayoutVars>
      </dgm:prSet>
      <dgm:spPr/>
    </dgm:pt>
    <dgm:pt modelId="{9D2D2727-EDFB-47D9-B6B8-0C28986A0085}" type="pres">
      <dgm:prSet presAssocID="{9C27ECA3-E0D3-4BB8-93FC-54C24643ADAD}" presName="compNode" presStyleCnt="0"/>
      <dgm:spPr/>
    </dgm:pt>
    <dgm:pt modelId="{B92165A0-FD1C-427E-951D-6B45DCCA8789}" type="pres">
      <dgm:prSet presAssocID="{9C27ECA3-E0D3-4BB8-93FC-54C24643ADAD}" presName="bgRect" presStyleLbl="bgShp" presStyleIdx="0" presStyleCnt="2"/>
      <dgm:spPr/>
    </dgm:pt>
    <dgm:pt modelId="{5EA232FE-83E3-4392-89E9-4F221D5B4E67}" type="pres">
      <dgm:prSet presAssocID="{9C27ECA3-E0D3-4BB8-93FC-54C24643AD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32B90906-1A8C-4170-A329-809240402CC1}" type="pres">
      <dgm:prSet presAssocID="{9C27ECA3-E0D3-4BB8-93FC-54C24643ADAD}" presName="spaceRect" presStyleCnt="0"/>
      <dgm:spPr/>
    </dgm:pt>
    <dgm:pt modelId="{AA6E9248-0CB0-4547-AE35-56E5125DB1C0}" type="pres">
      <dgm:prSet presAssocID="{9C27ECA3-E0D3-4BB8-93FC-54C24643ADAD}" presName="parTx" presStyleLbl="revTx" presStyleIdx="0" presStyleCnt="2">
        <dgm:presLayoutVars>
          <dgm:chMax val="0"/>
          <dgm:chPref val="0"/>
        </dgm:presLayoutVars>
      </dgm:prSet>
      <dgm:spPr/>
    </dgm:pt>
    <dgm:pt modelId="{9A9B3C0C-CA3B-4388-A8D0-7541829695E6}" type="pres">
      <dgm:prSet presAssocID="{3EBD5096-D64D-4635-A0D9-855F8FE21563}" presName="sibTrans" presStyleCnt="0"/>
      <dgm:spPr/>
    </dgm:pt>
    <dgm:pt modelId="{71FED5F7-B0D4-4A67-BA37-0F2932B34689}" type="pres">
      <dgm:prSet presAssocID="{D26EE468-35CC-4873-9A92-9D24E8FEAC17}" presName="compNode" presStyleCnt="0"/>
      <dgm:spPr/>
    </dgm:pt>
    <dgm:pt modelId="{6F5D3AAA-CAE6-40E1-B391-84807FF5C34E}" type="pres">
      <dgm:prSet presAssocID="{D26EE468-35CC-4873-9A92-9D24E8FEAC17}" presName="bgRect" presStyleLbl="bgShp" presStyleIdx="1" presStyleCnt="2" custScaleY="174827"/>
      <dgm:spPr/>
    </dgm:pt>
    <dgm:pt modelId="{64399AA3-CEFF-426B-A856-D85BDF67F40E}" type="pres">
      <dgm:prSet presAssocID="{D26EE468-35CC-4873-9A92-9D24E8FEAC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6399AE5D-B954-4B70-B8B5-C7C0AB225AD9}" type="pres">
      <dgm:prSet presAssocID="{D26EE468-35CC-4873-9A92-9D24E8FEAC17}" presName="spaceRect" presStyleCnt="0"/>
      <dgm:spPr/>
    </dgm:pt>
    <dgm:pt modelId="{340500EA-229B-4E11-9CC6-4C0D7F492B45}" type="pres">
      <dgm:prSet presAssocID="{D26EE468-35CC-4873-9A92-9D24E8FEAC17}" presName="parTx" presStyleLbl="revTx" presStyleIdx="1" presStyleCnt="2" custScaleY="172592">
        <dgm:presLayoutVars>
          <dgm:chMax val="0"/>
          <dgm:chPref val="0"/>
        </dgm:presLayoutVars>
      </dgm:prSet>
      <dgm:spPr/>
    </dgm:pt>
  </dgm:ptLst>
  <dgm:cxnLst>
    <dgm:cxn modelId="{BD16E909-18A6-406F-A1CB-6322BFF2AE06}" srcId="{9A4AF5BA-B740-4584-94FC-EA4FE2AF5ED4}" destId="{9C27ECA3-E0D3-4BB8-93FC-54C24643ADAD}" srcOrd="0" destOrd="0" parTransId="{BFE44B96-9B9E-4FBF-8D92-4DDF9C8C9868}" sibTransId="{3EBD5096-D64D-4635-A0D9-855F8FE21563}"/>
    <dgm:cxn modelId="{ED61572D-299F-4E34-BD25-11014EB2D021}" srcId="{9A4AF5BA-B740-4584-94FC-EA4FE2AF5ED4}" destId="{D26EE468-35CC-4873-9A92-9D24E8FEAC17}" srcOrd="1" destOrd="0" parTransId="{A484DFA5-3C8A-4B67-8C90-3461BD8DBAC6}" sibTransId="{D5548689-4625-4F70-ADDA-AAA5CD32C8A9}"/>
    <dgm:cxn modelId="{30ADAC5D-457A-4917-B637-FC8290EBF89F}" type="presOf" srcId="{9A4AF5BA-B740-4584-94FC-EA4FE2AF5ED4}" destId="{F4197273-2FC6-457B-8112-7506CD50591E}" srcOrd="0" destOrd="0" presId="urn:microsoft.com/office/officeart/2018/2/layout/IconVerticalSolidList"/>
    <dgm:cxn modelId="{6C85A4B0-5632-466D-B29F-A924F6B69E21}" type="presOf" srcId="{D26EE468-35CC-4873-9A92-9D24E8FEAC17}" destId="{340500EA-229B-4E11-9CC6-4C0D7F492B45}" srcOrd="0" destOrd="0" presId="urn:microsoft.com/office/officeart/2018/2/layout/IconVerticalSolidList"/>
    <dgm:cxn modelId="{E4CD25DA-BBDC-4307-A01B-197E7A47C60F}" type="presOf" srcId="{9C27ECA3-E0D3-4BB8-93FC-54C24643ADAD}" destId="{AA6E9248-0CB0-4547-AE35-56E5125DB1C0}" srcOrd="0" destOrd="0" presId="urn:microsoft.com/office/officeart/2018/2/layout/IconVerticalSolidList"/>
    <dgm:cxn modelId="{0DA2260E-C0BF-4CE8-A3D9-C97F71FC89B1}" type="presParOf" srcId="{F4197273-2FC6-457B-8112-7506CD50591E}" destId="{9D2D2727-EDFB-47D9-B6B8-0C28986A0085}" srcOrd="0" destOrd="0" presId="urn:microsoft.com/office/officeart/2018/2/layout/IconVerticalSolidList"/>
    <dgm:cxn modelId="{65E1FBD9-4FC7-4214-8A52-05640301873D}" type="presParOf" srcId="{9D2D2727-EDFB-47D9-B6B8-0C28986A0085}" destId="{B92165A0-FD1C-427E-951D-6B45DCCA8789}" srcOrd="0" destOrd="0" presId="urn:microsoft.com/office/officeart/2018/2/layout/IconVerticalSolidList"/>
    <dgm:cxn modelId="{5172558F-F52C-407E-902A-1E1E2BAA7CC1}" type="presParOf" srcId="{9D2D2727-EDFB-47D9-B6B8-0C28986A0085}" destId="{5EA232FE-83E3-4392-89E9-4F221D5B4E67}" srcOrd="1" destOrd="0" presId="urn:microsoft.com/office/officeart/2018/2/layout/IconVerticalSolidList"/>
    <dgm:cxn modelId="{688EFCD1-50D8-439E-9D21-A3097FF86A15}" type="presParOf" srcId="{9D2D2727-EDFB-47D9-B6B8-0C28986A0085}" destId="{32B90906-1A8C-4170-A329-809240402CC1}" srcOrd="2" destOrd="0" presId="urn:microsoft.com/office/officeart/2018/2/layout/IconVerticalSolidList"/>
    <dgm:cxn modelId="{AEAF4050-D55D-453E-A21B-46D6D737A974}" type="presParOf" srcId="{9D2D2727-EDFB-47D9-B6B8-0C28986A0085}" destId="{AA6E9248-0CB0-4547-AE35-56E5125DB1C0}" srcOrd="3" destOrd="0" presId="urn:microsoft.com/office/officeart/2018/2/layout/IconVerticalSolidList"/>
    <dgm:cxn modelId="{7BD8B69D-CE65-4468-AF5F-6B463439A7A4}" type="presParOf" srcId="{F4197273-2FC6-457B-8112-7506CD50591E}" destId="{9A9B3C0C-CA3B-4388-A8D0-7541829695E6}" srcOrd="1" destOrd="0" presId="urn:microsoft.com/office/officeart/2018/2/layout/IconVerticalSolidList"/>
    <dgm:cxn modelId="{39A2A5D7-2B8B-43F1-8950-05C5F5536408}" type="presParOf" srcId="{F4197273-2FC6-457B-8112-7506CD50591E}" destId="{71FED5F7-B0D4-4A67-BA37-0F2932B34689}" srcOrd="2" destOrd="0" presId="urn:microsoft.com/office/officeart/2018/2/layout/IconVerticalSolidList"/>
    <dgm:cxn modelId="{E0E036F2-7351-4942-A9F6-131B56D1C272}" type="presParOf" srcId="{71FED5F7-B0D4-4A67-BA37-0F2932B34689}" destId="{6F5D3AAA-CAE6-40E1-B391-84807FF5C34E}" srcOrd="0" destOrd="0" presId="urn:microsoft.com/office/officeart/2018/2/layout/IconVerticalSolidList"/>
    <dgm:cxn modelId="{BF45A403-9E8F-47EA-AD30-F30333DBBA1A}" type="presParOf" srcId="{71FED5F7-B0D4-4A67-BA37-0F2932B34689}" destId="{64399AA3-CEFF-426B-A856-D85BDF67F40E}" srcOrd="1" destOrd="0" presId="urn:microsoft.com/office/officeart/2018/2/layout/IconVerticalSolidList"/>
    <dgm:cxn modelId="{C45AABF2-EDF5-4AF9-BADE-7ED99B0DF0E7}" type="presParOf" srcId="{71FED5F7-B0D4-4A67-BA37-0F2932B34689}" destId="{6399AE5D-B954-4B70-B8B5-C7C0AB225AD9}" srcOrd="2" destOrd="0" presId="urn:microsoft.com/office/officeart/2018/2/layout/IconVerticalSolidList"/>
    <dgm:cxn modelId="{54A30959-D6A6-4EAE-94A8-609F50EDD137}" type="presParOf" srcId="{71FED5F7-B0D4-4A67-BA37-0F2932B34689}" destId="{340500EA-229B-4E11-9CC6-4C0D7F492B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8418A-31DC-4F54-9536-A70669853C0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959D046-715C-496F-8C9E-A2480761C5DC}">
      <dgm:prSet/>
      <dgm:spPr/>
      <dgm:t>
        <a:bodyPr/>
        <a:lstStyle/>
        <a:p>
          <a:pPr>
            <a:lnSpc>
              <a:spcPct val="100000"/>
            </a:lnSpc>
          </a:pPr>
          <a:r>
            <a:rPr lang="en-GB"/>
            <a:t>• The court has the jurisdiction to deal with the accused (that is, that it possesses the legal power to do so);</a:t>
          </a:r>
          <a:endParaRPr lang="en-US"/>
        </a:p>
      </dgm:t>
    </dgm:pt>
    <dgm:pt modelId="{7598C51B-5BA7-4437-B359-6BA9301D62AA}" type="parTrans" cxnId="{CE9846C9-5396-4EB7-B013-383F4C3972A7}">
      <dgm:prSet/>
      <dgm:spPr/>
      <dgm:t>
        <a:bodyPr/>
        <a:lstStyle/>
        <a:p>
          <a:endParaRPr lang="en-US"/>
        </a:p>
      </dgm:t>
    </dgm:pt>
    <dgm:pt modelId="{A2AE9827-4000-40FC-AA1A-9DEDE9E2852C}" type="sibTrans" cxnId="{CE9846C9-5396-4EB7-B013-383F4C3972A7}">
      <dgm:prSet/>
      <dgm:spPr/>
      <dgm:t>
        <a:bodyPr/>
        <a:lstStyle/>
        <a:p>
          <a:endParaRPr lang="en-US"/>
        </a:p>
      </dgm:t>
    </dgm:pt>
    <dgm:pt modelId="{DBB1BC71-43ED-4D5B-B924-75909D04418D}">
      <dgm:prSet/>
      <dgm:spPr/>
      <dgm:t>
        <a:bodyPr/>
        <a:lstStyle/>
        <a:p>
          <a:pPr>
            <a:lnSpc>
              <a:spcPct val="100000"/>
            </a:lnSpc>
          </a:pPr>
          <a:r>
            <a:rPr lang="en-GB"/>
            <a:t>• The accused must be presumed innocent until/unless the prosecution can prove them guilty ‘beyond reasonable doubt’—the concept of presumption of innocence;</a:t>
          </a:r>
          <a:endParaRPr lang="en-US"/>
        </a:p>
      </dgm:t>
    </dgm:pt>
    <dgm:pt modelId="{FF81389A-7E56-4802-B80D-F418A666810A}" type="parTrans" cxnId="{F3FB3839-0783-4295-BF62-82BF2E14D250}">
      <dgm:prSet/>
      <dgm:spPr/>
      <dgm:t>
        <a:bodyPr/>
        <a:lstStyle/>
        <a:p>
          <a:endParaRPr lang="en-US"/>
        </a:p>
      </dgm:t>
    </dgm:pt>
    <dgm:pt modelId="{2F9930AA-A139-42ED-B80D-E7A13016BAA5}" type="sibTrans" cxnId="{F3FB3839-0783-4295-BF62-82BF2E14D250}">
      <dgm:prSet/>
      <dgm:spPr/>
      <dgm:t>
        <a:bodyPr/>
        <a:lstStyle/>
        <a:p>
          <a:endParaRPr lang="en-US"/>
        </a:p>
      </dgm:t>
    </dgm:pt>
    <dgm:pt modelId="{FB6AD0F3-E082-49FB-AD33-DA76FE6EFA6E}">
      <dgm:prSet/>
      <dgm:spPr/>
      <dgm:t>
        <a:bodyPr/>
        <a:lstStyle/>
        <a:p>
          <a:pPr>
            <a:lnSpc>
              <a:spcPct val="100000"/>
            </a:lnSpc>
          </a:pPr>
          <a:r>
            <a:rPr lang="en-GB"/>
            <a:t>• The accused must be legally competent to stand trial (that is, they must possess criminal responsibility);</a:t>
          </a:r>
          <a:endParaRPr lang="en-US"/>
        </a:p>
      </dgm:t>
    </dgm:pt>
    <dgm:pt modelId="{9E66F35A-1004-4F4E-AB5B-851D4378E110}" type="parTrans" cxnId="{802EBD54-E27F-45E3-8E4E-CCB2347B053A}">
      <dgm:prSet/>
      <dgm:spPr/>
      <dgm:t>
        <a:bodyPr/>
        <a:lstStyle/>
        <a:p>
          <a:endParaRPr lang="en-US"/>
        </a:p>
      </dgm:t>
    </dgm:pt>
    <dgm:pt modelId="{459A045E-A1E3-448C-BFA8-EAF29851140F}" type="sibTrans" cxnId="{802EBD54-E27F-45E3-8E4E-CCB2347B053A}">
      <dgm:prSet/>
      <dgm:spPr/>
      <dgm:t>
        <a:bodyPr/>
        <a:lstStyle/>
        <a:p>
          <a:endParaRPr lang="en-US"/>
        </a:p>
      </dgm:t>
    </dgm:pt>
    <dgm:pt modelId="{A44EC9D3-193F-4E63-9740-0247AD47E7F8}">
      <dgm:prSet/>
      <dgm:spPr/>
      <dgm:t>
        <a:bodyPr/>
        <a:lstStyle/>
        <a:p>
          <a:pPr>
            <a:lnSpc>
              <a:spcPct val="100000"/>
            </a:lnSpc>
          </a:pPr>
          <a:r>
            <a:rPr lang="en-GB"/>
            <a:t>• The accused must not have committed the offence too long ago or have been previously acquitted or convicted of it—the concept of double jeopardy.</a:t>
          </a:r>
          <a:endParaRPr lang="en-US"/>
        </a:p>
      </dgm:t>
    </dgm:pt>
    <dgm:pt modelId="{F5526A7C-DDBF-4950-B963-247104C70E8E}" type="parTrans" cxnId="{E82190B4-1F3B-4EAD-A2CC-A09BEBB96852}">
      <dgm:prSet/>
      <dgm:spPr/>
      <dgm:t>
        <a:bodyPr/>
        <a:lstStyle/>
        <a:p>
          <a:endParaRPr lang="en-US"/>
        </a:p>
      </dgm:t>
    </dgm:pt>
    <dgm:pt modelId="{AFFF022C-E92E-4069-9F0E-A7C3CA165F8E}" type="sibTrans" cxnId="{E82190B4-1F3B-4EAD-A2CC-A09BEBB96852}">
      <dgm:prSet/>
      <dgm:spPr/>
      <dgm:t>
        <a:bodyPr/>
        <a:lstStyle/>
        <a:p>
          <a:endParaRPr lang="en-US"/>
        </a:p>
      </dgm:t>
    </dgm:pt>
    <dgm:pt modelId="{CBCB78B2-330D-4596-9FC2-C2B3CFF429F4}" type="pres">
      <dgm:prSet presAssocID="{7328418A-31DC-4F54-9536-A70669853C0E}" presName="root" presStyleCnt="0">
        <dgm:presLayoutVars>
          <dgm:dir/>
          <dgm:resizeHandles val="exact"/>
        </dgm:presLayoutVars>
      </dgm:prSet>
      <dgm:spPr/>
    </dgm:pt>
    <dgm:pt modelId="{EB6CDF8F-E7E8-4926-813E-830D7487E7CD}" type="pres">
      <dgm:prSet presAssocID="{2959D046-715C-496F-8C9E-A2480761C5DC}" presName="compNode" presStyleCnt="0"/>
      <dgm:spPr/>
    </dgm:pt>
    <dgm:pt modelId="{C278BCA8-D91D-41A0-B1D6-D8D74BD45216}" type="pres">
      <dgm:prSet presAssocID="{2959D046-715C-496F-8C9E-A2480761C5DC}" presName="bgRect" presStyleLbl="bgShp" presStyleIdx="0" presStyleCnt="4"/>
      <dgm:spPr/>
    </dgm:pt>
    <dgm:pt modelId="{CB961F80-21E0-4A8B-AB3A-D615F26EA529}" type="pres">
      <dgm:prSet presAssocID="{2959D046-715C-496F-8C9E-A2480761C5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a:ext>
      </dgm:extLst>
    </dgm:pt>
    <dgm:pt modelId="{194193CF-B729-4B87-B125-538ABC0739FB}" type="pres">
      <dgm:prSet presAssocID="{2959D046-715C-496F-8C9E-A2480761C5DC}" presName="spaceRect" presStyleCnt="0"/>
      <dgm:spPr/>
    </dgm:pt>
    <dgm:pt modelId="{EE7B4F3C-7B62-4971-8661-41B216294130}" type="pres">
      <dgm:prSet presAssocID="{2959D046-715C-496F-8C9E-A2480761C5DC}" presName="parTx" presStyleLbl="revTx" presStyleIdx="0" presStyleCnt="4">
        <dgm:presLayoutVars>
          <dgm:chMax val="0"/>
          <dgm:chPref val="0"/>
        </dgm:presLayoutVars>
      </dgm:prSet>
      <dgm:spPr/>
    </dgm:pt>
    <dgm:pt modelId="{971CB3DD-025D-458B-986F-6134BEDE3BCA}" type="pres">
      <dgm:prSet presAssocID="{A2AE9827-4000-40FC-AA1A-9DEDE9E2852C}" presName="sibTrans" presStyleCnt="0"/>
      <dgm:spPr/>
    </dgm:pt>
    <dgm:pt modelId="{9FFD90B7-D733-41F0-843C-7CCFE48C5196}" type="pres">
      <dgm:prSet presAssocID="{DBB1BC71-43ED-4D5B-B924-75909D04418D}" presName="compNode" presStyleCnt="0"/>
      <dgm:spPr/>
    </dgm:pt>
    <dgm:pt modelId="{C8F0D9B8-3411-405A-9DF2-22598180E49D}" type="pres">
      <dgm:prSet presAssocID="{DBB1BC71-43ED-4D5B-B924-75909D04418D}" presName="bgRect" presStyleLbl="bgShp" presStyleIdx="1" presStyleCnt="4"/>
      <dgm:spPr/>
    </dgm:pt>
    <dgm:pt modelId="{C001CD00-456B-4D32-8A1C-1F9A860F8ECD}" type="pres">
      <dgm:prSet presAssocID="{DBB1BC71-43ED-4D5B-B924-75909D0441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mitments"/>
        </a:ext>
      </dgm:extLst>
    </dgm:pt>
    <dgm:pt modelId="{5B38A232-F219-4CA6-90FD-AD521FE2ECD4}" type="pres">
      <dgm:prSet presAssocID="{DBB1BC71-43ED-4D5B-B924-75909D04418D}" presName="spaceRect" presStyleCnt="0"/>
      <dgm:spPr/>
    </dgm:pt>
    <dgm:pt modelId="{99A658E1-D56D-4DE2-A5A2-51EAE5F418F1}" type="pres">
      <dgm:prSet presAssocID="{DBB1BC71-43ED-4D5B-B924-75909D04418D}" presName="parTx" presStyleLbl="revTx" presStyleIdx="1" presStyleCnt="4">
        <dgm:presLayoutVars>
          <dgm:chMax val="0"/>
          <dgm:chPref val="0"/>
        </dgm:presLayoutVars>
      </dgm:prSet>
      <dgm:spPr/>
    </dgm:pt>
    <dgm:pt modelId="{3D529BB4-674D-4EE5-80CF-A60F0677F50D}" type="pres">
      <dgm:prSet presAssocID="{2F9930AA-A139-42ED-B80D-E7A13016BAA5}" presName="sibTrans" presStyleCnt="0"/>
      <dgm:spPr/>
    </dgm:pt>
    <dgm:pt modelId="{F6E70695-8F07-41F6-A781-FF39F70F2CD7}" type="pres">
      <dgm:prSet presAssocID="{FB6AD0F3-E082-49FB-AD33-DA76FE6EFA6E}" presName="compNode" presStyleCnt="0"/>
      <dgm:spPr/>
    </dgm:pt>
    <dgm:pt modelId="{D6D65448-B8DD-4A38-ABDB-97C15BA49E1C}" type="pres">
      <dgm:prSet presAssocID="{FB6AD0F3-E082-49FB-AD33-DA76FE6EFA6E}" presName="bgRect" presStyleLbl="bgShp" presStyleIdx="2" presStyleCnt="4"/>
      <dgm:spPr/>
    </dgm:pt>
    <dgm:pt modelId="{A2182982-F2F3-45A1-BB81-E0C38A683B36}" type="pres">
      <dgm:prSet presAssocID="{FB6AD0F3-E082-49FB-AD33-DA76FE6EFA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Secure"/>
        </a:ext>
      </dgm:extLst>
    </dgm:pt>
    <dgm:pt modelId="{CF94DE56-7B56-4270-9632-A521F915CB80}" type="pres">
      <dgm:prSet presAssocID="{FB6AD0F3-E082-49FB-AD33-DA76FE6EFA6E}" presName="spaceRect" presStyleCnt="0"/>
      <dgm:spPr/>
    </dgm:pt>
    <dgm:pt modelId="{9015C136-B5BF-4ABE-9378-6BD1B3EA90A8}" type="pres">
      <dgm:prSet presAssocID="{FB6AD0F3-E082-49FB-AD33-DA76FE6EFA6E}" presName="parTx" presStyleLbl="revTx" presStyleIdx="2" presStyleCnt="4">
        <dgm:presLayoutVars>
          <dgm:chMax val="0"/>
          <dgm:chPref val="0"/>
        </dgm:presLayoutVars>
      </dgm:prSet>
      <dgm:spPr/>
    </dgm:pt>
    <dgm:pt modelId="{F5CFB504-9B39-49B5-951A-F0F2C979786D}" type="pres">
      <dgm:prSet presAssocID="{459A045E-A1E3-448C-BFA8-EAF29851140F}" presName="sibTrans" presStyleCnt="0"/>
      <dgm:spPr/>
    </dgm:pt>
    <dgm:pt modelId="{E1BADE57-61F9-42BB-A65C-330236E9737A}" type="pres">
      <dgm:prSet presAssocID="{A44EC9D3-193F-4E63-9740-0247AD47E7F8}" presName="compNode" presStyleCnt="0"/>
      <dgm:spPr/>
    </dgm:pt>
    <dgm:pt modelId="{81AE9D87-85DB-4CF0-BA88-950443C8AABA}" type="pres">
      <dgm:prSet presAssocID="{A44EC9D3-193F-4E63-9740-0247AD47E7F8}" presName="bgRect" presStyleLbl="bgShp" presStyleIdx="3" presStyleCnt="4"/>
      <dgm:spPr/>
    </dgm:pt>
    <dgm:pt modelId="{0BC15B7B-8E87-4722-93AF-2AA7796BEE6D}" type="pres">
      <dgm:prSet presAssocID="{A44EC9D3-193F-4E63-9740-0247AD47E7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rror"/>
        </a:ext>
      </dgm:extLst>
    </dgm:pt>
    <dgm:pt modelId="{99F4A57F-C442-490F-BF3C-B041FB9D9781}" type="pres">
      <dgm:prSet presAssocID="{A44EC9D3-193F-4E63-9740-0247AD47E7F8}" presName="spaceRect" presStyleCnt="0"/>
      <dgm:spPr/>
    </dgm:pt>
    <dgm:pt modelId="{94D22A99-ABBA-424B-A525-F196A4C5F124}" type="pres">
      <dgm:prSet presAssocID="{A44EC9D3-193F-4E63-9740-0247AD47E7F8}" presName="parTx" presStyleLbl="revTx" presStyleIdx="3" presStyleCnt="4">
        <dgm:presLayoutVars>
          <dgm:chMax val="0"/>
          <dgm:chPref val="0"/>
        </dgm:presLayoutVars>
      </dgm:prSet>
      <dgm:spPr/>
    </dgm:pt>
  </dgm:ptLst>
  <dgm:cxnLst>
    <dgm:cxn modelId="{422D4C29-DECA-420C-82B6-9934E7BB236E}" type="presOf" srcId="{2959D046-715C-496F-8C9E-A2480761C5DC}" destId="{EE7B4F3C-7B62-4971-8661-41B216294130}" srcOrd="0" destOrd="0" presId="urn:microsoft.com/office/officeart/2018/2/layout/IconVerticalSolidList"/>
    <dgm:cxn modelId="{F3FB3839-0783-4295-BF62-82BF2E14D250}" srcId="{7328418A-31DC-4F54-9536-A70669853C0E}" destId="{DBB1BC71-43ED-4D5B-B924-75909D04418D}" srcOrd="1" destOrd="0" parTransId="{FF81389A-7E56-4802-B80D-F418A666810A}" sibTransId="{2F9930AA-A139-42ED-B80D-E7A13016BAA5}"/>
    <dgm:cxn modelId="{9BC04441-2F5E-4CC9-8842-1C4BE7AA4352}" type="presOf" srcId="{7328418A-31DC-4F54-9536-A70669853C0E}" destId="{CBCB78B2-330D-4596-9FC2-C2B3CFF429F4}" srcOrd="0" destOrd="0" presId="urn:microsoft.com/office/officeart/2018/2/layout/IconVerticalSolidList"/>
    <dgm:cxn modelId="{B7802B43-D87D-4E33-A492-73B0A923C86D}" type="presOf" srcId="{A44EC9D3-193F-4E63-9740-0247AD47E7F8}" destId="{94D22A99-ABBA-424B-A525-F196A4C5F124}" srcOrd="0" destOrd="0" presId="urn:microsoft.com/office/officeart/2018/2/layout/IconVerticalSolidList"/>
    <dgm:cxn modelId="{802EBD54-E27F-45E3-8E4E-CCB2347B053A}" srcId="{7328418A-31DC-4F54-9536-A70669853C0E}" destId="{FB6AD0F3-E082-49FB-AD33-DA76FE6EFA6E}" srcOrd="2" destOrd="0" parTransId="{9E66F35A-1004-4F4E-AB5B-851D4378E110}" sibTransId="{459A045E-A1E3-448C-BFA8-EAF29851140F}"/>
    <dgm:cxn modelId="{D3F136B1-D72E-4C93-92E3-6140D2D7E848}" type="presOf" srcId="{DBB1BC71-43ED-4D5B-B924-75909D04418D}" destId="{99A658E1-D56D-4DE2-A5A2-51EAE5F418F1}" srcOrd="0" destOrd="0" presId="urn:microsoft.com/office/officeart/2018/2/layout/IconVerticalSolidList"/>
    <dgm:cxn modelId="{E82190B4-1F3B-4EAD-A2CC-A09BEBB96852}" srcId="{7328418A-31DC-4F54-9536-A70669853C0E}" destId="{A44EC9D3-193F-4E63-9740-0247AD47E7F8}" srcOrd="3" destOrd="0" parTransId="{F5526A7C-DDBF-4950-B963-247104C70E8E}" sibTransId="{AFFF022C-E92E-4069-9F0E-A7C3CA165F8E}"/>
    <dgm:cxn modelId="{CE9846C9-5396-4EB7-B013-383F4C3972A7}" srcId="{7328418A-31DC-4F54-9536-A70669853C0E}" destId="{2959D046-715C-496F-8C9E-A2480761C5DC}" srcOrd="0" destOrd="0" parTransId="{7598C51B-5BA7-4437-B359-6BA9301D62AA}" sibTransId="{A2AE9827-4000-40FC-AA1A-9DEDE9E2852C}"/>
    <dgm:cxn modelId="{54C3BDEE-7FF7-487D-B4EC-B6B727821B32}" type="presOf" srcId="{FB6AD0F3-E082-49FB-AD33-DA76FE6EFA6E}" destId="{9015C136-B5BF-4ABE-9378-6BD1B3EA90A8}" srcOrd="0" destOrd="0" presId="urn:microsoft.com/office/officeart/2018/2/layout/IconVerticalSolidList"/>
    <dgm:cxn modelId="{9818F358-1917-4A13-937D-AF9612E0BE6E}" type="presParOf" srcId="{CBCB78B2-330D-4596-9FC2-C2B3CFF429F4}" destId="{EB6CDF8F-E7E8-4926-813E-830D7487E7CD}" srcOrd="0" destOrd="0" presId="urn:microsoft.com/office/officeart/2018/2/layout/IconVerticalSolidList"/>
    <dgm:cxn modelId="{30B3FABE-D469-4A29-8D8D-AC9468FDB31A}" type="presParOf" srcId="{EB6CDF8F-E7E8-4926-813E-830D7487E7CD}" destId="{C278BCA8-D91D-41A0-B1D6-D8D74BD45216}" srcOrd="0" destOrd="0" presId="urn:microsoft.com/office/officeart/2018/2/layout/IconVerticalSolidList"/>
    <dgm:cxn modelId="{D73F29D5-6D7D-4FE5-9438-85DD22DF94E7}" type="presParOf" srcId="{EB6CDF8F-E7E8-4926-813E-830D7487E7CD}" destId="{CB961F80-21E0-4A8B-AB3A-D615F26EA529}" srcOrd="1" destOrd="0" presId="urn:microsoft.com/office/officeart/2018/2/layout/IconVerticalSolidList"/>
    <dgm:cxn modelId="{61F13C3A-C14C-456E-8182-5FCA1B8E16EE}" type="presParOf" srcId="{EB6CDF8F-E7E8-4926-813E-830D7487E7CD}" destId="{194193CF-B729-4B87-B125-538ABC0739FB}" srcOrd="2" destOrd="0" presId="urn:microsoft.com/office/officeart/2018/2/layout/IconVerticalSolidList"/>
    <dgm:cxn modelId="{20C89FA0-C9C2-4537-926E-9B3543C95C37}" type="presParOf" srcId="{EB6CDF8F-E7E8-4926-813E-830D7487E7CD}" destId="{EE7B4F3C-7B62-4971-8661-41B216294130}" srcOrd="3" destOrd="0" presId="urn:microsoft.com/office/officeart/2018/2/layout/IconVerticalSolidList"/>
    <dgm:cxn modelId="{BD963AEA-B5E5-4AB1-B0A6-1F5A6D660E9C}" type="presParOf" srcId="{CBCB78B2-330D-4596-9FC2-C2B3CFF429F4}" destId="{971CB3DD-025D-458B-986F-6134BEDE3BCA}" srcOrd="1" destOrd="0" presId="urn:microsoft.com/office/officeart/2018/2/layout/IconVerticalSolidList"/>
    <dgm:cxn modelId="{5CBB8CFF-322A-4DDA-BFB8-6F2039259990}" type="presParOf" srcId="{CBCB78B2-330D-4596-9FC2-C2B3CFF429F4}" destId="{9FFD90B7-D733-41F0-843C-7CCFE48C5196}" srcOrd="2" destOrd="0" presId="urn:microsoft.com/office/officeart/2018/2/layout/IconVerticalSolidList"/>
    <dgm:cxn modelId="{F67F2EE2-F787-411A-967B-3A86E37B2BA8}" type="presParOf" srcId="{9FFD90B7-D733-41F0-843C-7CCFE48C5196}" destId="{C8F0D9B8-3411-405A-9DF2-22598180E49D}" srcOrd="0" destOrd="0" presId="urn:microsoft.com/office/officeart/2018/2/layout/IconVerticalSolidList"/>
    <dgm:cxn modelId="{9E58FE5C-D5C7-47DB-B538-EE87A29D7051}" type="presParOf" srcId="{9FFD90B7-D733-41F0-843C-7CCFE48C5196}" destId="{C001CD00-456B-4D32-8A1C-1F9A860F8ECD}" srcOrd="1" destOrd="0" presId="urn:microsoft.com/office/officeart/2018/2/layout/IconVerticalSolidList"/>
    <dgm:cxn modelId="{177E7CA9-9C93-4516-9B63-59B1CCDDD5CF}" type="presParOf" srcId="{9FFD90B7-D733-41F0-843C-7CCFE48C5196}" destId="{5B38A232-F219-4CA6-90FD-AD521FE2ECD4}" srcOrd="2" destOrd="0" presId="urn:microsoft.com/office/officeart/2018/2/layout/IconVerticalSolidList"/>
    <dgm:cxn modelId="{0ECA803C-7A6C-44F9-95D2-9F09446C35C3}" type="presParOf" srcId="{9FFD90B7-D733-41F0-843C-7CCFE48C5196}" destId="{99A658E1-D56D-4DE2-A5A2-51EAE5F418F1}" srcOrd="3" destOrd="0" presId="urn:microsoft.com/office/officeart/2018/2/layout/IconVerticalSolidList"/>
    <dgm:cxn modelId="{23CEE798-4685-49FA-AC31-6D72B580ACB4}" type="presParOf" srcId="{CBCB78B2-330D-4596-9FC2-C2B3CFF429F4}" destId="{3D529BB4-674D-4EE5-80CF-A60F0677F50D}" srcOrd="3" destOrd="0" presId="urn:microsoft.com/office/officeart/2018/2/layout/IconVerticalSolidList"/>
    <dgm:cxn modelId="{90B9E850-E4CD-492F-9239-C3ADEC6320F4}" type="presParOf" srcId="{CBCB78B2-330D-4596-9FC2-C2B3CFF429F4}" destId="{F6E70695-8F07-41F6-A781-FF39F70F2CD7}" srcOrd="4" destOrd="0" presId="urn:microsoft.com/office/officeart/2018/2/layout/IconVerticalSolidList"/>
    <dgm:cxn modelId="{6B4C2347-C53A-4256-A2BE-4874AF5ED7A7}" type="presParOf" srcId="{F6E70695-8F07-41F6-A781-FF39F70F2CD7}" destId="{D6D65448-B8DD-4A38-ABDB-97C15BA49E1C}" srcOrd="0" destOrd="0" presId="urn:microsoft.com/office/officeart/2018/2/layout/IconVerticalSolidList"/>
    <dgm:cxn modelId="{AEC94132-5168-4045-9052-28BBBEAB93FE}" type="presParOf" srcId="{F6E70695-8F07-41F6-A781-FF39F70F2CD7}" destId="{A2182982-F2F3-45A1-BB81-E0C38A683B36}" srcOrd="1" destOrd="0" presId="urn:microsoft.com/office/officeart/2018/2/layout/IconVerticalSolidList"/>
    <dgm:cxn modelId="{04048538-DF92-4DAA-B8E0-73DFB6D05C3D}" type="presParOf" srcId="{F6E70695-8F07-41F6-A781-FF39F70F2CD7}" destId="{CF94DE56-7B56-4270-9632-A521F915CB80}" srcOrd="2" destOrd="0" presId="urn:microsoft.com/office/officeart/2018/2/layout/IconVerticalSolidList"/>
    <dgm:cxn modelId="{FE4BD220-B745-418F-9CB6-C344FA859347}" type="presParOf" srcId="{F6E70695-8F07-41F6-A781-FF39F70F2CD7}" destId="{9015C136-B5BF-4ABE-9378-6BD1B3EA90A8}" srcOrd="3" destOrd="0" presId="urn:microsoft.com/office/officeart/2018/2/layout/IconVerticalSolidList"/>
    <dgm:cxn modelId="{76DD1BC8-E630-4DC1-B89F-02568E9DA2DA}" type="presParOf" srcId="{CBCB78B2-330D-4596-9FC2-C2B3CFF429F4}" destId="{F5CFB504-9B39-49B5-951A-F0F2C979786D}" srcOrd="5" destOrd="0" presId="urn:microsoft.com/office/officeart/2018/2/layout/IconVerticalSolidList"/>
    <dgm:cxn modelId="{22CB474D-E2EC-435A-BF57-D42C0DC0B25E}" type="presParOf" srcId="{CBCB78B2-330D-4596-9FC2-C2B3CFF429F4}" destId="{E1BADE57-61F9-42BB-A65C-330236E9737A}" srcOrd="6" destOrd="0" presId="urn:microsoft.com/office/officeart/2018/2/layout/IconVerticalSolidList"/>
    <dgm:cxn modelId="{284EA577-2063-477B-87A1-A5C1F75EB8F1}" type="presParOf" srcId="{E1BADE57-61F9-42BB-A65C-330236E9737A}" destId="{81AE9D87-85DB-4CF0-BA88-950443C8AABA}" srcOrd="0" destOrd="0" presId="urn:microsoft.com/office/officeart/2018/2/layout/IconVerticalSolidList"/>
    <dgm:cxn modelId="{5B35E3AC-51FB-42BA-B3AA-12B43BCB10BD}" type="presParOf" srcId="{E1BADE57-61F9-42BB-A65C-330236E9737A}" destId="{0BC15B7B-8E87-4722-93AF-2AA7796BEE6D}" srcOrd="1" destOrd="0" presId="urn:microsoft.com/office/officeart/2018/2/layout/IconVerticalSolidList"/>
    <dgm:cxn modelId="{E1C09F64-0246-4E02-8ADF-4BE1A42DA2A0}" type="presParOf" srcId="{E1BADE57-61F9-42BB-A65C-330236E9737A}" destId="{99F4A57F-C442-490F-BF3C-B041FB9D9781}" srcOrd="2" destOrd="0" presId="urn:microsoft.com/office/officeart/2018/2/layout/IconVerticalSolidList"/>
    <dgm:cxn modelId="{0CA421B3-C183-4C8E-8F22-C6C58509A3AC}" type="presParOf" srcId="{E1BADE57-61F9-42BB-A65C-330236E9737A}" destId="{94D22A99-ABBA-424B-A525-F196A4C5F12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5521C7-886D-4F57-A15C-22AC9B107B1C}"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FD7B8A2F-D772-483E-B05D-851E9AE48DD0}">
      <dgm:prSet/>
      <dgm:spPr/>
      <dgm:t>
        <a:bodyPr/>
        <a:lstStyle/>
        <a:p>
          <a:r>
            <a:rPr lang="en-GB"/>
            <a:t>Potential of future positive effects by changing behaviours</a:t>
          </a:r>
          <a:endParaRPr lang="en-US"/>
        </a:p>
      </dgm:t>
    </dgm:pt>
    <dgm:pt modelId="{73C3C8E5-C950-412F-A22E-96DD86D5D2A8}" type="parTrans" cxnId="{CDDD17B7-D2E5-4CA7-94DB-48FC8EA3AEEC}">
      <dgm:prSet/>
      <dgm:spPr/>
      <dgm:t>
        <a:bodyPr/>
        <a:lstStyle/>
        <a:p>
          <a:endParaRPr lang="en-US"/>
        </a:p>
      </dgm:t>
    </dgm:pt>
    <dgm:pt modelId="{FA5DE56C-A367-4A63-A598-DFA7BAF18D12}" type="sibTrans" cxnId="{CDDD17B7-D2E5-4CA7-94DB-48FC8EA3AEEC}">
      <dgm:prSet phldrT="01" phldr="0"/>
      <dgm:spPr/>
      <dgm:t>
        <a:bodyPr/>
        <a:lstStyle/>
        <a:p>
          <a:r>
            <a:rPr lang="en-US"/>
            <a:t>01</a:t>
          </a:r>
        </a:p>
      </dgm:t>
    </dgm:pt>
    <dgm:pt modelId="{7F99DA92-FFA9-4F6E-91D0-48CD8ED2BA3E}">
      <dgm:prSet/>
      <dgm:spPr/>
      <dgm:t>
        <a:bodyPr/>
        <a:lstStyle/>
        <a:p>
          <a:r>
            <a:rPr lang="en-GB"/>
            <a:t>Offenders do not choose to commit crime</a:t>
          </a:r>
          <a:endParaRPr lang="en-US"/>
        </a:p>
      </dgm:t>
    </dgm:pt>
    <dgm:pt modelId="{E36771F3-6A0F-497B-8456-3597D7CFC3FD}" type="parTrans" cxnId="{6CB08932-E3D5-49BD-B065-D7AB3C2FB67B}">
      <dgm:prSet/>
      <dgm:spPr/>
      <dgm:t>
        <a:bodyPr/>
        <a:lstStyle/>
        <a:p>
          <a:endParaRPr lang="en-US"/>
        </a:p>
      </dgm:t>
    </dgm:pt>
    <dgm:pt modelId="{34034335-4A3D-44EF-98FF-42CF1C3228BA}" type="sibTrans" cxnId="{6CB08932-E3D5-49BD-B065-D7AB3C2FB67B}">
      <dgm:prSet phldrT="02" phldr="0"/>
      <dgm:spPr/>
      <dgm:t>
        <a:bodyPr/>
        <a:lstStyle/>
        <a:p>
          <a:r>
            <a:rPr lang="en-US"/>
            <a:t>02</a:t>
          </a:r>
        </a:p>
      </dgm:t>
    </dgm:pt>
    <dgm:pt modelId="{29CFFD27-A64A-4EBF-8E5D-93FA5E04FCA5}">
      <dgm:prSet/>
      <dgm:spPr/>
      <dgm:t>
        <a:bodyPr/>
        <a:lstStyle/>
        <a:p>
          <a:r>
            <a:rPr lang="en-GB"/>
            <a:t>Culpability of offenders is questionable</a:t>
          </a:r>
          <a:endParaRPr lang="en-US"/>
        </a:p>
      </dgm:t>
    </dgm:pt>
    <dgm:pt modelId="{187FF586-AFFB-49AE-B5D8-933D56784C01}" type="parTrans" cxnId="{7B8E9D9A-4162-40DC-A0FB-E9DCA266DCDC}">
      <dgm:prSet/>
      <dgm:spPr/>
      <dgm:t>
        <a:bodyPr/>
        <a:lstStyle/>
        <a:p>
          <a:endParaRPr lang="en-US"/>
        </a:p>
      </dgm:t>
    </dgm:pt>
    <dgm:pt modelId="{24C4C519-D62C-4F3F-A08D-BD93D6728E39}" type="sibTrans" cxnId="{7B8E9D9A-4162-40DC-A0FB-E9DCA266DCDC}">
      <dgm:prSet phldrT="03" phldr="0"/>
      <dgm:spPr/>
      <dgm:t>
        <a:bodyPr/>
        <a:lstStyle/>
        <a:p>
          <a:r>
            <a:rPr lang="en-US"/>
            <a:t>03</a:t>
          </a:r>
        </a:p>
      </dgm:t>
    </dgm:pt>
    <dgm:pt modelId="{7163C25D-AE48-460A-A8DE-57627B4FA16B}">
      <dgm:prSet/>
      <dgm:spPr/>
      <dgm:t>
        <a:bodyPr/>
        <a:lstStyle/>
        <a:p>
          <a:r>
            <a:rPr lang="en-GB"/>
            <a:t>Change will help add value to the offender and the community</a:t>
          </a:r>
          <a:endParaRPr lang="en-US"/>
        </a:p>
      </dgm:t>
    </dgm:pt>
    <dgm:pt modelId="{5E8038C3-9B47-43EB-897B-24A50494C03B}" type="parTrans" cxnId="{9BFCFEA5-AD1F-497F-8061-0D13A9C2F295}">
      <dgm:prSet/>
      <dgm:spPr/>
      <dgm:t>
        <a:bodyPr/>
        <a:lstStyle/>
        <a:p>
          <a:endParaRPr lang="en-US"/>
        </a:p>
      </dgm:t>
    </dgm:pt>
    <dgm:pt modelId="{D75F9977-5D50-46DB-8857-F7B4797070E3}" type="sibTrans" cxnId="{9BFCFEA5-AD1F-497F-8061-0D13A9C2F295}">
      <dgm:prSet phldrT="04" phldr="0"/>
      <dgm:spPr/>
      <dgm:t>
        <a:bodyPr/>
        <a:lstStyle/>
        <a:p>
          <a:r>
            <a:rPr lang="en-US"/>
            <a:t>04</a:t>
          </a:r>
        </a:p>
      </dgm:t>
    </dgm:pt>
    <dgm:pt modelId="{6BD6C2DB-8984-4E86-A7C4-E8D895F60E1F}">
      <dgm:prSet/>
      <dgm:spPr/>
      <dgm:t>
        <a:bodyPr/>
        <a:lstStyle/>
        <a:p>
          <a:r>
            <a:rPr lang="en-GB"/>
            <a:t>Rehabilitation ‘WORKS’</a:t>
          </a:r>
          <a:endParaRPr lang="en-US"/>
        </a:p>
      </dgm:t>
    </dgm:pt>
    <dgm:pt modelId="{0292B4BA-091B-480D-92C0-5018922715C7}" type="parTrans" cxnId="{98632EFA-3CAC-4A08-B5CB-DCAEEE78F0A6}">
      <dgm:prSet/>
      <dgm:spPr/>
      <dgm:t>
        <a:bodyPr/>
        <a:lstStyle/>
        <a:p>
          <a:endParaRPr lang="en-US"/>
        </a:p>
      </dgm:t>
    </dgm:pt>
    <dgm:pt modelId="{D727A7EC-9BDF-4BE8-AE9B-A7AFCFAE1127}" type="sibTrans" cxnId="{98632EFA-3CAC-4A08-B5CB-DCAEEE78F0A6}">
      <dgm:prSet phldrT="05" phldr="0"/>
      <dgm:spPr/>
      <dgm:t>
        <a:bodyPr/>
        <a:lstStyle/>
        <a:p>
          <a:r>
            <a:rPr lang="en-US"/>
            <a:t>05</a:t>
          </a:r>
        </a:p>
      </dgm:t>
    </dgm:pt>
    <dgm:pt modelId="{0287D970-813C-4776-9841-94FCA1C27474}" type="pres">
      <dgm:prSet presAssocID="{7C5521C7-886D-4F57-A15C-22AC9B107B1C}" presName="Name0" presStyleCnt="0">
        <dgm:presLayoutVars>
          <dgm:animLvl val="lvl"/>
          <dgm:resizeHandles val="exact"/>
        </dgm:presLayoutVars>
      </dgm:prSet>
      <dgm:spPr/>
    </dgm:pt>
    <dgm:pt modelId="{6E775D7B-9A5A-43FB-BD09-A56F8A299481}" type="pres">
      <dgm:prSet presAssocID="{FD7B8A2F-D772-483E-B05D-851E9AE48DD0}" presName="compositeNode" presStyleCnt="0">
        <dgm:presLayoutVars>
          <dgm:bulletEnabled val="1"/>
        </dgm:presLayoutVars>
      </dgm:prSet>
      <dgm:spPr/>
    </dgm:pt>
    <dgm:pt modelId="{BBCB7484-0829-45E9-9E03-945091C20233}" type="pres">
      <dgm:prSet presAssocID="{FD7B8A2F-D772-483E-B05D-851E9AE48DD0}" presName="bgRect" presStyleLbl="alignNode1" presStyleIdx="0" presStyleCnt="5" custLinFactNeighborX="3172" custLinFactNeighborY="264"/>
      <dgm:spPr/>
    </dgm:pt>
    <dgm:pt modelId="{03D582EC-AB5E-4959-A4D3-B6AEBC05C5F7}" type="pres">
      <dgm:prSet presAssocID="{FA5DE56C-A367-4A63-A598-DFA7BAF18D12}" presName="sibTransNodeRect" presStyleLbl="alignNode1" presStyleIdx="0" presStyleCnt="5">
        <dgm:presLayoutVars>
          <dgm:chMax val="0"/>
          <dgm:bulletEnabled val="1"/>
        </dgm:presLayoutVars>
      </dgm:prSet>
      <dgm:spPr/>
    </dgm:pt>
    <dgm:pt modelId="{6A9323F8-081B-4036-8A59-CD3C6E3091DF}" type="pres">
      <dgm:prSet presAssocID="{FD7B8A2F-D772-483E-B05D-851E9AE48DD0}" presName="nodeRect" presStyleLbl="alignNode1" presStyleIdx="0" presStyleCnt="5">
        <dgm:presLayoutVars>
          <dgm:bulletEnabled val="1"/>
        </dgm:presLayoutVars>
      </dgm:prSet>
      <dgm:spPr/>
    </dgm:pt>
    <dgm:pt modelId="{094CEC3B-4ABC-49A8-8FD9-2889F966E677}" type="pres">
      <dgm:prSet presAssocID="{FA5DE56C-A367-4A63-A598-DFA7BAF18D12}" presName="sibTrans" presStyleCnt="0"/>
      <dgm:spPr/>
    </dgm:pt>
    <dgm:pt modelId="{7A0FF32D-1972-40FF-929B-2E505B090CCD}" type="pres">
      <dgm:prSet presAssocID="{7F99DA92-FFA9-4F6E-91D0-48CD8ED2BA3E}" presName="compositeNode" presStyleCnt="0">
        <dgm:presLayoutVars>
          <dgm:bulletEnabled val="1"/>
        </dgm:presLayoutVars>
      </dgm:prSet>
      <dgm:spPr/>
    </dgm:pt>
    <dgm:pt modelId="{2AE600DD-4295-4BF7-B665-B106880CD954}" type="pres">
      <dgm:prSet presAssocID="{7F99DA92-FFA9-4F6E-91D0-48CD8ED2BA3E}" presName="bgRect" presStyleLbl="alignNode1" presStyleIdx="1" presStyleCnt="5"/>
      <dgm:spPr/>
    </dgm:pt>
    <dgm:pt modelId="{41B7902A-2E25-4B0B-AEDC-BE7D20BC769B}" type="pres">
      <dgm:prSet presAssocID="{34034335-4A3D-44EF-98FF-42CF1C3228BA}" presName="sibTransNodeRect" presStyleLbl="alignNode1" presStyleIdx="1" presStyleCnt="5">
        <dgm:presLayoutVars>
          <dgm:chMax val="0"/>
          <dgm:bulletEnabled val="1"/>
        </dgm:presLayoutVars>
      </dgm:prSet>
      <dgm:spPr/>
    </dgm:pt>
    <dgm:pt modelId="{E3718503-66C5-41D3-8E18-2E29F6BAABD4}" type="pres">
      <dgm:prSet presAssocID="{7F99DA92-FFA9-4F6E-91D0-48CD8ED2BA3E}" presName="nodeRect" presStyleLbl="alignNode1" presStyleIdx="1" presStyleCnt="5">
        <dgm:presLayoutVars>
          <dgm:bulletEnabled val="1"/>
        </dgm:presLayoutVars>
      </dgm:prSet>
      <dgm:spPr/>
    </dgm:pt>
    <dgm:pt modelId="{2838A8A3-AD0B-494E-9F34-8F719A0DEF0F}" type="pres">
      <dgm:prSet presAssocID="{34034335-4A3D-44EF-98FF-42CF1C3228BA}" presName="sibTrans" presStyleCnt="0"/>
      <dgm:spPr/>
    </dgm:pt>
    <dgm:pt modelId="{10F12BFD-9DD8-4CD4-85CE-5B6BD91F3C52}" type="pres">
      <dgm:prSet presAssocID="{29CFFD27-A64A-4EBF-8E5D-93FA5E04FCA5}" presName="compositeNode" presStyleCnt="0">
        <dgm:presLayoutVars>
          <dgm:bulletEnabled val="1"/>
        </dgm:presLayoutVars>
      </dgm:prSet>
      <dgm:spPr/>
    </dgm:pt>
    <dgm:pt modelId="{AC86E689-F851-4A58-913B-9A3FA374B9D9}" type="pres">
      <dgm:prSet presAssocID="{29CFFD27-A64A-4EBF-8E5D-93FA5E04FCA5}" presName="bgRect" presStyleLbl="alignNode1" presStyleIdx="2" presStyleCnt="5"/>
      <dgm:spPr/>
    </dgm:pt>
    <dgm:pt modelId="{16BFAE35-8B86-4947-89E7-1CF7DBE383E6}" type="pres">
      <dgm:prSet presAssocID="{24C4C519-D62C-4F3F-A08D-BD93D6728E39}" presName="sibTransNodeRect" presStyleLbl="alignNode1" presStyleIdx="2" presStyleCnt="5">
        <dgm:presLayoutVars>
          <dgm:chMax val="0"/>
          <dgm:bulletEnabled val="1"/>
        </dgm:presLayoutVars>
      </dgm:prSet>
      <dgm:spPr/>
    </dgm:pt>
    <dgm:pt modelId="{95233F8F-3754-4C91-82C8-7424B5DF83BE}" type="pres">
      <dgm:prSet presAssocID="{29CFFD27-A64A-4EBF-8E5D-93FA5E04FCA5}" presName="nodeRect" presStyleLbl="alignNode1" presStyleIdx="2" presStyleCnt="5">
        <dgm:presLayoutVars>
          <dgm:bulletEnabled val="1"/>
        </dgm:presLayoutVars>
      </dgm:prSet>
      <dgm:spPr/>
    </dgm:pt>
    <dgm:pt modelId="{4FC4D891-DA2F-456F-918E-BF5B63F3B9E8}" type="pres">
      <dgm:prSet presAssocID="{24C4C519-D62C-4F3F-A08D-BD93D6728E39}" presName="sibTrans" presStyleCnt="0"/>
      <dgm:spPr/>
    </dgm:pt>
    <dgm:pt modelId="{38FEF9E5-8834-49CA-AC46-314FAF4971C4}" type="pres">
      <dgm:prSet presAssocID="{7163C25D-AE48-460A-A8DE-57627B4FA16B}" presName="compositeNode" presStyleCnt="0">
        <dgm:presLayoutVars>
          <dgm:bulletEnabled val="1"/>
        </dgm:presLayoutVars>
      </dgm:prSet>
      <dgm:spPr/>
    </dgm:pt>
    <dgm:pt modelId="{84B76BFA-4941-4D74-A689-617FD6CD07BC}" type="pres">
      <dgm:prSet presAssocID="{7163C25D-AE48-460A-A8DE-57627B4FA16B}" presName="bgRect" presStyleLbl="alignNode1" presStyleIdx="3" presStyleCnt="5"/>
      <dgm:spPr/>
    </dgm:pt>
    <dgm:pt modelId="{17B1BA17-E6E5-4084-905A-A2C3FA793F6F}" type="pres">
      <dgm:prSet presAssocID="{D75F9977-5D50-46DB-8857-F7B4797070E3}" presName="sibTransNodeRect" presStyleLbl="alignNode1" presStyleIdx="3" presStyleCnt="5">
        <dgm:presLayoutVars>
          <dgm:chMax val="0"/>
          <dgm:bulletEnabled val="1"/>
        </dgm:presLayoutVars>
      </dgm:prSet>
      <dgm:spPr/>
    </dgm:pt>
    <dgm:pt modelId="{9F62BAF9-9114-409D-84A4-B15FE49B0931}" type="pres">
      <dgm:prSet presAssocID="{7163C25D-AE48-460A-A8DE-57627B4FA16B}" presName="nodeRect" presStyleLbl="alignNode1" presStyleIdx="3" presStyleCnt="5">
        <dgm:presLayoutVars>
          <dgm:bulletEnabled val="1"/>
        </dgm:presLayoutVars>
      </dgm:prSet>
      <dgm:spPr/>
    </dgm:pt>
    <dgm:pt modelId="{926B8B6B-33BD-4BAB-921E-03DE99B7A5E8}" type="pres">
      <dgm:prSet presAssocID="{D75F9977-5D50-46DB-8857-F7B4797070E3}" presName="sibTrans" presStyleCnt="0"/>
      <dgm:spPr/>
    </dgm:pt>
    <dgm:pt modelId="{806171E2-91EC-497C-9936-E75F869E07CB}" type="pres">
      <dgm:prSet presAssocID="{6BD6C2DB-8984-4E86-A7C4-E8D895F60E1F}" presName="compositeNode" presStyleCnt="0">
        <dgm:presLayoutVars>
          <dgm:bulletEnabled val="1"/>
        </dgm:presLayoutVars>
      </dgm:prSet>
      <dgm:spPr/>
    </dgm:pt>
    <dgm:pt modelId="{C9DE24F7-9E67-4881-A42E-06D2FE97D404}" type="pres">
      <dgm:prSet presAssocID="{6BD6C2DB-8984-4E86-A7C4-E8D895F60E1F}" presName="bgRect" presStyleLbl="alignNode1" presStyleIdx="4" presStyleCnt="5"/>
      <dgm:spPr/>
    </dgm:pt>
    <dgm:pt modelId="{49D2FC6C-CAED-4C85-89B3-2637ED7731C6}" type="pres">
      <dgm:prSet presAssocID="{D727A7EC-9BDF-4BE8-AE9B-A7AFCFAE1127}" presName="sibTransNodeRect" presStyleLbl="alignNode1" presStyleIdx="4" presStyleCnt="5">
        <dgm:presLayoutVars>
          <dgm:chMax val="0"/>
          <dgm:bulletEnabled val="1"/>
        </dgm:presLayoutVars>
      </dgm:prSet>
      <dgm:spPr/>
    </dgm:pt>
    <dgm:pt modelId="{1A8AE563-071E-41B1-9E81-C7486032E2E1}" type="pres">
      <dgm:prSet presAssocID="{6BD6C2DB-8984-4E86-A7C4-E8D895F60E1F}" presName="nodeRect" presStyleLbl="alignNode1" presStyleIdx="4" presStyleCnt="5">
        <dgm:presLayoutVars>
          <dgm:bulletEnabled val="1"/>
        </dgm:presLayoutVars>
      </dgm:prSet>
      <dgm:spPr/>
    </dgm:pt>
  </dgm:ptLst>
  <dgm:cxnLst>
    <dgm:cxn modelId="{D0B87930-5C96-4E01-A52E-C0ABB569ABE1}" type="presOf" srcId="{7163C25D-AE48-460A-A8DE-57627B4FA16B}" destId="{84B76BFA-4941-4D74-A689-617FD6CD07BC}" srcOrd="0" destOrd="0" presId="urn:microsoft.com/office/officeart/2016/7/layout/LinearBlockProcessNumbered"/>
    <dgm:cxn modelId="{6CB08932-E3D5-49BD-B065-D7AB3C2FB67B}" srcId="{7C5521C7-886D-4F57-A15C-22AC9B107B1C}" destId="{7F99DA92-FFA9-4F6E-91D0-48CD8ED2BA3E}" srcOrd="1" destOrd="0" parTransId="{E36771F3-6A0F-497B-8456-3597D7CFC3FD}" sibTransId="{34034335-4A3D-44EF-98FF-42CF1C3228BA}"/>
    <dgm:cxn modelId="{D35A3966-320B-4662-9589-BA65CA1193B6}" type="presOf" srcId="{7C5521C7-886D-4F57-A15C-22AC9B107B1C}" destId="{0287D970-813C-4776-9841-94FCA1C27474}" srcOrd="0" destOrd="0" presId="urn:microsoft.com/office/officeart/2016/7/layout/LinearBlockProcessNumbered"/>
    <dgm:cxn modelId="{68381975-DDAD-43E3-B4B4-133F67166C74}" type="presOf" srcId="{7F99DA92-FFA9-4F6E-91D0-48CD8ED2BA3E}" destId="{2AE600DD-4295-4BF7-B665-B106880CD954}" srcOrd="0" destOrd="0" presId="urn:microsoft.com/office/officeart/2016/7/layout/LinearBlockProcessNumbered"/>
    <dgm:cxn modelId="{DB96F656-2C9E-4ECA-9BE0-829A497B51E9}" type="presOf" srcId="{29CFFD27-A64A-4EBF-8E5D-93FA5E04FCA5}" destId="{95233F8F-3754-4C91-82C8-7424B5DF83BE}" srcOrd="1" destOrd="0" presId="urn:microsoft.com/office/officeart/2016/7/layout/LinearBlockProcessNumbered"/>
    <dgm:cxn modelId="{D5349B88-5747-4D9F-9165-5965B792B8D8}" type="presOf" srcId="{7F99DA92-FFA9-4F6E-91D0-48CD8ED2BA3E}" destId="{E3718503-66C5-41D3-8E18-2E29F6BAABD4}" srcOrd="1" destOrd="0" presId="urn:microsoft.com/office/officeart/2016/7/layout/LinearBlockProcessNumbered"/>
    <dgm:cxn modelId="{A777678D-B607-49A1-9AF4-420DC17438E3}" type="presOf" srcId="{7163C25D-AE48-460A-A8DE-57627B4FA16B}" destId="{9F62BAF9-9114-409D-84A4-B15FE49B0931}" srcOrd="1" destOrd="0" presId="urn:microsoft.com/office/officeart/2016/7/layout/LinearBlockProcessNumbered"/>
    <dgm:cxn modelId="{7B8E9D9A-4162-40DC-A0FB-E9DCA266DCDC}" srcId="{7C5521C7-886D-4F57-A15C-22AC9B107B1C}" destId="{29CFFD27-A64A-4EBF-8E5D-93FA5E04FCA5}" srcOrd="2" destOrd="0" parTransId="{187FF586-AFFB-49AE-B5D8-933D56784C01}" sibTransId="{24C4C519-D62C-4F3F-A08D-BD93D6728E39}"/>
    <dgm:cxn modelId="{9BFCFEA5-AD1F-497F-8061-0D13A9C2F295}" srcId="{7C5521C7-886D-4F57-A15C-22AC9B107B1C}" destId="{7163C25D-AE48-460A-A8DE-57627B4FA16B}" srcOrd="3" destOrd="0" parTransId="{5E8038C3-9B47-43EB-897B-24A50494C03B}" sibTransId="{D75F9977-5D50-46DB-8857-F7B4797070E3}"/>
    <dgm:cxn modelId="{CA6391AF-BAB9-4788-8B8E-3AC56951126D}" type="presOf" srcId="{D75F9977-5D50-46DB-8857-F7B4797070E3}" destId="{17B1BA17-E6E5-4084-905A-A2C3FA793F6F}" srcOrd="0" destOrd="0" presId="urn:microsoft.com/office/officeart/2016/7/layout/LinearBlockProcessNumbered"/>
    <dgm:cxn modelId="{23C6E4AF-96E1-49E4-9039-36988405301A}" type="presOf" srcId="{29CFFD27-A64A-4EBF-8E5D-93FA5E04FCA5}" destId="{AC86E689-F851-4A58-913B-9A3FA374B9D9}" srcOrd="0" destOrd="0" presId="urn:microsoft.com/office/officeart/2016/7/layout/LinearBlockProcessNumbered"/>
    <dgm:cxn modelId="{CDDD17B7-D2E5-4CA7-94DB-48FC8EA3AEEC}" srcId="{7C5521C7-886D-4F57-A15C-22AC9B107B1C}" destId="{FD7B8A2F-D772-483E-B05D-851E9AE48DD0}" srcOrd="0" destOrd="0" parTransId="{73C3C8E5-C950-412F-A22E-96DD86D5D2A8}" sibTransId="{FA5DE56C-A367-4A63-A598-DFA7BAF18D12}"/>
    <dgm:cxn modelId="{2630D7B7-757B-4036-AAFB-19893B5DD57A}" type="presOf" srcId="{34034335-4A3D-44EF-98FF-42CF1C3228BA}" destId="{41B7902A-2E25-4B0B-AEDC-BE7D20BC769B}" srcOrd="0" destOrd="0" presId="urn:microsoft.com/office/officeart/2016/7/layout/LinearBlockProcessNumbered"/>
    <dgm:cxn modelId="{C03BF9BA-4D0C-469B-B3EF-47650F7E2B03}" type="presOf" srcId="{FD7B8A2F-D772-483E-B05D-851E9AE48DD0}" destId="{BBCB7484-0829-45E9-9E03-945091C20233}" srcOrd="0" destOrd="0" presId="urn:microsoft.com/office/officeart/2016/7/layout/LinearBlockProcessNumbered"/>
    <dgm:cxn modelId="{D45094C4-B605-445E-AA03-7C43F42CB0C9}" type="presOf" srcId="{24C4C519-D62C-4F3F-A08D-BD93D6728E39}" destId="{16BFAE35-8B86-4947-89E7-1CF7DBE383E6}" srcOrd="0" destOrd="0" presId="urn:microsoft.com/office/officeart/2016/7/layout/LinearBlockProcessNumbered"/>
    <dgm:cxn modelId="{8B9C46C6-FDF7-4EB8-9548-2D91B00BD8CB}" type="presOf" srcId="{6BD6C2DB-8984-4E86-A7C4-E8D895F60E1F}" destId="{1A8AE563-071E-41B1-9E81-C7486032E2E1}" srcOrd="1" destOrd="0" presId="urn:microsoft.com/office/officeart/2016/7/layout/LinearBlockProcessNumbered"/>
    <dgm:cxn modelId="{2A9ABAC9-CE05-403D-AE34-4C6817018C6E}" type="presOf" srcId="{D727A7EC-9BDF-4BE8-AE9B-A7AFCFAE1127}" destId="{49D2FC6C-CAED-4C85-89B3-2637ED7731C6}" srcOrd="0" destOrd="0" presId="urn:microsoft.com/office/officeart/2016/7/layout/LinearBlockProcessNumbered"/>
    <dgm:cxn modelId="{318C72CA-A0F7-4A53-B328-2FFADE5362B9}" type="presOf" srcId="{6BD6C2DB-8984-4E86-A7C4-E8D895F60E1F}" destId="{C9DE24F7-9E67-4881-A42E-06D2FE97D404}" srcOrd="0" destOrd="0" presId="urn:microsoft.com/office/officeart/2016/7/layout/LinearBlockProcessNumbered"/>
    <dgm:cxn modelId="{99DE15DF-CC43-4C5B-ADF2-8E3B2E1994BD}" type="presOf" srcId="{FA5DE56C-A367-4A63-A598-DFA7BAF18D12}" destId="{03D582EC-AB5E-4959-A4D3-B6AEBC05C5F7}" srcOrd="0" destOrd="0" presId="urn:microsoft.com/office/officeart/2016/7/layout/LinearBlockProcessNumbered"/>
    <dgm:cxn modelId="{98632EFA-3CAC-4A08-B5CB-DCAEEE78F0A6}" srcId="{7C5521C7-886D-4F57-A15C-22AC9B107B1C}" destId="{6BD6C2DB-8984-4E86-A7C4-E8D895F60E1F}" srcOrd="4" destOrd="0" parTransId="{0292B4BA-091B-480D-92C0-5018922715C7}" sibTransId="{D727A7EC-9BDF-4BE8-AE9B-A7AFCFAE1127}"/>
    <dgm:cxn modelId="{9676BEFE-A997-4862-986E-D45E77CF3DDD}" type="presOf" srcId="{FD7B8A2F-D772-483E-B05D-851E9AE48DD0}" destId="{6A9323F8-081B-4036-8A59-CD3C6E3091DF}" srcOrd="1" destOrd="0" presId="urn:microsoft.com/office/officeart/2016/7/layout/LinearBlockProcessNumbered"/>
    <dgm:cxn modelId="{B1DDF911-9AFB-4390-B2CB-3FD22AB4F9A4}" type="presParOf" srcId="{0287D970-813C-4776-9841-94FCA1C27474}" destId="{6E775D7B-9A5A-43FB-BD09-A56F8A299481}" srcOrd="0" destOrd="0" presId="urn:microsoft.com/office/officeart/2016/7/layout/LinearBlockProcessNumbered"/>
    <dgm:cxn modelId="{97C3846C-8527-403C-91D6-01F2AEF29142}" type="presParOf" srcId="{6E775D7B-9A5A-43FB-BD09-A56F8A299481}" destId="{BBCB7484-0829-45E9-9E03-945091C20233}" srcOrd="0" destOrd="0" presId="urn:microsoft.com/office/officeart/2016/7/layout/LinearBlockProcessNumbered"/>
    <dgm:cxn modelId="{6B0D656C-8A1E-4342-8376-610058BC65DE}" type="presParOf" srcId="{6E775D7B-9A5A-43FB-BD09-A56F8A299481}" destId="{03D582EC-AB5E-4959-A4D3-B6AEBC05C5F7}" srcOrd="1" destOrd="0" presId="urn:microsoft.com/office/officeart/2016/7/layout/LinearBlockProcessNumbered"/>
    <dgm:cxn modelId="{55D1B0D3-6C0D-4209-A174-4EADF474902B}" type="presParOf" srcId="{6E775D7B-9A5A-43FB-BD09-A56F8A299481}" destId="{6A9323F8-081B-4036-8A59-CD3C6E3091DF}" srcOrd="2" destOrd="0" presId="urn:microsoft.com/office/officeart/2016/7/layout/LinearBlockProcessNumbered"/>
    <dgm:cxn modelId="{DC8FA06B-5E69-4E2E-ACDA-5DCE0913B197}" type="presParOf" srcId="{0287D970-813C-4776-9841-94FCA1C27474}" destId="{094CEC3B-4ABC-49A8-8FD9-2889F966E677}" srcOrd="1" destOrd="0" presId="urn:microsoft.com/office/officeart/2016/7/layout/LinearBlockProcessNumbered"/>
    <dgm:cxn modelId="{AB5F491D-C4BC-4190-80CD-944596DBAD5C}" type="presParOf" srcId="{0287D970-813C-4776-9841-94FCA1C27474}" destId="{7A0FF32D-1972-40FF-929B-2E505B090CCD}" srcOrd="2" destOrd="0" presId="urn:microsoft.com/office/officeart/2016/7/layout/LinearBlockProcessNumbered"/>
    <dgm:cxn modelId="{863501B9-8B35-4CF7-A98A-533936EB8300}" type="presParOf" srcId="{7A0FF32D-1972-40FF-929B-2E505B090CCD}" destId="{2AE600DD-4295-4BF7-B665-B106880CD954}" srcOrd="0" destOrd="0" presId="urn:microsoft.com/office/officeart/2016/7/layout/LinearBlockProcessNumbered"/>
    <dgm:cxn modelId="{1FE7002F-6631-4E0A-B37C-A9FD68AE7AE5}" type="presParOf" srcId="{7A0FF32D-1972-40FF-929B-2E505B090CCD}" destId="{41B7902A-2E25-4B0B-AEDC-BE7D20BC769B}" srcOrd="1" destOrd="0" presId="urn:microsoft.com/office/officeart/2016/7/layout/LinearBlockProcessNumbered"/>
    <dgm:cxn modelId="{92513026-0193-4687-9B7B-F1659F7D784E}" type="presParOf" srcId="{7A0FF32D-1972-40FF-929B-2E505B090CCD}" destId="{E3718503-66C5-41D3-8E18-2E29F6BAABD4}" srcOrd="2" destOrd="0" presId="urn:microsoft.com/office/officeart/2016/7/layout/LinearBlockProcessNumbered"/>
    <dgm:cxn modelId="{9A59E881-56D3-4C97-95C0-9563850A2636}" type="presParOf" srcId="{0287D970-813C-4776-9841-94FCA1C27474}" destId="{2838A8A3-AD0B-494E-9F34-8F719A0DEF0F}" srcOrd="3" destOrd="0" presId="urn:microsoft.com/office/officeart/2016/7/layout/LinearBlockProcessNumbered"/>
    <dgm:cxn modelId="{156FE677-AF2A-4299-A8BF-1D054F707031}" type="presParOf" srcId="{0287D970-813C-4776-9841-94FCA1C27474}" destId="{10F12BFD-9DD8-4CD4-85CE-5B6BD91F3C52}" srcOrd="4" destOrd="0" presId="urn:microsoft.com/office/officeart/2016/7/layout/LinearBlockProcessNumbered"/>
    <dgm:cxn modelId="{0086849D-3D2D-42BF-85A5-3E7CE1F3A41C}" type="presParOf" srcId="{10F12BFD-9DD8-4CD4-85CE-5B6BD91F3C52}" destId="{AC86E689-F851-4A58-913B-9A3FA374B9D9}" srcOrd="0" destOrd="0" presId="urn:microsoft.com/office/officeart/2016/7/layout/LinearBlockProcessNumbered"/>
    <dgm:cxn modelId="{DDF1A741-80E7-4BFA-A32F-BFF1733EBCB4}" type="presParOf" srcId="{10F12BFD-9DD8-4CD4-85CE-5B6BD91F3C52}" destId="{16BFAE35-8B86-4947-89E7-1CF7DBE383E6}" srcOrd="1" destOrd="0" presId="urn:microsoft.com/office/officeart/2016/7/layout/LinearBlockProcessNumbered"/>
    <dgm:cxn modelId="{752DD094-4FA3-4CEB-B54A-89AB1973150D}" type="presParOf" srcId="{10F12BFD-9DD8-4CD4-85CE-5B6BD91F3C52}" destId="{95233F8F-3754-4C91-82C8-7424B5DF83BE}" srcOrd="2" destOrd="0" presId="urn:microsoft.com/office/officeart/2016/7/layout/LinearBlockProcessNumbered"/>
    <dgm:cxn modelId="{44BEE6B0-786D-42FA-91BC-F213CEB52D29}" type="presParOf" srcId="{0287D970-813C-4776-9841-94FCA1C27474}" destId="{4FC4D891-DA2F-456F-918E-BF5B63F3B9E8}" srcOrd="5" destOrd="0" presId="urn:microsoft.com/office/officeart/2016/7/layout/LinearBlockProcessNumbered"/>
    <dgm:cxn modelId="{F2C1EA49-181D-4E48-A0F2-64879EBBFF9C}" type="presParOf" srcId="{0287D970-813C-4776-9841-94FCA1C27474}" destId="{38FEF9E5-8834-49CA-AC46-314FAF4971C4}" srcOrd="6" destOrd="0" presId="urn:microsoft.com/office/officeart/2016/7/layout/LinearBlockProcessNumbered"/>
    <dgm:cxn modelId="{7BEF0FB8-EE11-4994-BDEA-407B283AB6E5}" type="presParOf" srcId="{38FEF9E5-8834-49CA-AC46-314FAF4971C4}" destId="{84B76BFA-4941-4D74-A689-617FD6CD07BC}" srcOrd="0" destOrd="0" presId="urn:microsoft.com/office/officeart/2016/7/layout/LinearBlockProcessNumbered"/>
    <dgm:cxn modelId="{93A076B7-9E1A-4896-8A83-0C7C7A0B3AD0}" type="presParOf" srcId="{38FEF9E5-8834-49CA-AC46-314FAF4971C4}" destId="{17B1BA17-E6E5-4084-905A-A2C3FA793F6F}" srcOrd="1" destOrd="0" presId="urn:microsoft.com/office/officeart/2016/7/layout/LinearBlockProcessNumbered"/>
    <dgm:cxn modelId="{93CC65C6-3A2C-4DAE-AC4C-5F4C333B3CB9}" type="presParOf" srcId="{38FEF9E5-8834-49CA-AC46-314FAF4971C4}" destId="{9F62BAF9-9114-409D-84A4-B15FE49B0931}" srcOrd="2" destOrd="0" presId="urn:microsoft.com/office/officeart/2016/7/layout/LinearBlockProcessNumbered"/>
    <dgm:cxn modelId="{1D3FB929-3FAD-4882-9F03-CFFD4C2B51F1}" type="presParOf" srcId="{0287D970-813C-4776-9841-94FCA1C27474}" destId="{926B8B6B-33BD-4BAB-921E-03DE99B7A5E8}" srcOrd="7" destOrd="0" presId="urn:microsoft.com/office/officeart/2016/7/layout/LinearBlockProcessNumbered"/>
    <dgm:cxn modelId="{8C962C5E-BE82-4CFC-9B87-5451913AD8B8}" type="presParOf" srcId="{0287D970-813C-4776-9841-94FCA1C27474}" destId="{806171E2-91EC-497C-9936-E75F869E07CB}" srcOrd="8" destOrd="0" presId="urn:microsoft.com/office/officeart/2016/7/layout/LinearBlockProcessNumbered"/>
    <dgm:cxn modelId="{2237064C-34CA-4502-8C88-60CDEACDFCC8}" type="presParOf" srcId="{806171E2-91EC-497C-9936-E75F869E07CB}" destId="{C9DE24F7-9E67-4881-A42E-06D2FE97D404}" srcOrd="0" destOrd="0" presId="urn:microsoft.com/office/officeart/2016/7/layout/LinearBlockProcessNumbered"/>
    <dgm:cxn modelId="{382024C9-B488-4C64-8028-B21C44464DC1}" type="presParOf" srcId="{806171E2-91EC-497C-9936-E75F869E07CB}" destId="{49D2FC6C-CAED-4C85-89B3-2637ED7731C6}" srcOrd="1" destOrd="0" presId="urn:microsoft.com/office/officeart/2016/7/layout/LinearBlockProcessNumbered"/>
    <dgm:cxn modelId="{7F306BD6-3E00-443A-90D1-2B7B59972C5A}" type="presParOf" srcId="{806171E2-91EC-497C-9936-E75F869E07CB}" destId="{1A8AE563-071E-41B1-9E81-C7486032E2E1}" srcOrd="2" destOrd="0" presId="urn:microsoft.com/office/officeart/2016/7/layout/LinearBlockProcessNumbered"/>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165A0-FD1C-427E-951D-6B45DCCA8789}">
      <dsp:nvSpPr>
        <dsp:cNvPr id="0" name=""/>
        <dsp:cNvSpPr/>
      </dsp:nvSpPr>
      <dsp:spPr>
        <a:xfrm>
          <a:off x="0" y="5225"/>
          <a:ext cx="11271902" cy="165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232FE-83E3-4392-89E9-4F221D5B4E67}">
      <dsp:nvSpPr>
        <dsp:cNvPr id="0" name=""/>
        <dsp:cNvSpPr/>
      </dsp:nvSpPr>
      <dsp:spPr>
        <a:xfrm>
          <a:off x="500471" y="377477"/>
          <a:ext cx="909947" cy="909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6E9248-0CB0-4547-AE35-56E5125DB1C0}">
      <dsp:nvSpPr>
        <dsp:cNvPr id="0" name=""/>
        <dsp:cNvSpPr/>
      </dsp:nvSpPr>
      <dsp:spPr>
        <a:xfrm>
          <a:off x="1910889" y="5225"/>
          <a:ext cx="9358338" cy="1659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10" tIns="175610" rIns="175610" bIns="175610" numCol="1" spcCol="1270" anchor="ctr" anchorCtr="0">
          <a:noAutofit/>
        </a:bodyPr>
        <a:lstStyle/>
        <a:p>
          <a:pPr marL="0" lvl="0" indent="0" algn="l" defTabSz="1066800">
            <a:lnSpc>
              <a:spcPct val="90000"/>
            </a:lnSpc>
            <a:spcBef>
              <a:spcPct val="0"/>
            </a:spcBef>
            <a:spcAft>
              <a:spcPct val="35000"/>
            </a:spcAft>
            <a:buNone/>
          </a:pPr>
          <a:r>
            <a:rPr lang="en-GB" sz="2400" kern="1200" dirty="0"/>
            <a:t>Case et al (2021, p.694): “Criminal justice’, which can be broadly defined as the system of law enforcement for potential crimes, is a complex and dynamic field that is inextricably linked to the discipline of criminology.”</a:t>
          </a:r>
          <a:endParaRPr lang="en-US" sz="2400" kern="1200" dirty="0"/>
        </a:p>
      </dsp:txBody>
      <dsp:txXfrm>
        <a:off x="1910889" y="5225"/>
        <a:ext cx="9358338" cy="1659311"/>
      </dsp:txXfrm>
    </dsp:sp>
    <dsp:sp modelId="{6F5D3AAA-CAE6-40E1-B391-84807FF5C34E}">
      <dsp:nvSpPr>
        <dsp:cNvPr id="0" name=""/>
        <dsp:cNvSpPr/>
      </dsp:nvSpPr>
      <dsp:spPr>
        <a:xfrm>
          <a:off x="0" y="2033272"/>
          <a:ext cx="11271902" cy="28924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99AA3-CEFF-426B-A856-D85BDF67F40E}">
      <dsp:nvSpPr>
        <dsp:cNvPr id="0" name=""/>
        <dsp:cNvSpPr/>
      </dsp:nvSpPr>
      <dsp:spPr>
        <a:xfrm>
          <a:off x="500471" y="3024511"/>
          <a:ext cx="909947" cy="909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0500EA-229B-4E11-9CC6-4C0D7F492B45}">
      <dsp:nvSpPr>
        <dsp:cNvPr id="0" name=""/>
        <dsp:cNvSpPr/>
      </dsp:nvSpPr>
      <dsp:spPr>
        <a:xfrm>
          <a:off x="1910889" y="2049996"/>
          <a:ext cx="9358338" cy="286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10" tIns="175610" rIns="175610" bIns="175610" numCol="1" spcCol="1270" anchor="ctr" anchorCtr="0">
          <a:noAutofit/>
        </a:bodyPr>
        <a:lstStyle/>
        <a:p>
          <a:pPr marL="0" lvl="0" indent="0" algn="l" defTabSz="889000">
            <a:lnSpc>
              <a:spcPct val="90000"/>
            </a:lnSpc>
            <a:spcBef>
              <a:spcPct val="0"/>
            </a:spcBef>
            <a:spcAft>
              <a:spcPct val="35000"/>
            </a:spcAft>
            <a:buNone/>
          </a:pPr>
          <a:r>
            <a:rPr lang="en-GB" sz="2000" kern="1200" dirty="0"/>
            <a:t>In the UK, the concept of the CJS refers to the law, law enforcement, and dealing with transgressions of the law. More recently, focus has also been placed on the role of criminal justice agencies in preventative work, such as preventing offending in the first place, through focus on vulnerability or trauma-informed practice through a public health lens (Christmas and Srivastava, 2019; </a:t>
          </a:r>
          <a:r>
            <a:rPr lang="en-GB" sz="2000" kern="1200" dirty="0" err="1"/>
            <a:t>Keay</a:t>
          </a:r>
          <a:r>
            <a:rPr lang="en-GB" sz="2000" kern="1200" dirty="0"/>
            <a:t> and Kirby, 2018).</a:t>
          </a:r>
          <a:endParaRPr lang="en-US" sz="2000" kern="1200" dirty="0"/>
        </a:p>
      </dsp:txBody>
      <dsp:txXfrm>
        <a:off x="1910889" y="2049996"/>
        <a:ext cx="9358338" cy="28638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8BCA8-D91D-41A0-B1D6-D8D74BD45216}">
      <dsp:nvSpPr>
        <dsp:cNvPr id="0" name=""/>
        <dsp:cNvSpPr/>
      </dsp:nvSpPr>
      <dsp:spPr>
        <a:xfrm>
          <a:off x="0" y="1677"/>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61F80-21E0-4A8B-AB3A-D615F26EA529}">
      <dsp:nvSpPr>
        <dsp:cNvPr id="0" name=""/>
        <dsp:cNvSpPr/>
      </dsp:nvSpPr>
      <dsp:spPr>
        <a:xfrm>
          <a:off x="257199" y="192983"/>
          <a:ext cx="467636" cy="467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B4F3C-7B62-4971-8661-41B216294130}">
      <dsp:nvSpPr>
        <dsp:cNvPr id="0" name=""/>
        <dsp:cNvSpPr/>
      </dsp:nvSpPr>
      <dsp:spPr>
        <a:xfrm>
          <a:off x="982035" y="1677"/>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court has the jurisdiction to deal with the accused (that is, that it possesses the legal power to do so);</a:t>
          </a:r>
          <a:endParaRPr lang="en-US" sz="1700" kern="1200"/>
        </a:p>
      </dsp:txBody>
      <dsp:txXfrm>
        <a:off x="982035" y="1677"/>
        <a:ext cx="7266515" cy="850247"/>
      </dsp:txXfrm>
    </dsp:sp>
    <dsp:sp modelId="{C8F0D9B8-3411-405A-9DF2-22598180E49D}">
      <dsp:nvSpPr>
        <dsp:cNvPr id="0" name=""/>
        <dsp:cNvSpPr/>
      </dsp:nvSpPr>
      <dsp:spPr>
        <a:xfrm>
          <a:off x="0" y="1064486"/>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1CD00-456B-4D32-8A1C-1F9A860F8ECD}">
      <dsp:nvSpPr>
        <dsp:cNvPr id="0" name=""/>
        <dsp:cNvSpPr/>
      </dsp:nvSpPr>
      <dsp:spPr>
        <a:xfrm>
          <a:off x="257199" y="1255792"/>
          <a:ext cx="467636" cy="467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658E1-D56D-4DE2-A5A2-51EAE5F418F1}">
      <dsp:nvSpPr>
        <dsp:cNvPr id="0" name=""/>
        <dsp:cNvSpPr/>
      </dsp:nvSpPr>
      <dsp:spPr>
        <a:xfrm>
          <a:off x="982035" y="1064486"/>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be presumed innocent until/unless the prosecution can prove them guilty ‘beyond reasonable doubt’—the concept of presumption of innocence;</a:t>
          </a:r>
          <a:endParaRPr lang="en-US" sz="1700" kern="1200"/>
        </a:p>
      </dsp:txBody>
      <dsp:txXfrm>
        <a:off x="982035" y="1064486"/>
        <a:ext cx="7266515" cy="850247"/>
      </dsp:txXfrm>
    </dsp:sp>
    <dsp:sp modelId="{D6D65448-B8DD-4A38-ABDB-97C15BA49E1C}">
      <dsp:nvSpPr>
        <dsp:cNvPr id="0" name=""/>
        <dsp:cNvSpPr/>
      </dsp:nvSpPr>
      <dsp:spPr>
        <a:xfrm>
          <a:off x="0" y="2127295"/>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82982-F2F3-45A1-BB81-E0C38A683B36}">
      <dsp:nvSpPr>
        <dsp:cNvPr id="0" name=""/>
        <dsp:cNvSpPr/>
      </dsp:nvSpPr>
      <dsp:spPr>
        <a:xfrm>
          <a:off x="257199" y="2318601"/>
          <a:ext cx="467636" cy="467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5C136-B5BF-4ABE-9378-6BD1B3EA90A8}">
      <dsp:nvSpPr>
        <dsp:cNvPr id="0" name=""/>
        <dsp:cNvSpPr/>
      </dsp:nvSpPr>
      <dsp:spPr>
        <a:xfrm>
          <a:off x="982035" y="2127295"/>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be legally competent to stand trial (that is, they must possess criminal responsibility);</a:t>
          </a:r>
          <a:endParaRPr lang="en-US" sz="1700" kern="1200"/>
        </a:p>
      </dsp:txBody>
      <dsp:txXfrm>
        <a:off x="982035" y="2127295"/>
        <a:ext cx="7266515" cy="850247"/>
      </dsp:txXfrm>
    </dsp:sp>
    <dsp:sp modelId="{81AE9D87-85DB-4CF0-BA88-950443C8AABA}">
      <dsp:nvSpPr>
        <dsp:cNvPr id="0" name=""/>
        <dsp:cNvSpPr/>
      </dsp:nvSpPr>
      <dsp:spPr>
        <a:xfrm>
          <a:off x="0" y="3190105"/>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C15B7B-8E87-4722-93AF-2AA7796BEE6D}">
      <dsp:nvSpPr>
        <dsp:cNvPr id="0" name=""/>
        <dsp:cNvSpPr/>
      </dsp:nvSpPr>
      <dsp:spPr>
        <a:xfrm>
          <a:off x="257199" y="3381410"/>
          <a:ext cx="467636" cy="467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22A99-ABBA-424B-A525-F196A4C5F124}">
      <dsp:nvSpPr>
        <dsp:cNvPr id="0" name=""/>
        <dsp:cNvSpPr/>
      </dsp:nvSpPr>
      <dsp:spPr>
        <a:xfrm>
          <a:off x="982035" y="3190105"/>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not have committed the offence too long ago or have been previously acquitted or convicted of it—the concept of double jeopardy.</a:t>
          </a:r>
          <a:endParaRPr lang="en-US" sz="1700" kern="1200"/>
        </a:p>
      </dsp:txBody>
      <dsp:txXfrm>
        <a:off x="982035" y="3190105"/>
        <a:ext cx="7266515" cy="8502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B7484-0829-45E9-9E03-945091C20233}">
      <dsp:nvSpPr>
        <dsp:cNvPr id="0" name=""/>
        <dsp:cNvSpPr/>
      </dsp:nvSpPr>
      <dsp:spPr>
        <a:xfrm>
          <a:off x="65798" y="168042"/>
          <a:ext cx="1884314" cy="226117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128" tIns="0" rIns="186128" bIns="330200" numCol="1" spcCol="1270" anchor="t" anchorCtr="0">
          <a:noAutofit/>
        </a:bodyPr>
        <a:lstStyle/>
        <a:p>
          <a:pPr marL="0" lvl="0" indent="0" algn="l" defTabSz="711200">
            <a:lnSpc>
              <a:spcPct val="90000"/>
            </a:lnSpc>
            <a:spcBef>
              <a:spcPct val="0"/>
            </a:spcBef>
            <a:spcAft>
              <a:spcPct val="35000"/>
            </a:spcAft>
            <a:buNone/>
          </a:pPr>
          <a:r>
            <a:rPr lang="en-GB" sz="1600" kern="1200"/>
            <a:t>Potential of future positive effects by changing behaviours</a:t>
          </a:r>
          <a:endParaRPr lang="en-US" sz="1600" kern="1200"/>
        </a:p>
      </dsp:txBody>
      <dsp:txXfrm>
        <a:off x="65798" y="1072513"/>
        <a:ext cx="1884314" cy="1356706"/>
      </dsp:txXfrm>
    </dsp:sp>
    <dsp:sp modelId="{03D582EC-AB5E-4959-A4D3-B6AEBC05C5F7}">
      <dsp:nvSpPr>
        <dsp:cNvPr id="0" name=""/>
        <dsp:cNvSpPr/>
      </dsp:nvSpPr>
      <dsp:spPr>
        <a:xfrm>
          <a:off x="6027" y="162072"/>
          <a:ext cx="1884314" cy="9044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128" tIns="165100" rIns="186128"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027" y="162072"/>
        <a:ext cx="1884314" cy="904470"/>
      </dsp:txXfrm>
    </dsp:sp>
    <dsp:sp modelId="{2AE600DD-4295-4BF7-B665-B106880CD954}">
      <dsp:nvSpPr>
        <dsp:cNvPr id="0" name=""/>
        <dsp:cNvSpPr/>
      </dsp:nvSpPr>
      <dsp:spPr>
        <a:xfrm>
          <a:off x="2041087" y="162072"/>
          <a:ext cx="1884314" cy="226117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128" tIns="0" rIns="186128" bIns="330200" numCol="1" spcCol="1270" anchor="t" anchorCtr="0">
          <a:noAutofit/>
        </a:bodyPr>
        <a:lstStyle/>
        <a:p>
          <a:pPr marL="0" lvl="0" indent="0" algn="l" defTabSz="711200">
            <a:lnSpc>
              <a:spcPct val="90000"/>
            </a:lnSpc>
            <a:spcBef>
              <a:spcPct val="0"/>
            </a:spcBef>
            <a:spcAft>
              <a:spcPct val="35000"/>
            </a:spcAft>
            <a:buNone/>
          </a:pPr>
          <a:r>
            <a:rPr lang="en-GB" sz="1600" kern="1200"/>
            <a:t>Offenders do not choose to commit crime</a:t>
          </a:r>
          <a:endParaRPr lang="en-US" sz="1600" kern="1200"/>
        </a:p>
      </dsp:txBody>
      <dsp:txXfrm>
        <a:off x="2041087" y="1066543"/>
        <a:ext cx="1884314" cy="1356706"/>
      </dsp:txXfrm>
    </dsp:sp>
    <dsp:sp modelId="{41B7902A-2E25-4B0B-AEDC-BE7D20BC769B}">
      <dsp:nvSpPr>
        <dsp:cNvPr id="0" name=""/>
        <dsp:cNvSpPr/>
      </dsp:nvSpPr>
      <dsp:spPr>
        <a:xfrm>
          <a:off x="2041087" y="162072"/>
          <a:ext cx="1884314" cy="9044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128" tIns="165100" rIns="186128"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041087" y="162072"/>
        <a:ext cx="1884314" cy="904470"/>
      </dsp:txXfrm>
    </dsp:sp>
    <dsp:sp modelId="{AC86E689-F851-4A58-913B-9A3FA374B9D9}">
      <dsp:nvSpPr>
        <dsp:cNvPr id="0" name=""/>
        <dsp:cNvSpPr/>
      </dsp:nvSpPr>
      <dsp:spPr>
        <a:xfrm>
          <a:off x="4076146" y="162072"/>
          <a:ext cx="1884314" cy="226117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128" tIns="0" rIns="186128" bIns="330200" numCol="1" spcCol="1270" anchor="t" anchorCtr="0">
          <a:noAutofit/>
        </a:bodyPr>
        <a:lstStyle/>
        <a:p>
          <a:pPr marL="0" lvl="0" indent="0" algn="l" defTabSz="711200">
            <a:lnSpc>
              <a:spcPct val="90000"/>
            </a:lnSpc>
            <a:spcBef>
              <a:spcPct val="0"/>
            </a:spcBef>
            <a:spcAft>
              <a:spcPct val="35000"/>
            </a:spcAft>
            <a:buNone/>
          </a:pPr>
          <a:r>
            <a:rPr lang="en-GB" sz="1600" kern="1200"/>
            <a:t>Culpability of offenders is questionable</a:t>
          </a:r>
          <a:endParaRPr lang="en-US" sz="1600" kern="1200"/>
        </a:p>
      </dsp:txBody>
      <dsp:txXfrm>
        <a:off x="4076146" y="1066543"/>
        <a:ext cx="1884314" cy="1356706"/>
      </dsp:txXfrm>
    </dsp:sp>
    <dsp:sp modelId="{16BFAE35-8B86-4947-89E7-1CF7DBE383E6}">
      <dsp:nvSpPr>
        <dsp:cNvPr id="0" name=""/>
        <dsp:cNvSpPr/>
      </dsp:nvSpPr>
      <dsp:spPr>
        <a:xfrm>
          <a:off x="4076146" y="162072"/>
          <a:ext cx="1884314" cy="9044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128" tIns="165100" rIns="186128" bIns="165100" numCol="1" spcCol="1270" anchor="ctr" anchorCtr="0">
          <a:noAutofit/>
        </a:bodyPr>
        <a:lstStyle/>
        <a:p>
          <a:pPr marL="0" lvl="0" indent="0" algn="l" defTabSz="1955800">
            <a:lnSpc>
              <a:spcPct val="90000"/>
            </a:lnSpc>
            <a:spcBef>
              <a:spcPct val="0"/>
            </a:spcBef>
            <a:spcAft>
              <a:spcPct val="35000"/>
            </a:spcAft>
            <a:buNone/>
          </a:pPr>
          <a:r>
            <a:rPr lang="en-US" sz="4400" kern="1200"/>
            <a:t>03</a:t>
          </a:r>
        </a:p>
      </dsp:txBody>
      <dsp:txXfrm>
        <a:off x="4076146" y="162072"/>
        <a:ext cx="1884314" cy="904470"/>
      </dsp:txXfrm>
    </dsp:sp>
    <dsp:sp modelId="{84B76BFA-4941-4D74-A689-617FD6CD07BC}">
      <dsp:nvSpPr>
        <dsp:cNvPr id="0" name=""/>
        <dsp:cNvSpPr/>
      </dsp:nvSpPr>
      <dsp:spPr>
        <a:xfrm>
          <a:off x="6111206" y="162072"/>
          <a:ext cx="1884314" cy="226117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128" tIns="0" rIns="186128" bIns="330200" numCol="1" spcCol="1270" anchor="t" anchorCtr="0">
          <a:noAutofit/>
        </a:bodyPr>
        <a:lstStyle/>
        <a:p>
          <a:pPr marL="0" lvl="0" indent="0" algn="l" defTabSz="711200">
            <a:lnSpc>
              <a:spcPct val="90000"/>
            </a:lnSpc>
            <a:spcBef>
              <a:spcPct val="0"/>
            </a:spcBef>
            <a:spcAft>
              <a:spcPct val="35000"/>
            </a:spcAft>
            <a:buNone/>
          </a:pPr>
          <a:r>
            <a:rPr lang="en-GB" sz="1600" kern="1200"/>
            <a:t>Change will help add value to the offender and the community</a:t>
          </a:r>
          <a:endParaRPr lang="en-US" sz="1600" kern="1200"/>
        </a:p>
      </dsp:txBody>
      <dsp:txXfrm>
        <a:off x="6111206" y="1066543"/>
        <a:ext cx="1884314" cy="1356706"/>
      </dsp:txXfrm>
    </dsp:sp>
    <dsp:sp modelId="{17B1BA17-E6E5-4084-905A-A2C3FA793F6F}">
      <dsp:nvSpPr>
        <dsp:cNvPr id="0" name=""/>
        <dsp:cNvSpPr/>
      </dsp:nvSpPr>
      <dsp:spPr>
        <a:xfrm>
          <a:off x="6111206" y="162072"/>
          <a:ext cx="1884314" cy="9044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128" tIns="165100" rIns="186128"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111206" y="162072"/>
        <a:ext cx="1884314" cy="904470"/>
      </dsp:txXfrm>
    </dsp:sp>
    <dsp:sp modelId="{C9DE24F7-9E67-4881-A42E-06D2FE97D404}">
      <dsp:nvSpPr>
        <dsp:cNvPr id="0" name=""/>
        <dsp:cNvSpPr/>
      </dsp:nvSpPr>
      <dsp:spPr>
        <a:xfrm>
          <a:off x="8146265" y="162072"/>
          <a:ext cx="1884314" cy="226117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128" tIns="0" rIns="186128" bIns="330200" numCol="1" spcCol="1270" anchor="t" anchorCtr="0">
          <a:noAutofit/>
        </a:bodyPr>
        <a:lstStyle/>
        <a:p>
          <a:pPr marL="0" lvl="0" indent="0" algn="l" defTabSz="711200">
            <a:lnSpc>
              <a:spcPct val="90000"/>
            </a:lnSpc>
            <a:spcBef>
              <a:spcPct val="0"/>
            </a:spcBef>
            <a:spcAft>
              <a:spcPct val="35000"/>
            </a:spcAft>
            <a:buNone/>
          </a:pPr>
          <a:r>
            <a:rPr lang="en-GB" sz="1600" kern="1200"/>
            <a:t>Rehabilitation ‘WORKS’</a:t>
          </a:r>
          <a:endParaRPr lang="en-US" sz="1600" kern="1200"/>
        </a:p>
      </dsp:txBody>
      <dsp:txXfrm>
        <a:off x="8146265" y="1066543"/>
        <a:ext cx="1884314" cy="1356706"/>
      </dsp:txXfrm>
    </dsp:sp>
    <dsp:sp modelId="{49D2FC6C-CAED-4C85-89B3-2637ED7731C6}">
      <dsp:nvSpPr>
        <dsp:cNvPr id="0" name=""/>
        <dsp:cNvSpPr/>
      </dsp:nvSpPr>
      <dsp:spPr>
        <a:xfrm>
          <a:off x="8146265" y="162072"/>
          <a:ext cx="1884314" cy="9044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128" tIns="165100" rIns="186128"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146265" y="162072"/>
        <a:ext cx="1884314" cy="9044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2:04:11.886"/>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1T15:45:44.682"/>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4:14:31.995"/>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8T13:52:22.262"/>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8T14:01:20.566"/>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4:43:51.585"/>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5:02:51.983"/>
    </inkml:context>
    <inkml:brush xml:id="br0">
      <inkml:brushProperty name="width" value="0.05" units="cm"/>
      <inkml:brushProperty name="height" value="0.05" units="cm"/>
    </inkml:brush>
  </inkml:definitions>
  <inkml:trace contextRef="#ctx0" brushRef="#br0">1 0 32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1T15:45:55.047"/>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03BB8-6CF5-4F51-ABD7-A81733D4F286}"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DEED7-B463-4C60-AB6D-796F478B7D45}" type="slidenum">
              <a:rPr lang="en-GB" smtClean="0"/>
              <a:t>‹#›</a:t>
            </a:fld>
            <a:endParaRPr lang="en-GB"/>
          </a:p>
        </p:txBody>
      </p:sp>
    </p:spTree>
    <p:extLst>
      <p:ext uri="{BB962C8B-B14F-4D97-AF65-F5344CB8AC3E}">
        <p14:creationId xmlns:p14="http://schemas.microsoft.com/office/powerpoint/2010/main" val="1721738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publishing.service.gov.uk/media/65e05420cf7eb1b0e5f57eff/E02740018_Angiolini_Inquiry_HC_530_Accessible.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ps.gov.uk/publication/cps-charging-decisions-examining-demographic-disparities-outcomes-our-decision-making#:~:text=almost%20195%2C000%20cases.-,The%20research%20findings,consistent%20across%20England%20and%20Wale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ps.gov.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urbanpolicy.net/wp-content/uploads/2012/11/Kelling+Wilson_1982_BrokenWindows_policing.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us.sagepub.com/sites/default/files/upm-binaries/27229_01_Robinson_&amp;_Crow_01.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eprints.gla.ac.uk/59166/1/59166.pdf"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a:t>
            </a:fld>
            <a:endParaRPr lang="en-GB"/>
          </a:p>
        </p:txBody>
      </p:sp>
    </p:spTree>
    <p:extLst>
      <p:ext uri="{BB962C8B-B14F-4D97-AF65-F5344CB8AC3E}">
        <p14:creationId xmlns:p14="http://schemas.microsoft.com/office/powerpoint/2010/main" val="184672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4</a:t>
            </a:fld>
            <a:endParaRPr lang="en-GB"/>
          </a:p>
        </p:txBody>
      </p:sp>
    </p:spTree>
    <p:extLst>
      <p:ext uri="{BB962C8B-B14F-4D97-AF65-F5344CB8AC3E}">
        <p14:creationId xmlns:p14="http://schemas.microsoft.com/office/powerpoint/2010/main" val="3547547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5</a:t>
            </a:fld>
            <a:endParaRPr lang="en-GB"/>
          </a:p>
        </p:txBody>
      </p:sp>
    </p:spTree>
    <p:extLst>
      <p:ext uri="{BB962C8B-B14F-4D97-AF65-F5344CB8AC3E}">
        <p14:creationId xmlns:p14="http://schemas.microsoft.com/office/powerpoint/2010/main" val="799307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6</a:t>
            </a:fld>
            <a:endParaRPr lang="en-GB"/>
          </a:p>
        </p:txBody>
      </p:sp>
    </p:spTree>
    <p:extLst>
      <p:ext uri="{BB962C8B-B14F-4D97-AF65-F5344CB8AC3E}">
        <p14:creationId xmlns:p14="http://schemas.microsoft.com/office/powerpoint/2010/main" val="780057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FF2F5AE-9D31-4325-AC39-E6476775EC11}" type="slidenum">
              <a:rPr lang="en-GB" smtClean="0"/>
              <a:t>7</a:t>
            </a:fld>
            <a:endParaRPr lang="en-GB"/>
          </a:p>
        </p:txBody>
      </p:sp>
    </p:spTree>
    <p:extLst>
      <p:ext uri="{BB962C8B-B14F-4D97-AF65-F5344CB8AC3E}">
        <p14:creationId xmlns:p14="http://schemas.microsoft.com/office/powerpoint/2010/main" val="370159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et al (2021)</a:t>
            </a:r>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8</a:t>
            </a:fld>
            <a:endParaRPr lang="en-GB"/>
          </a:p>
        </p:txBody>
      </p:sp>
    </p:spTree>
    <p:extLst>
      <p:ext uri="{BB962C8B-B14F-4D97-AF65-F5344CB8AC3E}">
        <p14:creationId xmlns:p14="http://schemas.microsoft.com/office/powerpoint/2010/main" val="2447835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8B2DEED7-B463-4C60-AB6D-796F478B7D45}" type="slidenum">
              <a:rPr lang="en-GB" smtClean="0"/>
              <a:t>9</a:t>
            </a:fld>
            <a:endParaRPr lang="en-GB"/>
          </a:p>
        </p:txBody>
      </p:sp>
    </p:spTree>
    <p:extLst>
      <p:ext uri="{BB962C8B-B14F-4D97-AF65-F5344CB8AC3E}">
        <p14:creationId xmlns:p14="http://schemas.microsoft.com/office/powerpoint/2010/main" val="886944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Tyler, T. (2017) ‘Procedural Justice and Policing: A Rush to Judgment?’. Annual Review of Law and Social Science 13(1): 29–53.</a:t>
            </a:r>
          </a:p>
          <a:p>
            <a:endParaRPr lang="en-GB" dirty="0"/>
          </a:p>
          <a:p>
            <a:endParaRPr lang="en-GB" dirty="0"/>
          </a:p>
          <a:p>
            <a:endParaRPr lang="en-GB" dirty="0"/>
          </a:p>
          <a:p>
            <a:endParaRPr lang="en-GB" dirty="0"/>
          </a:p>
          <a:p>
            <a:pPr marL="171450" indent="-171450">
              <a:buFontTx/>
              <a:buChar char="-"/>
            </a:pPr>
            <a:endParaRPr lang="en-GB" b="0" dirty="0"/>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p:txBody>
      </p:sp>
      <p:sp>
        <p:nvSpPr>
          <p:cNvPr id="4" name="Slide Number Placeholder 3"/>
          <p:cNvSpPr>
            <a:spLocks noGrp="1"/>
          </p:cNvSpPr>
          <p:nvPr>
            <p:ph type="sldNum" sz="quarter" idx="5"/>
          </p:nvPr>
        </p:nvSpPr>
        <p:spPr/>
        <p:txBody>
          <a:bodyPr/>
          <a:lstStyle/>
          <a:p>
            <a:fld id="{8B2DEED7-B463-4C60-AB6D-796F478B7D45}" type="slidenum">
              <a:rPr lang="en-GB" smtClean="0"/>
              <a:t>10</a:t>
            </a:fld>
            <a:endParaRPr lang="en-GB"/>
          </a:p>
        </p:txBody>
      </p:sp>
    </p:spTree>
    <p:extLst>
      <p:ext uri="{BB962C8B-B14F-4D97-AF65-F5344CB8AC3E}">
        <p14:creationId xmlns:p14="http://schemas.microsoft.com/office/powerpoint/2010/main" val="1205194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11</a:t>
            </a:fld>
            <a:endParaRPr lang="en-GB"/>
          </a:p>
        </p:txBody>
      </p:sp>
    </p:spTree>
    <p:extLst>
      <p:ext uri="{BB962C8B-B14F-4D97-AF65-F5344CB8AC3E}">
        <p14:creationId xmlns:p14="http://schemas.microsoft.com/office/powerpoint/2010/main" val="4023078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Marshall, T. (1999) Restorative Justice: An Overview. London: Home Office.</a:t>
            </a:r>
          </a:p>
          <a:p>
            <a:r>
              <a:rPr lang="en-GB" dirty="0"/>
              <a:t>Willis, R. (2020) ‘“Let’s talk about it”: Why social class matters to restorative justice’. Criminology &amp; Criminal Justice 20(2): 187–206.</a:t>
            </a:r>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12</a:t>
            </a:fld>
            <a:endParaRPr lang="en-GB"/>
          </a:p>
        </p:txBody>
      </p:sp>
    </p:spTree>
    <p:extLst>
      <p:ext uri="{BB962C8B-B14F-4D97-AF65-F5344CB8AC3E}">
        <p14:creationId xmlns:p14="http://schemas.microsoft.com/office/powerpoint/2010/main" val="2169872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Walklate</a:t>
            </a:r>
            <a:r>
              <a:rPr lang="en-GB" dirty="0"/>
              <a:t>, S. (2024). Criminology. 4th Edition. London. Taylor &amp; Francis.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14</a:t>
            </a:fld>
            <a:endParaRPr lang="en-GB"/>
          </a:p>
        </p:txBody>
      </p:sp>
    </p:spTree>
    <p:extLst>
      <p:ext uri="{BB962C8B-B14F-4D97-AF65-F5344CB8AC3E}">
        <p14:creationId xmlns:p14="http://schemas.microsoft.com/office/powerpoint/2010/main" val="1012202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16</a:t>
            </a:fld>
            <a:endParaRPr lang="en-GB"/>
          </a:p>
        </p:txBody>
      </p:sp>
    </p:spTree>
    <p:extLst>
      <p:ext uri="{BB962C8B-B14F-4D97-AF65-F5344CB8AC3E}">
        <p14:creationId xmlns:p14="http://schemas.microsoft.com/office/powerpoint/2010/main" val="3612784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Ellison, G. (2013) ‘Policing: Context and Practice’ in A. </a:t>
            </a:r>
            <a:r>
              <a:rPr lang="en-GB" dirty="0" err="1"/>
              <a:t>Hucklesby</a:t>
            </a:r>
            <a:r>
              <a:rPr lang="en-GB" dirty="0"/>
              <a:t> and A. Wahidin (eds) Criminal Justice. Oxford: Oxford University Press.</a:t>
            </a:r>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17</a:t>
            </a:fld>
            <a:endParaRPr lang="en-GB"/>
          </a:p>
        </p:txBody>
      </p:sp>
    </p:spTree>
    <p:extLst>
      <p:ext uri="{BB962C8B-B14F-4D97-AF65-F5344CB8AC3E}">
        <p14:creationId xmlns:p14="http://schemas.microsoft.com/office/powerpoint/2010/main" val="2718993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Hough, M. and Roberts, J. (2017) ‘Public Opinion, Crime and Criminal Justice’ in A. Liebling, S. </a:t>
            </a:r>
            <a:r>
              <a:rPr lang="en-GB" dirty="0" err="1"/>
              <a:t>Maruna</a:t>
            </a:r>
            <a:r>
              <a:rPr lang="en-GB" dirty="0"/>
              <a:t>, and L. McAra (eds) The Oxford Handbook of Criminology (6th </a:t>
            </a:r>
            <a:r>
              <a:rPr lang="en-GB" dirty="0" err="1"/>
              <a:t>edn</a:t>
            </a:r>
            <a:r>
              <a:rPr lang="en-GB" dirty="0"/>
              <a:t>). Oxford: Oxford University Press.</a:t>
            </a:r>
          </a:p>
          <a:p>
            <a:r>
              <a:rPr lang="en-GB" dirty="0"/>
              <a:t>House of Commons Home Affairs Committee (2018). Policing for the future, Tenth Report of Session 2017–19’. Available at: https://publications.parliament.uk/pa/cm201719/cmselect/cmhaff/515/515.pdf.</a:t>
            </a:r>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18</a:t>
            </a:fld>
            <a:endParaRPr lang="en-GB"/>
          </a:p>
        </p:txBody>
      </p:sp>
    </p:spTree>
    <p:extLst>
      <p:ext uri="{BB962C8B-B14F-4D97-AF65-F5344CB8AC3E}">
        <p14:creationId xmlns:p14="http://schemas.microsoft.com/office/powerpoint/2010/main" val="2737626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a:t>
            </a:r>
            <a:r>
              <a:rPr lang="en-GB" dirty="0" err="1">
                <a:hlinkClick r:id="rId3"/>
              </a:rPr>
              <a:t>Angiolini</a:t>
            </a:r>
            <a:r>
              <a:rPr lang="en-GB" dirty="0">
                <a:hlinkClick r:id="rId3"/>
              </a:rPr>
              <a:t> Inquiry – Part 1 Report</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19</a:t>
            </a:fld>
            <a:endParaRPr lang="en-GB"/>
          </a:p>
        </p:txBody>
      </p:sp>
    </p:spTree>
    <p:extLst>
      <p:ext uri="{BB962C8B-B14F-4D97-AF65-F5344CB8AC3E}">
        <p14:creationId xmlns:p14="http://schemas.microsoft.com/office/powerpoint/2010/main" val="2083028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20</a:t>
            </a:fld>
            <a:endParaRPr lang="en-GB"/>
          </a:p>
        </p:txBody>
      </p:sp>
    </p:spTree>
    <p:extLst>
      <p:ext uri="{BB962C8B-B14F-4D97-AF65-F5344CB8AC3E}">
        <p14:creationId xmlns:p14="http://schemas.microsoft.com/office/powerpoint/2010/main" val="10070412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21</a:t>
            </a:fld>
            <a:endParaRPr lang="en-GB"/>
          </a:p>
        </p:txBody>
      </p:sp>
    </p:spTree>
    <p:extLst>
      <p:ext uri="{BB962C8B-B14F-4D97-AF65-F5344CB8AC3E}">
        <p14:creationId xmlns:p14="http://schemas.microsoft.com/office/powerpoint/2010/main" val="1725351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CPS charging decisions - examining demographic disparities in the outcomes of our decision making | The Crown Prosecution Service</a:t>
            </a:r>
            <a:endParaRPr lang="en-GB" dirty="0"/>
          </a:p>
          <a:p>
            <a:endParaRPr lang="en-GB" u="sng" dirty="0"/>
          </a:p>
        </p:txBody>
      </p:sp>
      <p:sp>
        <p:nvSpPr>
          <p:cNvPr id="4" name="Slide Number Placeholder 3"/>
          <p:cNvSpPr>
            <a:spLocks noGrp="1"/>
          </p:cNvSpPr>
          <p:nvPr>
            <p:ph type="sldNum" sz="quarter" idx="5"/>
          </p:nvPr>
        </p:nvSpPr>
        <p:spPr/>
        <p:txBody>
          <a:bodyPr/>
          <a:lstStyle/>
          <a:p>
            <a:fld id="{8B2DEED7-B463-4C60-AB6D-796F478B7D45}" type="slidenum">
              <a:rPr lang="en-GB" smtClean="0"/>
              <a:t>22</a:t>
            </a:fld>
            <a:endParaRPr lang="en-GB"/>
          </a:p>
        </p:txBody>
      </p:sp>
    </p:spTree>
    <p:extLst>
      <p:ext uri="{BB962C8B-B14F-4D97-AF65-F5344CB8AC3E}">
        <p14:creationId xmlns:p14="http://schemas.microsoft.com/office/powerpoint/2010/main" val="3173654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t>
            </a:r>
            <a:r>
              <a:rPr lang="en-GB" dirty="0">
                <a:hlinkClick r:id="rId3"/>
              </a:rPr>
              <a:t>The Crown Prosecution Service | The Crown Prosecution Service</a:t>
            </a:r>
            <a:r>
              <a:rPr lang="en-GB" dirty="0"/>
              <a:t> website. Research a case within ‘your local CPS’.</a:t>
            </a:r>
          </a:p>
        </p:txBody>
      </p:sp>
      <p:sp>
        <p:nvSpPr>
          <p:cNvPr id="4" name="Slide Number Placeholder 3"/>
          <p:cNvSpPr>
            <a:spLocks noGrp="1"/>
          </p:cNvSpPr>
          <p:nvPr>
            <p:ph type="sldNum" sz="quarter" idx="5"/>
          </p:nvPr>
        </p:nvSpPr>
        <p:spPr/>
        <p:txBody>
          <a:bodyPr/>
          <a:lstStyle/>
          <a:p>
            <a:fld id="{8B2DEED7-B463-4C60-AB6D-796F478B7D45}" type="slidenum">
              <a:rPr lang="en-GB" smtClean="0"/>
              <a:t>23</a:t>
            </a:fld>
            <a:endParaRPr lang="en-GB"/>
          </a:p>
        </p:txBody>
      </p:sp>
    </p:spTree>
    <p:extLst>
      <p:ext uri="{BB962C8B-B14F-4D97-AF65-F5344CB8AC3E}">
        <p14:creationId xmlns:p14="http://schemas.microsoft.com/office/powerpoint/2010/main" val="4080614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24</a:t>
            </a:fld>
            <a:endParaRPr lang="en-GB"/>
          </a:p>
        </p:txBody>
      </p:sp>
    </p:spTree>
    <p:extLst>
      <p:ext uri="{BB962C8B-B14F-4D97-AF65-F5344CB8AC3E}">
        <p14:creationId xmlns:p14="http://schemas.microsoft.com/office/powerpoint/2010/main" val="42906649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25</a:t>
            </a:fld>
            <a:endParaRPr lang="en-GB"/>
          </a:p>
        </p:txBody>
      </p:sp>
    </p:spTree>
    <p:extLst>
      <p:ext uri="{BB962C8B-B14F-4D97-AF65-F5344CB8AC3E}">
        <p14:creationId xmlns:p14="http://schemas.microsoft.com/office/powerpoint/2010/main" val="1429313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26</a:t>
            </a:fld>
            <a:endParaRPr lang="en-GB"/>
          </a:p>
        </p:txBody>
      </p:sp>
    </p:spTree>
    <p:extLst>
      <p:ext uri="{BB962C8B-B14F-4D97-AF65-F5344CB8AC3E}">
        <p14:creationId xmlns:p14="http://schemas.microsoft.com/office/powerpoint/2010/main" val="6856153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28</a:t>
            </a:fld>
            <a:endParaRPr lang="en-GB"/>
          </a:p>
        </p:txBody>
      </p:sp>
    </p:spTree>
    <p:extLst>
      <p:ext uri="{BB962C8B-B14F-4D97-AF65-F5344CB8AC3E}">
        <p14:creationId xmlns:p14="http://schemas.microsoft.com/office/powerpoint/2010/main" val="22052624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Hughes, G. (1998) Understanding Crime Prevention. Buckingham: Open University Press.</a:t>
            </a:r>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29</a:t>
            </a:fld>
            <a:endParaRPr lang="en-GB"/>
          </a:p>
        </p:txBody>
      </p:sp>
    </p:spTree>
    <p:extLst>
      <p:ext uri="{BB962C8B-B14F-4D97-AF65-F5344CB8AC3E}">
        <p14:creationId xmlns:p14="http://schemas.microsoft.com/office/powerpoint/2010/main" val="28744765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30</a:t>
            </a:fld>
            <a:endParaRPr lang="en-GB"/>
          </a:p>
        </p:txBody>
      </p:sp>
    </p:spTree>
    <p:extLst>
      <p:ext uri="{BB962C8B-B14F-4D97-AF65-F5344CB8AC3E}">
        <p14:creationId xmlns:p14="http://schemas.microsoft.com/office/powerpoint/2010/main" val="7101572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31</a:t>
            </a:fld>
            <a:endParaRPr lang="en-GB"/>
          </a:p>
        </p:txBody>
      </p:sp>
    </p:spTree>
    <p:extLst>
      <p:ext uri="{BB962C8B-B14F-4D97-AF65-F5344CB8AC3E}">
        <p14:creationId xmlns:p14="http://schemas.microsoft.com/office/powerpoint/2010/main" val="30958706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Kelling and Wilson, 1982. "Broken Windows" (Atlantic monthly)</a:t>
            </a:r>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32</a:t>
            </a:fld>
            <a:endParaRPr lang="en-GB"/>
          </a:p>
        </p:txBody>
      </p:sp>
    </p:spTree>
    <p:extLst>
      <p:ext uri="{BB962C8B-B14F-4D97-AF65-F5344CB8AC3E}">
        <p14:creationId xmlns:p14="http://schemas.microsoft.com/office/powerpoint/2010/main" val="10479486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B2DEED7-B463-4C60-AB6D-796F478B7D45}" type="slidenum">
              <a:rPr lang="en-GB" smtClean="0"/>
              <a:t>33</a:t>
            </a:fld>
            <a:endParaRPr lang="en-GB"/>
          </a:p>
        </p:txBody>
      </p:sp>
    </p:spTree>
    <p:extLst>
      <p:ext uri="{BB962C8B-B14F-4D97-AF65-F5344CB8AC3E}">
        <p14:creationId xmlns:p14="http://schemas.microsoft.com/office/powerpoint/2010/main" val="20302616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Duff, R. and Garland, D. (1994) ‘Introduction: Thinking about Punishment’ in R. Duff and D. Garland (eds) A Reader on Punishment. Oxford: Oxford University Press.</a:t>
            </a:r>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34</a:t>
            </a:fld>
            <a:endParaRPr lang="en-GB"/>
          </a:p>
        </p:txBody>
      </p:sp>
    </p:spTree>
    <p:extLst>
      <p:ext uri="{BB962C8B-B14F-4D97-AF65-F5344CB8AC3E}">
        <p14:creationId xmlns:p14="http://schemas.microsoft.com/office/powerpoint/2010/main" val="15717025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Robinson &amp; Crow-3819-01.qxp</a:t>
            </a:r>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35</a:t>
            </a:fld>
            <a:endParaRPr lang="en-GB"/>
          </a:p>
        </p:txBody>
      </p:sp>
    </p:spTree>
    <p:extLst>
      <p:ext uri="{BB962C8B-B14F-4D97-AF65-F5344CB8AC3E}">
        <p14:creationId xmlns:p14="http://schemas.microsoft.com/office/powerpoint/2010/main" val="32158440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McNeill _2012_ LCP Submitted.doc</a:t>
            </a:r>
            <a:endParaRPr lang="en-GB" b="1" u="sng" dirty="0"/>
          </a:p>
          <a:p>
            <a:endParaRPr lang="en-GB" b="1" u="sng" dirty="0"/>
          </a:p>
        </p:txBody>
      </p:sp>
      <p:sp>
        <p:nvSpPr>
          <p:cNvPr id="4" name="Slide Number Placeholder 3"/>
          <p:cNvSpPr>
            <a:spLocks noGrp="1"/>
          </p:cNvSpPr>
          <p:nvPr>
            <p:ph type="sldNum" sz="quarter" idx="5"/>
          </p:nvPr>
        </p:nvSpPr>
        <p:spPr/>
        <p:txBody>
          <a:bodyPr/>
          <a:lstStyle/>
          <a:p>
            <a:fld id="{8B2DEED7-B463-4C60-AB6D-796F478B7D45}" type="slidenum">
              <a:rPr lang="en-GB" smtClean="0"/>
              <a:t>36</a:t>
            </a:fld>
            <a:endParaRPr lang="en-GB"/>
          </a:p>
        </p:txBody>
      </p:sp>
    </p:spTree>
    <p:extLst>
      <p:ext uri="{BB962C8B-B14F-4D97-AF65-F5344CB8AC3E}">
        <p14:creationId xmlns:p14="http://schemas.microsoft.com/office/powerpoint/2010/main" val="344578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November 14, 2024</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12983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November 14, 2024</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11962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November 14, 2024</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72204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November 14, 2024</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6018793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November 14, 2024</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18015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November 14, 2024</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65973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November 14, 2024</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09568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November 14, 2024</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28854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November 14, 2024</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281122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November 14, 2024</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73759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November 14, 2024</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96011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7338-19C9-FB68-4E09-F4F6C6CECA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5D12AF-DC72-4FD9-1674-4B558879DC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8B407F-B54B-A905-B2BA-E15B67CDFD3D}"/>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5" name="Footer Placeholder 4">
            <a:extLst>
              <a:ext uri="{FF2B5EF4-FFF2-40B4-BE49-F238E27FC236}">
                <a16:creationId xmlns:a16="http://schemas.microsoft.com/office/drawing/2014/main" id="{A1BAD9FE-1F3A-DE3B-AA30-FBCFE5AF6E2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E9D1B9-1022-9AED-B125-2C2DE8CD3FC6}"/>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4770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228B-8132-2C94-2AD4-93777EBAA4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A3B39A-476C-F4A8-9BDC-83DBA3B389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4CDA8-AAB1-B7D8-052B-6DA281452D70}"/>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5" name="Footer Placeholder 4">
            <a:extLst>
              <a:ext uri="{FF2B5EF4-FFF2-40B4-BE49-F238E27FC236}">
                <a16:creationId xmlns:a16="http://schemas.microsoft.com/office/drawing/2014/main" id="{48BA6731-8290-6E62-C6CD-450390A3A6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603816-3357-5016-4BAD-396E95E34651}"/>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62412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7EF0-651B-A118-6969-5A844FC34C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FAB14E-6240-40BF-941D-50A5B5AE48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20EC15-3A4D-F300-8C2F-AC4FABE4A919}"/>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5" name="Footer Placeholder 4">
            <a:extLst>
              <a:ext uri="{FF2B5EF4-FFF2-40B4-BE49-F238E27FC236}">
                <a16:creationId xmlns:a16="http://schemas.microsoft.com/office/drawing/2014/main" id="{F4FEA500-D644-6B70-D537-5F8D0F965C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7EFB71-A231-0BE9-256D-4BDE999FB9AE}"/>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354864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4F29-66C8-C553-04A4-386CE121BD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6BADB5-15D4-413A-7E1C-897007A624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5B658D-94D4-4E6A-7FBC-924D998887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E4F3D-E2DB-508F-E80B-A55EB93C6FB7}"/>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6" name="Footer Placeholder 5">
            <a:extLst>
              <a:ext uri="{FF2B5EF4-FFF2-40B4-BE49-F238E27FC236}">
                <a16:creationId xmlns:a16="http://schemas.microsoft.com/office/drawing/2014/main" id="{9C659355-1004-B9F9-98FE-A33581B682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6B52CF-C703-0FC1-56EE-10C1BAD7C688}"/>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484789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8050-692C-DB71-1F6C-E5FC4FC97B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234BB6-058B-40A7-23C1-76B77330FF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D8D55-4DAE-070E-724E-1182BB84ED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4FD9A8-2EC4-BBFB-2345-AF1F367CF8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FAEBE7-675E-7482-09D2-1403D1609C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52A17E-FCC2-577C-5271-EC018AFBA909}"/>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8" name="Footer Placeholder 7">
            <a:extLst>
              <a:ext uri="{FF2B5EF4-FFF2-40B4-BE49-F238E27FC236}">
                <a16:creationId xmlns:a16="http://schemas.microsoft.com/office/drawing/2014/main" id="{DA26AB6C-2151-14A3-D57F-DF8786316C7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7477D9A-08DF-45E5-0959-2B7B5530422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8087461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7E9D-E979-D97A-3093-731886D3F4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97518-4CA2-4370-95BB-973E5C0854D0}"/>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4" name="Footer Placeholder 3">
            <a:extLst>
              <a:ext uri="{FF2B5EF4-FFF2-40B4-BE49-F238E27FC236}">
                <a16:creationId xmlns:a16="http://schemas.microsoft.com/office/drawing/2014/main" id="{4E084C2A-6E9A-C776-ECE8-8FC2C4123B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61B2316-8F93-229A-4004-EEB956ADCCC5}"/>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20296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3BD655-EB02-23F9-C4DA-2B7D3418AAE9}"/>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3" name="Footer Placeholder 2">
            <a:extLst>
              <a:ext uri="{FF2B5EF4-FFF2-40B4-BE49-F238E27FC236}">
                <a16:creationId xmlns:a16="http://schemas.microsoft.com/office/drawing/2014/main" id="{A486B1C2-ED4C-4870-48F1-6AE68046841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67A9A8C-FBA5-CF6D-DCF9-7A0B5814CA25}"/>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393182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D87A0-E8D8-B297-A1A7-9CCE808D8B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AF2212-A7E0-BF17-9B22-0908E36AFF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64D358-A450-A359-0BE6-E5FB3F0C39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496A30-8869-61AC-F312-E8058ABAA82A}"/>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6" name="Footer Placeholder 5">
            <a:extLst>
              <a:ext uri="{FF2B5EF4-FFF2-40B4-BE49-F238E27FC236}">
                <a16:creationId xmlns:a16="http://schemas.microsoft.com/office/drawing/2014/main" id="{18B2D3BB-4601-6467-BC58-C944016F4C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D07B93-6FA9-083F-A3A7-C47C5AC1600E}"/>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252186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6FB44-2799-BBF7-7ADF-5774C4F477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51E650-3E8B-EB52-F4EA-500268CD96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C45FB1-9902-DD0E-AF3D-52C58C5E0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51FFE5-77EC-E94F-6942-5905794D0B81}"/>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6" name="Footer Placeholder 5">
            <a:extLst>
              <a:ext uri="{FF2B5EF4-FFF2-40B4-BE49-F238E27FC236}">
                <a16:creationId xmlns:a16="http://schemas.microsoft.com/office/drawing/2014/main" id="{9F622279-1E48-F72E-649F-BE4597BFD1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94BB04-0988-0816-FA8F-C0CCDEB861D9}"/>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8467703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16D34-93E0-FEDA-6B04-2B54714ED1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16BA3C-F6BC-C2DB-A8F2-6F21C881FE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4C780C-4F2C-331C-0008-B00D6EE3B2A0}"/>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5" name="Footer Placeholder 4">
            <a:extLst>
              <a:ext uri="{FF2B5EF4-FFF2-40B4-BE49-F238E27FC236}">
                <a16:creationId xmlns:a16="http://schemas.microsoft.com/office/drawing/2014/main" id="{B06E4841-8F0D-08A1-4287-ECD43ADE09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08176F-8992-559A-F5A9-5C9D4C3D7596}"/>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1354498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81DF20-B6A3-0875-83D1-634F8636C6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9BAFFA-A980-6CE1-6773-D943F4702D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05B7AE-DD5D-9B7D-B07D-7B1069DCABCF}"/>
              </a:ext>
            </a:extLst>
          </p:cNvPr>
          <p:cNvSpPr>
            <a:spLocks noGrp="1"/>
          </p:cNvSpPr>
          <p:nvPr>
            <p:ph type="dt" sz="half" idx="10"/>
          </p:nvPr>
        </p:nvSpPr>
        <p:spPr/>
        <p:txBody>
          <a:bodyPr/>
          <a:lstStyle/>
          <a:p>
            <a:fld id="{5586B75A-687E-405C-8A0B-8D00578BA2C3}" type="datetimeFigureOut">
              <a:rPr lang="en-US" smtClean="0"/>
              <a:pPr/>
              <a:t>11/14/2024</a:t>
            </a:fld>
            <a:endParaRPr lang="en-US" dirty="0"/>
          </a:p>
        </p:txBody>
      </p:sp>
      <p:sp>
        <p:nvSpPr>
          <p:cNvPr id="5" name="Footer Placeholder 4">
            <a:extLst>
              <a:ext uri="{FF2B5EF4-FFF2-40B4-BE49-F238E27FC236}">
                <a16:creationId xmlns:a16="http://schemas.microsoft.com/office/drawing/2014/main" id="{2ED11E69-B02E-BF82-7133-8F1846F6372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FC1668-E143-496B-CBEA-068EA24267E9}"/>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7460457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November 14, 2024</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83364434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8" r:id="rId7"/>
    <p:sldLayoutId id="2147483694" r:id="rId8"/>
    <p:sldLayoutId id="2147483695" r:id="rId9"/>
    <p:sldLayoutId id="2147483696" r:id="rId10"/>
    <p:sldLayoutId id="214748369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946B45-EB0A-FEDC-CE4A-26203365C7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E54E88-884D-DABC-16AD-6D5C11A8D3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D2C05-F4BB-4F65-114D-C3E9D1420D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3960BD-7AC1-4217-9611-AAA56D3EE38F}" type="datetime4">
              <a:rPr lang="en-US" smtClean="0"/>
              <a:pPr/>
              <a:t>November 14, 2024</a:t>
            </a:fld>
            <a:endParaRPr lang="en-US" dirty="0">
              <a:latin typeface="+mn-lt"/>
            </a:endParaRPr>
          </a:p>
        </p:txBody>
      </p:sp>
      <p:sp>
        <p:nvSpPr>
          <p:cNvPr id="5" name="Footer Placeholder 4">
            <a:extLst>
              <a:ext uri="{FF2B5EF4-FFF2-40B4-BE49-F238E27FC236}">
                <a16:creationId xmlns:a16="http://schemas.microsoft.com/office/drawing/2014/main" id="{50BD3486-7A30-BDCF-5405-A8BF7CC22B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FDF05B7A-39F9-8D97-A944-BE8C10A5D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3622243393"/>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hyperlink" Target="https://publications.innertemple.org.uk/yearbook/articles/2023-2024/is-our-adversarial-system-fit-for-purpos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customXml" Target="../ink/ink2.xml"/><Relationship Id="rId9"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7.xml"/><Relationship Id="rId1" Type="http://schemas.openxmlformats.org/officeDocument/2006/relationships/video" Target="https://www.youtube.com/embed/TLHU3bNrT2I?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25.png"/><Relationship Id="rId4" Type="http://schemas.openxmlformats.org/officeDocument/2006/relationships/customXml" Target="../ink/ink4.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england-norfolk-4717072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notesSlide" Target="../notesSlides/notesSlide15.xml"/><Relationship Id="rId7" Type="http://schemas.openxmlformats.org/officeDocument/2006/relationships/hyperlink" Target="https://www.policeconduct.gov.uk/publications/operation-argens-final-report" TargetMode="External"/><Relationship Id="rId12" Type="http://schemas.openxmlformats.org/officeDocument/2006/relationships/image" Target="../media/image44.png"/><Relationship Id="rId2" Type="http://schemas.openxmlformats.org/officeDocument/2006/relationships/slideLayout" Target="../slideLayouts/slideLayout2.xml"/><Relationship Id="rId1" Type="http://schemas.openxmlformats.org/officeDocument/2006/relationships/video" Target="https://www.youtube.com/embed/44orz-HdQFw?feature=oembed" TargetMode="External"/><Relationship Id="rId6" Type="http://schemas.openxmlformats.org/officeDocument/2006/relationships/image" Target="../media/image40.png"/><Relationship Id="rId11" Type="http://schemas.openxmlformats.org/officeDocument/2006/relationships/image" Target="../media/image43.png"/><Relationship Id="rId5" Type="http://schemas.openxmlformats.org/officeDocument/2006/relationships/hyperlink" Target="https://assets.publishing.service.gov.uk/media/65e05420cf7eb1b0e5f57eff/E02740018_Angiolini_Inquiry_HC_530_Accessible.pdf" TargetMode="External"/><Relationship Id="rId10" Type="http://schemas.openxmlformats.org/officeDocument/2006/relationships/image" Target="../media/image42.png"/><Relationship Id="rId4" Type="http://schemas.openxmlformats.org/officeDocument/2006/relationships/image" Target="../media/image39.jpeg"/><Relationship Id="rId9" Type="http://schemas.openxmlformats.org/officeDocument/2006/relationships/hyperlink" Target="https://www.theguardian.com/uk-news/2024/oct/07/former-met-police-officer-david-carrick-charged-with-and-indecent-assaul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NuW57OeTipw?feature=oembed" TargetMode="External"/><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1.png"/><Relationship Id="rId7"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cps.gov.uk/publication/cps-charging-decisions-examining-demographic-disparities-outcomes-our-decision-making#:~:text=almost%20195%2C000%20cases.-,The%20research%20findings,consistent%20across%20England%20and%20Wales." TargetMode="External"/><Relationship Id="rId5" Type="http://schemas.openxmlformats.org/officeDocument/2006/relationships/image" Target="../media/image25.png"/><Relationship Id="rId4" Type="http://schemas.openxmlformats.org/officeDocument/2006/relationships/customXml" Target="../ink/ink5.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cps.gov.uk/publication/cps-charging-decisions-examining-demographic-disparities-outcomes-our-decision-making" TargetMode="External"/><Relationship Id="rId5" Type="http://schemas.openxmlformats.org/officeDocument/2006/relationships/image" Target="../media/image25.png"/><Relationship Id="rId4" Type="http://schemas.openxmlformats.org/officeDocument/2006/relationships/customXml" Target="../ink/ink6.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25.png"/><Relationship Id="rId4" Type="http://schemas.openxmlformats.org/officeDocument/2006/relationships/customXml" Target="../ink/ink7.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25.png"/><Relationship Id="rId4" Type="http://schemas.openxmlformats.org/officeDocument/2006/relationships/customXml" Target="../ink/ink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customXml" Target="../ink/ink9.xm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image" Target="../media/image5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safercommunities.wales/crime-crime-prevention/" TargetMode="External"/><Relationship Id="rId5" Type="http://schemas.openxmlformats.org/officeDocument/2006/relationships/image" Target="../media/image56.png"/><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3" Type="http://schemas.openxmlformats.org/officeDocument/2006/relationships/hyperlink" Target="https://sexualviolencesupport.co.uk/safer-streets-merseysid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urbanpolicy.net/wp-content/uploads/2012/11/Kelling+Wilson_1982_BrokenWindows_policing.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3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hyperlink" Target="https://lordslibrary.parliament.uk/crime-and-rehabilitation-an-overview/#heading-5" TargetMode="External"/><Relationship Id="rId7" Type="http://schemas.openxmlformats.org/officeDocument/2006/relationships/diagramData" Target="../diagrams/data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64.png"/><Relationship Id="rId11" Type="http://schemas.microsoft.com/office/2007/relationships/diagramDrawing" Target="../diagrams/drawing3.xml"/><Relationship Id="rId5" Type="http://schemas.openxmlformats.org/officeDocument/2006/relationships/hyperlink" Target="https://link.springer.com/article/10.1007/s11572-020-09547-4" TargetMode="External"/><Relationship Id="rId10" Type="http://schemas.openxmlformats.org/officeDocument/2006/relationships/diagramColors" Target="../diagrams/colors3.xml"/><Relationship Id="rId4" Type="http://schemas.openxmlformats.org/officeDocument/2006/relationships/image" Target="../media/image63.png"/><Relationship Id="rId9"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3" Type="http://schemas.openxmlformats.org/officeDocument/2006/relationships/hyperlink" Target="https://eprints.gla.ac.uk/59166/1/59166.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ntage weighing scales">
            <a:extLst>
              <a:ext uri="{FF2B5EF4-FFF2-40B4-BE49-F238E27FC236}">
                <a16:creationId xmlns:a16="http://schemas.microsoft.com/office/drawing/2014/main" id="{52589E05-1005-D92E-1542-1DD62D2F7D89}"/>
              </a:ext>
            </a:extLst>
          </p:cNvPr>
          <p:cNvPicPr>
            <a:picLocks noChangeAspect="1"/>
          </p:cNvPicPr>
          <p:nvPr/>
        </p:nvPicPr>
        <p:blipFill>
          <a:blip r:embed="rId2"/>
          <a:srcRect t="10221" b="36492"/>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2C6AA889-3825-839E-81E2-12426DB13A5B}"/>
              </a:ext>
            </a:extLst>
          </p:cNvPr>
          <p:cNvSpPr>
            <a:spLocks noGrp="1"/>
          </p:cNvSpPr>
          <p:nvPr>
            <p:ph type="ctrTitle"/>
          </p:nvPr>
        </p:nvSpPr>
        <p:spPr>
          <a:xfrm>
            <a:off x="624307" y="2906973"/>
            <a:ext cx="3639828" cy="2640247"/>
          </a:xfrm>
        </p:spPr>
        <p:txBody>
          <a:bodyPr>
            <a:normAutofit fontScale="90000"/>
          </a:bodyPr>
          <a:lstStyle/>
          <a:p>
            <a:pPr algn="l">
              <a:lnSpc>
                <a:spcPct val="100000"/>
              </a:lnSpc>
            </a:pPr>
            <a:r>
              <a:rPr lang="en-GB" sz="2600" dirty="0">
                <a:latin typeface="Neue Haas Grotesk Text Pro" panose="020B0504020202020204" pitchFamily="34" charset="0"/>
              </a:rPr>
              <a:t>Criminal Justice policies and practices in England and Wales: An introduction</a:t>
            </a:r>
          </a:p>
        </p:txBody>
      </p:sp>
    </p:spTree>
    <p:extLst>
      <p:ext uri="{BB962C8B-B14F-4D97-AF65-F5344CB8AC3E}">
        <p14:creationId xmlns:p14="http://schemas.microsoft.com/office/powerpoint/2010/main" val="2401889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BE6813-E311-8A05-C9B3-6F9BD3C2593D}"/>
              </a:ext>
            </a:extLst>
          </p:cNvPr>
          <p:cNvSpPr>
            <a:spLocks noGrp="1"/>
          </p:cNvSpPr>
          <p:nvPr>
            <p:ph type="title"/>
          </p:nvPr>
        </p:nvSpPr>
        <p:spPr>
          <a:xfrm>
            <a:off x="1050879" y="609601"/>
            <a:ext cx="9810604" cy="1216024"/>
          </a:xfrm>
        </p:spPr>
        <p:txBody>
          <a:bodyPr>
            <a:normAutofit/>
          </a:bodyPr>
          <a:lstStyle/>
          <a:p>
            <a:r>
              <a:rPr lang="en-GB" dirty="0"/>
              <a:t>LEARNING OBJECTIVES</a:t>
            </a:r>
          </a:p>
        </p:txBody>
      </p:sp>
      <p:sp>
        <p:nvSpPr>
          <p:cNvPr id="3" name="Content Placeholder 2">
            <a:extLst>
              <a:ext uri="{FF2B5EF4-FFF2-40B4-BE49-F238E27FC236}">
                <a16:creationId xmlns:a16="http://schemas.microsoft.com/office/drawing/2014/main" id="{5C9A5A42-FF8D-6488-C737-84B73D22DAE0}"/>
              </a:ext>
            </a:extLst>
          </p:cNvPr>
          <p:cNvSpPr>
            <a:spLocks noGrp="1"/>
          </p:cNvSpPr>
          <p:nvPr>
            <p:ph idx="1"/>
          </p:nvPr>
        </p:nvSpPr>
        <p:spPr>
          <a:xfrm>
            <a:off x="1050879" y="2296161"/>
            <a:ext cx="6101951" cy="4241372"/>
          </a:xfrm>
        </p:spPr>
        <p:txBody>
          <a:bodyPr>
            <a:normAutofit/>
          </a:bodyPr>
          <a:lstStyle/>
          <a:p>
            <a:pPr marL="0" indent="0">
              <a:buNone/>
            </a:pPr>
            <a:r>
              <a:rPr lang="en-GB" dirty="0"/>
              <a:t>By the end of this session, you should be able to:</a:t>
            </a:r>
          </a:p>
          <a:p>
            <a:pPr marL="0" indent="0">
              <a:buNone/>
            </a:pPr>
            <a:endParaRPr lang="en-GB" dirty="0"/>
          </a:p>
          <a:p>
            <a:pPr>
              <a:buFontTx/>
              <a:buChar char="-"/>
            </a:pPr>
            <a:r>
              <a:rPr lang="en-GB" sz="2600" dirty="0"/>
              <a:t>Explain some of the key principles which underpin the Criminal Justice system in England and Wales</a:t>
            </a:r>
          </a:p>
          <a:p>
            <a:pPr>
              <a:buFontTx/>
              <a:buChar char="-"/>
            </a:pPr>
            <a:r>
              <a:rPr lang="en-GB" sz="2600" dirty="0"/>
              <a:t>Identify the roles of the main Criminal Justice institutions </a:t>
            </a:r>
          </a:p>
        </p:txBody>
      </p:sp>
      <p:pic>
        <p:nvPicPr>
          <p:cNvPr id="7" name="Graphic 6" descr="Scales of Justice">
            <a:extLst>
              <a:ext uri="{FF2B5EF4-FFF2-40B4-BE49-F238E27FC236}">
                <a16:creationId xmlns:a16="http://schemas.microsoft.com/office/drawing/2014/main" id="{E9120E33-C040-FA80-B50D-8E5613EFD0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8301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12290F-474E-8180-7718-19700F437D87}"/>
              </a:ext>
            </a:extLst>
          </p:cNvPr>
          <p:cNvSpPr>
            <a:spLocks noGrp="1"/>
          </p:cNvSpPr>
          <p:nvPr>
            <p:ph type="title"/>
          </p:nvPr>
        </p:nvSpPr>
        <p:spPr>
          <a:xfrm>
            <a:off x="1050879" y="609601"/>
            <a:ext cx="9810604" cy="1216024"/>
          </a:xfrm>
        </p:spPr>
        <p:txBody>
          <a:bodyPr>
            <a:normAutofit/>
          </a:bodyPr>
          <a:lstStyle/>
          <a:p>
            <a:r>
              <a:rPr lang="en-GB" dirty="0"/>
              <a:t>What is criminal Justice?</a:t>
            </a:r>
          </a:p>
        </p:txBody>
      </p:sp>
      <p:sp>
        <p:nvSpPr>
          <p:cNvPr id="13"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F42771-D4BE-5935-7158-E3A3A0563290}"/>
              </a:ext>
            </a:extLst>
          </p:cNvPr>
          <p:cNvGraphicFramePr>
            <a:graphicFrameLocks noGrp="1"/>
          </p:cNvGraphicFramePr>
          <p:nvPr>
            <p:ph idx="1"/>
            <p:extLst>
              <p:ext uri="{D42A27DB-BD31-4B8C-83A1-F6EECF244321}">
                <p14:modId xmlns:p14="http://schemas.microsoft.com/office/powerpoint/2010/main" val="3397181896"/>
              </p:ext>
            </p:extLst>
          </p:nvPr>
        </p:nvGraphicFramePr>
        <p:xfrm>
          <a:off x="376016" y="1726251"/>
          <a:ext cx="11271902" cy="4930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536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CB34-5092-BFF9-AA01-DC69B6B8CC9C}"/>
              </a:ext>
            </a:extLst>
          </p:cNvPr>
          <p:cNvSpPr>
            <a:spLocks noGrp="1"/>
          </p:cNvSpPr>
          <p:nvPr>
            <p:ph type="title"/>
          </p:nvPr>
        </p:nvSpPr>
        <p:spPr/>
        <p:txBody>
          <a:bodyPr/>
          <a:lstStyle/>
          <a:p>
            <a:r>
              <a:rPr lang="en-GB" dirty="0"/>
              <a:t>KEY AGENCIES</a:t>
            </a:r>
          </a:p>
        </p:txBody>
      </p:sp>
      <p:pic>
        <p:nvPicPr>
          <p:cNvPr id="4" name="Content Placeholder 3">
            <a:extLst>
              <a:ext uri="{FF2B5EF4-FFF2-40B4-BE49-F238E27FC236}">
                <a16:creationId xmlns:a16="http://schemas.microsoft.com/office/drawing/2014/main" id="{8FE59D5B-0C1E-988A-8B27-EC2B4B2931B4}"/>
              </a:ext>
            </a:extLst>
          </p:cNvPr>
          <p:cNvPicPr>
            <a:picLocks noGrp="1" noChangeAspect="1"/>
          </p:cNvPicPr>
          <p:nvPr>
            <p:ph idx="1"/>
          </p:nvPr>
        </p:nvPicPr>
        <p:blipFill>
          <a:blip r:embed="rId3"/>
          <a:stretch>
            <a:fillRect/>
          </a:stretch>
        </p:blipFill>
        <p:spPr>
          <a:xfrm>
            <a:off x="572494" y="2203687"/>
            <a:ext cx="3426938" cy="2695497"/>
          </a:xfrm>
          <a:prstGeom prst="rect">
            <a:avLst/>
          </a:prstGeom>
        </p:spPr>
      </p:pic>
      <p:sp>
        <p:nvSpPr>
          <p:cNvPr id="5" name="TextBox 4">
            <a:extLst>
              <a:ext uri="{FF2B5EF4-FFF2-40B4-BE49-F238E27FC236}">
                <a16:creationId xmlns:a16="http://schemas.microsoft.com/office/drawing/2014/main" id="{5E9C8D0B-F14E-5B10-E0FF-5951BF16F1A4}"/>
              </a:ext>
            </a:extLst>
          </p:cNvPr>
          <p:cNvSpPr txBox="1"/>
          <p:nvPr/>
        </p:nvSpPr>
        <p:spPr>
          <a:xfrm>
            <a:off x="2452644" y="2529555"/>
            <a:ext cx="4409630" cy="954107"/>
          </a:xfrm>
          <a:prstGeom prst="rect">
            <a:avLst/>
          </a:prstGeom>
          <a:noFill/>
        </p:spPr>
        <p:txBody>
          <a:bodyPr wrap="square" rtlCol="0">
            <a:spAutoFit/>
          </a:bodyPr>
          <a:lstStyle/>
          <a:p>
            <a:r>
              <a:rPr lang="en-GB" sz="2800" dirty="0"/>
              <a:t>Courts, youth justice board, prison and probation services</a:t>
            </a:r>
          </a:p>
        </p:txBody>
      </p:sp>
      <p:pic>
        <p:nvPicPr>
          <p:cNvPr id="6" name="Picture 5">
            <a:extLst>
              <a:ext uri="{FF2B5EF4-FFF2-40B4-BE49-F238E27FC236}">
                <a16:creationId xmlns:a16="http://schemas.microsoft.com/office/drawing/2014/main" id="{1430B43B-674D-4718-6DBA-07A9DF6F5629}"/>
              </a:ext>
            </a:extLst>
          </p:cNvPr>
          <p:cNvPicPr>
            <a:picLocks noChangeAspect="1"/>
          </p:cNvPicPr>
          <p:nvPr/>
        </p:nvPicPr>
        <p:blipFill>
          <a:blip r:embed="rId4"/>
          <a:stretch>
            <a:fillRect/>
          </a:stretch>
        </p:blipFill>
        <p:spPr>
          <a:xfrm>
            <a:off x="6475398" y="348330"/>
            <a:ext cx="2095500" cy="2181225"/>
          </a:xfrm>
          <a:prstGeom prst="rect">
            <a:avLst/>
          </a:prstGeom>
        </p:spPr>
      </p:pic>
      <p:sp>
        <p:nvSpPr>
          <p:cNvPr id="7" name="TextBox 6">
            <a:extLst>
              <a:ext uri="{FF2B5EF4-FFF2-40B4-BE49-F238E27FC236}">
                <a16:creationId xmlns:a16="http://schemas.microsoft.com/office/drawing/2014/main" id="{31315E96-E6CC-0B2D-8731-22D45B3955D3}"/>
              </a:ext>
            </a:extLst>
          </p:cNvPr>
          <p:cNvSpPr txBox="1"/>
          <p:nvPr/>
        </p:nvSpPr>
        <p:spPr>
          <a:xfrm>
            <a:off x="8570898" y="552332"/>
            <a:ext cx="3290665" cy="1200329"/>
          </a:xfrm>
          <a:prstGeom prst="rect">
            <a:avLst/>
          </a:prstGeom>
          <a:noFill/>
        </p:spPr>
        <p:txBody>
          <a:bodyPr wrap="square" rtlCol="0">
            <a:spAutoFit/>
          </a:bodyPr>
          <a:lstStyle/>
          <a:p>
            <a:r>
              <a:rPr lang="en-GB" sz="2400" dirty="0"/>
              <a:t>Legal advice to Government, overseeing CPS</a:t>
            </a:r>
          </a:p>
        </p:txBody>
      </p:sp>
      <p:pic>
        <p:nvPicPr>
          <p:cNvPr id="8" name="Picture 7">
            <a:extLst>
              <a:ext uri="{FF2B5EF4-FFF2-40B4-BE49-F238E27FC236}">
                <a16:creationId xmlns:a16="http://schemas.microsoft.com/office/drawing/2014/main" id="{0AF78B68-957E-5548-A578-7881DAE4DCC4}"/>
              </a:ext>
            </a:extLst>
          </p:cNvPr>
          <p:cNvPicPr>
            <a:picLocks noChangeAspect="1"/>
          </p:cNvPicPr>
          <p:nvPr/>
        </p:nvPicPr>
        <p:blipFill>
          <a:blip r:embed="rId5"/>
          <a:stretch>
            <a:fillRect/>
          </a:stretch>
        </p:blipFill>
        <p:spPr>
          <a:xfrm>
            <a:off x="5780920" y="4480800"/>
            <a:ext cx="3961554" cy="1697809"/>
          </a:xfrm>
          <a:prstGeom prst="rect">
            <a:avLst/>
          </a:prstGeom>
        </p:spPr>
      </p:pic>
      <p:sp>
        <p:nvSpPr>
          <p:cNvPr id="9" name="TextBox 8">
            <a:extLst>
              <a:ext uri="{FF2B5EF4-FFF2-40B4-BE49-F238E27FC236}">
                <a16:creationId xmlns:a16="http://schemas.microsoft.com/office/drawing/2014/main" id="{08168C56-E931-C068-04BB-96DF16F1BF54}"/>
              </a:ext>
            </a:extLst>
          </p:cNvPr>
          <p:cNvSpPr txBox="1"/>
          <p:nvPr/>
        </p:nvSpPr>
        <p:spPr>
          <a:xfrm>
            <a:off x="7938509" y="4566731"/>
            <a:ext cx="3290665" cy="1077218"/>
          </a:xfrm>
          <a:prstGeom prst="rect">
            <a:avLst/>
          </a:prstGeom>
          <a:noFill/>
        </p:spPr>
        <p:txBody>
          <a:bodyPr wrap="square" rtlCol="0">
            <a:spAutoFit/>
          </a:bodyPr>
          <a:lstStyle/>
          <a:p>
            <a:pPr algn="ctr"/>
            <a:r>
              <a:rPr lang="en-GB" sz="3200" dirty="0"/>
              <a:t>Overseeing policing </a:t>
            </a:r>
          </a:p>
        </p:txBody>
      </p:sp>
    </p:spTree>
    <p:extLst>
      <p:ext uri="{BB962C8B-B14F-4D97-AF65-F5344CB8AC3E}">
        <p14:creationId xmlns:p14="http://schemas.microsoft.com/office/powerpoint/2010/main" val="2283545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1000"/>
                                        <p:tgtEl>
                                          <p:spTgt spid="5">
                                            <p:txEl>
                                              <p:pRg st="0" end="0"/>
                                            </p:txEl>
                                          </p:spTgt>
                                        </p:tgtEl>
                                      </p:cBhvr>
                                    </p:animEffect>
                                    <p:anim calcmode="lin" valueType="num">
                                      <p:cBhvr>
                                        <p:cTn id="1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arn(inVertical)">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down)">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981F-DD12-6F0B-8734-872C14E6DC8D}"/>
              </a:ext>
            </a:extLst>
          </p:cNvPr>
          <p:cNvSpPr>
            <a:spLocks noGrp="1"/>
          </p:cNvSpPr>
          <p:nvPr>
            <p:ph type="title"/>
          </p:nvPr>
        </p:nvSpPr>
        <p:spPr/>
        <p:txBody>
          <a:bodyPr/>
          <a:lstStyle/>
          <a:p>
            <a:r>
              <a:rPr lang="en-GB" dirty="0"/>
              <a:t>KEY PRINCIPLES OF THE CJS</a:t>
            </a:r>
          </a:p>
        </p:txBody>
      </p:sp>
      <p:sp>
        <p:nvSpPr>
          <p:cNvPr id="3" name="Content Placeholder 2">
            <a:extLst>
              <a:ext uri="{FF2B5EF4-FFF2-40B4-BE49-F238E27FC236}">
                <a16:creationId xmlns:a16="http://schemas.microsoft.com/office/drawing/2014/main" id="{9275E425-3114-5FD1-B803-6446F15FE982}"/>
              </a:ext>
            </a:extLst>
          </p:cNvPr>
          <p:cNvSpPr>
            <a:spLocks noGrp="1"/>
          </p:cNvSpPr>
          <p:nvPr>
            <p:ph idx="1"/>
          </p:nvPr>
        </p:nvSpPr>
        <p:spPr>
          <a:xfrm>
            <a:off x="1050878" y="1825624"/>
            <a:ext cx="3187835" cy="1951617"/>
          </a:xfrm>
        </p:spPr>
        <p:txBody>
          <a:bodyPr>
            <a:noAutofit/>
          </a:bodyPr>
          <a:lstStyle/>
          <a:p>
            <a:pPr marL="0" indent="0">
              <a:buNone/>
            </a:pPr>
            <a:r>
              <a:rPr lang="en-GB" sz="3200" b="1" dirty="0"/>
              <a:t>THINKPOINT</a:t>
            </a:r>
          </a:p>
          <a:p>
            <a:pPr marL="0" indent="0">
              <a:buNone/>
            </a:pPr>
            <a:r>
              <a:rPr lang="en-GB" sz="3200" b="1" dirty="0">
                <a:latin typeface="Neue Haas Grotesk Text Pro" panose="020B0504020202020204" pitchFamily="34" charset="0"/>
              </a:rPr>
              <a:t>In the absence of a written constitution or penal code, where do the principles of CJ come from?</a:t>
            </a:r>
          </a:p>
        </p:txBody>
      </p:sp>
      <p:sp>
        <p:nvSpPr>
          <p:cNvPr id="5" name="TextBox 4">
            <a:extLst>
              <a:ext uri="{FF2B5EF4-FFF2-40B4-BE49-F238E27FC236}">
                <a16:creationId xmlns:a16="http://schemas.microsoft.com/office/drawing/2014/main" id="{C370F2E7-DB59-3BD4-1413-CE673F81BE62}"/>
              </a:ext>
            </a:extLst>
          </p:cNvPr>
          <p:cNvSpPr txBox="1"/>
          <p:nvPr/>
        </p:nvSpPr>
        <p:spPr>
          <a:xfrm>
            <a:off x="621249" y="1574696"/>
            <a:ext cx="6246976" cy="4893647"/>
          </a:xfrm>
          <a:prstGeom prst="rect">
            <a:avLst/>
          </a:prstGeom>
          <a:noFill/>
        </p:spPr>
        <p:txBody>
          <a:bodyPr wrap="square" rtlCol="0">
            <a:spAutoFit/>
          </a:bodyPr>
          <a:lstStyle/>
          <a:p>
            <a:r>
              <a:rPr lang="en-GB" sz="2400" dirty="0">
                <a:latin typeface="Neue Haas Grotesk Text Pro" panose="020B0504020202020204" pitchFamily="34" charset="0"/>
              </a:rPr>
              <a:t>3 KEY PRINCIPLES:</a:t>
            </a:r>
          </a:p>
          <a:p>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The rule of law </a:t>
            </a:r>
            <a:r>
              <a:rPr lang="en-GB" sz="2400" dirty="0">
                <a:latin typeface="Neue Haas Grotesk Text Pro" panose="020B0504020202020204" pitchFamily="34" charset="0"/>
              </a:rPr>
              <a:t>– Nobody is above the law and everybody and everything is subject to the law.</a:t>
            </a:r>
          </a:p>
          <a:p>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Adversarial Justice </a:t>
            </a:r>
            <a:r>
              <a:rPr lang="en-GB" sz="2400" dirty="0">
                <a:latin typeface="Neue Haas Grotesk Text Pro" panose="020B0504020202020204" pitchFamily="34" charset="0"/>
              </a:rPr>
              <a:t>– A ‘battle’ between an individual and the state</a:t>
            </a:r>
          </a:p>
          <a:p>
            <a:pPr marL="285750" indent="-285750">
              <a:buFont typeface="Wingdings" panose="05000000000000000000" pitchFamily="2" charset="2"/>
              <a:buChar char="§"/>
            </a:pPr>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Restorative Justice </a:t>
            </a:r>
            <a:r>
              <a:rPr lang="en-GB" sz="2400" dirty="0">
                <a:latin typeface="Neue Haas Grotesk Text Pro" panose="020B0504020202020204" pitchFamily="34" charset="0"/>
              </a:rPr>
              <a:t>– Parties who have been involved in the offending, work together to consider the aftermath of the offending behaviour and the future.</a:t>
            </a:r>
          </a:p>
        </p:txBody>
      </p:sp>
      <p:pic>
        <p:nvPicPr>
          <p:cNvPr id="6" name="Picture 5">
            <a:extLst>
              <a:ext uri="{FF2B5EF4-FFF2-40B4-BE49-F238E27FC236}">
                <a16:creationId xmlns:a16="http://schemas.microsoft.com/office/drawing/2014/main" id="{46048E4B-8FC7-280F-35E0-517CFF8349C3}"/>
              </a:ext>
            </a:extLst>
          </p:cNvPr>
          <p:cNvPicPr>
            <a:picLocks noChangeAspect="1"/>
          </p:cNvPicPr>
          <p:nvPr/>
        </p:nvPicPr>
        <p:blipFill>
          <a:blip r:embed="rId3"/>
          <a:stretch>
            <a:fillRect/>
          </a:stretch>
        </p:blipFill>
        <p:spPr>
          <a:xfrm>
            <a:off x="7299456" y="2138718"/>
            <a:ext cx="4559191" cy="3022942"/>
          </a:xfrm>
          <a:prstGeom prst="rect">
            <a:avLst/>
          </a:prstGeom>
        </p:spPr>
      </p:pic>
    </p:spTree>
    <p:extLst>
      <p:ext uri="{BB962C8B-B14F-4D97-AF65-F5344CB8AC3E}">
        <p14:creationId xmlns:p14="http://schemas.microsoft.com/office/powerpoint/2010/main" val="38555527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grpId="1" nodeType="clickEffect">
                                  <p:stCondLst>
                                    <p:cond delay="0"/>
                                  </p:stCondLst>
                                  <p:childTnLst>
                                    <p:animEffect transition="out" filter="fade">
                                      <p:cBhvr>
                                        <p:cTn id="18" dur="500"/>
                                        <p:tgtEl>
                                          <p:spTgt spid="3">
                                            <p:txEl>
                                              <p:pRg st="0" end="0"/>
                                            </p:txEl>
                                          </p:spTgt>
                                        </p:tgtEl>
                                      </p:cBhvr>
                                    </p:animEffect>
                                    <p:set>
                                      <p:cBhvr>
                                        <p:cTn id="19"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grpId="1" nodeType="clickEffect">
                                  <p:stCondLst>
                                    <p:cond delay="0"/>
                                  </p:stCondLst>
                                  <p:childTnLst>
                                    <p:animEffect transition="out" filter="fade">
                                      <p:cBhvr>
                                        <p:cTn id="23" dur="500"/>
                                        <p:tgtEl>
                                          <p:spTgt spid="3">
                                            <p:txEl>
                                              <p:pRg st="1" end="1"/>
                                            </p:txEl>
                                          </p:spTgt>
                                        </p:tgtEl>
                                      </p:cBhvr>
                                    </p:animEffect>
                                    <p:set>
                                      <p:cBhvr>
                                        <p:cTn id="24"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wipe(down)">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a:xfrm>
            <a:off x="1050879" y="609601"/>
            <a:ext cx="9810604" cy="1216024"/>
          </a:xfrm>
        </p:spPr>
        <p:txBody>
          <a:bodyPr>
            <a:normAutofit/>
          </a:bodyPr>
          <a:lstStyle/>
          <a:p>
            <a:r>
              <a:rPr lang="en-GB" dirty="0"/>
              <a:t>KEY PRINCIPLES: </a:t>
            </a:r>
            <a:br>
              <a:rPr lang="en-GB" dirty="0"/>
            </a:br>
            <a:r>
              <a:rPr lang="en-GB" b="1" dirty="0"/>
              <a:t>THE RULE OF LAW</a:t>
            </a:r>
          </a:p>
        </p:txBody>
      </p:sp>
      <p:sp>
        <p:nvSpPr>
          <p:cNvPr id="3" name="Content Placeholder 2">
            <a:extLst>
              <a:ext uri="{FF2B5EF4-FFF2-40B4-BE49-F238E27FC236}">
                <a16:creationId xmlns:a16="http://schemas.microsoft.com/office/drawing/2014/main" id="{6658CE8A-DF64-28E5-0A9E-7837C81E1351}"/>
              </a:ext>
            </a:extLst>
          </p:cNvPr>
          <p:cNvSpPr>
            <a:spLocks noGrp="1"/>
          </p:cNvSpPr>
          <p:nvPr>
            <p:ph idx="1"/>
          </p:nvPr>
        </p:nvSpPr>
        <p:spPr>
          <a:xfrm>
            <a:off x="1050879" y="2296160"/>
            <a:ext cx="5555020" cy="4267009"/>
          </a:xfrm>
        </p:spPr>
        <p:txBody>
          <a:bodyPr>
            <a:normAutofit fontScale="85000" lnSpcReduction="20000"/>
          </a:bodyPr>
          <a:lstStyle/>
          <a:p>
            <a:r>
              <a:rPr lang="en-GB" dirty="0">
                <a:latin typeface="Lato" panose="020F0502020204030203" pitchFamily="34" charset="0"/>
                <a:ea typeface="Lato" panose="020F0502020204030203" pitchFamily="34" charset="0"/>
                <a:cs typeface="Lato" panose="020F0502020204030203" pitchFamily="34" charset="0"/>
              </a:rPr>
              <a:t>‘</a:t>
            </a:r>
            <a:r>
              <a:rPr lang="en-GB" sz="3000" dirty="0">
                <a:latin typeface="Lato" panose="020F0502020204030203" pitchFamily="34" charset="0"/>
                <a:ea typeface="Lato" panose="020F0502020204030203" pitchFamily="34" charset="0"/>
                <a:cs typeface="Lato" panose="020F0502020204030203" pitchFamily="34" charset="0"/>
              </a:rPr>
              <a:t>Glorious revolution’: Power of the monarch was no longer the supreme power in the UK. </a:t>
            </a:r>
          </a:p>
          <a:p>
            <a:r>
              <a:rPr lang="en-GB" sz="3000" b="1" dirty="0">
                <a:latin typeface="Lato" panose="020F0502020204030203" pitchFamily="34" charset="0"/>
                <a:ea typeface="Lato" panose="020F0502020204030203" pitchFamily="34" charset="0"/>
                <a:cs typeface="Lato" panose="020F0502020204030203" pitchFamily="34" charset="0"/>
              </a:rPr>
              <a:t>World Justice Project (2024): </a:t>
            </a:r>
            <a:r>
              <a:rPr lang="en-GB" sz="3000" dirty="0">
                <a:latin typeface="Lato" panose="020F0502020204030203" pitchFamily="34" charset="0"/>
                <a:ea typeface="Lato" panose="020F0502020204030203" pitchFamily="34" charset="0"/>
                <a:cs typeface="Lato" panose="020F0502020204030203" pitchFamily="34" charset="0"/>
              </a:rPr>
              <a:t>‘</a:t>
            </a:r>
            <a:r>
              <a:rPr lang="en-GB" sz="3000" b="0" i="0" dirty="0">
                <a:effectLst/>
                <a:latin typeface="Lato" panose="020F0502020204030203" pitchFamily="34" charset="0"/>
                <a:ea typeface="Lato" panose="020F0502020204030203" pitchFamily="34" charset="0"/>
                <a:cs typeface="Lato" panose="020F0502020204030203" pitchFamily="34" charset="0"/>
              </a:rPr>
              <a:t>The rule of law is a durable system of laws, institutions, norms, and community commitment that delivers four universal principles: accountability, just law, open government, and accessible and impartial justice.’</a:t>
            </a:r>
            <a:endParaRPr lang="en-GB" sz="3000" dirty="0">
              <a:latin typeface="Lato" panose="020F0502020204030203" pitchFamily="34" charset="0"/>
              <a:ea typeface="Lato" panose="020F0502020204030203" pitchFamily="34" charset="0"/>
              <a:cs typeface="Lato" panose="020F0502020204030203" pitchFamily="34" charset="0"/>
            </a:endParaRPr>
          </a:p>
        </p:txBody>
      </p:sp>
      <p:pic>
        <p:nvPicPr>
          <p:cNvPr id="4" name="Picture 3" descr="A diagram of rules of law&#10;&#10;Description automatically generated">
            <a:extLst>
              <a:ext uri="{FF2B5EF4-FFF2-40B4-BE49-F238E27FC236}">
                <a16:creationId xmlns:a16="http://schemas.microsoft.com/office/drawing/2014/main" id="{C073E42A-2EF8-439D-3D09-64251C4841FF}"/>
              </a:ext>
            </a:extLst>
          </p:cNvPr>
          <p:cNvPicPr>
            <a:picLocks noChangeAspect="1"/>
          </p:cNvPicPr>
          <p:nvPr/>
        </p:nvPicPr>
        <p:blipFill>
          <a:blip r:embed="rId3"/>
          <a:stretch>
            <a:fillRect/>
          </a:stretch>
        </p:blipFill>
        <p:spPr>
          <a:xfrm>
            <a:off x="6841548" y="1978172"/>
            <a:ext cx="4006261"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2400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A person in a suit and tie&#10;&#10;Description automatically generated"/>
          <p:cNvPicPr>
            <a:picLocks noChangeAspect="1"/>
          </p:cNvPicPr>
          <p:nvPr/>
        </p:nvPicPr>
        <p:blipFill>
          <a:blip r:embed="rId3"/>
          <a:srcRect l="19333" r="20493" b="2"/>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14984" y="819015"/>
            <a:ext cx="5821537" cy="2353362"/>
          </a:xfrm>
        </p:spPr>
        <p:txBody>
          <a:bodyPr vert="horz" lIns="91440" tIns="45720" rIns="91440" bIns="45720" rtlCol="0" anchor="b">
            <a:normAutofit/>
          </a:bodyPr>
          <a:lstStyle/>
          <a:p>
            <a:r>
              <a:rPr lang="en-US" sz="1600" dirty="0">
                <a:solidFill>
                  <a:schemeClr val="bg1"/>
                </a:solidFill>
              </a:rPr>
              <a:t>Joseph Raz</a:t>
            </a:r>
            <a:br>
              <a:rPr lang="en-US" sz="1600" dirty="0">
                <a:solidFill>
                  <a:schemeClr val="bg1"/>
                </a:solidFill>
              </a:rPr>
            </a:br>
            <a:br>
              <a:rPr lang="en-US" sz="1600" dirty="0">
                <a:solidFill>
                  <a:schemeClr val="bg1"/>
                </a:solidFill>
              </a:rPr>
            </a:br>
            <a:r>
              <a:rPr lang="en-US" sz="1600" dirty="0">
                <a:solidFill>
                  <a:schemeClr val="bg1"/>
                </a:solidFill>
              </a:rPr>
              <a:t>8  key principles</a:t>
            </a: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endParaRPr lang="en-US" sz="1600" dirty="0">
              <a:solidFill>
                <a:schemeClr val="bg1"/>
              </a:solidFill>
            </a:endParaRPr>
          </a:p>
        </p:txBody>
      </p:sp>
      <p:sp>
        <p:nvSpPr>
          <p:cNvPr id="4" name="TextBox 3"/>
          <p:cNvSpPr txBox="1"/>
          <p:nvPr/>
        </p:nvSpPr>
        <p:spPr>
          <a:xfrm>
            <a:off x="1014984" y="1996418"/>
            <a:ext cx="5821537" cy="4042567"/>
          </a:xfrm>
          <a:prstGeom prst="rect">
            <a:avLst/>
          </a:prstGeom>
        </p:spPr>
        <p:txBody>
          <a:bodyPr vert="horz" lIns="91440" tIns="45720" rIns="91440" bIns="45720" rtlCol="0" anchor="t">
            <a:normAutofit lnSpcReduction="10000"/>
          </a:bodyPr>
          <a:lstStyle/>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All laws should be prospective, open and clear</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Laws should be relatively stable</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There should be clear rules and procedures for making laws</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The independence of the judiciary must be guaranteed</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Principles of natural justice must observed</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The courts should have review powers over legislation</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Courts should be easily accessible</a:t>
            </a:r>
          </a:p>
          <a:p>
            <a:pPr marL="342900" indent="-228600">
              <a:lnSpc>
                <a:spcPct val="90000"/>
              </a:lnSpc>
              <a:spcAft>
                <a:spcPts val="600"/>
              </a:spcAft>
              <a:buClr>
                <a:schemeClr val="accent1"/>
              </a:buClr>
              <a:buFont typeface="Arial" panose="020B0604020202020204" pitchFamily="34" charset="0"/>
              <a:buChar char="•"/>
            </a:pPr>
            <a:r>
              <a:rPr lang="en-US" sz="2000" dirty="0">
                <a:solidFill>
                  <a:schemeClr val="bg1"/>
                </a:solidFill>
              </a:rPr>
              <a:t>The discretion of the crime preventing agencies  should not be allowed to pervert the law</a:t>
            </a:r>
          </a:p>
        </p:txBody>
      </p:sp>
    </p:spTree>
    <p:extLst>
      <p:ext uri="{BB962C8B-B14F-4D97-AF65-F5344CB8AC3E}">
        <p14:creationId xmlns:p14="http://schemas.microsoft.com/office/powerpoint/2010/main" val="2681863037"/>
      </p:ext>
    </p:extLst>
  </p:cSld>
  <p:clrMapOvr>
    <a:masterClrMapping/>
  </p:clrMapOvr>
  <mc:AlternateContent xmlns:mc="http://schemas.openxmlformats.org/markup-compatibility/2006" xmlns:p14="http://schemas.microsoft.com/office/powerpoint/2010/main">
    <mc:Choice Requires="p14">
      <p:transition spd="slow" p14:dur="2000" advTm="322063"/>
    </mc:Choice>
    <mc:Fallback xmlns="">
      <p:transition spd="slow" advTm="32206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p:txBody>
          <a:bodyPr/>
          <a:lstStyle/>
          <a:p>
            <a:r>
              <a:rPr lang="en-GB" dirty="0"/>
              <a:t>KEY PRINCIPLES: </a:t>
            </a:r>
            <a:br>
              <a:rPr lang="en-GB" dirty="0"/>
            </a:br>
            <a:r>
              <a:rPr lang="en-GB" b="1" dirty="0"/>
              <a:t>THE RULE OF LAW</a:t>
            </a:r>
          </a:p>
        </p:txBody>
      </p:sp>
      <p:pic>
        <p:nvPicPr>
          <p:cNvPr id="5" name="Content Placeholder 4">
            <a:extLst>
              <a:ext uri="{FF2B5EF4-FFF2-40B4-BE49-F238E27FC236}">
                <a16:creationId xmlns:a16="http://schemas.microsoft.com/office/drawing/2014/main" id="{29F8AE3A-7DE3-9E73-54C8-9C431EA5ABC2}"/>
              </a:ext>
            </a:extLst>
          </p:cNvPr>
          <p:cNvPicPr>
            <a:picLocks noGrp="1" noChangeAspect="1"/>
          </p:cNvPicPr>
          <p:nvPr>
            <p:ph idx="1"/>
          </p:nvPr>
        </p:nvPicPr>
        <p:blipFill>
          <a:blip r:embed="rId3"/>
          <a:stretch>
            <a:fillRect/>
          </a:stretch>
        </p:blipFill>
        <p:spPr>
          <a:xfrm>
            <a:off x="485187" y="1897166"/>
            <a:ext cx="7327696" cy="4429125"/>
          </a:xfrm>
        </p:spPr>
      </p:pic>
      <p:sp>
        <p:nvSpPr>
          <p:cNvPr id="6" name="TextBox 5">
            <a:extLst>
              <a:ext uri="{FF2B5EF4-FFF2-40B4-BE49-F238E27FC236}">
                <a16:creationId xmlns:a16="http://schemas.microsoft.com/office/drawing/2014/main" id="{248CAB84-9955-9FB7-48F1-F12329E4F5E5}"/>
              </a:ext>
            </a:extLst>
          </p:cNvPr>
          <p:cNvSpPr txBox="1"/>
          <p:nvPr/>
        </p:nvSpPr>
        <p:spPr>
          <a:xfrm>
            <a:off x="5870961" y="1897166"/>
            <a:ext cx="4879648" cy="1938992"/>
          </a:xfrm>
          <a:prstGeom prst="rect">
            <a:avLst/>
          </a:prstGeom>
          <a:noFill/>
        </p:spPr>
        <p:txBody>
          <a:bodyPr wrap="square" rtlCol="0">
            <a:spAutoFit/>
          </a:bodyPr>
          <a:lstStyle/>
          <a:p>
            <a:pPr marL="285750" indent="-285750" algn="ctr">
              <a:buFontTx/>
              <a:buChar char="-"/>
            </a:pPr>
            <a:r>
              <a:rPr lang="en-GB" sz="2400" dirty="0"/>
              <a:t>Sharing the power provides for a system of checks and balances between the branches. </a:t>
            </a:r>
          </a:p>
          <a:p>
            <a:pPr marL="285750" indent="-285750" algn="ctr">
              <a:buFontTx/>
              <a:buChar char="-"/>
            </a:pPr>
            <a:r>
              <a:rPr lang="en-GB" sz="2400" dirty="0"/>
              <a:t>Meaning no branch has ultimate control.</a:t>
            </a:r>
          </a:p>
        </p:txBody>
      </p:sp>
      <p:sp>
        <p:nvSpPr>
          <p:cNvPr id="7" name="TextBox 6">
            <a:extLst>
              <a:ext uri="{FF2B5EF4-FFF2-40B4-BE49-F238E27FC236}">
                <a16:creationId xmlns:a16="http://schemas.microsoft.com/office/drawing/2014/main" id="{086E5C7B-AA59-FA6C-3C0E-7629B11A7E43}"/>
              </a:ext>
            </a:extLst>
          </p:cNvPr>
          <p:cNvSpPr txBox="1"/>
          <p:nvPr/>
        </p:nvSpPr>
        <p:spPr>
          <a:xfrm>
            <a:off x="5674407" y="4084890"/>
            <a:ext cx="4426722" cy="923330"/>
          </a:xfrm>
          <a:prstGeom prst="rect">
            <a:avLst/>
          </a:prstGeom>
          <a:noFill/>
        </p:spPr>
        <p:txBody>
          <a:bodyPr wrap="square" rtlCol="0">
            <a:spAutoFit/>
          </a:bodyPr>
          <a:lstStyle/>
          <a:p>
            <a:pPr algn="ctr"/>
            <a:r>
              <a:rPr lang="en-GB" b="1" dirty="0"/>
              <a:t>DO YOU THINK WE HAVE A TOTAL SEPARATION OF POWERS WITHIN THE UK?</a:t>
            </a:r>
          </a:p>
        </p:txBody>
      </p:sp>
      <p:sp>
        <p:nvSpPr>
          <p:cNvPr id="3" name="TextBox 2">
            <a:extLst>
              <a:ext uri="{FF2B5EF4-FFF2-40B4-BE49-F238E27FC236}">
                <a16:creationId xmlns:a16="http://schemas.microsoft.com/office/drawing/2014/main" id="{A96AF51C-D219-5054-5FAA-6D0FB1028118}"/>
              </a:ext>
            </a:extLst>
          </p:cNvPr>
          <p:cNvSpPr txBox="1"/>
          <p:nvPr/>
        </p:nvSpPr>
        <p:spPr>
          <a:xfrm>
            <a:off x="2321719" y="6254750"/>
            <a:ext cx="1914525" cy="369332"/>
          </a:xfrm>
          <a:prstGeom prst="rect">
            <a:avLst/>
          </a:prstGeom>
          <a:noFill/>
        </p:spPr>
        <p:txBody>
          <a:bodyPr wrap="square" rtlCol="0">
            <a:spAutoFit/>
          </a:bodyPr>
          <a:lstStyle/>
          <a:p>
            <a:r>
              <a:rPr lang="en-GB" dirty="0"/>
              <a:t>Case et al. (2021)</a:t>
            </a:r>
          </a:p>
        </p:txBody>
      </p:sp>
    </p:spTree>
    <p:extLst>
      <p:ext uri="{BB962C8B-B14F-4D97-AF65-F5344CB8AC3E}">
        <p14:creationId xmlns:p14="http://schemas.microsoft.com/office/powerpoint/2010/main" val="3999764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9ADE-58D7-D9AB-C613-4AB1AAAE629D}"/>
              </a:ext>
            </a:extLst>
          </p:cNvPr>
          <p:cNvSpPr>
            <a:spLocks noGrp="1"/>
          </p:cNvSpPr>
          <p:nvPr>
            <p:ph type="title"/>
          </p:nvPr>
        </p:nvSpPr>
        <p:spPr/>
        <p:txBody>
          <a:bodyPr/>
          <a:lstStyle/>
          <a:p>
            <a:r>
              <a:rPr lang="en-GB" dirty="0"/>
              <a:t>KEY PRINCIPLES: THE RULE OF LAW</a:t>
            </a:r>
          </a:p>
        </p:txBody>
      </p:sp>
      <p:sp>
        <p:nvSpPr>
          <p:cNvPr id="3" name="Content Placeholder 2">
            <a:extLst>
              <a:ext uri="{FF2B5EF4-FFF2-40B4-BE49-F238E27FC236}">
                <a16:creationId xmlns:a16="http://schemas.microsoft.com/office/drawing/2014/main" id="{B9EDFF22-3E32-6B80-5481-E9476B49B688}"/>
              </a:ext>
            </a:extLst>
          </p:cNvPr>
          <p:cNvSpPr>
            <a:spLocks noGrp="1"/>
          </p:cNvSpPr>
          <p:nvPr>
            <p:ph idx="1"/>
          </p:nvPr>
        </p:nvSpPr>
        <p:spPr/>
        <p:txBody>
          <a:bodyPr/>
          <a:lstStyle/>
          <a:p>
            <a:r>
              <a:rPr lang="en-GB" dirty="0"/>
              <a:t>The rule of law concept can be linked to criminal justice by considering the following concepts:</a:t>
            </a:r>
          </a:p>
          <a:p>
            <a:pPr marL="0" indent="0">
              <a:buNone/>
            </a:pPr>
            <a:r>
              <a:rPr lang="en-GB" dirty="0"/>
              <a:t>- An independent judiciary, the model of due process and human rights</a:t>
            </a:r>
          </a:p>
        </p:txBody>
      </p:sp>
      <p:sp>
        <p:nvSpPr>
          <p:cNvPr id="4" name="TextBox 3">
            <a:extLst>
              <a:ext uri="{FF2B5EF4-FFF2-40B4-BE49-F238E27FC236}">
                <a16:creationId xmlns:a16="http://schemas.microsoft.com/office/drawing/2014/main" id="{0FEF482E-F6F1-DCDC-88CA-D6538BBCDC97}"/>
              </a:ext>
            </a:extLst>
          </p:cNvPr>
          <p:cNvSpPr txBox="1"/>
          <p:nvPr/>
        </p:nvSpPr>
        <p:spPr>
          <a:xfrm>
            <a:off x="769121" y="3204673"/>
            <a:ext cx="10968060" cy="4001095"/>
          </a:xfrm>
          <a:prstGeom prst="rect">
            <a:avLst/>
          </a:prstGeom>
          <a:noFill/>
        </p:spPr>
        <p:txBody>
          <a:bodyPr wrap="square" rtlCol="0">
            <a:spAutoFit/>
          </a:bodyPr>
          <a:lstStyle/>
          <a:p>
            <a:r>
              <a:rPr lang="en-GB" sz="2000" b="1" u="sng" dirty="0">
                <a:solidFill>
                  <a:srgbClr val="00B0F0"/>
                </a:solidFill>
                <a:latin typeface="Lato" panose="020F0502020204030203" pitchFamily="34" charset="0"/>
                <a:ea typeface="Lato" panose="020F0502020204030203" pitchFamily="34" charset="0"/>
                <a:cs typeface="Lato" panose="020F0502020204030203" pitchFamily="34" charset="0"/>
              </a:rPr>
              <a:t>AN INDEPENDENT JUDICIARY</a:t>
            </a: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Hearings must be run by a judiciary that is separate from other branches – is this possible in reality?</a:t>
            </a:r>
          </a:p>
          <a:p>
            <a:endParaRPr lang="en-GB" sz="2000" dirty="0">
              <a:latin typeface="Lato" panose="020F0502020204030203" pitchFamily="34" charset="0"/>
              <a:ea typeface="Lato" panose="020F0502020204030203" pitchFamily="34" charset="0"/>
              <a:cs typeface="Lato" panose="020F0502020204030203" pitchFamily="34" charset="0"/>
            </a:endParaRP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Requirement of judges to be ‘APOLITICAL’. Until the Constitutional Reform Act (2005) the monarch (advised by the PM) was responsible for appointing the judiciary. </a:t>
            </a:r>
          </a:p>
          <a:p>
            <a:r>
              <a:rPr lang="en-GB" sz="2000" dirty="0">
                <a:latin typeface="Lato" panose="020F0502020204030203" pitchFamily="34" charset="0"/>
                <a:ea typeface="Lato" panose="020F0502020204030203" pitchFamily="34" charset="0"/>
                <a:cs typeface="Lato" panose="020F0502020204030203" pitchFamily="34" charset="0"/>
              </a:rPr>
              <a:t>     Since 2005, there is Judicial Appointments Commission to promote impartiality. </a:t>
            </a:r>
          </a:p>
          <a:p>
            <a:endParaRPr lang="en-GB" sz="2000" dirty="0">
              <a:latin typeface="Lato" panose="020F0502020204030203" pitchFamily="34" charset="0"/>
              <a:ea typeface="Lato" panose="020F0502020204030203" pitchFamily="34" charset="0"/>
              <a:cs typeface="Lato" panose="020F0502020204030203" pitchFamily="34" charset="0"/>
            </a:endParaRP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Judges are not allowed to be directors of private companies and they are encouraged to keep a low profile within society.</a:t>
            </a:r>
          </a:p>
          <a:p>
            <a:endParaRPr lang="en-GB" dirty="0"/>
          </a:p>
          <a:p>
            <a:endParaRPr lang="en-GB" dirty="0"/>
          </a:p>
          <a:p>
            <a:endParaRPr lang="en-GB" dirty="0"/>
          </a:p>
        </p:txBody>
      </p:sp>
    </p:spTree>
    <p:extLst>
      <p:ext uri="{BB962C8B-B14F-4D97-AF65-F5344CB8AC3E}">
        <p14:creationId xmlns:p14="http://schemas.microsoft.com/office/powerpoint/2010/main" val="21791294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BCE60-2FCC-A7A4-A554-A1533DE3E7C2}"/>
              </a:ext>
            </a:extLst>
          </p:cNvPr>
          <p:cNvSpPr>
            <a:spLocks noGrp="1"/>
          </p:cNvSpPr>
          <p:nvPr>
            <p:ph type="title"/>
          </p:nvPr>
        </p:nvSpPr>
        <p:spPr>
          <a:xfrm>
            <a:off x="1190698" y="112998"/>
            <a:ext cx="9810604" cy="1216024"/>
          </a:xfrm>
        </p:spPr>
        <p:txBody>
          <a:bodyPr/>
          <a:lstStyle/>
          <a:p>
            <a:r>
              <a:rPr lang="en-GB" dirty="0"/>
              <a:t>KEY PRINCIPLES: THE RULE OF LAW</a:t>
            </a:r>
            <a:br>
              <a:rPr lang="en-GB" dirty="0"/>
            </a:br>
            <a:r>
              <a:rPr lang="en-GB" b="1" dirty="0">
                <a:solidFill>
                  <a:srgbClr val="00B0F0"/>
                </a:solidFill>
              </a:rPr>
              <a:t>THE DUE PROCESS MODEL</a:t>
            </a:r>
          </a:p>
        </p:txBody>
      </p:sp>
      <p:sp>
        <p:nvSpPr>
          <p:cNvPr id="3" name="Content Placeholder 2">
            <a:extLst>
              <a:ext uri="{FF2B5EF4-FFF2-40B4-BE49-F238E27FC236}">
                <a16:creationId xmlns:a16="http://schemas.microsoft.com/office/drawing/2014/main" id="{0BD34F48-9151-525F-106C-78FF31FCA1C2}"/>
              </a:ext>
            </a:extLst>
          </p:cNvPr>
          <p:cNvSpPr>
            <a:spLocks noGrp="1"/>
          </p:cNvSpPr>
          <p:nvPr>
            <p:ph idx="1"/>
          </p:nvPr>
        </p:nvSpPr>
        <p:spPr>
          <a:xfrm>
            <a:off x="184971" y="1372796"/>
            <a:ext cx="11458891" cy="1073521"/>
          </a:xfrm>
        </p:spPr>
        <p:txBody>
          <a:bodyPr>
            <a:normAutofit/>
          </a:bodyPr>
          <a:lstStyle/>
          <a:p>
            <a:pPr marL="0" indent="0">
              <a:buNone/>
            </a:pPr>
            <a:r>
              <a:rPr lang="en-GB" sz="2400" dirty="0" err="1">
                <a:latin typeface="Neue Haas Grotesk Text Pro" panose="020B0504020202020204" pitchFamily="34" charset="0"/>
              </a:rPr>
              <a:t>Walkate</a:t>
            </a:r>
            <a:r>
              <a:rPr lang="en-GB" sz="2400" dirty="0">
                <a:latin typeface="Neue Haas Grotesk Text Pro" panose="020B0504020202020204" pitchFamily="34" charset="0"/>
              </a:rPr>
              <a:t> (2024, p.156): ‘The due process principle centres more attention on ensuring fair procedures which are publicly known.’</a:t>
            </a:r>
          </a:p>
        </p:txBody>
      </p:sp>
      <p:pic>
        <p:nvPicPr>
          <p:cNvPr id="5" name="Picture 4">
            <a:extLst>
              <a:ext uri="{FF2B5EF4-FFF2-40B4-BE49-F238E27FC236}">
                <a16:creationId xmlns:a16="http://schemas.microsoft.com/office/drawing/2014/main" id="{54733829-2140-632F-6DFA-E0819EB840CB}"/>
              </a:ext>
            </a:extLst>
          </p:cNvPr>
          <p:cNvPicPr>
            <a:picLocks noChangeAspect="1"/>
          </p:cNvPicPr>
          <p:nvPr/>
        </p:nvPicPr>
        <p:blipFill>
          <a:blip r:embed="rId3"/>
          <a:stretch>
            <a:fillRect/>
          </a:stretch>
        </p:blipFill>
        <p:spPr>
          <a:xfrm>
            <a:off x="8896618" y="3424635"/>
            <a:ext cx="3057258" cy="2060569"/>
          </a:xfrm>
          <a:prstGeom prst="rect">
            <a:avLst/>
          </a:prstGeom>
        </p:spPr>
      </p:pic>
      <p:graphicFrame>
        <p:nvGraphicFramePr>
          <p:cNvPr id="7" name="TextBox 3">
            <a:extLst>
              <a:ext uri="{FF2B5EF4-FFF2-40B4-BE49-F238E27FC236}">
                <a16:creationId xmlns:a16="http://schemas.microsoft.com/office/drawing/2014/main" id="{0CA096F7-F151-B314-EDAD-472793D086D3}"/>
              </a:ext>
            </a:extLst>
          </p:cNvPr>
          <p:cNvGraphicFramePr/>
          <p:nvPr>
            <p:extLst>
              <p:ext uri="{D42A27DB-BD31-4B8C-83A1-F6EECF244321}">
                <p14:modId xmlns:p14="http://schemas.microsoft.com/office/powerpoint/2010/main" val="15236554"/>
              </p:ext>
            </p:extLst>
          </p:nvPr>
        </p:nvGraphicFramePr>
        <p:xfrm>
          <a:off x="408560" y="2446317"/>
          <a:ext cx="8248551" cy="4042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0BD15B7C-D5B9-3558-A009-3E6A14A694C6}"/>
              </a:ext>
            </a:extLst>
          </p:cNvPr>
          <p:cNvSpPr txBox="1"/>
          <p:nvPr/>
        </p:nvSpPr>
        <p:spPr>
          <a:xfrm>
            <a:off x="9401175" y="6093619"/>
            <a:ext cx="1857375" cy="369332"/>
          </a:xfrm>
          <a:prstGeom prst="rect">
            <a:avLst/>
          </a:prstGeom>
          <a:noFill/>
        </p:spPr>
        <p:txBody>
          <a:bodyPr wrap="square" rtlCol="0">
            <a:spAutoFit/>
          </a:bodyPr>
          <a:lstStyle/>
          <a:p>
            <a:r>
              <a:rPr lang="en-GB" dirty="0"/>
              <a:t>Tyler (2017)</a:t>
            </a:r>
          </a:p>
        </p:txBody>
      </p:sp>
    </p:spTree>
    <p:extLst>
      <p:ext uri="{BB962C8B-B14F-4D97-AF65-F5344CB8AC3E}">
        <p14:creationId xmlns:p14="http://schemas.microsoft.com/office/powerpoint/2010/main" val="5260317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5" name="Rectangle 24">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a:xfrm>
            <a:off x="1160060" y="5097439"/>
            <a:ext cx="9908274" cy="791569"/>
          </a:xfrm>
        </p:spPr>
        <p:txBody>
          <a:bodyPr vert="horz" lIns="91440" tIns="45720" rIns="91440" bIns="45720" rtlCol="0" anchor="b">
            <a:normAutofit/>
          </a:bodyPr>
          <a:lstStyle/>
          <a:p>
            <a:pPr algn="ctr">
              <a:lnSpc>
                <a:spcPct val="100000"/>
              </a:lnSpc>
            </a:pPr>
            <a:r>
              <a:rPr lang="en-US" sz="2200"/>
              <a:t>KEY PRINCIPLES: </a:t>
            </a:r>
            <a:br>
              <a:rPr lang="en-US" sz="2200"/>
            </a:br>
            <a:r>
              <a:rPr lang="en-US" sz="2200" b="1"/>
              <a:t>Adversarial system</a:t>
            </a:r>
          </a:p>
        </p:txBody>
      </p:sp>
      <p:sp>
        <p:nvSpPr>
          <p:cNvPr id="29" name="Freeform: Shape 28">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865D2C0-904C-1EA6-F136-F6BB51FAA9D4}"/>
              </a:ext>
            </a:extLst>
          </p:cNvPr>
          <p:cNvPicPr>
            <a:picLocks noChangeAspect="1"/>
          </p:cNvPicPr>
          <p:nvPr/>
        </p:nvPicPr>
        <p:blipFill>
          <a:blip r:embed="rId6"/>
          <a:stretch>
            <a:fillRect/>
          </a:stretch>
        </p:blipFill>
        <p:spPr>
          <a:xfrm>
            <a:off x="614351" y="1593668"/>
            <a:ext cx="5691668" cy="1878249"/>
          </a:xfrm>
          <a:prstGeom prst="rect">
            <a:avLst/>
          </a:prstGeom>
        </p:spPr>
      </p:pic>
      <p:sp>
        <p:nvSpPr>
          <p:cNvPr id="33" name="Freeform: Shape 32">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hlinkClick r:id="rId7"/>
            <a:extLst>
              <a:ext uri="{FF2B5EF4-FFF2-40B4-BE49-F238E27FC236}">
                <a16:creationId xmlns:a16="http://schemas.microsoft.com/office/drawing/2014/main" id="{F7EBA242-6BA0-328D-828E-4BB465C3985E}"/>
              </a:ext>
            </a:extLst>
          </p:cNvPr>
          <p:cNvPicPr>
            <a:picLocks noGrp="1" noChangeAspect="1"/>
          </p:cNvPicPr>
          <p:nvPr>
            <p:ph idx="1"/>
          </p:nvPr>
        </p:nvPicPr>
        <p:blipFill>
          <a:blip r:embed="rId8"/>
          <a:srcRect l="13781" r="12313"/>
          <a:stretch/>
        </p:blipFill>
        <p:spPr>
          <a:xfrm>
            <a:off x="6283254" y="1601567"/>
            <a:ext cx="5265618" cy="1781179"/>
          </a:xfrm>
          <a:prstGeom prst="rect">
            <a:avLst/>
          </a:prstGeom>
        </p:spPr>
      </p:pic>
      <p:pic>
        <p:nvPicPr>
          <p:cNvPr id="9" name="Picture 8">
            <a:hlinkClick r:id="rId7"/>
            <a:extLst>
              <a:ext uri="{FF2B5EF4-FFF2-40B4-BE49-F238E27FC236}">
                <a16:creationId xmlns:a16="http://schemas.microsoft.com/office/drawing/2014/main" id="{499DC72E-ABB5-6BF6-54A3-1F65DF351415}"/>
              </a:ext>
            </a:extLst>
          </p:cNvPr>
          <p:cNvPicPr>
            <a:picLocks noChangeAspect="1"/>
          </p:cNvPicPr>
          <p:nvPr/>
        </p:nvPicPr>
        <p:blipFill>
          <a:blip r:embed="rId9"/>
          <a:stretch>
            <a:fillRect/>
          </a:stretch>
        </p:blipFill>
        <p:spPr>
          <a:xfrm>
            <a:off x="9614142" y="4924807"/>
            <a:ext cx="2284494" cy="1819220"/>
          </a:xfrm>
          <a:prstGeom prst="rect">
            <a:avLst/>
          </a:prstGeom>
        </p:spPr>
      </p:pic>
    </p:spTree>
    <p:extLst>
      <p:ext uri="{BB962C8B-B14F-4D97-AF65-F5344CB8AC3E}">
        <p14:creationId xmlns:p14="http://schemas.microsoft.com/office/powerpoint/2010/main" val="2484683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p:txBody>
          <a:bodyPr/>
          <a:lstStyle/>
          <a:p>
            <a:r>
              <a:rPr lang="en-GB" dirty="0"/>
              <a:t>KEY PRINCIPLES: </a:t>
            </a:r>
            <a:br>
              <a:rPr lang="en-GB" dirty="0"/>
            </a:br>
            <a:r>
              <a:rPr lang="en-GB" b="1" dirty="0"/>
              <a:t>RESTORATIVE JUSTICE</a:t>
            </a:r>
          </a:p>
        </p:txBody>
      </p:sp>
      <p:pic>
        <p:nvPicPr>
          <p:cNvPr id="5" name="Content Placeholder 4">
            <a:extLst>
              <a:ext uri="{FF2B5EF4-FFF2-40B4-BE49-F238E27FC236}">
                <a16:creationId xmlns:a16="http://schemas.microsoft.com/office/drawing/2014/main" id="{4224B173-A3CA-FBDD-8BDF-18BF0BFE0A86}"/>
              </a:ext>
            </a:extLst>
          </p:cNvPr>
          <p:cNvPicPr>
            <a:picLocks noGrp="1" noChangeAspect="1"/>
          </p:cNvPicPr>
          <p:nvPr>
            <p:ph idx="1"/>
          </p:nvPr>
        </p:nvPicPr>
        <p:blipFill>
          <a:blip r:embed="rId3"/>
          <a:stretch>
            <a:fillRect/>
          </a:stretch>
        </p:blipFill>
        <p:spPr>
          <a:xfrm>
            <a:off x="238965" y="2590800"/>
            <a:ext cx="1623828" cy="2264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9B4AE06-2DC7-FA41-6F98-2418004FCD9E}"/>
              </a:ext>
            </a:extLst>
          </p:cNvPr>
          <p:cNvSpPr txBox="1"/>
          <p:nvPr/>
        </p:nvSpPr>
        <p:spPr>
          <a:xfrm>
            <a:off x="346364" y="5015345"/>
            <a:ext cx="1516429" cy="646331"/>
          </a:xfrm>
          <a:prstGeom prst="rect">
            <a:avLst/>
          </a:prstGeom>
          <a:noFill/>
        </p:spPr>
        <p:txBody>
          <a:bodyPr wrap="square" rtlCol="0">
            <a:spAutoFit/>
          </a:bodyPr>
          <a:lstStyle/>
          <a:p>
            <a:r>
              <a:rPr lang="en-GB" dirty="0"/>
              <a:t>Marshall (1999, p.5)</a:t>
            </a:r>
          </a:p>
        </p:txBody>
      </p:sp>
      <p:sp>
        <p:nvSpPr>
          <p:cNvPr id="8" name="TextBox 7">
            <a:extLst>
              <a:ext uri="{FF2B5EF4-FFF2-40B4-BE49-F238E27FC236}">
                <a16:creationId xmlns:a16="http://schemas.microsoft.com/office/drawing/2014/main" id="{25ADDE7A-F589-8970-788A-E0711452B9C1}"/>
              </a:ext>
            </a:extLst>
          </p:cNvPr>
          <p:cNvSpPr txBox="1"/>
          <p:nvPr/>
        </p:nvSpPr>
        <p:spPr>
          <a:xfrm>
            <a:off x="2244435" y="2173300"/>
            <a:ext cx="7749671" cy="2092881"/>
          </a:xfrm>
          <a:prstGeom prst="rect">
            <a:avLst/>
          </a:prstGeom>
          <a:noFill/>
        </p:spPr>
        <p:txBody>
          <a:bodyPr wrap="square">
            <a:spAutoFit/>
          </a:bodyPr>
          <a:lstStyle/>
          <a:p>
            <a:pPr algn="ctr"/>
            <a:r>
              <a:rPr lang="en-GB" sz="2800" dirty="0"/>
              <a:t>‘A process whereby parties with a stake in a specific offence collectively resolve how to deal with the aftermath of the offence and its implications for the future.’</a:t>
            </a:r>
          </a:p>
          <a:p>
            <a:endParaRPr lang="en-GB" dirty="0"/>
          </a:p>
        </p:txBody>
      </p:sp>
      <p:sp>
        <p:nvSpPr>
          <p:cNvPr id="12" name="TextBox 11">
            <a:extLst>
              <a:ext uri="{FF2B5EF4-FFF2-40B4-BE49-F238E27FC236}">
                <a16:creationId xmlns:a16="http://schemas.microsoft.com/office/drawing/2014/main" id="{8FF587D5-526A-49C4-F4D9-54C8E494F206}"/>
              </a:ext>
            </a:extLst>
          </p:cNvPr>
          <p:cNvSpPr txBox="1"/>
          <p:nvPr/>
        </p:nvSpPr>
        <p:spPr>
          <a:xfrm>
            <a:off x="3965864" y="4193382"/>
            <a:ext cx="7879772" cy="2677656"/>
          </a:xfrm>
          <a:prstGeom prst="rect">
            <a:avLst/>
          </a:prstGeom>
          <a:noFill/>
        </p:spPr>
        <p:txBody>
          <a:bodyPr wrap="square">
            <a:spAutoFit/>
          </a:bodyPr>
          <a:lstStyle/>
          <a:p>
            <a:pPr algn="ctr"/>
            <a:r>
              <a:rPr lang="en-GB" sz="2400" dirty="0">
                <a:latin typeface="Neue Haas Grotesk Text Pro" panose="020B0504020202020204" pitchFamily="34" charset="0"/>
              </a:rPr>
              <a:t>‘It is plausible to think that people with greater verbal ability will be able to give more expressive—and thus effective—answers to such questions. This is problematic if socio-economic background affects an individual’s linguistic development.’</a:t>
            </a:r>
          </a:p>
          <a:p>
            <a:pPr algn="ctr"/>
            <a:endParaRPr lang="en-GB" sz="2400" dirty="0">
              <a:latin typeface="Neue Haas Grotesk Text Pro" panose="020B0504020202020204" pitchFamily="34" charset="0"/>
            </a:endParaRPr>
          </a:p>
          <a:p>
            <a:pPr algn="ctr"/>
            <a:r>
              <a:rPr lang="en-GB" sz="2400" dirty="0">
                <a:latin typeface="Neue Haas Grotesk Text Pro" panose="020B0504020202020204" pitchFamily="34" charset="0"/>
              </a:rPr>
              <a:t>(Willis, 2020: 188)</a:t>
            </a:r>
          </a:p>
        </p:txBody>
      </p:sp>
    </p:spTree>
    <p:extLst>
      <p:ext uri="{BB962C8B-B14F-4D97-AF65-F5344CB8AC3E}">
        <p14:creationId xmlns:p14="http://schemas.microsoft.com/office/powerpoint/2010/main" val="4142383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her and her son's Killer in a BBC interview on Restorative Justice">
            <a:hlinkClick r:id="" action="ppaction://media"/>
            <a:extLst>
              <a:ext uri="{FF2B5EF4-FFF2-40B4-BE49-F238E27FC236}">
                <a16:creationId xmlns:a16="http://schemas.microsoft.com/office/drawing/2014/main" id="{408EC057-BC35-5DE4-6225-F3A60E8CC8BF}"/>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13889496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2ECB-2F75-C5BD-F4EC-D44DFAD89959}"/>
              </a:ext>
            </a:extLst>
          </p:cNvPr>
          <p:cNvSpPr>
            <a:spLocks noGrp="1"/>
          </p:cNvSpPr>
          <p:nvPr>
            <p:ph type="title"/>
          </p:nvPr>
        </p:nvSpPr>
        <p:spPr/>
        <p:txBody>
          <a:bodyPr/>
          <a:lstStyle/>
          <a:p>
            <a:r>
              <a:rPr lang="en-GB" dirty="0"/>
              <a:t>Key principles: </a:t>
            </a:r>
            <a:r>
              <a:rPr lang="en-GB" i="1" dirty="0">
                <a:solidFill>
                  <a:srgbClr val="00B050"/>
                </a:solidFill>
              </a:rPr>
              <a:t>discretion</a:t>
            </a:r>
            <a:endParaRPr lang="en-GB" dirty="0">
              <a:solidFill>
                <a:srgbClr val="00B050"/>
              </a:solidFill>
            </a:endParaRPr>
          </a:p>
        </p:txBody>
      </p:sp>
      <p:sp>
        <p:nvSpPr>
          <p:cNvPr id="3" name="Content Placeholder 2">
            <a:extLst>
              <a:ext uri="{FF2B5EF4-FFF2-40B4-BE49-F238E27FC236}">
                <a16:creationId xmlns:a16="http://schemas.microsoft.com/office/drawing/2014/main" id="{214BA2CF-4CB9-426A-589E-957DF72A0871}"/>
              </a:ext>
            </a:extLst>
          </p:cNvPr>
          <p:cNvSpPr>
            <a:spLocks noGrp="1"/>
          </p:cNvSpPr>
          <p:nvPr>
            <p:ph idx="1"/>
          </p:nvPr>
        </p:nvSpPr>
        <p:spPr>
          <a:xfrm>
            <a:off x="843060" y="2019587"/>
            <a:ext cx="9810604" cy="4428753"/>
          </a:xfrm>
        </p:spPr>
        <p:txBody>
          <a:bodyPr/>
          <a:lstStyle/>
          <a:p>
            <a:pPr marL="0" indent="0">
              <a:buNone/>
            </a:pPr>
            <a:r>
              <a:rPr lang="en-GB" dirty="0" err="1">
                <a:latin typeface="Neue Haas Grotesk Text Pro" panose="020B0504020202020204" pitchFamily="34" charset="0"/>
              </a:rPr>
              <a:t>Walkate</a:t>
            </a:r>
            <a:r>
              <a:rPr lang="en-GB" dirty="0">
                <a:latin typeface="Neue Haas Grotesk Text Pro" panose="020B0504020202020204" pitchFamily="34" charset="0"/>
              </a:rPr>
              <a:t> (2024, p.161): ‘All criminal justice professionals use their judgement 			as to when or when not to take action in any given 				situation. This is referred to as discretion.’</a:t>
            </a:r>
          </a:p>
        </p:txBody>
      </p:sp>
      <p:sp>
        <p:nvSpPr>
          <p:cNvPr id="4" name="TextBox 3">
            <a:extLst>
              <a:ext uri="{FF2B5EF4-FFF2-40B4-BE49-F238E27FC236}">
                <a16:creationId xmlns:a16="http://schemas.microsoft.com/office/drawing/2014/main" id="{7D3DC9D1-023C-129C-546F-854D940FF361}"/>
              </a:ext>
            </a:extLst>
          </p:cNvPr>
          <p:cNvSpPr txBox="1"/>
          <p:nvPr/>
        </p:nvSpPr>
        <p:spPr>
          <a:xfrm>
            <a:off x="473412" y="3401352"/>
            <a:ext cx="5622588" cy="3046988"/>
          </a:xfrm>
          <a:prstGeom prst="rect">
            <a:avLst/>
          </a:prstGeom>
          <a:noFill/>
        </p:spPr>
        <p:txBody>
          <a:bodyPr wrap="square" rtlCol="0">
            <a:spAutoFit/>
          </a:bodyPr>
          <a:lstStyle/>
          <a:p>
            <a:pPr algn="ctr"/>
            <a:r>
              <a:rPr lang="en-GB" sz="3200" b="1" dirty="0">
                <a:latin typeface="Neue Haas Grotesk Text Pro" panose="020B0504020202020204" pitchFamily="34" charset="0"/>
              </a:rPr>
              <a:t>TASK: WHERE CAN WE SEE THE USE OF DISCRETION WITHIN THE CRIMINAL JUSTICE SYSTEM OF ENGLAND AND WALES?</a:t>
            </a:r>
          </a:p>
        </p:txBody>
      </p:sp>
      <p:pic>
        <p:nvPicPr>
          <p:cNvPr id="5" name="Picture 4">
            <a:extLst>
              <a:ext uri="{FF2B5EF4-FFF2-40B4-BE49-F238E27FC236}">
                <a16:creationId xmlns:a16="http://schemas.microsoft.com/office/drawing/2014/main" id="{64E488CD-4418-C94F-E969-B3F98AD7043E}"/>
              </a:ext>
            </a:extLst>
          </p:cNvPr>
          <p:cNvPicPr>
            <a:picLocks noChangeAspect="1"/>
          </p:cNvPicPr>
          <p:nvPr/>
        </p:nvPicPr>
        <p:blipFill>
          <a:blip r:embed="rId3"/>
          <a:stretch>
            <a:fillRect/>
          </a:stretch>
        </p:blipFill>
        <p:spPr>
          <a:xfrm>
            <a:off x="6898457" y="3336586"/>
            <a:ext cx="2952750" cy="1552575"/>
          </a:xfrm>
          <a:prstGeom prst="rect">
            <a:avLst/>
          </a:prstGeom>
        </p:spPr>
      </p:pic>
      <p:pic>
        <p:nvPicPr>
          <p:cNvPr id="6" name="Picture 5">
            <a:extLst>
              <a:ext uri="{FF2B5EF4-FFF2-40B4-BE49-F238E27FC236}">
                <a16:creationId xmlns:a16="http://schemas.microsoft.com/office/drawing/2014/main" id="{C930499D-1B70-FACF-192C-E9EC68D1133C}"/>
              </a:ext>
            </a:extLst>
          </p:cNvPr>
          <p:cNvPicPr>
            <a:picLocks noChangeAspect="1"/>
          </p:cNvPicPr>
          <p:nvPr/>
        </p:nvPicPr>
        <p:blipFill>
          <a:blip r:embed="rId4"/>
          <a:stretch>
            <a:fillRect/>
          </a:stretch>
        </p:blipFill>
        <p:spPr>
          <a:xfrm>
            <a:off x="7851583" y="5127827"/>
            <a:ext cx="3009900" cy="1514475"/>
          </a:xfrm>
          <a:prstGeom prst="rect">
            <a:avLst/>
          </a:prstGeom>
        </p:spPr>
      </p:pic>
    </p:spTree>
    <p:extLst>
      <p:ext uri="{BB962C8B-B14F-4D97-AF65-F5344CB8AC3E}">
        <p14:creationId xmlns:p14="http://schemas.microsoft.com/office/powerpoint/2010/main" val="2278316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par>
                                <p:cTn id="18" presetID="16" presetClass="entr" presetSubtype="21"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arn(inVertical)">
                                      <p:cBhvr>
                                        <p:cTn id="20" dur="500"/>
                                        <p:tgtEl>
                                          <p:spTgt spid="5"/>
                                        </p:tgtEl>
                                      </p:cBhvr>
                                    </p:animEffect>
                                  </p:childTnLst>
                                </p:cTn>
                              </p:par>
                              <p:par>
                                <p:cTn id="21" presetID="16" presetClass="entr" presetSubtype="21"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3C47741D-36A8-4C70-BBA7-B31B9E737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E86B748-A671-4409-B64C-3B8939825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9604" y="0"/>
            <a:ext cx="2422397" cy="6858000"/>
          </a:xfrm>
          <a:custGeom>
            <a:avLst/>
            <a:gdLst>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42723 w 2422397"/>
              <a:gd name="connsiteY94" fmla="*/ 2117686 h 6858000"/>
              <a:gd name="connsiteX95" fmla="*/ 1582995 w 2422397"/>
              <a:gd name="connsiteY95" fmla="*/ 2101627 h 6858000"/>
              <a:gd name="connsiteX96" fmla="*/ 1612413 w 2422397"/>
              <a:gd name="connsiteY96" fmla="*/ 2069584 h 6858000"/>
              <a:gd name="connsiteX97" fmla="*/ 1569289 w 2422397"/>
              <a:gd name="connsiteY97" fmla="*/ 2032263 h 6858000"/>
              <a:gd name="connsiteX98" fmla="*/ 1562841 w 2422397"/>
              <a:gd name="connsiteY98" fmla="*/ 1890085 h 6858000"/>
              <a:gd name="connsiteX99" fmla="*/ 1564944 w 2422397"/>
              <a:gd name="connsiteY99" fmla="*/ 1821321 h 6858000"/>
              <a:gd name="connsiteX100" fmla="*/ 1579022 w 2422397"/>
              <a:gd name="connsiteY100" fmla="*/ 1718757 h 6858000"/>
              <a:gd name="connsiteX101" fmla="*/ 1590196 w 2422397"/>
              <a:gd name="connsiteY101" fmla="*/ 1595914 h 6858000"/>
              <a:gd name="connsiteX102" fmla="*/ 1624363 w 2422397"/>
              <a:gd name="connsiteY102" fmla="*/ 1502483 h 6858000"/>
              <a:gd name="connsiteX103" fmla="*/ 1631539 w 2422397"/>
              <a:gd name="connsiteY103" fmla="*/ 1431520 h 6858000"/>
              <a:gd name="connsiteX104" fmla="*/ 1646296 w 2422397"/>
              <a:gd name="connsiteY104" fmla="*/ 1333057 h 6858000"/>
              <a:gd name="connsiteX105" fmla="*/ 1659787 w 2422397"/>
              <a:gd name="connsiteY105" fmla="*/ 1197540 h 6858000"/>
              <a:gd name="connsiteX106" fmla="*/ 1706993 w 2422397"/>
              <a:gd name="connsiteY106" fmla="*/ 1104797 h 6858000"/>
              <a:gd name="connsiteX107" fmla="*/ 1777273 w 2422397"/>
              <a:gd name="connsiteY107" fmla="*/ 916268 h 6858000"/>
              <a:gd name="connsiteX108" fmla="*/ 1859912 w 2422397"/>
              <a:gd name="connsiteY108" fmla="*/ 775598 h 6858000"/>
              <a:gd name="connsiteX109" fmla="*/ 1911831 w 2422397"/>
              <a:gd name="connsiteY109" fmla="*/ 696577 h 6858000"/>
              <a:gd name="connsiteX110" fmla="*/ 1942209 w 2422397"/>
              <a:gd name="connsiteY110" fmla="*/ 575807 h 6858000"/>
              <a:gd name="connsiteX111" fmla="*/ 1951374 w 2422397"/>
              <a:gd name="connsiteY111" fmla="*/ 556682 h 6858000"/>
              <a:gd name="connsiteX112" fmla="*/ 1951170 w 2422397"/>
              <a:gd name="connsiteY112" fmla="*/ 526639 h 6858000"/>
              <a:gd name="connsiteX113" fmla="*/ 1949059 w 2422397"/>
              <a:gd name="connsiteY113" fmla="*/ 405872 h 6858000"/>
              <a:gd name="connsiteX114" fmla="*/ 1935866 w 2422397"/>
              <a:gd name="connsiteY114" fmla="*/ 307622 h 6858000"/>
              <a:gd name="connsiteX115" fmla="*/ 1967790 w 2422397"/>
              <a:gd name="connsiteY115" fmla="*/ 198682 h 6858000"/>
              <a:gd name="connsiteX116" fmla="*/ 1971093 w 2422397"/>
              <a:gd name="connsiteY116" fmla="*/ 127747 h 6858000"/>
              <a:gd name="connsiteX117" fmla="*/ 1951841 w 2422397"/>
              <a:gd name="connsiteY117" fmla="*/ 4678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01627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849095 w 2422397"/>
              <a:gd name="connsiteY46" fmla="*/ 5305397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62873 w 2422397"/>
              <a:gd name="connsiteY46" fmla="*/ 5269094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57889 w 2422397"/>
              <a:gd name="connsiteY63" fmla="*/ 4481699 h 6858000"/>
              <a:gd name="connsiteX64" fmla="*/ 974975 w 2422397"/>
              <a:gd name="connsiteY64" fmla="*/ 4433921 h 6858000"/>
              <a:gd name="connsiteX65" fmla="*/ 1011638 w 2422397"/>
              <a:gd name="connsiteY65" fmla="*/ 4352312 h 6858000"/>
              <a:gd name="connsiteX66" fmla="*/ 1049579 w 2422397"/>
              <a:gd name="connsiteY66" fmla="*/ 4237953 h 6858000"/>
              <a:gd name="connsiteX67" fmla="*/ 1041314 w 2422397"/>
              <a:gd name="connsiteY67" fmla="*/ 4139706 h 6858000"/>
              <a:gd name="connsiteX68" fmla="*/ 1049328 w 2422397"/>
              <a:gd name="connsiteY68" fmla="*/ 4134671 h 6858000"/>
              <a:gd name="connsiteX69" fmla="*/ 1061133 w 2422397"/>
              <a:gd name="connsiteY69" fmla="*/ 4074160 h 6858000"/>
              <a:gd name="connsiteX70" fmla="*/ 1059121 w 2422397"/>
              <a:gd name="connsiteY70" fmla="*/ 3844497 h 6858000"/>
              <a:gd name="connsiteX71" fmla="*/ 1083386 w 2422397"/>
              <a:gd name="connsiteY71" fmla="*/ 3726730 h 6858000"/>
              <a:gd name="connsiteX72" fmla="*/ 1098990 w 2422397"/>
              <a:gd name="connsiteY72" fmla="*/ 3687782 h 6858000"/>
              <a:gd name="connsiteX73" fmla="*/ 1124701 w 2422397"/>
              <a:gd name="connsiteY73" fmla="*/ 3622348 h 6858000"/>
              <a:gd name="connsiteX74" fmla="*/ 1161137 w 2422397"/>
              <a:gd name="connsiteY74" fmla="*/ 3580464 h 6858000"/>
              <a:gd name="connsiteX75" fmla="*/ 1175812 w 2422397"/>
              <a:gd name="connsiteY75" fmla="*/ 3522969 h 6858000"/>
              <a:gd name="connsiteX76" fmla="*/ 1156951 w 2422397"/>
              <a:gd name="connsiteY76" fmla="*/ 3500538 h 6858000"/>
              <a:gd name="connsiteX77" fmla="*/ 1179877 w 2422397"/>
              <a:gd name="connsiteY77" fmla="*/ 3441984 h 6858000"/>
              <a:gd name="connsiteX78" fmla="*/ 1217096 w 2422397"/>
              <a:gd name="connsiteY78" fmla="*/ 3354156 h 6858000"/>
              <a:gd name="connsiteX79" fmla="*/ 1232811 w 2422397"/>
              <a:gd name="connsiteY79" fmla="*/ 3301153 h 6858000"/>
              <a:gd name="connsiteX80" fmla="*/ 1281985 w 2422397"/>
              <a:gd name="connsiteY80" fmla="*/ 3158933 h 6858000"/>
              <a:gd name="connsiteX81" fmla="*/ 1335997 w 2422397"/>
              <a:gd name="connsiteY81" fmla="*/ 3018423 h 6858000"/>
              <a:gd name="connsiteX82" fmla="*/ 1394864 w 2422397"/>
              <a:gd name="connsiteY82" fmla="*/ 2946152 h 6858000"/>
              <a:gd name="connsiteX83" fmla="*/ 1436360 w 2422397"/>
              <a:gd name="connsiteY83" fmla="*/ 2829469 h 6858000"/>
              <a:gd name="connsiteX84" fmla="*/ 1447242 w 2422397"/>
              <a:gd name="connsiteY84" fmla="*/ 2811546 h 6858000"/>
              <a:gd name="connsiteX85" fmla="*/ 1449881 w 2422397"/>
              <a:gd name="connsiteY85" fmla="*/ 2781535 h 6858000"/>
              <a:gd name="connsiteX86" fmla="*/ 1459218 w 2422397"/>
              <a:gd name="connsiteY86" fmla="*/ 2660724 h 6858000"/>
              <a:gd name="connsiteX87" fmla="*/ 1455455 w 2422397"/>
              <a:gd name="connsiteY87" fmla="*/ 2560980 h 6858000"/>
              <a:gd name="connsiteX88" fmla="*/ 1497362 w 2422397"/>
              <a:gd name="connsiteY88" fmla="*/ 2456303 h 6858000"/>
              <a:gd name="connsiteX89" fmla="*/ 1507343 w 2422397"/>
              <a:gd name="connsiteY89" fmla="*/ 2385923 h 6858000"/>
              <a:gd name="connsiteX90" fmla="*/ 1540772 w 2422397"/>
              <a:gd name="connsiteY90" fmla="*/ 2256097 h 6858000"/>
              <a:gd name="connsiteX91" fmla="*/ 1569381 w 2422397"/>
              <a:gd name="connsiteY91" fmla="*/ 2165158 h 6858000"/>
              <a:gd name="connsiteX92" fmla="*/ 1576109 w 2422397"/>
              <a:gd name="connsiteY92" fmla="*/ 2078660 h 6858000"/>
              <a:gd name="connsiteX93" fmla="*/ 1564751 w 2422397"/>
              <a:gd name="connsiteY93" fmla="*/ 2009574 h 6858000"/>
              <a:gd name="connsiteX94" fmla="*/ 1571917 w 2422397"/>
              <a:gd name="connsiteY94" fmla="*/ 1903700 h 6858000"/>
              <a:gd name="connsiteX95" fmla="*/ 1564944 w 2422397"/>
              <a:gd name="connsiteY95" fmla="*/ 1821321 h 6858000"/>
              <a:gd name="connsiteX96" fmla="*/ 1579022 w 2422397"/>
              <a:gd name="connsiteY96" fmla="*/ 1718757 h 6858000"/>
              <a:gd name="connsiteX97" fmla="*/ 1590196 w 2422397"/>
              <a:gd name="connsiteY97" fmla="*/ 1595914 h 6858000"/>
              <a:gd name="connsiteX98" fmla="*/ 1624363 w 2422397"/>
              <a:gd name="connsiteY98" fmla="*/ 1502483 h 6858000"/>
              <a:gd name="connsiteX99" fmla="*/ 1631539 w 2422397"/>
              <a:gd name="connsiteY99" fmla="*/ 1431520 h 6858000"/>
              <a:gd name="connsiteX100" fmla="*/ 1646296 w 2422397"/>
              <a:gd name="connsiteY100" fmla="*/ 1333057 h 6858000"/>
              <a:gd name="connsiteX101" fmla="*/ 1696091 w 2422397"/>
              <a:gd name="connsiteY101" fmla="*/ 1202078 h 6858000"/>
              <a:gd name="connsiteX102" fmla="*/ 1706993 w 2422397"/>
              <a:gd name="connsiteY102" fmla="*/ 1104797 h 6858000"/>
              <a:gd name="connsiteX103" fmla="*/ 1777273 w 2422397"/>
              <a:gd name="connsiteY103" fmla="*/ 916268 h 6858000"/>
              <a:gd name="connsiteX104" fmla="*/ 1850836 w 2422397"/>
              <a:gd name="connsiteY104" fmla="*/ 825516 h 6858000"/>
              <a:gd name="connsiteX105" fmla="*/ 1911831 w 2422397"/>
              <a:gd name="connsiteY105" fmla="*/ 696577 h 6858000"/>
              <a:gd name="connsiteX106" fmla="*/ 1942209 w 2422397"/>
              <a:gd name="connsiteY106" fmla="*/ 575807 h 6858000"/>
              <a:gd name="connsiteX107" fmla="*/ 1951374 w 2422397"/>
              <a:gd name="connsiteY107" fmla="*/ 556682 h 6858000"/>
              <a:gd name="connsiteX108" fmla="*/ 1951170 w 2422397"/>
              <a:gd name="connsiteY108" fmla="*/ 526639 h 6858000"/>
              <a:gd name="connsiteX109" fmla="*/ 1949059 w 2422397"/>
              <a:gd name="connsiteY109" fmla="*/ 405872 h 6858000"/>
              <a:gd name="connsiteX110" fmla="*/ 1954018 w 2422397"/>
              <a:gd name="connsiteY110" fmla="*/ 307622 h 6858000"/>
              <a:gd name="connsiteX111" fmla="*/ 1967790 w 2422397"/>
              <a:gd name="connsiteY111" fmla="*/ 198682 h 6858000"/>
              <a:gd name="connsiteX112" fmla="*/ 1971093 w 2422397"/>
              <a:gd name="connsiteY112" fmla="*/ 127747 h 6858000"/>
              <a:gd name="connsiteX113" fmla="*/ 1951841 w 2422397"/>
              <a:gd name="connsiteY113" fmla="*/ 4678 h 6858000"/>
              <a:gd name="connsiteX114" fmla="*/ 1953649 w 2422397"/>
              <a:gd name="connsiteY11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57889 w 2422397"/>
              <a:gd name="connsiteY62" fmla="*/ 4481699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1011638 w 2422397"/>
              <a:gd name="connsiteY63" fmla="*/ 4352312 h 6858000"/>
              <a:gd name="connsiteX64" fmla="*/ 1049579 w 2422397"/>
              <a:gd name="connsiteY64" fmla="*/ 4237953 h 6858000"/>
              <a:gd name="connsiteX65" fmla="*/ 1041314 w 2422397"/>
              <a:gd name="connsiteY65" fmla="*/ 4139706 h 6858000"/>
              <a:gd name="connsiteX66" fmla="*/ 1049328 w 2422397"/>
              <a:gd name="connsiteY66" fmla="*/ 4134671 h 6858000"/>
              <a:gd name="connsiteX67" fmla="*/ 1061133 w 2422397"/>
              <a:gd name="connsiteY67" fmla="*/ 4074160 h 6858000"/>
              <a:gd name="connsiteX68" fmla="*/ 1059121 w 2422397"/>
              <a:gd name="connsiteY68" fmla="*/ 3844497 h 6858000"/>
              <a:gd name="connsiteX69" fmla="*/ 1083386 w 2422397"/>
              <a:gd name="connsiteY69" fmla="*/ 3726730 h 6858000"/>
              <a:gd name="connsiteX70" fmla="*/ 1098990 w 2422397"/>
              <a:gd name="connsiteY70" fmla="*/ 3687782 h 6858000"/>
              <a:gd name="connsiteX71" fmla="*/ 1124701 w 2422397"/>
              <a:gd name="connsiteY71" fmla="*/ 3622348 h 6858000"/>
              <a:gd name="connsiteX72" fmla="*/ 1161137 w 2422397"/>
              <a:gd name="connsiteY72" fmla="*/ 3580464 h 6858000"/>
              <a:gd name="connsiteX73" fmla="*/ 1175812 w 2422397"/>
              <a:gd name="connsiteY73" fmla="*/ 3522969 h 6858000"/>
              <a:gd name="connsiteX74" fmla="*/ 1156951 w 2422397"/>
              <a:gd name="connsiteY74" fmla="*/ 3500538 h 6858000"/>
              <a:gd name="connsiteX75" fmla="*/ 1179877 w 2422397"/>
              <a:gd name="connsiteY75" fmla="*/ 3441984 h 6858000"/>
              <a:gd name="connsiteX76" fmla="*/ 1217096 w 2422397"/>
              <a:gd name="connsiteY76" fmla="*/ 3354156 h 6858000"/>
              <a:gd name="connsiteX77" fmla="*/ 1232811 w 2422397"/>
              <a:gd name="connsiteY77" fmla="*/ 3301153 h 6858000"/>
              <a:gd name="connsiteX78" fmla="*/ 1281985 w 2422397"/>
              <a:gd name="connsiteY78" fmla="*/ 3158933 h 6858000"/>
              <a:gd name="connsiteX79" fmla="*/ 1335997 w 2422397"/>
              <a:gd name="connsiteY79" fmla="*/ 3018423 h 6858000"/>
              <a:gd name="connsiteX80" fmla="*/ 1394864 w 2422397"/>
              <a:gd name="connsiteY80" fmla="*/ 2946152 h 6858000"/>
              <a:gd name="connsiteX81" fmla="*/ 1436360 w 2422397"/>
              <a:gd name="connsiteY81" fmla="*/ 2829469 h 6858000"/>
              <a:gd name="connsiteX82" fmla="*/ 1447242 w 2422397"/>
              <a:gd name="connsiteY82" fmla="*/ 2811546 h 6858000"/>
              <a:gd name="connsiteX83" fmla="*/ 1449881 w 2422397"/>
              <a:gd name="connsiteY83" fmla="*/ 2781535 h 6858000"/>
              <a:gd name="connsiteX84" fmla="*/ 1459218 w 2422397"/>
              <a:gd name="connsiteY84" fmla="*/ 2660724 h 6858000"/>
              <a:gd name="connsiteX85" fmla="*/ 1455455 w 2422397"/>
              <a:gd name="connsiteY85" fmla="*/ 2560980 h 6858000"/>
              <a:gd name="connsiteX86" fmla="*/ 1497362 w 2422397"/>
              <a:gd name="connsiteY86" fmla="*/ 2456303 h 6858000"/>
              <a:gd name="connsiteX87" fmla="*/ 1507343 w 2422397"/>
              <a:gd name="connsiteY87" fmla="*/ 2385923 h 6858000"/>
              <a:gd name="connsiteX88" fmla="*/ 1540772 w 2422397"/>
              <a:gd name="connsiteY88" fmla="*/ 2256097 h 6858000"/>
              <a:gd name="connsiteX89" fmla="*/ 1569381 w 2422397"/>
              <a:gd name="connsiteY89" fmla="*/ 2165158 h 6858000"/>
              <a:gd name="connsiteX90" fmla="*/ 1576109 w 2422397"/>
              <a:gd name="connsiteY90" fmla="*/ 2078660 h 6858000"/>
              <a:gd name="connsiteX91" fmla="*/ 1564751 w 2422397"/>
              <a:gd name="connsiteY91" fmla="*/ 2009574 h 6858000"/>
              <a:gd name="connsiteX92" fmla="*/ 1571917 w 2422397"/>
              <a:gd name="connsiteY92" fmla="*/ 1903700 h 6858000"/>
              <a:gd name="connsiteX93" fmla="*/ 1564944 w 2422397"/>
              <a:gd name="connsiteY93" fmla="*/ 1821321 h 6858000"/>
              <a:gd name="connsiteX94" fmla="*/ 1579022 w 2422397"/>
              <a:gd name="connsiteY94" fmla="*/ 1718757 h 6858000"/>
              <a:gd name="connsiteX95" fmla="*/ 1590196 w 2422397"/>
              <a:gd name="connsiteY95" fmla="*/ 1595914 h 6858000"/>
              <a:gd name="connsiteX96" fmla="*/ 1624363 w 2422397"/>
              <a:gd name="connsiteY96" fmla="*/ 1502483 h 6858000"/>
              <a:gd name="connsiteX97" fmla="*/ 1631539 w 2422397"/>
              <a:gd name="connsiteY97" fmla="*/ 1431520 h 6858000"/>
              <a:gd name="connsiteX98" fmla="*/ 1646296 w 2422397"/>
              <a:gd name="connsiteY98" fmla="*/ 1333057 h 6858000"/>
              <a:gd name="connsiteX99" fmla="*/ 1696091 w 2422397"/>
              <a:gd name="connsiteY99" fmla="*/ 1202078 h 6858000"/>
              <a:gd name="connsiteX100" fmla="*/ 1706993 w 2422397"/>
              <a:gd name="connsiteY100" fmla="*/ 1104797 h 6858000"/>
              <a:gd name="connsiteX101" fmla="*/ 1777273 w 2422397"/>
              <a:gd name="connsiteY101" fmla="*/ 916268 h 6858000"/>
              <a:gd name="connsiteX102" fmla="*/ 1850836 w 2422397"/>
              <a:gd name="connsiteY102" fmla="*/ 825516 h 6858000"/>
              <a:gd name="connsiteX103" fmla="*/ 1911831 w 2422397"/>
              <a:gd name="connsiteY103" fmla="*/ 696577 h 6858000"/>
              <a:gd name="connsiteX104" fmla="*/ 1942209 w 2422397"/>
              <a:gd name="connsiteY104" fmla="*/ 575807 h 6858000"/>
              <a:gd name="connsiteX105" fmla="*/ 1951374 w 2422397"/>
              <a:gd name="connsiteY105" fmla="*/ 556682 h 6858000"/>
              <a:gd name="connsiteX106" fmla="*/ 1951170 w 2422397"/>
              <a:gd name="connsiteY106" fmla="*/ 526639 h 6858000"/>
              <a:gd name="connsiteX107" fmla="*/ 1949059 w 2422397"/>
              <a:gd name="connsiteY107" fmla="*/ 405872 h 6858000"/>
              <a:gd name="connsiteX108" fmla="*/ 1954018 w 2422397"/>
              <a:gd name="connsiteY108" fmla="*/ 307622 h 6858000"/>
              <a:gd name="connsiteX109" fmla="*/ 1967790 w 2422397"/>
              <a:gd name="connsiteY109" fmla="*/ 198682 h 6858000"/>
              <a:gd name="connsiteX110" fmla="*/ 1971093 w 2422397"/>
              <a:gd name="connsiteY110" fmla="*/ 127747 h 6858000"/>
              <a:gd name="connsiteX111" fmla="*/ 1951841 w 2422397"/>
              <a:gd name="connsiteY111" fmla="*/ 4678 h 6858000"/>
              <a:gd name="connsiteX112" fmla="*/ 1953649 w 2422397"/>
              <a:gd name="connsiteY11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0651 w 2422397"/>
              <a:gd name="connsiteY38" fmla="*/ 5331990 h 6858000"/>
              <a:gd name="connsiteX39" fmla="*/ 725358 w 2422397"/>
              <a:gd name="connsiteY39" fmla="*/ 5309193 h 6858000"/>
              <a:gd name="connsiteX40" fmla="*/ 726926 w 2422397"/>
              <a:gd name="connsiteY40" fmla="*/ 5311182 h 6858000"/>
              <a:gd name="connsiteX41" fmla="*/ 727761 w 2422397"/>
              <a:gd name="connsiteY41" fmla="*/ 5304702 h 6858000"/>
              <a:gd name="connsiteX42" fmla="*/ 732974 w 2422397"/>
              <a:gd name="connsiteY42" fmla="*/ 5303522 h 6858000"/>
              <a:gd name="connsiteX43" fmla="*/ 762873 w 2422397"/>
              <a:gd name="connsiteY43" fmla="*/ 5269094 h 6858000"/>
              <a:gd name="connsiteX44" fmla="*/ 784867 w 2422397"/>
              <a:gd name="connsiteY44" fmla="*/ 5235785 h 6858000"/>
              <a:gd name="connsiteX45" fmla="*/ 796271 w 2422397"/>
              <a:gd name="connsiteY45" fmla="*/ 5175473 h 6858000"/>
              <a:gd name="connsiteX46" fmla="*/ 821529 w 2422397"/>
              <a:gd name="connsiteY46" fmla="*/ 5012929 h 6858000"/>
              <a:gd name="connsiteX47" fmla="*/ 846340 w 2422397"/>
              <a:gd name="connsiteY47" fmla="*/ 4944976 h 6858000"/>
              <a:gd name="connsiteX48" fmla="*/ 840157 w 2422397"/>
              <a:gd name="connsiteY48" fmla="*/ 4872869 h 6858000"/>
              <a:gd name="connsiteX49" fmla="*/ 855718 w 2422397"/>
              <a:gd name="connsiteY49" fmla="*/ 4850916 h 6858000"/>
              <a:gd name="connsiteX50" fmla="*/ 858709 w 2422397"/>
              <a:gd name="connsiteY50" fmla="*/ 4847264 h 6858000"/>
              <a:gd name="connsiteX51" fmla="*/ 863990 w 2422397"/>
              <a:gd name="connsiteY51" fmla="*/ 4829718 h 6858000"/>
              <a:gd name="connsiteX52" fmla="*/ 873842 w 2422397"/>
              <a:gd name="connsiteY52" fmla="*/ 4828439 h 6858000"/>
              <a:gd name="connsiteX53" fmla="*/ 887779 w 2422397"/>
              <a:gd name="connsiteY53" fmla="*/ 4804655 h 6858000"/>
              <a:gd name="connsiteX54" fmla="*/ 893894 w 2422397"/>
              <a:gd name="connsiteY54" fmla="*/ 4777060 h 6858000"/>
              <a:gd name="connsiteX55" fmla="*/ 883546 w 2422397"/>
              <a:gd name="connsiteY55" fmla="*/ 4777089 h 6858000"/>
              <a:gd name="connsiteX56" fmla="*/ 883812 w 2422397"/>
              <a:gd name="connsiteY56" fmla="*/ 4774559 h 6858000"/>
              <a:gd name="connsiteX57" fmla="*/ 903401 w 2422397"/>
              <a:gd name="connsiteY57" fmla="*/ 4679442 h 6858000"/>
              <a:gd name="connsiteX58" fmla="*/ 916253 w 2422397"/>
              <a:gd name="connsiteY58" fmla="*/ 4651970 h 6858000"/>
              <a:gd name="connsiteX59" fmla="*/ 922608 w 2422397"/>
              <a:gd name="connsiteY59" fmla="*/ 4649785 h 6858000"/>
              <a:gd name="connsiteX60" fmla="*/ 924139 w 2422397"/>
              <a:gd name="connsiteY60" fmla="*/ 4631605 h 6858000"/>
              <a:gd name="connsiteX61" fmla="*/ 985938 w 2422397"/>
              <a:gd name="connsiteY61" fmla="*/ 4515358 h 6858000"/>
              <a:gd name="connsiteX62" fmla="*/ 1011638 w 2422397"/>
              <a:gd name="connsiteY62" fmla="*/ 4352312 h 6858000"/>
              <a:gd name="connsiteX63" fmla="*/ 1049579 w 2422397"/>
              <a:gd name="connsiteY63" fmla="*/ 4237953 h 6858000"/>
              <a:gd name="connsiteX64" fmla="*/ 1041314 w 2422397"/>
              <a:gd name="connsiteY64" fmla="*/ 4139706 h 6858000"/>
              <a:gd name="connsiteX65" fmla="*/ 1049328 w 2422397"/>
              <a:gd name="connsiteY65" fmla="*/ 4134671 h 6858000"/>
              <a:gd name="connsiteX66" fmla="*/ 1061133 w 2422397"/>
              <a:gd name="connsiteY66" fmla="*/ 4074160 h 6858000"/>
              <a:gd name="connsiteX67" fmla="*/ 1059121 w 2422397"/>
              <a:gd name="connsiteY67" fmla="*/ 3844497 h 6858000"/>
              <a:gd name="connsiteX68" fmla="*/ 1083386 w 2422397"/>
              <a:gd name="connsiteY68" fmla="*/ 3726730 h 6858000"/>
              <a:gd name="connsiteX69" fmla="*/ 1098990 w 2422397"/>
              <a:gd name="connsiteY69" fmla="*/ 3687782 h 6858000"/>
              <a:gd name="connsiteX70" fmla="*/ 1124701 w 2422397"/>
              <a:gd name="connsiteY70" fmla="*/ 3622348 h 6858000"/>
              <a:gd name="connsiteX71" fmla="*/ 1161137 w 2422397"/>
              <a:gd name="connsiteY71" fmla="*/ 3580464 h 6858000"/>
              <a:gd name="connsiteX72" fmla="*/ 1175812 w 2422397"/>
              <a:gd name="connsiteY72" fmla="*/ 3522969 h 6858000"/>
              <a:gd name="connsiteX73" fmla="*/ 1156951 w 2422397"/>
              <a:gd name="connsiteY73" fmla="*/ 3500538 h 6858000"/>
              <a:gd name="connsiteX74" fmla="*/ 1179877 w 2422397"/>
              <a:gd name="connsiteY74" fmla="*/ 3441984 h 6858000"/>
              <a:gd name="connsiteX75" fmla="*/ 1217096 w 2422397"/>
              <a:gd name="connsiteY75" fmla="*/ 3354156 h 6858000"/>
              <a:gd name="connsiteX76" fmla="*/ 1232811 w 2422397"/>
              <a:gd name="connsiteY76" fmla="*/ 3301153 h 6858000"/>
              <a:gd name="connsiteX77" fmla="*/ 1281985 w 2422397"/>
              <a:gd name="connsiteY77" fmla="*/ 3158933 h 6858000"/>
              <a:gd name="connsiteX78" fmla="*/ 1335997 w 2422397"/>
              <a:gd name="connsiteY78" fmla="*/ 3018423 h 6858000"/>
              <a:gd name="connsiteX79" fmla="*/ 1394864 w 2422397"/>
              <a:gd name="connsiteY79" fmla="*/ 2946152 h 6858000"/>
              <a:gd name="connsiteX80" fmla="*/ 1436360 w 2422397"/>
              <a:gd name="connsiteY80" fmla="*/ 2829469 h 6858000"/>
              <a:gd name="connsiteX81" fmla="*/ 1447242 w 2422397"/>
              <a:gd name="connsiteY81" fmla="*/ 2811546 h 6858000"/>
              <a:gd name="connsiteX82" fmla="*/ 1449881 w 2422397"/>
              <a:gd name="connsiteY82" fmla="*/ 2781535 h 6858000"/>
              <a:gd name="connsiteX83" fmla="*/ 1459218 w 2422397"/>
              <a:gd name="connsiteY83" fmla="*/ 2660724 h 6858000"/>
              <a:gd name="connsiteX84" fmla="*/ 1455455 w 2422397"/>
              <a:gd name="connsiteY84" fmla="*/ 2560980 h 6858000"/>
              <a:gd name="connsiteX85" fmla="*/ 1497362 w 2422397"/>
              <a:gd name="connsiteY85" fmla="*/ 2456303 h 6858000"/>
              <a:gd name="connsiteX86" fmla="*/ 1507343 w 2422397"/>
              <a:gd name="connsiteY86" fmla="*/ 2385923 h 6858000"/>
              <a:gd name="connsiteX87" fmla="*/ 1540772 w 2422397"/>
              <a:gd name="connsiteY87" fmla="*/ 2256097 h 6858000"/>
              <a:gd name="connsiteX88" fmla="*/ 1569381 w 2422397"/>
              <a:gd name="connsiteY88" fmla="*/ 2165158 h 6858000"/>
              <a:gd name="connsiteX89" fmla="*/ 1576109 w 2422397"/>
              <a:gd name="connsiteY89" fmla="*/ 2078660 h 6858000"/>
              <a:gd name="connsiteX90" fmla="*/ 1564751 w 2422397"/>
              <a:gd name="connsiteY90" fmla="*/ 2009574 h 6858000"/>
              <a:gd name="connsiteX91" fmla="*/ 1571917 w 2422397"/>
              <a:gd name="connsiteY91" fmla="*/ 1903700 h 6858000"/>
              <a:gd name="connsiteX92" fmla="*/ 1564944 w 2422397"/>
              <a:gd name="connsiteY92" fmla="*/ 1821321 h 6858000"/>
              <a:gd name="connsiteX93" fmla="*/ 1579022 w 2422397"/>
              <a:gd name="connsiteY93" fmla="*/ 1718757 h 6858000"/>
              <a:gd name="connsiteX94" fmla="*/ 1590196 w 2422397"/>
              <a:gd name="connsiteY94" fmla="*/ 1595914 h 6858000"/>
              <a:gd name="connsiteX95" fmla="*/ 1624363 w 2422397"/>
              <a:gd name="connsiteY95" fmla="*/ 1502483 h 6858000"/>
              <a:gd name="connsiteX96" fmla="*/ 1631539 w 2422397"/>
              <a:gd name="connsiteY96" fmla="*/ 1431520 h 6858000"/>
              <a:gd name="connsiteX97" fmla="*/ 1646296 w 2422397"/>
              <a:gd name="connsiteY97" fmla="*/ 1333057 h 6858000"/>
              <a:gd name="connsiteX98" fmla="*/ 1696091 w 2422397"/>
              <a:gd name="connsiteY98" fmla="*/ 1202078 h 6858000"/>
              <a:gd name="connsiteX99" fmla="*/ 1706993 w 2422397"/>
              <a:gd name="connsiteY99" fmla="*/ 1104797 h 6858000"/>
              <a:gd name="connsiteX100" fmla="*/ 1777273 w 2422397"/>
              <a:gd name="connsiteY100" fmla="*/ 916268 h 6858000"/>
              <a:gd name="connsiteX101" fmla="*/ 1850836 w 2422397"/>
              <a:gd name="connsiteY101" fmla="*/ 825516 h 6858000"/>
              <a:gd name="connsiteX102" fmla="*/ 1911831 w 2422397"/>
              <a:gd name="connsiteY102" fmla="*/ 696577 h 6858000"/>
              <a:gd name="connsiteX103" fmla="*/ 1942209 w 2422397"/>
              <a:gd name="connsiteY103" fmla="*/ 575807 h 6858000"/>
              <a:gd name="connsiteX104" fmla="*/ 1951374 w 2422397"/>
              <a:gd name="connsiteY104" fmla="*/ 556682 h 6858000"/>
              <a:gd name="connsiteX105" fmla="*/ 1951170 w 2422397"/>
              <a:gd name="connsiteY105" fmla="*/ 526639 h 6858000"/>
              <a:gd name="connsiteX106" fmla="*/ 1949059 w 2422397"/>
              <a:gd name="connsiteY106" fmla="*/ 405872 h 6858000"/>
              <a:gd name="connsiteX107" fmla="*/ 1954018 w 2422397"/>
              <a:gd name="connsiteY107" fmla="*/ 307622 h 6858000"/>
              <a:gd name="connsiteX108" fmla="*/ 1967790 w 2422397"/>
              <a:gd name="connsiteY108" fmla="*/ 198682 h 6858000"/>
              <a:gd name="connsiteX109" fmla="*/ 1971093 w 2422397"/>
              <a:gd name="connsiteY109" fmla="*/ 127747 h 6858000"/>
              <a:gd name="connsiteX110" fmla="*/ 1951841 w 2422397"/>
              <a:gd name="connsiteY110" fmla="*/ 4678 h 6858000"/>
              <a:gd name="connsiteX111" fmla="*/ 1953649 w 2422397"/>
              <a:gd name="connsiteY11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54861 w 2422397"/>
              <a:gd name="connsiteY35" fmla="*/ 5538948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68724 w 2422397"/>
              <a:gd name="connsiteY9" fmla="*/ 6547069 h 6858000"/>
              <a:gd name="connsiteX10" fmla="*/ 199197 w 2422397"/>
              <a:gd name="connsiteY10" fmla="*/ 6509743 h 6858000"/>
              <a:gd name="connsiteX11" fmla="*/ 247224 w 2422397"/>
              <a:gd name="connsiteY11" fmla="*/ 6455839 h 6858000"/>
              <a:gd name="connsiteX12" fmla="*/ 270687 w 2422397"/>
              <a:gd name="connsiteY12" fmla="*/ 6418363 h 6858000"/>
              <a:gd name="connsiteX13" fmla="*/ 339376 w 2422397"/>
              <a:gd name="connsiteY13" fmla="*/ 6322934 h 6858000"/>
              <a:gd name="connsiteX14" fmla="*/ 393529 w 2422397"/>
              <a:gd name="connsiteY14" fmla="*/ 6259863 h 6858000"/>
              <a:gd name="connsiteX15" fmla="*/ 443949 w 2422397"/>
              <a:gd name="connsiteY15" fmla="*/ 6218313 h 6858000"/>
              <a:gd name="connsiteX16" fmla="*/ 478259 w 2422397"/>
              <a:gd name="connsiteY16" fmla="*/ 6183918 h 6858000"/>
              <a:gd name="connsiteX17" fmla="*/ 482177 w 2422397"/>
              <a:gd name="connsiteY17" fmla="*/ 6173358 h 6858000"/>
              <a:gd name="connsiteX18" fmla="*/ 482556 w 2422397"/>
              <a:gd name="connsiteY18" fmla="*/ 6173443 h 6858000"/>
              <a:gd name="connsiteX19" fmla="*/ 485673 w 2422397"/>
              <a:gd name="connsiteY19" fmla="*/ 6162875 h 6858000"/>
              <a:gd name="connsiteX20" fmla="*/ 524588 w 2422397"/>
              <a:gd name="connsiteY20" fmla="*/ 6111327 h 6858000"/>
              <a:gd name="connsiteX21" fmla="*/ 547843 w 2422397"/>
              <a:gd name="connsiteY21" fmla="*/ 6075666 h 6858000"/>
              <a:gd name="connsiteX22" fmla="*/ 562259 w 2422397"/>
              <a:gd name="connsiteY22" fmla="*/ 6054865 h 6858000"/>
              <a:gd name="connsiteX23" fmla="*/ 571463 w 2422397"/>
              <a:gd name="connsiteY23" fmla="*/ 6045606 h 6858000"/>
              <a:gd name="connsiteX24" fmla="*/ 573012 w 2422397"/>
              <a:gd name="connsiteY24" fmla="*/ 6046223 h 6858000"/>
              <a:gd name="connsiteX25" fmla="*/ 584071 w 2422397"/>
              <a:gd name="connsiteY25" fmla="*/ 5992286 h 6858000"/>
              <a:gd name="connsiteX26" fmla="*/ 587812 w 2422397"/>
              <a:gd name="connsiteY26" fmla="*/ 5987907 h 6858000"/>
              <a:gd name="connsiteX27" fmla="*/ 592115 w 2422397"/>
              <a:gd name="connsiteY27" fmla="*/ 5949187 h 6858000"/>
              <a:gd name="connsiteX28" fmla="*/ 595889 w 2422397"/>
              <a:gd name="connsiteY28" fmla="*/ 5931081 h 6858000"/>
              <a:gd name="connsiteX29" fmla="*/ 593758 w 2422397"/>
              <a:gd name="connsiteY29" fmla="*/ 5922047 h 6858000"/>
              <a:gd name="connsiteX30" fmla="*/ 600949 w 2422397"/>
              <a:gd name="connsiteY30" fmla="*/ 5897316 h 6858000"/>
              <a:gd name="connsiteX31" fmla="*/ 602981 w 2422397"/>
              <a:gd name="connsiteY31" fmla="*/ 5895955 h 6858000"/>
              <a:gd name="connsiteX32" fmla="*/ 604430 w 2422397"/>
              <a:gd name="connsiteY32" fmla="*/ 5870052 h 6858000"/>
              <a:gd name="connsiteX33" fmla="*/ 631983 w 2422397"/>
              <a:gd name="connsiteY33" fmla="*/ 5814475 h 6858000"/>
              <a:gd name="connsiteX34" fmla="*/ 654861 w 2422397"/>
              <a:gd name="connsiteY34" fmla="*/ 5538948 h 6858000"/>
              <a:gd name="connsiteX35" fmla="*/ 723657 w 2422397"/>
              <a:gd name="connsiteY35" fmla="*/ 5356170 h 6858000"/>
              <a:gd name="connsiteX36" fmla="*/ 723661 w 2422397"/>
              <a:gd name="connsiteY36" fmla="*/ 5356076 h 6858000"/>
              <a:gd name="connsiteX37" fmla="*/ 725358 w 2422397"/>
              <a:gd name="connsiteY37" fmla="*/ 5309193 h 6858000"/>
              <a:gd name="connsiteX38" fmla="*/ 726926 w 2422397"/>
              <a:gd name="connsiteY38" fmla="*/ 5311182 h 6858000"/>
              <a:gd name="connsiteX39" fmla="*/ 727761 w 2422397"/>
              <a:gd name="connsiteY39" fmla="*/ 5304702 h 6858000"/>
              <a:gd name="connsiteX40" fmla="*/ 732974 w 2422397"/>
              <a:gd name="connsiteY40" fmla="*/ 5303522 h 6858000"/>
              <a:gd name="connsiteX41" fmla="*/ 762873 w 2422397"/>
              <a:gd name="connsiteY41" fmla="*/ 5269094 h 6858000"/>
              <a:gd name="connsiteX42" fmla="*/ 784867 w 2422397"/>
              <a:gd name="connsiteY42" fmla="*/ 5235785 h 6858000"/>
              <a:gd name="connsiteX43" fmla="*/ 796271 w 2422397"/>
              <a:gd name="connsiteY43" fmla="*/ 5175473 h 6858000"/>
              <a:gd name="connsiteX44" fmla="*/ 821529 w 2422397"/>
              <a:gd name="connsiteY44" fmla="*/ 5012929 h 6858000"/>
              <a:gd name="connsiteX45" fmla="*/ 846340 w 2422397"/>
              <a:gd name="connsiteY45" fmla="*/ 4944976 h 6858000"/>
              <a:gd name="connsiteX46" fmla="*/ 840157 w 2422397"/>
              <a:gd name="connsiteY46" fmla="*/ 4872869 h 6858000"/>
              <a:gd name="connsiteX47" fmla="*/ 855718 w 2422397"/>
              <a:gd name="connsiteY47" fmla="*/ 4850916 h 6858000"/>
              <a:gd name="connsiteX48" fmla="*/ 858709 w 2422397"/>
              <a:gd name="connsiteY48" fmla="*/ 4847264 h 6858000"/>
              <a:gd name="connsiteX49" fmla="*/ 863990 w 2422397"/>
              <a:gd name="connsiteY49" fmla="*/ 4829718 h 6858000"/>
              <a:gd name="connsiteX50" fmla="*/ 873842 w 2422397"/>
              <a:gd name="connsiteY50" fmla="*/ 4828439 h 6858000"/>
              <a:gd name="connsiteX51" fmla="*/ 887779 w 2422397"/>
              <a:gd name="connsiteY51" fmla="*/ 4804655 h 6858000"/>
              <a:gd name="connsiteX52" fmla="*/ 893894 w 2422397"/>
              <a:gd name="connsiteY52" fmla="*/ 4777060 h 6858000"/>
              <a:gd name="connsiteX53" fmla="*/ 883546 w 2422397"/>
              <a:gd name="connsiteY53" fmla="*/ 4777089 h 6858000"/>
              <a:gd name="connsiteX54" fmla="*/ 883812 w 2422397"/>
              <a:gd name="connsiteY54" fmla="*/ 4774559 h 6858000"/>
              <a:gd name="connsiteX55" fmla="*/ 903401 w 2422397"/>
              <a:gd name="connsiteY55" fmla="*/ 4679442 h 6858000"/>
              <a:gd name="connsiteX56" fmla="*/ 916253 w 2422397"/>
              <a:gd name="connsiteY56" fmla="*/ 4651970 h 6858000"/>
              <a:gd name="connsiteX57" fmla="*/ 922608 w 2422397"/>
              <a:gd name="connsiteY57" fmla="*/ 4649785 h 6858000"/>
              <a:gd name="connsiteX58" fmla="*/ 924139 w 2422397"/>
              <a:gd name="connsiteY58" fmla="*/ 4631605 h 6858000"/>
              <a:gd name="connsiteX59" fmla="*/ 985938 w 2422397"/>
              <a:gd name="connsiteY59" fmla="*/ 4515358 h 6858000"/>
              <a:gd name="connsiteX60" fmla="*/ 1011638 w 2422397"/>
              <a:gd name="connsiteY60" fmla="*/ 4352312 h 6858000"/>
              <a:gd name="connsiteX61" fmla="*/ 1049579 w 2422397"/>
              <a:gd name="connsiteY61" fmla="*/ 4237953 h 6858000"/>
              <a:gd name="connsiteX62" fmla="*/ 1041314 w 2422397"/>
              <a:gd name="connsiteY62" fmla="*/ 4139706 h 6858000"/>
              <a:gd name="connsiteX63" fmla="*/ 1049328 w 2422397"/>
              <a:gd name="connsiteY63" fmla="*/ 4134671 h 6858000"/>
              <a:gd name="connsiteX64" fmla="*/ 1061133 w 2422397"/>
              <a:gd name="connsiteY64" fmla="*/ 4074160 h 6858000"/>
              <a:gd name="connsiteX65" fmla="*/ 1059121 w 2422397"/>
              <a:gd name="connsiteY65" fmla="*/ 3844497 h 6858000"/>
              <a:gd name="connsiteX66" fmla="*/ 1083386 w 2422397"/>
              <a:gd name="connsiteY66" fmla="*/ 3726730 h 6858000"/>
              <a:gd name="connsiteX67" fmla="*/ 1098990 w 2422397"/>
              <a:gd name="connsiteY67" fmla="*/ 3687782 h 6858000"/>
              <a:gd name="connsiteX68" fmla="*/ 1124701 w 2422397"/>
              <a:gd name="connsiteY68" fmla="*/ 3622348 h 6858000"/>
              <a:gd name="connsiteX69" fmla="*/ 1161137 w 2422397"/>
              <a:gd name="connsiteY69" fmla="*/ 3580464 h 6858000"/>
              <a:gd name="connsiteX70" fmla="*/ 1175812 w 2422397"/>
              <a:gd name="connsiteY70" fmla="*/ 3522969 h 6858000"/>
              <a:gd name="connsiteX71" fmla="*/ 1156951 w 2422397"/>
              <a:gd name="connsiteY71" fmla="*/ 3500538 h 6858000"/>
              <a:gd name="connsiteX72" fmla="*/ 1179877 w 2422397"/>
              <a:gd name="connsiteY72" fmla="*/ 3441984 h 6858000"/>
              <a:gd name="connsiteX73" fmla="*/ 1217096 w 2422397"/>
              <a:gd name="connsiteY73" fmla="*/ 3354156 h 6858000"/>
              <a:gd name="connsiteX74" fmla="*/ 1232811 w 2422397"/>
              <a:gd name="connsiteY74" fmla="*/ 3301153 h 6858000"/>
              <a:gd name="connsiteX75" fmla="*/ 1281985 w 2422397"/>
              <a:gd name="connsiteY75" fmla="*/ 3158933 h 6858000"/>
              <a:gd name="connsiteX76" fmla="*/ 1335997 w 2422397"/>
              <a:gd name="connsiteY76" fmla="*/ 3018423 h 6858000"/>
              <a:gd name="connsiteX77" fmla="*/ 1394864 w 2422397"/>
              <a:gd name="connsiteY77" fmla="*/ 2946152 h 6858000"/>
              <a:gd name="connsiteX78" fmla="*/ 1436360 w 2422397"/>
              <a:gd name="connsiteY78" fmla="*/ 2829469 h 6858000"/>
              <a:gd name="connsiteX79" fmla="*/ 1447242 w 2422397"/>
              <a:gd name="connsiteY79" fmla="*/ 2811546 h 6858000"/>
              <a:gd name="connsiteX80" fmla="*/ 1449881 w 2422397"/>
              <a:gd name="connsiteY80" fmla="*/ 2781535 h 6858000"/>
              <a:gd name="connsiteX81" fmla="*/ 1459218 w 2422397"/>
              <a:gd name="connsiteY81" fmla="*/ 2660724 h 6858000"/>
              <a:gd name="connsiteX82" fmla="*/ 1455455 w 2422397"/>
              <a:gd name="connsiteY82" fmla="*/ 2560980 h 6858000"/>
              <a:gd name="connsiteX83" fmla="*/ 1497362 w 2422397"/>
              <a:gd name="connsiteY83" fmla="*/ 2456303 h 6858000"/>
              <a:gd name="connsiteX84" fmla="*/ 1507343 w 2422397"/>
              <a:gd name="connsiteY84" fmla="*/ 2385923 h 6858000"/>
              <a:gd name="connsiteX85" fmla="*/ 1540772 w 2422397"/>
              <a:gd name="connsiteY85" fmla="*/ 2256097 h 6858000"/>
              <a:gd name="connsiteX86" fmla="*/ 1569381 w 2422397"/>
              <a:gd name="connsiteY86" fmla="*/ 2165158 h 6858000"/>
              <a:gd name="connsiteX87" fmla="*/ 1576109 w 2422397"/>
              <a:gd name="connsiteY87" fmla="*/ 2078660 h 6858000"/>
              <a:gd name="connsiteX88" fmla="*/ 1564751 w 2422397"/>
              <a:gd name="connsiteY88" fmla="*/ 2009574 h 6858000"/>
              <a:gd name="connsiteX89" fmla="*/ 1571917 w 2422397"/>
              <a:gd name="connsiteY89" fmla="*/ 1903700 h 6858000"/>
              <a:gd name="connsiteX90" fmla="*/ 1564944 w 2422397"/>
              <a:gd name="connsiteY90" fmla="*/ 1821321 h 6858000"/>
              <a:gd name="connsiteX91" fmla="*/ 1579022 w 2422397"/>
              <a:gd name="connsiteY91" fmla="*/ 1718757 h 6858000"/>
              <a:gd name="connsiteX92" fmla="*/ 1590196 w 2422397"/>
              <a:gd name="connsiteY92" fmla="*/ 1595914 h 6858000"/>
              <a:gd name="connsiteX93" fmla="*/ 1624363 w 2422397"/>
              <a:gd name="connsiteY93" fmla="*/ 1502483 h 6858000"/>
              <a:gd name="connsiteX94" fmla="*/ 1631539 w 2422397"/>
              <a:gd name="connsiteY94" fmla="*/ 1431520 h 6858000"/>
              <a:gd name="connsiteX95" fmla="*/ 1646296 w 2422397"/>
              <a:gd name="connsiteY95" fmla="*/ 1333057 h 6858000"/>
              <a:gd name="connsiteX96" fmla="*/ 1696091 w 2422397"/>
              <a:gd name="connsiteY96" fmla="*/ 1202078 h 6858000"/>
              <a:gd name="connsiteX97" fmla="*/ 1706993 w 2422397"/>
              <a:gd name="connsiteY97" fmla="*/ 1104797 h 6858000"/>
              <a:gd name="connsiteX98" fmla="*/ 1777273 w 2422397"/>
              <a:gd name="connsiteY98" fmla="*/ 916268 h 6858000"/>
              <a:gd name="connsiteX99" fmla="*/ 1850836 w 2422397"/>
              <a:gd name="connsiteY99" fmla="*/ 825516 h 6858000"/>
              <a:gd name="connsiteX100" fmla="*/ 1911831 w 2422397"/>
              <a:gd name="connsiteY100" fmla="*/ 696577 h 6858000"/>
              <a:gd name="connsiteX101" fmla="*/ 1942209 w 2422397"/>
              <a:gd name="connsiteY101" fmla="*/ 575807 h 6858000"/>
              <a:gd name="connsiteX102" fmla="*/ 1951374 w 2422397"/>
              <a:gd name="connsiteY102" fmla="*/ 556682 h 6858000"/>
              <a:gd name="connsiteX103" fmla="*/ 1951170 w 2422397"/>
              <a:gd name="connsiteY103" fmla="*/ 526639 h 6858000"/>
              <a:gd name="connsiteX104" fmla="*/ 1949059 w 2422397"/>
              <a:gd name="connsiteY104" fmla="*/ 405872 h 6858000"/>
              <a:gd name="connsiteX105" fmla="*/ 1954018 w 2422397"/>
              <a:gd name="connsiteY105" fmla="*/ 307622 h 6858000"/>
              <a:gd name="connsiteX106" fmla="*/ 1967790 w 2422397"/>
              <a:gd name="connsiteY106" fmla="*/ 198682 h 6858000"/>
              <a:gd name="connsiteX107" fmla="*/ 1971093 w 2422397"/>
              <a:gd name="connsiteY107" fmla="*/ 127747 h 6858000"/>
              <a:gd name="connsiteX108" fmla="*/ 1951841 w 2422397"/>
              <a:gd name="connsiteY108" fmla="*/ 4678 h 6858000"/>
              <a:gd name="connsiteX109" fmla="*/ 1953649 w 2422397"/>
              <a:gd name="connsiteY109"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393529 w 2422397"/>
              <a:gd name="connsiteY13" fmla="*/ 6259863 h 6858000"/>
              <a:gd name="connsiteX14" fmla="*/ 443949 w 2422397"/>
              <a:gd name="connsiteY14" fmla="*/ 6218313 h 6858000"/>
              <a:gd name="connsiteX15" fmla="*/ 478259 w 2422397"/>
              <a:gd name="connsiteY15" fmla="*/ 6183918 h 6858000"/>
              <a:gd name="connsiteX16" fmla="*/ 482177 w 2422397"/>
              <a:gd name="connsiteY16" fmla="*/ 6173358 h 6858000"/>
              <a:gd name="connsiteX17" fmla="*/ 482556 w 2422397"/>
              <a:gd name="connsiteY17" fmla="*/ 6173443 h 6858000"/>
              <a:gd name="connsiteX18" fmla="*/ 485673 w 2422397"/>
              <a:gd name="connsiteY18" fmla="*/ 6162875 h 6858000"/>
              <a:gd name="connsiteX19" fmla="*/ 524588 w 2422397"/>
              <a:gd name="connsiteY19" fmla="*/ 6111327 h 6858000"/>
              <a:gd name="connsiteX20" fmla="*/ 547843 w 2422397"/>
              <a:gd name="connsiteY20" fmla="*/ 6075666 h 6858000"/>
              <a:gd name="connsiteX21" fmla="*/ 562259 w 2422397"/>
              <a:gd name="connsiteY21" fmla="*/ 6054865 h 6858000"/>
              <a:gd name="connsiteX22" fmla="*/ 571463 w 2422397"/>
              <a:gd name="connsiteY22" fmla="*/ 6045606 h 6858000"/>
              <a:gd name="connsiteX23" fmla="*/ 573012 w 2422397"/>
              <a:gd name="connsiteY23" fmla="*/ 6046223 h 6858000"/>
              <a:gd name="connsiteX24" fmla="*/ 584071 w 2422397"/>
              <a:gd name="connsiteY24" fmla="*/ 5992286 h 6858000"/>
              <a:gd name="connsiteX25" fmla="*/ 587812 w 2422397"/>
              <a:gd name="connsiteY25" fmla="*/ 5987907 h 6858000"/>
              <a:gd name="connsiteX26" fmla="*/ 592115 w 2422397"/>
              <a:gd name="connsiteY26" fmla="*/ 5949187 h 6858000"/>
              <a:gd name="connsiteX27" fmla="*/ 595889 w 2422397"/>
              <a:gd name="connsiteY27" fmla="*/ 5931081 h 6858000"/>
              <a:gd name="connsiteX28" fmla="*/ 593758 w 2422397"/>
              <a:gd name="connsiteY28" fmla="*/ 5922047 h 6858000"/>
              <a:gd name="connsiteX29" fmla="*/ 600949 w 2422397"/>
              <a:gd name="connsiteY29" fmla="*/ 5897316 h 6858000"/>
              <a:gd name="connsiteX30" fmla="*/ 602981 w 2422397"/>
              <a:gd name="connsiteY30" fmla="*/ 5895955 h 6858000"/>
              <a:gd name="connsiteX31" fmla="*/ 604430 w 2422397"/>
              <a:gd name="connsiteY31" fmla="*/ 5870052 h 6858000"/>
              <a:gd name="connsiteX32" fmla="*/ 631983 w 2422397"/>
              <a:gd name="connsiteY32" fmla="*/ 5814475 h 6858000"/>
              <a:gd name="connsiteX33" fmla="*/ 654861 w 2422397"/>
              <a:gd name="connsiteY33" fmla="*/ 5538948 h 6858000"/>
              <a:gd name="connsiteX34" fmla="*/ 723657 w 2422397"/>
              <a:gd name="connsiteY34" fmla="*/ 5356170 h 6858000"/>
              <a:gd name="connsiteX35" fmla="*/ 723661 w 2422397"/>
              <a:gd name="connsiteY35" fmla="*/ 5356076 h 6858000"/>
              <a:gd name="connsiteX36" fmla="*/ 725358 w 2422397"/>
              <a:gd name="connsiteY36" fmla="*/ 5309193 h 6858000"/>
              <a:gd name="connsiteX37" fmla="*/ 726926 w 2422397"/>
              <a:gd name="connsiteY37" fmla="*/ 5311182 h 6858000"/>
              <a:gd name="connsiteX38" fmla="*/ 727761 w 2422397"/>
              <a:gd name="connsiteY38" fmla="*/ 5304702 h 6858000"/>
              <a:gd name="connsiteX39" fmla="*/ 732974 w 2422397"/>
              <a:gd name="connsiteY39" fmla="*/ 5303522 h 6858000"/>
              <a:gd name="connsiteX40" fmla="*/ 762873 w 2422397"/>
              <a:gd name="connsiteY40" fmla="*/ 5269094 h 6858000"/>
              <a:gd name="connsiteX41" fmla="*/ 784867 w 2422397"/>
              <a:gd name="connsiteY41" fmla="*/ 5235785 h 6858000"/>
              <a:gd name="connsiteX42" fmla="*/ 796271 w 2422397"/>
              <a:gd name="connsiteY42" fmla="*/ 5175473 h 6858000"/>
              <a:gd name="connsiteX43" fmla="*/ 821529 w 2422397"/>
              <a:gd name="connsiteY43" fmla="*/ 5012929 h 6858000"/>
              <a:gd name="connsiteX44" fmla="*/ 846340 w 2422397"/>
              <a:gd name="connsiteY44" fmla="*/ 4944976 h 6858000"/>
              <a:gd name="connsiteX45" fmla="*/ 840157 w 2422397"/>
              <a:gd name="connsiteY45" fmla="*/ 4872869 h 6858000"/>
              <a:gd name="connsiteX46" fmla="*/ 855718 w 2422397"/>
              <a:gd name="connsiteY46" fmla="*/ 4850916 h 6858000"/>
              <a:gd name="connsiteX47" fmla="*/ 858709 w 2422397"/>
              <a:gd name="connsiteY47" fmla="*/ 4847264 h 6858000"/>
              <a:gd name="connsiteX48" fmla="*/ 863990 w 2422397"/>
              <a:gd name="connsiteY48" fmla="*/ 4829718 h 6858000"/>
              <a:gd name="connsiteX49" fmla="*/ 873842 w 2422397"/>
              <a:gd name="connsiteY49" fmla="*/ 4828439 h 6858000"/>
              <a:gd name="connsiteX50" fmla="*/ 887779 w 2422397"/>
              <a:gd name="connsiteY50" fmla="*/ 4804655 h 6858000"/>
              <a:gd name="connsiteX51" fmla="*/ 893894 w 2422397"/>
              <a:gd name="connsiteY51" fmla="*/ 4777060 h 6858000"/>
              <a:gd name="connsiteX52" fmla="*/ 883546 w 2422397"/>
              <a:gd name="connsiteY52" fmla="*/ 4777089 h 6858000"/>
              <a:gd name="connsiteX53" fmla="*/ 883812 w 2422397"/>
              <a:gd name="connsiteY53" fmla="*/ 4774559 h 6858000"/>
              <a:gd name="connsiteX54" fmla="*/ 903401 w 2422397"/>
              <a:gd name="connsiteY54" fmla="*/ 4679442 h 6858000"/>
              <a:gd name="connsiteX55" fmla="*/ 916253 w 2422397"/>
              <a:gd name="connsiteY55" fmla="*/ 4651970 h 6858000"/>
              <a:gd name="connsiteX56" fmla="*/ 922608 w 2422397"/>
              <a:gd name="connsiteY56" fmla="*/ 4649785 h 6858000"/>
              <a:gd name="connsiteX57" fmla="*/ 924139 w 2422397"/>
              <a:gd name="connsiteY57" fmla="*/ 4631605 h 6858000"/>
              <a:gd name="connsiteX58" fmla="*/ 985938 w 2422397"/>
              <a:gd name="connsiteY58" fmla="*/ 4515358 h 6858000"/>
              <a:gd name="connsiteX59" fmla="*/ 1011638 w 2422397"/>
              <a:gd name="connsiteY59" fmla="*/ 4352312 h 6858000"/>
              <a:gd name="connsiteX60" fmla="*/ 1049579 w 2422397"/>
              <a:gd name="connsiteY60" fmla="*/ 4237953 h 6858000"/>
              <a:gd name="connsiteX61" fmla="*/ 1041314 w 2422397"/>
              <a:gd name="connsiteY61" fmla="*/ 4139706 h 6858000"/>
              <a:gd name="connsiteX62" fmla="*/ 1049328 w 2422397"/>
              <a:gd name="connsiteY62" fmla="*/ 4134671 h 6858000"/>
              <a:gd name="connsiteX63" fmla="*/ 1061133 w 2422397"/>
              <a:gd name="connsiteY63" fmla="*/ 4074160 h 6858000"/>
              <a:gd name="connsiteX64" fmla="*/ 1059121 w 2422397"/>
              <a:gd name="connsiteY64" fmla="*/ 3844497 h 6858000"/>
              <a:gd name="connsiteX65" fmla="*/ 1083386 w 2422397"/>
              <a:gd name="connsiteY65" fmla="*/ 3726730 h 6858000"/>
              <a:gd name="connsiteX66" fmla="*/ 1098990 w 2422397"/>
              <a:gd name="connsiteY66" fmla="*/ 3687782 h 6858000"/>
              <a:gd name="connsiteX67" fmla="*/ 1124701 w 2422397"/>
              <a:gd name="connsiteY67" fmla="*/ 3622348 h 6858000"/>
              <a:gd name="connsiteX68" fmla="*/ 1161137 w 2422397"/>
              <a:gd name="connsiteY68" fmla="*/ 3580464 h 6858000"/>
              <a:gd name="connsiteX69" fmla="*/ 1175812 w 2422397"/>
              <a:gd name="connsiteY69" fmla="*/ 3522969 h 6858000"/>
              <a:gd name="connsiteX70" fmla="*/ 1156951 w 2422397"/>
              <a:gd name="connsiteY70" fmla="*/ 3500538 h 6858000"/>
              <a:gd name="connsiteX71" fmla="*/ 1179877 w 2422397"/>
              <a:gd name="connsiteY71" fmla="*/ 3441984 h 6858000"/>
              <a:gd name="connsiteX72" fmla="*/ 1217096 w 2422397"/>
              <a:gd name="connsiteY72" fmla="*/ 3354156 h 6858000"/>
              <a:gd name="connsiteX73" fmla="*/ 1232811 w 2422397"/>
              <a:gd name="connsiteY73" fmla="*/ 3301153 h 6858000"/>
              <a:gd name="connsiteX74" fmla="*/ 1281985 w 2422397"/>
              <a:gd name="connsiteY74" fmla="*/ 3158933 h 6858000"/>
              <a:gd name="connsiteX75" fmla="*/ 1335997 w 2422397"/>
              <a:gd name="connsiteY75" fmla="*/ 3018423 h 6858000"/>
              <a:gd name="connsiteX76" fmla="*/ 1394864 w 2422397"/>
              <a:gd name="connsiteY76" fmla="*/ 2946152 h 6858000"/>
              <a:gd name="connsiteX77" fmla="*/ 1436360 w 2422397"/>
              <a:gd name="connsiteY77" fmla="*/ 2829469 h 6858000"/>
              <a:gd name="connsiteX78" fmla="*/ 1447242 w 2422397"/>
              <a:gd name="connsiteY78" fmla="*/ 2811546 h 6858000"/>
              <a:gd name="connsiteX79" fmla="*/ 1449881 w 2422397"/>
              <a:gd name="connsiteY79" fmla="*/ 2781535 h 6858000"/>
              <a:gd name="connsiteX80" fmla="*/ 1459218 w 2422397"/>
              <a:gd name="connsiteY80" fmla="*/ 2660724 h 6858000"/>
              <a:gd name="connsiteX81" fmla="*/ 1455455 w 2422397"/>
              <a:gd name="connsiteY81" fmla="*/ 2560980 h 6858000"/>
              <a:gd name="connsiteX82" fmla="*/ 1497362 w 2422397"/>
              <a:gd name="connsiteY82" fmla="*/ 2456303 h 6858000"/>
              <a:gd name="connsiteX83" fmla="*/ 1507343 w 2422397"/>
              <a:gd name="connsiteY83" fmla="*/ 2385923 h 6858000"/>
              <a:gd name="connsiteX84" fmla="*/ 1540772 w 2422397"/>
              <a:gd name="connsiteY84" fmla="*/ 2256097 h 6858000"/>
              <a:gd name="connsiteX85" fmla="*/ 1569381 w 2422397"/>
              <a:gd name="connsiteY85" fmla="*/ 2165158 h 6858000"/>
              <a:gd name="connsiteX86" fmla="*/ 1576109 w 2422397"/>
              <a:gd name="connsiteY86" fmla="*/ 2078660 h 6858000"/>
              <a:gd name="connsiteX87" fmla="*/ 1564751 w 2422397"/>
              <a:gd name="connsiteY87" fmla="*/ 2009574 h 6858000"/>
              <a:gd name="connsiteX88" fmla="*/ 1571917 w 2422397"/>
              <a:gd name="connsiteY88" fmla="*/ 1903700 h 6858000"/>
              <a:gd name="connsiteX89" fmla="*/ 1564944 w 2422397"/>
              <a:gd name="connsiteY89" fmla="*/ 1821321 h 6858000"/>
              <a:gd name="connsiteX90" fmla="*/ 1579022 w 2422397"/>
              <a:gd name="connsiteY90" fmla="*/ 1718757 h 6858000"/>
              <a:gd name="connsiteX91" fmla="*/ 1590196 w 2422397"/>
              <a:gd name="connsiteY91" fmla="*/ 1595914 h 6858000"/>
              <a:gd name="connsiteX92" fmla="*/ 1624363 w 2422397"/>
              <a:gd name="connsiteY92" fmla="*/ 1502483 h 6858000"/>
              <a:gd name="connsiteX93" fmla="*/ 1631539 w 2422397"/>
              <a:gd name="connsiteY93" fmla="*/ 1431520 h 6858000"/>
              <a:gd name="connsiteX94" fmla="*/ 1646296 w 2422397"/>
              <a:gd name="connsiteY94" fmla="*/ 1333057 h 6858000"/>
              <a:gd name="connsiteX95" fmla="*/ 1696091 w 2422397"/>
              <a:gd name="connsiteY95" fmla="*/ 1202078 h 6858000"/>
              <a:gd name="connsiteX96" fmla="*/ 1706993 w 2422397"/>
              <a:gd name="connsiteY96" fmla="*/ 1104797 h 6858000"/>
              <a:gd name="connsiteX97" fmla="*/ 1777273 w 2422397"/>
              <a:gd name="connsiteY97" fmla="*/ 916268 h 6858000"/>
              <a:gd name="connsiteX98" fmla="*/ 1850836 w 2422397"/>
              <a:gd name="connsiteY98" fmla="*/ 825516 h 6858000"/>
              <a:gd name="connsiteX99" fmla="*/ 1911831 w 2422397"/>
              <a:gd name="connsiteY99" fmla="*/ 696577 h 6858000"/>
              <a:gd name="connsiteX100" fmla="*/ 1942209 w 2422397"/>
              <a:gd name="connsiteY100" fmla="*/ 575807 h 6858000"/>
              <a:gd name="connsiteX101" fmla="*/ 1951374 w 2422397"/>
              <a:gd name="connsiteY101" fmla="*/ 556682 h 6858000"/>
              <a:gd name="connsiteX102" fmla="*/ 1951170 w 2422397"/>
              <a:gd name="connsiteY102" fmla="*/ 526639 h 6858000"/>
              <a:gd name="connsiteX103" fmla="*/ 1949059 w 2422397"/>
              <a:gd name="connsiteY103" fmla="*/ 405872 h 6858000"/>
              <a:gd name="connsiteX104" fmla="*/ 1954018 w 2422397"/>
              <a:gd name="connsiteY104" fmla="*/ 307622 h 6858000"/>
              <a:gd name="connsiteX105" fmla="*/ 1967790 w 2422397"/>
              <a:gd name="connsiteY105" fmla="*/ 198682 h 6858000"/>
              <a:gd name="connsiteX106" fmla="*/ 1971093 w 2422397"/>
              <a:gd name="connsiteY106" fmla="*/ 127747 h 6858000"/>
              <a:gd name="connsiteX107" fmla="*/ 1951841 w 2422397"/>
              <a:gd name="connsiteY107" fmla="*/ 4678 h 6858000"/>
              <a:gd name="connsiteX108" fmla="*/ 1953649 w 2422397"/>
              <a:gd name="connsiteY108"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73012 w 2422397"/>
              <a:gd name="connsiteY22" fmla="*/ 6046223 h 6858000"/>
              <a:gd name="connsiteX23" fmla="*/ 584071 w 2422397"/>
              <a:gd name="connsiteY23" fmla="*/ 5992286 h 6858000"/>
              <a:gd name="connsiteX24" fmla="*/ 587812 w 2422397"/>
              <a:gd name="connsiteY24" fmla="*/ 5987907 h 6858000"/>
              <a:gd name="connsiteX25" fmla="*/ 592115 w 2422397"/>
              <a:gd name="connsiteY25" fmla="*/ 5949187 h 6858000"/>
              <a:gd name="connsiteX26" fmla="*/ 595889 w 2422397"/>
              <a:gd name="connsiteY26" fmla="*/ 5931081 h 6858000"/>
              <a:gd name="connsiteX27" fmla="*/ 593758 w 2422397"/>
              <a:gd name="connsiteY27" fmla="*/ 5922047 h 6858000"/>
              <a:gd name="connsiteX28" fmla="*/ 600949 w 2422397"/>
              <a:gd name="connsiteY28" fmla="*/ 5897316 h 6858000"/>
              <a:gd name="connsiteX29" fmla="*/ 602981 w 2422397"/>
              <a:gd name="connsiteY29" fmla="*/ 5895955 h 6858000"/>
              <a:gd name="connsiteX30" fmla="*/ 604430 w 2422397"/>
              <a:gd name="connsiteY30" fmla="*/ 5870052 h 6858000"/>
              <a:gd name="connsiteX31" fmla="*/ 631983 w 2422397"/>
              <a:gd name="connsiteY31" fmla="*/ 5814475 h 6858000"/>
              <a:gd name="connsiteX32" fmla="*/ 654861 w 2422397"/>
              <a:gd name="connsiteY32" fmla="*/ 5538948 h 6858000"/>
              <a:gd name="connsiteX33" fmla="*/ 723657 w 2422397"/>
              <a:gd name="connsiteY33" fmla="*/ 5356170 h 6858000"/>
              <a:gd name="connsiteX34" fmla="*/ 723661 w 2422397"/>
              <a:gd name="connsiteY34" fmla="*/ 5356076 h 6858000"/>
              <a:gd name="connsiteX35" fmla="*/ 725358 w 2422397"/>
              <a:gd name="connsiteY35" fmla="*/ 5309193 h 6858000"/>
              <a:gd name="connsiteX36" fmla="*/ 726926 w 2422397"/>
              <a:gd name="connsiteY36" fmla="*/ 5311182 h 6858000"/>
              <a:gd name="connsiteX37" fmla="*/ 727761 w 2422397"/>
              <a:gd name="connsiteY37" fmla="*/ 5304702 h 6858000"/>
              <a:gd name="connsiteX38" fmla="*/ 732974 w 2422397"/>
              <a:gd name="connsiteY38" fmla="*/ 5303522 h 6858000"/>
              <a:gd name="connsiteX39" fmla="*/ 762873 w 2422397"/>
              <a:gd name="connsiteY39" fmla="*/ 5269094 h 6858000"/>
              <a:gd name="connsiteX40" fmla="*/ 784867 w 2422397"/>
              <a:gd name="connsiteY40" fmla="*/ 5235785 h 6858000"/>
              <a:gd name="connsiteX41" fmla="*/ 796271 w 2422397"/>
              <a:gd name="connsiteY41" fmla="*/ 5175473 h 6858000"/>
              <a:gd name="connsiteX42" fmla="*/ 821529 w 2422397"/>
              <a:gd name="connsiteY42" fmla="*/ 5012929 h 6858000"/>
              <a:gd name="connsiteX43" fmla="*/ 846340 w 2422397"/>
              <a:gd name="connsiteY43" fmla="*/ 4944976 h 6858000"/>
              <a:gd name="connsiteX44" fmla="*/ 840157 w 2422397"/>
              <a:gd name="connsiteY44" fmla="*/ 4872869 h 6858000"/>
              <a:gd name="connsiteX45" fmla="*/ 855718 w 2422397"/>
              <a:gd name="connsiteY45" fmla="*/ 4850916 h 6858000"/>
              <a:gd name="connsiteX46" fmla="*/ 858709 w 2422397"/>
              <a:gd name="connsiteY46" fmla="*/ 4847264 h 6858000"/>
              <a:gd name="connsiteX47" fmla="*/ 863990 w 2422397"/>
              <a:gd name="connsiteY47" fmla="*/ 4829718 h 6858000"/>
              <a:gd name="connsiteX48" fmla="*/ 873842 w 2422397"/>
              <a:gd name="connsiteY48" fmla="*/ 4828439 h 6858000"/>
              <a:gd name="connsiteX49" fmla="*/ 887779 w 2422397"/>
              <a:gd name="connsiteY49" fmla="*/ 4804655 h 6858000"/>
              <a:gd name="connsiteX50" fmla="*/ 893894 w 2422397"/>
              <a:gd name="connsiteY50" fmla="*/ 4777060 h 6858000"/>
              <a:gd name="connsiteX51" fmla="*/ 883546 w 2422397"/>
              <a:gd name="connsiteY51" fmla="*/ 4777089 h 6858000"/>
              <a:gd name="connsiteX52" fmla="*/ 883812 w 2422397"/>
              <a:gd name="connsiteY52" fmla="*/ 4774559 h 6858000"/>
              <a:gd name="connsiteX53" fmla="*/ 903401 w 2422397"/>
              <a:gd name="connsiteY53" fmla="*/ 4679442 h 6858000"/>
              <a:gd name="connsiteX54" fmla="*/ 916253 w 2422397"/>
              <a:gd name="connsiteY54" fmla="*/ 4651970 h 6858000"/>
              <a:gd name="connsiteX55" fmla="*/ 922608 w 2422397"/>
              <a:gd name="connsiteY55" fmla="*/ 4649785 h 6858000"/>
              <a:gd name="connsiteX56" fmla="*/ 924139 w 2422397"/>
              <a:gd name="connsiteY56" fmla="*/ 4631605 h 6858000"/>
              <a:gd name="connsiteX57" fmla="*/ 985938 w 2422397"/>
              <a:gd name="connsiteY57" fmla="*/ 4515358 h 6858000"/>
              <a:gd name="connsiteX58" fmla="*/ 1011638 w 2422397"/>
              <a:gd name="connsiteY58" fmla="*/ 4352312 h 6858000"/>
              <a:gd name="connsiteX59" fmla="*/ 1049579 w 2422397"/>
              <a:gd name="connsiteY59" fmla="*/ 4237953 h 6858000"/>
              <a:gd name="connsiteX60" fmla="*/ 1041314 w 2422397"/>
              <a:gd name="connsiteY60" fmla="*/ 4139706 h 6858000"/>
              <a:gd name="connsiteX61" fmla="*/ 1049328 w 2422397"/>
              <a:gd name="connsiteY61" fmla="*/ 4134671 h 6858000"/>
              <a:gd name="connsiteX62" fmla="*/ 1061133 w 2422397"/>
              <a:gd name="connsiteY62" fmla="*/ 4074160 h 6858000"/>
              <a:gd name="connsiteX63" fmla="*/ 1059121 w 2422397"/>
              <a:gd name="connsiteY63" fmla="*/ 3844497 h 6858000"/>
              <a:gd name="connsiteX64" fmla="*/ 1083386 w 2422397"/>
              <a:gd name="connsiteY64" fmla="*/ 3726730 h 6858000"/>
              <a:gd name="connsiteX65" fmla="*/ 1098990 w 2422397"/>
              <a:gd name="connsiteY65" fmla="*/ 3687782 h 6858000"/>
              <a:gd name="connsiteX66" fmla="*/ 1124701 w 2422397"/>
              <a:gd name="connsiteY66" fmla="*/ 3622348 h 6858000"/>
              <a:gd name="connsiteX67" fmla="*/ 1161137 w 2422397"/>
              <a:gd name="connsiteY67" fmla="*/ 3580464 h 6858000"/>
              <a:gd name="connsiteX68" fmla="*/ 1175812 w 2422397"/>
              <a:gd name="connsiteY68" fmla="*/ 3522969 h 6858000"/>
              <a:gd name="connsiteX69" fmla="*/ 1156951 w 2422397"/>
              <a:gd name="connsiteY69" fmla="*/ 3500538 h 6858000"/>
              <a:gd name="connsiteX70" fmla="*/ 1179877 w 2422397"/>
              <a:gd name="connsiteY70" fmla="*/ 3441984 h 6858000"/>
              <a:gd name="connsiteX71" fmla="*/ 1217096 w 2422397"/>
              <a:gd name="connsiteY71" fmla="*/ 3354156 h 6858000"/>
              <a:gd name="connsiteX72" fmla="*/ 1232811 w 2422397"/>
              <a:gd name="connsiteY72" fmla="*/ 3301153 h 6858000"/>
              <a:gd name="connsiteX73" fmla="*/ 1281985 w 2422397"/>
              <a:gd name="connsiteY73" fmla="*/ 3158933 h 6858000"/>
              <a:gd name="connsiteX74" fmla="*/ 1335997 w 2422397"/>
              <a:gd name="connsiteY74" fmla="*/ 3018423 h 6858000"/>
              <a:gd name="connsiteX75" fmla="*/ 1394864 w 2422397"/>
              <a:gd name="connsiteY75" fmla="*/ 2946152 h 6858000"/>
              <a:gd name="connsiteX76" fmla="*/ 1436360 w 2422397"/>
              <a:gd name="connsiteY76" fmla="*/ 2829469 h 6858000"/>
              <a:gd name="connsiteX77" fmla="*/ 1447242 w 2422397"/>
              <a:gd name="connsiteY77" fmla="*/ 2811546 h 6858000"/>
              <a:gd name="connsiteX78" fmla="*/ 1449881 w 2422397"/>
              <a:gd name="connsiteY78" fmla="*/ 2781535 h 6858000"/>
              <a:gd name="connsiteX79" fmla="*/ 1459218 w 2422397"/>
              <a:gd name="connsiteY79" fmla="*/ 2660724 h 6858000"/>
              <a:gd name="connsiteX80" fmla="*/ 1455455 w 2422397"/>
              <a:gd name="connsiteY80" fmla="*/ 2560980 h 6858000"/>
              <a:gd name="connsiteX81" fmla="*/ 1497362 w 2422397"/>
              <a:gd name="connsiteY81" fmla="*/ 2456303 h 6858000"/>
              <a:gd name="connsiteX82" fmla="*/ 1507343 w 2422397"/>
              <a:gd name="connsiteY82" fmla="*/ 2385923 h 6858000"/>
              <a:gd name="connsiteX83" fmla="*/ 1540772 w 2422397"/>
              <a:gd name="connsiteY83" fmla="*/ 2256097 h 6858000"/>
              <a:gd name="connsiteX84" fmla="*/ 1569381 w 2422397"/>
              <a:gd name="connsiteY84" fmla="*/ 2165158 h 6858000"/>
              <a:gd name="connsiteX85" fmla="*/ 1576109 w 2422397"/>
              <a:gd name="connsiteY85" fmla="*/ 2078660 h 6858000"/>
              <a:gd name="connsiteX86" fmla="*/ 1564751 w 2422397"/>
              <a:gd name="connsiteY86" fmla="*/ 2009574 h 6858000"/>
              <a:gd name="connsiteX87" fmla="*/ 1571917 w 2422397"/>
              <a:gd name="connsiteY87" fmla="*/ 1903700 h 6858000"/>
              <a:gd name="connsiteX88" fmla="*/ 1564944 w 2422397"/>
              <a:gd name="connsiteY88" fmla="*/ 1821321 h 6858000"/>
              <a:gd name="connsiteX89" fmla="*/ 1579022 w 2422397"/>
              <a:gd name="connsiteY89" fmla="*/ 1718757 h 6858000"/>
              <a:gd name="connsiteX90" fmla="*/ 1590196 w 2422397"/>
              <a:gd name="connsiteY90" fmla="*/ 1595914 h 6858000"/>
              <a:gd name="connsiteX91" fmla="*/ 1624363 w 2422397"/>
              <a:gd name="connsiteY91" fmla="*/ 1502483 h 6858000"/>
              <a:gd name="connsiteX92" fmla="*/ 1631539 w 2422397"/>
              <a:gd name="connsiteY92" fmla="*/ 1431520 h 6858000"/>
              <a:gd name="connsiteX93" fmla="*/ 1646296 w 2422397"/>
              <a:gd name="connsiteY93" fmla="*/ 1333057 h 6858000"/>
              <a:gd name="connsiteX94" fmla="*/ 1696091 w 2422397"/>
              <a:gd name="connsiteY94" fmla="*/ 1202078 h 6858000"/>
              <a:gd name="connsiteX95" fmla="*/ 1706993 w 2422397"/>
              <a:gd name="connsiteY95" fmla="*/ 1104797 h 6858000"/>
              <a:gd name="connsiteX96" fmla="*/ 1777273 w 2422397"/>
              <a:gd name="connsiteY96" fmla="*/ 916268 h 6858000"/>
              <a:gd name="connsiteX97" fmla="*/ 1850836 w 2422397"/>
              <a:gd name="connsiteY97" fmla="*/ 825516 h 6858000"/>
              <a:gd name="connsiteX98" fmla="*/ 1911831 w 2422397"/>
              <a:gd name="connsiteY98" fmla="*/ 696577 h 6858000"/>
              <a:gd name="connsiteX99" fmla="*/ 1942209 w 2422397"/>
              <a:gd name="connsiteY99" fmla="*/ 575807 h 6858000"/>
              <a:gd name="connsiteX100" fmla="*/ 1951374 w 2422397"/>
              <a:gd name="connsiteY100" fmla="*/ 556682 h 6858000"/>
              <a:gd name="connsiteX101" fmla="*/ 1951170 w 2422397"/>
              <a:gd name="connsiteY101" fmla="*/ 526639 h 6858000"/>
              <a:gd name="connsiteX102" fmla="*/ 1949059 w 2422397"/>
              <a:gd name="connsiteY102" fmla="*/ 405872 h 6858000"/>
              <a:gd name="connsiteX103" fmla="*/ 1954018 w 2422397"/>
              <a:gd name="connsiteY103" fmla="*/ 307622 h 6858000"/>
              <a:gd name="connsiteX104" fmla="*/ 1967790 w 2422397"/>
              <a:gd name="connsiteY104" fmla="*/ 198682 h 6858000"/>
              <a:gd name="connsiteX105" fmla="*/ 1971093 w 2422397"/>
              <a:gd name="connsiteY105" fmla="*/ 127747 h 6858000"/>
              <a:gd name="connsiteX106" fmla="*/ 1951841 w 2422397"/>
              <a:gd name="connsiteY106" fmla="*/ 4678 h 6858000"/>
              <a:gd name="connsiteX107" fmla="*/ 1953649 w 2422397"/>
              <a:gd name="connsiteY10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54861 w 2422397"/>
              <a:gd name="connsiteY31" fmla="*/ 5538948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79877 w 2422397"/>
              <a:gd name="connsiteY68" fmla="*/ 3441984 h 6858000"/>
              <a:gd name="connsiteX69" fmla="*/ 1217096 w 2422397"/>
              <a:gd name="connsiteY69" fmla="*/ 3354156 h 6858000"/>
              <a:gd name="connsiteX70" fmla="*/ 1232811 w 2422397"/>
              <a:gd name="connsiteY70" fmla="*/ 3301153 h 6858000"/>
              <a:gd name="connsiteX71" fmla="*/ 1281985 w 2422397"/>
              <a:gd name="connsiteY71" fmla="*/ 3158933 h 6858000"/>
              <a:gd name="connsiteX72" fmla="*/ 1335997 w 2422397"/>
              <a:gd name="connsiteY72" fmla="*/ 3018423 h 6858000"/>
              <a:gd name="connsiteX73" fmla="*/ 1394864 w 2422397"/>
              <a:gd name="connsiteY73" fmla="*/ 2946152 h 6858000"/>
              <a:gd name="connsiteX74" fmla="*/ 1436360 w 2422397"/>
              <a:gd name="connsiteY74" fmla="*/ 2829469 h 6858000"/>
              <a:gd name="connsiteX75" fmla="*/ 1447242 w 2422397"/>
              <a:gd name="connsiteY75" fmla="*/ 2811546 h 6858000"/>
              <a:gd name="connsiteX76" fmla="*/ 1449881 w 2422397"/>
              <a:gd name="connsiteY76" fmla="*/ 2781535 h 6858000"/>
              <a:gd name="connsiteX77" fmla="*/ 1459218 w 2422397"/>
              <a:gd name="connsiteY77" fmla="*/ 2660724 h 6858000"/>
              <a:gd name="connsiteX78" fmla="*/ 1455455 w 2422397"/>
              <a:gd name="connsiteY78" fmla="*/ 2560980 h 6858000"/>
              <a:gd name="connsiteX79" fmla="*/ 1497362 w 2422397"/>
              <a:gd name="connsiteY79" fmla="*/ 2456303 h 6858000"/>
              <a:gd name="connsiteX80" fmla="*/ 1507343 w 2422397"/>
              <a:gd name="connsiteY80" fmla="*/ 2385923 h 6858000"/>
              <a:gd name="connsiteX81" fmla="*/ 1540772 w 2422397"/>
              <a:gd name="connsiteY81" fmla="*/ 2256097 h 6858000"/>
              <a:gd name="connsiteX82" fmla="*/ 1569381 w 2422397"/>
              <a:gd name="connsiteY82" fmla="*/ 2165158 h 6858000"/>
              <a:gd name="connsiteX83" fmla="*/ 1576109 w 2422397"/>
              <a:gd name="connsiteY83" fmla="*/ 2078660 h 6858000"/>
              <a:gd name="connsiteX84" fmla="*/ 1564751 w 2422397"/>
              <a:gd name="connsiteY84" fmla="*/ 2009574 h 6858000"/>
              <a:gd name="connsiteX85" fmla="*/ 1571917 w 2422397"/>
              <a:gd name="connsiteY85" fmla="*/ 1903700 h 6858000"/>
              <a:gd name="connsiteX86" fmla="*/ 1564944 w 2422397"/>
              <a:gd name="connsiteY86" fmla="*/ 1821321 h 6858000"/>
              <a:gd name="connsiteX87" fmla="*/ 1579022 w 2422397"/>
              <a:gd name="connsiteY87" fmla="*/ 1718757 h 6858000"/>
              <a:gd name="connsiteX88" fmla="*/ 1590196 w 2422397"/>
              <a:gd name="connsiteY88" fmla="*/ 1595914 h 6858000"/>
              <a:gd name="connsiteX89" fmla="*/ 1624363 w 2422397"/>
              <a:gd name="connsiteY89" fmla="*/ 1502483 h 6858000"/>
              <a:gd name="connsiteX90" fmla="*/ 1631539 w 2422397"/>
              <a:gd name="connsiteY90" fmla="*/ 1431520 h 6858000"/>
              <a:gd name="connsiteX91" fmla="*/ 1646296 w 2422397"/>
              <a:gd name="connsiteY91" fmla="*/ 1333057 h 6858000"/>
              <a:gd name="connsiteX92" fmla="*/ 1696091 w 2422397"/>
              <a:gd name="connsiteY92" fmla="*/ 1202078 h 6858000"/>
              <a:gd name="connsiteX93" fmla="*/ 1706993 w 2422397"/>
              <a:gd name="connsiteY93" fmla="*/ 1104797 h 6858000"/>
              <a:gd name="connsiteX94" fmla="*/ 1777273 w 2422397"/>
              <a:gd name="connsiteY94" fmla="*/ 916268 h 6858000"/>
              <a:gd name="connsiteX95" fmla="*/ 1850836 w 2422397"/>
              <a:gd name="connsiteY95" fmla="*/ 825516 h 6858000"/>
              <a:gd name="connsiteX96" fmla="*/ 1911831 w 2422397"/>
              <a:gd name="connsiteY96" fmla="*/ 696577 h 6858000"/>
              <a:gd name="connsiteX97" fmla="*/ 1942209 w 2422397"/>
              <a:gd name="connsiteY97" fmla="*/ 575807 h 6858000"/>
              <a:gd name="connsiteX98" fmla="*/ 1951374 w 2422397"/>
              <a:gd name="connsiteY98" fmla="*/ 556682 h 6858000"/>
              <a:gd name="connsiteX99" fmla="*/ 1951170 w 2422397"/>
              <a:gd name="connsiteY99" fmla="*/ 526639 h 6858000"/>
              <a:gd name="connsiteX100" fmla="*/ 1949059 w 2422397"/>
              <a:gd name="connsiteY100" fmla="*/ 405872 h 6858000"/>
              <a:gd name="connsiteX101" fmla="*/ 1954018 w 2422397"/>
              <a:gd name="connsiteY101" fmla="*/ 307622 h 6858000"/>
              <a:gd name="connsiteX102" fmla="*/ 1967790 w 2422397"/>
              <a:gd name="connsiteY102" fmla="*/ 198682 h 6858000"/>
              <a:gd name="connsiteX103" fmla="*/ 1971093 w 2422397"/>
              <a:gd name="connsiteY103" fmla="*/ 127747 h 6858000"/>
              <a:gd name="connsiteX104" fmla="*/ 1951841 w 2422397"/>
              <a:gd name="connsiteY104" fmla="*/ 4678 h 6858000"/>
              <a:gd name="connsiteX105" fmla="*/ 1953649 w 2422397"/>
              <a:gd name="connsiteY10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49917 w 2422397"/>
              <a:gd name="connsiteY66" fmla="*/ 3558025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54018 w 2422397"/>
              <a:gd name="connsiteY97" fmla="*/ 307622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87677 w 2422397"/>
              <a:gd name="connsiteY97" fmla="*/ 330061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422397" h="6858000">
                <a:moveTo>
                  <a:pt x="1953649" y="0"/>
                </a:moveTo>
                <a:lnTo>
                  <a:pt x="2422397" y="0"/>
                </a:lnTo>
                <a:lnTo>
                  <a:pt x="2422397" y="6858000"/>
                </a:lnTo>
                <a:lnTo>
                  <a:pt x="0" y="6858000"/>
                </a:lnTo>
                <a:lnTo>
                  <a:pt x="19858" y="6793329"/>
                </a:lnTo>
                <a:cubicBezTo>
                  <a:pt x="42769" y="6729276"/>
                  <a:pt x="55252" y="6812236"/>
                  <a:pt x="63278" y="6702245"/>
                </a:cubicBezTo>
                <a:cubicBezTo>
                  <a:pt x="77123" y="6709403"/>
                  <a:pt x="81770" y="6700737"/>
                  <a:pt x="83839" y="6677678"/>
                </a:cubicBezTo>
                <a:cubicBezTo>
                  <a:pt x="95740" y="6647685"/>
                  <a:pt x="120684" y="6687998"/>
                  <a:pt x="117966" y="6636037"/>
                </a:cubicBezTo>
                <a:cubicBezTo>
                  <a:pt x="132113" y="6614269"/>
                  <a:pt x="155186" y="6568118"/>
                  <a:pt x="168724" y="6547069"/>
                </a:cubicBezTo>
                <a:cubicBezTo>
                  <a:pt x="182500" y="6520811"/>
                  <a:pt x="156942" y="6483313"/>
                  <a:pt x="199197" y="6509743"/>
                </a:cubicBezTo>
                <a:cubicBezTo>
                  <a:pt x="204521" y="6468877"/>
                  <a:pt x="221716" y="6484779"/>
                  <a:pt x="247224" y="6455839"/>
                </a:cubicBezTo>
                <a:cubicBezTo>
                  <a:pt x="246715" y="6427188"/>
                  <a:pt x="256832" y="6419751"/>
                  <a:pt x="270687" y="6418363"/>
                </a:cubicBezTo>
                <a:cubicBezTo>
                  <a:pt x="286394" y="6376676"/>
                  <a:pt x="314554" y="6359162"/>
                  <a:pt x="339376" y="6322934"/>
                </a:cubicBezTo>
                <a:cubicBezTo>
                  <a:pt x="368253" y="6289592"/>
                  <a:pt x="420802" y="6241482"/>
                  <a:pt x="443949" y="6218313"/>
                </a:cubicBezTo>
                <a:lnTo>
                  <a:pt x="478259" y="6183918"/>
                </a:lnTo>
                <a:cubicBezTo>
                  <a:pt x="479546" y="6178262"/>
                  <a:pt x="480824" y="6175024"/>
                  <a:pt x="482177" y="6173358"/>
                </a:cubicBezTo>
                <a:lnTo>
                  <a:pt x="482556" y="6173443"/>
                </a:lnTo>
                <a:lnTo>
                  <a:pt x="485673" y="6162875"/>
                </a:lnTo>
                <a:cubicBezTo>
                  <a:pt x="490289" y="6144248"/>
                  <a:pt x="521395" y="6129912"/>
                  <a:pt x="524588" y="6111327"/>
                </a:cubicBezTo>
                <a:cubicBezTo>
                  <a:pt x="545199" y="6117591"/>
                  <a:pt x="520376" y="6032883"/>
                  <a:pt x="547843" y="6075666"/>
                </a:cubicBezTo>
                <a:cubicBezTo>
                  <a:pt x="553033" y="6051683"/>
                  <a:pt x="545320" y="6023873"/>
                  <a:pt x="562259" y="6054865"/>
                </a:cubicBezTo>
                <a:cubicBezTo>
                  <a:pt x="564526" y="6047659"/>
                  <a:pt x="567747" y="6045453"/>
                  <a:pt x="571463" y="6045606"/>
                </a:cubicBezTo>
                <a:lnTo>
                  <a:pt x="584071" y="5992286"/>
                </a:lnTo>
                <a:lnTo>
                  <a:pt x="587812" y="5987907"/>
                </a:lnTo>
                <a:lnTo>
                  <a:pt x="592115" y="5949187"/>
                </a:lnTo>
                <a:lnTo>
                  <a:pt x="595889" y="5931081"/>
                </a:lnTo>
                <a:lnTo>
                  <a:pt x="593758" y="5922047"/>
                </a:lnTo>
                <a:cubicBezTo>
                  <a:pt x="593232" y="5914467"/>
                  <a:pt x="594765" y="5906406"/>
                  <a:pt x="600949" y="5897316"/>
                </a:cubicBezTo>
                <a:lnTo>
                  <a:pt x="602981" y="5895955"/>
                </a:lnTo>
                <a:lnTo>
                  <a:pt x="604430" y="5870052"/>
                </a:lnTo>
                <a:cubicBezTo>
                  <a:pt x="604113" y="5860761"/>
                  <a:pt x="634607" y="5824080"/>
                  <a:pt x="631983" y="5814475"/>
                </a:cubicBezTo>
                <a:cubicBezTo>
                  <a:pt x="646933" y="5748071"/>
                  <a:pt x="684460" y="5592893"/>
                  <a:pt x="699739" y="5516509"/>
                </a:cubicBezTo>
                <a:cubicBezTo>
                  <a:pt x="710735" y="5477214"/>
                  <a:pt x="721727" y="5401610"/>
                  <a:pt x="723657" y="5356170"/>
                </a:cubicBezTo>
                <a:cubicBezTo>
                  <a:pt x="723658" y="5356139"/>
                  <a:pt x="723659" y="5356108"/>
                  <a:pt x="723661" y="5356076"/>
                </a:cubicBezTo>
                <a:cubicBezTo>
                  <a:pt x="724227" y="5340448"/>
                  <a:pt x="724792" y="5324821"/>
                  <a:pt x="725358" y="5309193"/>
                </a:cubicBezTo>
                <a:lnTo>
                  <a:pt x="726926" y="5311182"/>
                </a:lnTo>
                <a:cubicBezTo>
                  <a:pt x="727205" y="5309022"/>
                  <a:pt x="727483" y="5306862"/>
                  <a:pt x="727761" y="5304702"/>
                </a:cubicBezTo>
                <a:cubicBezTo>
                  <a:pt x="728980" y="5300689"/>
                  <a:pt x="730634" y="5299849"/>
                  <a:pt x="732974" y="5303522"/>
                </a:cubicBezTo>
                <a:lnTo>
                  <a:pt x="762873" y="5269094"/>
                </a:lnTo>
                <a:lnTo>
                  <a:pt x="784867" y="5235785"/>
                </a:lnTo>
                <a:cubicBezTo>
                  <a:pt x="792922" y="5219992"/>
                  <a:pt x="786676" y="5159363"/>
                  <a:pt x="796271" y="5175473"/>
                </a:cubicBezTo>
                <a:cubicBezTo>
                  <a:pt x="778757" y="5082200"/>
                  <a:pt x="818431" y="5108289"/>
                  <a:pt x="821529" y="5012929"/>
                </a:cubicBezTo>
                <a:cubicBezTo>
                  <a:pt x="868827" y="4980943"/>
                  <a:pt x="828924" y="4992027"/>
                  <a:pt x="846340" y="4944976"/>
                </a:cubicBezTo>
                <a:cubicBezTo>
                  <a:pt x="809217" y="4943653"/>
                  <a:pt x="878251" y="4892572"/>
                  <a:pt x="840157" y="4872869"/>
                </a:cubicBezTo>
                <a:cubicBezTo>
                  <a:pt x="844532" y="4864931"/>
                  <a:pt x="849972" y="4857863"/>
                  <a:pt x="855718" y="4850916"/>
                </a:cubicBezTo>
                <a:lnTo>
                  <a:pt x="858709" y="4847264"/>
                </a:lnTo>
                <a:lnTo>
                  <a:pt x="863990" y="4829718"/>
                </a:lnTo>
                <a:lnTo>
                  <a:pt x="873842" y="4828439"/>
                </a:lnTo>
                <a:lnTo>
                  <a:pt x="887779" y="4804655"/>
                </a:lnTo>
                <a:lnTo>
                  <a:pt x="893894" y="4777060"/>
                </a:lnTo>
                <a:lnTo>
                  <a:pt x="883546" y="4777089"/>
                </a:lnTo>
                <a:cubicBezTo>
                  <a:pt x="883635" y="4776246"/>
                  <a:pt x="883723" y="4775402"/>
                  <a:pt x="883812" y="4774559"/>
                </a:cubicBezTo>
                <a:cubicBezTo>
                  <a:pt x="889352" y="4740245"/>
                  <a:pt x="897422" y="4710432"/>
                  <a:pt x="903401" y="4679442"/>
                </a:cubicBezTo>
                <a:cubicBezTo>
                  <a:pt x="907602" y="4662863"/>
                  <a:pt x="912023" y="4655463"/>
                  <a:pt x="916253" y="4651970"/>
                </a:cubicBezTo>
                <a:lnTo>
                  <a:pt x="922608" y="4649785"/>
                </a:lnTo>
                <a:lnTo>
                  <a:pt x="924139" y="4631605"/>
                </a:lnTo>
                <a:cubicBezTo>
                  <a:pt x="930019" y="4603591"/>
                  <a:pt x="977465" y="4548305"/>
                  <a:pt x="985938" y="4515358"/>
                </a:cubicBezTo>
                <a:cubicBezTo>
                  <a:pt x="1000521" y="4468809"/>
                  <a:pt x="1001031" y="4398546"/>
                  <a:pt x="1011638" y="4352312"/>
                </a:cubicBezTo>
                <a:cubicBezTo>
                  <a:pt x="999171" y="4322984"/>
                  <a:pt x="1036712" y="4297443"/>
                  <a:pt x="1049579" y="4237953"/>
                </a:cubicBezTo>
                <a:cubicBezTo>
                  <a:pt x="1034947" y="4205504"/>
                  <a:pt x="1058502" y="4197944"/>
                  <a:pt x="1041314" y="4139706"/>
                </a:cubicBezTo>
                <a:cubicBezTo>
                  <a:pt x="1044116" y="4138580"/>
                  <a:pt x="1046813" y="4136885"/>
                  <a:pt x="1049328" y="4134671"/>
                </a:cubicBezTo>
                <a:cubicBezTo>
                  <a:pt x="1063926" y="4121829"/>
                  <a:pt x="1069213" y="4094735"/>
                  <a:pt x="1061133" y="4074160"/>
                </a:cubicBezTo>
                <a:cubicBezTo>
                  <a:pt x="1040322" y="3983713"/>
                  <a:pt x="1054371" y="3913536"/>
                  <a:pt x="1059121" y="3844497"/>
                </a:cubicBezTo>
                <a:cubicBezTo>
                  <a:pt x="1068381" y="3767866"/>
                  <a:pt x="1099542" y="3832893"/>
                  <a:pt x="1083386" y="3726730"/>
                </a:cubicBezTo>
                <a:cubicBezTo>
                  <a:pt x="1099146" y="3721970"/>
                  <a:pt x="1101983" y="3710351"/>
                  <a:pt x="1098990" y="3687782"/>
                </a:cubicBezTo>
                <a:cubicBezTo>
                  <a:pt x="1104533" y="3650944"/>
                  <a:pt x="1161436" y="3588678"/>
                  <a:pt x="1147140" y="3543810"/>
                </a:cubicBezTo>
                <a:cubicBezTo>
                  <a:pt x="1160621" y="3502844"/>
                  <a:pt x="1164478" y="3486683"/>
                  <a:pt x="1179877" y="3441984"/>
                </a:cubicBezTo>
                <a:cubicBezTo>
                  <a:pt x="1176270" y="3400635"/>
                  <a:pt x="1197396" y="3401080"/>
                  <a:pt x="1217096" y="3354156"/>
                </a:cubicBezTo>
                <a:cubicBezTo>
                  <a:pt x="1210227" y="3328615"/>
                  <a:pt x="1218935" y="3313665"/>
                  <a:pt x="1232811" y="3301153"/>
                </a:cubicBezTo>
                <a:cubicBezTo>
                  <a:pt x="1239655" y="3250638"/>
                  <a:pt x="1264601" y="3211909"/>
                  <a:pt x="1281985" y="3158933"/>
                </a:cubicBezTo>
                <a:cubicBezTo>
                  <a:pt x="1281309" y="3094002"/>
                  <a:pt x="1317544" y="3075087"/>
                  <a:pt x="1335997" y="3018423"/>
                </a:cubicBezTo>
                <a:cubicBezTo>
                  <a:pt x="1319548" y="2948716"/>
                  <a:pt x="1385893" y="2996429"/>
                  <a:pt x="1394864" y="2946152"/>
                </a:cubicBezTo>
                <a:cubicBezTo>
                  <a:pt x="1386054" y="2855081"/>
                  <a:pt x="1417868" y="2957394"/>
                  <a:pt x="1436360" y="2829469"/>
                </a:cubicBezTo>
                <a:cubicBezTo>
                  <a:pt x="1433456" y="2820666"/>
                  <a:pt x="1441456" y="2807478"/>
                  <a:pt x="1447242" y="2811546"/>
                </a:cubicBezTo>
                <a:cubicBezTo>
                  <a:pt x="1447128" y="2802912"/>
                  <a:pt x="1439623" y="2779356"/>
                  <a:pt x="1449881" y="2781535"/>
                </a:cubicBezTo>
                <a:cubicBezTo>
                  <a:pt x="1460050" y="2742552"/>
                  <a:pt x="1463265" y="2700943"/>
                  <a:pt x="1459218" y="2660724"/>
                </a:cubicBezTo>
                <a:cubicBezTo>
                  <a:pt x="1493445" y="2591685"/>
                  <a:pt x="1466236" y="2614008"/>
                  <a:pt x="1483504" y="2560980"/>
                </a:cubicBezTo>
                <a:cubicBezTo>
                  <a:pt x="1512916" y="2524928"/>
                  <a:pt x="1495288" y="2513130"/>
                  <a:pt x="1519801" y="2467523"/>
                </a:cubicBezTo>
                <a:cubicBezTo>
                  <a:pt x="1531326" y="2419682"/>
                  <a:pt x="1511699" y="2381655"/>
                  <a:pt x="1507343" y="2357874"/>
                </a:cubicBezTo>
                <a:cubicBezTo>
                  <a:pt x="1551636" y="2342193"/>
                  <a:pt x="1532391" y="2288926"/>
                  <a:pt x="1540772" y="2256097"/>
                </a:cubicBezTo>
                <a:cubicBezTo>
                  <a:pt x="1553381" y="2208714"/>
                  <a:pt x="1550634" y="2197000"/>
                  <a:pt x="1569381" y="2165158"/>
                </a:cubicBezTo>
                <a:cubicBezTo>
                  <a:pt x="1580105" y="2155928"/>
                  <a:pt x="1581085" y="2109597"/>
                  <a:pt x="1576109" y="2078660"/>
                </a:cubicBezTo>
                <a:cubicBezTo>
                  <a:pt x="1547799" y="2101317"/>
                  <a:pt x="1589878" y="2015526"/>
                  <a:pt x="1564751" y="2009574"/>
                </a:cubicBezTo>
                <a:cubicBezTo>
                  <a:pt x="1559571" y="1963291"/>
                  <a:pt x="1588815" y="1945661"/>
                  <a:pt x="1571917" y="1903700"/>
                </a:cubicBezTo>
                <a:cubicBezTo>
                  <a:pt x="1549507" y="1880543"/>
                  <a:pt x="1592171" y="1834174"/>
                  <a:pt x="1564944" y="1821321"/>
                </a:cubicBezTo>
                <a:cubicBezTo>
                  <a:pt x="1588094" y="1807284"/>
                  <a:pt x="1569084" y="1754663"/>
                  <a:pt x="1579022" y="1718757"/>
                </a:cubicBezTo>
                <a:cubicBezTo>
                  <a:pt x="1595838" y="1682773"/>
                  <a:pt x="1574235" y="1630904"/>
                  <a:pt x="1590196" y="1595914"/>
                </a:cubicBezTo>
                <a:cubicBezTo>
                  <a:pt x="1597786" y="1565262"/>
                  <a:pt x="1620889" y="1525339"/>
                  <a:pt x="1624363" y="1502483"/>
                </a:cubicBezTo>
                <a:cubicBezTo>
                  <a:pt x="1639643" y="1495767"/>
                  <a:pt x="1636662" y="1453480"/>
                  <a:pt x="1631539" y="1431520"/>
                </a:cubicBezTo>
                <a:cubicBezTo>
                  <a:pt x="1633585" y="1394352"/>
                  <a:pt x="1664810" y="1375650"/>
                  <a:pt x="1646296" y="1333057"/>
                </a:cubicBezTo>
                <a:cubicBezTo>
                  <a:pt x="1647212" y="1290268"/>
                  <a:pt x="1695950" y="1251319"/>
                  <a:pt x="1696091" y="1202078"/>
                </a:cubicBezTo>
                <a:cubicBezTo>
                  <a:pt x="1689295" y="1170314"/>
                  <a:pt x="1726633" y="1136633"/>
                  <a:pt x="1735042" y="1076748"/>
                </a:cubicBezTo>
                <a:cubicBezTo>
                  <a:pt x="1760833" y="1013988"/>
                  <a:pt x="1855965" y="893553"/>
                  <a:pt x="1890105" y="825516"/>
                </a:cubicBezTo>
                <a:cubicBezTo>
                  <a:pt x="1894319" y="763149"/>
                  <a:pt x="1907634" y="747482"/>
                  <a:pt x="1911831" y="696577"/>
                </a:cubicBezTo>
                <a:cubicBezTo>
                  <a:pt x="1894422" y="607554"/>
                  <a:pt x="1935856" y="704780"/>
                  <a:pt x="1942209" y="575807"/>
                </a:cubicBezTo>
                <a:cubicBezTo>
                  <a:pt x="1938478" y="567461"/>
                  <a:pt x="1945215" y="553391"/>
                  <a:pt x="1951374" y="556682"/>
                </a:cubicBezTo>
                <a:cubicBezTo>
                  <a:pt x="1950445" y="548151"/>
                  <a:pt x="1940725" y="525788"/>
                  <a:pt x="1951170" y="526639"/>
                </a:cubicBezTo>
                <a:cubicBezTo>
                  <a:pt x="1951611" y="485129"/>
                  <a:pt x="1984907" y="384720"/>
                  <a:pt x="1987677" y="330061"/>
                </a:cubicBezTo>
                <a:cubicBezTo>
                  <a:pt x="2013622" y="290636"/>
                  <a:pt x="1947639" y="246940"/>
                  <a:pt x="1967790" y="198682"/>
                </a:cubicBezTo>
                <a:cubicBezTo>
                  <a:pt x="1937165" y="171513"/>
                  <a:pt x="1977692" y="150734"/>
                  <a:pt x="1971093" y="127747"/>
                </a:cubicBezTo>
                <a:cubicBezTo>
                  <a:pt x="2013820" y="106594"/>
                  <a:pt x="1946583" y="38239"/>
                  <a:pt x="1951841" y="4678"/>
                </a:cubicBezTo>
                <a:lnTo>
                  <a:pt x="1953649"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750C6E5-363A-5623-D8D7-0503EDDCCE12}"/>
              </a:ext>
            </a:extLst>
          </p:cNvPr>
          <p:cNvSpPr txBox="1"/>
          <p:nvPr/>
        </p:nvSpPr>
        <p:spPr>
          <a:xfrm>
            <a:off x="1542553" y="609600"/>
            <a:ext cx="9112195" cy="932953"/>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2800" cap="all" spc="600">
                <a:solidFill>
                  <a:schemeClr val="tx1">
                    <a:lumMod val="85000"/>
                    <a:lumOff val="15000"/>
                  </a:schemeClr>
                </a:solidFill>
                <a:latin typeface="+mj-lt"/>
                <a:ea typeface="Batang" panose="02030600000101010101" pitchFamily="18" charset="-127"/>
                <a:cs typeface="+mj-cs"/>
              </a:rPr>
              <a:t>Criminal Justice institutions</a:t>
            </a:r>
          </a:p>
        </p:txBody>
      </p:sp>
      <p:pic>
        <p:nvPicPr>
          <p:cNvPr id="6" name="Graphic 5" descr="Bank">
            <a:extLst>
              <a:ext uri="{FF2B5EF4-FFF2-40B4-BE49-F238E27FC236}">
                <a16:creationId xmlns:a16="http://schemas.microsoft.com/office/drawing/2014/main" id="{DE2453BB-2268-4A46-D1ED-847A5AB5279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60303" y="1982146"/>
            <a:ext cx="3271393" cy="3271393"/>
          </a:xfrm>
          <a:prstGeom prst="rect">
            <a:avLst/>
          </a:prstGeom>
        </p:spPr>
      </p:pic>
      <p:sp>
        <p:nvSpPr>
          <p:cNvPr id="17" name="Freeform: Shape 16">
            <a:extLst>
              <a:ext uri="{FF2B5EF4-FFF2-40B4-BE49-F238E27FC236}">
                <a16:creationId xmlns:a16="http://schemas.microsoft.com/office/drawing/2014/main" id="{06A3FFF4-52D9-44D8-8971-2079F1B43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13350"/>
            <a:ext cx="2621065" cy="5144650"/>
          </a:xfrm>
          <a:custGeom>
            <a:avLst/>
            <a:gdLst>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14159 w 2621065"/>
              <a:gd name="connsiteY87" fmla="*/ 4047777 h 5144650"/>
              <a:gd name="connsiteX88" fmla="*/ 2168943 w 2621065"/>
              <a:gd name="connsiteY88" fmla="*/ 4139227 h 5144650"/>
              <a:gd name="connsiteX89" fmla="*/ 2222521 w 2621065"/>
              <a:gd name="connsiteY89" fmla="*/ 4263395 h 5144650"/>
              <a:gd name="connsiteX90" fmla="*/ 2241588 w 2621065"/>
              <a:gd name="connsiteY90" fmla="*/ 4306265 h 5144650"/>
              <a:gd name="connsiteX91" fmla="*/ 2277640 w 2621065"/>
              <a:gd name="connsiteY91" fmla="*/ 4462156 h 5144650"/>
              <a:gd name="connsiteX92" fmla="*/ 2332737 w 2621065"/>
              <a:gd name="connsiteY92" fmla="*/ 4624013 h 5144650"/>
              <a:gd name="connsiteX93" fmla="*/ 2379211 w 2621065"/>
              <a:gd name="connsiteY93" fmla="*/ 4692084 h 5144650"/>
              <a:gd name="connsiteX94" fmla="*/ 2437986 w 2621065"/>
              <a:gd name="connsiteY94" fmla="*/ 4815024 h 5144650"/>
              <a:gd name="connsiteX95" fmla="*/ 2466665 w 2621065"/>
              <a:gd name="connsiteY95" fmla="*/ 4853969 h 5144650"/>
              <a:gd name="connsiteX96" fmla="*/ 2469772 w 2621065"/>
              <a:gd name="connsiteY96" fmla="*/ 4906386 h 5144650"/>
              <a:gd name="connsiteX97" fmla="*/ 2485381 w 2621065"/>
              <a:gd name="connsiteY97" fmla="*/ 4916393 h 5144650"/>
              <a:gd name="connsiteX98" fmla="*/ 2494775 w 2621065"/>
              <a:gd name="connsiteY98" fmla="*/ 4928363 h 5144650"/>
              <a:gd name="connsiteX99" fmla="*/ 2503199 w 2621065"/>
              <a:gd name="connsiteY99" fmla="*/ 4925898 h 5144650"/>
              <a:gd name="connsiteX100" fmla="*/ 2517652 w 2621065"/>
              <a:gd name="connsiteY100" fmla="*/ 4937733 h 5144650"/>
              <a:gd name="connsiteX101" fmla="*/ 2527697 w 2621065"/>
              <a:gd name="connsiteY101" fmla="*/ 4958461 h 5144650"/>
              <a:gd name="connsiteX102" fmla="*/ 2567995 w 2621065"/>
              <a:gd name="connsiteY102" fmla="*/ 5062892 h 5144650"/>
              <a:gd name="connsiteX103" fmla="*/ 2596347 w 2621065"/>
              <a:gd name="connsiteY103" fmla="*/ 5121988 h 5144650"/>
              <a:gd name="connsiteX104" fmla="*/ 2613775 w 2621065"/>
              <a:gd name="connsiteY104" fmla="*/ 5139128 h 5144650"/>
              <a:gd name="connsiteX105" fmla="*/ 2621065 w 2621065"/>
              <a:gd name="connsiteY105" fmla="*/ 5144650 h 5144650"/>
              <a:gd name="connsiteX106" fmla="*/ 0 w 2621065"/>
              <a:gd name="connsiteY106" fmla="*/ 514465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13109 w 2621065"/>
              <a:gd name="connsiteY92" fmla="*/ 4699429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3433 w 2621065"/>
              <a:gd name="connsiteY82" fmla="*/ 3982033 h 5144650"/>
              <a:gd name="connsiteX83" fmla="*/ 1980841 w 2621065"/>
              <a:gd name="connsiteY83" fmla="*/ 4057389 h 5144650"/>
              <a:gd name="connsiteX84" fmla="*/ 2024665 w 2621065"/>
              <a:gd name="connsiteY84" fmla="*/ 4118801 h 5144650"/>
              <a:gd name="connsiteX85" fmla="*/ 2072486 w 2621065"/>
              <a:gd name="connsiteY85" fmla="*/ 4180983 h 5144650"/>
              <a:gd name="connsiteX86" fmla="*/ 2102842 w 2621065"/>
              <a:gd name="connsiteY86" fmla="*/ 4242051 h 5144650"/>
              <a:gd name="connsiteX87" fmla="*/ 2090319 w 2621065"/>
              <a:gd name="connsiteY87" fmla="*/ 4351530 h 5144650"/>
              <a:gd name="connsiteX88" fmla="*/ 2109385 w 2621065"/>
              <a:gd name="connsiteY88" fmla="*/ 4438467 h 5144650"/>
              <a:gd name="connsiteX89" fmla="*/ 2204194 w 2621065"/>
              <a:gd name="connsiteY89" fmla="*/ 4542946 h 5144650"/>
              <a:gd name="connsiteX90" fmla="*/ 2237258 w 2621065"/>
              <a:gd name="connsiteY90" fmla="*/ 4638702 h 5144650"/>
              <a:gd name="connsiteX91" fmla="*/ 2313109 w 2621065"/>
              <a:gd name="connsiteY91" fmla="*/ 4699429 h 5144650"/>
              <a:gd name="connsiteX92" fmla="*/ 2437986 w 2621065"/>
              <a:gd name="connsiteY92" fmla="*/ 4815024 h 5144650"/>
              <a:gd name="connsiteX93" fmla="*/ 2466665 w 2621065"/>
              <a:gd name="connsiteY93" fmla="*/ 4853969 h 5144650"/>
              <a:gd name="connsiteX94" fmla="*/ 2469772 w 2621065"/>
              <a:gd name="connsiteY94" fmla="*/ 4906386 h 5144650"/>
              <a:gd name="connsiteX95" fmla="*/ 2485381 w 2621065"/>
              <a:gd name="connsiteY95" fmla="*/ 4916393 h 5144650"/>
              <a:gd name="connsiteX96" fmla="*/ 2494775 w 2621065"/>
              <a:gd name="connsiteY96" fmla="*/ 4928363 h 5144650"/>
              <a:gd name="connsiteX97" fmla="*/ 2503199 w 2621065"/>
              <a:gd name="connsiteY97" fmla="*/ 4925898 h 5144650"/>
              <a:gd name="connsiteX98" fmla="*/ 2517652 w 2621065"/>
              <a:gd name="connsiteY98" fmla="*/ 4937733 h 5144650"/>
              <a:gd name="connsiteX99" fmla="*/ 2527697 w 2621065"/>
              <a:gd name="connsiteY99" fmla="*/ 4958461 h 5144650"/>
              <a:gd name="connsiteX100" fmla="*/ 2567995 w 2621065"/>
              <a:gd name="connsiteY100" fmla="*/ 5062892 h 5144650"/>
              <a:gd name="connsiteX101" fmla="*/ 2596347 w 2621065"/>
              <a:gd name="connsiteY101" fmla="*/ 5121988 h 5144650"/>
              <a:gd name="connsiteX102" fmla="*/ 2613775 w 2621065"/>
              <a:gd name="connsiteY102" fmla="*/ 5139128 h 5144650"/>
              <a:gd name="connsiteX103" fmla="*/ 2621065 w 2621065"/>
              <a:gd name="connsiteY103" fmla="*/ 5144650 h 5144650"/>
              <a:gd name="connsiteX104" fmla="*/ 0 w 2621065"/>
              <a:gd name="connsiteY104" fmla="*/ 5144650 h 5144650"/>
              <a:gd name="connsiteX105" fmla="*/ 0 w 2621065"/>
              <a:gd name="connsiteY105"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07160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57078 w 2621065"/>
              <a:gd name="connsiteY79" fmla="*/ 3885992 h 5144650"/>
              <a:gd name="connsiteX80" fmla="*/ 1923433 w 2621065"/>
              <a:gd name="connsiteY80" fmla="*/ 3982033 h 5144650"/>
              <a:gd name="connsiteX81" fmla="*/ 1980841 w 2621065"/>
              <a:gd name="connsiteY81" fmla="*/ 4057389 h 5144650"/>
              <a:gd name="connsiteX82" fmla="*/ 2024665 w 2621065"/>
              <a:gd name="connsiteY82" fmla="*/ 4118801 h 5144650"/>
              <a:gd name="connsiteX83" fmla="*/ 2072486 w 2621065"/>
              <a:gd name="connsiteY83" fmla="*/ 4180983 h 5144650"/>
              <a:gd name="connsiteX84" fmla="*/ 2102842 w 2621065"/>
              <a:gd name="connsiteY84" fmla="*/ 4242051 h 5144650"/>
              <a:gd name="connsiteX85" fmla="*/ 2090319 w 2621065"/>
              <a:gd name="connsiteY85" fmla="*/ 4351530 h 5144650"/>
              <a:gd name="connsiteX86" fmla="*/ 2109385 w 2621065"/>
              <a:gd name="connsiteY86" fmla="*/ 4438467 h 5144650"/>
              <a:gd name="connsiteX87" fmla="*/ 2204194 w 2621065"/>
              <a:gd name="connsiteY87" fmla="*/ 4542946 h 5144650"/>
              <a:gd name="connsiteX88" fmla="*/ 2237258 w 2621065"/>
              <a:gd name="connsiteY88" fmla="*/ 4638702 h 5144650"/>
              <a:gd name="connsiteX89" fmla="*/ 2313109 w 2621065"/>
              <a:gd name="connsiteY89" fmla="*/ 4699429 h 5144650"/>
              <a:gd name="connsiteX90" fmla="*/ 2437986 w 2621065"/>
              <a:gd name="connsiteY90" fmla="*/ 4815024 h 5144650"/>
              <a:gd name="connsiteX91" fmla="*/ 2466665 w 2621065"/>
              <a:gd name="connsiteY91" fmla="*/ 4853969 h 5144650"/>
              <a:gd name="connsiteX92" fmla="*/ 2469772 w 2621065"/>
              <a:gd name="connsiteY92" fmla="*/ 4906386 h 5144650"/>
              <a:gd name="connsiteX93" fmla="*/ 2485381 w 2621065"/>
              <a:gd name="connsiteY93" fmla="*/ 4916393 h 5144650"/>
              <a:gd name="connsiteX94" fmla="*/ 2494775 w 2621065"/>
              <a:gd name="connsiteY94" fmla="*/ 4928363 h 5144650"/>
              <a:gd name="connsiteX95" fmla="*/ 2503199 w 2621065"/>
              <a:gd name="connsiteY95" fmla="*/ 4925898 h 5144650"/>
              <a:gd name="connsiteX96" fmla="*/ 2517652 w 2621065"/>
              <a:gd name="connsiteY96" fmla="*/ 4937733 h 5144650"/>
              <a:gd name="connsiteX97" fmla="*/ 2527697 w 2621065"/>
              <a:gd name="connsiteY97" fmla="*/ 4958461 h 5144650"/>
              <a:gd name="connsiteX98" fmla="*/ 2567995 w 2621065"/>
              <a:gd name="connsiteY98" fmla="*/ 5062892 h 5144650"/>
              <a:gd name="connsiteX99" fmla="*/ 2596347 w 2621065"/>
              <a:gd name="connsiteY99" fmla="*/ 5121988 h 5144650"/>
              <a:gd name="connsiteX100" fmla="*/ 2613775 w 2621065"/>
              <a:gd name="connsiteY100" fmla="*/ 5139128 h 5144650"/>
              <a:gd name="connsiteX101" fmla="*/ 2621065 w 2621065"/>
              <a:gd name="connsiteY101" fmla="*/ 5144650 h 5144650"/>
              <a:gd name="connsiteX102" fmla="*/ 0 w 2621065"/>
              <a:gd name="connsiteY102" fmla="*/ 5144650 h 5144650"/>
              <a:gd name="connsiteX103" fmla="*/ 0 w 2621065"/>
              <a:gd name="connsiteY103"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13109 w 2621065"/>
              <a:gd name="connsiteY88" fmla="*/ 4699429 h 5144650"/>
              <a:gd name="connsiteX89" fmla="*/ 2437986 w 2621065"/>
              <a:gd name="connsiteY89" fmla="*/ 4815024 h 5144650"/>
              <a:gd name="connsiteX90" fmla="*/ 2466665 w 2621065"/>
              <a:gd name="connsiteY90" fmla="*/ 4853969 h 5144650"/>
              <a:gd name="connsiteX91" fmla="*/ 2469772 w 2621065"/>
              <a:gd name="connsiteY91" fmla="*/ 4906386 h 5144650"/>
              <a:gd name="connsiteX92" fmla="*/ 2485381 w 2621065"/>
              <a:gd name="connsiteY92" fmla="*/ 4916393 h 5144650"/>
              <a:gd name="connsiteX93" fmla="*/ 2494775 w 2621065"/>
              <a:gd name="connsiteY93" fmla="*/ 4928363 h 5144650"/>
              <a:gd name="connsiteX94" fmla="*/ 2503199 w 2621065"/>
              <a:gd name="connsiteY94" fmla="*/ 4925898 h 5144650"/>
              <a:gd name="connsiteX95" fmla="*/ 2517652 w 2621065"/>
              <a:gd name="connsiteY95" fmla="*/ 4937733 h 5144650"/>
              <a:gd name="connsiteX96" fmla="*/ 2527697 w 2621065"/>
              <a:gd name="connsiteY96" fmla="*/ 4958461 h 5144650"/>
              <a:gd name="connsiteX97" fmla="*/ 2567995 w 2621065"/>
              <a:gd name="connsiteY97" fmla="*/ 5062892 h 5144650"/>
              <a:gd name="connsiteX98" fmla="*/ 2596347 w 2621065"/>
              <a:gd name="connsiteY98" fmla="*/ 5121988 h 5144650"/>
              <a:gd name="connsiteX99" fmla="*/ 2613775 w 2621065"/>
              <a:gd name="connsiteY99" fmla="*/ 5139128 h 5144650"/>
              <a:gd name="connsiteX100" fmla="*/ 2621065 w 2621065"/>
              <a:gd name="connsiteY100" fmla="*/ 5144650 h 5144650"/>
              <a:gd name="connsiteX101" fmla="*/ 0 w 2621065"/>
              <a:gd name="connsiteY101" fmla="*/ 5144650 h 5144650"/>
              <a:gd name="connsiteX102" fmla="*/ 0 w 2621065"/>
              <a:gd name="connsiteY102"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437986 w 2621065"/>
              <a:gd name="connsiteY88" fmla="*/ 481502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97520 w 2621065"/>
              <a:gd name="connsiteY85" fmla="*/ 4467846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621065" h="5144650">
                <a:moveTo>
                  <a:pt x="0" y="0"/>
                </a:moveTo>
                <a:lnTo>
                  <a:pt x="245438" y="268808"/>
                </a:lnTo>
                <a:lnTo>
                  <a:pt x="252687" y="292650"/>
                </a:lnTo>
                <a:lnTo>
                  <a:pt x="270361" y="304212"/>
                </a:lnTo>
                <a:cubicBezTo>
                  <a:pt x="273529" y="310126"/>
                  <a:pt x="273234" y="316860"/>
                  <a:pt x="272327" y="324001"/>
                </a:cubicBezTo>
                <a:cubicBezTo>
                  <a:pt x="272244" y="325072"/>
                  <a:pt x="272160" y="326143"/>
                  <a:pt x="272077" y="327214"/>
                </a:cubicBezTo>
                <a:lnTo>
                  <a:pt x="295110" y="357098"/>
                </a:lnTo>
                <a:lnTo>
                  <a:pt x="296727" y="371749"/>
                </a:lnTo>
                <a:cubicBezTo>
                  <a:pt x="307880" y="397452"/>
                  <a:pt x="336849" y="412373"/>
                  <a:pt x="332716" y="440404"/>
                </a:cubicBezTo>
                <a:cubicBezTo>
                  <a:pt x="334711" y="448819"/>
                  <a:pt x="338212" y="455052"/>
                  <a:pt x="342633" y="459903"/>
                </a:cubicBezTo>
                <a:lnTo>
                  <a:pt x="357304" y="470524"/>
                </a:lnTo>
                <a:lnTo>
                  <a:pt x="366064" y="467634"/>
                </a:lnTo>
                <a:lnTo>
                  <a:pt x="372502" y="477374"/>
                </a:lnTo>
                <a:lnTo>
                  <a:pt x="375501" y="478682"/>
                </a:lnTo>
                <a:cubicBezTo>
                  <a:pt x="383272" y="491970"/>
                  <a:pt x="403866" y="531500"/>
                  <a:pt x="419128" y="557106"/>
                </a:cubicBezTo>
                <a:cubicBezTo>
                  <a:pt x="439248" y="581985"/>
                  <a:pt x="451401" y="588102"/>
                  <a:pt x="467073" y="632313"/>
                </a:cubicBezTo>
                <a:cubicBezTo>
                  <a:pt x="479664" y="694967"/>
                  <a:pt x="495907" y="682399"/>
                  <a:pt x="490229" y="751490"/>
                </a:cubicBezTo>
                <a:cubicBezTo>
                  <a:pt x="499208" y="732249"/>
                  <a:pt x="513168" y="781653"/>
                  <a:pt x="516935" y="799823"/>
                </a:cubicBezTo>
                <a:cubicBezTo>
                  <a:pt x="520991" y="859493"/>
                  <a:pt x="569045" y="820005"/>
                  <a:pt x="542847" y="848761"/>
                </a:cubicBezTo>
                <a:cubicBezTo>
                  <a:pt x="562656" y="881830"/>
                  <a:pt x="526272" y="969168"/>
                  <a:pt x="572074" y="958725"/>
                </a:cubicBezTo>
                <a:cubicBezTo>
                  <a:pt x="597644" y="999777"/>
                  <a:pt x="577323" y="1011573"/>
                  <a:pt x="620598" y="1033391"/>
                </a:cubicBezTo>
                <a:cubicBezTo>
                  <a:pt x="630696" y="1059064"/>
                  <a:pt x="633259" y="1106766"/>
                  <a:pt x="632660" y="1112764"/>
                </a:cubicBezTo>
                <a:lnTo>
                  <a:pt x="634562" y="1113550"/>
                </a:lnTo>
                <a:cubicBezTo>
                  <a:pt x="640098" y="1119137"/>
                  <a:pt x="641169" y="1124274"/>
                  <a:pt x="640269" y="1129199"/>
                </a:cubicBezTo>
                <a:lnTo>
                  <a:pt x="637728" y="1135143"/>
                </a:lnTo>
                <a:lnTo>
                  <a:pt x="687640" y="1174841"/>
                </a:lnTo>
                <a:lnTo>
                  <a:pt x="724323" y="1244103"/>
                </a:lnTo>
                <a:cubicBezTo>
                  <a:pt x="726461" y="1255968"/>
                  <a:pt x="729249" y="1267984"/>
                  <a:pt x="732765" y="1279809"/>
                </a:cubicBezTo>
                <a:lnTo>
                  <a:pt x="735243" y="1286495"/>
                </a:lnTo>
                <a:lnTo>
                  <a:pt x="735618" y="1286424"/>
                </a:lnTo>
                <a:cubicBezTo>
                  <a:pt x="736846" y="1287437"/>
                  <a:pt x="737921" y="1289470"/>
                  <a:pt x="738875" y="1293066"/>
                </a:cubicBezTo>
                <a:lnTo>
                  <a:pt x="739767" y="1298687"/>
                </a:lnTo>
                <a:lnTo>
                  <a:pt x="744578" y="1311657"/>
                </a:lnTo>
                <a:lnTo>
                  <a:pt x="748379" y="1314753"/>
                </a:lnTo>
                <a:lnTo>
                  <a:pt x="752978" y="1314010"/>
                </a:lnTo>
                <a:lnTo>
                  <a:pt x="752978" y="1315472"/>
                </a:lnTo>
                <a:cubicBezTo>
                  <a:pt x="749424" y="1328629"/>
                  <a:pt x="740370" y="1337267"/>
                  <a:pt x="772880" y="1332740"/>
                </a:cubicBezTo>
                <a:cubicBezTo>
                  <a:pt x="769449" y="1360171"/>
                  <a:pt x="788120" y="1354435"/>
                  <a:pt x="805255" y="1379426"/>
                </a:cubicBezTo>
                <a:cubicBezTo>
                  <a:pt x="820018" y="1405268"/>
                  <a:pt x="847469" y="1452732"/>
                  <a:pt x="861455" y="1487793"/>
                </a:cubicBezTo>
                <a:cubicBezTo>
                  <a:pt x="860472" y="1529583"/>
                  <a:pt x="873198" y="1558240"/>
                  <a:pt x="889172" y="1589794"/>
                </a:cubicBezTo>
                <a:cubicBezTo>
                  <a:pt x="901837" y="1624879"/>
                  <a:pt x="918553" y="1656375"/>
                  <a:pt x="937443" y="1698307"/>
                </a:cubicBezTo>
                <a:lnTo>
                  <a:pt x="974458" y="1768464"/>
                </a:lnTo>
                <a:lnTo>
                  <a:pt x="1013480" y="1853903"/>
                </a:lnTo>
                <a:lnTo>
                  <a:pt x="1031382" y="1948177"/>
                </a:lnTo>
                <a:cubicBezTo>
                  <a:pt x="1065794" y="1983780"/>
                  <a:pt x="1017975" y="2014601"/>
                  <a:pt x="1031611" y="2064126"/>
                </a:cubicBezTo>
                <a:cubicBezTo>
                  <a:pt x="1011441" y="2152960"/>
                  <a:pt x="1051780" y="2170768"/>
                  <a:pt x="1043751" y="2210534"/>
                </a:cubicBezTo>
                <a:cubicBezTo>
                  <a:pt x="1047718" y="2261633"/>
                  <a:pt x="1043420" y="2260757"/>
                  <a:pt x="1055412" y="2309009"/>
                </a:cubicBezTo>
                <a:cubicBezTo>
                  <a:pt x="1065957" y="2376047"/>
                  <a:pt x="1080662" y="2371020"/>
                  <a:pt x="1077288" y="2438335"/>
                </a:cubicBezTo>
                <a:cubicBezTo>
                  <a:pt x="1117396" y="2455794"/>
                  <a:pt x="1082533" y="2452352"/>
                  <a:pt x="1095035" y="2483804"/>
                </a:cubicBezTo>
                <a:cubicBezTo>
                  <a:pt x="1061853" y="2488858"/>
                  <a:pt x="1120109" y="2517457"/>
                  <a:pt x="1084874" y="2535656"/>
                </a:cubicBezTo>
                <a:cubicBezTo>
                  <a:pt x="1088269" y="2540805"/>
                  <a:pt x="1092665" y="2545220"/>
                  <a:pt x="1097340" y="2549509"/>
                </a:cubicBezTo>
                <a:lnTo>
                  <a:pt x="1099771" y="2551770"/>
                </a:lnTo>
                <a:lnTo>
                  <a:pt x="1103350" y="2563634"/>
                </a:lnTo>
                <a:lnTo>
                  <a:pt x="1112049" y="2563454"/>
                </a:lnTo>
                <a:lnTo>
                  <a:pt x="1127385" y="2601609"/>
                </a:lnTo>
                <a:cubicBezTo>
                  <a:pt x="1113460" y="2637696"/>
                  <a:pt x="1158915" y="2668604"/>
                  <a:pt x="1139861" y="2713894"/>
                </a:cubicBezTo>
                <a:cubicBezTo>
                  <a:pt x="1135736" y="2729724"/>
                  <a:pt x="1140589" y="2773668"/>
                  <a:pt x="1152243" y="2778897"/>
                </a:cubicBezTo>
                <a:cubicBezTo>
                  <a:pt x="1155466" y="2787425"/>
                  <a:pt x="1152635" y="2799266"/>
                  <a:pt x="1164665" y="2800172"/>
                </a:cubicBezTo>
                <a:cubicBezTo>
                  <a:pt x="1179331" y="2803170"/>
                  <a:pt x="1160739" y="2841509"/>
                  <a:pt x="1176824" y="2832181"/>
                </a:cubicBezTo>
                <a:cubicBezTo>
                  <a:pt x="1164161" y="2859250"/>
                  <a:pt x="1195203" y="2868939"/>
                  <a:pt x="1204261" y="2886025"/>
                </a:cubicBezTo>
                <a:cubicBezTo>
                  <a:pt x="1217507" y="2920528"/>
                  <a:pt x="1243211" y="2992435"/>
                  <a:pt x="1256301" y="3039204"/>
                </a:cubicBezTo>
                <a:cubicBezTo>
                  <a:pt x="1264978" y="3073150"/>
                  <a:pt x="1260044" y="3127834"/>
                  <a:pt x="1282793" y="3166645"/>
                </a:cubicBezTo>
                <a:cubicBezTo>
                  <a:pt x="1304595" y="3193363"/>
                  <a:pt x="1317394" y="3226316"/>
                  <a:pt x="1353529" y="3266459"/>
                </a:cubicBezTo>
                <a:cubicBezTo>
                  <a:pt x="1399246" y="3301093"/>
                  <a:pt x="1431707" y="3283631"/>
                  <a:pt x="1443501" y="3351404"/>
                </a:cubicBezTo>
                <a:cubicBezTo>
                  <a:pt x="1476611" y="3383947"/>
                  <a:pt x="1480437" y="3422250"/>
                  <a:pt x="1502378" y="3451792"/>
                </a:cubicBezTo>
                <a:cubicBezTo>
                  <a:pt x="1529852" y="3487829"/>
                  <a:pt x="1579951" y="3532847"/>
                  <a:pt x="1608347" y="3567627"/>
                </a:cubicBezTo>
                <a:cubicBezTo>
                  <a:pt x="1624615" y="3589596"/>
                  <a:pt x="1671830" y="3654562"/>
                  <a:pt x="1672750" y="3660473"/>
                </a:cubicBezTo>
                <a:lnTo>
                  <a:pt x="1674801" y="3660727"/>
                </a:lnTo>
                <a:cubicBezTo>
                  <a:pt x="1681591" y="3664628"/>
                  <a:pt x="1683921" y="3669274"/>
                  <a:pt x="1684280" y="3674236"/>
                </a:cubicBezTo>
                <a:lnTo>
                  <a:pt x="1683297" y="3680606"/>
                </a:lnTo>
                <a:lnTo>
                  <a:pt x="1688840" y="3690943"/>
                </a:lnTo>
                <a:lnTo>
                  <a:pt x="1697179" y="3714191"/>
                </a:lnTo>
                <a:cubicBezTo>
                  <a:pt x="1717721" y="3731428"/>
                  <a:pt x="1792260" y="3780041"/>
                  <a:pt x="1812095" y="3794363"/>
                </a:cubicBezTo>
                <a:lnTo>
                  <a:pt x="1816185" y="3800123"/>
                </a:lnTo>
                <a:lnTo>
                  <a:pt x="1816532" y="3799958"/>
                </a:lnTo>
                <a:cubicBezTo>
                  <a:pt x="1817981" y="3800606"/>
                  <a:pt x="1819537" y="3802274"/>
                  <a:pt x="1821367" y="3805472"/>
                </a:cubicBezTo>
                <a:lnTo>
                  <a:pt x="1823645" y="3810629"/>
                </a:lnTo>
                <a:lnTo>
                  <a:pt x="1831583" y="3821804"/>
                </a:lnTo>
                <a:lnTo>
                  <a:pt x="1857078" y="3885992"/>
                </a:lnTo>
                <a:cubicBezTo>
                  <a:pt x="1870925" y="3912689"/>
                  <a:pt x="1904030" y="3944898"/>
                  <a:pt x="1923433" y="3982033"/>
                </a:cubicBezTo>
                <a:cubicBezTo>
                  <a:pt x="1932954" y="4022380"/>
                  <a:pt x="1957377" y="4031327"/>
                  <a:pt x="1980841" y="4057389"/>
                </a:cubicBezTo>
                <a:cubicBezTo>
                  <a:pt x="1978839" y="4101894"/>
                  <a:pt x="2006008" y="4111963"/>
                  <a:pt x="2024665" y="4118801"/>
                </a:cubicBezTo>
                <a:lnTo>
                  <a:pt x="2072486" y="4180983"/>
                </a:lnTo>
                <a:lnTo>
                  <a:pt x="2102842" y="4242051"/>
                </a:lnTo>
                <a:lnTo>
                  <a:pt x="2090319" y="4351530"/>
                </a:lnTo>
                <a:cubicBezTo>
                  <a:pt x="2089688" y="4357705"/>
                  <a:pt x="2200335" y="4461482"/>
                  <a:pt x="2197520" y="4467846"/>
                </a:cubicBezTo>
                <a:cubicBezTo>
                  <a:pt x="2239949" y="4492943"/>
                  <a:pt x="2178502" y="4499026"/>
                  <a:pt x="2204194" y="4542946"/>
                </a:cubicBezTo>
                <a:cubicBezTo>
                  <a:pt x="2219385" y="4595904"/>
                  <a:pt x="2280978" y="4565135"/>
                  <a:pt x="2296014" y="4609323"/>
                </a:cubicBezTo>
                <a:cubicBezTo>
                  <a:pt x="2334979" y="4654669"/>
                  <a:pt x="2311617" y="4683666"/>
                  <a:pt x="2349851" y="4719544"/>
                </a:cubicBezTo>
                <a:cubicBezTo>
                  <a:pt x="2393277" y="4725733"/>
                  <a:pt x="2446606" y="4827088"/>
                  <a:pt x="2466665" y="4853969"/>
                </a:cubicBezTo>
                <a:cubicBezTo>
                  <a:pt x="2435625" y="4867556"/>
                  <a:pt x="2499515" y="4879650"/>
                  <a:pt x="2469772" y="4906386"/>
                </a:cubicBezTo>
                <a:cubicBezTo>
                  <a:pt x="2474368" y="4910433"/>
                  <a:pt x="2479754" y="4913508"/>
                  <a:pt x="2485381" y="4916393"/>
                </a:cubicBezTo>
                <a:lnTo>
                  <a:pt x="2494775" y="4928363"/>
                </a:lnTo>
                <a:lnTo>
                  <a:pt x="2503199" y="4925898"/>
                </a:lnTo>
                <a:lnTo>
                  <a:pt x="2517652" y="4937733"/>
                </a:lnTo>
                <a:cubicBezTo>
                  <a:pt x="2522042" y="4943002"/>
                  <a:pt x="2525578" y="4949649"/>
                  <a:pt x="2527697" y="4958461"/>
                </a:cubicBezTo>
                <a:cubicBezTo>
                  <a:pt x="2523186" y="4996747"/>
                  <a:pt x="2575192" y="5014427"/>
                  <a:pt x="2567995" y="5062892"/>
                </a:cubicBezTo>
                <a:cubicBezTo>
                  <a:pt x="2567947" y="5079163"/>
                  <a:pt x="2583689" y="5120039"/>
                  <a:pt x="2596347" y="5121988"/>
                </a:cubicBezTo>
                <a:cubicBezTo>
                  <a:pt x="2601622" y="5129320"/>
                  <a:pt x="2601836" y="5141425"/>
                  <a:pt x="2613775" y="5139128"/>
                </a:cubicBezTo>
                <a:lnTo>
                  <a:pt x="2621065" y="5144650"/>
                </a:lnTo>
                <a:lnTo>
                  <a:pt x="0" y="514465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83704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38252547-C30F-4A22-83C6-1B673F623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09AC32-4BC6-47AE-9DBD-5CC7652A5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a:extLst>
              <a:ext uri="{FF2B5EF4-FFF2-40B4-BE49-F238E27FC236}">
                <a16:creationId xmlns:a16="http://schemas.microsoft.com/office/drawing/2014/main" id="{C94B6422-4CDC-2789-3695-C5545629B1C0}"/>
              </a:ext>
            </a:extLst>
          </p:cNvPr>
          <p:cNvPicPr>
            <a:picLocks noChangeAspect="1"/>
          </p:cNvPicPr>
          <p:nvPr/>
        </p:nvPicPr>
        <p:blipFill>
          <a:blip r:embed="rId6"/>
          <a:srcRect r="-1" b="2881"/>
          <a:stretch/>
        </p:blipFill>
        <p:spPr>
          <a:xfrm>
            <a:off x="6095994" y="-2"/>
            <a:ext cx="6096000" cy="5920277"/>
          </a:xfrm>
          <a:custGeom>
            <a:avLst/>
            <a:gdLst/>
            <a:ahLst/>
            <a:cxnLst/>
            <a:rect l="l" t="t" r="r" b="b"/>
            <a:pathLst>
              <a:path w="6088058" h="5909518">
                <a:moveTo>
                  <a:pt x="0" y="0"/>
                </a:moveTo>
                <a:lnTo>
                  <a:pt x="6088058" y="0"/>
                </a:lnTo>
                <a:lnTo>
                  <a:pt x="6088058" y="5780407"/>
                </a:lnTo>
                <a:lnTo>
                  <a:pt x="6044861" y="5796240"/>
                </a:lnTo>
                <a:cubicBezTo>
                  <a:pt x="6030657" y="5798401"/>
                  <a:pt x="5997590" y="5852297"/>
                  <a:pt x="5984162" y="5850767"/>
                </a:cubicBezTo>
                <a:cubicBezTo>
                  <a:pt x="5882189" y="5874349"/>
                  <a:pt x="5871362" y="5896856"/>
                  <a:pt x="5821886" y="5885154"/>
                </a:cubicBezTo>
                <a:cubicBezTo>
                  <a:pt x="5776780" y="5883480"/>
                  <a:pt x="5832862" y="5919521"/>
                  <a:pt x="5798611" y="5906790"/>
                </a:cubicBezTo>
                <a:cubicBezTo>
                  <a:pt x="5764360" y="5894058"/>
                  <a:pt x="5640092" y="5832094"/>
                  <a:pt x="5616380" y="5808764"/>
                </a:cubicBezTo>
                <a:cubicBezTo>
                  <a:pt x="5592668" y="5785435"/>
                  <a:pt x="5531913" y="5808370"/>
                  <a:pt x="5489367" y="5766815"/>
                </a:cubicBezTo>
                <a:lnTo>
                  <a:pt x="5420471" y="5691937"/>
                </a:lnTo>
                <a:cubicBezTo>
                  <a:pt x="5372275" y="5690149"/>
                  <a:pt x="5411336" y="5655729"/>
                  <a:pt x="5366693" y="5639652"/>
                </a:cubicBezTo>
                <a:cubicBezTo>
                  <a:pt x="5321568" y="5638064"/>
                  <a:pt x="5312022" y="5587404"/>
                  <a:pt x="5273713" y="5579634"/>
                </a:cubicBezTo>
                <a:cubicBezTo>
                  <a:pt x="5258318" y="5585541"/>
                  <a:pt x="5192329" y="5531945"/>
                  <a:pt x="5177970" y="5521377"/>
                </a:cubicBezTo>
                <a:cubicBezTo>
                  <a:pt x="5135914" y="5522737"/>
                  <a:pt x="5125974" y="5513135"/>
                  <a:pt x="5099085" y="5500856"/>
                </a:cubicBezTo>
                <a:cubicBezTo>
                  <a:pt x="5068087" y="5529933"/>
                  <a:pt x="5075650" y="5504588"/>
                  <a:pt x="5047409" y="5501487"/>
                </a:cubicBezTo>
                <a:cubicBezTo>
                  <a:pt x="5029907" y="5497935"/>
                  <a:pt x="5006604" y="5493892"/>
                  <a:pt x="4989936" y="5492457"/>
                </a:cubicBezTo>
                <a:cubicBezTo>
                  <a:pt x="4961494" y="5492746"/>
                  <a:pt x="4933907" y="5475011"/>
                  <a:pt x="4934954" y="5489644"/>
                </a:cubicBezTo>
                <a:cubicBezTo>
                  <a:pt x="4911785" y="5492102"/>
                  <a:pt x="4886006" y="5496180"/>
                  <a:pt x="4855061" y="5494288"/>
                </a:cubicBezTo>
                <a:cubicBezTo>
                  <a:pt x="4789366" y="5458325"/>
                  <a:pt x="4819289" y="5494022"/>
                  <a:pt x="4761722" y="5481514"/>
                </a:cubicBezTo>
                <a:cubicBezTo>
                  <a:pt x="4710647" y="5469440"/>
                  <a:pt x="4611076" y="5437145"/>
                  <a:pt x="4548617" y="5421842"/>
                </a:cubicBezTo>
                <a:cubicBezTo>
                  <a:pt x="4520447" y="5417141"/>
                  <a:pt x="4462604" y="5406781"/>
                  <a:pt x="4423278" y="5402075"/>
                </a:cubicBezTo>
                <a:cubicBezTo>
                  <a:pt x="4399462" y="5403559"/>
                  <a:pt x="4377831" y="5390433"/>
                  <a:pt x="4349982" y="5400066"/>
                </a:cubicBezTo>
                <a:cubicBezTo>
                  <a:pt x="4340537" y="5404009"/>
                  <a:pt x="4313282" y="5403221"/>
                  <a:pt x="4287866" y="5396310"/>
                </a:cubicBezTo>
                <a:cubicBezTo>
                  <a:pt x="4278828" y="5404323"/>
                  <a:pt x="4251865" y="5395865"/>
                  <a:pt x="4240853" y="5395714"/>
                </a:cubicBezTo>
                <a:cubicBezTo>
                  <a:pt x="4227587" y="5402265"/>
                  <a:pt x="4178742" y="5393413"/>
                  <a:pt x="4165099" y="5386193"/>
                </a:cubicBezTo>
                <a:lnTo>
                  <a:pt x="4030498" y="5374951"/>
                </a:lnTo>
                <a:lnTo>
                  <a:pt x="3986167" y="5372905"/>
                </a:lnTo>
                <a:cubicBezTo>
                  <a:pt x="3978568" y="5374925"/>
                  <a:pt x="3950861" y="5373629"/>
                  <a:pt x="3943238" y="5374530"/>
                </a:cubicBezTo>
                <a:cubicBezTo>
                  <a:pt x="3902459" y="5364668"/>
                  <a:pt x="3888395" y="5364190"/>
                  <a:pt x="3864017" y="5359382"/>
                </a:cubicBezTo>
                <a:cubicBezTo>
                  <a:pt x="3822981" y="5359243"/>
                  <a:pt x="3792742" y="5362367"/>
                  <a:pt x="3751790" y="5352774"/>
                </a:cubicBezTo>
                <a:lnTo>
                  <a:pt x="3632307" y="5333045"/>
                </a:lnTo>
                <a:cubicBezTo>
                  <a:pt x="3579057" y="5342404"/>
                  <a:pt x="3506036" y="5334209"/>
                  <a:pt x="3488505" y="5321895"/>
                </a:cubicBezTo>
                <a:cubicBezTo>
                  <a:pt x="3422953" y="5307957"/>
                  <a:pt x="3319430" y="5282449"/>
                  <a:pt x="3247050" y="5277275"/>
                </a:cubicBezTo>
                <a:lnTo>
                  <a:pt x="3135368" y="5226598"/>
                </a:lnTo>
                <a:lnTo>
                  <a:pt x="3098808" y="5216757"/>
                </a:lnTo>
                <a:lnTo>
                  <a:pt x="3093244" y="5207737"/>
                </a:lnTo>
                <a:lnTo>
                  <a:pt x="3055230" y="5196800"/>
                </a:lnTo>
                <a:lnTo>
                  <a:pt x="3054208" y="5197840"/>
                </a:lnTo>
                <a:cubicBezTo>
                  <a:pt x="3051046" y="5199920"/>
                  <a:pt x="3047083" y="5200986"/>
                  <a:pt x="3041317" y="5199957"/>
                </a:cubicBezTo>
                <a:cubicBezTo>
                  <a:pt x="3042864" y="5218980"/>
                  <a:pt x="3034954" y="5206006"/>
                  <a:pt x="3017811" y="5201291"/>
                </a:cubicBezTo>
                <a:cubicBezTo>
                  <a:pt x="3016390" y="5229784"/>
                  <a:pt x="2972116" y="5196164"/>
                  <a:pt x="2957452" y="5209408"/>
                </a:cubicBezTo>
                <a:lnTo>
                  <a:pt x="2909485" y="5206201"/>
                </a:lnTo>
                <a:lnTo>
                  <a:pt x="2909200" y="5206435"/>
                </a:lnTo>
                <a:cubicBezTo>
                  <a:pt x="2907145" y="5206650"/>
                  <a:pt x="2904326" y="5206330"/>
                  <a:pt x="2900231" y="5205253"/>
                </a:cubicBezTo>
                <a:lnTo>
                  <a:pt x="2894393" y="5203241"/>
                </a:lnTo>
                <a:lnTo>
                  <a:pt x="2878336" y="5200091"/>
                </a:lnTo>
                <a:lnTo>
                  <a:pt x="2872010" y="5200775"/>
                </a:lnTo>
                <a:lnTo>
                  <a:pt x="2867047" y="5202947"/>
                </a:lnTo>
                <a:cubicBezTo>
                  <a:pt x="2858692" y="5195184"/>
                  <a:pt x="2859519" y="5186448"/>
                  <a:pt x="2832987" y="5206060"/>
                </a:cubicBezTo>
                <a:cubicBezTo>
                  <a:pt x="2802033" y="5205064"/>
                  <a:pt x="2693302" y="5190755"/>
                  <a:pt x="2656443" y="5187283"/>
                </a:cubicBezTo>
                <a:cubicBezTo>
                  <a:pt x="2623821" y="5176816"/>
                  <a:pt x="2652196" y="5190154"/>
                  <a:pt x="2611846" y="5185231"/>
                </a:cubicBezTo>
                <a:cubicBezTo>
                  <a:pt x="2575608" y="5166158"/>
                  <a:pt x="2543144" y="5182209"/>
                  <a:pt x="2500070" y="5176862"/>
                </a:cubicBezTo>
                <a:lnTo>
                  <a:pt x="2429229" y="5191353"/>
                </a:lnTo>
                <a:lnTo>
                  <a:pt x="2414982" y="5185578"/>
                </a:lnTo>
                <a:lnTo>
                  <a:pt x="2410166" y="5182648"/>
                </a:lnTo>
                <a:cubicBezTo>
                  <a:pt x="2406648" y="5180913"/>
                  <a:pt x="2404047" y="5180121"/>
                  <a:pt x="2401967" y="5179975"/>
                </a:cubicBezTo>
                <a:lnTo>
                  <a:pt x="2401593" y="5180149"/>
                </a:lnTo>
                <a:lnTo>
                  <a:pt x="2394248" y="5177172"/>
                </a:lnTo>
                <a:lnTo>
                  <a:pt x="2271181" y="5163462"/>
                </a:lnTo>
                <a:cubicBezTo>
                  <a:pt x="2266023" y="5161485"/>
                  <a:pt x="2261732" y="5161824"/>
                  <a:pt x="2257798" y="5163272"/>
                </a:cubicBezTo>
                <a:lnTo>
                  <a:pt x="2256371" y="5164093"/>
                </a:lnTo>
                <a:lnTo>
                  <a:pt x="2224103" y="5147087"/>
                </a:lnTo>
                <a:lnTo>
                  <a:pt x="2218431" y="5146768"/>
                </a:lnTo>
                <a:lnTo>
                  <a:pt x="2199172" y="5133202"/>
                </a:lnTo>
                <a:lnTo>
                  <a:pt x="2188275" y="5127517"/>
                </a:lnTo>
                <a:lnTo>
                  <a:pt x="2187148" y="5123179"/>
                </a:lnTo>
                <a:cubicBezTo>
                  <a:pt x="2184844" y="5120011"/>
                  <a:pt x="2180150" y="5117425"/>
                  <a:pt x="2170074" y="5116174"/>
                </a:cubicBezTo>
                <a:lnTo>
                  <a:pt x="2167375" y="5116398"/>
                </a:lnTo>
                <a:lnTo>
                  <a:pt x="2156032" y="5106788"/>
                </a:lnTo>
                <a:cubicBezTo>
                  <a:pt x="2152858" y="5103029"/>
                  <a:pt x="2150646" y="5098849"/>
                  <a:pt x="2149833" y="5094104"/>
                </a:cubicBezTo>
                <a:cubicBezTo>
                  <a:pt x="2085826" y="5096942"/>
                  <a:pt x="2051129" y="5063627"/>
                  <a:pt x="1994270" y="5049035"/>
                </a:cubicBezTo>
                <a:cubicBezTo>
                  <a:pt x="1929466" y="5026440"/>
                  <a:pt x="1871069" y="5005707"/>
                  <a:pt x="1809406" y="5008055"/>
                </a:cubicBezTo>
                <a:cubicBezTo>
                  <a:pt x="1739118" y="4993496"/>
                  <a:pt x="1684964" y="4991317"/>
                  <a:pt x="1622743" y="4982948"/>
                </a:cubicBezTo>
                <a:lnTo>
                  <a:pt x="1518345" y="4986337"/>
                </a:lnTo>
                <a:lnTo>
                  <a:pt x="1431541" y="4980647"/>
                </a:lnTo>
                <a:lnTo>
                  <a:pt x="1423569" y="4978154"/>
                </a:lnTo>
                <a:cubicBezTo>
                  <a:pt x="1417991" y="4976847"/>
                  <a:pt x="1414171" y="4976505"/>
                  <a:pt x="1411410" y="4976851"/>
                </a:cubicBezTo>
                <a:lnTo>
                  <a:pt x="1411038" y="4977170"/>
                </a:lnTo>
                <a:lnTo>
                  <a:pt x="1399793" y="4975264"/>
                </a:lnTo>
                <a:cubicBezTo>
                  <a:pt x="1380984" y="4971244"/>
                  <a:pt x="1326526" y="4988248"/>
                  <a:pt x="1309389" y="4983178"/>
                </a:cubicBezTo>
                <a:cubicBezTo>
                  <a:pt x="1278787" y="4986058"/>
                  <a:pt x="1237988" y="4987137"/>
                  <a:pt x="1216178" y="4992546"/>
                </a:cubicBezTo>
                <a:lnTo>
                  <a:pt x="1214851" y="4993953"/>
                </a:lnTo>
                <a:lnTo>
                  <a:pt x="1122558" y="4969302"/>
                </a:lnTo>
                <a:lnTo>
                  <a:pt x="1105100" y="4964860"/>
                </a:lnTo>
                <a:lnTo>
                  <a:pt x="1101002" y="4959628"/>
                </a:lnTo>
                <a:cubicBezTo>
                  <a:pt x="1096110" y="4956189"/>
                  <a:pt x="1088504" y="4954100"/>
                  <a:pt x="1074806" y="4955090"/>
                </a:cubicBezTo>
                <a:lnTo>
                  <a:pt x="1000986" y="4943152"/>
                </a:lnTo>
                <a:cubicBezTo>
                  <a:pt x="965146" y="4942197"/>
                  <a:pt x="954187" y="4941243"/>
                  <a:pt x="922494" y="4943517"/>
                </a:cubicBezTo>
                <a:cubicBezTo>
                  <a:pt x="841526" y="4932837"/>
                  <a:pt x="847643" y="4909243"/>
                  <a:pt x="808144" y="4914709"/>
                </a:cubicBezTo>
                <a:cubicBezTo>
                  <a:pt x="775920" y="4919794"/>
                  <a:pt x="691987" y="4901171"/>
                  <a:pt x="612220" y="4887415"/>
                </a:cubicBezTo>
                <a:cubicBezTo>
                  <a:pt x="553104" y="4878184"/>
                  <a:pt x="532104" y="4864417"/>
                  <a:pt x="453453" y="4859320"/>
                </a:cubicBezTo>
                <a:cubicBezTo>
                  <a:pt x="376152" y="4816273"/>
                  <a:pt x="313694" y="4839435"/>
                  <a:pt x="221558" y="4813627"/>
                </a:cubicBezTo>
                <a:cubicBezTo>
                  <a:pt x="201549" y="4798473"/>
                  <a:pt x="113290" y="4815259"/>
                  <a:pt x="72672" y="4811590"/>
                </a:cubicBezTo>
                <a:cubicBezTo>
                  <a:pt x="52363" y="4809755"/>
                  <a:pt x="32830" y="4805531"/>
                  <a:pt x="16287" y="4801380"/>
                </a:cubicBezTo>
                <a:lnTo>
                  <a:pt x="0" y="4797242"/>
                </a:lnTo>
                <a:close/>
              </a:path>
            </a:pathLst>
          </a:custGeom>
        </p:spPr>
      </p:pic>
      <p:sp>
        <p:nvSpPr>
          <p:cNvPr id="2" name="Title 1">
            <a:extLst>
              <a:ext uri="{FF2B5EF4-FFF2-40B4-BE49-F238E27FC236}">
                <a16:creationId xmlns:a16="http://schemas.microsoft.com/office/drawing/2014/main" id="{0A1B05B5-DB41-0BD6-30BD-F610D0A4A892}"/>
              </a:ext>
            </a:extLst>
          </p:cNvPr>
          <p:cNvSpPr>
            <a:spLocks noGrp="1"/>
          </p:cNvSpPr>
          <p:nvPr>
            <p:ph type="title"/>
          </p:nvPr>
        </p:nvSpPr>
        <p:spPr>
          <a:xfrm>
            <a:off x="1243072" y="5279515"/>
            <a:ext cx="9697914" cy="739877"/>
          </a:xfrm>
        </p:spPr>
        <p:txBody>
          <a:bodyPr vert="horz" lIns="91440" tIns="45720" rIns="91440" bIns="45720" rtlCol="0" anchor="b">
            <a:normAutofit/>
          </a:bodyPr>
          <a:lstStyle/>
          <a:p>
            <a:pPr algn="ctr"/>
            <a:r>
              <a:rPr lang="en-US"/>
              <a:t>The police</a:t>
            </a:r>
          </a:p>
        </p:txBody>
      </p:sp>
      <p:pic>
        <p:nvPicPr>
          <p:cNvPr id="4" name="Content Placeholder 3" descr="A group of men in black and white&#10;&#10;Description automatically generated">
            <a:extLst>
              <a:ext uri="{FF2B5EF4-FFF2-40B4-BE49-F238E27FC236}">
                <a16:creationId xmlns:a16="http://schemas.microsoft.com/office/drawing/2014/main" id="{1968577C-63F2-DAF6-9507-51CEFDC45AB5}"/>
              </a:ext>
            </a:extLst>
          </p:cNvPr>
          <p:cNvPicPr>
            <a:picLocks noGrp="1" noChangeAspect="1"/>
          </p:cNvPicPr>
          <p:nvPr>
            <p:ph idx="1"/>
          </p:nvPr>
        </p:nvPicPr>
        <p:blipFill>
          <a:blip r:embed="rId7"/>
          <a:srcRect l="9780" r="1" b="1"/>
          <a:stretch/>
        </p:blipFill>
        <p:spPr>
          <a:xfrm>
            <a:off x="7" y="-2"/>
            <a:ext cx="6095999" cy="5481433"/>
          </a:xfrm>
          <a:custGeom>
            <a:avLst/>
            <a:gdLst/>
            <a:ahLst/>
            <a:cxnLst/>
            <a:rect l="l" t="t" r="r" b="b"/>
            <a:pathLst>
              <a:path w="6095999" h="5481433">
                <a:moveTo>
                  <a:pt x="4721174" y="4954056"/>
                </a:moveTo>
                <a:lnTo>
                  <a:pt x="4722109" y="4954261"/>
                </a:lnTo>
                <a:cubicBezTo>
                  <a:pt x="4721144" y="4954888"/>
                  <a:pt x="4718264" y="4955480"/>
                  <a:pt x="4717200" y="4955502"/>
                </a:cubicBezTo>
                <a:close/>
                <a:moveTo>
                  <a:pt x="0" y="0"/>
                </a:moveTo>
                <a:lnTo>
                  <a:pt x="6095999" y="0"/>
                </a:lnTo>
                <a:lnTo>
                  <a:pt x="6095999" y="4797244"/>
                </a:lnTo>
                <a:lnTo>
                  <a:pt x="6073845" y="4791614"/>
                </a:lnTo>
                <a:lnTo>
                  <a:pt x="6068527" y="4793114"/>
                </a:lnTo>
                <a:lnTo>
                  <a:pt x="6048635" y="4792448"/>
                </a:lnTo>
                <a:lnTo>
                  <a:pt x="6041280" y="4800599"/>
                </a:lnTo>
                <a:lnTo>
                  <a:pt x="6010088" y="4805572"/>
                </a:lnTo>
                <a:cubicBezTo>
                  <a:pt x="5998677" y="4806145"/>
                  <a:pt x="5970125" y="4805253"/>
                  <a:pt x="5957373" y="4802014"/>
                </a:cubicBezTo>
                <a:lnTo>
                  <a:pt x="5758916" y="4786693"/>
                </a:lnTo>
                <a:lnTo>
                  <a:pt x="5626958" y="4785694"/>
                </a:lnTo>
                <a:lnTo>
                  <a:pt x="5470904" y="4799383"/>
                </a:lnTo>
                <a:cubicBezTo>
                  <a:pt x="5478132" y="4812102"/>
                  <a:pt x="5439007" y="4798369"/>
                  <a:pt x="5432758" y="4810369"/>
                </a:cubicBezTo>
                <a:cubicBezTo>
                  <a:pt x="5429366" y="4820164"/>
                  <a:pt x="5391825" y="4824737"/>
                  <a:pt x="5381665" y="4827652"/>
                </a:cubicBezTo>
                <a:lnTo>
                  <a:pt x="5261761" y="4847586"/>
                </a:lnTo>
                <a:cubicBezTo>
                  <a:pt x="5251596" y="4847766"/>
                  <a:pt x="5230548" y="4855879"/>
                  <a:pt x="5222960" y="4858447"/>
                </a:cubicBezTo>
                <a:lnTo>
                  <a:pt x="5174659" y="4861366"/>
                </a:lnTo>
                <a:lnTo>
                  <a:pt x="5156552" y="4868419"/>
                </a:lnTo>
                <a:lnTo>
                  <a:pt x="5142597" y="4871738"/>
                </a:lnTo>
                <a:lnTo>
                  <a:pt x="5139593" y="4873789"/>
                </a:lnTo>
                <a:cubicBezTo>
                  <a:pt x="5133874" y="4877734"/>
                  <a:pt x="5128077" y="4881455"/>
                  <a:pt x="5121657" y="4884386"/>
                </a:cubicBezTo>
                <a:cubicBezTo>
                  <a:pt x="5108317" y="4856444"/>
                  <a:pt x="5064854" y="4904710"/>
                  <a:pt x="5065789" y="4877970"/>
                </a:cubicBezTo>
                <a:cubicBezTo>
                  <a:pt x="5028195" y="4889214"/>
                  <a:pt x="5038945" y="4860813"/>
                  <a:pt x="5011511" y="4893964"/>
                </a:cubicBezTo>
                <a:cubicBezTo>
                  <a:pt x="4937023" y="4893590"/>
                  <a:pt x="4916355" y="4880890"/>
                  <a:pt x="4840437" y="4917412"/>
                </a:cubicBezTo>
                <a:cubicBezTo>
                  <a:pt x="4806740" y="4933661"/>
                  <a:pt x="4784107" y="4944543"/>
                  <a:pt x="4762445" y="4944523"/>
                </a:cubicBezTo>
                <a:cubicBezTo>
                  <a:pt x="4741324" y="4948917"/>
                  <a:pt x="4729481" y="4951673"/>
                  <a:pt x="4723183" y="4953324"/>
                </a:cubicBezTo>
                <a:lnTo>
                  <a:pt x="4721174" y="4954056"/>
                </a:lnTo>
                <a:lnTo>
                  <a:pt x="4715524" y="4952810"/>
                </a:lnTo>
                <a:cubicBezTo>
                  <a:pt x="4680149" y="4959602"/>
                  <a:pt x="4524745" y="4960391"/>
                  <a:pt x="4515812" y="4962478"/>
                </a:cubicBezTo>
                <a:cubicBezTo>
                  <a:pt x="4457821" y="4975280"/>
                  <a:pt x="4462661" y="4976003"/>
                  <a:pt x="4428541" y="4972877"/>
                </a:cubicBezTo>
                <a:cubicBezTo>
                  <a:pt x="4423305" y="4969586"/>
                  <a:pt x="4368976" y="4975731"/>
                  <a:pt x="4362874" y="4974191"/>
                </a:cubicBezTo>
                <a:lnTo>
                  <a:pt x="4316964" y="4967733"/>
                </a:lnTo>
                <a:lnTo>
                  <a:pt x="4315107" y="4969042"/>
                </a:lnTo>
                <a:cubicBezTo>
                  <a:pt x="4306125" y="4972333"/>
                  <a:pt x="4299995" y="4972332"/>
                  <a:pt x="4295142" y="4970877"/>
                </a:cubicBezTo>
                <a:lnTo>
                  <a:pt x="4290061" y="4968029"/>
                </a:lnTo>
                <a:lnTo>
                  <a:pt x="4276140" y="4968269"/>
                </a:lnTo>
                <a:lnTo>
                  <a:pt x="4248115" y="4966000"/>
                </a:lnTo>
                <a:lnTo>
                  <a:pt x="4202047" y="4968729"/>
                </a:lnTo>
                <a:cubicBezTo>
                  <a:pt x="4201946" y="4969139"/>
                  <a:pt x="4201844" y="4969548"/>
                  <a:pt x="4201743" y="4969958"/>
                </a:cubicBezTo>
                <a:cubicBezTo>
                  <a:pt x="4200118" y="4972728"/>
                  <a:pt x="4197142" y="4974797"/>
                  <a:pt x="4191247" y="4975459"/>
                </a:cubicBezTo>
                <a:cubicBezTo>
                  <a:pt x="4204214" y="4992339"/>
                  <a:pt x="4161275" y="4990488"/>
                  <a:pt x="4142744" y="4990948"/>
                </a:cubicBezTo>
                <a:cubicBezTo>
                  <a:pt x="4124718" y="4997847"/>
                  <a:pt x="4099100" y="5011106"/>
                  <a:pt x="4083096" y="5016853"/>
                </a:cubicBezTo>
                <a:lnTo>
                  <a:pt x="4074545" y="5017669"/>
                </a:lnTo>
                <a:cubicBezTo>
                  <a:pt x="4074506" y="5017767"/>
                  <a:pt x="4074465" y="5017864"/>
                  <a:pt x="4074426" y="5017961"/>
                </a:cubicBezTo>
                <a:cubicBezTo>
                  <a:pt x="4072679" y="5018726"/>
                  <a:pt x="4069907" y="5019215"/>
                  <a:pt x="4065509" y="5019370"/>
                </a:cubicBezTo>
                <a:lnTo>
                  <a:pt x="4058952" y="5019158"/>
                </a:lnTo>
                <a:lnTo>
                  <a:pt x="4042362" y="5020740"/>
                </a:lnTo>
                <a:lnTo>
                  <a:pt x="4036995" y="5023117"/>
                </a:lnTo>
                <a:lnTo>
                  <a:pt x="4035362" y="5026697"/>
                </a:lnTo>
                <a:lnTo>
                  <a:pt x="4033777" y="5026467"/>
                </a:lnTo>
                <a:cubicBezTo>
                  <a:pt x="4021426" y="5021719"/>
                  <a:pt x="4016875" y="5013541"/>
                  <a:pt x="4004536" y="5038738"/>
                </a:cubicBezTo>
                <a:cubicBezTo>
                  <a:pt x="3976669" y="5031840"/>
                  <a:pt x="3972979" y="5046807"/>
                  <a:pt x="3936845" y="5055782"/>
                </a:cubicBezTo>
                <a:cubicBezTo>
                  <a:pt x="3920508" y="5048241"/>
                  <a:pt x="3908537" y="5052819"/>
                  <a:pt x="3897274" y="5061303"/>
                </a:cubicBezTo>
                <a:cubicBezTo>
                  <a:pt x="3861094" y="5060819"/>
                  <a:pt x="3829629" y="5074361"/>
                  <a:pt x="3789759" y="5081062"/>
                </a:cubicBezTo>
                <a:cubicBezTo>
                  <a:pt x="3741009" y="5095421"/>
                  <a:pt x="3725131" y="5097351"/>
                  <a:pt x="3682512" y="5104419"/>
                </a:cubicBezTo>
                <a:lnTo>
                  <a:pt x="3610034" y="5135927"/>
                </a:lnTo>
                <a:lnTo>
                  <a:pt x="3603854" y="5134597"/>
                </a:lnTo>
                <a:cubicBezTo>
                  <a:pt x="3599582" y="5133993"/>
                  <a:pt x="3596728" y="5133993"/>
                  <a:pt x="3594735" y="5134437"/>
                </a:cubicBezTo>
                <a:lnTo>
                  <a:pt x="3594500" y="5134700"/>
                </a:lnTo>
                <a:lnTo>
                  <a:pt x="3585977" y="5134026"/>
                </a:lnTo>
                <a:cubicBezTo>
                  <a:pt x="3571625" y="5132277"/>
                  <a:pt x="3549391" y="5146140"/>
                  <a:pt x="3536134" y="5143496"/>
                </a:cubicBezTo>
                <a:cubicBezTo>
                  <a:pt x="3513942" y="5147690"/>
                  <a:pt x="3488624" y="5141573"/>
                  <a:pt x="3473222" y="5147070"/>
                </a:cubicBezTo>
                <a:lnTo>
                  <a:pt x="3400727" y="5158833"/>
                </a:lnTo>
                <a:lnTo>
                  <a:pt x="3363887" y="5142282"/>
                </a:lnTo>
                <a:cubicBezTo>
                  <a:pt x="3359858" y="5140038"/>
                  <a:pt x="3353996" y="5138986"/>
                  <a:pt x="3344025" y="5140640"/>
                </a:cubicBezTo>
                <a:lnTo>
                  <a:pt x="3341697" y="5141592"/>
                </a:lnTo>
                <a:cubicBezTo>
                  <a:pt x="3336379" y="5139179"/>
                  <a:pt x="3295545" y="5138076"/>
                  <a:pt x="3262355" y="5135854"/>
                </a:cubicBezTo>
                <a:cubicBezTo>
                  <a:pt x="3209723" y="5133568"/>
                  <a:pt x="3203389" y="5125785"/>
                  <a:pt x="3142555" y="5128263"/>
                </a:cubicBezTo>
                <a:cubicBezTo>
                  <a:pt x="3082690" y="5127063"/>
                  <a:pt x="3072288" y="5121199"/>
                  <a:pt x="3030290" y="5125682"/>
                </a:cubicBezTo>
                <a:lnTo>
                  <a:pt x="2781568" y="5104377"/>
                </a:lnTo>
                <a:cubicBezTo>
                  <a:pt x="2719298" y="5077377"/>
                  <a:pt x="2717601" y="5107223"/>
                  <a:pt x="2646526" y="5094091"/>
                </a:cubicBezTo>
                <a:cubicBezTo>
                  <a:pt x="2582515" y="5152608"/>
                  <a:pt x="2608700" y="5115245"/>
                  <a:pt x="2568027" y="5119711"/>
                </a:cubicBezTo>
                <a:lnTo>
                  <a:pt x="2443254" y="5106139"/>
                </a:lnTo>
                <a:cubicBezTo>
                  <a:pt x="2411580" y="5089971"/>
                  <a:pt x="2354026" y="5119348"/>
                  <a:pt x="2315111" y="5097872"/>
                </a:cubicBezTo>
                <a:cubicBezTo>
                  <a:pt x="2275999" y="5097347"/>
                  <a:pt x="2233181" y="5101443"/>
                  <a:pt x="2208577" y="5102981"/>
                </a:cubicBezTo>
                <a:cubicBezTo>
                  <a:pt x="2171835" y="5106552"/>
                  <a:pt x="2129867" y="5115272"/>
                  <a:pt x="2094664" y="5119297"/>
                </a:cubicBezTo>
                <a:cubicBezTo>
                  <a:pt x="2077538" y="5106010"/>
                  <a:pt x="2045551" y="5127786"/>
                  <a:pt x="1997355" y="5127127"/>
                </a:cubicBezTo>
                <a:cubicBezTo>
                  <a:pt x="1978702" y="5111850"/>
                  <a:pt x="1964848" y="5126869"/>
                  <a:pt x="1928171" y="5105701"/>
                </a:cubicBezTo>
                <a:cubicBezTo>
                  <a:pt x="1926357" y="5107451"/>
                  <a:pt x="1924159" y="5109039"/>
                  <a:pt x="1921649" y="5110418"/>
                </a:cubicBezTo>
                <a:cubicBezTo>
                  <a:pt x="1907075" y="5118418"/>
                  <a:pt x="1885327" y="5117722"/>
                  <a:pt x="1873079" y="5108861"/>
                </a:cubicBezTo>
                <a:cubicBezTo>
                  <a:pt x="1843562" y="5094451"/>
                  <a:pt x="1814689" y="5086858"/>
                  <a:pt x="1786654" y="5081892"/>
                </a:cubicBezTo>
                <a:lnTo>
                  <a:pt x="1738203" y="5086824"/>
                </a:lnTo>
                <a:cubicBezTo>
                  <a:pt x="1719607" y="5090305"/>
                  <a:pt x="1696660" y="5099004"/>
                  <a:pt x="1675070" y="5102786"/>
                </a:cubicBezTo>
                <a:cubicBezTo>
                  <a:pt x="1652707" y="5103963"/>
                  <a:pt x="1628633" y="5097514"/>
                  <a:pt x="1608668" y="5109520"/>
                </a:cubicBezTo>
                <a:cubicBezTo>
                  <a:pt x="1569685" y="5120920"/>
                  <a:pt x="1524372" y="5101241"/>
                  <a:pt x="1496109" y="5134504"/>
                </a:cubicBezTo>
                <a:cubicBezTo>
                  <a:pt x="1418280" y="5148865"/>
                  <a:pt x="1264075" y="5168405"/>
                  <a:pt x="1149978" y="5182770"/>
                </a:cubicBezTo>
                <a:cubicBezTo>
                  <a:pt x="1078957" y="5188536"/>
                  <a:pt x="1007437" y="5178884"/>
                  <a:pt x="948731" y="5180422"/>
                </a:cubicBezTo>
                <a:cubicBezTo>
                  <a:pt x="943263" y="5177153"/>
                  <a:pt x="864621" y="5193495"/>
                  <a:pt x="858268" y="5191980"/>
                </a:cubicBezTo>
                <a:lnTo>
                  <a:pt x="837539" y="5190795"/>
                </a:lnTo>
                <a:cubicBezTo>
                  <a:pt x="828231" y="5194124"/>
                  <a:pt x="821861" y="5194148"/>
                  <a:pt x="816808" y="5192713"/>
                </a:cubicBezTo>
                <a:lnTo>
                  <a:pt x="811505" y="5189887"/>
                </a:lnTo>
                <a:lnTo>
                  <a:pt x="797040" y="5190185"/>
                </a:lnTo>
                <a:lnTo>
                  <a:pt x="767900" y="5188030"/>
                </a:lnTo>
                <a:lnTo>
                  <a:pt x="763052" y="5190199"/>
                </a:lnTo>
                <a:lnTo>
                  <a:pt x="720046" y="5190951"/>
                </a:lnTo>
                <a:cubicBezTo>
                  <a:pt x="719946" y="5191362"/>
                  <a:pt x="719842" y="5191773"/>
                  <a:pt x="719741" y="5192184"/>
                </a:cubicBezTo>
                <a:cubicBezTo>
                  <a:pt x="718073" y="5194959"/>
                  <a:pt x="714995" y="5197041"/>
                  <a:pt x="708874" y="5197726"/>
                </a:cubicBezTo>
                <a:cubicBezTo>
                  <a:pt x="688383" y="5205624"/>
                  <a:pt x="618516" y="5232164"/>
                  <a:pt x="596791" y="5239570"/>
                </a:cubicBezTo>
                <a:cubicBezTo>
                  <a:pt x="586281" y="5240155"/>
                  <a:pt x="582713" y="5241759"/>
                  <a:pt x="578534" y="5242160"/>
                </a:cubicBezTo>
                <a:lnTo>
                  <a:pt x="571716" y="5241975"/>
                </a:lnTo>
                <a:cubicBezTo>
                  <a:pt x="549478" y="5248132"/>
                  <a:pt x="473048" y="5271969"/>
                  <a:pt x="445098" y="5279105"/>
                </a:cubicBezTo>
                <a:cubicBezTo>
                  <a:pt x="428064" y="5271634"/>
                  <a:pt x="415659" y="5276260"/>
                  <a:pt x="404014" y="5284790"/>
                </a:cubicBezTo>
                <a:cubicBezTo>
                  <a:pt x="366417" y="5284457"/>
                  <a:pt x="333819" y="5298130"/>
                  <a:pt x="292434" y="5304997"/>
                </a:cubicBezTo>
                <a:lnTo>
                  <a:pt x="118380" y="5355576"/>
                </a:lnTo>
                <a:cubicBezTo>
                  <a:pt x="72228" y="5364471"/>
                  <a:pt x="35254" y="5357009"/>
                  <a:pt x="15525" y="5358364"/>
                </a:cubicBezTo>
                <a:lnTo>
                  <a:pt x="1" y="5363704"/>
                </a:lnTo>
                <a:lnTo>
                  <a:pt x="1" y="5481433"/>
                </a:lnTo>
                <a:lnTo>
                  <a:pt x="0" y="5481433"/>
                </a:lnTo>
                <a:close/>
              </a:path>
            </a:pathLst>
          </a:custGeom>
        </p:spPr>
      </p:pic>
    </p:spTree>
    <p:extLst>
      <p:ext uri="{BB962C8B-B14F-4D97-AF65-F5344CB8AC3E}">
        <p14:creationId xmlns:p14="http://schemas.microsoft.com/office/powerpoint/2010/main" val="3879566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082D7-7BD5-9086-C518-454E9D04BDA8}"/>
              </a:ext>
            </a:extLst>
          </p:cNvPr>
          <p:cNvSpPr>
            <a:spLocks noGrp="1"/>
          </p:cNvSpPr>
          <p:nvPr>
            <p:ph type="title"/>
          </p:nvPr>
        </p:nvSpPr>
        <p:spPr>
          <a:xfrm>
            <a:off x="593679" y="588170"/>
            <a:ext cx="9810604" cy="1216024"/>
          </a:xfrm>
        </p:spPr>
        <p:txBody>
          <a:bodyPr/>
          <a:lstStyle/>
          <a:p>
            <a:r>
              <a:rPr lang="en-GB" dirty="0"/>
              <a:t>The police: role </a:t>
            </a:r>
          </a:p>
        </p:txBody>
      </p:sp>
      <p:pic>
        <p:nvPicPr>
          <p:cNvPr id="4" name="Content Placeholder 3">
            <a:extLst>
              <a:ext uri="{FF2B5EF4-FFF2-40B4-BE49-F238E27FC236}">
                <a16:creationId xmlns:a16="http://schemas.microsoft.com/office/drawing/2014/main" id="{9250A550-4BA5-44D2-118E-A2CFCCFC62C1}"/>
              </a:ext>
            </a:extLst>
          </p:cNvPr>
          <p:cNvPicPr>
            <a:picLocks noGrp="1" noChangeAspect="1"/>
          </p:cNvPicPr>
          <p:nvPr>
            <p:ph idx="1"/>
          </p:nvPr>
        </p:nvPicPr>
        <p:blipFill>
          <a:blip r:embed="rId3"/>
          <a:stretch>
            <a:fillRect/>
          </a:stretch>
        </p:blipFill>
        <p:spPr>
          <a:xfrm>
            <a:off x="646770" y="2078465"/>
            <a:ext cx="4439270" cy="3692666"/>
          </a:xfrm>
          <a:prstGeom prst="rect">
            <a:avLst/>
          </a:prstGeom>
        </p:spPr>
      </p:pic>
      <p:sp>
        <p:nvSpPr>
          <p:cNvPr id="5" name="TextBox 4">
            <a:extLst>
              <a:ext uri="{FF2B5EF4-FFF2-40B4-BE49-F238E27FC236}">
                <a16:creationId xmlns:a16="http://schemas.microsoft.com/office/drawing/2014/main" id="{744A739D-472F-E36F-76FA-08410FEE8FB0}"/>
              </a:ext>
            </a:extLst>
          </p:cNvPr>
          <p:cNvSpPr txBox="1"/>
          <p:nvPr/>
        </p:nvSpPr>
        <p:spPr>
          <a:xfrm>
            <a:off x="5726158" y="1042988"/>
            <a:ext cx="5443538" cy="5509200"/>
          </a:xfrm>
          <a:prstGeom prst="rect">
            <a:avLst/>
          </a:prstGeom>
          <a:noFill/>
        </p:spPr>
        <p:txBody>
          <a:bodyPr wrap="square" rtlCol="0">
            <a:spAutoFit/>
          </a:bodyPr>
          <a:lstStyle/>
          <a:p>
            <a:r>
              <a:rPr lang="en-GB" sz="2200" dirty="0"/>
              <a:t>1829 – concern began in relation to ‘police soldiers’ which led to ‘policing by consent’.</a:t>
            </a:r>
          </a:p>
          <a:p>
            <a:endParaRPr lang="en-GB" sz="2200" dirty="0"/>
          </a:p>
          <a:p>
            <a:r>
              <a:rPr lang="en-GB" sz="2200" dirty="0"/>
              <a:t>Mandate – police powers to perform their role. However, the mandate corresponds to issues with an unwritten constitution (vague and lack of definition).</a:t>
            </a:r>
          </a:p>
          <a:p>
            <a:endParaRPr lang="en-GB" sz="2200" dirty="0"/>
          </a:p>
          <a:p>
            <a:r>
              <a:rPr lang="en-GB" sz="2200" dirty="0"/>
              <a:t>Increased criminological research in this area which reflects on ethnographic studies from 60s and 70s.</a:t>
            </a:r>
          </a:p>
          <a:p>
            <a:endParaRPr lang="en-GB" sz="2200" dirty="0"/>
          </a:p>
          <a:p>
            <a:r>
              <a:rPr lang="en-GB" sz="2200" dirty="0"/>
              <a:t>Research highlights the importance of police culture, discretion and attitudes to the law as underpinning factors of the police role (Ellison, 2013).</a:t>
            </a:r>
          </a:p>
        </p:txBody>
      </p:sp>
    </p:spTree>
    <p:extLst>
      <p:ext uri="{BB962C8B-B14F-4D97-AF65-F5344CB8AC3E}">
        <p14:creationId xmlns:p14="http://schemas.microsoft.com/office/powerpoint/2010/main" val="42778583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F221E-6B82-5296-F0CB-8E43B2C5ADEF}"/>
              </a:ext>
            </a:extLst>
          </p:cNvPr>
          <p:cNvSpPr>
            <a:spLocks noGrp="1"/>
          </p:cNvSpPr>
          <p:nvPr>
            <p:ph type="title"/>
          </p:nvPr>
        </p:nvSpPr>
        <p:spPr>
          <a:xfrm>
            <a:off x="5177859" y="609601"/>
            <a:ext cx="5683623" cy="1216024"/>
          </a:xfrm>
        </p:spPr>
        <p:txBody>
          <a:bodyPr>
            <a:normAutofit/>
          </a:bodyPr>
          <a:lstStyle/>
          <a:p>
            <a:r>
              <a:rPr lang="en-GB" dirty="0"/>
              <a:t>The police: challenges</a:t>
            </a:r>
          </a:p>
        </p:txBody>
      </p:sp>
      <p:pic>
        <p:nvPicPr>
          <p:cNvPr id="5" name="Picture 4">
            <a:hlinkClick r:id="rId3"/>
            <a:extLst>
              <a:ext uri="{FF2B5EF4-FFF2-40B4-BE49-F238E27FC236}">
                <a16:creationId xmlns:a16="http://schemas.microsoft.com/office/drawing/2014/main" id="{5209949C-15D5-06A4-F283-F362654BA747}"/>
              </a:ext>
            </a:extLst>
          </p:cNvPr>
          <p:cNvPicPr>
            <a:picLocks noChangeAspect="1"/>
          </p:cNvPicPr>
          <p:nvPr/>
        </p:nvPicPr>
        <p:blipFill>
          <a:blip r:embed="rId4"/>
          <a:srcRect l="13352" r="16078"/>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780C1682-1A78-8EBF-7886-ACB917FDD83A}"/>
              </a:ext>
            </a:extLst>
          </p:cNvPr>
          <p:cNvSpPr>
            <a:spLocks noGrp="1"/>
          </p:cNvSpPr>
          <p:nvPr>
            <p:ph idx="1"/>
          </p:nvPr>
        </p:nvSpPr>
        <p:spPr>
          <a:xfrm>
            <a:off x="5177859" y="2147356"/>
            <a:ext cx="6673622" cy="4710643"/>
          </a:xfrm>
        </p:spPr>
        <p:txBody>
          <a:bodyPr>
            <a:normAutofit lnSpcReduction="10000"/>
          </a:bodyPr>
          <a:lstStyle/>
          <a:p>
            <a:pPr>
              <a:lnSpc>
                <a:spcPct val="90000"/>
              </a:lnSpc>
            </a:pPr>
            <a:r>
              <a:rPr lang="en-GB" sz="2400" b="1" dirty="0"/>
              <a:t>Hough and Roberts (2017) </a:t>
            </a:r>
            <a:r>
              <a:rPr lang="en-GB" sz="2400" dirty="0"/>
              <a:t>– There is a higher level of backing and public confidence in the police than for other agencies within the CJS. </a:t>
            </a:r>
          </a:p>
          <a:p>
            <a:pPr>
              <a:lnSpc>
                <a:spcPct val="90000"/>
              </a:lnSpc>
            </a:pPr>
            <a:r>
              <a:rPr lang="en-GB" sz="2400" b="1" dirty="0"/>
              <a:t>House of Commons Home Affairs Committee (2018) </a:t>
            </a:r>
            <a:r>
              <a:rPr lang="en-GB" sz="2400" dirty="0"/>
              <a:t>– The police need to try and maintain high levels of public confidence. However, the changing nature of crime (certain offences requiring specialist policing) and funding cuts will act as significant barriers. </a:t>
            </a:r>
          </a:p>
          <a:p>
            <a:pPr>
              <a:lnSpc>
                <a:spcPct val="90000"/>
              </a:lnSpc>
            </a:pPr>
            <a:r>
              <a:rPr lang="en-GB" sz="2400" dirty="0"/>
              <a:t>Privatisation – Some local people and authorities are privately paying for additional policing, which includes contracting private security firms to patrol the streets in the early hours of the morning. CRIME SCENE GUARDS.</a:t>
            </a:r>
          </a:p>
          <a:p>
            <a:pPr>
              <a:lnSpc>
                <a:spcPct val="90000"/>
              </a:lnSpc>
            </a:pPr>
            <a:endParaRPr lang="en-GB" sz="1900" dirty="0"/>
          </a:p>
        </p:txBody>
      </p:sp>
    </p:spTree>
    <p:extLst>
      <p:ext uri="{BB962C8B-B14F-4D97-AF65-F5344CB8AC3E}">
        <p14:creationId xmlns:p14="http://schemas.microsoft.com/office/powerpoint/2010/main" val="1435757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89E0641-F6AC-4C12-B872-9701271C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CA5FE-AA3D-1E4C-2F2F-2853749C0762}"/>
              </a:ext>
            </a:extLst>
          </p:cNvPr>
          <p:cNvSpPr>
            <a:spLocks noGrp="1"/>
          </p:cNvSpPr>
          <p:nvPr>
            <p:ph type="title"/>
          </p:nvPr>
        </p:nvSpPr>
        <p:spPr>
          <a:xfrm>
            <a:off x="3270424" y="242586"/>
            <a:ext cx="5445269" cy="1216024"/>
          </a:xfrm>
        </p:spPr>
        <p:txBody>
          <a:bodyPr>
            <a:normAutofit/>
          </a:bodyPr>
          <a:lstStyle/>
          <a:p>
            <a:r>
              <a:rPr lang="en-GB" dirty="0"/>
              <a:t>THE POLICE: </a:t>
            </a:r>
            <a:r>
              <a:rPr lang="en-GB" b="1" dirty="0"/>
              <a:t>CHALLENGES</a:t>
            </a:r>
          </a:p>
        </p:txBody>
      </p:sp>
      <p:pic>
        <p:nvPicPr>
          <p:cNvPr id="24" name="Online Media 23" title="Video of George Floyd detained at gunpoint shown to US jury  - BBC News">
            <a:hlinkClick r:id="" action="ppaction://media"/>
            <a:extLst>
              <a:ext uri="{FF2B5EF4-FFF2-40B4-BE49-F238E27FC236}">
                <a16:creationId xmlns:a16="http://schemas.microsoft.com/office/drawing/2014/main" id="{D4329EDD-CDD3-EB71-D3AE-796C62A10679}"/>
              </a:ext>
            </a:extLst>
          </p:cNvPr>
          <p:cNvPicPr>
            <a:picLocks noGrp="1" noRot="1" noChangeAspect="1"/>
          </p:cNvPicPr>
          <p:nvPr>
            <p:ph idx="1"/>
            <a:videoFile r:link="rId1"/>
          </p:nvPr>
        </p:nvPicPr>
        <p:blipFill>
          <a:blip r:embed="rId4"/>
          <a:stretch>
            <a:fillRect/>
          </a:stretch>
        </p:blipFill>
        <p:spPr>
          <a:xfrm>
            <a:off x="149026" y="2662238"/>
            <a:ext cx="6347024" cy="3586161"/>
          </a:xfrm>
          <a:prstGeom prst="rect">
            <a:avLst/>
          </a:prstGeom>
        </p:spPr>
      </p:pic>
      <p:sp>
        <p:nvSpPr>
          <p:cNvPr id="35" name="Freeform: Shape 34">
            <a:extLst>
              <a:ext uri="{FF2B5EF4-FFF2-40B4-BE49-F238E27FC236}">
                <a16:creationId xmlns:a16="http://schemas.microsoft.com/office/drawing/2014/main" id="{673E492F-779E-45B2-B2E6-C9E554F78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5929" y="906400"/>
            <a:ext cx="2057842" cy="22171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t>z</a:t>
            </a:r>
          </a:p>
        </p:txBody>
      </p:sp>
      <p:pic>
        <p:nvPicPr>
          <p:cNvPr id="5" name="Content Placeholder 4">
            <a:hlinkClick r:id="rId5"/>
            <a:extLst>
              <a:ext uri="{FF2B5EF4-FFF2-40B4-BE49-F238E27FC236}">
                <a16:creationId xmlns:a16="http://schemas.microsoft.com/office/drawing/2014/main" id="{85BDDE97-651A-13B0-269B-12DF39F636DA}"/>
              </a:ext>
            </a:extLst>
          </p:cNvPr>
          <p:cNvPicPr>
            <a:picLocks noChangeAspect="1"/>
          </p:cNvPicPr>
          <p:nvPr/>
        </p:nvPicPr>
        <p:blipFill>
          <a:blip r:embed="rId6"/>
          <a:srcRect r="3" b="16672"/>
          <a:stretch/>
        </p:blipFill>
        <p:spPr>
          <a:xfrm>
            <a:off x="7065369" y="1075938"/>
            <a:ext cx="1727930" cy="1882214"/>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36" name="Freeform: Shape 35">
            <a:extLst>
              <a:ext uri="{FF2B5EF4-FFF2-40B4-BE49-F238E27FC236}">
                <a16:creationId xmlns:a16="http://schemas.microsoft.com/office/drawing/2014/main" id="{7822A603-E30D-4C4B-BBD7-095EA1D87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58160" y="0"/>
            <a:ext cx="1733839" cy="6858000"/>
          </a:xfrm>
          <a:custGeom>
            <a:avLst/>
            <a:gdLst>
              <a:gd name="connsiteX0" fmla="*/ 589058 w 1733839"/>
              <a:gd name="connsiteY0" fmla="*/ 0 h 6858000"/>
              <a:gd name="connsiteX1" fmla="*/ 695506 w 1733839"/>
              <a:gd name="connsiteY1" fmla="*/ 0 h 6858000"/>
              <a:gd name="connsiteX2" fmla="*/ 1050879 w 1733839"/>
              <a:gd name="connsiteY2" fmla="*/ 0 h 6858000"/>
              <a:gd name="connsiteX3" fmla="*/ 1733839 w 1733839"/>
              <a:gd name="connsiteY3" fmla="*/ 0 h 6858000"/>
              <a:gd name="connsiteX4" fmla="*/ 1733839 w 1733839"/>
              <a:gd name="connsiteY4" fmla="*/ 6858000 h 6858000"/>
              <a:gd name="connsiteX5" fmla="*/ 1050879 w 1733839"/>
              <a:gd name="connsiteY5" fmla="*/ 6858000 h 6858000"/>
              <a:gd name="connsiteX6" fmla="*/ 695506 w 1733839"/>
              <a:gd name="connsiteY6" fmla="*/ 6858000 h 6858000"/>
              <a:gd name="connsiteX7" fmla="*/ 0 w 1733839"/>
              <a:gd name="connsiteY7" fmla="*/ 6858000 h 6858000"/>
              <a:gd name="connsiteX8" fmla="*/ 892 w 1733839"/>
              <a:gd name="connsiteY8" fmla="*/ 6851959 h 6858000"/>
              <a:gd name="connsiteX9" fmla="*/ 27720 w 1733839"/>
              <a:gd name="connsiteY9" fmla="*/ 6694854 h 6858000"/>
              <a:gd name="connsiteX10" fmla="*/ 50142 w 1733839"/>
              <a:gd name="connsiteY10" fmla="*/ 6555141 h 6858000"/>
              <a:gd name="connsiteX11" fmla="*/ 64908 w 1733839"/>
              <a:gd name="connsiteY11" fmla="*/ 6499945 h 6858000"/>
              <a:gd name="connsiteX12" fmla="*/ 79232 w 1733839"/>
              <a:gd name="connsiteY12" fmla="*/ 6462052 h 6858000"/>
              <a:gd name="connsiteX13" fmla="*/ 96432 w 1733839"/>
              <a:gd name="connsiteY13" fmla="*/ 6353365 h 6858000"/>
              <a:gd name="connsiteX14" fmla="*/ 116894 w 1733839"/>
              <a:gd name="connsiteY14" fmla="*/ 6168099 h 6858000"/>
              <a:gd name="connsiteX15" fmla="*/ 123029 w 1733839"/>
              <a:gd name="connsiteY15" fmla="*/ 6129910 h 6858000"/>
              <a:gd name="connsiteX16" fmla="*/ 135371 w 1733839"/>
              <a:gd name="connsiteY16" fmla="*/ 6102071 h 6858000"/>
              <a:gd name="connsiteX17" fmla="*/ 144395 w 1733839"/>
              <a:gd name="connsiteY17" fmla="*/ 6099954 h 6858000"/>
              <a:gd name="connsiteX18" fmla="*/ 148903 w 1733839"/>
              <a:gd name="connsiteY18" fmla="*/ 6079752 h 6858000"/>
              <a:gd name="connsiteX19" fmla="*/ 158366 w 1733839"/>
              <a:gd name="connsiteY19" fmla="*/ 5968395 h 6858000"/>
              <a:gd name="connsiteX20" fmla="*/ 179836 w 1733839"/>
              <a:gd name="connsiteY20" fmla="*/ 5889852 h 6858000"/>
              <a:gd name="connsiteX21" fmla="*/ 189483 w 1733839"/>
              <a:gd name="connsiteY21" fmla="*/ 5559484 h 6858000"/>
              <a:gd name="connsiteX22" fmla="*/ 242110 w 1733839"/>
              <a:gd name="connsiteY22" fmla="*/ 5167343 h 6858000"/>
              <a:gd name="connsiteX23" fmla="*/ 299275 w 1733839"/>
              <a:gd name="connsiteY23" fmla="*/ 4934305 h 6858000"/>
              <a:gd name="connsiteX24" fmla="*/ 290553 w 1733839"/>
              <a:gd name="connsiteY24" fmla="*/ 4909400 h 6858000"/>
              <a:gd name="connsiteX25" fmla="*/ 287623 w 1733839"/>
              <a:gd name="connsiteY25" fmla="*/ 4883139 h 6858000"/>
              <a:gd name="connsiteX26" fmla="*/ 289330 w 1733839"/>
              <a:gd name="connsiteY26" fmla="*/ 4880455 h 6858000"/>
              <a:gd name="connsiteX27" fmla="*/ 292063 w 1733839"/>
              <a:gd name="connsiteY27" fmla="*/ 4851513 h 6858000"/>
              <a:gd name="connsiteX28" fmla="*/ 291160 w 1733839"/>
              <a:gd name="connsiteY28" fmla="*/ 4716425 h 6858000"/>
              <a:gd name="connsiteX29" fmla="*/ 292734 w 1733839"/>
              <a:gd name="connsiteY29" fmla="*/ 4715998 h 6858000"/>
              <a:gd name="connsiteX30" fmla="*/ 296369 w 1733839"/>
              <a:gd name="connsiteY30" fmla="*/ 4708369 h 6858000"/>
              <a:gd name="connsiteX31" fmla="*/ 285926 w 1733839"/>
              <a:gd name="connsiteY31" fmla="*/ 4659816 h 6858000"/>
              <a:gd name="connsiteX32" fmla="*/ 234413 w 1733839"/>
              <a:gd name="connsiteY32" fmla="*/ 4516668 h 6858000"/>
              <a:gd name="connsiteX33" fmla="*/ 238357 w 1733839"/>
              <a:gd name="connsiteY33" fmla="*/ 4201563 h 6858000"/>
              <a:gd name="connsiteX34" fmla="*/ 194621 w 1733839"/>
              <a:gd name="connsiteY34" fmla="*/ 4123559 h 6858000"/>
              <a:gd name="connsiteX35" fmla="*/ 187442 w 1733839"/>
              <a:gd name="connsiteY35" fmla="*/ 4062454 h 6858000"/>
              <a:gd name="connsiteX36" fmla="*/ 161421 w 1733839"/>
              <a:gd name="connsiteY36" fmla="*/ 3874138 h 6858000"/>
              <a:gd name="connsiteX37" fmla="*/ 87651 w 1733839"/>
              <a:gd name="connsiteY37" fmla="*/ 3615332 h 6858000"/>
              <a:gd name="connsiteX38" fmla="*/ 70054 w 1733839"/>
              <a:gd name="connsiteY38" fmla="*/ 3528750 h 6858000"/>
              <a:gd name="connsiteX39" fmla="*/ 72950 w 1733839"/>
              <a:gd name="connsiteY39" fmla="*/ 3473436 h 6858000"/>
              <a:gd name="connsiteX40" fmla="*/ 92003 w 1733839"/>
              <a:gd name="connsiteY40" fmla="*/ 3396718 h 6858000"/>
              <a:gd name="connsiteX41" fmla="*/ 137341 w 1733839"/>
              <a:gd name="connsiteY41" fmla="*/ 2991944 h 6858000"/>
              <a:gd name="connsiteX42" fmla="*/ 160880 w 1733839"/>
              <a:gd name="connsiteY42" fmla="*/ 2889135 h 6858000"/>
              <a:gd name="connsiteX43" fmla="*/ 149649 w 1733839"/>
              <a:gd name="connsiteY43" fmla="*/ 2785156 h 6858000"/>
              <a:gd name="connsiteX44" fmla="*/ 165658 w 1733839"/>
              <a:gd name="connsiteY44" fmla="*/ 2750753 h 6858000"/>
              <a:gd name="connsiteX45" fmla="*/ 168768 w 1733839"/>
              <a:gd name="connsiteY45" fmla="*/ 2744971 h 6858000"/>
              <a:gd name="connsiteX46" fmla="*/ 173593 w 1733839"/>
              <a:gd name="connsiteY46" fmla="*/ 2718600 h 6858000"/>
              <a:gd name="connsiteX47" fmla="*/ 184487 w 1733839"/>
              <a:gd name="connsiteY47" fmla="*/ 2715189 h 6858000"/>
              <a:gd name="connsiteX48" fmla="*/ 198578 w 1733839"/>
              <a:gd name="connsiteY48" fmla="*/ 2678384 h 6858000"/>
              <a:gd name="connsiteX49" fmla="*/ 204796 w 1733839"/>
              <a:gd name="connsiteY49" fmla="*/ 2628725 h 6858000"/>
              <a:gd name="connsiteX50" fmla="*/ 223651 w 1733839"/>
              <a:gd name="connsiteY50" fmla="*/ 2388513 h 6858000"/>
              <a:gd name="connsiteX51" fmla="*/ 241028 w 1733839"/>
              <a:gd name="connsiteY51" fmla="*/ 2247203 h 6858000"/>
              <a:gd name="connsiteX52" fmla="*/ 257204 w 1733839"/>
              <a:gd name="connsiteY52" fmla="*/ 2197300 h 6858000"/>
              <a:gd name="connsiteX53" fmla="*/ 273356 w 1733839"/>
              <a:gd name="connsiteY53" fmla="*/ 2125071 h 6858000"/>
              <a:gd name="connsiteX54" fmla="*/ 309272 w 1733839"/>
              <a:gd name="connsiteY54" fmla="*/ 2000525 h 6858000"/>
              <a:gd name="connsiteX55" fmla="*/ 344638 w 1733839"/>
              <a:gd name="connsiteY55" fmla="*/ 1828108 h 6858000"/>
              <a:gd name="connsiteX56" fmla="*/ 329514 w 1733839"/>
              <a:gd name="connsiteY56" fmla="*/ 1686412 h 6858000"/>
              <a:gd name="connsiteX57" fmla="*/ 347637 w 1733839"/>
              <a:gd name="connsiteY57" fmla="*/ 1587892 h 6858000"/>
              <a:gd name="connsiteX58" fmla="*/ 331555 w 1733839"/>
              <a:gd name="connsiteY58" fmla="*/ 1253932 h 6858000"/>
              <a:gd name="connsiteX59" fmla="*/ 351485 w 1733839"/>
              <a:gd name="connsiteY59" fmla="*/ 1078707 h 6858000"/>
              <a:gd name="connsiteX60" fmla="*/ 366519 w 1733839"/>
              <a:gd name="connsiteY60" fmla="*/ 1019564 h 6858000"/>
              <a:gd name="connsiteX61" fmla="*/ 391212 w 1733839"/>
              <a:gd name="connsiteY61" fmla="*/ 920284 h 6858000"/>
              <a:gd name="connsiteX62" fmla="*/ 429269 w 1733839"/>
              <a:gd name="connsiteY62" fmla="*/ 853593 h 6858000"/>
              <a:gd name="connsiteX63" fmla="*/ 442148 w 1733839"/>
              <a:gd name="connsiteY63" fmla="*/ 767605 h 6858000"/>
              <a:gd name="connsiteX64" fmla="*/ 419789 w 1733839"/>
              <a:gd name="connsiteY64" fmla="*/ 737918 h 6858000"/>
              <a:gd name="connsiteX65" fmla="*/ 441797 w 1733839"/>
              <a:gd name="connsiteY65" fmla="*/ 649088 h 6858000"/>
              <a:gd name="connsiteX66" fmla="*/ 477957 w 1733839"/>
              <a:gd name="connsiteY66" fmla="*/ 515401 h 6858000"/>
              <a:gd name="connsiteX67" fmla="*/ 492267 w 1733839"/>
              <a:gd name="connsiteY67" fmla="*/ 435789 h 6858000"/>
              <a:gd name="connsiteX68" fmla="*/ 538464 w 1733839"/>
              <a:gd name="connsiteY68" fmla="*/ 221057 h 6858000"/>
              <a:gd name="connsiteX69" fmla="*/ 590155 w 1733839"/>
              <a:gd name="connsiteY69" fmla="*/ 80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33839" h="6858000">
                <a:moveTo>
                  <a:pt x="589058" y="0"/>
                </a:moveTo>
                <a:lnTo>
                  <a:pt x="695506" y="0"/>
                </a:lnTo>
                <a:lnTo>
                  <a:pt x="1050879" y="0"/>
                </a:lnTo>
                <a:lnTo>
                  <a:pt x="1733839" y="0"/>
                </a:lnTo>
                <a:lnTo>
                  <a:pt x="1733839" y="6858000"/>
                </a:lnTo>
                <a:lnTo>
                  <a:pt x="1050879" y="6858000"/>
                </a:lnTo>
                <a:lnTo>
                  <a:pt x="695506" y="6858000"/>
                </a:lnTo>
                <a:lnTo>
                  <a:pt x="0" y="6858000"/>
                </a:lnTo>
                <a:lnTo>
                  <a:pt x="892" y="6851959"/>
                </a:lnTo>
                <a:cubicBezTo>
                  <a:pt x="8671" y="6803742"/>
                  <a:pt x="20818" y="6737013"/>
                  <a:pt x="27720" y="6694854"/>
                </a:cubicBezTo>
                <a:cubicBezTo>
                  <a:pt x="38268" y="6664679"/>
                  <a:pt x="61482" y="6595467"/>
                  <a:pt x="50142" y="6555141"/>
                </a:cubicBezTo>
                <a:cubicBezTo>
                  <a:pt x="66223" y="6565788"/>
                  <a:pt x="49478" y="6508860"/>
                  <a:pt x="64908" y="6499945"/>
                </a:cubicBezTo>
                <a:cubicBezTo>
                  <a:pt x="77466" y="6495142"/>
                  <a:pt x="75313" y="6476752"/>
                  <a:pt x="79232" y="6462052"/>
                </a:cubicBezTo>
                <a:cubicBezTo>
                  <a:pt x="91683" y="6450356"/>
                  <a:pt x="99661" y="6377856"/>
                  <a:pt x="96432" y="6353365"/>
                </a:cubicBezTo>
                <a:cubicBezTo>
                  <a:pt x="79671" y="6285311"/>
                  <a:pt x="128947" y="6222673"/>
                  <a:pt x="116894" y="6168099"/>
                </a:cubicBezTo>
                <a:cubicBezTo>
                  <a:pt x="117322" y="6153355"/>
                  <a:pt x="119605" y="6140892"/>
                  <a:pt x="123029" y="6129910"/>
                </a:cubicBezTo>
                <a:lnTo>
                  <a:pt x="135371" y="6102071"/>
                </a:lnTo>
                <a:lnTo>
                  <a:pt x="144395" y="6099954"/>
                </a:lnTo>
                <a:lnTo>
                  <a:pt x="148903" y="6079752"/>
                </a:lnTo>
                <a:lnTo>
                  <a:pt x="158366" y="5968395"/>
                </a:lnTo>
                <a:cubicBezTo>
                  <a:pt x="173449" y="5913997"/>
                  <a:pt x="137014" y="5929232"/>
                  <a:pt x="179836" y="5889852"/>
                </a:cubicBezTo>
                <a:cubicBezTo>
                  <a:pt x="180829" y="5781780"/>
                  <a:pt x="207382" y="5663801"/>
                  <a:pt x="189483" y="5559484"/>
                </a:cubicBezTo>
                <a:cubicBezTo>
                  <a:pt x="202245" y="5439735"/>
                  <a:pt x="227910" y="5271516"/>
                  <a:pt x="242110" y="5167343"/>
                </a:cubicBezTo>
                <a:cubicBezTo>
                  <a:pt x="259581" y="5083368"/>
                  <a:pt x="261157" y="5001485"/>
                  <a:pt x="299275" y="4934305"/>
                </a:cubicBezTo>
                <a:cubicBezTo>
                  <a:pt x="295179" y="4926661"/>
                  <a:pt x="292398" y="4918270"/>
                  <a:pt x="290553" y="4909400"/>
                </a:cubicBezTo>
                <a:lnTo>
                  <a:pt x="287623" y="4883139"/>
                </a:lnTo>
                <a:lnTo>
                  <a:pt x="289330" y="4880455"/>
                </a:lnTo>
                <a:cubicBezTo>
                  <a:pt x="293705" y="4867468"/>
                  <a:pt x="293823" y="4858573"/>
                  <a:pt x="292063" y="4851513"/>
                </a:cubicBezTo>
                <a:lnTo>
                  <a:pt x="291160" y="4716425"/>
                </a:lnTo>
                <a:lnTo>
                  <a:pt x="292734" y="4715998"/>
                </a:lnTo>
                <a:lnTo>
                  <a:pt x="296369" y="4708369"/>
                </a:lnTo>
                <a:lnTo>
                  <a:pt x="285926" y="4659816"/>
                </a:lnTo>
                <a:cubicBezTo>
                  <a:pt x="274769" y="4616544"/>
                  <a:pt x="239874" y="4556239"/>
                  <a:pt x="234413" y="4516668"/>
                </a:cubicBezTo>
                <a:cubicBezTo>
                  <a:pt x="208824" y="4379049"/>
                  <a:pt x="248703" y="4270469"/>
                  <a:pt x="238357" y="4201563"/>
                </a:cubicBezTo>
                <a:cubicBezTo>
                  <a:pt x="230128" y="4159172"/>
                  <a:pt x="201774" y="4144027"/>
                  <a:pt x="194621" y="4123559"/>
                </a:cubicBezTo>
                <a:cubicBezTo>
                  <a:pt x="191140" y="4106249"/>
                  <a:pt x="164398" y="4078750"/>
                  <a:pt x="187442" y="4062454"/>
                </a:cubicBezTo>
                <a:cubicBezTo>
                  <a:pt x="153177" y="3970610"/>
                  <a:pt x="179384" y="3951379"/>
                  <a:pt x="161421" y="3874138"/>
                </a:cubicBezTo>
                <a:cubicBezTo>
                  <a:pt x="104818" y="3787816"/>
                  <a:pt x="151343" y="3663152"/>
                  <a:pt x="87651" y="3615332"/>
                </a:cubicBezTo>
                <a:lnTo>
                  <a:pt x="70054" y="3528750"/>
                </a:lnTo>
                <a:lnTo>
                  <a:pt x="72950" y="3473436"/>
                </a:lnTo>
                <a:cubicBezTo>
                  <a:pt x="76038" y="3447907"/>
                  <a:pt x="81670" y="3421667"/>
                  <a:pt x="92003" y="3396718"/>
                </a:cubicBezTo>
                <a:cubicBezTo>
                  <a:pt x="79328" y="3192821"/>
                  <a:pt x="122229" y="3126867"/>
                  <a:pt x="137341" y="2991944"/>
                </a:cubicBezTo>
                <a:cubicBezTo>
                  <a:pt x="188093" y="2937951"/>
                  <a:pt x="144319" y="2960356"/>
                  <a:pt x="160880" y="2889135"/>
                </a:cubicBezTo>
                <a:cubicBezTo>
                  <a:pt x="119456" y="2893044"/>
                  <a:pt x="193265" y="2807843"/>
                  <a:pt x="149649" y="2785156"/>
                </a:cubicBezTo>
                <a:cubicBezTo>
                  <a:pt x="154043" y="2772915"/>
                  <a:pt x="159677" y="2761770"/>
                  <a:pt x="165658" y="2750753"/>
                </a:cubicBezTo>
                <a:lnTo>
                  <a:pt x="168768" y="2744971"/>
                </a:lnTo>
                <a:lnTo>
                  <a:pt x="173593" y="2718600"/>
                </a:lnTo>
                <a:lnTo>
                  <a:pt x="184487" y="2715189"/>
                </a:lnTo>
                <a:lnTo>
                  <a:pt x="198578" y="2678384"/>
                </a:lnTo>
                <a:cubicBezTo>
                  <a:pt x="202383" y="2663978"/>
                  <a:pt x="204753" y="2647747"/>
                  <a:pt x="204796" y="2628725"/>
                </a:cubicBezTo>
                <a:cubicBezTo>
                  <a:pt x="188383" y="2559344"/>
                  <a:pt x="246220" y="2474897"/>
                  <a:pt x="223651" y="2388513"/>
                </a:cubicBezTo>
                <a:cubicBezTo>
                  <a:pt x="218937" y="2357215"/>
                  <a:pt x="226280" y="2263217"/>
                  <a:pt x="241028" y="2247203"/>
                </a:cubicBezTo>
                <a:cubicBezTo>
                  <a:pt x="245313" y="2227968"/>
                  <a:pt x="242100" y="2204441"/>
                  <a:pt x="257204" y="2197300"/>
                </a:cubicBezTo>
                <a:cubicBezTo>
                  <a:pt x="275660" y="2184640"/>
                  <a:pt x="253472" y="2112583"/>
                  <a:pt x="273356" y="2125071"/>
                </a:cubicBezTo>
                <a:cubicBezTo>
                  <a:pt x="258270" y="2073994"/>
                  <a:pt x="297433" y="2040202"/>
                  <a:pt x="309272" y="2000525"/>
                </a:cubicBezTo>
                <a:cubicBezTo>
                  <a:pt x="293618" y="1959798"/>
                  <a:pt x="333891" y="1916723"/>
                  <a:pt x="344638" y="1828108"/>
                </a:cubicBezTo>
                <a:cubicBezTo>
                  <a:pt x="326387" y="1783182"/>
                  <a:pt x="352166" y="1768478"/>
                  <a:pt x="329514" y="1686412"/>
                </a:cubicBezTo>
                <a:cubicBezTo>
                  <a:pt x="330013" y="1646375"/>
                  <a:pt x="347296" y="1659973"/>
                  <a:pt x="347637" y="1587892"/>
                </a:cubicBezTo>
                <a:cubicBezTo>
                  <a:pt x="319008" y="1459517"/>
                  <a:pt x="330428" y="1355166"/>
                  <a:pt x="331555" y="1253932"/>
                </a:cubicBezTo>
                <a:cubicBezTo>
                  <a:pt x="337253" y="1140938"/>
                  <a:pt x="375876" y="1230689"/>
                  <a:pt x="351485" y="1078707"/>
                </a:cubicBezTo>
                <a:cubicBezTo>
                  <a:pt x="368751" y="1069304"/>
                  <a:pt x="371212" y="1051940"/>
                  <a:pt x="366519" y="1019564"/>
                </a:cubicBezTo>
                <a:cubicBezTo>
                  <a:pt x="370469" y="965078"/>
                  <a:pt x="409837" y="983342"/>
                  <a:pt x="391212" y="920284"/>
                </a:cubicBezTo>
                <a:cubicBezTo>
                  <a:pt x="411628" y="937645"/>
                  <a:pt x="409488" y="820746"/>
                  <a:pt x="429269" y="853593"/>
                </a:cubicBezTo>
                <a:cubicBezTo>
                  <a:pt x="452170" y="825311"/>
                  <a:pt x="421816" y="796536"/>
                  <a:pt x="442148" y="767605"/>
                </a:cubicBezTo>
                <a:cubicBezTo>
                  <a:pt x="449945" y="729597"/>
                  <a:pt x="417101" y="782107"/>
                  <a:pt x="419789" y="737918"/>
                </a:cubicBezTo>
                <a:cubicBezTo>
                  <a:pt x="426908" y="685712"/>
                  <a:pt x="387719" y="671883"/>
                  <a:pt x="441797" y="649088"/>
                </a:cubicBezTo>
                <a:cubicBezTo>
                  <a:pt x="435288" y="589473"/>
                  <a:pt x="458844" y="586799"/>
                  <a:pt x="477957" y="515401"/>
                </a:cubicBezTo>
                <a:cubicBezTo>
                  <a:pt x="468767" y="479307"/>
                  <a:pt x="477566" y="456179"/>
                  <a:pt x="492267" y="435789"/>
                </a:cubicBezTo>
                <a:cubicBezTo>
                  <a:pt x="496846" y="361187"/>
                  <a:pt x="522296" y="300896"/>
                  <a:pt x="538464" y="221057"/>
                </a:cubicBezTo>
                <a:cubicBezTo>
                  <a:pt x="533797" y="126654"/>
                  <a:pt x="573017" y="93429"/>
                  <a:pt x="590155" y="8052"/>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22CDA23-DED4-441E-8324-A9BC6C55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5537" y="519352"/>
            <a:ext cx="1993189" cy="145522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hlinkClick r:id="rId7"/>
            <a:extLst>
              <a:ext uri="{FF2B5EF4-FFF2-40B4-BE49-F238E27FC236}">
                <a16:creationId xmlns:a16="http://schemas.microsoft.com/office/drawing/2014/main" id="{46F02EC5-0C4D-702A-41B2-745006528E9B}"/>
              </a:ext>
            </a:extLst>
          </p:cNvPr>
          <p:cNvPicPr>
            <a:picLocks noChangeAspect="1"/>
          </p:cNvPicPr>
          <p:nvPr/>
        </p:nvPicPr>
        <p:blipFill>
          <a:blip r:embed="rId8"/>
          <a:srcRect t="32725" r="-5" b="15825"/>
          <a:stretch/>
        </p:blipFill>
        <p:spPr>
          <a:xfrm>
            <a:off x="9139934" y="520560"/>
            <a:ext cx="2001188" cy="1455222"/>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38" name="Freeform: Shape 37">
            <a:extLst>
              <a:ext uri="{FF2B5EF4-FFF2-40B4-BE49-F238E27FC236}">
                <a16:creationId xmlns:a16="http://schemas.microsoft.com/office/drawing/2014/main" id="{0053515E-E9DD-4BBB-A7B6-D2E4FA1E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13538" y="2161307"/>
            <a:ext cx="3168593" cy="319191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4" name="Picture 13">
            <a:hlinkClick r:id="rId9"/>
            <a:extLst>
              <a:ext uri="{FF2B5EF4-FFF2-40B4-BE49-F238E27FC236}">
                <a16:creationId xmlns:a16="http://schemas.microsoft.com/office/drawing/2014/main" id="{D7656064-F999-20F2-7506-CA0CA6D5343D}"/>
              </a:ext>
            </a:extLst>
          </p:cNvPr>
          <p:cNvPicPr>
            <a:picLocks noChangeAspect="1"/>
          </p:cNvPicPr>
          <p:nvPr/>
        </p:nvPicPr>
        <p:blipFill>
          <a:blip r:embed="rId10"/>
          <a:srcRect l="3276" r="3523" b="-4"/>
          <a:stretch/>
        </p:blipFill>
        <p:spPr>
          <a:xfrm>
            <a:off x="8312170" y="2161307"/>
            <a:ext cx="3169958" cy="3197240"/>
          </a:xfrm>
          <a:prstGeom prst="rect">
            <a:avLst/>
          </a:prstGeom>
        </p:spPr>
      </p:pic>
      <p:sp>
        <p:nvSpPr>
          <p:cNvPr id="31" name="Freeform: Shape 30">
            <a:extLst>
              <a:ext uri="{FF2B5EF4-FFF2-40B4-BE49-F238E27FC236}">
                <a16:creationId xmlns:a16="http://schemas.microsoft.com/office/drawing/2014/main" id="{4F0BC2D9-376D-48AD-8D0D-8F5CBFE1D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2901" y="4528963"/>
            <a:ext cx="2369271" cy="192643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20290B8-91D2-5055-6195-3A13020BADE4}"/>
              </a:ext>
            </a:extLst>
          </p:cNvPr>
          <p:cNvPicPr>
            <a:picLocks noChangeAspect="1"/>
          </p:cNvPicPr>
          <p:nvPr/>
        </p:nvPicPr>
        <p:blipFill>
          <a:blip r:embed="rId11"/>
          <a:srcRect r="5892" b="-6"/>
          <a:stretch/>
        </p:blipFill>
        <p:spPr>
          <a:xfrm>
            <a:off x="7206021" y="4623022"/>
            <a:ext cx="2181039" cy="1738312"/>
          </a:xfrm>
          <a:prstGeom prst="rect">
            <a:avLst/>
          </a:prstGeom>
        </p:spPr>
      </p:pic>
      <p:sp>
        <p:nvSpPr>
          <p:cNvPr id="33" name="Rectangle 6">
            <a:extLst>
              <a:ext uri="{FF2B5EF4-FFF2-40B4-BE49-F238E27FC236}">
                <a16:creationId xmlns:a16="http://schemas.microsoft.com/office/drawing/2014/main" id="{3A287284-6FD1-4874-8C5B-046762D63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996220">
            <a:off x="8596541" y="6126600"/>
            <a:ext cx="129297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Picture 25">
            <a:extLst>
              <a:ext uri="{FF2B5EF4-FFF2-40B4-BE49-F238E27FC236}">
                <a16:creationId xmlns:a16="http://schemas.microsoft.com/office/drawing/2014/main" id="{E3F25661-67D0-1E0E-9C6C-7915715E95F4}"/>
              </a:ext>
            </a:extLst>
          </p:cNvPr>
          <p:cNvPicPr>
            <a:picLocks noChangeAspect="1"/>
          </p:cNvPicPr>
          <p:nvPr/>
        </p:nvPicPr>
        <p:blipFill>
          <a:blip r:embed="rId12"/>
          <a:stretch>
            <a:fillRect/>
          </a:stretch>
        </p:blipFill>
        <p:spPr>
          <a:xfrm>
            <a:off x="106879" y="150019"/>
            <a:ext cx="1678781" cy="1678781"/>
          </a:xfrm>
          <a:prstGeom prst="rect">
            <a:avLst/>
          </a:prstGeom>
        </p:spPr>
      </p:pic>
    </p:spTree>
    <p:extLst>
      <p:ext uri="{BB962C8B-B14F-4D97-AF65-F5344CB8AC3E}">
        <p14:creationId xmlns:p14="http://schemas.microsoft.com/office/powerpoint/2010/main" val="3508056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41F680-B18F-481A-8D6E-9FD77379E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7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C598E-AAF5-9C3D-337D-0D0A727D6E5D}"/>
              </a:ext>
            </a:extLst>
          </p:cNvPr>
          <p:cNvSpPr>
            <a:spLocks noGrp="1"/>
          </p:cNvSpPr>
          <p:nvPr>
            <p:ph type="title"/>
          </p:nvPr>
        </p:nvSpPr>
        <p:spPr>
          <a:xfrm>
            <a:off x="5282647" y="609601"/>
            <a:ext cx="5826631" cy="1216024"/>
          </a:xfrm>
        </p:spPr>
        <p:txBody>
          <a:bodyPr vert="horz" lIns="91440" tIns="45720" rIns="91440" bIns="45720" rtlCol="0" anchor="ctr">
            <a:normAutofit/>
          </a:bodyPr>
          <a:lstStyle/>
          <a:p>
            <a:r>
              <a:rPr lang="en-US"/>
              <a:t>Crown prosecution service</a:t>
            </a:r>
          </a:p>
        </p:txBody>
      </p:sp>
      <p:sp>
        <p:nvSpPr>
          <p:cNvPr id="12" name="Freeform: Shape 11">
            <a:extLst>
              <a:ext uri="{FF2B5EF4-FFF2-40B4-BE49-F238E27FC236}">
                <a16:creationId xmlns:a16="http://schemas.microsoft.com/office/drawing/2014/main" id="{F74CA6A1-199E-4E0D-BF66-A552C7E59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82301" cy="4882103"/>
          </a:xfrm>
          <a:custGeom>
            <a:avLst/>
            <a:gdLst>
              <a:gd name="connsiteX0" fmla="*/ 0 w 4882301"/>
              <a:gd name="connsiteY0" fmla="*/ 0 h 4882103"/>
              <a:gd name="connsiteX1" fmla="*/ 3905841 w 4882301"/>
              <a:gd name="connsiteY1" fmla="*/ 0 h 4882103"/>
              <a:gd name="connsiteX2" fmla="*/ 4882301 w 4882301"/>
              <a:gd name="connsiteY2" fmla="*/ 0 h 4882103"/>
              <a:gd name="connsiteX3" fmla="*/ 4871664 w 4882301"/>
              <a:gd name="connsiteY3" fmla="*/ 12164 h 4882103"/>
              <a:gd name="connsiteX4" fmla="*/ 4845255 w 4882301"/>
              <a:gd name="connsiteY4" fmla="*/ 53786 h 4882103"/>
              <a:gd name="connsiteX5" fmla="*/ 4832975 w 4882301"/>
              <a:gd name="connsiteY5" fmla="*/ 71441 h 4882103"/>
              <a:gd name="connsiteX6" fmla="*/ 4817370 w 4882301"/>
              <a:gd name="connsiteY6" fmla="*/ 80005 h 4882103"/>
              <a:gd name="connsiteX7" fmla="*/ 4809347 w 4882301"/>
              <a:gd name="connsiteY7" fmla="*/ 76230 h 4882103"/>
              <a:gd name="connsiteX8" fmla="*/ 4801782 w 4882301"/>
              <a:gd name="connsiteY8" fmla="*/ 84878 h 4882103"/>
              <a:gd name="connsiteX9" fmla="*/ 4798715 w 4882301"/>
              <a:gd name="connsiteY9" fmla="*/ 85797 h 4882103"/>
              <a:gd name="connsiteX10" fmla="*/ 4782182 w 4882301"/>
              <a:gd name="connsiteY10" fmla="*/ 92450 h 4882103"/>
              <a:gd name="connsiteX11" fmla="*/ 4773099 w 4882301"/>
              <a:gd name="connsiteY11" fmla="*/ 140971 h 4882103"/>
              <a:gd name="connsiteX12" fmla="*/ 4740360 w 4882301"/>
              <a:gd name="connsiteY12" fmla="*/ 172435 h 4882103"/>
              <a:gd name="connsiteX13" fmla="*/ 4736950 w 4882301"/>
              <a:gd name="connsiteY13" fmla="*/ 178679 h 4882103"/>
              <a:gd name="connsiteX14" fmla="*/ 4735838 w 4882301"/>
              <a:gd name="connsiteY14" fmla="*/ 185572 h 4882103"/>
              <a:gd name="connsiteX15" fmla="*/ 4734185 w 4882301"/>
              <a:gd name="connsiteY15" fmla="*/ 183735 h 4882103"/>
              <a:gd name="connsiteX16" fmla="*/ 4718018 w 4882301"/>
              <a:gd name="connsiteY16" fmla="*/ 213327 h 4882103"/>
              <a:gd name="connsiteX17" fmla="*/ 4688939 w 4882301"/>
              <a:gd name="connsiteY17" fmla="*/ 250886 h 4882103"/>
              <a:gd name="connsiteX18" fmla="*/ 4674425 w 4882301"/>
              <a:gd name="connsiteY18" fmla="*/ 272754 h 4882103"/>
              <a:gd name="connsiteX19" fmla="*/ 4675557 w 4882301"/>
              <a:gd name="connsiteY19" fmla="*/ 274827 h 4882103"/>
              <a:gd name="connsiteX20" fmla="*/ 4654479 w 4882301"/>
              <a:gd name="connsiteY20" fmla="*/ 396503 h 4882103"/>
              <a:gd name="connsiteX21" fmla="*/ 4590538 w 4882301"/>
              <a:gd name="connsiteY21" fmla="*/ 520441 h 4882103"/>
              <a:gd name="connsiteX22" fmla="*/ 4594889 w 4882301"/>
              <a:gd name="connsiteY22" fmla="*/ 537296 h 4882103"/>
              <a:gd name="connsiteX23" fmla="*/ 4594233 w 4882301"/>
              <a:gd name="connsiteY23" fmla="*/ 553255 h 4882103"/>
              <a:gd name="connsiteX24" fmla="*/ 4592486 w 4882301"/>
              <a:gd name="connsiteY24" fmla="*/ 554301 h 4882103"/>
              <a:gd name="connsiteX25" fmla="*/ 4586772 w 4882301"/>
              <a:gd name="connsiteY25" fmla="*/ 570157 h 4882103"/>
              <a:gd name="connsiteX26" fmla="*/ 4588850 w 4882301"/>
              <a:gd name="connsiteY26" fmla="*/ 575443 h 4882103"/>
              <a:gd name="connsiteX27" fmla="*/ 4585973 w 4882301"/>
              <a:gd name="connsiteY27" fmla="*/ 586891 h 4882103"/>
              <a:gd name="connsiteX28" fmla="*/ 4583120 w 4882301"/>
              <a:gd name="connsiteY28" fmla="*/ 610976 h 4882103"/>
              <a:gd name="connsiteX29" fmla="*/ 4579947 w 4882301"/>
              <a:gd name="connsiteY29" fmla="*/ 614045 h 4882103"/>
              <a:gd name="connsiteX30" fmla="*/ 4571535 w 4882301"/>
              <a:gd name="connsiteY30" fmla="*/ 648134 h 4882103"/>
              <a:gd name="connsiteX31" fmla="*/ 4570168 w 4882301"/>
              <a:gd name="connsiteY31" fmla="*/ 647920 h 4882103"/>
              <a:gd name="connsiteX32" fmla="*/ 4562329 w 4882301"/>
              <a:gd name="connsiteY32" fmla="*/ 654549 h 4882103"/>
              <a:gd name="connsiteX33" fmla="*/ 4550201 w 4882301"/>
              <a:gd name="connsiteY33" fmla="*/ 668771 h 4882103"/>
              <a:gd name="connsiteX34" fmla="*/ 4506750 w 4882301"/>
              <a:gd name="connsiteY34" fmla="*/ 693120 h 4882103"/>
              <a:gd name="connsiteX35" fmla="*/ 4501638 w 4882301"/>
              <a:gd name="connsiteY35" fmla="*/ 713469 h 4882103"/>
              <a:gd name="connsiteX36" fmla="*/ 4484999 w 4882301"/>
              <a:gd name="connsiteY36" fmla="*/ 723668 h 4882103"/>
              <a:gd name="connsiteX37" fmla="*/ 4431193 w 4882301"/>
              <a:gd name="connsiteY37" fmla="*/ 747977 h 4882103"/>
              <a:gd name="connsiteX38" fmla="*/ 4368110 w 4882301"/>
              <a:gd name="connsiteY38" fmla="*/ 781955 h 4882103"/>
              <a:gd name="connsiteX39" fmla="*/ 4308331 w 4882301"/>
              <a:gd name="connsiteY39" fmla="*/ 821385 h 4882103"/>
              <a:gd name="connsiteX40" fmla="*/ 4246095 w 4882301"/>
              <a:gd name="connsiteY40" fmla="*/ 838398 h 4882103"/>
              <a:gd name="connsiteX41" fmla="*/ 4201655 w 4882301"/>
              <a:gd name="connsiteY41" fmla="*/ 866799 h 4882103"/>
              <a:gd name="connsiteX42" fmla="*/ 4135014 w 4882301"/>
              <a:gd name="connsiteY42" fmla="*/ 878860 h 4882103"/>
              <a:gd name="connsiteX43" fmla="*/ 4113878 w 4882301"/>
              <a:gd name="connsiteY43" fmla="*/ 890438 h 4882103"/>
              <a:gd name="connsiteX44" fmla="*/ 4101093 w 4882301"/>
              <a:gd name="connsiteY44" fmla="*/ 895083 h 4882103"/>
              <a:gd name="connsiteX45" fmla="*/ 4099328 w 4882301"/>
              <a:gd name="connsiteY45" fmla="*/ 894380 h 4882103"/>
              <a:gd name="connsiteX46" fmla="*/ 4076403 w 4882301"/>
              <a:gd name="connsiteY46" fmla="*/ 929195 h 4882103"/>
              <a:gd name="connsiteX47" fmla="*/ 4071099 w 4882301"/>
              <a:gd name="connsiteY47" fmla="*/ 931504 h 4882103"/>
              <a:gd name="connsiteX48" fmla="*/ 4059044 w 4882301"/>
              <a:gd name="connsiteY48" fmla="*/ 957158 h 4882103"/>
              <a:gd name="connsiteX49" fmla="*/ 4051275 w 4882301"/>
              <a:gd name="connsiteY49" fmla="*/ 968833 h 4882103"/>
              <a:gd name="connsiteX50" fmla="*/ 4052262 w 4882301"/>
              <a:gd name="connsiteY50" fmla="*/ 975389 h 4882103"/>
              <a:gd name="connsiteX51" fmla="*/ 4039178 w 4882301"/>
              <a:gd name="connsiteY51" fmla="*/ 990967 h 4882103"/>
              <a:gd name="connsiteX52" fmla="*/ 4036476 w 4882301"/>
              <a:gd name="connsiteY52" fmla="*/ 991528 h 4882103"/>
              <a:gd name="connsiteX53" fmla="*/ 4030147 w 4882301"/>
              <a:gd name="connsiteY53" fmla="*/ 1008949 h 4882103"/>
              <a:gd name="connsiteX54" fmla="*/ 3791175 w 4882301"/>
              <a:gd name="connsiteY54" fmla="*/ 1112745 h 4882103"/>
              <a:gd name="connsiteX55" fmla="*/ 3468633 w 4882301"/>
              <a:gd name="connsiteY55" fmla="*/ 1357372 h 4882103"/>
              <a:gd name="connsiteX56" fmla="*/ 2349444 w 4882301"/>
              <a:gd name="connsiteY56" fmla="*/ 2665454 h 4882103"/>
              <a:gd name="connsiteX57" fmla="*/ 1644590 w 4882301"/>
              <a:gd name="connsiteY57" fmla="*/ 3444154 h 4882103"/>
              <a:gd name="connsiteX58" fmla="*/ 1250698 w 4882301"/>
              <a:gd name="connsiteY58" fmla="*/ 3827834 h 4882103"/>
              <a:gd name="connsiteX59" fmla="*/ 1131871 w 4882301"/>
              <a:gd name="connsiteY59" fmla="*/ 4121318 h 4882103"/>
              <a:gd name="connsiteX60" fmla="*/ 1051679 w 4882301"/>
              <a:gd name="connsiteY60" fmla="*/ 4348389 h 4882103"/>
              <a:gd name="connsiteX61" fmla="*/ 906982 w 4882301"/>
              <a:gd name="connsiteY61" fmla="*/ 4531597 h 4882103"/>
              <a:gd name="connsiteX62" fmla="*/ 801199 w 4882301"/>
              <a:gd name="connsiteY62" fmla="*/ 4594289 h 4882103"/>
              <a:gd name="connsiteX63" fmla="*/ 799572 w 4882301"/>
              <a:gd name="connsiteY63" fmla="*/ 4616434 h 4882103"/>
              <a:gd name="connsiteX64" fmla="*/ 793361 w 4882301"/>
              <a:gd name="connsiteY64" fmla="*/ 4632413 h 4882103"/>
              <a:gd name="connsiteX65" fmla="*/ 791288 w 4882301"/>
              <a:gd name="connsiteY65" fmla="*/ 4631684 h 4882103"/>
              <a:gd name="connsiteX66" fmla="*/ 780168 w 4882301"/>
              <a:gd name="connsiteY66" fmla="*/ 4642277 h 4882103"/>
              <a:gd name="connsiteX67" fmla="*/ 780355 w 4882301"/>
              <a:gd name="connsiteY67" fmla="*/ 4649968 h 4882103"/>
              <a:gd name="connsiteX68" fmla="*/ 773547 w 4882301"/>
              <a:gd name="connsiteY68" fmla="*/ 4658922 h 4882103"/>
              <a:gd name="connsiteX69" fmla="*/ 712980 w 4882301"/>
              <a:gd name="connsiteY69" fmla="*/ 4687109 h 4882103"/>
              <a:gd name="connsiteX70" fmla="*/ 658998 w 4882301"/>
              <a:gd name="connsiteY70" fmla="*/ 4687168 h 4882103"/>
              <a:gd name="connsiteX71" fmla="*/ 599809 w 4882301"/>
              <a:gd name="connsiteY71" fmla="*/ 4705379 h 4882103"/>
              <a:gd name="connsiteX72" fmla="*/ 558586 w 4882301"/>
              <a:gd name="connsiteY72" fmla="*/ 4701679 h 4882103"/>
              <a:gd name="connsiteX73" fmla="*/ 476867 w 4882301"/>
              <a:gd name="connsiteY73" fmla="*/ 4703401 h 4882103"/>
              <a:gd name="connsiteX74" fmla="*/ 397404 w 4882301"/>
              <a:gd name="connsiteY74" fmla="*/ 4711420 h 4882103"/>
              <a:gd name="connsiteX75" fmla="*/ 369335 w 4882301"/>
              <a:gd name="connsiteY75" fmla="*/ 4717390 h 4882103"/>
              <a:gd name="connsiteX76" fmla="*/ 316209 w 4882301"/>
              <a:gd name="connsiteY76" fmla="*/ 4714515 h 4882103"/>
              <a:gd name="connsiteX77" fmla="*/ 262859 w 4882301"/>
              <a:gd name="connsiteY77" fmla="*/ 4724281 h 4882103"/>
              <a:gd name="connsiteX78" fmla="*/ 219683 w 4882301"/>
              <a:gd name="connsiteY78" fmla="*/ 4732893 h 4882103"/>
              <a:gd name="connsiteX79" fmla="*/ 181299 w 4882301"/>
              <a:gd name="connsiteY79" fmla="*/ 4733057 h 4882103"/>
              <a:gd name="connsiteX80" fmla="*/ 158273 w 4882301"/>
              <a:gd name="connsiteY80" fmla="*/ 4732813 h 4882103"/>
              <a:gd name="connsiteX81" fmla="*/ 99338 w 4882301"/>
              <a:gd name="connsiteY81" fmla="*/ 4777324 h 4882103"/>
              <a:gd name="connsiteX82" fmla="*/ 22026 w 4882301"/>
              <a:gd name="connsiteY82" fmla="*/ 4864170 h 4882103"/>
              <a:gd name="connsiteX83" fmla="*/ 11819 w 4882301"/>
              <a:gd name="connsiteY83" fmla="*/ 4882103 h 4882103"/>
              <a:gd name="connsiteX84" fmla="*/ 0 w 4882301"/>
              <a:gd name="connsiteY84" fmla="*/ 4879437 h 488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82301" h="4882103">
                <a:moveTo>
                  <a:pt x="0" y="0"/>
                </a:moveTo>
                <a:lnTo>
                  <a:pt x="3905841" y="0"/>
                </a:lnTo>
                <a:lnTo>
                  <a:pt x="4882301" y="0"/>
                </a:lnTo>
                <a:lnTo>
                  <a:pt x="4871664" y="12164"/>
                </a:lnTo>
                <a:cubicBezTo>
                  <a:pt x="4858538" y="24444"/>
                  <a:pt x="4845228" y="35473"/>
                  <a:pt x="4845255" y="53786"/>
                </a:cubicBezTo>
                <a:cubicBezTo>
                  <a:pt x="4842155" y="61666"/>
                  <a:pt x="4837910" y="67273"/>
                  <a:pt x="4832975" y="71441"/>
                </a:cubicBezTo>
                <a:lnTo>
                  <a:pt x="4817370" y="80005"/>
                </a:lnTo>
                <a:lnTo>
                  <a:pt x="4809347" y="76230"/>
                </a:lnTo>
                <a:lnTo>
                  <a:pt x="4801782" y="84878"/>
                </a:lnTo>
                <a:lnTo>
                  <a:pt x="4798715" y="85797"/>
                </a:lnTo>
                <a:cubicBezTo>
                  <a:pt x="4792836" y="87519"/>
                  <a:pt x="4787173" y="89462"/>
                  <a:pt x="4782182" y="92450"/>
                </a:cubicBezTo>
                <a:cubicBezTo>
                  <a:pt x="4808432" y="122655"/>
                  <a:pt x="4744060" y="122852"/>
                  <a:pt x="4773099" y="140971"/>
                </a:cubicBezTo>
                <a:cubicBezTo>
                  <a:pt x="4750244" y="162644"/>
                  <a:pt x="4783879" y="174205"/>
                  <a:pt x="4740360" y="172435"/>
                </a:cubicBezTo>
                <a:lnTo>
                  <a:pt x="4736950" y="178679"/>
                </a:lnTo>
                <a:lnTo>
                  <a:pt x="4735838" y="185572"/>
                </a:lnTo>
                <a:cubicBezTo>
                  <a:pt x="4735287" y="184960"/>
                  <a:pt x="4734736" y="184347"/>
                  <a:pt x="4734185" y="183735"/>
                </a:cubicBezTo>
                <a:lnTo>
                  <a:pt x="4718018" y="213327"/>
                </a:lnTo>
                <a:cubicBezTo>
                  <a:pt x="4708900" y="226131"/>
                  <a:pt x="4698659" y="238379"/>
                  <a:pt x="4688939" y="250886"/>
                </a:cubicBezTo>
                <a:lnTo>
                  <a:pt x="4674425" y="272754"/>
                </a:lnTo>
                <a:lnTo>
                  <a:pt x="4675557" y="274827"/>
                </a:lnTo>
                <a:cubicBezTo>
                  <a:pt x="4692733" y="317553"/>
                  <a:pt x="4690330" y="399012"/>
                  <a:pt x="4654479" y="396503"/>
                </a:cubicBezTo>
                <a:cubicBezTo>
                  <a:pt x="4629917" y="439743"/>
                  <a:pt x="4630394" y="492844"/>
                  <a:pt x="4590538" y="520441"/>
                </a:cubicBezTo>
                <a:cubicBezTo>
                  <a:pt x="4593060" y="526025"/>
                  <a:pt x="4594396" y="531656"/>
                  <a:pt x="4594889" y="537296"/>
                </a:cubicBezTo>
                <a:lnTo>
                  <a:pt x="4594233" y="553255"/>
                </a:lnTo>
                <a:lnTo>
                  <a:pt x="4592486" y="554301"/>
                </a:lnTo>
                <a:cubicBezTo>
                  <a:pt x="4587288" y="560504"/>
                  <a:pt x="4586135" y="565587"/>
                  <a:pt x="4586772" y="570157"/>
                </a:cubicBezTo>
                <a:lnTo>
                  <a:pt x="4588850" y="575443"/>
                </a:lnTo>
                <a:lnTo>
                  <a:pt x="4585973" y="586891"/>
                </a:lnTo>
                <a:lnTo>
                  <a:pt x="4583120" y="610976"/>
                </a:lnTo>
                <a:lnTo>
                  <a:pt x="4579947" y="614045"/>
                </a:lnTo>
                <a:lnTo>
                  <a:pt x="4571535" y="648134"/>
                </a:lnTo>
                <a:lnTo>
                  <a:pt x="4570168" y="647920"/>
                </a:lnTo>
                <a:cubicBezTo>
                  <a:pt x="4566910" y="648223"/>
                  <a:pt x="4564144" y="649910"/>
                  <a:pt x="4562329" y="654549"/>
                </a:cubicBezTo>
                <a:cubicBezTo>
                  <a:pt x="4546774" y="637433"/>
                  <a:pt x="4554179" y="653583"/>
                  <a:pt x="4550201" y="668771"/>
                </a:cubicBezTo>
                <a:cubicBezTo>
                  <a:pt x="4525156" y="645580"/>
                  <a:pt x="4524937" y="694757"/>
                  <a:pt x="4506750" y="693120"/>
                </a:cubicBezTo>
                <a:lnTo>
                  <a:pt x="4501638" y="713469"/>
                </a:lnTo>
                <a:lnTo>
                  <a:pt x="4484999" y="723668"/>
                </a:lnTo>
                <a:cubicBezTo>
                  <a:pt x="4467842" y="731103"/>
                  <a:pt x="4449426" y="737866"/>
                  <a:pt x="4431193" y="747977"/>
                </a:cubicBezTo>
                <a:cubicBezTo>
                  <a:pt x="4393455" y="760072"/>
                  <a:pt x="4397875" y="773457"/>
                  <a:pt x="4368110" y="781955"/>
                </a:cubicBezTo>
                <a:lnTo>
                  <a:pt x="4308331" y="821385"/>
                </a:lnTo>
                <a:lnTo>
                  <a:pt x="4246095" y="838398"/>
                </a:lnTo>
                <a:lnTo>
                  <a:pt x="4201655" y="866799"/>
                </a:lnTo>
                <a:cubicBezTo>
                  <a:pt x="4177801" y="858770"/>
                  <a:pt x="4160718" y="913070"/>
                  <a:pt x="4135014" y="878860"/>
                </a:cubicBezTo>
                <a:cubicBezTo>
                  <a:pt x="4124490" y="894291"/>
                  <a:pt x="4128917" y="914682"/>
                  <a:pt x="4113878" y="890438"/>
                </a:cubicBezTo>
                <a:cubicBezTo>
                  <a:pt x="4109858" y="894945"/>
                  <a:pt x="4105569" y="895865"/>
                  <a:pt x="4101093" y="895083"/>
                </a:cubicBezTo>
                <a:lnTo>
                  <a:pt x="4099328" y="894380"/>
                </a:lnTo>
                <a:lnTo>
                  <a:pt x="4076403" y="929195"/>
                </a:lnTo>
                <a:lnTo>
                  <a:pt x="4071099" y="931504"/>
                </a:lnTo>
                <a:lnTo>
                  <a:pt x="4059044" y="957158"/>
                </a:lnTo>
                <a:lnTo>
                  <a:pt x="4051275" y="968833"/>
                </a:lnTo>
                <a:lnTo>
                  <a:pt x="4052262" y="975389"/>
                </a:lnTo>
                <a:cubicBezTo>
                  <a:pt x="4051555" y="980661"/>
                  <a:pt x="4048274" y="985887"/>
                  <a:pt x="4039178" y="990967"/>
                </a:cubicBezTo>
                <a:lnTo>
                  <a:pt x="4036476" y="991528"/>
                </a:lnTo>
                <a:lnTo>
                  <a:pt x="4030147" y="1008949"/>
                </a:lnTo>
                <a:cubicBezTo>
                  <a:pt x="4028887" y="1015351"/>
                  <a:pt x="3789695" y="1105708"/>
                  <a:pt x="3791175" y="1112745"/>
                </a:cubicBezTo>
                <a:lnTo>
                  <a:pt x="3468633" y="1357372"/>
                </a:lnTo>
                <a:cubicBezTo>
                  <a:pt x="3007916" y="1829258"/>
                  <a:pt x="2905784" y="2337003"/>
                  <a:pt x="2349444" y="2665454"/>
                </a:cubicBezTo>
                <a:lnTo>
                  <a:pt x="1644590" y="3444154"/>
                </a:lnTo>
                <a:lnTo>
                  <a:pt x="1250698" y="3827834"/>
                </a:lnTo>
                <a:cubicBezTo>
                  <a:pt x="1225290" y="3842038"/>
                  <a:pt x="1141959" y="4085899"/>
                  <a:pt x="1131871" y="4121318"/>
                </a:cubicBezTo>
                <a:cubicBezTo>
                  <a:pt x="1094841" y="4141744"/>
                  <a:pt x="1077207" y="4325829"/>
                  <a:pt x="1051679" y="4348389"/>
                </a:cubicBezTo>
                <a:cubicBezTo>
                  <a:pt x="1048682" y="4381577"/>
                  <a:pt x="956993" y="4490557"/>
                  <a:pt x="906982" y="4531597"/>
                </a:cubicBezTo>
                <a:cubicBezTo>
                  <a:pt x="867869" y="4551118"/>
                  <a:pt x="849806" y="4607070"/>
                  <a:pt x="801199" y="4594289"/>
                </a:cubicBezTo>
                <a:cubicBezTo>
                  <a:pt x="801717" y="4602753"/>
                  <a:pt x="801057" y="4610029"/>
                  <a:pt x="799572" y="4616434"/>
                </a:cubicBezTo>
                <a:lnTo>
                  <a:pt x="793361" y="4632413"/>
                </a:lnTo>
                <a:lnTo>
                  <a:pt x="791288" y="4631684"/>
                </a:lnTo>
                <a:cubicBezTo>
                  <a:pt x="784039" y="4632736"/>
                  <a:pt x="781139" y="4636841"/>
                  <a:pt x="780168" y="4642277"/>
                </a:cubicBezTo>
                <a:lnTo>
                  <a:pt x="780355" y="4649968"/>
                </a:lnTo>
                <a:lnTo>
                  <a:pt x="773547" y="4658922"/>
                </a:lnTo>
                <a:lnTo>
                  <a:pt x="712980" y="4687109"/>
                </a:lnTo>
                <a:cubicBezTo>
                  <a:pt x="693888" y="4691817"/>
                  <a:pt x="685004" y="4683329"/>
                  <a:pt x="658998" y="4687168"/>
                </a:cubicBezTo>
                <a:cubicBezTo>
                  <a:pt x="652617" y="4696903"/>
                  <a:pt x="607468" y="4696757"/>
                  <a:pt x="599809" y="4705379"/>
                </a:cubicBezTo>
                <a:lnTo>
                  <a:pt x="558586" y="4701679"/>
                </a:lnTo>
                <a:cubicBezTo>
                  <a:pt x="527600" y="4706175"/>
                  <a:pt x="499471" y="4673329"/>
                  <a:pt x="476867" y="4703401"/>
                </a:cubicBezTo>
                <a:cubicBezTo>
                  <a:pt x="447819" y="4707454"/>
                  <a:pt x="419349" y="4696441"/>
                  <a:pt x="397404" y="4711420"/>
                </a:cubicBezTo>
                <a:cubicBezTo>
                  <a:pt x="384768" y="4701219"/>
                  <a:pt x="374322" y="4698020"/>
                  <a:pt x="369335" y="4717390"/>
                </a:cubicBezTo>
                <a:cubicBezTo>
                  <a:pt x="341061" y="4716067"/>
                  <a:pt x="328725" y="4691742"/>
                  <a:pt x="316209" y="4714515"/>
                </a:cubicBezTo>
                <a:cubicBezTo>
                  <a:pt x="283497" y="4663104"/>
                  <a:pt x="280147" y="4717961"/>
                  <a:pt x="262859" y="4724281"/>
                </a:cubicBezTo>
                <a:cubicBezTo>
                  <a:pt x="246771" y="4727344"/>
                  <a:pt x="236451" y="4729844"/>
                  <a:pt x="219683" y="4732893"/>
                </a:cubicBezTo>
                <a:cubicBezTo>
                  <a:pt x="212240" y="4769464"/>
                  <a:pt x="197625" y="4722763"/>
                  <a:pt x="181299" y="4733057"/>
                </a:cubicBezTo>
                <a:cubicBezTo>
                  <a:pt x="175073" y="4746658"/>
                  <a:pt x="169278" y="4748663"/>
                  <a:pt x="158273" y="4732813"/>
                </a:cubicBezTo>
                <a:cubicBezTo>
                  <a:pt x="130214" y="4799165"/>
                  <a:pt x="131962" y="4753319"/>
                  <a:pt x="99338" y="4777324"/>
                </a:cubicBezTo>
                <a:cubicBezTo>
                  <a:pt x="72071" y="4803053"/>
                  <a:pt x="41763" y="4799596"/>
                  <a:pt x="22026" y="4864170"/>
                </a:cubicBezTo>
                <a:cubicBezTo>
                  <a:pt x="20771" y="4873425"/>
                  <a:pt x="16962" y="4879602"/>
                  <a:pt x="11819" y="4882103"/>
                </a:cubicBezTo>
                <a:lnTo>
                  <a:pt x="0" y="487943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872" y="948519"/>
            <a:ext cx="3731986" cy="494731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Content Placeholder 3" descr="A blue and white logo&#10;&#10;Description automatically generated">
            <a:extLst>
              <a:ext uri="{FF2B5EF4-FFF2-40B4-BE49-F238E27FC236}">
                <a16:creationId xmlns:a16="http://schemas.microsoft.com/office/drawing/2014/main" id="{994C4B5F-76CF-6250-3976-3AEE3D138C8E}"/>
              </a:ext>
            </a:extLst>
          </p:cNvPr>
          <p:cNvPicPr>
            <a:picLocks noGrp="1" noChangeAspect="1"/>
          </p:cNvPicPr>
          <p:nvPr>
            <p:ph idx="1"/>
          </p:nvPr>
        </p:nvPicPr>
        <p:blipFill>
          <a:blip r:embed="rId3"/>
          <a:srcRect l="25381" r="24449" b="2"/>
          <a:stretch/>
        </p:blipFill>
        <p:spPr>
          <a:xfrm>
            <a:off x="939635" y="948518"/>
            <a:ext cx="3729968" cy="4947315"/>
          </a:xfrm>
          <a:prstGeom prst="rect">
            <a:avLst/>
          </a:prstGeom>
        </p:spPr>
      </p:pic>
      <p:sp>
        <p:nvSpPr>
          <p:cNvPr id="5" name="TextBox 4">
            <a:extLst>
              <a:ext uri="{FF2B5EF4-FFF2-40B4-BE49-F238E27FC236}">
                <a16:creationId xmlns:a16="http://schemas.microsoft.com/office/drawing/2014/main" id="{598CB6C2-C7DF-644A-4713-999C87536261}"/>
              </a:ext>
            </a:extLst>
          </p:cNvPr>
          <p:cNvSpPr txBox="1"/>
          <p:nvPr/>
        </p:nvSpPr>
        <p:spPr>
          <a:xfrm>
            <a:off x="5282646" y="2000251"/>
            <a:ext cx="6561691" cy="4254126"/>
          </a:xfrm>
          <a:prstGeom prst="rect">
            <a:avLst/>
          </a:prstGeom>
        </p:spPr>
        <p:txBody>
          <a:bodyPr vert="horz" lIns="91440" tIns="45720" rIns="91440" bIns="45720" rtlCol="0">
            <a:normAutofit fontScale="92500" lnSpcReduction="20000"/>
          </a:bodyPr>
          <a:lstStyle/>
          <a:p>
            <a:pPr>
              <a:spcAft>
                <a:spcPts val="600"/>
              </a:spcAft>
            </a:pPr>
            <a:r>
              <a:rPr lang="en-US" sz="2000" spc="50" dirty="0">
                <a:solidFill>
                  <a:schemeClr val="tx1">
                    <a:lumMod val="85000"/>
                    <a:lumOff val="15000"/>
                  </a:schemeClr>
                </a:solidFill>
                <a:ea typeface="Batang" panose="02030600000101010101" pitchFamily="18" charset="-127"/>
              </a:rPr>
              <a:t>Pre 1986 – It was the responsibility of individuals and the police to decide on the prosecution of cases. Questions arose regarding the powers of the police to both investigate and prosecute.</a:t>
            </a:r>
          </a:p>
          <a:p>
            <a:pPr>
              <a:spcAft>
                <a:spcPts val="600"/>
              </a:spcAft>
            </a:pPr>
            <a:endParaRPr lang="en-US" sz="2000" spc="50" dirty="0">
              <a:solidFill>
                <a:schemeClr val="tx1">
                  <a:lumMod val="85000"/>
                  <a:lumOff val="15000"/>
                </a:schemeClr>
              </a:solidFill>
              <a:ea typeface="Batang" panose="02030600000101010101" pitchFamily="18" charset="-127"/>
            </a:endParaRPr>
          </a:p>
          <a:p>
            <a:pPr>
              <a:spcAft>
                <a:spcPts val="600"/>
              </a:spcAft>
            </a:pPr>
            <a:r>
              <a:rPr lang="en-US" sz="2000" spc="50" dirty="0">
                <a:solidFill>
                  <a:schemeClr val="tx1">
                    <a:lumMod val="85000"/>
                    <a:lumOff val="15000"/>
                  </a:schemeClr>
                </a:solidFill>
                <a:ea typeface="Batang" panose="02030600000101010101" pitchFamily="18" charset="-127"/>
              </a:rPr>
              <a:t> Prosecution of Offences Act (1985) - Established CPS as an independent body in 1986 and also gives members of the public the right to bring private prosecutions. </a:t>
            </a:r>
          </a:p>
          <a:p>
            <a:pPr>
              <a:spcAft>
                <a:spcPts val="600"/>
              </a:spcAft>
            </a:pPr>
            <a:endParaRPr lang="en-US" sz="2000" spc="50" dirty="0">
              <a:solidFill>
                <a:schemeClr val="tx1">
                  <a:lumMod val="85000"/>
                  <a:lumOff val="15000"/>
                </a:schemeClr>
              </a:solidFill>
              <a:ea typeface="Batang" panose="02030600000101010101" pitchFamily="18" charset="-127"/>
            </a:endParaRPr>
          </a:p>
          <a:p>
            <a:pPr>
              <a:spcAft>
                <a:spcPts val="600"/>
              </a:spcAft>
            </a:pPr>
            <a:r>
              <a:rPr lang="en-US" sz="2000" spc="50" dirty="0">
                <a:solidFill>
                  <a:schemeClr val="tx1">
                    <a:lumMod val="85000"/>
                    <a:lumOff val="15000"/>
                  </a:schemeClr>
                </a:solidFill>
                <a:ea typeface="Batang" panose="02030600000101010101" pitchFamily="18" charset="-127"/>
              </a:rPr>
              <a:t>CPS is the main prosecuting body in England and Wales (but not the only one).</a:t>
            </a:r>
          </a:p>
          <a:p>
            <a:pPr>
              <a:spcAft>
                <a:spcPts val="600"/>
              </a:spcAft>
            </a:pPr>
            <a:endParaRPr lang="en-US" sz="2000" spc="50" dirty="0">
              <a:solidFill>
                <a:schemeClr val="tx1">
                  <a:lumMod val="85000"/>
                  <a:lumOff val="15000"/>
                </a:schemeClr>
              </a:solidFill>
              <a:latin typeface="Aharoni" panose="02010803020104030203" pitchFamily="2" charset="-79"/>
              <a:ea typeface="Batang" panose="02030600000101010101" pitchFamily="18" charset="-127"/>
              <a:cs typeface="Aharoni" panose="02010803020104030203" pitchFamily="2" charset="-79"/>
            </a:endParaRPr>
          </a:p>
          <a:p>
            <a:pPr>
              <a:spcAft>
                <a:spcPts val="600"/>
              </a:spcAft>
            </a:pPr>
            <a:r>
              <a:rPr lang="en-US" sz="2000" spc="50" dirty="0">
                <a:solidFill>
                  <a:schemeClr val="tx1">
                    <a:lumMod val="85000"/>
                    <a:lumOff val="15000"/>
                  </a:schemeClr>
                </a:solidFill>
                <a:latin typeface="Aharoni" panose="02010803020104030203" pitchFamily="2" charset="-79"/>
                <a:ea typeface="Batang" panose="02030600000101010101" pitchFamily="18" charset="-127"/>
                <a:cs typeface="Aharoni" panose="02010803020104030203" pitchFamily="2" charset="-79"/>
              </a:rPr>
              <a:t>Who is the head of the CPS and who do they report to?</a:t>
            </a:r>
          </a:p>
          <a:p>
            <a:pPr>
              <a:spcAft>
                <a:spcPts val="600"/>
              </a:spcAft>
            </a:pPr>
            <a:endParaRPr lang="en-US" sz="1700" spc="50" dirty="0">
              <a:solidFill>
                <a:schemeClr val="tx1">
                  <a:lumMod val="85000"/>
                  <a:lumOff val="15000"/>
                </a:schemeClr>
              </a:solidFill>
              <a:ea typeface="Batang" panose="02030600000101010101" pitchFamily="18" charset="-127"/>
            </a:endParaRPr>
          </a:p>
          <a:p>
            <a:pPr>
              <a:spcAft>
                <a:spcPts val="600"/>
              </a:spcAft>
            </a:pPr>
            <a:endParaRPr lang="en-US" sz="1700" spc="50" dirty="0">
              <a:solidFill>
                <a:schemeClr val="tx1">
                  <a:lumMod val="85000"/>
                  <a:lumOff val="15000"/>
                </a:schemeClr>
              </a:solidFill>
              <a:ea typeface="Batang" panose="02030600000101010101" pitchFamily="18" charset="-127"/>
            </a:endParaRPr>
          </a:p>
          <a:p>
            <a:pPr>
              <a:spcAft>
                <a:spcPts val="600"/>
              </a:spcAft>
            </a:pPr>
            <a:endParaRPr lang="en-US" sz="1700" spc="50" dirty="0">
              <a:solidFill>
                <a:schemeClr val="tx1">
                  <a:lumMod val="85000"/>
                  <a:lumOff val="15000"/>
                </a:schemeClr>
              </a:solidFill>
              <a:ea typeface="Batang" panose="02030600000101010101" pitchFamily="18" charset="-127"/>
            </a:endParaRPr>
          </a:p>
        </p:txBody>
      </p:sp>
      <p:sp>
        <p:nvSpPr>
          <p:cNvPr id="16" name="Rectangle 6">
            <a:extLst>
              <a:ext uri="{FF2B5EF4-FFF2-40B4-BE49-F238E27FC236}">
                <a16:creationId xmlns:a16="http://schemas.microsoft.com/office/drawing/2014/main" id="{96B5873C-FCDB-4D1E-80D6-01CF1883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5980" y="5694989"/>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1523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anim calcmode="lin" valueType="num">
                                      <p:cBhvr>
                                        <p:cTn id="1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1000"/>
                                        <p:tgtEl>
                                          <p:spTgt spid="5">
                                            <p:txEl>
                                              <p:pRg st="4" end="4"/>
                                            </p:txEl>
                                          </p:spTgt>
                                        </p:tgtEl>
                                      </p:cBhvr>
                                    </p:animEffect>
                                    <p:anim calcmode="lin" valueType="num">
                                      <p:cBhvr>
                                        <p:cTn id="2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Effect transition="in" filter="circle(in)">
                                      <p:cBhvr>
                                        <p:cTn id="30" dur="20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D1A00-6035-0B4C-1BDF-D14542821C8F}"/>
              </a:ext>
            </a:extLst>
          </p:cNvPr>
          <p:cNvSpPr>
            <a:spLocks noGrp="1"/>
          </p:cNvSpPr>
          <p:nvPr>
            <p:ph type="title"/>
          </p:nvPr>
        </p:nvSpPr>
        <p:spPr/>
        <p:txBody>
          <a:bodyPr/>
          <a:lstStyle/>
          <a:p>
            <a:r>
              <a:rPr lang="en-GB" dirty="0"/>
              <a:t>Crown prosecution service: role</a:t>
            </a:r>
          </a:p>
        </p:txBody>
      </p:sp>
      <p:sp>
        <p:nvSpPr>
          <p:cNvPr id="3" name="Content Placeholder 2">
            <a:extLst>
              <a:ext uri="{FF2B5EF4-FFF2-40B4-BE49-F238E27FC236}">
                <a16:creationId xmlns:a16="http://schemas.microsoft.com/office/drawing/2014/main" id="{2F9628B5-DFE4-3101-ED0A-F895B5844FF6}"/>
              </a:ext>
            </a:extLst>
          </p:cNvPr>
          <p:cNvSpPr>
            <a:spLocks noGrp="1"/>
          </p:cNvSpPr>
          <p:nvPr>
            <p:ph idx="1"/>
          </p:nvPr>
        </p:nvSpPr>
        <p:spPr>
          <a:xfrm>
            <a:off x="1050879" y="1825624"/>
            <a:ext cx="6871540" cy="4428753"/>
          </a:xfrm>
        </p:spPr>
        <p:txBody>
          <a:bodyPr>
            <a:normAutofit/>
          </a:bodyPr>
          <a:lstStyle/>
          <a:p>
            <a:r>
              <a:rPr lang="en-GB" dirty="0"/>
              <a:t>The CPS is organised into geographical areas for England and Wales and each one is led by a Chief Crown Prosecutor. Each area has the following general responsibilities:</a:t>
            </a:r>
          </a:p>
          <a:p>
            <a:endParaRPr lang="en-GB" dirty="0"/>
          </a:p>
          <a:p>
            <a:r>
              <a:rPr lang="en-GB" dirty="0"/>
              <a:t>•advising the police on cases for possible prosecution;</a:t>
            </a:r>
          </a:p>
          <a:p>
            <a:r>
              <a:rPr lang="en-GB" dirty="0"/>
              <a:t>•taking cases from the police once a defendant has been charged or ‘summonsed’ (ordered to attend court);</a:t>
            </a:r>
          </a:p>
          <a:p>
            <a:r>
              <a:rPr lang="en-GB" dirty="0"/>
              <a:t>•presenting cases at court.</a:t>
            </a:r>
          </a:p>
          <a:p>
            <a:r>
              <a:rPr lang="en-GB" dirty="0"/>
              <a:t>Since the Criminal Justice Act 2003, the CPS has not only advised the police on cases that should be prosecuted but has also decided on the appropriate charge in serious or complex cases. </a:t>
            </a:r>
          </a:p>
        </p:txBody>
      </p:sp>
      <p:pic>
        <p:nvPicPr>
          <p:cNvPr id="4" name="Online Media 3" title="What we do - The Crown Prosecution Service">
            <a:hlinkClick r:id="" action="ppaction://media"/>
            <a:extLst>
              <a:ext uri="{FF2B5EF4-FFF2-40B4-BE49-F238E27FC236}">
                <a16:creationId xmlns:a16="http://schemas.microsoft.com/office/drawing/2014/main" id="{4F80DFEA-749B-5AB8-2252-531951E6ED42}"/>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547938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4"/>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6" name="Rectangle 15">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74EB8D-3782-9B04-60DE-E6DF7BB85314}"/>
              </a:ext>
            </a:extLst>
          </p:cNvPr>
          <p:cNvSpPr>
            <a:spLocks noGrp="1"/>
          </p:cNvSpPr>
          <p:nvPr>
            <p:ph type="title"/>
          </p:nvPr>
        </p:nvSpPr>
        <p:spPr>
          <a:xfrm>
            <a:off x="-1876034" y="5438633"/>
            <a:ext cx="9908274" cy="791569"/>
          </a:xfrm>
        </p:spPr>
        <p:txBody>
          <a:bodyPr vert="horz" lIns="91440" tIns="45720" rIns="91440" bIns="45720" rtlCol="0" anchor="b">
            <a:normAutofit/>
          </a:bodyPr>
          <a:lstStyle/>
          <a:p>
            <a:pPr algn="ctr"/>
            <a:r>
              <a:rPr lang="en-US" dirty="0"/>
              <a:t>Cps: challenges</a:t>
            </a:r>
          </a:p>
        </p:txBody>
      </p:sp>
      <p:sp>
        <p:nvSpPr>
          <p:cNvPr id="20" name="Freeform: Shape 19">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hlinkClick r:id="rId6"/>
            <a:extLst>
              <a:ext uri="{FF2B5EF4-FFF2-40B4-BE49-F238E27FC236}">
                <a16:creationId xmlns:a16="http://schemas.microsoft.com/office/drawing/2014/main" id="{D325405A-5E8C-F8DB-B60D-634AFBB615D5}"/>
              </a:ext>
            </a:extLst>
          </p:cNvPr>
          <p:cNvPicPr>
            <a:picLocks noGrp="1" noChangeAspect="1"/>
          </p:cNvPicPr>
          <p:nvPr>
            <p:ph idx="1"/>
          </p:nvPr>
        </p:nvPicPr>
        <p:blipFill>
          <a:blip r:embed="rId7"/>
          <a:stretch>
            <a:fillRect/>
          </a:stretch>
        </p:blipFill>
        <p:spPr>
          <a:xfrm>
            <a:off x="1880393" y="964146"/>
            <a:ext cx="3072183" cy="3723859"/>
          </a:xfrm>
          <a:prstGeom prst="rect">
            <a:avLst/>
          </a:prstGeom>
        </p:spPr>
      </p:pic>
      <p:sp>
        <p:nvSpPr>
          <p:cNvPr id="24" name="Freeform: Shape 23">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Description automatically generated">
            <a:extLst>
              <a:ext uri="{FF2B5EF4-FFF2-40B4-BE49-F238E27FC236}">
                <a16:creationId xmlns:a16="http://schemas.microsoft.com/office/drawing/2014/main" id="{9A24AA27-03FE-B732-D4F8-1A9CE2E9B19A}"/>
              </a:ext>
            </a:extLst>
          </p:cNvPr>
          <p:cNvPicPr>
            <a:picLocks noChangeAspect="1"/>
          </p:cNvPicPr>
          <p:nvPr/>
        </p:nvPicPr>
        <p:blipFill>
          <a:blip r:embed="rId8"/>
          <a:stretch>
            <a:fillRect/>
          </a:stretch>
        </p:blipFill>
        <p:spPr>
          <a:xfrm>
            <a:off x="6340135" y="1194449"/>
            <a:ext cx="4925667" cy="3263253"/>
          </a:xfrm>
          <a:prstGeom prst="rect">
            <a:avLst/>
          </a:prstGeom>
        </p:spPr>
      </p:pic>
      <p:sp>
        <p:nvSpPr>
          <p:cNvPr id="8" name="TextBox 7">
            <a:extLst>
              <a:ext uri="{FF2B5EF4-FFF2-40B4-BE49-F238E27FC236}">
                <a16:creationId xmlns:a16="http://schemas.microsoft.com/office/drawing/2014/main" id="{EF3A5B8E-6FF4-0C1A-CF96-7E168A46A4B0}"/>
              </a:ext>
            </a:extLst>
          </p:cNvPr>
          <p:cNvSpPr txBox="1"/>
          <p:nvPr/>
        </p:nvSpPr>
        <p:spPr>
          <a:xfrm>
            <a:off x="6393655" y="5154370"/>
            <a:ext cx="5514975" cy="2031325"/>
          </a:xfrm>
          <a:prstGeom prst="rect">
            <a:avLst/>
          </a:prstGeom>
          <a:noFill/>
        </p:spPr>
        <p:txBody>
          <a:bodyPr wrap="square" rtlCol="0">
            <a:spAutoFit/>
          </a:bodyPr>
          <a:lstStyle/>
          <a:p>
            <a:pPr marL="342900" indent="-342900">
              <a:buAutoNum type="arabicPeriod"/>
            </a:pPr>
            <a:r>
              <a:rPr lang="en-GB" dirty="0"/>
              <a:t>Disparities in CPS decision making</a:t>
            </a:r>
          </a:p>
          <a:p>
            <a:pPr marL="342900" indent="-342900">
              <a:buAutoNum type="arabicPeriod"/>
            </a:pPr>
            <a:r>
              <a:rPr lang="en-GB" dirty="0"/>
              <a:t>‘Not guilty’ verdicts in high profile cases</a:t>
            </a:r>
          </a:p>
          <a:p>
            <a:pPr marL="342900" indent="-342900">
              <a:buAutoNum type="arabicPeriod"/>
            </a:pPr>
            <a:r>
              <a:rPr lang="en-GB" dirty="0"/>
              <a:t>Showing value for money as a publicly funded service</a:t>
            </a:r>
          </a:p>
          <a:p>
            <a:pPr marL="342900" indent="-342900">
              <a:buAutoNum type="arabicPeriod"/>
            </a:pPr>
            <a:r>
              <a:rPr lang="en-GB" dirty="0"/>
              <a:t>Privatisation</a:t>
            </a:r>
          </a:p>
          <a:p>
            <a:pPr marL="342900" indent="-342900">
              <a:buAutoNum type="arabicPeriod"/>
            </a:pPr>
            <a:r>
              <a:rPr lang="en-GB" dirty="0"/>
              <a:t>Workforce diversity</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3413713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5" name="Content Placeholder 4" descr="A close-up of a tablet&#10;&#10;Description automatically generated">
            <a:hlinkClick r:id="rId6"/>
            <a:extLst>
              <a:ext uri="{FF2B5EF4-FFF2-40B4-BE49-F238E27FC236}">
                <a16:creationId xmlns:a16="http://schemas.microsoft.com/office/drawing/2014/main" id="{71263C28-2A15-E9C5-CFCE-C648B9C6F74B}"/>
              </a:ext>
            </a:extLst>
          </p:cNvPr>
          <p:cNvPicPr>
            <a:picLocks noGrp="1" noChangeAspect="1"/>
          </p:cNvPicPr>
          <p:nvPr>
            <p:ph idx="1"/>
          </p:nvPr>
        </p:nvPicPr>
        <p:blipFill>
          <a:blip r:embed="rId7"/>
          <a:srcRect r="7999" b="-1"/>
          <a:stretch/>
        </p:blipFill>
        <p:spPr>
          <a:xfrm>
            <a:off x="1" y="11"/>
            <a:ext cx="12191999" cy="6857989"/>
          </a:xfrm>
          <a:prstGeom prst="rect">
            <a:avLst/>
          </a:prstGeom>
        </p:spPr>
      </p:pic>
      <p:sp useBgFill="1">
        <p:nvSpPr>
          <p:cNvPr id="16" name="Freeform: Shape 15">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4715C6-95AD-1174-0AA4-7E790CFC6FA2}"/>
              </a:ext>
            </a:extLst>
          </p:cNvPr>
          <p:cNvSpPr>
            <a:spLocks noGrp="1"/>
          </p:cNvSpPr>
          <p:nvPr>
            <p:ph type="title"/>
          </p:nvPr>
        </p:nvSpPr>
        <p:spPr>
          <a:xfrm>
            <a:off x="723900" y="5430741"/>
            <a:ext cx="10750253" cy="632588"/>
          </a:xfrm>
        </p:spPr>
        <p:txBody>
          <a:bodyPr vert="horz" lIns="91440" tIns="45720" rIns="91440" bIns="45720" rtlCol="0" anchor="b">
            <a:normAutofit/>
          </a:bodyPr>
          <a:lstStyle/>
          <a:p>
            <a:pPr algn="ctr"/>
            <a:r>
              <a:rPr lang="en-US"/>
              <a:t>RESEARCH TASK: CPS</a:t>
            </a:r>
          </a:p>
        </p:txBody>
      </p:sp>
      <p:sp>
        <p:nvSpPr>
          <p:cNvPr id="7" name="Flowchart: Connector 6">
            <a:extLst>
              <a:ext uri="{FF2B5EF4-FFF2-40B4-BE49-F238E27FC236}">
                <a16:creationId xmlns:a16="http://schemas.microsoft.com/office/drawing/2014/main" id="{6D943FB2-EE36-545E-BA9B-6EB054CC14BA}"/>
              </a:ext>
            </a:extLst>
          </p:cNvPr>
          <p:cNvSpPr/>
          <p:nvPr/>
        </p:nvSpPr>
        <p:spPr>
          <a:xfrm>
            <a:off x="10279856" y="978694"/>
            <a:ext cx="1850232" cy="1557337"/>
          </a:xfrm>
          <a:prstGeom prst="flowChartConnector">
            <a:avLst/>
          </a:prstGeom>
          <a:noFill/>
          <a:ln w="57150">
            <a:solidFill>
              <a:srgbClr val="FFFF00"/>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366796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9" name="Rectangle 28">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653FB6-9B0C-C3E7-C78C-238E002B0214}"/>
              </a:ext>
            </a:extLst>
          </p:cNvPr>
          <p:cNvSpPr>
            <a:spLocks noGrp="1"/>
          </p:cNvSpPr>
          <p:nvPr>
            <p:ph type="title"/>
          </p:nvPr>
        </p:nvSpPr>
        <p:spPr>
          <a:xfrm>
            <a:off x="1160060" y="5097439"/>
            <a:ext cx="9908274" cy="791569"/>
          </a:xfrm>
        </p:spPr>
        <p:txBody>
          <a:bodyPr vert="horz" lIns="91440" tIns="45720" rIns="91440" bIns="45720" rtlCol="0" anchor="b">
            <a:normAutofit/>
          </a:bodyPr>
          <a:lstStyle/>
          <a:p>
            <a:pPr algn="ctr"/>
            <a:r>
              <a:rPr lang="en-US"/>
              <a:t>prisons</a:t>
            </a:r>
          </a:p>
        </p:txBody>
      </p:sp>
      <p:sp>
        <p:nvSpPr>
          <p:cNvPr id="33" name="Freeform: Shape 32">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B5F1F87-F9CA-5FE8-944F-D1151F20B558}"/>
              </a:ext>
            </a:extLst>
          </p:cNvPr>
          <p:cNvPicPr>
            <a:picLocks noChangeAspect="1"/>
          </p:cNvPicPr>
          <p:nvPr/>
        </p:nvPicPr>
        <p:blipFill>
          <a:blip r:embed="rId6"/>
          <a:stretch>
            <a:fillRect/>
          </a:stretch>
        </p:blipFill>
        <p:spPr>
          <a:xfrm>
            <a:off x="1409013" y="964146"/>
            <a:ext cx="4014942" cy="3723859"/>
          </a:xfrm>
          <a:prstGeom prst="rect">
            <a:avLst/>
          </a:prstGeom>
        </p:spPr>
      </p:pic>
      <p:sp>
        <p:nvSpPr>
          <p:cNvPr id="37" name="Freeform: Shape 36">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40994033-2EC8-0362-05BB-BD20AF087B9E}"/>
              </a:ext>
            </a:extLst>
          </p:cNvPr>
          <p:cNvPicPr>
            <a:picLocks noChangeAspect="1"/>
          </p:cNvPicPr>
          <p:nvPr/>
        </p:nvPicPr>
        <p:blipFill>
          <a:blip r:embed="rId7"/>
          <a:stretch>
            <a:fillRect/>
          </a:stretch>
        </p:blipFill>
        <p:spPr>
          <a:xfrm>
            <a:off x="6392704" y="964146"/>
            <a:ext cx="4820529" cy="3723859"/>
          </a:xfrm>
          <a:prstGeom prst="rect">
            <a:avLst/>
          </a:prstGeom>
        </p:spPr>
      </p:pic>
      <p:sp>
        <p:nvSpPr>
          <p:cNvPr id="19" name="TextBox 18">
            <a:extLst>
              <a:ext uri="{FF2B5EF4-FFF2-40B4-BE49-F238E27FC236}">
                <a16:creationId xmlns:a16="http://schemas.microsoft.com/office/drawing/2014/main" id="{2454D8F5-91F9-133B-41A5-A69AA630AE86}"/>
              </a:ext>
            </a:extLst>
          </p:cNvPr>
          <p:cNvSpPr txBox="1"/>
          <p:nvPr/>
        </p:nvSpPr>
        <p:spPr>
          <a:xfrm>
            <a:off x="541544" y="6135307"/>
            <a:ext cx="3937587" cy="369332"/>
          </a:xfrm>
          <a:prstGeom prst="rect">
            <a:avLst/>
          </a:prstGeom>
          <a:noFill/>
        </p:spPr>
        <p:txBody>
          <a:bodyPr wrap="square" rtlCol="0">
            <a:spAutoFit/>
          </a:bodyPr>
          <a:lstStyle/>
          <a:p>
            <a:r>
              <a:rPr lang="en-GB" b="1" dirty="0">
                <a:highlight>
                  <a:srgbClr val="FFFF00"/>
                </a:highlight>
              </a:rPr>
              <a:t>Raymond v Honey [1981] UKHL 8</a:t>
            </a:r>
            <a:endParaRPr lang="en-GB" dirty="0">
              <a:highlight>
                <a:srgbClr val="FFFF00"/>
              </a:highlight>
            </a:endParaRPr>
          </a:p>
        </p:txBody>
      </p:sp>
    </p:spTree>
    <p:extLst>
      <p:ext uri="{BB962C8B-B14F-4D97-AF65-F5344CB8AC3E}">
        <p14:creationId xmlns:p14="http://schemas.microsoft.com/office/powerpoint/2010/main" val="24427209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B94BF6D8-BAB7-4EB4-9B19-BB8B2F0F7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233FAAD-5E0A-4FBB-9800-1DAEE5039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074490"/>
            <a:ext cx="12192000" cy="4783510"/>
          </a:xfrm>
          <a:custGeom>
            <a:avLst/>
            <a:gdLst>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11269135 w 12192000"/>
              <a:gd name="connsiteY21" fmla="*/ 11581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4783510">
                <a:moveTo>
                  <a:pt x="54039" y="133"/>
                </a:moveTo>
                <a:cubicBezTo>
                  <a:pt x="63704" y="2639"/>
                  <a:pt x="62723" y="39358"/>
                  <a:pt x="83989" y="21326"/>
                </a:cubicBezTo>
                <a:cubicBezTo>
                  <a:pt x="105981" y="-11024"/>
                  <a:pt x="111081" y="45279"/>
                  <a:pt x="127696" y="48217"/>
                </a:cubicBezTo>
                <a:cubicBezTo>
                  <a:pt x="144311" y="51155"/>
                  <a:pt x="175067" y="46490"/>
                  <a:pt x="195328" y="60745"/>
                </a:cubicBezTo>
                <a:cubicBezTo>
                  <a:pt x="202114" y="49815"/>
                  <a:pt x="211298" y="72404"/>
                  <a:pt x="217130" y="52754"/>
                </a:cubicBezTo>
                <a:cubicBezTo>
                  <a:pt x="224172" y="55476"/>
                  <a:pt x="227826" y="61398"/>
                  <a:pt x="232932" y="50560"/>
                </a:cubicBezTo>
                <a:cubicBezTo>
                  <a:pt x="248268" y="92855"/>
                  <a:pt x="280981" y="52963"/>
                  <a:pt x="296960" y="85674"/>
                </a:cubicBezTo>
                <a:cubicBezTo>
                  <a:pt x="299830" y="67582"/>
                  <a:pt x="319291" y="68613"/>
                  <a:pt x="329442" y="61820"/>
                </a:cubicBezTo>
                <a:cubicBezTo>
                  <a:pt x="298380" y="131083"/>
                  <a:pt x="368905" y="57302"/>
                  <a:pt x="386012" y="80741"/>
                </a:cubicBezTo>
                <a:cubicBezTo>
                  <a:pt x="377510" y="29578"/>
                  <a:pt x="414386" y="72354"/>
                  <a:pt x="425496" y="47729"/>
                </a:cubicBezTo>
                <a:cubicBezTo>
                  <a:pt x="437040" y="71659"/>
                  <a:pt x="445854" y="45812"/>
                  <a:pt x="459561" y="55824"/>
                </a:cubicBezTo>
                <a:cubicBezTo>
                  <a:pt x="489863" y="61969"/>
                  <a:pt x="520202" y="89712"/>
                  <a:pt x="559233" y="72799"/>
                </a:cubicBezTo>
                <a:cubicBezTo>
                  <a:pt x="577813" y="147164"/>
                  <a:pt x="623281" y="104139"/>
                  <a:pt x="661345" y="147481"/>
                </a:cubicBezTo>
                <a:cubicBezTo>
                  <a:pt x="683250" y="156781"/>
                  <a:pt x="717059" y="121215"/>
                  <a:pt x="725095" y="161274"/>
                </a:cubicBezTo>
                <a:cubicBezTo>
                  <a:pt x="734778" y="137222"/>
                  <a:pt x="744590" y="176885"/>
                  <a:pt x="755536" y="180724"/>
                </a:cubicBezTo>
                <a:cubicBezTo>
                  <a:pt x="764056" y="165505"/>
                  <a:pt x="768536" y="179043"/>
                  <a:pt x="776480" y="182273"/>
                </a:cubicBezTo>
                <a:cubicBezTo>
                  <a:pt x="779946" y="172829"/>
                  <a:pt x="786646" y="173541"/>
                  <a:pt x="789058" y="184824"/>
                </a:cubicBezTo>
                <a:cubicBezTo>
                  <a:pt x="786138" y="210571"/>
                  <a:pt x="809228" y="198414"/>
                  <a:pt x="811171" y="216295"/>
                </a:cubicBezTo>
                <a:cubicBezTo>
                  <a:pt x="821323" y="219407"/>
                  <a:pt x="856662" y="208499"/>
                  <a:pt x="878029" y="215023"/>
                </a:cubicBezTo>
                <a:lnTo>
                  <a:pt x="884769" y="220986"/>
                </a:lnTo>
                <a:lnTo>
                  <a:pt x="884769" y="115817"/>
                </a:lnTo>
                <a:lnTo>
                  <a:pt x="11269135" y="115817"/>
                </a:lnTo>
                <a:lnTo>
                  <a:pt x="11269135" y="1154978"/>
                </a:lnTo>
                <a:lnTo>
                  <a:pt x="11276593" y="1158504"/>
                </a:lnTo>
                <a:cubicBezTo>
                  <a:pt x="11284278" y="1160597"/>
                  <a:pt x="11291853" y="1160653"/>
                  <a:pt x="11298713" y="1157049"/>
                </a:cubicBezTo>
                <a:cubicBezTo>
                  <a:pt x="11308980" y="1128196"/>
                  <a:pt x="11367293" y="1148970"/>
                  <a:pt x="11380829" y="1144822"/>
                </a:cubicBezTo>
                <a:cubicBezTo>
                  <a:pt x="11382772" y="1126940"/>
                  <a:pt x="11405862" y="1139097"/>
                  <a:pt x="11402942" y="1113350"/>
                </a:cubicBezTo>
                <a:cubicBezTo>
                  <a:pt x="11405355" y="1102067"/>
                  <a:pt x="11412054" y="1101355"/>
                  <a:pt x="11415520" y="1110800"/>
                </a:cubicBezTo>
                <a:cubicBezTo>
                  <a:pt x="11423464" y="1107569"/>
                  <a:pt x="11427945" y="1094031"/>
                  <a:pt x="11436464" y="1109251"/>
                </a:cubicBezTo>
                <a:cubicBezTo>
                  <a:pt x="11447410" y="1105411"/>
                  <a:pt x="11457222" y="1065748"/>
                  <a:pt x="11466905" y="1089800"/>
                </a:cubicBezTo>
                <a:cubicBezTo>
                  <a:pt x="11474941" y="1049741"/>
                  <a:pt x="11508751" y="1085307"/>
                  <a:pt x="11530655" y="1076007"/>
                </a:cubicBezTo>
                <a:cubicBezTo>
                  <a:pt x="11568719" y="1032666"/>
                  <a:pt x="11614187" y="1075691"/>
                  <a:pt x="11632767" y="1001326"/>
                </a:cubicBezTo>
                <a:cubicBezTo>
                  <a:pt x="11671799" y="1018238"/>
                  <a:pt x="11702137" y="990496"/>
                  <a:pt x="11732439" y="984350"/>
                </a:cubicBezTo>
                <a:cubicBezTo>
                  <a:pt x="11746147" y="974338"/>
                  <a:pt x="11754960" y="1000186"/>
                  <a:pt x="11766504" y="976255"/>
                </a:cubicBezTo>
                <a:cubicBezTo>
                  <a:pt x="11777615" y="1000881"/>
                  <a:pt x="11814491" y="958104"/>
                  <a:pt x="11805989" y="1009267"/>
                </a:cubicBezTo>
                <a:cubicBezTo>
                  <a:pt x="11823095" y="985828"/>
                  <a:pt x="11893621" y="1059610"/>
                  <a:pt x="11862559" y="990346"/>
                </a:cubicBezTo>
                <a:cubicBezTo>
                  <a:pt x="11872709" y="997140"/>
                  <a:pt x="11892170" y="996108"/>
                  <a:pt x="11895040" y="1014200"/>
                </a:cubicBezTo>
                <a:cubicBezTo>
                  <a:pt x="11911019" y="981490"/>
                  <a:pt x="11943732" y="1021381"/>
                  <a:pt x="11959068" y="979087"/>
                </a:cubicBezTo>
                <a:cubicBezTo>
                  <a:pt x="11964175" y="989925"/>
                  <a:pt x="11967829" y="984002"/>
                  <a:pt x="11974871" y="981280"/>
                </a:cubicBezTo>
                <a:cubicBezTo>
                  <a:pt x="11980703" y="1000930"/>
                  <a:pt x="11989887" y="978341"/>
                  <a:pt x="11996673" y="989271"/>
                </a:cubicBezTo>
                <a:cubicBezTo>
                  <a:pt x="12016933" y="975016"/>
                  <a:pt x="12047689" y="979681"/>
                  <a:pt x="12064304" y="976743"/>
                </a:cubicBezTo>
                <a:cubicBezTo>
                  <a:pt x="12080919" y="973805"/>
                  <a:pt x="12086019" y="917502"/>
                  <a:pt x="12108011" y="949852"/>
                </a:cubicBezTo>
                <a:cubicBezTo>
                  <a:pt x="12129277" y="967884"/>
                  <a:pt x="12128297" y="931165"/>
                  <a:pt x="12137961" y="928659"/>
                </a:cubicBezTo>
                <a:cubicBezTo>
                  <a:pt x="12141183" y="927823"/>
                  <a:pt x="12145587" y="930789"/>
                  <a:pt x="12152392" y="940852"/>
                </a:cubicBezTo>
                <a:cubicBezTo>
                  <a:pt x="12158285" y="946241"/>
                  <a:pt x="12172554" y="936871"/>
                  <a:pt x="12187275" y="939175"/>
                </a:cubicBezTo>
                <a:lnTo>
                  <a:pt x="12192000" y="932202"/>
                </a:lnTo>
                <a:lnTo>
                  <a:pt x="12192000" y="1423622"/>
                </a:lnTo>
                <a:lnTo>
                  <a:pt x="12192000" y="2783600"/>
                </a:lnTo>
                <a:lnTo>
                  <a:pt x="12192000" y="4783510"/>
                </a:lnTo>
                <a:lnTo>
                  <a:pt x="2" y="4783510"/>
                </a:lnTo>
                <a:lnTo>
                  <a:pt x="2" y="1855074"/>
                </a:lnTo>
                <a:lnTo>
                  <a:pt x="0" y="1855074"/>
                </a:lnTo>
                <a:lnTo>
                  <a:pt x="0" y="3676"/>
                </a:lnTo>
                <a:lnTo>
                  <a:pt x="4725" y="10649"/>
                </a:lnTo>
                <a:cubicBezTo>
                  <a:pt x="19446" y="8345"/>
                  <a:pt x="33716" y="17715"/>
                  <a:pt x="39608" y="12325"/>
                </a:cubicBezTo>
                <a:cubicBezTo>
                  <a:pt x="46413" y="2263"/>
                  <a:pt x="50817" y="-703"/>
                  <a:pt x="54039" y="13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54C44F0-F390-48A8-974F-CAC9A33F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466929"/>
            <a:ext cx="10706100" cy="591762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38100" dist="25400" dir="48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C1E78AC8-461B-CB59-5097-40A8BE72F151}"/>
              </a:ext>
            </a:extLst>
          </p:cNvPr>
          <p:cNvPicPr>
            <a:picLocks noGrp="1" noChangeAspect="1"/>
          </p:cNvPicPr>
          <p:nvPr>
            <p:ph idx="1"/>
          </p:nvPr>
        </p:nvPicPr>
        <p:blipFill>
          <a:blip r:embed="rId6"/>
          <a:srcRect r="444"/>
          <a:stretch/>
        </p:blipFill>
        <p:spPr>
          <a:xfrm>
            <a:off x="884767" y="633211"/>
            <a:ext cx="10382111" cy="5579195"/>
          </a:xfrm>
          <a:prstGeom prst="rect">
            <a:avLst/>
          </a:prstGeom>
        </p:spPr>
      </p:pic>
      <p:pic>
        <p:nvPicPr>
          <p:cNvPr id="15" name="Picture 14">
            <a:extLst>
              <a:ext uri="{FF2B5EF4-FFF2-40B4-BE49-F238E27FC236}">
                <a16:creationId xmlns:a16="http://schemas.microsoft.com/office/drawing/2014/main" id="{C27513F0-A6A0-D3CD-010D-9C0B894134A0}"/>
              </a:ext>
            </a:extLst>
          </p:cNvPr>
          <p:cNvPicPr>
            <a:picLocks noChangeAspect="1"/>
          </p:cNvPicPr>
          <p:nvPr/>
        </p:nvPicPr>
        <p:blipFill>
          <a:blip r:embed="rId7"/>
          <a:stretch>
            <a:fillRect/>
          </a:stretch>
        </p:blipFill>
        <p:spPr>
          <a:xfrm>
            <a:off x="8553450" y="137907"/>
            <a:ext cx="3600450" cy="1390650"/>
          </a:xfrm>
          <a:prstGeom prst="rect">
            <a:avLst/>
          </a:prstGeom>
        </p:spPr>
      </p:pic>
    </p:spTree>
    <p:extLst>
      <p:ext uri="{BB962C8B-B14F-4D97-AF65-F5344CB8AC3E}">
        <p14:creationId xmlns:p14="http://schemas.microsoft.com/office/powerpoint/2010/main" val="4021894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30B8A5-AC08-A078-9ADE-D2D8817D09B0}"/>
              </a:ext>
            </a:extLst>
          </p:cNvPr>
          <p:cNvSpPr>
            <a:spLocks noGrp="1"/>
          </p:cNvSpPr>
          <p:nvPr>
            <p:ph type="title"/>
          </p:nvPr>
        </p:nvSpPr>
        <p:spPr>
          <a:xfrm>
            <a:off x="709684" y="1562100"/>
            <a:ext cx="3795642" cy="3733800"/>
          </a:xfrm>
        </p:spPr>
        <p:txBody>
          <a:bodyPr>
            <a:normAutofit/>
          </a:bodyPr>
          <a:lstStyle/>
          <a:p>
            <a:pPr algn="ctr"/>
            <a:r>
              <a:rPr lang="en-GB" dirty="0"/>
              <a:t>PROBATION SERVICE: HISTORY</a:t>
            </a:r>
          </a:p>
        </p:txBody>
      </p:sp>
      <p:sp>
        <p:nvSpPr>
          <p:cNvPr id="3" name="Content Placeholder 2">
            <a:extLst>
              <a:ext uri="{FF2B5EF4-FFF2-40B4-BE49-F238E27FC236}">
                <a16:creationId xmlns:a16="http://schemas.microsoft.com/office/drawing/2014/main" id="{C6A3E7EC-2A3A-5105-D690-D1C1E2CD3B5B}"/>
              </a:ext>
            </a:extLst>
          </p:cNvPr>
          <p:cNvSpPr>
            <a:spLocks noGrp="1"/>
          </p:cNvSpPr>
          <p:nvPr>
            <p:ph idx="1"/>
          </p:nvPr>
        </p:nvSpPr>
        <p:spPr>
          <a:xfrm>
            <a:off x="5215010" y="733424"/>
            <a:ext cx="6976990" cy="5734283"/>
          </a:xfrm>
        </p:spPr>
        <p:txBody>
          <a:bodyPr anchor="ctr">
            <a:normAutofit fontScale="92500" lnSpcReduction="10000"/>
          </a:bodyPr>
          <a:lstStyle/>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1907</a:t>
            </a:r>
            <a:r>
              <a:rPr lang="en-GB" sz="1800" b="0" i="0" u="none" strike="noStrike" dirty="0">
                <a:effectLst/>
                <a:latin typeface="Arial" panose="020B0604020202020204" pitchFamily="34" charset="0"/>
              </a:rPr>
              <a:t>.The probation service was initiated on a statutory basis by the Probation of Offenders Act 1907, ethos “</a:t>
            </a:r>
            <a:r>
              <a:rPr lang="en-GB" sz="1800" b="1" i="0" u="none" strike="noStrike" dirty="0">
                <a:effectLst/>
                <a:latin typeface="Arial" panose="020B0604020202020204" pitchFamily="34" charset="0"/>
              </a:rPr>
              <a:t>Assist, befriend and advise</a:t>
            </a:r>
            <a:r>
              <a:rPr lang="en-GB" sz="1800" b="0" i="0" u="none" strike="noStrike" dirty="0">
                <a:effectLst/>
                <a:latin typeface="Arial" panose="020B0604020202020204" pitchFamily="34" charset="0"/>
              </a:rPr>
              <a:t>”.</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1948: </a:t>
            </a:r>
            <a:r>
              <a:rPr lang="en-GB" sz="1800" b="0" i="0" u="none" strike="noStrike" dirty="0">
                <a:effectLst/>
                <a:latin typeface="Arial" panose="020B0604020202020204" pitchFamily="34" charset="0"/>
              </a:rPr>
              <a:t>The Criminal Justice Act incorporates </a:t>
            </a:r>
            <a:r>
              <a:rPr lang="en-GB" sz="1800" b="1" i="0" u="none" strike="noStrike" dirty="0">
                <a:effectLst/>
                <a:latin typeface="Arial" panose="020B0604020202020204" pitchFamily="34" charset="0"/>
              </a:rPr>
              <a:t>punitive measures </a:t>
            </a:r>
            <a:r>
              <a:rPr lang="en-GB" sz="1800" b="0" i="0" u="none" strike="noStrike" dirty="0">
                <a:effectLst/>
                <a:latin typeface="Arial" panose="020B0604020202020204" pitchFamily="34" charset="0"/>
              </a:rPr>
              <a:t>such as attendance centres and detention centres, but the stated purpose of the probation order remains intact and is reaffirmed as "advise, assist and befriend".</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1970s and 80s: </a:t>
            </a:r>
            <a:r>
              <a:rPr lang="en-GB" sz="1800" b="0" i="0" u="none" strike="noStrike" dirty="0">
                <a:effectLst/>
                <a:latin typeface="Arial" panose="020B0604020202020204" pitchFamily="34" charset="0"/>
              </a:rPr>
              <a:t>Partnerships with other agencies result in cautioning schemes</a:t>
            </a:r>
            <a:r>
              <a:rPr lang="en-GB" sz="1800" b="1" i="0" u="none" strike="noStrike" dirty="0">
                <a:effectLst/>
                <a:latin typeface="Arial" panose="020B0604020202020204" pitchFamily="34" charset="0"/>
              </a:rPr>
              <a:t>, alternatives to custody and crime reduction and the risk of custody </a:t>
            </a:r>
            <a:r>
              <a:rPr lang="en-GB" sz="1800" b="0" i="0" u="none" strike="noStrike" dirty="0">
                <a:effectLst/>
                <a:latin typeface="Arial" panose="020B0604020202020204" pitchFamily="34" charset="0"/>
              </a:rPr>
              <a:t>and risk of reconviction assessment tools.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2003:</a:t>
            </a:r>
            <a:r>
              <a:rPr lang="en-GB" sz="1800" b="0" i="0" u="none" strike="noStrike" dirty="0">
                <a:effectLst/>
                <a:latin typeface="Arial" panose="020B0604020202020204" pitchFamily="34" charset="0"/>
              </a:rPr>
              <a:t> Criminal Justice Act 2003, redefines NPS outcomes: the </a:t>
            </a:r>
            <a:r>
              <a:rPr lang="en-GB" sz="1800" b="1" i="0" u="none" strike="noStrike" dirty="0">
                <a:effectLst/>
                <a:latin typeface="Arial" panose="020B0604020202020204" pitchFamily="34" charset="0"/>
              </a:rPr>
              <a:t>punishment of offenders</a:t>
            </a: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crime reduction</a:t>
            </a:r>
            <a:r>
              <a:rPr lang="en-GB" sz="1800" b="0" i="0" u="none" strike="noStrike" dirty="0">
                <a:effectLst/>
                <a:latin typeface="Arial" panose="020B0604020202020204" pitchFamily="34" charset="0"/>
              </a:rPr>
              <a:t>; the reform and rehabilitation of offenders; the </a:t>
            </a:r>
            <a:r>
              <a:rPr lang="en-GB" sz="1800" b="1" i="0" u="none" strike="noStrike" dirty="0">
                <a:effectLst/>
                <a:latin typeface="Arial" panose="020B0604020202020204" pitchFamily="34" charset="0"/>
              </a:rPr>
              <a:t>protection of the public</a:t>
            </a:r>
            <a:r>
              <a:rPr lang="en-GB" sz="1800" b="0" i="0" u="none" strike="noStrike" dirty="0">
                <a:effectLst/>
                <a:latin typeface="Arial" panose="020B0604020202020204" pitchFamily="34" charset="0"/>
              </a:rPr>
              <a:t>; and the making of </a:t>
            </a:r>
            <a:r>
              <a:rPr lang="en-GB" sz="1800" b="1" i="0" u="none" strike="noStrike" dirty="0">
                <a:effectLst/>
                <a:latin typeface="Arial" panose="020B0604020202020204" pitchFamily="34" charset="0"/>
              </a:rPr>
              <a:t>reparation </a:t>
            </a:r>
            <a:r>
              <a:rPr lang="en-GB" sz="1800" b="0" i="0" u="none" strike="noStrike" dirty="0">
                <a:effectLst/>
                <a:latin typeface="Arial" panose="020B0604020202020204" pitchFamily="34" charset="0"/>
              </a:rPr>
              <a:t>by offenders to persons affected by their crimes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2014</a:t>
            </a:r>
            <a:r>
              <a:rPr lang="en-GB" sz="1800" b="0" i="0" u="none" strike="noStrike" dirty="0">
                <a:effectLst/>
                <a:latin typeface="Arial" panose="020B0604020202020204" pitchFamily="34" charset="0"/>
              </a:rPr>
              <a:t>: the </a:t>
            </a:r>
            <a:r>
              <a:rPr lang="en-GB" sz="1800" b="0" i="1" u="none" strike="noStrike" dirty="0">
                <a:effectLst/>
                <a:latin typeface="Arial" panose="020B0604020202020204" pitchFamily="34" charset="0"/>
              </a:rPr>
              <a:t>Transforming Rehabilitation</a:t>
            </a:r>
            <a:r>
              <a:rPr lang="en-GB" sz="1800" b="0" i="0" u="none" strike="noStrike" dirty="0">
                <a:effectLst/>
                <a:latin typeface="Arial" panose="020B0604020202020204" pitchFamily="34" charset="0"/>
              </a:rPr>
              <a:t> (</a:t>
            </a:r>
            <a:r>
              <a:rPr lang="en-GB" sz="1800" b="0" i="1" u="none" strike="noStrike" dirty="0">
                <a:effectLst/>
                <a:latin typeface="Arial" panose="020B0604020202020204" pitchFamily="34" charset="0"/>
              </a:rPr>
              <a:t>TR</a:t>
            </a:r>
            <a:r>
              <a:rPr lang="en-GB" sz="1800" b="0" i="0" u="none" strike="noStrike" dirty="0">
                <a:effectLst/>
                <a:latin typeface="Arial" panose="020B0604020202020204" pitchFamily="34" charset="0"/>
              </a:rPr>
              <a:t>) replaced 35 publicly-owned Probation Trusts with a National Probation Service (NPS) and 21 privately-owned Community Rehabilitation Companies (CRCs)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 2019</a:t>
            </a:r>
            <a:r>
              <a:rPr lang="en-GB" sz="1800" b="0" i="0" u="none" strike="noStrike" dirty="0">
                <a:effectLst/>
                <a:latin typeface="Arial" panose="020B0604020202020204" pitchFamily="34" charset="0"/>
              </a:rPr>
              <a:t>, NPS would (re)assumes responsibility for the day-to-day management of </a:t>
            </a:r>
            <a:r>
              <a:rPr lang="en-GB" sz="1800" b="0" i="1" u="none" strike="noStrike" dirty="0">
                <a:effectLst/>
                <a:latin typeface="Arial" panose="020B0604020202020204" pitchFamily="34" charset="0"/>
              </a:rPr>
              <a:t>all</a:t>
            </a:r>
            <a:r>
              <a:rPr lang="en-GB" sz="1800" b="0" i="0" u="none" strike="noStrike" dirty="0">
                <a:effectLst/>
                <a:latin typeface="Arial" panose="020B0604020202020204" pitchFamily="34" charset="0"/>
              </a:rPr>
              <a:t> offenders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2023</a:t>
            </a: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ONE HMPPS</a:t>
            </a:r>
            <a:endParaRPr lang="en-GB" sz="1800" dirty="0"/>
          </a:p>
        </p:txBody>
      </p:sp>
    </p:spTree>
    <p:extLst>
      <p:ext uri="{BB962C8B-B14F-4D97-AF65-F5344CB8AC3E}">
        <p14:creationId xmlns:p14="http://schemas.microsoft.com/office/powerpoint/2010/main" val="11927149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9" name="Ink 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1" name="Rectangle 10">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0838CA9-6736-4868-BAC7-C020254B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463" y="1144989"/>
            <a:ext cx="9677074" cy="4048564"/>
          </a:xfrm>
          <a:custGeom>
            <a:avLst/>
            <a:gdLst>
              <a:gd name="connsiteX0" fmla="*/ 0 w 8037833"/>
              <a:gd name="connsiteY0" fmla="*/ 0 h 3771414"/>
              <a:gd name="connsiteX1" fmla="*/ 8037833 w 8037833"/>
              <a:gd name="connsiteY1" fmla="*/ 702854 h 3771414"/>
              <a:gd name="connsiteX2" fmla="*/ 8037833 w 8037833"/>
              <a:gd name="connsiteY2" fmla="*/ 3110335 h 3771414"/>
              <a:gd name="connsiteX3" fmla="*/ 8034343 w 8037833"/>
              <a:gd name="connsiteY3" fmla="*/ 3109810 h 3771414"/>
              <a:gd name="connsiteX4" fmla="*/ 7877229 w 8037833"/>
              <a:gd name="connsiteY4" fmla="*/ 3131056 h 3771414"/>
              <a:gd name="connsiteX5" fmla="*/ 7807644 w 8037833"/>
              <a:gd name="connsiteY5" fmla="*/ 3086007 h 3771414"/>
              <a:gd name="connsiteX6" fmla="*/ 7607062 w 8037833"/>
              <a:gd name="connsiteY6" fmla="*/ 3074909 h 3771414"/>
              <a:gd name="connsiteX7" fmla="*/ 7351256 w 8037833"/>
              <a:gd name="connsiteY7" fmla="*/ 3263533 h 3771414"/>
              <a:gd name="connsiteX8" fmla="*/ 7241630 w 8037833"/>
              <a:gd name="connsiteY8" fmla="*/ 3245856 h 3771414"/>
              <a:gd name="connsiteX9" fmla="*/ 7197338 w 8037833"/>
              <a:gd name="connsiteY9" fmla="*/ 3211988 h 3771414"/>
              <a:gd name="connsiteX10" fmla="*/ 7180777 w 8037833"/>
              <a:gd name="connsiteY10" fmla="*/ 3210063 h 3771414"/>
              <a:gd name="connsiteX11" fmla="*/ 7146896 w 8037833"/>
              <a:gd name="connsiteY11" fmla="*/ 3244212 h 3771414"/>
              <a:gd name="connsiteX12" fmla="*/ 7101771 w 8037833"/>
              <a:gd name="connsiteY12" fmla="*/ 3244252 h 3771414"/>
              <a:gd name="connsiteX13" fmla="*/ 7047844 w 8037833"/>
              <a:gd name="connsiteY13" fmla="*/ 3291028 h 3771414"/>
              <a:gd name="connsiteX14" fmla="*/ 6869803 w 8037833"/>
              <a:gd name="connsiteY14" fmla="*/ 3307526 h 3771414"/>
              <a:gd name="connsiteX15" fmla="*/ 6819463 w 8037833"/>
              <a:gd name="connsiteY15" fmla="*/ 3355861 h 3771414"/>
              <a:gd name="connsiteX16" fmla="*/ 6797198 w 8037833"/>
              <a:gd name="connsiteY16" fmla="*/ 3365493 h 3771414"/>
              <a:gd name="connsiteX17" fmla="*/ 6760989 w 8037833"/>
              <a:gd name="connsiteY17" fmla="*/ 3411424 h 3771414"/>
              <a:gd name="connsiteX18" fmla="*/ 6633643 w 8037833"/>
              <a:gd name="connsiteY18" fmla="*/ 3335413 h 3771414"/>
              <a:gd name="connsiteX19" fmla="*/ 6462092 w 8037833"/>
              <a:gd name="connsiteY19" fmla="*/ 3360766 h 3771414"/>
              <a:gd name="connsiteX20" fmla="*/ 6303479 w 8037833"/>
              <a:gd name="connsiteY20" fmla="*/ 3307079 h 3771414"/>
              <a:gd name="connsiteX21" fmla="*/ 6210639 w 8037833"/>
              <a:gd name="connsiteY21" fmla="*/ 3322783 h 3771414"/>
              <a:gd name="connsiteX22" fmla="*/ 6184923 w 8037833"/>
              <a:gd name="connsiteY22" fmla="*/ 3365368 h 3771414"/>
              <a:gd name="connsiteX23" fmla="*/ 5949057 w 8037833"/>
              <a:gd name="connsiteY23" fmla="*/ 3366889 h 3771414"/>
              <a:gd name="connsiteX24" fmla="*/ 5891274 w 8037833"/>
              <a:gd name="connsiteY24" fmla="*/ 3384918 h 3771414"/>
              <a:gd name="connsiteX25" fmla="*/ 5835383 w 8037833"/>
              <a:gd name="connsiteY25" fmla="*/ 3364766 h 3771414"/>
              <a:gd name="connsiteX26" fmla="*/ 5746050 w 8037833"/>
              <a:gd name="connsiteY26" fmla="*/ 3413379 h 3771414"/>
              <a:gd name="connsiteX27" fmla="*/ 5613670 w 8037833"/>
              <a:gd name="connsiteY27" fmla="*/ 3415908 h 3771414"/>
              <a:gd name="connsiteX28" fmla="*/ 5535334 w 8037833"/>
              <a:gd name="connsiteY28" fmla="*/ 3424281 h 3771414"/>
              <a:gd name="connsiteX29" fmla="*/ 5506940 w 8037833"/>
              <a:gd name="connsiteY29" fmla="*/ 3438236 h 3771414"/>
              <a:gd name="connsiteX30" fmla="*/ 5466372 w 8037833"/>
              <a:gd name="connsiteY30" fmla="*/ 3450482 h 3771414"/>
              <a:gd name="connsiteX31" fmla="*/ 5395833 w 8037833"/>
              <a:gd name="connsiteY31" fmla="*/ 3480431 h 3771414"/>
              <a:gd name="connsiteX32" fmla="*/ 5299224 w 8037833"/>
              <a:gd name="connsiteY32" fmla="*/ 3506167 h 3771414"/>
              <a:gd name="connsiteX33" fmla="*/ 5223043 w 8037833"/>
              <a:gd name="connsiteY33" fmla="*/ 3478901 h 3771414"/>
              <a:gd name="connsiteX34" fmla="*/ 5217733 w 8037833"/>
              <a:gd name="connsiteY34" fmla="*/ 3487700 h 3771414"/>
              <a:gd name="connsiteX35" fmla="*/ 5167992 w 8037833"/>
              <a:gd name="connsiteY35" fmla="*/ 3491322 h 3771414"/>
              <a:gd name="connsiteX36" fmla="*/ 4987020 w 8037833"/>
              <a:gd name="connsiteY36" fmla="*/ 3448500 h 3771414"/>
              <a:gd name="connsiteX37" fmla="*/ 4890003 w 8037833"/>
              <a:gd name="connsiteY37" fmla="*/ 3457111 h 3771414"/>
              <a:gd name="connsiteX38" fmla="*/ 4856654 w 8037833"/>
              <a:gd name="connsiteY38" fmla="*/ 3469117 h 3771414"/>
              <a:gd name="connsiteX39" fmla="*/ 4800711 w 8037833"/>
              <a:gd name="connsiteY39" fmla="*/ 3488678 h 3771414"/>
              <a:gd name="connsiteX40" fmla="*/ 4761569 w 8037833"/>
              <a:gd name="connsiteY40" fmla="*/ 3525340 h 3771414"/>
              <a:gd name="connsiteX41" fmla="*/ 4713734 w 8037833"/>
              <a:gd name="connsiteY41" fmla="*/ 3532961 h 3771414"/>
              <a:gd name="connsiteX42" fmla="*/ 4699169 w 8037833"/>
              <a:gd name="connsiteY42" fmla="*/ 3506225 h 3771414"/>
              <a:gd name="connsiteX43" fmla="*/ 4649120 w 8037833"/>
              <a:gd name="connsiteY43" fmla="*/ 3523629 h 3771414"/>
              <a:gd name="connsiteX44" fmla="*/ 4573578 w 8037833"/>
              <a:gd name="connsiteY44" fmla="*/ 3553160 h 3771414"/>
              <a:gd name="connsiteX45" fmla="*/ 4529117 w 8037833"/>
              <a:gd name="connsiteY45" fmla="*/ 3562829 h 3771414"/>
              <a:gd name="connsiteX46" fmla="*/ 4408641 w 8037833"/>
              <a:gd name="connsiteY46" fmla="*/ 3597237 h 3771414"/>
              <a:gd name="connsiteX47" fmla="*/ 4288710 w 8037833"/>
              <a:gd name="connsiteY47" fmla="*/ 3637793 h 3771414"/>
              <a:gd name="connsiteX48" fmla="*/ 4234393 w 8037833"/>
              <a:gd name="connsiteY48" fmla="*/ 3691813 h 3771414"/>
              <a:gd name="connsiteX49" fmla="*/ 4227541 w 8037833"/>
              <a:gd name="connsiteY49" fmla="*/ 3694215 h 3771414"/>
              <a:gd name="connsiteX50" fmla="*/ 4208725 w 8037833"/>
              <a:gd name="connsiteY50" fmla="*/ 3692078 h 3771414"/>
              <a:gd name="connsiteX51" fmla="*/ 4201632 w 8037833"/>
              <a:gd name="connsiteY51" fmla="*/ 3689839 h 3771414"/>
              <a:gd name="connsiteX52" fmla="*/ 4191289 w 8037833"/>
              <a:gd name="connsiteY52" fmla="*/ 3689617 h 3771414"/>
              <a:gd name="connsiteX53" fmla="*/ 4191039 w 8037833"/>
              <a:gd name="connsiteY53" fmla="*/ 3690068 h 3771414"/>
              <a:gd name="connsiteX54" fmla="*/ 4181340 w 8037833"/>
              <a:gd name="connsiteY54" fmla="*/ 3688966 h 3771414"/>
              <a:gd name="connsiteX55" fmla="*/ 4133816 w 8037833"/>
              <a:gd name="connsiteY55" fmla="*/ 3677802 h 3771414"/>
              <a:gd name="connsiteX56" fmla="*/ 4071732 w 8037833"/>
              <a:gd name="connsiteY56" fmla="*/ 3719750 h 3771414"/>
              <a:gd name="connsiteX57" fmla="*/ 4045924 w 8037833"/>
              <a:gd name="connsiteY57" fmla="*/ 3726641 h 3771414"/>
              <a:gd name="connsiteX58" fmla="*/ 4032171 w 8037833"/>
              <a:gd name="connsiteY58" fmla="*/ 3732760 h 3771414"/>
              <a:gd name="connsiteX59" fmla="*/ 4031335 w 8037833"/>
              <a:gd name="connsiteY59" fmla="*/ 3734716 h 3771414"/>
              <a:gd name="connsiteX60" fmla="*/ 3985774 w 8037833"/>
              <a:gd name="connsiteY60" fmla="*/ 3723784 h 3771414"/>
              <a:gd name="connsiteX61" fmla="*/ 3979769 w 8037833"/>
              <a:gd name="connsiteY61" fmla="*/ 3726006 h 3771414"/>
              <a:gd name="connsiteX62" fmla="*/ 3950014 w 8037833"/>
              <a:gd name="connsiteY62" fmla="*/ 3714179 h 3771414"/>
              <a:gd name="connsiteX63" fmla="*/ 3934671 w 8037833"/>
              <a:gd name="connsiteY63" fmla="*/ 3710576 h 3771414"/>
              <a:gd name="connsiteX64" fmla="*/ 3930274 w 8037833"/>
              <a:gd name="connsiteY64" fmla="*/ 3704385 h 3771414"/>
              <a:gd name="connsiteX65" fmla="*/ 3907660 w 8037833"/>
              <a:gd name="connsiteY65" fmla="*/ 3701693 h 3771414"/>
              <a:gd name="connsiteX66" fmla="*/ 3905087 w 8037833"/>
              <a:gd name="connsiteY66" fmla="*/ 3703335 h 3771414"/>
              <a:gd name="connsiteX67" fmla="*/ 3886347 w 8037833"/>
              <a:gd name="connsiteY67" fmla="*/ 3693857 h 3771414"/>
              <a:gd name="connsiteX68" fmla="*/ 3870533 w 8037833"/>
              <a:gd name="connsiteY68" fmla="*/ 3677142 h 3771414"/>
              <a:gd name="connsiteX69" fmla="*/ 3678563 w 8037833"/>
              <a:gd name="connsiteY69" fmla="*/ 3681723 h 3771414"/>
              <a:gd name="connsiteX70" fmla="*/ 3511920 w 8037833"/>
              <a:gd name="connsiteY70" fmla="*/ 3609378 h 3771414"/>
              <a:gd name="connsiteX71" fmla="*/ 3407752 w 8037833"/>
              <a:gd name="connsiteY71" fmla="*/ 3613827 h 3771414"/>
              <a:gd name="connsiteX72" fmla="*/ 3373519 w 8037833"/>
              <a:gd name="connsiteY72" fmla="*/ 3653022 h 3771414"/>
              <a:gd name="connsiteX73" fmla="*/ 3114267 w 8037833"/>
              <a:gd name="connsiteY73" fmla="*/ 3626220 h 3771414"/>
              <a:gd name="connsiteX74" fmla="*/ 3048270 w 8037833"/>
              <a:gd name="connsiteY74" fmla="*/ 3637186 h 3771414"/>
              <a:gd name="connsiteX75" fmla="*/ 2989722 w 8037833"/>
              <a:gd name="connsiteY75" fmla="*/ 3610467 h 3771414"/>
              <a:gd name="connsiteX76" fmla="*/ 2965734 w 8037833"/>
              <a:gd name="connsiteY76" fmla="*/ 3622913 h 3771414"/>
              <a:gd name="connsiteX77" fmla="*/ 2961603 w 8037833"/>
              <a:gd name="connsiteY77" fmla="*/ 3625458 h 3771414"/>
              <a:gd name="connsiteX78" fmla="*/ 2944959 w 8037833"/>
              <a:gd name="connsiteY78" fmla="*/ 3626960 h 3771414"/>
              <a:gd name="connsiteX79" fmla="*/ 2940402 w 8037833"/>
              <a:gd name="connsiteY79" fmla="*/ 3638237 h 3771414"/>
              <a:gd name="connsiteX80" fmla="*/ 2915449 w 8037833"/>
              <a:gd name="connsiteY80" fmla="*/ 3648276 h 3771414"/>
              <a:gd name="connsiteX81" fmla="*/ 2884777 w 8037833"/>
              <a:gd name="connsiteY81" fmla="*/ 3648012 h 3771414"/>
              <a:gd name="connsiteX82" fmla="*/ 2739034 w 8037833"/>
              <a:gd name="connsiteY82" fmla="*/ 3634633 h 3771414"/>
              <a:gd name="connsiteX83" fmla="*/ 2651827 w 8037833"/>
              <a:gd name="connsiteY83" fmla="*/ 3633543 h 3771414"/>
              <a:gd name="connsiteX84" fmla="*/ 2618680 w 8037833"/>
              <a:gd name="connsiteY84" fmla="*/ 3643992 h 3771414"/>
              <a:gd name="connsiteX85" fmla="*/ 2572404 w 8037833"/>
              <a:gd name="connsiteY85" fmla="*/ 3651280 h 3771414"/>
              <a:gd name="connsiteX86" fmla="*/ 2490721 w 8037833"/>
              <a:gd name="connsiteY86" fmla="*/ 3672550 h 3771414"/>
              <a:gd name="connsiteX87" fmla="*/ 2381001 w 8037833"/>
              <a:gd name="connsiteY87" fmla="*/ 3686506 h 3771414"/>
              <a:gd name="connsiteX88" fmla="*/ 2301172 w 8037833"/>
              <a:gd name="connsiteY88" fmla="*/ 3650290 h 3771414"/>
              <a:gd name="connsiteX89" fmla="*/ 2294102 w 8037833"/>
              <a:gd name="connsiteY89" fmla="*/ 3658388 h 3771414"/>
              <a:gd name="connsiteX90" fmla="*/ 2238966 w 8037833"/>
              <a:gd name="connsiteY90" fmla="*/ 3656014 h 3771414"/>
              <a:gd name="connsiteX91" fmla="*/ 2046240 w 8037833"/>
              <a:gd name="connsiteY91" fmla="*/ 3591772 h 3771414"/>
              <a:gd name="connsiteX92" fmla="*/ 1938480 w 8037833"/>
              <a:gd name="connsiteY92" fmla="*/ 3588676 h 3771414"/>
              <a:gd name="connsiteX93" fmla="*/ 1900166 w 8037833"/>
              <a:gd name="connsiteY93" fmla="*/ 3596595 h 3771414"/>
              <a:gd name="connsiteX94" fmla="*/ 1835976 w 8037833"/>
              <a:gd name="connsiteY94" fmla="*/ 3609302 h 3771414"/>
              <a:gd name="connsiteX95" fmla="*/ 1787830 w 8037833"/>
              <a:gd name="connsiteY95" fmla="*/ 3641005 h 3771414"/>
              <a:gd name="connsiteX96" fmla="*/ 1734224 w 8037833"/>
              <a:gd name="connsiteY96" fmla="*/ 3642830 h 3771414"/>
              <a:gd name="connsiteX97" fmla="*/ 1721989 w 8037833"/>
              <a:gd name="connsiteY97" fmla="*/ 3614535 h 3771414"/>
              <a:gd name="connsiteX98" fmla="*/ 1664576 w 8037833"/>
              <a:gd name="connsiteY98" fmla="*/ 3625809 h 3771414"/>
              <a:gd name="connsiteX99" fmla="*/ 1577459 w 8037833"/>
              <a:gd name="connsiteY99" fmla="*/ 3646061 h 3771414"/>
              <a:gd name="connsiteX100" fmla="*/ 1527269 w 8037833"/>
              <a:gd name="connsiteY100" fmla="*/ 3650325 h 3771414"/>
              <a:gd name="connsiteX101" fmla="*/ 1390118 w 8037833"/>
              <a:gd name="connsiteY101" fmla="*/ 3670026 h 3771414"/>
              <a:gd name="connsiteX102" fmla="*/ 1252698 w 8037833"/>
              <a:gd name="connsiteY102" fmla="*/ 3695899 h 3771414"/>
              <a:gd name="connsiteX103" fmla="*/ 1171039 w 8037833"/>
              <a:gd name="connsiteY103" fmla="*/ 3745879 h 3771414"/>
              <a:gd name="connsiteX104" fmla="*/ 1058106 w 8037833"/>
              <a:gd name="connsiteY104" fmla="*/ 3763403 h 3771414"/>
              <a:gd name="connsiteX105" fmla="*/ 1039167 w 8037833"/>
              <a:gd name="connsiteY105" fmla="*/ 3771414 h 3771414"/>
              <a:gd name="connsiteX106" fmla="*/ 1012958 w 8037833"/>
              <a:gd name="connsiteY106" fmla="*/ 3766443 h 3771414"/>
              <a:gd name="connsiteX107" fmla="*/ 907906 w 8037833"/>
              <a:gd name="connsiteY107" fmla="*/ 3744915 h 3771414"/>
              <a:gd name="connsiteX108" fmla="*/ 825226 w 8037833"/>
              <a:gd name="connsiteY108" fmla="*/ 3713606 h 3771414"/>
              <a:gd name="connsiteX109" fmla="*/ 722264 w 8037833"/>
              <a:gd name="connsiteY109" fmla="*/ 3734849 h 3771414"/>
              <a:gd name="connsiteX110" fmla="*/ 659460 w 8037833"/>
              <a:gd name="connsiteY110" fmla="*/ 3727666 h 3771414"/>
              <a:gd name="connsiteX111" fmla="*/ 556552 w 8037833"/>
              <a:gd name="connsiteY111" fmla="*/ 3685171 h 3771414"/>
              <a:gd name="connsiteX112" fmla="*/ 421042 w 8037833"/>
              <a:gd name="connsiteY112" fmla="*/ 3697149 h 3771414"/>
              <a:gd name="connsiteX113" fmla="*/ 393295 w 8037833"/>
              <a:gd name="connsiteY113" fmla="*/ 3740334 h 3771414"/>
              <a:gd name="connsiteX114" fmla="*/ 355918 w 8037833"/>
              <a:gd name="connsiteY114" fmla="*/ 3766409 h 3771414"/>
              <a:gd name="connsiteX115" fmla="*/ 339711 w 8037833"/>
              <a:gd name="connsiteY115" fmla="*/ 3705479 h 3771414"/>
              <a:gd name="connsiteX116" fmla="*/ 222239 w 8037833"/>
              <a:gd name="connsiteY116" fmla="*/ 3659572 h 3771414"/>
              <a:gd name="connsiteX117" fmla="*/ 163578 w 8037833"/>
              <a:gd name="connsiteY117" fmla="*/ 3643529 h 3771414"/>
              <a:gd name="connsiteX118" fmla="*/ 72220 w 8037833"/>
              <a:gd name="connsiteY118" fmla="*/ 3632509 h 3771414"/>
              <a:gd name="connsiteX119" fmla="*/ 44395 w 8037833"/>
              <a:gd name="connsiteY119" fmla="*/ 3626692 h 3771414"/>
              <a:gd name="connsiteX120" fmla="*/ 1962 w 8037833"/>
              <a:gd name="connsiteY120" fmla="*/ 3623185 h 3771414"/>
              <a:gd name="connsiteX121" fmla="*/ 0 w 8037833"/>
              <a:gd name="connsiteY121" fmla="*/ 3622498 h 3771414"/>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11920 w 8037833"/>
              <a:gd name="connsiteY70" fmla="*/ 3622141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34393 w 8037833"/>
              <a:gd name="connsiteY47" fmla="*/ 3704576 h 3784177"/>
              <a:gd name="connsiteX48" fmla="*/ 4227541 w 8037833"/>
              <a:gd name="connsiteY48" fmla="*/ 3706978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234393 w 8037833"/>
              <a:gd name="connsiteY47" fmla="*/ 3704576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356402 w 8037833"/>
              <a:gd name="connsiteY47" fmla="*/ 3642792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6022263 w 8037833"/>
              <a:gd name="connsiteY22" fmla="*/ 3359057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2989722 w 8037833"/>
              <a:gd name="connsiteY71" fmla="*/ 3623230 h 3784177"/>
              <a:gd name="connsiteX72" fmla="*/ 2965734 w 8037833"/>
              <a:gd name="connsiteY72" fmla="*/ 3635676 h 3784177"/>
              <a:gd name="connsiteX73" fmla="*/ 2961603 w 8037833"/>
              <a:gd name="connsiteY73" fmla="*/ 3638221 h 3784177"/>
              <a:gd name="connsiteX74" fmla="*/ 2944959 w 8037833"/>
              <a:gd name="connsiteY74" fmla="*/ 3639723 h 3784177"/>
              <a:gd name="connsiteX75" fmla="*/ 2940402 w 8037833"/>
              <a:gd name="connsiteY75" fmla="*/ 3651000 h 3784177"/>
              <a:gd name="connsiteX76" fmla="*/ 2915449 w 8037833"/>
              <a:gd name="connsiteY76" fmla="*/ 3661039 h 3784177"/>
              <a:gd name="connsiteX77" fmla="*/ 2884777 w 8037833"/>
              <a:gd name="connsiteY77" fmla="*/ 3660775 h 3784177"/>
              <a:gd name="connsiteX78" fmla="*/ 2739034 w 8037833"/>
              <a:gd name="connsiteY78" fmla="*/ 3647396 h 3784177"/>
              <a:gd name="connsiteX79" fmla="*/ 2651827 w 8037833"/>
              <a:gd name="connsiteY79" fmla="*/ 3646306 h 3784177"/>
              <a:gd name="connsiteX80" fmla="*/ 2618680 w 8037833"/>
              <a:gd name="connsiteY80" fmla="*/ 3656755 h 3784177"/>
              <a:gd name="connsiteX81" fmla="*/ 2572404 w 8037833"/>
              <a:gd name="connsiteY81" fmla="*/ 3664043 h 3784177"/>
              <a:gd name="connsiteX82" fmla="*/ 2490721 w 8037833"/>
              <a:gd name="connsiteY82" fmla="*/ 3685313 h 3784177"/>
              <a:gd name="connsiteX83" fmla="*/ 2423704 w 8037833"/>
              <a:gd name="connsiteY83" fmla="*/ 3658079 h 3784177"/>
              <a:gd name="connsiteX84" fmla="*/ 2301172 w 8037833"/>
              <a:gd name="connsiteY84" fmla="*/ 3663053 h 3784177"/>
              <a:gd name="connsiteX85" fmla="*/ 2294102 w 8037833"/>
              <a:gd name="connsiteY85" fmla="*/ 3671151 h 3784177"/>
              <a:gd name="connsiteX86" fmla="*/ 2238966 w 8037833"/>
              <a:gd name="connsiteY86" fmla="*/ 3668777 h 3784177"/>
              <a:gd name="connsiteX87" fmla="*/ 2082844 w 8037833"/>
              <a:gd name="connsiteY87" fmla="*/ 3631994 h 3784177"/>
              <a:gd name="connsiteX88" fmla="*/ 1938480 w 8037833"/>
              <a:gd name="connsiteY88" fmla="*/ 3601439 h 3784177"/>
              <a:gd name="connsiteX89" fmla="*/ 1900166 w 8037833"/>
              <a:gd name="connsiteY89" fmla="*/ 3609358 h 3784177"/>
              <a:gd name="connsiteX90" fmla="*/ 1835976 w 8037833"/>
              <a:gd name="connsiteY90" fmla="*/ 3622065 h 3784177"/>
              <a:gd name="connsiteX91" fmla="*/ 1787830 w 8037833"/>
              <a:gd name="connsiteY91" fmla="*/ 3633173 h 3784177"/>
              <a:gd name="connsiteX92" fmla="*/ 1734224 w 8037833"/>
              <a:gd name="connsiteY92" fmla="*/ 3655593 h 3784177"/>
              <a:gd name="connsiteX93" fmla="*/ 1721989 w 8037833"/>
              <a:gd name="connsiteY93" fmla="*/ 3627298 h 3784177"/>
              <a:gd name="connsiteX94" fmla="*/ 1664576 w 8037833"/>
              <a:gd name="connsiteY94" fmla="*/ 3638572 h 3784177"/>
              <a:gd name="connsiteX95" fmla="*/ 1577459 w 8037833"/>
              <a:gd name="connsiteY95" fmla="*/ 3658824 h 3784177"/>
              <a:gd name="connsiteX96" fmla="*/ 1527269 w 8037833"/>
              <a:gd name="connsiteY96" fmla="*/ 3663088 h 3784177"/>
              <a:gd name="connsiteX97" fmla="*/ 1390118 w 8037833"/>
              <a:gd name="connsiteY97" fmla="*/ 3682789 h 3784177"/>
              <a:gd name="connsiteX98" fmla="*/ 1252698 w 8037833"/>
              <a:gd name="connsiteY98" fmla="*/ 3708662 h 3784177"/>
              <a:gd name="connsiteX99" fmla="*/ 1171039 w 8037833"/>
              <a:gd name="connsiteY99" fmla="*/ 3758642 h 3784177"/>
              <a:gd name="connsiteX100" fmla="*/ 1058106 w 8037833"/>
              <a:gd name="connsiteY100" fmla="*/ 3776166 h 3784177"/>
              <a:gd name="connsiteX101" fmla="*/ 1039167 w 8037833"/>
              <a:gd name="connsiteY101" fmla="*/ 3784177 h 3784177"/>
              <a:gd name="connsiteX102" fmla="*/ 1012958 w 8037833"/>
              <a:gd name="connsiteY102" fmla="*/ 3779206 h 3784177"/>
              <a:gd name="connsiteX103" fmla="*/ 907906 w 8037833"/>
              <a:gd name="connsiteY103" fmla="*/ 3757678 h 3784177"/>
              <a:gd name="connsiteX104" fmla="*/ 825226 w 8037833"/>
              <a:gd name="connsiteY104" fmla="*/ 3726369 h 3784177"/>
              <a:gd name="connsiteX105" fmla="*/ 722264 w 8037833"/>
              <a:gd name="connsiteY105" fmla="*/ 3747612 h 3784177"/>
              <a:gd name="connsiteX106" fmla="*/ 659460 w 8037833"/>
              <a:gd name="connsiteY106" fmla="*/ 3740429 h 3784177"/>
              <a:gd name="connsiteX107" fmla="*/ 556552 w 8037833"/>
              <a:gd name="connsiteY107" fmla="*/ 3739124 h 3784177"/>
              <a:gd name="connsiteX108" fmla="*/ 445444 w 8037833"/>
              <a:gd name="connsiteY108" fmla="*/ 3764831 h 3784177"/>
              <a:gd name="connsiteX109" fmla="*/ 393295 w 8037833"/>
              <a:gd name="connsiteY109" fmla="*/ 3753097 h 3784177"/>
              <a:gd name="connsiteX110" fmla="*/ 339711 w 8037833"/>
              <a:gd name="connsiteY110" fmla="*/ 3718242 h 3784177"/>
              <a:gd name="connsiteX111" fmla="*/ 222239 w 8037833"/>
              <a:gd name="connsiteY111" fmla="*/ 3672335 h 3784177"/>
              <a:gd name="connsiteX112" fmla="*/ 163578 w 8037833"/>
              <a:gd name="connsiteY112" fmla="*/ 3656292 h 3784177"/>
              <a:gd name="connsiteX113" fmla="*/ 72220 w 8037833"/>
              <a:gd name="connsiteY113" fmla="*/ 3645272 h 3784177"/>
              <a:gd name="connsiteX114" fmla="*/ 44395 w 8037833"/>
              <a:gd name="connsiteY114" fmla="*/ 3639455 h 3784177"/>
              <a:gd name="connsiteX115" fmla="*/ 1962 w 8037833"/>
              <a:gd name="connsiteY115" fmla="*/ 3635948 h 3784177"/>
              <a:gd name="connsiteX116" fmla="*/ 0 w 8037833"/>
              <a:gd name="connsiteY116" fmla="*/ 3635261 h 3784177"/>
              <a:gd name="connsiteX117" fmla="*/ 0 w 8037833"/>
              <a:gd name="connsiteY11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99169 w 8037833"/>
              <a:gd name="connsiteY39" fmla="*/ 3518988 h 3784177"/>
              <a:gd name="connsiteX40" fmla="*/ 4649120 w 8037833"/>
              <a:gd name="connsiteY40" fmla="*/ 3536392 h 3784177"/>
              <a:gd name="connsiteX41" fmla="*/ 4573578 w 8037833"/>
              <a:gd name="connsiteY41" fmla="*/ 3565923 h 3784177"/>
              <a:gd name="connsiteX42" fmla="*/ 4529117 w 8037833"/>
              <a:gd name="connsiteY42" fmla="*/ 3575592 h 3784177"/>
              <a:gd name="connsiteX43" fmla="*/ 4408641 w 8037833"/>
              <a:gd name="connsiteY43" fmla="*/ 3610000 h 3784177"/>
              <a:gd name="connsiteX44" fmla="*/ 4356402 w 8037833"/>
              <a:gd name="connsiteY44" fmla="*/ 3642792 h 3784177"/>
              <a:gd name="connsiteX45" fmla="*/ 4270245 w 8037833"/>
              <a:gd name="connsiteY45" fmla="*/ 3665789 h 3784177"/>
              <a:gd name="connsiteX46" fmla="*/ 4208725 w 8037833"/>
              <a:gd name="connsiteY46" fmla="*/ 3704841 h 3784177"/>
              <a:gd name="connsiteX47" fmla="*/ 4201632 w 8037833"/>
              <a:gd name="connsiteY47" fmla="*/ 3702602 h 3784177"/>
              <a:gd name="connsiteX48" fmla="*/ 4191289 w 8037833"/>
              <a:gd name="connsiteY48" fmla="*/ 3702380 h 3784177"/>
              <a:gd name="connsiteX49" fmla="*/ 4191039 w 8037833"/>
              <a:gd name="connsiteY49" fmla="*/ 3702831 h 3784177"/>
              <a:gd name="connsiteX50" fmla="*/ 4181340 w 8037833"/>
              <a:gd name="connsiteY50" fmla="*/ 3701729 h 3784177"/>
              <a:gd name="connsiteX51" fmla="*/ 4133816 w 8037833"/>
              <a:gd name="connsiteY51" fmla="*/ 3690565 h 3784177"/>
              <a:gd name="connsiteX52" fmla="*/ 4071732 w 8037833"/>
              <a:gd name="connsiteY52" fmla="*/ 3732513 h 3784177"/>
              <a:gd name="connsiteX53" fmla="*/ 4045924 w 8037833"/>
              <a:gd name="connsiteY53" fmla="*/ 3739404 h 3784177"/>
              <a:gd name="connsiteX54" fmla="*/ 4032171 w 8037833"/>
              <a:gd name="connsiteY54" fmla="*/ 3745523 h 3784177"/>
              <a:gd name="connsiteX55" fmla="*/ 4031335 w 8037833"/>
              <a:gd name="connsiteY55" fmla="*/ 3747479 h 3784177"/>
              <a:gd name="connsiteX56" fmla="*/ 3985774 w 8037833"/>
              <a:gd name="connsiteY56" fmla="*/ 3736547 h 3784177"/>
              <a:gd name="connsiteX57" fmla="*/ 3979769 w 8037833"/>
              <a:gd name="connsiteY57" fmla="*/ 3738769 h 3784177"/>
              <a:gd name="connsiteX58" fmla="*/ 3950014 w 8037833"/>
              <a:gd name="connsiteY58" fmla="*/ 3726942 h 3784177"/>
              <a:gd name="connsiteX59" fmla="*/ 3934671 w 8037833"/>
              <a:gd name="connsiteY59" fmla="*/ 3723339 h 3784177"/>
              <a:gd name="connsiteX60" fmla="*/ 3930274 w 8037833"/>
              <a:gd name="connsiteY60" fmla="*/ 3717148 h 3784177"/>
              <a:gd name="connsiteX61" fmla="*/ 3907660 w 8037833"/>
              <a:gd name="connsiteY61" fmla="*/ 3714456 h 3784177"/>
              <a:gd name="connsiteX62" fmla="*/ 3905087 w 8037833"/>
              <a:gd name="connsiteY62" fmla="*/ 3716098 h 3784177"/>
              <a:gd name="connsiteX63" fmla="*/ 3886347 w 8037833"/>
              <a:gd name="connsiteY63" fmla="*/ 3706620 h 3784177"/>
              <a:gd name="connsiteX64" fmla="*/ 3870533 w 8037833"/>
              <a:gd name="connsiteY64" fmla="*/ 3689905 h 3784177"/>
              <a:gd name="connsiteX65" fmla="*/ 3678563 w 8037833"/>
              <a:gd name="connsiteY65" fmla="*/ 3694486 h 3784177"/>
              <a:gd name="connsiteX66" fmla="*/ 3524121 w 8037833"/>
              <a:gd name="connsiteY66" fmla="*/ 3642736 h 3784177"/>
              <a:gd name="connsiteX67" fmla="*/ 3432153 w 8037833"/>
              <a:gd name="connsiteY67" fmla="*/ 3667780 h 3784177"/>
              <a:gd name="connsiteX68" fmla="*/ 3373519 w 8037833"/>
              <a:gd name="connsiteY68" fmla="*/ 3665785 h 3784177"/>
              <a:gd name="connsiteX69" fmla="*/ 3114267 w 8037833"/>
              <a:gd name="connsiteY69" fmla="*/ 3638983 h 3784177"/>
              <a:gd name="connsiteX70" fmla="*/ 2989722 w 8037833"/>
              <a:gd name="connsiteY70" fmla="*/ 3623230 h 3784177"/>
              <a:gd name="connsiteX71" fmla="*/ 2965734 w 8037833"/>
              <a:gd name="connsiteY71" fmla="*/ 3635676 h 3784177"/>
              <a:gd name="connsiteX72" fmla="*/ 2961603 w 8037833"/>
              <a:gd name="connsiteY72" fmla="*/ 3638221 h 3784177"/>
              <a:gd name="connsiteX73" fmla="*/ 2944959 w 8037833"/>
              <a:gd name="connsiteY73" fmla="*/ 3639723 h 3784177"/>
              <a:gd name="connsiteX74" fmla="*/ 2940402 w 8037833"/>
              <a:gd name="connsiteY74" fmla="*/ 3651000 h 3784177"/>
              <a:gd name="connsiteX75" fmla="*/ 2915449 w 8037833"/>
              <a:gd name="connsiteY75" fmla="*/ 3661039 h 3784177"/>
              <a:gd name="connsiteX76" fmla="*/ 2884777 w 8037833"/>
              <a:gd name="connsiteY76" fmla="*/ 3660775 h 3784177"/>
              <a:gd name="connsiteX77" fmla="*/ 2739034 w 8037833"/>
              <a:gd name="connsiteY77" fmla="*/ 3647396 h 3784177"/>
              <a:gd name="connsiteX78" fmla="*/ 2651827 w 8037833"/>
              <a:gd name="connsiteY78" fmla="*/ 3646306 h 3784177"/>
              <a:gd name="connsiteX79" fmla="*/ 2618680 w 8037833"/>
              <a:gd name="connsiteY79" fmla="*/ 3656755 h 3784177"/>
              <a:gd name="connsiteX80" fmla="*/ 2572404 w 8037833"/>
              <a:gd name="connsiteY80" fmla="*/ 3664043 h 3784177"/>
              <a:gd name="connsiteX81" fmla="*/ 2490721 w 8037833"/>
              <a:gd name="connsiteY81" fmla="*/ 3685313 h 3784177"/>
              <a:gd name="connsiteX82" fmla="*/ 2423704 w 8037833"/>
              <a:gd name="connsiteY82" fmla="*/ 3658079 h 3784177"/>
              <a:gd name="connsiteX83" fmla="*/ 2301172 w 8037833"/>
              <a:gd name="connsiteY83" fmla="*/ 3663053 h 3784177"/>
              <a:gd name="connsiteX84" fmla="*/ 2294102 w 8037833"/>
              <a:gd name="connsiteY84" fmla="*/ 3671151 h 3784177"/>
              <a:gd name="connsiteX85" fmla="*/ 2238966 w 8037833"/>
              <a:gd name="connsiteY85" fmla="*/ 3668777 h 3784177"/>
              <a:gd name="connsiteX86" fmla="*/ 2082844 w 8037833"/>
              <a:gd name="connsiteY86" fmla="*/ 3631994 h 3784177"/>
              <a:gd name="connsiteX87" fmla="*/ 1938480 w 8037833"/>
              <a:gd name="connsiteY87" fmla="*/ 3601439 h 3784177"/>
              <a:gd name="connsiteX88" fmla="*/ 1900166 w 8037833"/>
              <a:gd name="connsiteY88" fmla="*/ 3609358 h 3784177"/>
              <a:gd name="connsiteX89" fmla="*/ 1835976 w 8037833"/>
              <a:gd name="connsiteY89" fmla="*/ 3622065 h 3784177"/>
              <a:gd name="connsiteX90" fmla="*/ 1787830 w 8037833"/>
              <a:gd name="connsiteY90" fmla="*/ 3633173 h 3784177"/>
              <a:gd name="connsiteX91" fmla="*/ 1734224 w 8037833"/>
              <a:gd name="connsiteY91" fmla="*/ 3655593 h 3784177"/>
              <a:gd name="connsiteX92" fmla="*/ 1721989 w 8037833"/>
              <a:gd name="connsiteY92" fmla="*/ 3627298 h 3784177"/>
              <a:gd name="connsiteX93" fmla="*/ 1664576 w 8037833"/>
              <a:gd name="connsiteY93" fmla="*/ 3638572 h 3784177"/>
              <a:gd name="connsiteX94" fmla="*/ 1577459 w 8037833"/>
              <a:gd name="connsiteY94" fmla="*/ 3658824 h 3784177"/>
              <a:gd name="connsiteX95" fmla="*/ 1527269 w 8037833"/>
              <a:gd name="connsiteY95" fmla="*/ 3663088 h 3784177"/>
              <a:gd name="connsiteX96" fmla="*/ 1390118 w 8037833"/>
              <a:gd name="connsiteY96" fmla="*/ 3682789 h 3784177"/>
              <a:gd name="connsiteX97" fmla="*/ 1252698 w 8037833"/>
              <a:gd name="connsiteY97" fmla="*/ 3708662 h 3784177"/>
              <a:gd name="connsiteX98" fmla="*/ 1171039 w 8037833"/>
              <a:gd name="connsiteY98" fmla="*/ 3758642 h 3784177"/>
              <a:gd name="connsiteX99" fmla="*/ 1058106 w 8037833"/>
              <a:gd name="connsiteY99" fmla="*/ 3776166 h 3784177"/>
              <a:gd name="connsiteX100" fmla="*/ 1039167 w 8037833"/>
              <a:gd name="connsiteY100" fmla="*/ 3784177 h 3784177"/>
              <a:gd name="connsiteX101" fmla="*/ 1012958 w 8037833"/>
              <a:gd name="connsiteY101" fmla="*/ 3779206 h 3784177"/>
              <a:gd name="connsiteX102" fmla="*/ 907906 w 8037833"/>
              <a:gd name="connsiteY102" fmla="*/ 3757678 h 3784177"/>
              <a:gd name="connsiteX103" fmla="*/ 825226 w 8037833"/>
              <a:gd name="connsiteY103" fmla="*/ 3726369 h 3784177"/>
              <a:gd name="connsiteX104" fmla="*/ 722264 w 8037833"/>
              <a:gd name="connsiteY104" fmla="*/ 3747612 h 3784177"/>
              <a:gd name="connsiteX105" fmla="*/ 659460 w 8037833"/>
              <a:gd name="connsiteY105" fmla="*/ 3740429 h 3784177"/>
              <a:gd name="connsiteX106" fmla="*/ 556552 w 8037833"/>
              <a:gd name="connsiteY106" fmla="*/ 3739124 h 3784177"/>
              <a:gd name="connsiteX107" fmla="*/ 445444 w 8037833"/>
              <a:gd name="connsiteY107" fmla="*/ 3764831 h 3784177"/>
              <a:gd name="connsiteX108" fmla="*/ 393295 w 8037833"/>
              <a:gd name="connsiteY108" fmla="*/ 3753097 h 3784177"/>
              <a:gd name="connsiteX109" fmla="*/ 339711 w 8037833"/>
              <a:gd name="connsiteY109" fmla="*/ 3718242 h 3784177"/>
              <a:gd name="connsiteX110" fmla="*/ 222239 w 8037833"/>
              <a:gd name="connsiteY110" fmla="*/ 3672335 h 3784177"/>
              <a:gd name="connsiteX111" fmla="*/ 163578 w 8037833"/>
              <a:gd name="connsiteY111" fmla="*/ 3656292 h 3784177"/>
              <a:gd name="connsiteX112" fmla="*/ 72220 w 8037833"/>
              <a:gd name="connsiteY112" fmla="*/ 3645272 h 3784177"/>
              <a:gd name="connsiteX113" fmla="*/ 44395 w 8037833"/>
              <a:gd name="connsiteY113" fmla="*/ 3639455 h 3784177"/>
              <a:gd name="connsiteX114" fmla="*/ 1962 w 8037833"/>
              <a:gd name="connsiteY114" fmla="*/ 3635948 h 3784177"/>
              <a:gd name="connsiteX115" fmla="*/ 0 w 8037833"/>
              <a:gd name="connsiteY115" fmla="*/ 3635261 h 3784177"/>
              <a:gd name="connsiteX116" fmla="*/ 0 w 8037833"/>
              <a:gd name="connsiteY11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90721 w 8037833"/>
              <a:gd name="connsiteY80" fmla="*/ 3685313 h 3784177"/>
              <a:gd name="connsiteX81" fmla="*/ 2423704 w 8037833"/>
              <a:gd name="connsiteY81" fmla="*/ 3658079 h 3784177"/>
              <a:gd name="connsiteX82" fmla="*/ 2301172 w 8037833"/>
              <a:gd name="connsiteY82" fmla="*/ 3663053 h 3784177"/>
              <a:gd name="connsiteX83" fmla="*/ 2294102 w 8037833"/>
              <a:gd name="connsiteY83" fmla="*/ 3671151 h 3784177"/>
              <a:gd name="connsiteX84" fmla="*/ 2238966 w 8037833"/>
              <a:gd name="connsiteY84" fmla="*/ 3668777 h 3784177"/>
              <a:gd name="connsiteX85" fmla="*/ 2082844 w 8037833"/>
              <a:gd name="connsiteY85" fmla="*/ 3631994 h 3784177"/>
              <a:gd name="connsiteX86" fmla="*/ 1938480 w 8037833"/>
              <a:gd name="connsiteY86" fmla="*/ 3601439 h 3784177"/>
              <a:gd name="connsiteX87" fmla="*/ 1900166 w 8037833"/>
              <a:gd name="connsiteY87" fmla="*/ 3609358 h 3784177"/>
              <a:gd name="connsiteX88" fmla="*/ 1835976 w 8037833"/>
              <a:gd name="connsiteY88" fmla="*/ 3622065 h 3784177"/>
              <a:gd name="connsiteX89" fmla="*/ 1787830 w 8037833"/>
              <a:gd name="connsiteY89" fmla="*/ 3633173 h 3784177"/>
              <a:gd name="connsiteX90" fmla="*/ 1734224 w 8037833"/>
              <a:gd name="connsiteY90" fmla="*/ 3655593 h 3784177"/>
              <a:gd name="connsiteX91" fmla="*/ 1721989 w 8037833"/>
              <a:gd name="connsiteY91" fmla="*/ 3627298 h 3784177"/>
              <a:gd name="connsiteX92" fmla="*/ 1664576 w 8037833"/>
              <a:gd name="connsiteY92" fmla="*/ 3638572 h 3784177"/>
              <a:gd name="connsiteX93" fmla="*/ 1577459 w 8037833"/>
              <a:gd name="connsiteY93" fmla="*/ 3658824 h 3784177"/>
              <a:gd name="connsiteX94" fmla="*/ 1527269 w 8037833"/>
              <a:gd name="connsiteY94" fmla="*/ 3663088 h 3784177"/>
              <a:gd name="connsiteX95" fmla="*/ 1390118 w 8037833"/>
              <a:gd name="connsiteY95" fmla="*/ 3682789 h 3784177"/>
              <a:gd name="connsiteX96" fmla="*/ 1252698 w 8037833"/>
              <a:gd name="connsiteY96" fmla="*/ 3708662 h 3784177"/>
              <a:gd name="connsiteX97" fmla="*/ 1171039 w 8037833"/>
              <a:gd name="connsiteY97" fmla="*/ 3758642 h 3784177"/>
              <a:gd name="connsiteX98" fmla="*/ 1058106 w 8037833"/>
              <a:gd name="connsiteY98" fmla="*/ 3776166 h 3784177"/>
              <a:gd name="connsiteX99" fmla="*/ 1039167 w 8037833"/>
              <a:gd name="connsiteY99" fmla="*/ 3784177 h 3784177"/>
              <a:gd name="connsiteX100" fmla="*/ 1012958 w 8037833"/>
              <a:gd name="connsiteY100" fmla="*/ 3779206 h 3784177"/>
              <a:gd name="connsiteX101" fmla="*/ 907906 w 8037833"/>
              <a:gd name="connsiteY101" fmla="*/ 3757678 h 3784177"/>
              <a:gd name="connsiteX102" fmla="*/ 825226 w 8037833"/>
              <a:gd name="connsiteY102" fmla="*/ 3726369 h 3784177"/>
              <a:gd name="connsiteX103" fmla="*/ 722264 w 8037833"/>
              <a:gd name="connsiteY103" fmla="*/ 3747612 h 3784177"/>
              <a:gd name="connsiteX104" fmla="*/ 659460 w 8037833"/>
              <a:gd name="connsiteY104" fmla="*/ 3740429 h 3784177"/>
              <a:gd name="connsiteX105" fmla="*/ 556552 w 8037833"/>
              <a:gd name="connsiteY105" fmla="*/ 3739124 h 3784177"/>
              <a:gd name="connsiteX106" fmla="*/ 445444 w 8037833"/>
              <a:gd name="connsiteY106" fmla="*/ 3764831 h 3784177"/>
              <a:gd name="connsiteX107" fmla="*/ 393295 w 8037833"/>
              <a:gd name="connsiteY107" fmla="*/ 3753097 h 3784177"/>
              <a:gd name="connsiteX108" fmla="*/ 339711 w 8037833"/>
              <a:gd name="connsiteY108" fmla="*/ 3718242 h 3784177"/>
              <a:gd name="connsiteX109" fmla="*/ 222239 w 8037833"/>
              <a:gd name="connsiteY109" fmla="*/ 3672335 h 3784177"/>
              <a:gd name="connsiteX110" fmla="*/ 163578 w 8037833"/>
              <a:gd name="connsiteY110" fmla="*/ 3656292 h 3784177"/>
              <a:gd name="connsiteX111" fmla="*/ 72220 w 8037833"/>
              <a:gd name="connsiteY111" fmla="*/ 3645272 h 3784177"/>
              <a:gd name="connsiteX112" fmla="*/ 44395 w 8037833"/>
              <a:gd name="connsiteY112" fmla="*/ 3639455 h 3784177"/>
              <a:gd name="connsiteX113" fmla="*/ 1962 w 8037833"/>
              <a:gd name="connsiteY113" fmla="*/ 3635948 h 3784177"/>
              <a:gd name="connsiteX114" fmla="*/ 0 w 8037833"/>
              <a:gd name="connsiteY114" fmla="*/ 3635261 h 3784177"/>
              <a:gd name="connsiteX115" fmla="*/ 0 w 8037833"/>
              <a:gd name="connsiteY11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721989 w 8037833"/>
              <a:gd name="connsiteY90" fmla="*/ 3627298 h 3784177"/>
              <a:gd name="connsiteX91" fmla="*/ 1664576 w 8037833"/>
              <a:gd name="connsiteY91" fmla="*/ 3638572 h 3784177"/>
              <a:gd name="connsiteX92" fmla="*/ 1577459 w 8037833"/>
              <a:gd name="connsiteY92" fmla="*/ 3658824 h 3784177"/>
              <a:gd name="connsiteX93" fmla="*/ 1527269 w 8037833"/>
              <a:gd name="connsiteY93" fmla="*/ 3663088 h 3784177"/>
              <a:gd name="connsiteX94" fmla="*/ 1390118 w 8037833"/>
              <a:gd name="connsiteY94" fmla="*/ 3682789 h 3784177"/>
              <a:gd name="connsiteX95" fmla="*/ 1252698 w 8037833"/>
              <a:gd name="connsiteY95" fmla="*/ 3708662 h 3784177"/>
              <a:gd name="connsiteX96" fmla="*/ 1171039 w 8037833"/>
              <a:gd name="connsiteY96" fmla="*/ 3758642 h 3784177"/>
              <a:gd name="connsiteX97" fmla="*/ 1058106 w 8037833"/>
              <a:gd name="connsiteY97" fmla="*/ 3776166 h 3784177"/>
              <a:gd name="connsiteX98" fmla="*/ 1039167 w 8037833"/>
              <a:gd name="connsiteY98" fmla="*/ 3784177 h 3784177"/>
              <a:gd name="connsiteX99" fmla="*/ 1012958 w 8037833"/>
              <a:gd name="connsiteY99" fmla="*/ 3779206 h 3784177"/>
              <a:gd name="connsiteX100" fmla="*/ 907906 w 8037833"/>
              <a:gd name="connsiteY100" fmla="*/ 3757678 h 3784177"/>
              <a:gd name="connsiteX101" fmla="*/ 825226 w 8037833"/>
              <a:gd name="connsiteY101" fmla="*/ 3726369 h 3784177"/>
              <a:gd name="connsiteX102" fmla="*/ 722264 w 8037833"/>
              <a:gd name="connsiteY102" fmla="*/ 3747612 h 3784177"/>
              <a:gd name="connsiteX103" fmla="*/ 659460 w 8037833"/>
              <a:gd name="connsiteY103" fmla="*/ 3740429 h 3784177"/>
              <a:gd name="connsiteX104" fmla="*/ 556552 w 8037833"/>
              <a:gd name="connsiteY104" fmla="*/ 3739124 h 3784177"/>
              <a:gd name="connsiteX105" fmla="*/ 445444 w 8037833"/>
              <a:gd name="connsiteY105" fmla="*/ 3764831 h 3784177"/>
              <a:gd name="connsiteX106" fmla="*/ 393295 w 8037833"/>
              <a:gd name="connsiteY106" fmla="*/ 3753097 h 3784177"/>
              <a:gd name="connsiteX107" fmla="*/ 339711 w 8037833"/>
              <a:gd name="connsiteY107" fmla="*/ 3718242 h 3784177"/>
              <a:gd name="connsiteX108" fmla="*/ 222239 w 8037833"/>
              <a:gd name="connsiteY108" fmla="*/ 3672335 h 3784177"/>
              <a:gd name="connsiteX109" fmla="*/ 163578 w 8037833"/>
              <a:gd name="connsiteY109" fmla="*/ 3656292 h 3784177"/>
              <a:gd name="connsiteX110" fmla="*/ 72220 w 8037833"/>
              <a:gd name="connsiteY110" fmla="*/ 3645272 h 3784177"/>
              <a:gd name="connsiteX111" fmla="*/ 44395 w 8037833"/>
              <a:gd name="connsiteY111" fmla="*/ 3639455 h 3784177"/>
              <a:gd name="connsiteX112" fmla="*/ 1962 w 8037833"/>
              <a:gd name="connsiteY112" fmla="*/ 3635948 h 3784177"/>
              <a:gd name="connsiteX113" fmla="*/ 0 w 8037833"/>
              <a:gd name="connsiteY113" fmla="*/ 3635261 h 3784177"/>
              <a:gd name="connsiteX114" fmla="*/ 0 w 8037833"/>
              <a:gd name="connsiteY11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664576 w 8037833"/>
              <a:gd name="connsiteY90" fmla="*/ 3638572 h 3784177"/>
              <a:gd name="connsiteX91" fmla="*/ 1577459 w 8037833"/>
              <a:gd name="connsiteY91" fmla="*/ 3658824 h 3784177"/>
              <a:gd name="connsiteX92" fmla="*/ 1527269 w 8037833"/>
              <a:gd name="connsiteY92" fmla="*/ 3663088 h 3784177"/>
              <a:gd name="connsiteX93" fmla="*/ 1390118 w 8037833"/>
              <a:gd name="connsiteY93" fmla="*/ 3682789 h 3784177"/>
              <a:gd name="connsiteX94" fmla="*/ 1252698 w 8037833"/>
              <a:gd name="connsiteY94" fmla="*/ 3708662 h 3784177"/>
              <a:gd name="connsiteX95" fmla="*/ 1171039 w 8037833"/>
              <a:gd name="connsiteY95" fmla="*/ 3758642 h 3784177"/>
              <a:gd name="connsiteX96" fmla="*/ 1058106 w 8037833"/>
              <a:gd name="connsiteY96" fmla="*/ 3776166 h 3784177"/>
              <a:gd name="connsiteX97" fmla="*/ 1039167 w 8037833"/>
              <a:gd name="connsiteY97" fmla="*/ 3784177 h 3784177"/>
              <a:gd name="connsiteX98" fmla="*/ 1012958 w 8037833"/>
              <a:gd name="connsiteY98" fmla="*/ 3779206 h 3784177"/>
              <a:gd name="connsiteX99" fmla="*/ 907906 w 8037833"/>
              <a:gd name="connsiteY99" fmla="*/ 3757678 h 3784177"/>
              <a:gd name="connsiteX100" fmla="*/ 825226 w 8037833"/>
              <a:gd name="connsiteY100" fmla="*/ 3726369 h 3784177"/>
              <a:gd name="connsiteX101" fmla="*/ 722264 w 8037833"/>
              <a:gd name="connsiteY101" fmla="*/ 3747612 h 3784177"/>
              <a:gd name="connsiteX102" fmla="*/ 659460 w 8037833"/>
              <a:gd name="connsiteY102" fmla="*/ 3740429 h 3784177"/>
              <a:gd name="connsiteX103" fmla="*/ 556552 w 8037833"/>
              <a:gd name="connsiteY103" fmla="*/ 3739124 h 3784177"/>
              <a:gd name="connsiteX104" fmla="*/ 445444 w 8037833"/>
              <a:gd name="connsiteY104" fmla="*/ 3764831 h 3784177"/>
              <a:gd name="connsiteX105" fmla="*/ 393295 w 8037833"/>
              <a:gd name="connsiteY105" fmla="*/ 3753097 h 3784177"/>
              <a:gd name="connsiteX106" fmla="*/ 339711 w 8037833"/>
              <a:gd name="connsiteY106" fmla="*/ 3718242 h 3784177"/>
              <a:gd name="connsiteX107" fmla="*/ 222239 w 8037833"/>
              <a:gd name="connsiteY107" fmla="*/ 3672335 h 3784177"/>
              <a:gd name="connsiteX108" fmla="*/ 163578 w 8037833"/>
              <a:gd name="connsiteY108" fmla="*/ 3656292 h 3784177"/>
              <a:gd name="connsiteX109" fmla="*/ 72220 w 8037833"/>
              <a:gd name="connsiteY109" fmla="*/ 3645272 h 3784177"/>
              <a:gd name="connsiteX110" fmla="*/ 44395 w 8037833"/>
              <a:gd name="connsiteY110" fmla="*/ 3639455 h 3784177"/>
              <a:gd name="connsiteX111" fmla="*/ 1962 w 8037833"/>
              <a:gd name="connsiteY111" fmla="*/ 3635948 h 3784177"/>
              <a:gd name="connsiteX112" fmla="*/ 0 w 8037833"/>
              <a:gd name="connsiteY112" fmla="*/ 3635261 h 3784177"/>
              <a:gd name="connsiteX113" fmla="*/ 0 w 8037833"/>
              <a:gd name="connsiteY11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787830 w 8037833"/>
              <a:gd name="connsiteY87" fmla="*/ 3633173 h 3784177"/>
              <a:gd name="connsiteX88" fmla="*/ 1734224 w 8037833"/>
              <a:gd name="connsiteY88" fmla="*/ 3655593 h 3784177"/>
              <a:gd name="connsiteX89" fmla="*/ 1664576 w 8037833"/>
              <a:gd name="connsiteY89" fmla="*/ 3638572 h 3784177"/>
              <a:gd name="connsiteX90" fmla="*/ 1577459 w 8037833"/>
              <a:gd name="connsiteY90" fmla="*/ 3658824 h 3784177"/>
              <a:gd name="connsiteX91" fmla="*/ 1527269 w 8037833"/>
              <a:gd name="connsiteY91" fmla="*/ 3663088 h 3784177"/>
              <a:gd name="connsiteX92" fmla="*/ 1390118 w 8037833"/>
              <a:gd name="connsiteY92" fmla="*/ 3682789 h 3784177"/>
              <a:gd name="connsiteX93" fmla="*/ 1252698 w 8037833"/>
              <a:gd name="connsiteY93" fmla="*/ 3708662 h 3784177"/>
              <a:gd name="connsiteX94" fmla="*/ 1171039 w 8037833"/>
              <a:gd name="connsiteY94" fmla="*/ 3758642 h 3784177"/>
              <a:gd name="connsiteX95" fmla="*/ 1058106 w 8037833"/>
              <a:gd name="connsiteY95" fmla="*/ 3776166 h 3784177"/>
              <a:gd name="connsiteX96" fmla="*/ 1039167 w 8037833"/>
              <a:gd name="connsiteY96" fmla="*/ 3784177 h 3784177"/>
              <a:gd name="connsiteX97" fmla="*/ 1012958 w 8037833"/>
              <a:gd name="connsiteY97" fmla="*/ 3779206 h 3784177"/>
              <a:gd name="connsiteX98" fmla="*/ 907906 w 8037833"/>
              <a:gd name="connsiteY98" fmla="*/ 3757678 h 3784177"/>
              <a:gd name="connsiteX99" fmla="*/ 825226 w 8037833"/>
              <a:gd name="connsiteY99" fmla="*/ 3726369 h 3784177"/>
              <a:gd name="connsiteX100" fmla="*/ 722264 w 8037833"/>
              <a:gd name="connsiteY100" fmla="*/ 3747612 h 3784177"/>
              <a:gd name="connsiteX101" fmla="*/ 659460 w 8037833"/>
              <a:gd name="connsiteY101" fmla="*/ 3740429 h 3784177"/>
              <a:gd name="connsiteX102" fmla="*/ 556552 w 8037833"/>
              <a:gd name="connsiteY102" fmla="*/ 3739124 h 3784177"/>
              <a:gd name="connsiteX103" fmla="*/ 445444 w 8037833"/>
              <a:gd name="connsiteY103" fmla="*/ 3764831 h 3784177"/>
              <a:gd name="connsiteX104" fmla="*/ 393295 w 8037833"/>
              <a:gd name="connsiteY104" fmla="*/ 3753097 h 3784177"/>
              <a:gd name="connsiteX105" fmla="*/ 339711 w 8037833"/>
              <a:gd name="connsiteY105" fmla="*/ 3718242 h 3784177"/>
              <a:gd name="connsiteX106" fmla="*/ 222239 w 8037833"/>
              <a:gd name="connsiteY106" fmla="*/ 3672335 h 3784177"/>
              <a:gd name="connsiteX107" fmla="*/ 163578 w 8037833"/>
              <a:gd name="connsiteY107" fmla="*/ 3656292 h 3784177"/>
              <a:gd name="connsiteX108" fmla="*/ 72220 w 8037833"/>
              <a:gd name="connsiteY108" fmla="*/ 3645272 h 3784177"/>
              <a:gd name="connsiteX109" fmla="*/ 44395 w 8037833"/>
              <a:gd name="connsiteY109" fmla="*/ 3639455 h 3784177"/>
              <a:gd name="connsiteX110" fmla="*/ 1962 w 8037833"/>
              <a:gd name="connsiteY110" fmla="*/ 3635948 h 3784177"/>
              <a:gd name="connsiteX111" fmla="*/ 0 w 8037833"/>
              <a:gd name="connsiteY111" fmla="*/ 3635261 h 3784177"/>
              <a:gd name="connsiteX112" fmla="*/ 0 w 8037833"/>
              <a:gd name="connsiteY11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94102 w 8037833"/>
              <a:gd name="connsiteY81" fmla="*/ 3671151 h 3784177"/>
              <a:gd name="connsiteX82" fmla="*/ 2238966 w 8037833"/>
              <a:gd name="connsiteY82" fmla="*/ 3668777 h 3784177"/>
              <a:gd name="connsiteX83" fmla="*/ 2082844 w 8037833"/>
              <a:gd name="connsiteY83" fmla="*/ 3631994 h 3784177"/>
              <a:gd name="connsiteX84" fmla="*/ 1938480 w 8037833"/>
              <a:gd name="connsiteY84" fmla="*/ 3601439 h 3784177"/>
              <a:gd name="connsiteX85" fmla="*/ 1900166 w 8037833"/>
              <a:gd name="connsiteY85" fmla="*/ 3609358 h 3784177"/>
              <a:gd name="connsiteX86" fmla="*/ 1787830 w 8037833"/>
              <a:gd name="connsiteY86" fmla="*/ 3633173 h 3784177"/>
              <a:gd name="connsiteX87" fmla="*/ 1734224 w 8037833"/>
              <a:gd name="connsiteY87" fmla="*/ 3655593 h 3784177"/>
              <a:gd name="connsiteX88" fmla="*/ 1664576 w 8037833"/>
              <a:gd name="connsiteY88" fmla="*/ 3638572 h 3784177"/>
              <a:gd name="connsiteX89" fmla="*/ 1577459 w 8037833"/>
              <a:gd name="connsiteY89" fmla="*/ 3658824 h 3784177"/>
              <a:gd name="connsiteX90" fmla="*/ 1527269 w 8037833"/>
              <a:gd name="connsiteY90" fmla="*/ 3663088 h 3784177"/>
              <a:gd name="connsiteX91" fmla="*/ 1390118 w 8037833"/>
              <a:gd name="connsiteY91" fmla="*/ 3682789 h 3784177"/>
              <a:gd name="connsiteX92" fmla="*/ 1252698 w 8037833"/>
              <a:gd name="connsiteY92" fmla="*/ 3708662 h 3784177"/>
              <a:gd name="connsiteX93" fmla="*/ 1171039 w 8037833"/>
              <a:gd name="connsiteY93" fmla="*/ 3758642 h 3784177"/>
              <a:gd name="connsiteX94" fmla="*/ 1058106 w 8037833"/>
              <a:gd name="connsiteY94" fmla="*/ 3776166 h 3784177"/>
              <a:gd name="connsiteX95" fmla="*/ 1039167 w 8037833"/>
              <a:gd name="connsiteY95" fmla="*/ 3784177 h 3784177"/>
              <a:gd name="connsiteX96" fmla="*/ 1012958 w 8037833"/>
              <a:gd name="connsiteY96" fmla="*/ 3779206 h 3784177"/>
              <a:gd name="connsiteX97" fmla="*/ 907906 w 8037833"/>
              <a:gd name="connsiteY97" fmla="*/ 3757678 h 3784177"/>
              <a:gd name="connsiteX98" fmla="*/ 825226 w 8037833"/>
              <a:gd name="connsiteY98" fmla="*/ 3726369 h 3784177"/>
              <a:gd name="connsiteX99" fmla="*/ 722264 w 8037833"/>
              <a:gd name="connsiteY99" fmla="*/ 3747612 h 3784177"/>
              <a:gd name="connsiteX100" fmla="*/ 659460 w 8037833"/>
              <a:gd name="connsiteY100" fmla="*/ 3740429 h 3784177"/>
              <a:gd name="connsiteX101" fmla="*/ 556552 w 8037833"/>
              <a:gd name="connsiteY101" fmla="*/ 3739124 h 3784177"/>
              <a:gd name="connsiteX102" fmla="*/ 445444 w 8037833"/>
              <a:gd name="connsiteY102" fmla="*/ 3764831 h 3784177"/>
              <a:gd name="connsiteX103" fmla="*/ 393295 w 8037833"/>
              <a:gd name="connsiteY103" fmla="*/ 3753097 h 3784177"/>
              <a:gd name="connsiteX104" fmla="*/ 339711 w 8037833"/>
              <a:gd name="connsiteY104" fmla="*/ 3718242 h 3784177"/>
              <a:gd name="connsiteX105" fmla="*/ 222239 w 8037833"/>
              <a:gd name="connsiteY105" fmla="*/ 3672335 h 3784177"/>
              <a:gd name="connsiteX106" fmla="*/ 163578 w 8037833"/>
              <a:gd name="connsiteY106" fmla="*/ 3656292 h 3784177"/>
              <a:gd name="connsiteX107" fmla="*/ 72220 w 8037833"/>
              <a:gd name="connsiteY107" fmla="*/ 3645272 h 3784177"/>
              <a:gd name="connsiteX108" fmla="*/ 44395 w 8037833"/>
              <a:gd name="connsiteY108" fmla="*/ 3639455 h 3784177"/>
              <a:gd name="connsiteX109" fmla="*/ 1962 w 8037833"/>
              <a:gd name="connsiteY109" fmla="*/ 3635948 h 3784177"/>
              <a:gd name="connsiteX110" fmla="*/ 0 w 8037833"/>
              <a:gd name="connsiteY110" fmla="*/ 3635261 h 3784177"/>
              <a:gd name="connsiteX111" fmla="*/ 0 w 8037833"/>
              <a:gd name="connsiteY11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85384 w 8037833"/>
              <a:gd name="connsiteY101" fmla="*/ 3726388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504085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11556 w 8037833"/>
              <a:gd name="connsiteY53" fmla="*/ 3729673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206642 w 8037833"/>
              <a:gd name="connsiteY89" fmla="*/ 3736384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037833" h="3784177">
                <a:moveTo>
                  <a:pt x="0" y="12763"/>
                </a:moveTo>
                <a:lnTo>
                  <a:pt x="8037833" y="0"/>
                </a:lnTo>
                <a:lnTo>
                  <a:pt x="8037833" y="3123098"/>
                </a:lnTo>
                <a:lnTo>
                  <a:pt x="8034343" y="3122573"/>
                </a:lnTo>
                <a:cubicBezTo>
                  <a:pt x="7983474" y="3121603"/>
                  <a:pt x="7958686" y="3166517"/>
                  <a:pt x="7877229" y="3143819"/>
                </a:cubicBezTo>
                <a:cubicBezTo>
                  <a:pt x="7902982" y="3130590"/>
                  <a:pt x="7764195" y="3161981"/>
                  <a:pt x="7752740" y="3181149"/>
                </a:cubicBezTo>
                <a:cubicBezTo>
                  <a:pt x="7676202" y="3198058"/>
                  <a:pt x="7659123" y="3129063"/>
                  <a:pt x="7588760" y="3183782"/>
                </a:cubicBezTo>
                <a:cubicBezTo>
                  <a:pt x="7551891" y="3215463"/>
                  <a:pt x="7426365" y="3228579"/>
                  <a:pt x="7351256" y="3276296"/>
                </a:cubicBezTo>
                <a:cubicBezTo>
                  <a:pt x="7314255" y="3274736"/>
                  <a:pt x="7277479" y="3268807"/>
                  <a:pt x="7241630" y="3258619"/>
                </a:cubicBezTo>
                <a:cubicBezTo>
                  <a:pt x="7225774" y="3249278"/>
                  <a:pt x="7215938" y="3250389"/>
                  <a:pt x="7197338" y="3224751"/>
                </a:cubicBezTo>
                <a:cubicBezTo>
                  <a:pt x="7195955" y="3243380"/>
                  <a:pt x="7188542" y="3231477"/>
                  <a:pt x="7180777" y="3222826"/>
                </a:cubicBezTo>
                <a:cubicBezTo>
                  <a:pt x="7171770" y="3230955"/>
                  <a:pt x="7156637" y="3256184"/>
                  <a:pt x="7146896" y="3256975"/>
                </a:cubicBezTo>
                <a:cubicBezTo>
                  <a:pt x="7127629" y="3216232"/>
                  <a:pt x="7125488" y="3280164"/>
                  <a:pt x="7101771" y="3257015"/>
                </a:cubicBezTo>
                <a:cubicBezTo>
                  <a:pt x="7091351" y="3270846"/>
                  <a:pt x="7071846" y="3326895"/>
                  <a:pt x="7047844" y="3303791"/>
                </a:cubicBezTo>
                <a:cubicBezTo>
                  <a:pt x="6992848" y="3331112"/>
                  <a:pt x="6969266" y="3372516"/>
                  <a:pt x="6912506" y="3361478"/>
                </a:cubicBezTo>
                <a:cubicBezTo>
                  <a:pt x="6904521" y="3387853"/>
                  <a:pt x="6807293" y="3321424"/>
                  <a:pt x="6819463" y="3368624"/>
                </a:cubicBezTo>
                <a:cubicBezTo>
                  <a:pt x="6800520" y="3366318"/>
                  <a:pt x="6786640" y="3347534"/>
                  <a:pt x="6797198" y="3378256"/>
                </a:cubicBezTo>
                <a:lnTo>
                  <a:pt x="6687784" y="3376132"/>
                </a:lnTo>
                <a:cubicBezTo>
                  <a:pt x="6627134" y="3366894"/>
                  <a:pt x="6605084" y="3434017"/>
                  <a:pt x="6566539" y="3382500"/>
                </a:cubicBezTo>
                <a:cubicBezTo>
                  <a:pt x="6505539" y="3381128"/>
                  <a:pt x="6435204" y="3374346"/>
                  <a:pt x="6352283" y="3374762"/>
                </a:cubicBezTo>
                <a:cubicBezTo>
                  <a:pt x="6293888" y="3372097"/>
                  <a:pt x="6170788" y="3347568"/>
                  <a:pt x="6111718" y="3357536"/>
                </a:cubicBezTo>
                <a:cubicBezTo>
                  <a:pt x="6041005" y="3333697"/>
                  <a:pt x="6098061" y="3372084"/>
                  <a:pt x="6022263" y="3359057"/>
                </a:cubicBezTo>
                <a:cubicBezTo>
                  <a:pt x="5989123" y="3410585"/>
                  <a:pt x="5931322" y="3384912"/>
                  <a:pt x="5891274" y="3397681"/>
                </a:cubicBezTo>
                <a:cubicBezTo>
                  <a:pt x="5845239" y="3408862"/>
                  <a:pt x="5792317" y="3420977"/>
                  <a:pt x="5746050" y="3426142"/>
                </a:cubicBezTo>
                <a:cubicBezTo>
                  <a:pt x="5709404" y="3402923"/>
                  <a:pt x="5659139" y="3459917"/>
                  <a:pt x="5613670" y="3428671"/>
                </a:cubicBezTo>
                <a:cubicBezTo>
                  <a:pt x="5596941" y="3421144"/>
                  <a:pt x="5545141" y="3422095"/>
                  <a:pt x="5535334" y="3437044"/>
                </a:cubicBezTo>
                <a:cubicBezTo>
                  <a:pt x="5524532" y="3440286"/>
                  <a:pt x="5511933" y="3434991"/>
                  <a:pt x="5506940" y="3450999"/>
                </a:cubicBezTo>
                <a:cubicBezTo>
                  <a:pt x="5498692" y="3470265"/>
                  <a:pt x="5461008" y="3440518"/>
                  <a:pt x="5466372" y="3463245"/>
                </a:cubicBezTo>
                <a:cubicBezTo>
                  <a:pt x="5439614" y="3442862"/>
                  <a:pt x="5418331" y="3483220"/>
                  <a:pt x="5395833" y="3493194"/>
                </a:cubicBezTo>
                <a:cubicBezTo>
                  <a:pt x="5374758" y="3472971"/>
                  <a:pt x="5354436" y="3500114"/>
                  <a:pt x="5305325" y="3505200"/>
                </a:cubicBezTo>
                <a:cubicBezTo>
                  <a:pt x="5282149" y="3481812"/>
                  <a:pt x="5266154" y="3522676"/>
                  <a:pt x="5223043" y="3491664"/>
                </a:cubicBezTo>
                <a:cubicBezTo>
                  <a:pt x="5200154" y="3491478"/>
                  <a:pt x="5207329" y="3491346"/>
                  <a:pt x="5167992" y="3486279"/>
                </a:cubicBezTo>
                <a:cubicBezTo>
                  <a:pt x="5107971" y="3480838"/>
                  <a:pt x="5042315" y="3467667"/>
                  <a:pt x="4987020" y="3461263"/>
                </a:cubicBezTo>
                <a:cubicBezTo>
                  <a:pt x="4924981" y="3458977"/>
                  <a:pt x="4971120" y="3508066"/>
                  <a:pt x="4890003" y="3469874"/>
                </a:cubicBezTo>
                <a:cubicBezTo>
                  <a:pt x="4883619" y="3488080"/>
                  <a:pt x="4873972" y="3489465"/>
                  <a:pt x="4856654" y="3481880"/>
                </a:cubicBezTo>
                <a:cubicBezTo>
                  <a:pt x="4826649" y="3482096"/>
                  <a:pt x="4833746" y="3526606"/>
                  <a:pt x="4800711" y="3501441"/>
                </a:cubicBezTo>
                <a:cubicBezTo>
                  <a:pt x="4808694" y="3525119"/>
                  <a:pt x="4745093" y="3513953"/>
                  <a:pt x="4761569" y="3538103"/>
                </a:cubicBezTo>
                <a:cubicBezTo>
                  <a:pt x="4744478" y="3561060"/>
                  <a:pt x="4730992" y="3525632"/>
                  <a:pt x="4713734" y="3545724"/>
                </a:cubicBezTo>
                <a:cubicBezTo>
                  <a:pt x="4694993" y="3545439"/>
                  <a:pt x="4672479" y="3533026"/>
                  <a:pt x="4649120" y="3536392"/>
                </a:cubicBezTo>
                <a:cubicBezTo>
                  <a:pt x="4617081" y="3524764"/>
                  <a:pt x="4613909" y="3550370"/>
                  <a:pt x="4573578" y="3565923"/>
                </a:cubicBezTo>
                <a:cubicBezTo>
                  <a:pt x="4554559" y="3553131"/>
                  <a:pt x="4541305" y="3561025"/>
                  <a:pt x="4529117" y="3575592"/>
                </a:cubicBezTo>
                <a:cubicBezTo>
                  <a:pt x="4488096" y="3574977"/>
                  <a:pt x="4453361" y="3598310"/>
                  <a:pt x="4408641" y="3610000"/>
                </a:cubicBezTo>
                <a:cubicBezTo>
                  <a:pt x="4359520" y="3631497"/>
                  <a:pt x="4386585" y="3626629"/>
                  <a:pt x="4356402" y="3642792"/>
                </a:cubicBezTo>
                <a:lnTo>
                  <a:pt x="4270245" y="3665789"/>
                </a:lnTo>
                <a:lnTo>
                  <a:pt x="4208725" y="3678132"/>
                </a:lnTo>
                <a:lnTo>
                  <a:pt x="4191289" y="3702380"/>
                </a:lnTo>
                <a:lnTo>
                  <a:pt x="4191039" y="3702831"/>
                </a:lnTo>
                <a:lnTo>
                  <a:pt x="4181340" y="3701729"/>
                </a:lnTo>
                <a:cubicBezTo>
                  <a:pt x="4164960" y="3698824"/>
                  <a:pt x="4149012" y="3695007"/>
                  <a:pt x="4133816" y="3690565"/>
                </a:cubicBezTo>
                <a:cubicBezTo>
                  <a:pt x="4121337" y="3715793"/>
                  <a:pt x="4065005" y="3684188"/>
                  <a:pt x="4071732" y="3732513"/>
                </a:cubicBezTo>
                <a:cubicBezTo>
                  <a:pt x="4051251" y="3727949"/>
                  <a:pt x="4038650" y="3707633"/>
                  <a:pt x="4045924" y="3739404"/>
                </a:cubicBezTo>
                <a:cubicBezTo>
                  <a:pt x="4039196" y="3738807"/>
                  <a:pt x="4035086" y="3741389"/>
                  <a:pt x="4032171" y="3745523"/>
                </a:cubicBezTo>
                <a:lnTo>
                  <a:pt x="4011556" y="3729673"/>
                </a:lnTo>
                <a:lnTo>
                  <a:pt x="3985774" y="3736547"/>
                </a:lnTo>
                <a:lnTo>
                  <a:pt x="3979769" y="3738769"/>
                </a:lnTo>
                <a:lnTo>
                  <a:pt x="3950014" y="3726942"/>
                </a:lnTo>
                <a:lnTo>
                  <a:pt x="3934671" y="3723339"/>
                </a:lnTo>
                <a:lnTo>
                  <a:pt x="3930274" y="3717148"/>
                </a:lnTo>
                <a:cubicBezTo>
                  <a:pt x="3925557" y="3713336"/>
                  <a:pt x="3918845" y="3711571"/>
                  <a:pt x="3907660" y="3714456"/>
                </a:cubicBezTo>
                <a:lnTo>
                  <a:pt x="3905087" y="3716098"/>
                </a:lnTo>
                <a:lnTo>
                  <a:pt x="3886347" y="3706620"/>
                </a:lnTo>
                <a:cubicBezTo>
                  <a:pt x="3880298" y="3702306"/>
                  <a:pt x="3874918" y="3696877"/>
                  <a:pt x="3870533" y="3689905"/>
                </a:cubicBezTo>
                <a:cubicBezTo>
                  <a:pt x="3807578" y="3724969"/>
                  <a:pt x="3747319" y="3689891"/>
                  <a:pt x="3678563" y="3694486"/>
                </a:cubicBezTo>
                <a:cubicBezTo>
                  <a:pt x="3619015" y="3647819"/>
                  <a:pt x="3541898" y="3698501"/>
                  <a:pt x="3524121" y="3642736"/>
                </a:cubicBezTo>
                <a:cubicBezTo>
                  <a:pt x="3473280" y="3637953"/>
                  <a:pt x="3441828" y="3666410"/>
                  <a:pt x="3373519" y="3665785"/>
                </a:cubicBezTo>
                <a:cubicBezTo>
                  <a:pt x="3301144" y="3619995"/>
                  <a:pt x="3195679" y="3661016"/>
                  <a:pt x="3114267" y="3638983"/>
                </a:cubicBezTo>
                <a:cubicBezTo>
                  <a:pt x="3050301" y="3631891"/>
                  <a:pt x="3014478" y="3623781"/>
                  <a:pt x="2989722" y="3623230"/>
                </a:cubicBezTo>
                <a:cubicBezTo>
                  <a:pt x="2981490" y="3626253"/>
                  <a:pt x="2973615" y="3630768"/>
                  <a:pt x="2965734" y="3635676"/>
                </a:cubicBezTo>
                <a:lnTo>
                  <a:pt x="2961603" y="3638221"/>
                </a:lnTo>
                <a:lnTo>
                  <a:pt x="2944959" y="3639723"/>
                </a:lnTo>
                <a:lnTo>
                  <a:pt x="2940402" y="3651000"/>
                </a:lnTo>
                <a:lnTo>
                  <a:pt x="2884777" y="3660775"/>
                </a:lnTo>
                <a:cubicBezTo>
                  <a:pt x="2847798" y="3633323"/>
                  <a:pt x="2784577" y="3683878"/>
                  <a:pt x="2739034" y="3647396"/>
                </a:cubicBezTo>
                <a:cubicBezTo>
                  <a:pt x="2721723" y="3637914"/>
                  <a:pt x="2664700" y="3632640"/>
                  <a:pt x="2651827" y="3646306"/>
                </a:cubicBezTo>
                <a:cubicBezTo>
                  <a:pt x="2639507" y="3648229"/>
                  <a:pt x="2626416" y="3641459"/>
                  <a:pt x="2618680" y="3656755"/>
                </a:cubicBezTo>
                <a:cubicBezTo>
                  <a:pt x="2606912" y="3674893"/>
                  <a:pt x="2569710" y="3640834"/>
                  <a:pt x="2572404" y="3664043"/>
                </a:cubicBezTo>
                <a:cubicBezTo>
                  <a:pt x="2539908" y="3664264"/>
                  <a:pt x="2468909" y="3658244"/>
                  <a:pt x="2423704" y="3658079"/>
                </a:cubicBezTo>
                <a:cubicBezTo>
                  <a:pt x="2401541" y="3632076"/>
                  <a:pt x="2336245" y="3667858"/>
                  <a:pt x="2301172" y="3663053"/>
                </a:cubicBezTo>
                <a:cubicBezTo>
                  <a:pt x="2270382" y="3664836"/>
                  <a:pt x="2295133" y="3678405"/>
                  <a:pt x="2258745" y="3673229"/>
                </a:cubicBezTo>
                <a:cubicBezTo>
                  <a:pt x="2189914" y="3624313"/>
                  <a:pt x="2142671" y="3658345"/>
                  <a:pt x="2082844" y="3645349"/>
                </a:cubicBezTo>
                <a:cubicBezTo>
                  <a:pt x="2015031" y="3635633"/>
                  <a:pt x="2022192" y="3649098"/>
                  <a:pt x="1938480" y="3601439"/>
                </a:cubicBezTo>
                <a:cubicBezTo>
                  <a:pt x="1928908" y="3618751"/>
                  <a:pt x="1918117" y="3618969"/>
                  <a:pt x="1900166" y="3609358"/>
                </a:cubicBezTo>
                <a:cubicBezTo>
                  <a:pt x="1875058" y="3614647"/>
                  <a:pt x="1732415" y="3629919"/>
                  <a:pt x="1704758" y="3637625"/>
                </a:cubicBezTo>
                <a:cubicBezTo>
                  <a:pt x="1665493" y="3642494"/>
                  <a:pt x="1699638" y="3634297"/>
                  <a:pt x="1664576" y="3638572"/>
                </a:cubicBezTo>
                <a:cubicBezTo>
                  <a:pt x="1631025" y="3623179"/>
                  <a:pt x="1623938" y="3648223"/>
                  <a:pt x="1577459" y="3658824"/>
                </a:cubicBezTo>
                <a:cubicBezTo>
                  <a:pt x="1558372" y="3643840"/>
                  <a:pt x="1542705" y="3650086"/>
                  <a:pt x="1527269" y="3663088"/>
                </a:cubicBezTo>
                <a:cubicBezTo>
                  <a:pt x="1482304" y="3657554"/>
                  <a:pt x="1440875" y="3676551"/>
                  <a:pt x="1390118" y="3682789"/>
                </a:cubicBezTo>
                <a:cubicBezTo>
                  <a:pt x="1335668" y="3664499"/>
                  <a:pt x="1306940" y="3702155"/>
                  <a:pt x="1252698" y="3708662"/>
                </a:cubicBezTo>
                <a:cubicBezTo>
                  <a:pt x="1205896" y="3739126"/>
                  <a:pt x="1252155" y="3739345"/>
                  <a:pt x="1206642" y="3736384"/>
                </a:cubicBezTo>
                <a:cubicBezTo>
                  <a:pt x="1133049" y="3701459"/>
                  <a:pt x="1172385" y="3788811"/>
                  <a:pt x="1058106" y="3776166"/>
                </a:cubicBezTo>
                <a:cubicBezTo>
                  <a:pt x="1051718" y="3770370"/>
                  <a:pt x="1037785" y="3776256"/>
                  <a:pt x="1039167" y="3784177"/>
                </a:cubicBezTo>
                <a:cubicBezTo>
                  <a:pt x="1031939" y="3781717"/>
                  <a:pt x="991014" y="3757614"/>
                  <a:pt x="989223" y="3770303"/>
                </a:cubicBezTo>
                <a:cubicBezTo>
                  <a:pt x="952800" y="3771798"/>
                  <a:pt x="940354" y="3773288"/>
                  <a:pt x="907906" y="3757678"/>
                </a:cubicBezTo>
                <a:cubicBezTo>
                  <a:pt x="837671" y="3779460"/>
                  <a:pt x="875987" y="3720282"/>
                  <a:pt x="825226" y="3726369"/>
                </a:cubicBezTo>
                <a:cubicBezTo>
                  <a:pt x="784475" y="3751356"/>
                  <a:pt x="769332" y="3730978"/>
                  <a:pt x="722264" y="3747612"/>
                </a:cubicBezTo>
                <a:cubicBezTo>
                  <a:pt x="705940" y="3706527"/>
                  <a:pt x="677954" y="3751976"/>
                  <a:pt x="659460" y="3740429"/>
                </a:cubicBezTo>
                <a:cubicBezTo>
                  <a:pt x="630609" y="3788461"/>
                  <a:pt x="587162" y="3738081"/>
                  <a:pt x="556552" y="3739124"/>
                </a:cubicBezTo>
                <a:cubicBezTo>
                  <a:pt x="512191" y="3741235"/>
                  <a:pt x="421524" y="3729868"/>
                  <a:pt x="385384" y="3726388"/>
                </a:cubicBezTo>
                <a:cubicBezTo>
                  <a:pt x="371829" y="3727776"/>
                  <a:pt x="368220" y="3731702"/>
                  <a:pt x="339711" y="3718242"/>
                </a:cubicBezTo>
                <a:cubicBezTo>
                  <a:pt x="302559" y="3699664"/>
                  <a:pt x="266533" y="3688299"/>
                  <a:pt x="222239" y="3672335"/>
                </a:cubicBezTo>
                <a:cubicBezTo>
                  <a:pt x="210647" y="3639657"/>
                  <a:pt x="164789" y="3691878"/>
                  <a:pt x="163578" y="3656292"/>
                </a:cubicBezTo>
                <a:cubicBezTo>
                  <a:pt x="143579" y="3679822"/>
                  <a:pt x="105972" y="3643221"/>
                  <a:pt x="72220" y="3645272"/>
                </a:cubicBezTo>
                <a:cubicBezTo>
                  <a:pt x="65331" y="3629421"/>
                  <a:pt x="57584" y="3630437"/>
                  <a:pt x="44395" y="3639455"/>
                </a:cubicBezTo>
                <a:cubicBezTo>
                  <a:pt x="30887" y="3640873"/>
                  <a:pt x="16617" y="3639423"/>
                  <a:pt x="1962" y="3635948"/>
                </a:cubicBezTo>
                <a:lnTo>
                  <a:pt x="0" y="3635261"/>
                </a:lnTo>
                <a:lnTo>
                  <a:pt x="0" y="1276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CADC2C1E-1644-C653-4D74-712F9AF4A9F5}"/>
              </a:ext>
            </a:extLst>
          </p:cNvPr>
          <p:cNvSpPr txBox="1"/>
          <p:nvPr/>
        </p:nvSpPr>
        <p:spPr>
          <a:xfrm>
            <a:off x="2295277" y="1960281"/>
            <a:ext cx="7601446" cy="1757084"/>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2800" cap="all" spc="600">
                <a:solidFill>
                  <a:schemeClr val="tx2"/>
                </a:solidFill>
                <a:latin typeface="+mj-lt"/>
                <a:ea typeface="Batang" panose="02030600000101010101" pitchFamily="18" charset="-127"/>
                <a:cs typeface="+mj-cs"/>
              </a:rPr>
              <a:t>Criminal Justice Policies and Practices</a:t>
            </a:r>
          </a:p>
        </p:txBody>
      </p:sp>
      <p:sp>
        <p:nvSpPr>
          <p:cNvPr id="15"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90099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09702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F1174-4D47-65BB-1123-608633C0088B}"/>
              </a:ext>
            </a:extLst>
          </p:cNvPr>
          <p:cNvSpPr>
            <a:spLocks noGrp="1"/>
          </p:cNvSpPr>
          <p:nvPr>
            <p:ph type="title"/>
          </p:nvPr>
        </p:nvSpPr>
        <p:spPr>
          <a:xfrm>
            <a:off x="2052637" y="-165643"/>
            <a:ext cx="9810604" cy="1216024"/>
          </a:xfrm>
        </p:spPr>
        <p:txBody>
          <a:bodyPr/>
          <a:lstStyle/>
          <a:p>
            <a:r>
              <a:rPr lang="en-GB" dirty="0"/>
              <a:t>CRIME PREVENTION</a:t>
            </a:r>
          </a:p>
        </p:txBody>
      </p:sp>
      <p:pic>
        <p:nvPicPr>
          <p:cNvPr id="5" name="Content Placeholder 4">
            <a:extLst>
              <a:ext uri="{FF2B5EF4-FFF2-40B4-BE49-F238E27FC236}">
                <a16:creationId xmlns:a16="http://schemas.microsoft.com/office/drawing/2014/main" id="{8A5DA8AC-FFC4-B8BE-45C8-560F114F69D5}"/>
              </a:ext>
            </a:extLst>
          </p:cNvPr>
          <p:cNvPicPr>
            <a:picLocks noGrp="1" noChangeAspect="1"/>
          </p:cNvPicPr>
          <p:nvPr>
            <p:ph idx="1"/>
          </p:nvPr>
        </p:nvPicPr>
        <p:blipFill>
          <a:blip r:embed="rId3"/>
          <a:stretch>
            <a:fillRect/>
          </a:stretch>
        </p:blipFill>
        <p:spPr>
          <a:xfrm>
            <a:off x="0" y="1401762"/>
            <a:ext cx="4105275" cy="847725"/>
          </a:xfrm>
        </p:spPr>
      </p:pic>
      <p:pic>
        <p:nvPicPr>
          <p:cNvPr id="8" name="Picture 7">
            <a:extLst>
              <a:ext uri="{FF2B5EF4-FFF2-40B4-BE49-F238E27FC236}">
                <a16:creationId xmlns:a16="http://schemas.microsoft.com/office/drawing/2014/main" id="{F571F432-0C10-3828-DDC4-7DA6431EE685}"/>
              </a:ext>
            </a:extLst>
          </p:cNvPr>
          <p:cNvPicPr>
            <a:picLocks noChangeAspect="1"/>
          </p:cNvPicPr>
          <p:nvPr/>
        </p:nvPicPr>
        <p:blipFill>
          <a:blip r:embed="rId4"/>
          <a:stretch>
            <a:fillRect/>
          </a:stretch>
        </p:blipFill>
        <p:spPr>
          <a:xfrm>
            <a:off x="0" y="2174276"/>
            <a:ext cx="10920761" cy="853184"/>
          </a:xfrm>
          <a:prstGeom prst="rect">
            <a:avLst/>
          </a:prstGeom>
        </p:spPr>
      </p:pic>
      <p:pic>
        <p:nvPicPr>
          <p:cNvPr id="10" name="Picture 9">
            <a:extLst>
              <a:ext uri="{FF2B5EF4-FFF2-40B4-BE49-F238E27FC236}">
                <a16:creationId xmlns:a16="http://schemas.microsoft.com/office/drawing/2014/main" id="{A5FBF2A6-A28C-BB26-184C-B213E4E92AF8}"/>
              </a:ext>
            </a:extLst>
          </p:cNvPr>
          <p:cNvPicPr>
            <a:picLocks noChangeAspect="1"/>
          </p:cNvPicPr>
          <p:nvPr/>
        </p:nvPicPr>
        <p:blipFill>
          <a:blip r:embed="rId5"/>
          <a:stretch>
            <a:fillRect/>
          </a:stretch>
        </p:blipFill>
        <p:spPr>
          <a:xfrm>
            <a:off x="205658" y="635445"/>
            <a:ext cx="9625306" cy="5152135"/>
          </a:xfrm>
          <a:prstGeom prst="rect">
            <a:avLst/>
          </a:prstGeom>
        </p:spPr>
      </p:pic>
      <p:pic>
        <p:nvPicPr>
          <p:cNvPr id="12" name="Picture 11">
            <a:hlinkClick r:id="rId6"/>
            <a:extLst>
              <a:ext uri="{FF2B5EF4-FFF2-40B4-BE49-F238E27FC236}">
                <a16:creationId xmlns:a16="http://schemas.microsoft.com/office/drawing/2014/main" id="{4121874A-E21A-40E1-413F-FE51408BCC7C}"/>
              </a:ext>
            </a:extLst>
          </p:cNvPr>
          <p:cNvPicPr>
            <a:picLocks noChangeAspect="1"/>
          </p:cNvPicPr>
          <p:nvPr/>
        </p:nvPicPr>
        <p:blipFill>
          <a:blip r:embed="rId7"/>
          <a:stretch>
            <a:fillRect/>
          </a:stretch>
        </p:blipFill>
        <p:spPr>
          <a:xfrm>
            <a:off x="328759" y="635445"/>
            <a:ext cx="6535129" cy="5388529"/>
          </a:xfrm>
          <a:prstGeom prst="rect">
            <a:avLst/>
          </a:prstGeom>
        </p:spPr>
      </p:pic>
    </p:spTree>
    <p:extLst>
      <p:ext uri="{BB962C8B-B14F-4D97-AF65-F5344CB8AC3E}">
        <p14:creationId xmlns:p14="http://schemas.microsoft.com/office/powerpoint/2010/main" val="1895997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10"/>
                                        </p:tgtEl>
                                      </p:cBhvr>
                                    </p:animEffect>
                                    <p:set>
                                      <p:cBhvr>
                                        <p:cTn id="30" dur="1" fill="hold">
                                          <p:stCondLst>
                                            <p:cond delay="499"/>
                                          </p:stCondLst>
                                        </p:cTn>
                                        <p:tgtEl>
                                          <p:spTgt spid="10"/>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down)">
                                      <p:cBhvr>
                                        <p:cTn id="3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C9E8D-2F2F-1E62-B921-B3788BE92E24}"/>
              </a:ext>
            </a:extLst>
          </p:cNvPr>
          <p:cNvSpPr>
            <a:spLocks noGrp="1"/>
          </p:cNvSpPr>
          <p:nvPr>
            <p:ph type="title"/>
          </p:nvPr>
        </p:nvSpPr>
        <p:spPr/>
        <p:txBody>
          <a:bodyPr/>
          <a:lstStyle/>
          <a:p>
            <a:r>
              <a:rPr lang="en-GB" dirty="0"/>
              <a:t>Crime prevention</a:t>
            </a:r>
          </a:p>
        </p:txBody>
      </p:sp>
      <p:sp>
        <p:nvSpPr>
          <p:cNvPr id="3" name="Content Placeholder 2">
            <a:extLst>
              <a:ext uri="{FF2B5EF4-FFF2-40B4-BE49-F238E27FC236}">
                <a16:creationId xmlns:a16="http://schemas.microsoft.com/office/drawing/2014/main" id="{26CFF736-7950-415B-3B3F-C6D3490705C0}"/>
              </a:ext>
            </a:extLst>
          </p:cNvPr>
          <p:cNvSpPr>
            <a:spLocks noGrp="1"/>
          </p:cNvSpPr>
          <p:nvPr>
            <p:ph idx="1"/>
          </p:nvPr>
        </p:nvSpPr>
        <p:spPr>
          <a:xfrm>
            <a:off x="193629" y="2147092"/>
            <a:ext cx="6121446" cy="4428753"/>
          </a:xfrm>
        </p:spPr>
        <p:txBody>
          <a:bodyPr>
            <a:normAutofit fontScale="85000" lnSpcReduction="20000"/>
          </a:bodyPr>
          <a:lstStyle/>
          <a:p>
            <a:pPr marL="0" indent="0">
              <a:buNone/>
            </a:pPr>
            <a:r>
              <a:rPr lang="en-GB" dirty="0">
                <a:latin typeface="Neue Haas Grotesk Text Pro" panose="020B0504020202020204" pitchFamily="34" charset="0"/>
              </a:rPr>
              <a:t>Case at al (2021) – The aim of crime prevention includes:</a:t>
            </a:r>
          </a:p>
          <a:p>
            <a:pPr marL="0" indent="0">
              <a:buNone/>
            </a:pPr>
            <a:endParaRPr lang="en-GB" dirty="0">
              <a:latin typeface="Neue Haas Grotesk Text Pro" panose="020B0504020202020204" pitchFamily="34" charset="0"/>
            </a:endParaRPr>
          </a:p>
          <a:p>
            <a:pPr marL="0" indent="0">
              <a:buNone/>
            </a:pPr>
            <a:r>
              <a:rPr lang="en-GB" dirty="0">
                <a:latin typeface="Neue Haas Grotesk Text Pro" panose="020B0504020202020204" pitchFamily="34" charset="0"/>
              </a:rPr>
              <a:t>•diverting potential offenders from crime;</a:t>
            </a:r>
          </a:p>
          <a:p>
            <a:pPr marL="0" indent="0">
              <a:buNone/>
            </a:pPr>
            <a:r>
              <a:rPr lang="en-GB" dirty="0">
                <a:latin typeface="Neue Haas Grotesk Text Pro" panose="020B0504020202020204" pitchFamily="34" charset="0"/>
              </a:rPr>
              <a:t>•avoiding ‘bad lives’;</a:t>
            </a:r>
          </a:p>
          <a:p>
            <a:pPr marL="0" indent="0">
              <a:buNone/>
            </a:pPr>
            <a:r>
              <a:rPr lang="en-GB" dirty="0">
                <a:latin typeface="Neue Haas Grotesk Text Pro" panose="020B0504020202020204" pitchFamily="34" charset="0"/>
              </a:rPr>
              <a:t>•safeguarding potential victims;</a:t>
            </a:r>
          </a:p>
          <a:p>
            <a:pPr marL="0" indent="0">
              <a:buNone/>
            </a:pPr>
            <a:r>
              <a:rPr lang="en-GB" dirty="0">
                <a:latin typeface="Neue Haas Grotesk Text Pro" panose="020B0504020202020204" pitchFamily="34" charset="0"/>
              </a:rPr>
              <a:t>•providing reassurance to the general public;</a:t>
            </a:r>
          </a:p>
          <a:p>
            <a:pPr marL="0" indent="0">
              <a:buNone/>
            </a:pPr>
            <a:r>
              <a:rPr lang="en-GB" dirty="0">
                <a:latin typeface="Neue Haas Grotesk Text Pro" panose="020B0504020202020204" pitchFamily="34" charset="0"/>
              </a:rPr>
              <a:t>•promoting community safety;</a:t>
            </a:r>
          </a:p>
          <a:p>
            <a:pPr marL="0" indent="0">
              <a:buNone/>
            </a:pPr>
            <a:r>
              <a:rPr lang="en-GB" dirty="0">
                <a:latin typeface="Neue Haas Grotesk Text Pro" panose="020B0504020202020204" pitchFamily="34" charset="0"/>
              </a:rPr>
              <a:t>•protecting commercial interests;</a:t>
            </a:r>
          </a:p>
          <a:p>
            <a:pPr marL="0" indent="0">
              <a:buNone/>
            </a:pPr>
            <a:r>
              <a:rPr lang="en-GB" dirty="0">
                <a:latin typeface="Neue Haas Grotesk Text Pro" panose="020B0504020202020204" pitchFamily="34" charset="0"/>
              </a:rPr>
              <a:t>•building social capital; and</a:t>
            </a:r>
          </a:p>
          <a:p>
            <a:pPr marL="0" indent="0">
              <a:buNone/>
            </a:pPr>
            <a:r>
              <a:rPr lang="en-GB" dirty="0">
                <a:latin typeface="Neue Haas Grotesk Text Pro" panose="020B0504020202020204" pitchFamily="34" charset="0"/>
              </a:rPr>
              <a:t>•defending the moral order.</a:t>
            </a:r>
          </a:p>
          <a:p>
            <a:pPr marL="0" indent="0">
              <a:buNone/>
            </a:pPr>
            <a:endParaRPr lang="en-GB" dirty="0"/>
          </a:p>
          <a:p>
            <a:pPr marL="0" indent="0">
              <a:buNone/>
            </a:pPr>
            <a:r>
              <a:rPr lang="en-GB" dirty="0"/>
              <a:t> </a:t>
            </a:r>
          </a:p>
        </p:txBody>
      </p:sp>
      <p:sp>
        <p:nvSpPr>
          <p:cNvPr id="5" name="TextBox 4">
            <a:extLst>
              <a:ext uri="{FF2B5EF4-FFF2-40B4-BE49-F238E27FC236}">
                <a16:creationId xmlns:a16="http://schemas.microsoft.com/office/drawing/2014/main" id="{52656CA8-DADB-47BB-C7C4-B35B932A7D68}"/>
              </a:ext>
            </a:extLst>
          </p:cNvPr>
          <p:cNvSpPr txBox="1"/>
          <p:nvPr/>
        </p:nvSpPr>
        <p:spPr>
          <a:xfrm>
            <a:off x="6763345" y="1177596"/>
            <a:ext cx="5002411" cy="1938992"/>
          </a:xfrm>
          <a:prstGeom prst="rect">
            <a:avLst/>
          </a:prstGeom>
          <a:noFill/>
        </p:spPr>
        <p:txBody>
          <a:bodyPr wrap="square">
            <a:spAutoFit/>
          </a:bodyPr>
          <a:lstStyle/>
          <a:p>
            <a:pPr algn="ctr"/>
            <a:r>
              <a:rPr lang="en-GB" sz="2400" dirty="0"/>
              <a:t>Hughes (1998: 18) has pointed out that: ‘crime prevention strategies may be geared towards addressing quite distinct dimensions to the phenomenon of crime’. </a:t>
            </a:r>
          </a:p>
        </p:txBody>
      </p:sp>
      <p:pic>
        <p:nvPicPr>
          <p:cNvPr id="7" name="Picture 6">
            <a:hlinkClick r:id="rId3"/>
            <a:extLst>
              <a:ext uri="{FF2B5EF4-FFF2-40B4-BE49-F238E27FC236}">
                <a16:creationId xmlns:a16="http://schemas.microsoft.com/office/drawing/2014/main" id="{CBB7B914-D2B9-A8BC-2C6A-DFFA46E00DE2}"/>
              </a:ext>
            </a:extLst>
          </p:cNvPr>
          <p:cNvPicPr>
            <a:picLocks noChangeAspect="1"/>
          </p:cNvPicPr>
          <p:nvPr/>
        </p:nvPicPr>
        <p:blipFill>
          <a:blip r:embed="rId4"/>
          <a:stretch>
            <a:fillRect/>
          </a:stretch>
        </p:blipFill>
        <p:spPr>
          <a:xfrm>
            <a:off x="6315075" y="3301751"/>
            <a:ext cx="5550694" cy="2119434"/>
          </a:xfrm>
          <a:prstGeom prst="rect">
            <a:avLst/>
          </a:prstGeom>
        </p:spPr>
      </p:pic>
    </p:spTree>
    <p:extLst>
      <p:ext uri="{BB962C8B-B14F-4D97-AF65-F5344CB8AC3E}">
        <p14:creationId xmlns:p14="http://schemas.microsoft.com/office/powerpoint/2010/main" val="2449908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7848F-FB4E-C1B4-CFD6-EFFF09BC086F}"/>
              </a:ext>
            </a:extLst>
          </p:cNvPr>
          <p:cNvSpPr>
            <a:spLocks noGrp="1"/>
          </p:cNvSpPr>
          <p:nvPr>
            <p:ph type="title"/>
          </p:nvPr>
        </p:nvSpPr>
        <p:spPr>
          <a:xfrm>
            <a:off x="5177859" y="609601"/>
            <a:ext cx="5683623" cy="1216024"/>
          </a:xfrm>
        </p:spPr>
        <p:txBody>
          <a:bodyPr vert="horz" lIns="91440" tIns="45720" rIns="91440" bIns="45720" rtlCol="0" anchor="ctr">
            <a:normAutofit/>
          </a:bodyPr>
          <a:lstStyle/>
          <a:p>
            <a:r>
              <a:rPr lang="en-US"/>
              <a:t>thinkpoint</a:t>
            </a:r>
          </a:p>
        </p:txBody>
      </p:sp>
      <p:pic>
        <p:nvPicPr>
          <p:cNvPr id="25" name="Picture 24" descr="Magnifying glass and question mark">
            <a:extLst>
              <a:ext uri="{FF2B5EF4-FFF2-40B4-BE49-F238E27FC236}">
                <a16:creationId xmlns:a16="http://schemas.microsoft.com/office/drawing/2014/main" id="{BB75D732-459D-16AC-A0CD-6A4FD6258848}"/>
              </a:ext>
            </a:extLst>
          </p:cNvPr>
          <p:cNvPicPr>
            <a:picLocks noChangeAspect="1"/>
          </p:cNvPicPr>
          <p:nvPr/>
        </p:nvPicPr>
        <p:blipFill>
          <a:blip r:embed="rId3"/>
          <a:srcRect l="33018" r="29370"/>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7" name="TextBox 6">
            <a:extLst>
              <a:ext uri="{FF2B5EF4-FFF2-40B4-BE49-F238E27FC236}">
                <a16:creationId xmlns:a16="http://schemas.microsoft.com/office/drawing/2014/main" id="{AD79B073-4278-C8D9-2705-631074860DC9}"/>
              </a:ext>
            </a:extLst>
          </p:cNvPr>
          <p:cNvSpPr txBox="1"/>
          <p:nvPr/>
        </p:nvSpPr>
        <p:spPr>
          <a:xfrm>
            <a:off x="4585648" y="1538868"/>
            <a:ext cx="7606332" cy="4951142"/>
          </a:xfrm>
          <a:prstGeom prst="rect">
            <a:avLst/>
          </a:prstGeom>
        </p:spPr>
        <p:txBody>
          <a:bodyPr vert="horz" lIns="91440" tIns="45720" rIns="91440" bIns="45720" rtlCol="0">
            <a:normAutofit fontScale="85000" lnSpcReduction="20000"/>
          </a:bodyPr>
          <a:lstStyle/>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What factors should be </a:t>
            </a:r>
            <a:r>
              <a:rPr lang="en-US" b="1" spc="50" dirty="0" err="1">
                <a:solidFill>
                  <a:schemeClr val="tx1">
                    <a:lumMod val="85000"/>
                    <a:lumOff val="15000"/>
                  </a:schemeClr>
                </a:solidFill>
                <a:latin typeface="Neue Haas Grotesk Text Pro" panose="020B0504020202020204" pitchFamily="34" charset="0"/>
                <a:ea typeface="Batang" panose="02030600000101010101" pitchFamily="18" charset="-127"/>
              </a:rPr>
              <a:t>prioritised</a:t>
            </a: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 in crime prevention?</a:t>
            </a:r>
          </a:p>
          <a:p>
            <a:pPr>
              <a:lnSpc>
                <a:spcPct val="90000"/>
              </a:lnSpc>
              <a:spcAft>
                <a:spcPts val="600"/>
              </a:spcAft>
            </a:pPr>
            <a:endParaRPr lang="en-US" b="1" spc="50" dirty="0">
              <a:solidFill>
                <a:schemeClr val="tx1">
                  <a:lumMod val="85000"/>
                  <a:lumOff val="15000"/>
                </a:schemeClr>
              </a:solidFill>
              <a:latin typeface="Neue Haas Grotesk Text Pro" panose="020B0504020202020204" pitchFamily="34" charset="0"/>
              <a:ea typeface="Batang" panose="02030600000101010101" pitchFamily="18" charset="-127"/>
            </a:endParaRP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If you had to make a decision about what type of crime to prevent, what would it be, and why?</a:t>
            </a:r>
          </a:p>
          <a:p>
            <a:pPr>
              <a:lnSpc>
                <a:spcPct val="90000"/>
              </a:lnSpc>
              <a:spcAft>
                <a:spcPts val="600"/>
              </a:spcAft>
            </a:pPr>
            <a:endParaRPr lang="en-US" b="1" spc="50" dirty="0">
              <a:solidFill>
                <a:schemeClr val="tx1">
                  <a:lumMod val="85000"/>
                  <a:lumOff val="15000"/>
                </a:schemeClr>
              </a:solidFill>
              <a:latin typeface="Neue Haas Grotesk Text Pro" panose="020B0504020202020204" pitchFamily="34" charset="0"/>
              <a:ea typeface="Batang" panose="02030600000101010101" pitchFamily="18" charset="-127"/>
            </a:endParaRP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Would your choice be influenced by any of the following factors:</a:t>
            </a:r>
          </a:p>
          <a:p>
            <a:pPr>
              <a:lnSpc>
                <a:spcPct val="90000"/>
              </a:lnSpc>
              <a:spcAft>
                <a:spcPts val="600"/>
              </a:spcAft>
            </a:pPr>
            <a:endParaRPr lang="en-US" b="1" spc="50" dirty="0">
              <a:solidFill>
                <a:schemeClr val="tx1">
                  <a:lumMod val="85000"/>
                  <a:lumOff val="15000"/>
                </a:schemeClr>
              </a:solidFill>
              <a:latin typeface="Neue Haas Grotesk Text Pro" panose="020B0504020202020204" pitchFamily="34" charset="0"/>
              <a:ea typeface="Batang" panose="02030600000101010101" pitchFamily="18" charset="-127"/>
            </a:endParaRP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severity of the effect of the crime;</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vulnerability of those affected;</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extent to which victims may or may not contribute to their own problems;</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•your thoughts about your own or family members’ safety and security;</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common good;</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economic and social well-being of the community;</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need to challenge oppression and promote human rights;</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•the threat of exploitation or environmental damage represented by corporate interests?</a:t>
            </a:r>
          </a:p>
          <a:p>
            <a:pPr>
              <a:lnSpc>
                <a:spcPct val="90000"/>
              </a:lnSpc>
              <a:spcAft>
                <a:spcPts val="600"/>
              </a:spcAft>
            </a:pPr>
            <a:r>
              <a:rPr lang="en-US" b="1" spc="50" dirty="0">
                <a:solidFill>
                  <a:schemeClr val="tx1">
                    <a:lumMod val="85000"/>
                    <a:lumOff val="15000"/>
                  </a:schemeClr>
                </a:solidFill>
                <a:latin typeface="Neue Haas Grotesk Text Pro" panose="020B0504020202020204" pitchFamily="34" charset="0"/>
                <a:ea typeface="Batang" panose="02030600000101010101" pitchFamily="18" charset="-127"/>
              </a:rPr>
              <a:t>Is there any other consideration you would take into account? There are eight factors listed above; try ranking these in order of importance by assigning each a number from 1 to 8 (where 1 = most important). Was this an easy task?</a:t>
            </a:r>
          </a:p>
        </p:txBody>
      </p:sp>
      <p:sp>
        <p:nvSpPr>
          <p:cNvPr id="8" name="TextBox 7">
            <a:extLst>
              <a:ext uri="{FF2B5EF4-FFF2-40B4-BE49-F238E27FC236}">
                <a16:creationId xmlns:a16="http://schemas.microsoft.com/office/drawing/2014/main" id="{98050510-D70B-C7FC-8D61-D71176A743C0}"/>
              </a:ext>
            </a:extLst>
          </p:cNvPr>
          <p:cNvSpPr txBox="1"/>
          <p:nvPr/>
        </p:nvSpPr>
        <p:spPr>
          <a:xfrm>
            <a:off x="9171276" y="6304673"/>
            <a:ext cx="2899317" cy="369332"/>
          </a:xfrm>
          <a:prstGeom prst="rect">
            <a:avLst/>
          </a:prstGeom>
          <a:noFill/>
        </p:spPr>
        <p:txBody>
          <a:bodyPr wrap="square" rtlCol="0">
            <a:spAutoFit/>
          </a:bodyPr>
          <a:lstStyle/>
          <a:p>
            <a:r>
              <a:rPr lang="en-GB" dirty="0"/>
              <a:t>Case et al (2021, p.776)</a:t>
            </a:r>
          </a:p>
        </p:txBody>
      </p:sp>
    </p:spTree>
    <p:extLst>
      <p:ext uri="{BB962C8B-B14F-4D97-AF65-F5344CB8AC3E}">
        <p14:creationId xmlns:p14="http://schemas.microsoft.com/office/powerpoint/2010/main" val="24159857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1672-6BF2-EA1E-FF96-A09F84AE9E02}"/>
              </a:ext>
            </a:extLst>
          </p:cNvPr>
          <p:cNvSpPr>
            <a:spLocks noGrp="1"/>
          </p:cNvSpPr>
          <p:nvPr>
            <p:ph type="title"/>
          </p:nvPr>
        </p:nvSpPr>
        <p:spPr>
          <a:xfrm>
            <a:off x="3921102" y="124916"/>
            <a:ext cx="4349796" cy="1216024"/>
          </a:xfrm>
        </p:spPr>
        <p:txBody>
          <a:bodyPr/>
          <a:lstStyle/>
          <a:p>
            <a:r>
              <a:rPr lang="en-GB" dirty="0"/>
              <a:t>CRIME CONTROL</a:t>
            </a:r>
          </a:p>
        </p:txBody>
      </p:sp>
      <p:sp>
        <p:nvSpPr>
          <p:cNvPr id="3" name="Content Placeholder 2">
            <a:extLst>
              <a:ext uri="{FF2B5EF4-FFF2-40B4-BE49-F238E27FC236}">
                <a16:creationId xmlns:a16="http://schemas.microsoft.com/office/drawing/2014/main" id="{F39BE2C5-4F5E-CC57-5D0F-858C0174BC1E}"/>
              </a:ext>
            </a:extLst>
          </p:cNvPr>
          <p:cNvSpPr>
            <a:spLocks noGrp="1"/>
          </p:cNvSpPr>
          <p:nvPr>
            <p:ph idx="1"/>
          </p:nvPr>
        </p:nvSpPr>
        <p:spPr>
          <a:xfrm>
            <a:off x="300785" y="3334544"/>
            <a:ext cx="2878184" cy="1967707"/>
          </a:xfrm>
        </p:spPr>
        <p:txBody>
          <a:bodyPr/>
          <a:lstStyle/>
          <a:p>
            <a:pPr marL="0" indent="0" algn="ctr">
              <a:buNone/>
            </a:pPr>
            <a:r>
              <a:rPr lang="en-GB" b="1" dirty="0"/>
              <a:t>Crime prevention </a:t>
            </a:r>
            <a:r>
              <a:rPr lang="en-GB" dirty="0"/>
              <a:t>strategies are based on the idea that we can teach or persuade potential offenders not to offend.</a:t>
            </a:r>
          </a:p>
        </p:txBody>
      </p:sp>
      <p:sp>
        <p:nvSpPr>
          <p:cNvPr id="4" name="TextBox 3">
            <a:extLst>
              <a:ext uri="{FF2B5EF4-FFF2-40B4-BE49-F238E27FC236}">
                <a16:creationId xmlns:a16="http://schemas.microsoft.com/office/drawing/2014/main" id="{2035DA04-4483-05C5-36A9-F81B2BB9C00D}"/>
              </a:ext>
            </a:extLst>
          </p:cNvPr>
          <p:cNvSpPr txBox="1"/>
          <p:nvPr/>
        </p:nvSpPr>
        <p:spPr>
          <a:xfrm>
            <a:off x="7693818" y="3334544"/>
            <a:ext cx="2950369" cy="1631216"/>
          </a:xfrm>
          <a:prstGeom prst="rect">
            <a:avLst/>
          </a:prstGeom>
          <a:noFill/>
        </p:spPr>
        <p:txBody>
          <a:bodyPr wrap="square" rtlCol="0">
            <a:spAutoFit/>
          </a:bodyPr>
          <a:lstStyle/>
          <a:p>
            <a:pPr algn="ctr"/>
            <a:r>
              <a:rPr lang="en-GB" sz="2000" b="1" dirty="0"/>
              <a:t>Punitive perspectives </a:t>
            </a:r>
            <a:r>
              <a:rPr lang="en-GB" sz="2000" dirty="0"/>
              <a:t>accept crime is inevitable and are concerned with what penalties should be imposed.</a:t>
            </a:r>
          </a:p>
        </p:txBody>
      </p:sp>
      <p:sp>
        <p:nvSpPr>
          <p:cNvPr id="5" name="Arrow: Left-Right-Up 4">
            <a:extLst>
              <a:ext uri="{FF2B5EF4-FFF2-40B4-BE49-F238E27FC236}">
                <a16:creationId xmlns:a16="http://schemas.microsoft.com/office/drawing/2014/main" id="{1D11C349-DDA7-57C0-99C9-C9762A7675E5}"/>
              </a:ext>
            </a:extLst>
          </p:cNvPr>
          <p:cNvSpPr/>
          <p:nvPr/>
        </p:nvSpPr>
        <p:spPr>
          <a:xfrm>
            <a:off x="1571625" y="2536031"/>
            <a:ext cx="8301038" cy="671513"/>
          </a:xfrm>
          <a:prstGeom prst="leftRightUpArrow">
            <a:avLst>
              <a:gd name="adj1" fmla="val 25000"/>
              <a:gd name="adj2" fmla="val 34574"/>
              <a:gd name="adj3" fmla="val 15426"/>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D98ACAFA-7D43-84BA-136A-C51529139B10}"/>
              </a:ext>
            </a:extLst>
          </p:cNvPr>
          <p:cNvSpPr txBox="1"/>
          <p:nvPr/>
        </p:nvSpPr>
        <p:spPr>
          <a:xfrm>
            <a:off x="3993356" y="1404440"/>
            <a:ext cx="3586163" cy="923330"/>
          </a:xfrm>
          <a:prstGeom prst="rect">
            <a:avLst/>
          </a:prstGeom>
          <a:noFill/>
        </p:spPr>
        <p:txBody>
          <a:bodyPr wrap="square" rtlCol="0">
            <a:spAutoFit/>
          </a:bodyPr>
          <a:lstStyle/>
          <a:p>
            <a:r>
              <a:rPr lang="en-GB" dirty="0"/>
              <a:t>Accepts crime is inevitable but seeks to manage the threat of crime/harm and the potential impact on victims</a:t>
            </a:r>
          </a:p>
        </p:txBody>
      </p:sp>
    </p:spTree>
    <p:extLst>
      <p:ext uri="{BB962C8B-B14F-4D97-AF65-F5344CB8AC3E}">
        <p14:creationId xmlns:p14="http://schemas.microsoft.com/office/powerpoint/2010/main" val="647463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E3CA0-605D-B399-8D1E-E044A5C037C8}"/>
              </a:ext>
            </a:extLst>
          </p:cNvPr>
          <p:cNvSpPr>
            <a:spLocks noGrp="1"/>
          </p:cNvSpPr>
          <p:nvPr>
            <p:ph type="title"/>
          </p:nvPr>
        </p:nvSpPr>
        <p:spPr>
          <a:xfrm>
            <a:off x="5177859" y="609601"/>
            <a:ext cx="5683623" cy="1216024"/>
          </a:xfrm>
        </p:spPr>
        <p:txBody>
          <a:bodyPr>
            <a:normAutofit/>
          </a:bodyPr>
          <a:lstStyle/>
          <a:p>
            <a:r>
              <a:rPr lang="en-GB" dirty="0"/>
              <a:t>CRIME </a:t>
            </a:r>
            <a:r>
              <a:rPr lang="en-GB" dirty="0" err="1"/>
              <a:t>CONTROl</a:t>
            </a:r>
            <a:r>
              <a:rPr lang="en-GB" dirty="0"/>
              <a:t>: broken windows</a:t>
            </a:r>
          </a:p>
        </p:txBody>
      </p:sp>
      <p:pic>
        <p:nvPicPr>
          <p:cNvPr id="5" name="Picture 4" descr="A cartoon of a person's face&#10;&#10;Description automatically generated">
            <a:hlinkClick r:id="rId3"/>
            <a:extLst>
              <a:ext uri="{FF2B5EF4-FFF2-40B4-BE49-F238E27FC236}">
                <a16:creationId xmlns:a16="http://schemas.microsoft.com/office/drawing/2014/main" id="{AF2FA062-ED9C-32B3-23F7-93F7A009F874}"/>
              </a:ext>
            </a:extLst>
          </p:cNvPr>
          <p:cNvPicPr>
            <a:picLocks noChangeAspect="1"/>
          </p:cNvPicPr>
          <p:nvPr/>
        </p:nvPicPr>
        <p:blipFill>
          <a:blip r:embed="rId4"/>
          <a:srcRect l="23505" r="26346"/>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A19D71D9-2513-C443-BADA-71585645B738}"/>
              </a:ext>
            </a:extLst>
          </p:cNvPr>
          <p:cNvSpPr>
            <a:spLocks noGrp="1"/>
          </p:cNvSpPr>
          <p:nvPr>
            <p:ph idx="1"/>
          </p:nvPr>
        </p:nvSpPr>
        <p:spPr>
          <a:xfrm>
            <a:off x="5177859" y="2147356"/>
            <a:ext cx="5683624" cy="4107021"/>
          </a:xfrm>
        </p:spPr>
        <p:txBody>
          <a:bodyPr>
            <a:normAutofit/>
          </a:bodyPr>
          <a:lstStyle/>
          <a:p>
            <a:pPr>
              <a:lnSpc>
                <a:spcPct val="90000"/>
              </a:lnSpc>
            </a:pPr>
            <a:r>
              <a:rPr lang="en-GB" dirty="0"/>
              <a:t>The task of the justice system is to maintain law and order to ensure citizens are free to go about their daily activities without exposure to undue risk. </a:t>
            </a:r>
            <a:endParaRPr lang="en-GB"/>
          </a:p>
          <a:p>
            <a:pPr>
              <a:lnSpc>
                <a:spcPct val="90000"/>
              </a:lnSpc>
            </a:pPr>
            <a:endParaRPr lang="en-GB"/>
          </a:p>
          <a:p>
            <a:pPr>
              <a:lnSpc>
                <a:spcPct val="90000"/>
              </a:lnSpc>
            </a:pPr>
            <a:r>
              <a:rPr lang="en-GB" i="1" dirty="0"/>
              <a:t>The most important requirement is to think that to maintain order in precarious situations is a vital job. The police know this is one of their functions … the police—and the rest of us—ought to recognize the importance of maintaining, intact, communities without broken windows</a:t>
            </a:r>
            <a:r>
              <a:rPr lang="en-GB" dirty="0"/>
              <a:t>.</a:t>
            </a:r>
            <a:endParaRPr lang="en-GB"/>
          </a:p>
          <a:p>
            <a:pPr marL="0" indent="0">
              <a:lnSpc>
                <a:spcPct val="90000"/>
              </a:lnSpc>
              <a:buNone/>
            </a:pPr>
            <a:r>
              <a:rPr lang="en-GB" dirty="0"/>
              <a:t>(Wilson and Kelling, 1982: 11)</a:t>
            </a:r>
            <a:endParaRPr lang="en-GB"/>
          </a:p>
          <a:p>
            <a:pPr>
              <a:lnSpc>
                <a:spcPct val="90000"/>
              </a:lnSpc>
            </a:pPr>
            <a:endParaRPr lang="en-GB"/>
          </a:p>
        </p:txBody>
      </p:sp>
    </p:spTree>
    <p:extLst>
      <p:ext uri="{BB962C8B-B14F-4D97-AF65-F5344CB8AC3E}">
        <p14:creationId xmlns:p14="http://schemas.microsoft.com/office/powerpoint/2010/main" val="912473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screen with white text&#10;&#10;Description automatically generated">
            <a:extLst>
              <a:ext uri="{FF2B5EF4-FFF2-40B4-BE49-F238E27FC236}">
                <a16:creationId xmlns:a16="http://schemas.microsoft.com/office/drawing/2014/main" id="{05E8ABAE-637F-5327-E492-0BF4DB75FBE1}"/>
              </a:ext>
            </a:extLst>
          </p:cNvPr>
          <p:cNvPicPr>
            <a:picLocks noChangeAspect="1"/>
          </p:cNvPicPr>
          <p:nvPr/>
        </p:nvPicPr>
        <p:blipFill>
          <a:blip r:embed="rId3"/>
          <a:srcRect l="14420" r="26025"/>
          <a:stretch/>
        </p:blipFill>
        <p:spPr>
          <a:xfrm>
            <a:off x="1" y="1"/>
            <a:ext cx="1219200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A0F7A26-DBE8-9D39-4908-BE03480472B6}"/>
              </a:ext>
            </a:extLst>
          </p:cNvPr>
          <p:cNvSpPr>
            <a:spLocks noGrp="1"/>
          </p:cNvSpPr>
          <p:nvPr>
            <p:ph type="title"/>
          </p:nvPr>
        </p:nvSpPr>
        <p:spPr>
          <a:xfrm>
            <a:off x="1037809" y="1071350"/>
            <a:ext cx="4775162" cy="1475906"/>
          </a:xfrm>
        </p:spPr>
        <p:txBody>
          <a:bodyPr>
            <a:normAutofit/>
          </a:bodyPr>
          <a:lstStyle/>
          <a:p>
            <a:pPr algn="ctr"/>
            <a:r>
              <a:rPr lang="en-GB" dirty="0"/>
              <a:t>Crime control principles</a:t>
            </a:r>
            <a:endParaRPr lang="en-GB"/>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EAAB3B-1D3C-2BD0-CA3B-232AA4CB3032}"/>
              </a:ext>
            </a:extLst>
          </p:cNvPr>
          <p:cNvSpPr>
            <a:spLocks noGrp="1"/>
          </p:cNvSpPr>
          <p:nvPr>
            <p:ph idx="1"/>
          </p:nvPr>
        </p:nvSpPr>
        <p:spPr>
          <a:xfrm>
            <a:off x="1189319" y="2547257"/>
            <a:ext cx="4458446" cy="3239392"/>
          </a:xfrm>
        </p:spPr>
        <p:txBody>
          <a:bodyPr anchor="ctr">
            <a:normAutofit/>
          </a:bodyPr>
          <a:lstStyle/>
          <a:p>
            <a:pPr>
              <a:lnSpc>
                <a:spcPct val="90000"/>
              </a:lnSpc>
            </a:pPr>
            <a:r>
              <a:rPr lang="en-GB" sz="1400"/>
              <a:t>What is a mode of crime control set out to achieve?</a:t>
            </a:r>
          </a:p>
          <a:p>
            <a:pPr marL="0" indent="0">
              <a:lnSpc>
                <a:spcPct val="90000"/>
              </a:lnSpc>
              <a:buNone/>
            </a:pPr>
            <a:r>
              <a:rPr lang="en-GB" sz="1400"/>
              <a:t>Objectives:</a:t>
            </a:r>
          </a:p>
          <a:p>
            <a:pPr marL="0" indent="0">
              <a:lnSpc>
                <a:spcPct val="90000"/>
              </a:lnSpc>
              <a:buNone/>
            </a:pPr>
            <a:r>
              <a:rPr lang="en-GB" sz="1400"/>
              <a:t>•reassuring the public;</a:t>
            </a:r>
          </a:p>
          <a:p>
            <a:pPr marL="0" indent="0">
              <a:lnSpc>
                <a:spcPct val="90000"/>
              </a:lnSpc>
              <a:buNone/>
            </a:pPr>
            <a:r>
              <a:rPr lang="en-GB" sz="1400"/>
              <a:t>•preventing crime;</a:t>
            </a:r>
          </a:p>
          <a:p>
            <a:pPr marL="0" indent="0">
              <a:lnSpc>
                <a:spcPct val="90000"/>
              </a:lnSpc>
              <a:buNone/>
            </a:pPr>
            <a:r>
              <a:rPr lang="en-GB" sz="1400"/>
              <a:t>•directly controlling disorder in progress;</a:t>
            </a:r>
          </a:p>
          <a:p>
            <a:pPr marL="0" indent="0">
              <a:lnSpc>
                <a:spcPct val="90000"/>
              </a:lnSpc>
              <a:buNone/>
            </a:pPr>
            <a:r>
              <a:rPr lang="en-GB" sz="1400"/>
              <a:t>•minimising harm caused by an offence;</a:t>
            </a:r>
          </a:p>
          <a:p>
            <a:pPr marL="0" indent="0">
              <a:lnSpc>
                <a:spcPct val="90000"/>
              </a:lnSpc>
              <a:buNone/>
            </a:pPr>
            <a:r>
              <a:rPr lang="en-GB" sz="1400"/>
              <a:t>•detecting and apprehending offenders;</a:t>
            </a:r>
          </a:p>
          <a:p>
            <a:pPr marL="0" indent="0">
              <a:lnSpc>
                <a:spcPct val="90000"/>
              </a:lnSpc>
              <a:buNone/>
            </a:pPr>
            <a:r>
              <a:rPr lang="en-GB" sz="1400"/>
              <a:t>•incapacitating offenders; and</a:t>
            </a:r>
          </a:p>
          <a:p>
            <a:pPr marL="0" indent="0">
              <a:lnSpc>
                <a:spcPct val="90000"/>
              </a:lnSpc>
              <a:buNone/>
            </a:pPr>
            <a:r>
              <a:rPr lang="en-GB" sz="1400"/>
              <a:t>•corrections and deterrence.</a:t>
            </a:r>
          </a:p>
          <a:p>
            <a:pPr marL="0" indent="0">
              <a:lnSpc>
                <a:spcPct val="90000"/>
              </a:lnSpc>
              <a:buNone/>
            </a:pPr>
            <a:r>
              <a:rPr lang="en-GB" sz="1400"/>
              <a:t>(Case at al, 2021 p.808)</a:t>
            </a:r>
          </a:p>
          <a:p>
            <a:pPr marL="0" indent="0">
              <a:lnSpc>
                <a:spcPct val="90000"/>
              </a:lnSpc>
              <a:buNone/>
            </a:pPr>
            <a:endParaRPr lang="en-GB" sz="1400"/>
          </a:p>
          <a:p>
            <a:pPr marL="0" indent="0">
              <a:lnSpc>
                <a:spcPct val="90000"/>
              </a:lnSpc>
              <a:buNone/>
            </a:pPr>
            <a:endParaRPr lang="en-GB" sz="1400"/>
          </a:p>
        </p:txBody>
      </p:sp>
    </p:spTree>
    <p:extLst>
      <p:ext uri="{BB962C8B-B14F-4D97-AF65-F5344CB8AC3E}">
        <p14:creationId xmlns:p14="http://schemas.microsoft.com/office/powerpoint/2010/main" val="22828549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2AC1A-E1AD-E3E6-1092-8101E2C271DE}"/>
              </a:ext>
            </a:extLst>
          </p:cNvPr>
          <p:cNvSpPr>
            <a:spLocks noGrp="1"/>
          </p:cNvSpPr>
          <p:nvPr>
            <p:ph type="title"/>
          </p:nvPr>
        </p:nvSpPr>
        <p:spPr/>
        <p:txBody>
          <a:bodyPr/>
          <a:lstStyle/>
          <a:p>
            <a:r>
              <a:rPr lang="en-GB" dirty="0"/>
              <a:t>PUNISHMENT</a:t>
            </a:r>
          </a:p>
        </p:txBody>
      </p:sp>
      <p:sp>
        <p:nvSpPr>
          <p:cNvPr id="3" name="Content Placeholder 2">
            <a:extLst>
              <a:ext uri="{FF2B5EF4-FFF2-40B4-BE49-F238E27FC236}">
                <a16:creationId xmlns:a16="http://schemas.microsoft.com/office/drawing/2014/main" id="{07256E2D-9BA9-B2E7-0219-881B7D611AF5}"/>
              </a:ext>
            </a:extLst>
          </p:cNvPr>
          <p:cNvSpPr>
            <a:spLocks noGrp="1"/>
          </p:cNvSpPr>
          <p:nvPr>
            <p:ph idx="1"/>
          </p:nvPr>
        </p:nvSpPr>
        <p:spPr>
          <a:xfrm>
            <a:off x="1693816" y="3247231"/>
            <a:ext cx="7785940" cy="1216024"/>
          </a:xfrm>
        </p:spPr>
        <p:txBody>
          <a:bodyPr>
            <a:normAutofit/>
          </a:bodyPr>
          <a:lstStyle/>
          <a:p>
            <a:pPr marL="0" indent="0">
              <a:buNone/>
            </a:pPr>
            <a:r>
              <a:rPr lang="en-GB" sz="3600" b="1" dirty="0">
                <a:solidFill>
                  <a:srgbClr val="00B050"/>
                </a:solidFill>
              </a:rPr>
              <a:t>How would you define ‘punishment’?</a:t>
            </a:r>
          </a:p>
        </p:txBody>
      </p:sp>
      <p:sp>
        <p:nvSpPr>
          <p:cNvPr id="4" name="TextBox 3">
            <a:extLst>
              <a:ext uri="{FF2B5EF4-FFF2-40B4-BE49-F238E27FC236}">
                <a16:creationId xmlns:a16="http://schemas.microsoft.com/office/drawing/2014/main" id="{4DA5699C-985B-F109-E1C9-0CB134727AC3}"/>
              </a:ext>
            </a:extLst>
          </p:cNvPr>
          <p:cNvSpPr txBox="1"/>
          <p:nvPr/>
        </p:nvSpPr>
        <p:spPr>
          <a:xfrm>
            <a:off x="0" y="1885950"/>
            <a:ext cx="8801100" cy="1077218"/>
          </a:xfrm>
          <a:prstGeom prst="rect">
            <a:avLst/>
          </a:prstGeom>
          <a:noFill/>
        </p:spPr>
        <p:txBody>
          <a:bodyPr wrap="square" rtlCol="0">
            <a:spAutoFit/>
          </a:bodyPr>
          <a:lstStyle/>
          <a:p>
            <a:pPr algn="ctr"/>
            <a:r>
              <a:rPr lang="en-GB" sz="3200" dirty="0"/>
              <a:t>Retribution – the offender must pay something back for offending</a:t>
            </a:r>
          </a:p>
        </p:txBody>
      </p:sp>
      <p:pic>
        <p:nvPicPr>
          <p:cNvPr id="5" name="Picture 4">
            <a:extLst>
              <a:ext uri="{FF2B5EF4-FFF2-40B4-BE49-F238E27FC236}">
                <a16:creationId xmlns:a16="http://schemas.microsoft.com/office/drawing/2014/main" id="{BAAB2FC2-3B5A-6EA2-D522-FD4A2FD93447}"/>
              </a:ext>
            </a:extLst>
          </p:cNvPr>
          <p:cNvPicPr>
            <a:picLocks noChangeAspect="1"/>
          </p:cNvPicPr>
          <p:nvPr/>
        </p:nvPicPr>
        <p:blipFill>
          <a:blip r:embed="rId3"/>
          <a:stretch>
            <a:fillRect/>
          </a:stretch>
        </p:blipFill>
        <p:spPr>
          <a:xfrm>
            <a:off x="5586786" y="4463255"/>
            <a:ext cx="2143125" cy="2143125"/>
          </a:xfrm>
          <a:prstGeom prst="rect">
            <a:avLst/>
          </a:prstGeom>
        </p:spPr>
      </p:pic>
      <p:sp>
        <p:nvSpPr>
          <p:cNvPr id="6" name="TextBox 5">
            <a:extLst>
              <a:ext uri="{FF2B5EF4-FFF2-40B4-BE49-F238E27FC236}">
                <a16:creationId xmlns:a16="http://schemas.microsoft.com/office/drawing/2014/main" id="{305B78DE-E4E3-185A-F905-18F6614C8D2F}"/>
              </a:ext>
            </a:extLst>
          </p:cNvPr>
          <p:cNvSpPr txBox="1"/>
          <p:nvPr/>
        </p:nvSpPr>
        <p:spPr>
          <a:xfrm>
            <a:off x="442912" y="4309407"/>
            <a:ext cx="4657725" cy="1938992"/>
          </a:xfrm>
          <a:prstGeom prst="rect">
            <a:avLst/>
          </a:prstGeom>
          <a:noFill/>
        </p:spPr>
        <p:txBody>
          <a:bodyPr wrap="square" rtlCol="0">
            <a:spAutoFit/>
          </a:bodyPr>
          <a:lstStyle/>
          <a:p>
            <a:pPr algn="ctr"/>
            <a:r>
              <a:rPr lang="en-GB" sz="2400" dirty="0"/>
              <a:t>Retributivist punishment views offending as causing harm to the victim and therefore, an equivalent level of hurt should be inflicted on the perpetrator.</a:t>
            </a:r>
          </a:p>
        </p:txBody>
      </p:sp>
      <p:sp>
        <p:nvSpPr>
          <p:cNvPr id="7" name="TextBox 6">
            <a:extLst>
              <a:ext uri="{FF2B5EF4-FFF2-40B4-BE49-F238E27FC236}">
                <a16:creationId xmlns:a16="http://schemas.microsoft.com/office/drawing/2014/main" id="{53893B47-3E23-0E2C-90CA-0B6A6B0B5A6E}"/>
              </a:ext>
            </a:extLst>
          </p:cNvPr>
          <p:cNvSpPr txBox="1"/>
          <p:nvPr/>
        </p:nvSpPr>
        <p:spPr>
          <a:xfrm>
            <a:off x="8482012" y="2507457"/>
            <a:ext cx="3709988" cy="4431983"/>
          </a:xfrm>
          <a:prstGeom prst="rect">
            <a:avLst/>
          </a:prstGeom>
          <a:solidFill>
            <a:schemeClr val="bg1"/>
          </a:solidFill>
        </p:spPr>
        <p:txBody>
          <a:bodyPr wrap="square" rtlCol="0">
            <a:spAutoFit/>
          </a:bodyPr>
          <a:lstStyle/>
          <a:p>
            <a:r>
              <a:rPr lang="en-GB" sz="2400" dirty="0"/>
              <a:t>Punishment requires justification because it is morally problematic. It is morally problematic because it involves doing things to people that (when not described as ‘punishment’ [and thereby legitimised]) seem morally wrong.</a:t>
            </a:r>
          </a:p>
          <a:p>
            <a:endParaRPr lang="en-GB" sz="2400" dirty="0"/>
          </a:p>
          <a:p>
            <a:r>
              <a:rPr lang="en-GB" sz="2400" dirty="0"/>
              <a:t>(Duff and Garland, 1994: 2)</a:t>
            </a:r>
          </a:p>
          <a:p>
            <a:endParaRPr lang="en-GB" dirty="0"/>
          </a:p>
        </p:txBody>
      </p:sp>
    </p:spTree>
    <p:extLst>
      <p:ext uri="{BB962C8B-B14F-4D97-AF65-F5344CB8AC3E}">
        <p14:creationId xmlns:p14="http://schemas.microsoft.com/office/powerpoint/2010/main" val="62542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arn(inVertical)">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1000"/>
                                        <p:tgtEl>
                                          <p:spTgt spid="7"/>
                                        </p:tgtEl>
                                      </p:cBhvr>
                                    </p:animEffect>
                                    <p:anim calcmode="lin" valueType="num">
                                      <p:cBhvr>
                                        <p:cTn id="38" dur="1000" fill="hold"/>
                                        <p:tgtEl>
                                          <p:spTgt spid="7"/>
                                        </p:tgtEl>
                                        <p:attrNameLst>
                                          <p:attrName>ppt_x</p:attrName>
                                        </p:attrNameLst>
                                      </p:cBhvr>
                                      <p:tavLst>
                                        <p:tav tm="0">
                                          <p:val>
                                            <p:strVal val="#ppt_x"/>
                                          </p:val>
                                        </p:tav>
                                        <p:tav tm="100000">
                                          <p:val>
                                            <p:strVal val="#ppt_x"/>
                                          </p:val>
                                        </p:tav>
                                      </p:tavLst>
                                    </p:anim>
                                    <p:anim calcmode="lin" valueType="num">
                                      <p:cBhvr>
                                        <p:cTn id="3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P spid="4" grpId="0"/>
      <p:bldP spid="6" grpId="0"/>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410F3-9077-D713-22EA-925C5560341E}"/>
              </a:ext>
            </a:extLst>
          </p:cNvPr>
          <p:cNvSpPr>
            <a:spLocks noGrp="1"/>
          </p:cNvSpPr>
          <p:nvPr>
            <p:ph type="title"/>
          </p:nvPr>
        </p:nvSpPr>
        <p:spPr/>
        <p:txBody>
          <a:bodyPr/>
          <a:lstStyle/>
          <a:p>
            <a:r>
              <a:rPr lang="en-GB" dirty="0"/>
              <a:t>REHABILITATION OF OFFENDERS</a:t>
            </a:r>
          </a:p>
        </p:txBody>
      </p:sp>
      <p:pic>
        <p:nvPicPr>
          <p:cNvPr id="5" name="Content Placeholder 4">
            <a:hlinkClick r:id="rId3"/>
            <a:extLst>
              <a:ext uri="{FF2B5EF4-FFF2-40B4-BE49-F238E27FC236}">
                <a16:creationId xmlns:a16="http://schemas.microsoft.com/office/drawing/2014/main" id="{661517FB-D6BB-B92A-B663-BC5BDA061D9F}"/>
              </a:ext>
            </a:extLst>
          </p:cNvPr>
          <p:cNvPicPr>
            <a:picLocks noGrp="1" noChangeAspect="1"/>
          </p:cNvPicPr>
          <p:nvPr>
            <p:ph idx="1"/>
          </p:nvPr>
        </p:nvPicPr>
        <p:blipFill>
          <a:blip r:embed="rId4"/>
          <a:stretch>
            <a:fillRect/>
          </a:stretch>
        </p:blipFill>
        <p:spPr>
          <a:xfrm>
            <a:off x="361657" y="1933996"/>
            <a:ext cx="4674616" cy="24919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678DBFDB-4092-3CD4-E2AD-7CDC042A0505}"/>
              </a:ext>
            </a:extLst>
          </p:cNvPr>
          <p:cNvSpPr txBox="1"/>
          <p:nvPr/>
        </p:nvSpPr>
        <p:spPr>
          <a:xfrm>
            <a:off x="5429755" y="2690336"/>
            <a:ext cx="6240931" cy="1938992"/>
          </a:xfrm>
          <a:prstGeom prst="rect">
            <a:avLst/>
          </a:prstGeom>
          <a:noFill/>
        </p:spPr>
        <p:txBody>
          <a:bodyPr wrap="square" rtlCol="0">
            <a:spAutoFit/>
          </a:bodyPr>
          <a:lstStyle/>
          <a:p>
            <a:pPr algn="ctr"/>
            <a:r>
              <a:rPr lang="en-GB" sz="2000" b="1" dirty="0">
                <a:latin typeface="Lao UI" panose="020B0502040204020203" pitchFamily="34" charset="0"/>
                <a:cs typeface="Lao UI" panose="020B0502040204020203" pitchFamily="34" charset="0"/>
              </a:rPr>
              <a:t>Robinson and Crow (2008, p.3): It is arguable that rehabilitation sometimes needs to go further than ‘restoration’, by actually improving upon (as opposed to reverting to) an offender’s original state. So this would suggest a definition of offender rehabilitation as ‘change for the better’.</a:t>
            </a:r>
          </a:p>
        </p:txBody>
      </p:sp>
      <p:pic>
        <p:nvPicPr>
          <p:cNvPr id="8" name="Picture 7" descr="A screenshot of a book&#10;&#10;Description automatically generated">
            <a:hlinkClick r:id="rId5"/>
            <a:extLst>
              <a:ext uri="{FF2B5EF4-FFF2-40B4-BE49-F238E27FC236}">
                <a16:creationId xmlns:a16="http://schemas.microsoft.com/office/drawing/2014/main" id="{86B221DE-A749-F877-7D59-E2AB591D540D}"/>
              </a:ext>
            </a:extLst>
          </p:cNvPr>
          <p:cNvPicPr>
            <a:picLocks noChangeAspect="1"/>
          </p:cNvPicPr>
          <p:nvPr/>
        </p:nvPicPr>
        <p:blipFill>
          <a:blip r:embed="rId6"/>
          <a:stretch>
            <a:fillRect/>
          </a:stretch>
        </p:blipFill>
        <p:spPr>
          <a:xfrm>
            <a:off x="9233012" y="295599"/>
            <a:ext cx="2597331" cy="21948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aphicFrame>
        <p:nvGraphicFramePr>
          <p:cNvPr id="12" name="TextBox 9">
            <a:extLst>
              <a:ext uri="{FF2B5EF4-FFF2-40B4-BE49-F238E27FC236}">
                <a16:creationId xmlns:a16="http://schemas.microsoft.com/office/drawing/2014/main" id="{C92FB066-EBBA-B8A9-09BF-5F1F623F9930}"/>
              </a:ext>
            </a:extLst>
          </p:cNvPr>
          <p:cNvGraphicFramePr/>
          <p:nvPr>
            <p:extLst>
              <p:ext uri="{D42A27DB-BD31-4B8C-83A1-F6EECF244321}">
                <p14:modId xmlns:p14="http://schemas.microsoft.com/office/powerpoint/2010/main" val="266104768"/>
              </p:ext>
            </p:extLst>
          </p:nvPr>
        </p:nvGraphicFramePr>
        <p:xfrm>
          <a:off x="361657" y="4571664"/>
          <a:ext cx="10036608" cy="25853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00572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B6214-D2E5-C7E7-C101-0FE7D237BC59}"/>
              </a:ext>
            </a:extLst>
          </p:cNvPr>
          <p:cNvSpPr>
            <a:spLocks noGrp="1"/>
          </p:cNvSpPr>
          <p:nvPr>
            <p:ph type="title"/>
          </p:nvPr>
        </p:nvSpPr>
        <p:spPr/>
        <p:txBody>
          <a:bodyPr/>
          <a:lstStyle/>
          <a:p>
            <a:r>
              <a:rPr lang="en-GB" dirty="0"/>
              <a:t>REHABILITATION OF OFFENDERS</a:t>
            </a:r>
          </a:p>
        </p:txBody>
      </p:sp>
      <p:pic>
        <p:nvPicPr>
          <p:cNvPr id="5" name="Content Placeholder 4">
            <a:hlinkClick r:id="rId3"/>
            <a:extLst>
              <a:ext uri="{FF2B5EF4-FFF2-40B4-BE49-F238E27FC236}">
                <a16:creationId xmlns:a16="http://schemas.microsoft.com/office/drawing/2014/main" id="{51E3C715-3EA3-4890-B092-CDB96CEC0E90}"/>
              </a:ext>
            </a:extLst>
          </p:cNvPr>
          <p:cNvPicPr>
            <a:picLocks noGrp="1" noChangeAspect="1"/>
          </p:cNvPicPr>
          <p:nvPr>
            <p:ph idx="1"/>
          </p:nvPr>
        </p:nvPicPr>
        <p:blipFill>
          <a:blip r:embed="rId4"/>
          <a:stretch>
            <a:fillRect/>
          </a:stretch>
        </p:blipFill>
        <p:spPr>
          <a:xfrm>
            <a:off x="181190" y="2241112"/>
            <a:ext cx="5419868" cy="4058503"/>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C83BC47B-DC58-4EF0-3951-EA61915361BB}"/>
              </a:ext>
            </a:extLst>
          </p:cNvPr>
          <p:cNvSpPr txBox="1"/>
          <p:nvPr/>
        </p:nvSpPr>
        <p:spPr>
          <a:xfrm>
            <a:off x="5923832" y="1869706"/>
            <a:ext cx="5554766" cy="4801314"/>
          </a:xfrm>
          <a:prstGeom prst="rect">
            <a:avLst/>
          </a:prstGeom>
          <a:noFill/>
        </p:spPr>
        <p:txBody>
          <a:bodyPr wrap="square">
            <a:spAutoFit/>
          </a:bodyPr>
          <a:lstStyle/>
          <a:p>
            <a:r>
              <a:rPr lang="en-GB" b="1" dirty="0">
                <a:latin typeface="Lao UI" panose="020B0502040204020203" pitchFamily="34" charset="0"/>
                <a:cs typeface="Lao UI" panose="020B0502040204020203" pitchFamily="34" charset="0"/>
              </a:rPr>
              <a:t>•Psychological rehabilitation</a:t>
            </a:r>
            <a:r>
              <a:rPr lang="en-GB" dirty="0">
                <a:latin typeface="Lao UI" panose="020B0502040204020203" pitchFamily="34" charset="0"/>
                <a:cs typeface="Lao UI" panose="020B0502040204020203" pitchFamily="34" charset="0"/>
              </a:rPr>
              <a:t> ‘is principally concerned with promoting positive individual-level change in the offender’ (McNeill, 2012: 14).</a:t>
            </a:r>
          </a:p>
          <a:p>
            <a:r>
              <a:rPr lang="en-GB" dirty="0">
                <a:latin typeface="Lao UI" panose="020B0502040204020203" pitchFamily="34" charset="0"/>
                <a:cs typeface="Lao UI" panose="020B0502040204020203" pitchFamily="34" charset="0"/>
              </a:rPr>
              <a:t>•</a:t>
            </a:r>
            <a:r>
              <a:rPr lang="en-GB" b="1" dirty="0">
                <a:latin typeface="Lao UI" panose="020B0502040204020203" pitchFamily="34" charset="0"/>
                <a:cs typeface="Lao UI" panose="020B0502040204020203" pitchFamily="34" charset="0"/>
              </a:rPr>
              <a:t>Legal or judicial rehabilitation </a:t>
            </a:r>
            <a:r>
              <a:rPr lang="en-GB" dirty="0">
                <a:latin typeface="Lao UI" panose="020B0502040204020203" pitchFamily="34" charset="0"/>
                <a:cs typeface="Lao UI" panose="020B0502040204020203" pitchFamily="34" charset="0"/>
              </a:rPr>
              <a:t>relates to the formal ‘decriminalisation’ of the offender, by means of setting aside a criminal record or ensuring that one is not incurred in the first place.</a:t>
            </a:r>
          </a:p>
          <a:p>
            <a:r>
              <a:rPr lang="en-GB" dirty="0">
                <a:latin typeface="Lao UI" panose="020B0502040204020203" pitchFamily="34" charset="0"/>
                <a:cs typeface="Lao UI" panose="020B0502040204020203" pitchFamily="34" charset="0"/>
              </a:rPr>
              <a:t>•</a:t>
            </a:r>
            <a:r>
              <a:rPr lang="en-GB" b="1" dirty="0">
                <a:latin typeface="Lao UI" panose="020B0502040204020203" pitchFamily="34" charset="0"/>
                <a:cs typeface="Lao UI" panose="020B0502040204020203" pitchFamily="34" charset="0"/>
              </a:rPr>
              <a:t>Moral rehabilitation </a:t>
            </a:r>
            <a:r>
              <a:rPr lang="en-GB" dirty="0">
                <a:latin typeface="Lao UI" panose="020B0502040204020203" pitchFamily="34" charset="0"/>
                <a:cs typeface="Lao UI" panose="020B0502040204020203" pitchFamily="34" charset="0"/>
              </a:rPr>
              <a:t>effectively requires the offender to demonstrate acceptance of the reciprocal mutual obligations that citizens hold in common; and this could be demonstrated practically by some form of reparation or visible atonement for the offence and harm associated with it.</a:t>
            </a:r>
          </a:p>
          <a:p>
            <a:r>
              <a:rPr lang="en-GB" dirty="0">
                <a:latin typeface="Lao UI" panose="020B0502040204020203" pitchFamily="34" charset="0"/>
                <a:cs typeface="Lao UI" panose="020B0502040204020203" pitchFamily="34" charset="0"/>
              </a:rPr>
              <a:t>•</a:t>
            </a:r>
            <a:r>
              <a:rPr lang="en-GB" b="1" dirty="0">
                <a:latin typeface="Lao UI" panose="020B0502040204020203" pitchFamily="34" charset="0"/>
                <a:cs typeface="Lao UI" panose="020B0502040204020203" pitchFamily="34" charset="0"/>
              </a:rPr>
              <a:t>Social rehabilitation </a:t>
            </a:r>
            <a:r>
              <a:rPr lang="en-GB" dirty="0">
                <a:latin typeface="Lao UI" panose="020B0502040204020203" pitchFamily="34" charset="0"/>
                <a:cs typeface="Lao UI" panose="020B0502040204020203" pitchFamily="34" charset="0"/>
              </a:rPr>
              <a:t>‘entails both the restoration of the citizen’s formal social status and the availability of the personal and social means to do so’ (McNeill, 2012: 15).</a:t>
            </a:r>
          </a:p>
        </p:txBody>
      </p:sp>
    </p:spTree>
    <p:extLst>
      <p:ext uri="{BB962C8B-B14F-4D97-AF65-F5344CB8AC3E}">
        <p14:creationId xmlns:p14="http://schemas.microsoft.com/office/powerpoint/2010/main" val="2743066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C0CFE9-3788-660F-4C63-0A61CD5766B0}"/>
              </a:ext>
            </a:extLst>
          </p:cNvPr>
          <p:cNvPicPr>
            <a:picLocks noChangeAspect="1"/>
          </p:cNvPicPr>
          <p:nvPr/>
        </p:nvPicPr>
        <p:blipFill>
          <a:blip r:embed="rId2"/>
          <a:stretch>
            <a:fillRect/>
          </a:stretch>
        </p:blipFill>
        <p:spPr>
          <a:xfrm>
            <a:off x="581114" y="410198"/>
            <a:ext cx="10850540" cy="5599157"/>
          </a:xfrm>
          <a:prstGeom prst="rect">
            <a:avLst/>
          </a:prstGeom>
        </p:spPr>
      </p:pic>
    </p:spTree>
    <p:extLst>
      <p:ext uri="{BB962C8B-B14F-4D97-AF65-F5344CB8AC3E}">
        <p14:creationId xmlns:p14="http://schemas.microsoft.com/office/powerpoint/2010/main" val="3001969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2827</Words>
  <Application>Microsoft Office PowerPoint</Application>
  <PresentationFormat>Widescreen</PresentationFormat>
  <Paragraphs>260</Paragraphs>
  <Slides>37</Slides>
  <Notes>31</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Batang</vt:lpstr>
      <vt:lpstr>Aharoni</vt:lpstr>
      <vt:lpstr>Aptos</vt:lpstr>
      <vt:lpstr>Aptos Display</vt:lpstr>
      <vt:lpstr>Arial</vt:lpstr>
      <vt:lpstr>Bembo</vt:lpstr>
      <vt:lpstr>Lao UI</vt:lpstr>
      <vt:lpstr>Lato</vt:lpstr>
      <vt:lpstr>Neue Haas Grotesk Text Pro</vt:lpstr>
      <vt:lpstr>Wingdings</vt:lpstr>
      <vt:lpstr>ArchiveVTI</vt:lpstr>
      <vt:lpstr>Office Theme</vt:lpstr>
      <vt:lpstr>Criminal Justice policies and practices in England and Wales: An introduction</vt:lpstr>
      <vt:lpstr>LEARNING OBJECTIVES</vt:lpstr>
      <vt:lpstr>What is criminal Justice?</vt:lpstr>
      <vt:lpstr>KEY AGENCIES</vt:lpstr>
      <vt:lpstr>KEY PRINCIPLES OF THE CJS</vt:lpstr>
      <vt:lpstr>KEY PRINCIPLES:  THE RULE OF LAW</vt:lpstr>
      <vt:lpstr>Joseph Raz  8  key principles      </vt:lpstr>
      <vt:lpstr>KEY PRINCIPLES:  THE RULE OF LAW</vt:lpstr>
      <vt:lpstr>KEY PRINCIPLES: THE RULE OF LAW</vt:lpstr>
      <vt:lpstr>KEY PRINCIPLES: THE RULE OF LAW THE DUE PROCESS MODEL</vt:lpstr>
      <vt:lpstr>KEY PRINCIPLES:  Adversarial system</vt:lpstr>
      <vt:lpstr>KEY PRINCIPLES:  RESTORATIVE JUSTICE</vt:lpstr>
      <vt:lpstr>PowerPoint Presentation</vt:lpstr>
      <vt:lpstr>Key principles: discretion</vt:lpstr>
      <vt:lpstr>PowerPoint Presentation</vt:lpstr>
      <vt:lpstr>The police</vt:lpstr>
      <vt:lpstr>The police: role </vt:lpstr>
      <vt:lpstr>The police: challenges</vt:lpstr>
      <vt:lpstr>THE POLICE: CHALLENGES</vt:lpstr>
      <vt:lpstr>Crown prosecution service</vt:lpstr>
      <vt:lpstr>Crown prosecution service: role</vt:lpstr>
      <vt:lpstr>Cps: challenges</vt:lpstr>
      <vt:lpstr>RESEARCH TASK: CPS</vt:lpstr>
      <vt:lpstr>prisons</vt:lpstr>
      <vt:lpstr>PowerPoint Presentation</vt:lpstr>
      <vt:lpstr>PROBATION SERVICE: HISTORY</vt:lpstr>
      <vt:lpstr>PowerPoint Presentation</vt:lpstr>
      <vt:lpstr>CRIME PREVENTION</vt:lpstr>
      <vt:lpstr>Crime prevention</vt:lpstr>
      <vt:lpstr>thinkpoint</vt:lpstr>
      <vt:lpstr>CRIME CONTROL</vt:lpstr>
      <vt:lpstr>CRIME CONTROl: broken windows</vt:lpstr>
      <vt:lpstr>Crime control principles</vt:lpstr>
      <vt:lpstr>PUNISHMENT</vt:lpstr>
      <vt:lpstr>REHABILITATION OF OFFENDERS</vt:lpstr>
      <vt:lpstr>REHABILITATION OF OFFENDERS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2024-11-01T14:42:42Z</dcterms:created>
  <dcterms:modified xsi:type="dcterms:W3CDTF">2024-11-14T15:04:44Z</dcterms:modified>
</cp:coreProperties>
</file>