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3"/>
    <p:sldMasterId id="2147483721" r:id="rId4"/>
    <p:sldMasterId id="2147483656" r:id="rId5"/>
    <p:sldMasterId id="2147483658" r:id="rId6"/>
    <p:sldMasterId id="2147483662" r:id="rId7"/>
    <p:sldMasterId id="2147483756" r:id="rId8"/>
    <p:sldMasterId id="2147483920" r:id="rId9"/>
  </p:sldMasterIdLst>
  <p:notesMasterIdLst>
    <p:notesMasterId r:id="rId42"/>
  </p:notesMasterIdLst>
  <p:sldIdLst>
    <p:sldId id="257" r:id="rId10"/>
    <p:sldId id="297" r:id="rId11"/>
    <p:sldId id="298" r:id="rId12"/>
    <p:sldId id="320" r:id="rId13"/>
    <p:sldId id="321" r:id="rId14"/>
    <p:sldId id="355" r:id="rId15"/>
    <p:sldId id="356" r:id="rId16"/>
    <p:sldId id="333" r:id="rId17"/>
    <p:sldId id="384" r:id="rId18"/>
    <p:sldId id="359" r:id="rId19"/>
    <p:sldId id="362" r:id="rId20"/>
    <p:sldId id="363" r:id="rId21"/>
    <p:sldId id="364" r:id="rId22"/>
    <p:sldId id="365" r:id="rId23"/>
    <p:sldId id="366" r:id="rId24"/>
    <p:sldId id="367" r:id="rId25"/>
    <p:sldId id="368" r:id="rId26"/>
    <p:sldId id="370" r:id="rId27"/>
    <p:sldId id="371" r:id="rId28"/>
    <p:sldId id="372" r:id="rId29"/>
    <p:sldId id="374" r:id="rId30"/>
    <p:sldId id="376" r:id="rId31"/>
    <p:sldId id="377" r:id="rId32"/>
    <p:sldId id="378" r:id="rId33"/>
    <p:sldId id="304" r:id="rId34"/>
    <p:sldId id="305" r:id="rId35"/>
    <p:sldId id="382" r:id="rId36"/>
    <p:sldId id="385" r:id="rId37"/>
    <p:sldId id="289" r:id="rId38"/>
    <p:sldId id="387" r:id="rId39"/>
    <p:sldId id="386" r:id="rId40"/>
    <p:sldId id="3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notesMaster" Target="notesMasters/notesMaster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presProps" Target="presProp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26E00E-79A6-41C9-86E2-AB0043F670CE}" type="doc">
      <dgm:prSet loTypeId="urn:microsoft.com/office/officeart/2005/8/layout/default" loCatId="list" qsTypeId="urn:microsoft.com/office/officeart/2005/8/quickstyle/simple4" qsCatId="simple" csTypeId="urn:microsoft.com/office/officeart/2005/8/colors/colorful4" csCatId="colorful"/>
      <dgm:spPr/>
      <dgm:t>
        <a:bodyPr/>
        <a:lstStyle/>
        <a:p>
          <a:endParaRPr lang="en-US"/>
        </a:p>
      </dgm:t>
    </dgm:pt>
    <dgm:pt modelId="{C48A7897-732B-43DC-979A-7AEDD29FE1DA}">
      <dgm:prSet/>
      <dgm:spPr/>
      <dgm:t>
        <a:bodyPr/>
        <a:lstStyle/>
        <a:p>
          <a:r>
            <a:rPr lang="en-GB" dirty="0"/>
            <a:t>Mae </a:t>
          </a:r>
          <a:r>
            <a:rPr lang="en-GB" dirty="0" err="1"/>
            <a:t>rhai</a:t>
          </a:r>
          <a:r>
            <a:rPr lang="en-GB" dirty="0"/>
            <a:t> </a:t>
          </a:r>
          <a:r>
            <a:rPr lang="en-GB" dirty="0" err="1"/>
            <a:t>dysgwyr</a:t>
          </a:r>
          <a:r>
            <a:rPr lang="en-GB" dirty="0"/>
            <a:t> </a:t>
          </a:r>
          <a:r>
            <a:rPr lang="en-GB" dirty="0" err="1"/>
            <a:t>yn</a:t>
          </a:r>
          <a:r>
            <a:rPr lang="en-GB" dirty="0"/>
            <a:t> </a:t>
          </a:r>
          <a:r>
            <a:rPr lang="en-GB" dirty="0" err="1"/>
            <a:t>cael</a:t>
          </a:r>
          <a:r>
            <a:rPr lang="en-GB" dirty="0"/>
            <a:t> </a:t>
          </a:r>
          <a:r>
            <a:rPr lang="en-GB" dirty="0" err="1"/>
            <a:t>trafferth</a:t>
          </a:r>
          <a:r>
            <a:rPr lang="en-GB" dirty="0"/>
            <a:t> </a:t>
          </a:r>
          <a:r>
            <a:rPr lang="en-GB" dirty="0" err="1"/>
            <a:t>gweld</a:t>
          </a:r>
          <a:r>
            <a:rPr lang="en-GB" dirty="0"/>
            <a:t> </a:t>
          </a:r>
          <a:r>
            <a:rPr lang="en-GB" dirty="0" err="1"/>
            <a:t>gwyddoniaeth</a:t>
          </a:r>
          <a:r>
            <a:rPr lang="en-GB" dirty="0"/>
            <a:t> </a:t>
          </a:r>
          <a:r>
            <a:rPr lang="en-GB" dirty="0" err="1"/>
            <a:t>fel</a:t>
          </a:r>
          <a:r>
            <a:rPr lang="en-GB" dirty="0"/>
            <a:t> </a:t>
          </a:r>
          <a:r>
            <a:rPr lang="en-GB" dirty="0" err="1"/>
            <a:t>rhywbeth</a:t>
          </a:r>
          <a:r>
            <a:rPr lang="en-GB" dirty="0"/>
            <a:t> </a:t>
          </a:r>
          <a:r>
            <a:rPr lang="en-GB" dirty="0" err="1"/>
            <a:t>sy'n</a:t>
          </a:r>
          <a:r>
            <a:rPr lang="en-GB" dirty="0"/>
            <a:t> </a:t>
          </a:r>
          <a:r>
            <a:rPr lang="en-GB" dirty="0" err="1"/>
            <a:t>berthnasol</a:t>
          </a:r>
          <a:r>
            <a:rPr lang="en-GB" dirty="0"/>
            <a:t> </a:t>
          </a:r>
          <a:r>
            <a:rPr lang="en-GB" dirty="0" err="1"/>
            <a:t>i'w</a:t>
          </a:r>
          <a:r>
            <a:rPr lang="en-GB" dirty="0"/>
            <a:t> </a:t>
          </a:r>
          <a:r>
            <a:rPr lang="en-GB" dirty="0" err="1"/>
            <a:t>bywydau</a:t>
          </a:r>
          <a:r>
            <a:rPr lang="en-GB" dirty="0"/>
            <a:t> ac </a:t>
          </a:r>
          <a:r>
            <a:rPr lang="en-GB" dirty="0" err="1"/>
            <a:t>fel</a:t>
          </a:r>
          <a:r>
            <a:rPr lang="en-GB" dirty="0"/>
            <a:t> </a:t>
          </a:r>
          <a:r>
            <a:rPr lang="en-GB" dirty="0" err="1"/>
            <a:t>rhywbeth</a:t>
          </a:r>
          <a:r>
            <a:rPr lang="en-GB" dirty="0"/>
            <a:t> </a:t>
          </a:r>
          <a:r>
            <a:rPr lang="en-GB" dirty="0" err="1"/>
            <a:t>sy'n</a:t>
          </a:r>
          <a:r>
            <a:rPr lang="en-GB" dirty="0"/>
            <a:t> addas </a:t>
          </a:r>
          <a:r>
            <a:rPr lang="en-GB" dirty="0" err="1"/>
            <a:t>iddyn</a:t>
          </a:r>
          <a:r>
            <a:rPr lang="en-GB" dirty="0"/>
            <a:t> </a:t>
          </a:r>
          <a:r>
            <a:rPr lang="en-GB" dirty="0" err="1"/>
            <a:t>nhw</a:t>
          </a:r>
          <a:r>
            <a:rPr lang="en-GB" dirty="0"/>
            <a:t>. Gall </a:t>
          </a:r>
          <a:r>
            <a:rPr lang="en-GB" dirty="0" err="1"/>
            <a:t>hyn</a:t>
          </a:r>
          <a:r>
            <a:rPr lang="en-GB" dirty="0"/>
            <a:t> </a:t>
          </a:r>
          <a:r>
            <a:rPr lang="en-GB" dirty="0" err="1"/>
            <a:t>wneud</a:t>
          </a:r>
          <a:r>
            <a:rPr lang="en-GB" dirty="0"/>
            <a:t> </a:t>
          </a:r>
          <a:r>
            <a:rPr lang="en-GB" dirty="0" err="1"/>
            <a:t>eu</a:t>
          </a:r>
          <a:r>
            <a:rPr lang="en-GB" dirty="0"/>
            <a:t> </a:t>
          </a:r>
          <a:r>
            <a:rPr lang="en-GB" dirty="0" err="1"/>
            <a:t>hymgysylltiad</a:t>
          </a:r>
          <a:r>
            <a:rPr lang="en-GB" dirty="0"/>
            <a:t> </a:t>
          </a:r>
          <a:r>
            <a:rPr lang="en-GB" dirty="0" err="1"/>
            <a:t>gyda</a:t>
          </a:r>
          <a:r>
            <a:rPr lang="en-GB" dirty="0"/>
            <a:t> </a:t>
          </a:r>
          <a:r>
            <a:rPr lang="en-GB" dirty="0" err="1"/>
            <a:t>gwyddoniaeth</a:t>
          </a:r>
          <a:r>
            <a:rPr lang="en-GB" dirty="0"/>
            <a:t> </a:t>
          </a:r>
          <a:r>
            <a:rPr lang="en-GB" dirty="0" err="1"/>
            <a:t>yn</a:t>
          </a:r>
          <a:r>
            <a:rPr lang="en-GB" dirty="0"/>
            <a:t> </a:t>
          </a:r>
          <a:r>
            <a:rPr lang="en-GB" dirty="0" err="1"/>
            <a:t>anodd</a:t>
          </a:r>
          <a:r>
            <a:rPr lang="en-GB" dirty="0"/>
            <a:t>.</a:t>
          </a:r>
          <a:endParaRPr lang="en-US" dirty="0"/>
        </a:p>
      </dgm:t>
    </dgm:pt>
    <dgm:pt modelId="{58A253CD-0D43-42F4-8C0A-C8088B4A955A}" type="parTrans" cxnId="{7AE442AA-C117-458F-8282-7608BD3BC84B}">
      <dgm:prSet/>
      <dgm:spPr/>
      <dgm:t>
        <a:bodyPr/>
        <a:lstStyle/>
        <a:p>
          <a:endParaRPr lang="en-US"/>
        </a:p>
      </dgm:t>
    </dgm:pt>
    <dgm:pt modelId="{0BD623A8-03C3-46DC-9242-97BB69218B60}" type="sibTrans" cxnId="{7AE442AA-C117-458F-8282-7608BD3BC84B}">
      <dgm:prSet/>
      <dgm:spPr/>
      <dgm:t>
        <a:bodyPr/>
        <a:lstStyle/>
        <a:p>
          <a:endParaRPr lang="en-US"/>
        </a:p>
      </dgm:t>
    </dgm:pt>
    <dgm:pt modelId="{85DAB178-7661-4296-9A20-F18144D72F21}">
      <dgm:prSet/>
      <dgm:spPr/>
      <dgm:t>
        <a:bodyPr/>
        <a:lstStyle/>
        <a:p>
          <a:r>
            <a:rPr lang="en-GB" dirty="0" err="1"/>
            <a:t>Golyga</a:t>
          </a:r>
          <a:r>
            <a:rPr lang="en-GB" dirty="0"/>
            <a:t> </a:t>
          </a:r>
          <a:r>
            <a:rPr lang="en-GB" dirty="0" err="1"/>
            <a:t>cynnydd</a:t>
          </a:r>
          <a:r>
            <a:rPr lang="en-GB" dirty="0"/>
            <a:t> </a:t>
          </a:r>
          <a:r>
            <a:rPr lang="en-GB" dirty="0" err="1"/>
            <a:t>gwyddonol</a:t>
          </a:r>
          <a:r>
            <a:rPr lang="en-GB" dirty="0"/>
            <a:t> y </a:t>
          </a:r>
          <a:r>
            <a:rPr lang="en-GB" dirty="0" err="1"/>
            <a:t>bydd</a:t>
          </a:r>
          <a:r>
            <a:rPr lang="en-GB" dirty="0"/>
            <a:t> </a:t>
          </a:r>
          <a:r>
            <a:rPr lang="en-GB" dirty="0" err="1"/>
            <a:t>angen</a:t>
          </a:r>
          <a:r>
            <a:rPr lang="en-GB" dirty="0"/>
            <a:t> </a:t>
          </a:r>
          <a:r>
            <a:rPr lang="en-GB" dirty="0" err="1"/>
            <a:t>cynyddol</a:t>
          </a:r>
          <a:r>
            <a:rPr lang="en-GB" dirty="0"/>
            <a:t> </a:t>
          </a:r>
          <a:r>
            <a:rPr lang="en-GB" dirty="0" err="1"/>
            <a:t>i</a:t>
          </a:r>
          <a:r>
            <a:rPr lang="en-GB" dirty="0"/>
            <a:t> </a:t>
          </a:r>
          <a:r>
            <a:rPr lang="en-GB" dirty="0" err="1"/>
            <a:t>bobl</a:t>
          </a:r>
          <a:r>
            <a:rPr lang="en-GB" dirty="0"/>
            <a:t> </a:t>
          </a:r>
          <a:r>
            <a:rPr lang="en-GB" dirty="0" err="1"/>
            <a:t>ddeall</a:t>
          </a:r>
          <a:r>
            <a:rPr lang="en-GB" dirty="0"/>
            <a:t> </a:t>
          </a:r>
          <a:r>
            <a:rPr lang="en-GB" dirty="0" err="1"/>
            <a:t>pynciau</a:t>
          </a:r>
          <a:r>
            <a:rPr lang="en-GB" dirty="0"/>
            <a:t> STEM er </a:t>
          </a:r>
          <a:r>
            <a:rPr lang="en-GB" dirty="0" err="1"/>
            <a:t>mwyn</a:t>
          </a:r>
          <a:r>
            <a:rPr lang="en-GB" dirty="0"/>
            <a:t> bod </a:t>
          </a:r>
          <a:r>
            <a:rPr lang="en-GB" dirty="0" err="1"/>
            <a:t>yn</a:t>
          </a:r>
          <a:r>
            <a:rPr lang="en-GB" dirty="0"/>
            <a:t> </a:t>
          </a:r>
          <a:r>
            <a:rPr lang="en-GB" dirty="0" err="1"/>
            <a:t>ddinasyddion</a:t>
          </a:r>
          <a:r>
            <a:rPr lang="en-GB" dirty="0"/>
            <a:t> </a:t>
          </a:r>
          <a:r>
            <a:rPr lang="en-GB" dirty="0" err="1"/>
            <a:t>gweithredol</a:t>
          </a:r>
          <a:r>
            <a:rPr lang="en-GB" dirty="0"/>
            <a:t> </a:t>
          </a:r>
          <a:r>
            <a:rPr lang="en-GB" dirty="0" err="1"/>
            <a:t>sydd</a:t>
          </a:r>
          <a:r>
            <a:rPr lang="en-GB" dirty="0"/>
            <a:t> â </a:t>
          </a:r>
          <a:r>
            <a:rPr lang="en-GB" dirty="0" err="1"/>
            <a:t>dweud</a:t>
          </a:r>
          <a:r>
            <a:rPr lang="en-GB" dirty="0"/>
            <a:t> </a:t>
          </a:r>
          <a:r>
            <a:rPr lang="en-GB" dirty="0" err="1"/>
            <a:t>mewn</a:t>
          </a:r>
          <a:r>
            <a:rPr lang="en-GB" dirty="0"/>
            <a:t> </a:t>
          </a:r>
          <a:r>
            <a:rPr lang="en-GB" dirty="0" err="1"/>
            <a:t>cymdeithas</a:t>
          </a:r>
          <a:r>
            <a:rPr lang="en-GB" dirty="0"/>
            <a:t>.</a:t>
          </a:r>
          <a:endParaRPr lang="en-US" dirty="0"/>
        </a:p>
      </dgm:t>
    </dgm:pt>
    <dgm:pt modelId="{029BBCCF-D2C0-4595-8AC1-10D3EE078170}" type="parTrans" cxnId="{A197612F-C210-4975-9F60-B5DBCEE67D3A}">
      <dgm:prSet/>
      <dgm:spPr/>
      <dgm:t>
        <a:bodyPr/>
        <a:lstStyle/>
        <a:p>
          <a:endParaRPr lang="en-US"/>
        </a:p>
      </dgm:t>
    </dgm:pt>
    <dgm:pt modelId="{9A0620FD-31DB-469B-A49E-1177BE34D2E0}" type="sibTrans" cxnId="{A197612F-C210-4975-9F60-B5DBCEE67D3A}">
      <dgm:prSet/>
      <dgm:spPr/>
      <dgm:t>
        <a:bodyPr/>
        <a:lstStyle/>
        <a:p>
          <a:endParaRPr lang="en-US"/>
        </a:p>
      </dgm:t>
    </dgm:pt>
    <dgm:pt modelId="{87E64777-075B-4B82-A137-4B9A0D088B5D}">
      <dgm:prSet/>
      <dgm:spPr/>
      <dgm:t>
        <a:bodyPr/>
        <a:lstStyle/>
        <a:p>
          <a:r>
            <a:rPr lang="en-GB"/>
            <a:t>I helpu mwy o bobl—a mwy o amrywiaeth o bobl—i ymgysylltu gyda gwyddoniaeth, mae dull addysgu cyfalaf gwyddoniaeth yn adeiladu ar arferion addysgu da. </a:t>
          </a:r>
          <a:endParaRPr lang="en-US"/>
        </a:p>
      </dgm:t>
    </dgm:pt>
    <dgm:pt modelId="{B4B72765-6FA2-4A9D-8B37-D43199FB6957}" type="parTrans" cxnId="{58406C24-2754-46D6-982F-23B867701060}">
      <dgm:prSet/>
      <dgm:spPr/>
      <dgm:t>
        <a:bodyPr/>
        <a:lstStyle/>
        <a:p>
          <a:endParaRPr lang="en-US"/>
        </a:p>
      </dgm:t>
    </dgm:pt>
    <dgm:pt modelId="{8E27A035-6225-49DF-9DB6-BB829E84A858}" type="sibTrans" cxnId="{58406C24-2754-46D6-982F-23B867701060}">
      <dgm:prSet/>
      <dgm:spPr/>
      <dgm:t>
        <a:bodyPr/>
        <a:lstStyle/>
        <a:p>
          <a:endParaRPr lang="en-US"/>
        </a:p>
      </dgm:t>
    </dgm:pt>
    <dgm:pt modelId="{7342E335-8F35-4B88-952B-B8E8FD213271}">
      <dgm:prSet/>
      <dgm:spPr/>
      <dgm:t>
        <a:bodyPr/>
        <a:lstStyle/>
        <a:p>
          <a:r>
            <a:rPr lang="en-GB" dirty="0"/>
            <a:t>Y </a:t>
          </a:r>
          <a:r>
            <a:rPr lang="en-GB" dirty="0" err="1"/>
            <a:t>gwahaniaeth</a:t>
          </a:r>
          <a:r>
            <a:rPr lang="en-GB" dirty="0"/>
            <a:t> </a:t>
          </a:r>
          <a:r>
            <a:rPr lang="en-GB" dirty="0" err="1"/>
            <a:t>allweddol</a:t>
          </a:r>
          <a:r>
            <a:rPr lang="en-GB" dirty="0"/>
            <a:t> </a:t>
          </a:r>
          <a:r>
            <a:rPr lang="en-GB" dirty="0" err="1"/>
            <a:t>yw</a:t>
          </a:r>
          <a:r>
            <a:rPr lang="en-GB" dirty="0"/>
            <a:t> </a:t>
          </a:r>
          <a:r>
            <a:rPr lang="en-GB" dirty="0" err="1"/>
            <a:t>ffocws</a:t>
          </a:r>
          <a:r>
            <a:rPr lang="en-GB" dirty="0"/>
            <a:t> </a:t>
          </a:r>
          <a:r>
            <a:rPr lang="en-GB" dirty="0" err="1"/>
            <a:t>penodol</a:t>
          </a:r>
          <a:r>
            <a:rPr lang="en-GB" dirty="0"/>
            <a:t> </a:t>
          </a:r>
          <a:r>
            <a:rPr lang="en-GB" dirty="0" err="1"/>
            <a:t>ar</a:t>
          </a:r>
          <a:r>
            <a:rPr lang="en-GB" dirty="0"/>
            <a:t> </a:t>
          </a:r>
          <a:r>
            <a:rPr lang="en-GB" dirty="0" err="1"/>
            <a:t>gydnabod</a:t>
          </a:r>
          <a:r>
            <a:rPr lang="en-GB" dirty="0"/>
            <a:t> a </a:t>
          </a:r>
          <a:r>
            <a:rPr lang="en-GB" dirty="0" err="1"/>
            <a:t>gwerthfawrogi</a:t>
          </a:r>
          <a:r>
            <a:rPr lang="en-GB" dirty="0"/>
            <a:t> </a:t>
          </a:r>
          <a:r>
            <a:rPr lang="en-GB" dirty="0" err="1"/>
            <a:t>cyfalaf</a:t>
          </a:r>
          <a:r>
            <a:rPr lang="en-GB" dirty="0"/>
            <a:t> </a:t>
          </a:r>
          <a:r>
            <a:rPr lang="en-GB" dirty="0" err="1"/>
            <a:t>gwyddonol</a:t>
          </a:r>
          <a:r>
            <a:rPr lang="en-GB" dirty="0"/>
            <a:t> </a:t>
          </a:r>
          <a:r>
            <a:rPr lang="en-GB" dirty="0" err="1"/>
            <a:t>cyfredol</a:t>
          </a:r>
          <a:r>
            <a:rPr lang="en-GB" dirty="0"/>
            <a:t> </a:t>
          </a:r>
          <a:r>
            <a:rPr lang="en-GB" dirty="0" err="1"/>
            <a:t>myfyrwyr</a:t>
          </a:r>
          <a:r>
            <a:rPr lang="en-GB" dirty="0"/>
            <a:t>, </a:t>
          </a:r>
          <a:r>
            <a:rPr lang="en-GB" dirty="0" err="1"/>
            <a:t>tra</a:t>
          </a:r>
          <a:r>
            <a:rPr lang="en-GB" dirty="0"/>
            <a:t> </a:t>
          </a:r>
          <a:r>
            <a:rPr lang="en-GB" dirty="0" err="1"/>
            <a:t>hefyd</a:t>
          </a:r>
          <a:r>
            <a:rPr lang="en-GB" dirty="0"/>
            <a:t> </a:t>
          </a:r>
          <a:r>
            <a:rPr lang="en-GB" dirty="0" err="1"/>
            <a:t>yn</a:t>
          </a:r>
          <a:r>
            <a:rPr lang="en-GB" dirty="0"/>
            <a:t> </a:t>
          </a:r>
          <a:r>
            <a:rPr lang="en-GB" dirty="0" err="1"/>
            <a:t>eu</a:t>
          </a:r>
          <a:r>
            <a:rPr lang="en-GB" dirty="0"/>
            <a:t> </a:t>
          </a:r>
          <a:r>
            <a:rPr lang="en-GB" dirty="0" err="1"/>
            <a:t>helpu</a:t>
          </a:r>
          <a:r>
            <a:rPr lang="en-GB" dirty="0"/>
            <a:t> </a:t>
          </a:r>
          <a:r>
            <a:rPr lang="en-GB" dirty="0" err="1"/>
            <a:t>i</a:t>
          </a:r>
          <a:r>
            <a:rPr lang="en-GB" dirty="0"/>
            <a:t> </a:t>
          </a:r>
          <a:r>
            <a:rPr lang="en-GB" dirty="0" err="1"/>
            <a:t>adeiladu</a:t>
          </a:r>
          <a:r>
            <a:rPr lang="en-GB" dirty="0"/>
            <a:t> </a:t>
          </a:r>
          <a:r>
            <a:rPr lang="en-GB" dirty="0" err="1"/>
            <a:t>ar</a:t>
          </a:r>
          <a:r>
            <a:rPr lang="en-GB" dirty="0"/>
            <a:t> </a:t>
          </a:r>
          <a:r>
            <a:rPr lang="en-GB" dirty="0" err="1"/>
            <a:t>gyfalaf</a:t>
          </a:r>
          <a:r>
            <a:rPr lang="en-GB" dirty="0"/>
            <a:t> </a:t>
          </a:r>
          <a:r>
            <a:rPr lang="en-GB" dirty="0" err="1"/>
            <a:t>gwyddonol</a:t>
          </a:r>
          <a:r>
            <a:rPr lang="en-GB" dirty="0"/>
            <a:t> </a:t>
          </a:r>
          <a:r>
            <a:rPr lang="en-GB" dirty="0" err="1"/>
            <a:t>newydd</a:t>
          </a:r>
          <a:endParaRPr lang="en-US" dirty="0"/>
        </a:p>
      </dgm:t>
    </dgm:pt>
    <dgm:pt modelId="{634540AF-F226-4717-BBFF-D5C5F7B46A7E}" type="parTrans" cxnId="{A67F6C9A-C249-4D6C-80A6-A78A6CB39F38}">
      <dgm:prSet/>
      <dgm:spPr/>
      <dgm:t>
        <a:bodyPr/>
        <a:lstStyle/>
        <a:p>
          <a:endParaRPr lang="en-US"/>
        </a:p>
      </dgm:t>
    </dgm:pt>
    <dgm:pt modelId="{209D0B17-CDCE-4986-B7D9-C28A611B4771}" type="sibTrans" cxnId="{A67F6C9A-C249-4D6C-80A6-A78A6CB39F38}">
      <dgm:prSet/>
      <dgm:spPr/>
      <dgm:t>
        <a:bodyPr/>
        <a:lstStyle/>
        <a:p>
          <a:endParaRPr lang="en-US"/>
        </a:p>
      </dgm:t>
    </dgm:pt>
    <dgm:pt modelId="{5588D3A5-B2A4-4C02-8DB8-22575859819A}" type="pres">
      <dgm:prSet presAssocID="{DB26E00E-79A6-41C9-86E2-AB0043F670CE}" presName="diagram" presStyleCnt="0">
        <dgm:presLayoutVars>
          <dgm:dir/>
          <dgm:resizeHandles val="exact"/>
        </dgm:presLayoutVars>
      </dgm:prSet>
      <dgm:spPr/>
    </dgm:pt>
    <dgm:pt modelId="{7E0B202B-2D71-4A23-8E3D-970BDB4782AD}" type="pres">
      <dgm:prSet presAssocID="{C48A7897-732B-43DC-979A-7AEDD29FE1DA}" presName="node" presStyleLbl="node1" presStyleIdx="0" presStyleCnt="4">
        <dgm:presLayoutVars>
          <dgm:bulletEnabled val="1"/>
        </dgm:presLayoutVars>
      </dgm:prSet>
      <dgm:spPr/>
    </dgm:pt>
    <dgm:pt modelId="{BA3A24C8-7D41-4F25-9D17-0FE99F42E12D}" type="pres">
      <dgm:prSet presAssocID="{0BD623A8-03C3-46DC-9242-97BB69218B60}" presName="sibTrans" presStyleCnt="0"/>
      <dgm:spPr/>
    </dgm:pt>
    <dgm:pt modelId="{5D248A91-189C-49C0-941D-8A791D51AA22}" type="pres">
      <dgm:prSet presAssocID="{85DAB178-7661-4296-9A20-F18144D72F21}" presName="node" presStyleLbl="node1" presStyleIdx="1" presStyleCnt="4">
        <dgm:presLayoutVars>
          <dgm:bulletEnabled val="1"/>
        </dgm:presLayoutVars>
      </dgm:prSet>
      <dgm:spPr/>
    </dgm:pt>
    <dgm:pt modelId="{BF73C8D6-7BC7-41C6-B3C9-E357ECB16FBD}" type="pres">
      <dgm:prSet presAssocID="{9A0620FD-31DB-469B-A49E-1177BE34D2E0}" presName="sibTrans" presStyleCnt="0"/>
      <dgm:spPr/>
    </dgm:pt>
    <dgm:pt modelId="{2FD3E2C9-A557-44D0-B60C-04B852CDF18C}" type="pres">
      <dgm:prSet presAssocID="{87E64777-075B-4B82-A137-4B9A0D088B5D}" presName="node" presStyleLbl="node1" presStyleIdx="2" presStyleCnt="4">
        <dgm:presLayoutVars>
          <dgm:bulletEnabled val="1"/>
        </dgm:presLayoutVars>
      </dgm:prSet>
      <dgm:spPr/>
    </dgm:pt>
    <dgm:pt modelId="{90D187DD-5DF9-4FD0-A64E-C9246BD98165}" type="pres">
      <dgm:prSet presAssocID="{8E27A035-6225-49DF-9DB6-BB829E84A858}" presName="sibTrans" presStyleCnt="0"/>
      <dgm:spPr/>
    </dgm:pt>
    <dgm:pt modelId="{3C2FC370-DCF7-49B2-8A96-9140281823B4}" type="pres">
      <dgm:prSet presAssocID="{7342E335-8F35-4B88-952B-B8E8FD213271}" presName="node" presStyleLbl="node1" presStyleIdx="3" presStyleCnt="4">
        <dgm:presLayoutVars>
          <dgm:bulletEnabled val="1"/>
        </dgm:presLayoutVars>
      </dgm:prSet>
      <dgm:spPr/>
    </dgm:pt>
  </dgm:ptLst>
  <dgm:cxnLst>
    <dgm:cxn modelId="{3A592E0B-0A37-48CC-B29B-03D5699CD713}" type="presOf" srcId="{7342E335-8F35-4B88-952B-B8E8FD213271}" destId="{3C2FC370-DCF7-49B2-8A96-9140281823B4}" srcOrd="0" destOrd="0" presId="urn:microsoft.com/office/officeart/2005/8/layout/default"/>
    <dgm:cxn modelId="{58406C24-2754-46D6-982F-23B867701060}" srcId="{DB26E00E-79A6-41C9-86E2-AB0043F670CE}" destId="{87E64777-075B-4B82-A137-4B9A0D088B5D}" srcOrd="2" destOrd="0" parTransId="{B4B72765-6FA2-4A9D-8B37-D43199FB6957}" sibTransId="{8E27A035-6225-49DF-9DB6-BB829E84A858}"/>
    <dgm:cxn modelId="{A197612F-C210-4975-9F60-B5DBCEE67D3A}" srcId="{DB26E00E-79A6-41C9-86E2-AB0043F670CE}" destId="{85DAB178-7661-4296-9A20-F18144D72F21}" srcOrd="1" destOrd="0" parTransId="{029BBCCF-D2C0-4595-8AC1-10D3EE078170}" sibTransId="{9A0620FD-31DB-469B-A49E-1177BE34D2E0}"/>
    <dgm:cxn modelId="{A29EB751-2E68-477F-894B-D6981A0D4FDD}" type="presOf" srcId="{87E64777-075B-4B82-A137-4B9A0D088B5D}" destId="{2FD3E2C9-A557-44D0-B60C-04B852CDF18C}" srcOrd="0" destOrd="0" presId="urn:microsoft.com/office/officeart/2005/8/layout/default"/>
    <dgm:cxn modelId="{A67F6C9A-C249-4D6C-80A6-A78A6CB39F38}" srcId="{DB26E00E-79A6-41C9-86E2-AB0043F670CE}" destId="{7342E335-8F35-4B88-952B-B8E8FD213271}" srcOrd="3" destOrd="0" parTransId="{634540AF-F226-4717-BBFF-D5C5F7B46A7E}" sibTransId="{209D0B17-CDCE-4986-B7D9-C28A611B4771}"/>
    <dgm:cxn modelId="{8403EDA3-8BC3-4889-A0F6-3F8AF50F0896}" type="presOf" srcId="{C48A7897-732B-43DC-979A-7AEDD29FE1DA}" destId="{7E0B202B-2D71-4A23-8E3D-970BDB4782AD}" srcOrd="0" destOrd="0" presId="urn:microsoft.com/office/officeart/2005/8/layout/default"/>
    <dgm:cxn modelId="{7AE442AA-C117-458F-8282-7608BD3BC84B}" srcId="{DB26E00E-79A6-41C9-86E2-AB0043F670CE}" destId="{C48A7897-732B-43DC-979A-7AEDD29FE1DA}" srcOrd="0" destOrd="0" parTransId="{58A253CD-0D43-42F4-8C0A-C8088B4A955A}" sibTransId="{0BD623A8-03C3-46DC-9242-97BB69218B60}"/>
    <dgm:cxn modelId="{9F363FB3-8449-4632-B259-8142298A9BC9}" type="presOf" srcId="{DB26E00E-79A6-41C9-86E2-AB0043F670CE}" destId="{5588D3A5-B2A4-4C02-8DB8-22575859819A}" srcOrd="0" destOrd="0" presId="urn:microsoft.com/office/officeart/2005/8/layout/default"/>
    <dgm:cxn modelId="{E5E881B5-5F9D-4A33-BD5E-FF35FB4028D7}" type="presOf" srcId="{85DAB178-7661-4296-9A20-F18144D72F21}" destId="{5D248A91-189C-49C0-941D-8A791D51AA22}" srcOrd="0" destOrd="0" presId="urn:microsoft.com/office/officeart/2005/8/layout/default"/>
    <dgm:cxn modelId="{8FFE846C-E1FC-43AC-85B8-D9A4B8AB762F}" type="presParOf" srcId="{5588D3A5-B2A4-4C02-8DB8-22575859819A}" destId="{7E0B202B-2D71-4A23-8E3D-970BDB4782AD}" srcOrd="0" destOrd="0" presId="urn:microsoft.com/office/officeart/2005/8/layout/default"/>
    <dgm:cxn modelId="{3CAF6B1C-5949-4AAF-9EF6-CD56AF412F98}" type="presParOf" srcId="{5588D3A5-B2A4-4C02-8DB8-22575859819A}" destId="{BA3A24C8-7D41-4F25-9D17-0FE99F42E12D}" srcOrd="1" destOrd="0" presId="urn:microsoft.com/office/officeart/2005/8/layout/default"/>
    <dgm:cxn modelId="{0E9BE679-AB16-445C-B4C3-4AEB4BDB257D}" type="presParOf" srcId="{5588D3A5-B2A4-4C02-8DB8-22575859819A}" destId="{5D248A91-189C-49C0-941D-8A791D51AA22}" srcOrd="2" destOrd="0" presId="urn:microsoft.com/office/officeart/2005/8/layout/default"/>
    <dgm:cxn modelId="{68CAB560-E9E2-4C89-BF46-AD2C9309938A}" type="presParOf" srcId="{5588D3A5-B2A4-4C02-8DB8-22575859819A}" destId="{BF73C8D6-7BC7-41C6-B3C9-E357ECB16FBD}" srcOrd="3" destOrd="0" presId="urn:microsoft.com/office/officeart/2005/8/layout/default"/>
    <dgm:cxn modelId="{4E1C6E59-08FA-48D1-8555-221F09E06593}" type="presParOf" srcId="{5588D3A5-B2A4-4C02-8DB8-22575859819A}" destId="{2FD3E2C9-A557-44D0-B60C-04B852CDF18C}" srcOrd="4" destOrd="0" presId="urn:microsoft.com/office/officeart/2005/8/layout/default"/>
    <dgm:cxn modelId="{9BE9807C-7D0F-4E6D-B38D-65E38DDF6A51}" type="presParOf" srcId="{5588D3A5-B2A4-4C02-8DB8-22575859819A}" destId="{90D187DD-5DF9-4FD0-A64E-C9246BD98165}" srcOrd="5" destOrd="0" presId="urn:microsoft.com/office/officeart/2005/8/layout/default"/>
    <dgm:cxn modelId="{666EB3DE-C419-451B-BC61-ACC5391E11FA}" type="presParOf" srcId="{5588D3A5-B2A4-4C02-8DB8-22575859819A}" destId="{3C2FC370-DCF7-49B2-8A96-9140281823B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269DBE-BF87-4FE8-9058-E69A5B5DF2E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74F78CB8-A978-4BB7-97D7-75185C5E4C1A}">
      <dgm:prSet phldrT="[Text]"/>
      <dgm:spPr/>
      <dgm:t>
        <a:bodyPr/>
        <a:lstStyle/>
        <a:p>
          <a:pPr rtl="0"/>
          <a:r>
            <a:rPr lang="cy-GB" dirty="0"/>
            <a:t>Dechreuwch gyda'r </a:t>
          </a:r>
          <a:r>
            <a:rPr lang="cy-GB" dirty="0">
              <a:latin typeface="Trebuchet MS" panose="020B0603020202020204"/>
            </a:rPr>
            <a:t>cwestiwn </a:t>
          </a:r>
          <a:endParaRPr lang="en-US" dirty="0"/>
        </a:p>
      </dgm:t>
    </dgm:pt>
    <dgm:pt modelId="{F27B2715-075F-490A-9A54-3750FEC85724}" type="parTrans" cxnId="{20DB25F7-5406-470B-88FB-BC0F5DC5D17D}">
      <dgm:prSet/>
      <dgm:spPr/>
      <dgm:t>
        <a:bodyPr/>
        <a:lstStyle/>
        <a:p>
          <a:endParaRPr lang="en-US"/>
        </a:p>
      </dgm:t>
    </dgm:pt>
    <dgm:pt modelId="{C379B628-A7EB-4ECA-8145-0E6A294CF163}" type="sibTrans" cxnId="{20DB25F7-5406-470B-88FB-BC0F5DC5D17D}">
      <dgm:prSet/>
      <dgm:spPr/>
      <dgm:t>
        <a:bodyPr/>
        <a:lstStyle/>
        <a:p>
          <a:endParaRPr lang="en-US"/>
        </a:p>
      </dgm:t>
    </dgm:pt>
    <dgm:pt modelId="{0202771F-0346-4EAA-AC8D-A646015388F3}">
      <dgm:prSet phldrT="[Text]"/>
      <dgm:spPr/>
      <dgm:t>
        <a:bodyPr/>
        <a:lstStyle/>
        <a:p>
          <a:r>
            <a:rPr lang="cy-GB" dirty="0"/>
            <a:t>A fydd yn hwyl? Allwch chi ei wneud yn fwy o hwyl?</a:t>
          </a:r>
          <a:endParaRPr lang="en-US" dirty="0"/>
        </a:p>
      </dgm:t>
    </dgm:pt>
    <dgm:pt modelId="{BA000550-BA69-40E4-BE9A-A3420F81CC1F}" type="parTrans" cxnId="{2FB65E2C-B997-41FA-899C-EB9FD3979FFD}">
      <dgm:prSet/>
      <dgm:spPr/>
      <dgm:t>
        <a:bodyPr/>
        <a:lstStyle/>
        <a:p>
          <a:endParaRPr lang="en-US"/>
        </a:p>
      </dgm:t>
    </dgm:pt>
    <dgm:pt modelId="{BB170917-8013-49EB-B103-75B238084AC7}" type="sibTrans" cxnId="{2FB65E2C-B997-41FA-899C-EB9FD3979FFD}">
      <dgm:prSet/>
      <dgm:spPr/>
      <dgm:t>
        <a:bodyPr/>
        <a:lstStyle/>
        <a:p>
          <a:endParaRPr lang="en-US"/>
        </a:p>
      </dgm:t>
    </dgm:pt>
    <dgm:pt modelId="{1C9507FE-B4A0-4801-B121-801533E06717}">
      <dgm:prSet phldrT="[Text]"/>
      <dgm:spPr/>
      <dgm:t>
        <a:bodyPr/>
        <a:lstStyle/>
        <a:p>
          <a:r>
            <a:rPr lang="cy-GB" dirty="0"/>
            <a:t>A fydd yn bwrpasol? Cyswllt â’r sgiliau</a:t>
          </a:r>
          <a:endParaRPr lang="en-US" dirty="0"/>
        </a:p>
      </dgm:t>
    </dgm:pt>
    <dgm:pt modelId="{FC69D585-8D12-42DB-95ED-CA2543768218}" type="parTrans" cxnId="{871B3C30-987A-48D4-A66F-34A92DF520E9}">
      <dgm:prSet/>
      <dgm:spPr/>
      <dgm:t>
        <a:bodyPr/>
        <a:lstStyle/>
        <a:p>
          <a:endParaRPr lang="en-US"/>
        </a:p>
      </dgm:t>
    </dgm:pt>
    <dgm:pt modelId="{4EEFC62F-0488-4197-A470-FCB611917B6B}" type="sibTrans" cxnId="{871B3C30-987A-48D4-A66F-34A92DF520E9}">
      <dgm:prSet/>
      <dgm:spPr/>
      <dgm:t>
        <a:bodyPr/>
        <a:lstStyle/>
        <a:p>
          <a:endParaRPr lang="en-US"/>
        </a:p>
      </dgm:t>
    </dgm:pt>
    <dgm:pt modelId="{81774A84-3B99-4F77-AA4E-618E8D97DA6A}">
      <dgm:prSet phldrT="[Text]"/>
      <dgm:spPr/>
      <dgm:t>
        <a:bodyPr/>
        <a:lstStyle/>
        <a:p>
          <a:r>
            <a:rPr lang="cy-GB" dirty="0"/>
            <a:t>Oes gennych chi'r adnoddau? A yw'n ddrud?</a:t>
          </a:r>
          <a:endParaRPr lang="en-US" dirty="0"/>
        </a:p>
      </dgm:t>
    </dgm:pt>
    <dgm:pt modelId="{C15FC8C4-481E-4FE1-8CA2-4C1167482E66}" type="parTrans" cxnId="{85F35C48-CA9F-4378-8891-BF36577049FE}">
      <dgm:prSet/>
      <dgm:spPr/>
      <dgm:t>
        <a:bodyPr/>
        <a:lstStyle/>
        <a:p>
          <a:endParaRPr lang="en-US"/>
        </a:p>
      </dgm:t>
    </dgm:pt>
    <dgm:pt modelId="{BB632D1B-D78D-4C2C-B700-50B0264C79E5}" type="sibTrans" cxnId="{85F35C48-CA9F-4378-8891-BF36577049FE}">
      <dgm:prSet/>
      <dgm:spPr/>
      <dgm:t>
        <a:bodyPr/>
        <a:lstStyle/>
        <a:p>
          <a:endParaRPr lang="en-US"/>
        </a:p>
      </dgm:t>
    </dgm:pt>
    <dgm:pt modelId="{CEDF6F82-2592-4DD8-8431-9FEDE6D86071}">
      <dgm:prSet phldrT="[Text]"/>
      <dgm:spPr/>
      <dgm:t>
        <a:bodyPr/>
        <a:lstStyle/>
        <a:p>
          <a:r>
            <a:rPr lang="cy-GB" dirty="0"/>
            <a:t>A fydd yn ddiogel? Allwch chi ei wneud yn fwy diogel? A all fynd yn anghywir? Allwch chi leihau risg?</a:t>
          </a:r>
          <a:endParaRPr lang="en-US" dirty="0"/>
        </a:p>
      </dgm:t>
    </dgm:pt>
    <dgm:pt modelId="{39E4EC34-A72A-49E2-8061-ED1704E7F053}" type="parTrans" cxnId="{E805EDBE-3011-4359-A3D5-8F80CD7DDBAF}">
      <dgm:prSet/>
      <dgm:spPr/>
      <dgm:t>
        <a:bodyPr/>
        <a:lstStyle/>
        <a:p>
          <a:endParaRPr lang="en-US"/>
        </a:p>
      </dgm:t>
    </dgm:pt>
    <dgm:pt modelId="{616CE6D4-2975-4913-AFDC-FC75F5C92C17}" type="sibTrans" cxnId="{E805EDBE-3011-4359-A3D5-8F80CD7DDBAF}">
      <dgm:prSet/>
      <dgm:spPr/>
      <dgm:t>
        <a:bodyPr/>
        <a:lstStyle/>
        <a:p>
          <a:endParaRPr lang="en-US"/>
        </a:p>
      </dgm:t>
    </dgm:pt>
    <dgm:pt modelId="{FF23F98A-BAEA-42A1-8879-1A19CEDF8B43}">
      <dgm:prSet/>
      <dgm:spPr/>
      <dgm:t>
        <a:bodyPr/>
        <a:lstStyle/>
        <a:p>
          <a:r>
            <a:rPr lang="cy-GB" dirty="0"/>
            <a:t>Ymchwil. Casglwch syniadau.</a:t>
          </a:r>
          <a:endParaRPr lang="en-US" dirty="0"/>
        </a:p>
      </dgm:t>
    </dgm:pt>
    <dgm:pt modelId="{D8A4C0D1-6BB4-49D1-AAEB-87A9252BFE3B}" type="parTrans" cxnId="{8810332A-446F-49CF-8B1B-809A3CAFE525}">
      <dgm:prSet/>
      <dgm:spPr/>
      <dgm:t>
        <a:bodyPr/>
        <a:lstStyle/>
        <a:p>
          <a:endParaRPr lang="en-US"/>
        </a:p>
      </dgm:t>
    </dgm:pt>
    <dgm:pt modelId="{51ABFD79-3B9C-4DAE-AF6C-35DEFE9FA5B2}" type="sibTrans" cxnId="{8810332A-446F-49CF-8B1B-809A3CAFE525}">
      <dgm:prSet/>
      <dgm:spPr/>
      <dgm:t>
        <a:bodyPr/>
        <a:lstStyle/>
        <a:p>
          <a:endParaRPr lang="en-US"/>
        </a:p>
      </dgm:t>
    </dgm:pt>
    <dgm:pt modelId="{DF3C679D-7FCB-4B66-94A2-6718F44815CD}">
      <dgm:prSet/>
      <dgm:spPr/>
      <dgm:t>
        <a:bodyPr/>
        <a:lstStyle/>
        <a:p>
          <a:r>
            <a:rPr lang="cy-GB" dirty="0"/>
            <a:t>Beth yw'r cwestiynau allweddol? Yr Iaith a’r Sgiliau? SCAFFALD!</a:t>
          </a:r>
          <a:endParaRPr lang="en-US" dirty="0"/>
        </a:p>
      </dgm:t>
    </dgm:pt>
    <dgm:pt modelId="{4A741762-93DB-44BF-AA7F-31C11FF5277B}" type="parTrans" cxnId="{6A5E5A83-CE0C-47D1-8E71-48131375D78C}">
      <dgm:prSet/>
      <dgm:spPr/>
      <dgm:t>
        <a:bodyPr/>
        <a:lstStyle/>
        <a:p>
          <a:endParaRPr lang="en-US"/>
        </a:p>
      </dgm:t>
    </dgm:pt>
    <dgm:pt modelId="{FC74AC9C-51A3-4735-9D2B-500B885A9ECF}" type="sibTrans" cxnId="{6A5E5A83-CE0C-47D1-8E71-48131375D78C}">
      <dgm:prSet/>
      <dgm:spPr/>
      <dgm:t>
        <a:bodyPr/>
        <a:lstStyle/>
        <a:p>
          <a:endParaRPr lang="en-US"/>
        </a:p>
      </dgm:t>
    </dgm:pt>
    <dgm:pt modelId="{16EC36C0-184D-471A-8C30-CA1D34C4E13B}">
      <dgm:prSet/>
      <dgm:spPr/>
      <dgm:t>
        <a:bodyPr/>
        <a:lstStyle/>
        <a:p>
          <a:pPr rtl="0"/>
          <a:r>
            <a:rPr lang="cy-GB" dirty="0">
              <a:latin typeface="Trebuchet MS" panose="020B0603020202020204"/>
            </a:rPr>
            <a:t>Uwch sgilio'ch</a:t>
          </a:r>
          <a:r>
            <a:rPr lang="cy-GB" dirty="0"/>
            <a:t> hun. Arwain trwy esiampl. Rhowch wyddoniaeth yn EICH bywyd! Byddwch mor chwilfrydig â'ch disgyblion.</a:t>
          </a:r>
          <a:endParaRPr lang="en-US" dirty="0"/>
        </a:p>
      </dgm:t>
    </dgm:pt>
    <dgm:pt modelId="{51BD1DFA-1892-4914-9C93-420287250771}" type="parTrans" cxnId="{125E67CA-2110-4997-9911-3857A2502DB1}">
      <dgm:prSet/>
      <dgm:spPr/>
      <dgm:t>
        <a:bodyPr/>
        <a:lstStyle/>
        <a:p>
          <a:endParaRPr lang="en-US"/>
        </a:p>
      </dgm:t>
    </dgm:pt>
    <dgm:pt modelId="{31356391-7BF1-42AA-887C-A85F734C5254}" type="sibTrans" cxnId="{125E67CA-2110-4997-9911-3857A2502DB1}">
      <dgm:prSet/>
      <dgm:spPr/>
      <dgm:t>
        <a:bodyPr/>
        <a:lstStyle/>
        <a:p>
          <a:endParaRPr lang="en-US"/>
        </a:p>
      </dgm:t>
    </dgm:pt>
    <dgm:pt modelId="{8FE4202F-B888-447A-A2DD-9B139993E8B8}">
      <dgm:prSet phldr="0"/>
      <dgm:spPr/>
      <dgm:t>
        <a:bodyPr/>
        <a:lstStyle/>
        <a:p>
          <a:pPr rtl="0"/>
          <a:r>
            <a:rPr lang="cy-GB" dirty="0">
              <a:latin typeface="Trebuchet MS" panose="020B0603020202020204"/>
            </a:rPr>
            <a:t>A fydd yr ymchwiliad yn un 'gwerth-chweil'? PAM?!</a:t>
          </a:r>
        </a:p>
      </dgm:t>
    </dgm:pt>
    <dgm:pt modelId="{E8CE7363-108B-4813-9AC4-54F53350C919}" type="parTrans" cxnId="{8B25BFB6-B5FD-4B26-BF07-75A2A391C914}">
      <dgm:prSet/>
      <dgm:spPr/>
    </dgm:pt>
    <dgm:pt modelId="{7733CAD8-203D-4CC2-858E-83776BCE125B}" type="sibTrans" cxnId="{8B25BFB6-B5FD-4B26-BF07-75A2A391C914}">
      <dgm:prSet/>
      <dgm:spPr/>
      <dgm:t>
        <a:bodyPr/>
        <a:lstStyle/>
        <a:p>
          <a:endParaRPr lang="en-US"/>
        </a:p>
      </dgm:t>
    </dgm:pt>
    <dgm:pt modelId="{97BDC35D-828E-472E-AED1-DA1B0160E52D}">
      <dgm:prSet phldr="0"/>
      <dgm:spPr/>
      <dgm:t>
        <a:bodyPr/>
        <a:lstStyle/>
        <a:p>
          <a:pPr rtl="0"/>
          <a:r>
            <a:rPr lang="cy-GB" dirty="0">
              <a:latin typeface="Trebuchet MS" panose="020B0603020202020204"/>
            </a:rPr>
            <a:t>Sut fydd y canlyniadau yn edrych?</a:t>
          </a:r>
        </a:p>
      </dgm:t>
    </dgm:pt>
    <dgm:pt modelId="{B253A3C5-E079-47EE-8BCD-78F8D1E174A4}" type="parTrans" cxnId="{134F248F-6D81-446C-9CA8-592787362FFF}">
      <dgm:prSet/>
      <dgm:spPr/>
    </dgm:pt>
    <dgm:pt modelId="{8330A531-B409-4C70-ADA3-393B968D4F9D}" type="sibTrans" cxnId="{134F248F-6D81-446C-9CA8-592787362FFF}">
      <dgm:prSet/>
      <dgm:spPr/>
      <dgm:t>
        <a:bodyPr/>
        <a:lstStyle/>
        <a:p>
          <a:endParaRPr lang="en-US"/>
        </a:p>
      </dgm:t>
    </dgm:pt>
    <dgm:pt modelId="{AABE9EEA-6207-4572-9C5D-A760D3AD33F3}" type="pres">
      <dgm:prSet presAssocID="{06269DBE-BF87-4FE8-9058-E69A5B5DF2E4}" presName="diagram" presStyleCnt="0">
        <dgm:presLayoutVars>
          <dgm:dir/>
          <dgm:resizeHandles val="exact"/>
        </dgm:presLayoutVars>
      </dgm:prSet>
      <dgm:spPr/>
    </dgm:pt>
    <dgm:pt modelId="{95B2E5E3-ED48-4835-9B60-09B18359C4F1}" type="pres">
      <dgm:prSet presAssocID="{74F78CB8-A978-4BB7-97D7-75185C5E4C1A}" presName="node" presStyleLbl="node1" presStyleIdx="0" presStyleCnt="10">
        <dgm:presLayoutVars>
          <dgm:bulletEnabled val="1"/>
        </dgm:presLayoutVars>
      </dgm:prSet>
      <dgm:spPr/>
    </dgm:pt>
    <dgm:pt modelId="{E79B59CF-FD23-41FF-A990-8DD713F98B6C}" type="pres">
      <dgm:prSet presAssocID="{C379B628-A7EB-4ECA-8145-0E6A294CF163}" presName="sibTrans" presStyleLbl="sibTrans2D1" presStyleIdx="0" presStyleCnt="9"/>
      <dgm:spPr/>
    </dgm:pt>
    <dgm:pt modelId="{1F8D3327-5BB1-420A-8748-41C17C9E4DCD}" type="pres">
      <dgm:prSet presAssocID="{C379B628-A7EB-4ECA-8145-0E6A294CF163}" presName="connectorText" presStyleLbl="sibTrans2D1" presStyleIdx="0" presStyleCnt="9"/>
      <dgm:spPr/>
    </dgm:pt>
    <dgm:pt modelId="{87494B6E-5214-4A26-8B30-2F5032A17667}" type="pres">
      <dgm:prSet presAssocID="{FF23F98A-BAEA-42A1-8879-1A19CEDF8B43}" presName="node" presStyleLbl="node1" presStyleIdx="1" presStyleCnt="10">
        <dgm:presLayoutVars>
          <dgm:bulletEnabled val="1"/>
        </dgm:presLayoutVars>
      </dgm:prSet>
      <dgm:spPr/>
    </dgm:pt>
    <dgm:pt modelId="{9DCE256A-5E10-4EE8-99D3-69B5A97BE551}" type="pres">
      <dgm:prSet presAssocID="{51ABFD79-3B9C-4DAE-AF6C-35DEFE9FA5B2}" presName="sibTrans" presStyleLbl="sibTrans2D1" presStyleIdx="1" presStyleCnt="9"/>
      <dgm:spPr/>
    </dgm:pt>
    <dgm:pt modelId="{88772BA6-223E-403A-A58F-9FBB33B7C241}" type="pres">
      <dgm:prSet presAssocID="{51ABFD79-3B9C-4DAE-AF6C-35DEFE9FA5B2}" presName="connectorText" presStyleLbl="sibTrans2D1" presStyleIdx="1" presStyleCnt="9"/>
      <dgm:spPr/>
    </dgm:pt>
    <dgm:pt modelId="{F72E4456-C0C8-443E-96D2-E66D8EBD4501}" type="pres">
      <dgm:prSet presAssocID="{8FE4202F-B888-447A-A2DD-9B139993E8B8}" presName="node" presStyleLbl="node1" presStyleIdx="2" presStyleCnt="10">
        <dgm:presLayoutVars>
          <dgm:bulletEnabled val="1"/>
        </dgm:presLayoutVars>
      </dgm:prSet>
      <dgm:spPr/>
    </dgm:pt>
    <dgm:pt modelId="{04D9D503-7CF6-41D8-B8A6-5A008527D05D}" type="pres">
      <dgm:prSet presAssocID="{7733CAD8-203D-4CC2-858E-83776BCE125B}" presName="sibTrans" presStyleLbl="sibTrans2D1" presStyleIdx="2" presStyleCnt="9"/>
      <dgm:spPr/>
    </dgm:pt>
    <dgm:pt modelId="{B9477975-8D36-43A7-BFFA-B0B6E6C076DE}" type="pres">
      <dgm:prSet presAssocID="{7733CAD8-203D-4CC2-858E-83776BCE125B}" presName="connectorText" presStyleLbl="sibTrans2D1" presStyleIdx="2" presStyleCnt="9"/>
      <dgm:spPr/>
    </dgm:pt>
    <dgm:pt modelId="{A4EC8A9B-EAE9-46F8-AB54-7CC650365590}" type="pres">
      <dgm:prSet presAssocID="{0202771F-0346-4EAA-AC8D-A646015388F3}" presName="node" presStyleLbl="node1" presStyleIdx="3" presStyleCnt="10">
        <dgm:presLayoutVars>
          <dgm:bulletEnabled val="1"/>
        </dgm:presLayoutVars>
      </dgm:prSet>
      <dgm:spPr/>
    </dgm:pt>
    <dgm:pt modelId="{37EA9D19-9D1A-4DB2-A7F0-C411E1BB107D}" type="pres">
      <dgm:prSet presAssocID="{BB170917-8013-49EB-B103-75B238084AC7}" presName="sibTrans" presStyleLbl="sibTrans2D1" presStyleIdx="3" presStyleCnt="9"/>
      <dgm:spPr/>
    </dgm:pt>
    <dgm:pt modelId="{BAD778FD-A08A-4467-A304-0F96FC976773}" type="pres">
      <dgm:prSet presAssocID="{BB170917-8013-49EB-B103-75B238084AC7}" presName="connectorText" presStyleLbl="sibTrans2D1" presStyleIdx="3" presStyleCnt="9"/>
      <dgm:spPr/>
    </dgm:pt>
    <dgm:pt modelId="{A6A7C6E2-DC18-4231-90C4-F80AC3D26912}" type="pres">
      <dgm:prSet presAssocID="{1C9507FE-B4A0-4801-B121-801533E06717}" presName="node" presStyleLbl="node1" presStyleIdx="4" presStyleCnt="10">
        <dgm:presLayoutVars>
          <dgm:bulletEnabled val="1"/>
        </dgm:presLayoutVars>
      </dgm:prSet>
      <dgm:spPr/>
    </dgm:pt>
    <dgm:pt modelId="{AD219180-FA54-4B30-8CE8-6ED100787422}" type="pres">
      <dgm:prSet presAssocID="{4EEFC62F-0488-4197-A470-FCB611917B6B}" presName="sibTrans" presStyleLbl="sibTrans2D1" presStyleIdx="4" presStyleCnt="9"/>
      <dgm:spPr/>
    </dgm:pt>
    <dgm:pt modelId="{0824EB8C-7190-458D-9D14-6C12C38487AE}" type="pres">
      <dgm:prSet presAssocID="{4EEFC62F-0488-4197-A470-FCB611917B6B}" presName="connectorText" presStyleLbl="sibTrans2D1" presStyleIdx="4" presStyleCnt="9"/>
      <dgm:spPr/>
    </dgm:pt>
    <dgm:pt modelId="{B28DE537-831B-48C7-9257-78D0EC73C6E7}" type="pres">
      <dgm:prSet presAssocID="{81774A84-3B99-4F77-AA4E-618E8D97DA6A}" presName="node" presStyleLbl="node1" presStyleIdx="5" presStyleCnt="10">
        <dgm:presLayoutVars>
          <dgm:bulletEnabled val="1"/>
        </dgm:presLayoutVars>
      </dgm:prSet>
      <dgm:spPr/>
    </dgm:pt>
    <dgm:pt modelId="{46F4214E-6728-4F09-A8C0-80140F43994C}" type="pres">
      <dgm:prSet presAssocID="{BB632D1B-D78D-4C2C-B700-50B0264C79E5}" presName="sibTrans" presStyleLbl="sibTrans2D1" presStyleIdx="5" presStyleCnt="9"/>
      <dgm:spPr/>
    </dgm:pt>
    <dgm:pt modelId="{2C420808-32CA-4084-9300-DACD3D50C522}" type="pres">
      <dgm:prSet presAssocID="{BB632D1B-D78D-4C2C-B700-50B0264C79E5}" presName="connectorText" presStyleLbl="sibTrans2D1" presStyleIdx="5" presStyleCnt="9"/>
      <dgm:spPr/>
    </dgm:pt>
    <dgm:pt modelId="{7300F7A1-9613-43E9-9886-5F9888E07075}" type="pres">
      <dgm:prSet presAssocID="{CEDF6F82-2592-4DD8-8431-9FEDE6D86071}" presName="node" presStyleLbl="node1" presStyleIdx="6" presStyleCnt="10">
        <dgm:presLayoutVars>
          <dgm:bulletEnabled val="1"/>
        </dgm:presLayoutVars>
      </dgm:prSet>
      <dgm:spPr/>
    </dgm:pt>
    <dgm:pt modelId="{F82CB028-A0C0-4D79-A522-DACECA4A837C}" type="pres">
      <dgm:prSet presAssocID="{616CE6D4-2975-4913-AFDC-FC75F5C92C17}" presName="sibTrans" presStyleLbl="sibTrans2D1" presStyleIdx="6" presStyleCnt="9"/>
      <dgm:spPr/>
    </dgm:pt>
    <dgm:pt modelId="{1A99D81E-AD9E-4481-B776-0B2E3640F9B0}" type="pres">
      <dgm:prSet presAssocID="{616CE6D4-2975-4913-AFDC-FC75F5C92C17}" presName="connectorText" presStyleLbl="sibTrans2D1" presStyleIdx="6" presStyleCnt="9"/>
      <dgm:spPr/>
    </dgm:pt>
    <dgm:pt modelId="{ABF65BA5-AEA5-4B13-9E46-5250621A6842}" type="pres">
      <dgm:prSet presAssocID="{DF3C679D-7FCB-4B66-94A2-6718F44815CD}" presName="node" presStyleLbl="node1" presStyleIdx="7" presStyleCnt="10">
        <dgm:presLayoutVars>
          <dgm:bulletEnabled val="1"/>
        </dgm:presLayoutVars>
      </dgm:prSet>
      <dgm:spPr/>
    </dgm:pt>
    <dgm:pt modelId="{448A24E5-C11C-46DC-B4A6-2D6FAEF4B04F}" type="pres">
      <dgm:prSet presAssocID="{FC74AC9C-51A3-4735-9D2B-500B885A9ECF}" presName="sibTrans" presStyleLbl="sibTrans2D1" presStyleIdx="7" presStyleCnt="9"/>
      <dgm:spPr/>
    </dgm:pt>
    <dgm:pt modelId="{FBE7D131-EC67-4332-A72D-6C2D0B20C7CB}" type="pres">
      <dgm:prSet presAssocID="{FC74AC9C-51A3-4735-9D2B-500B885A9ECF}" presName="connectorText" presStyleLbl="sibTrans2D1" presStyleIdx="7" presStyleCnt="9"/>
      <dgm:spPr/>
    </dgm:pt>
    <dgm:pt modelId="{3FE82A4E-F7E8-43EE-A1F2-832E0368B07B}" type="pres">
      <dgm:prSet presAssocID="{97BDC35D-828E-472E-AED1-DA1B0160E52D}" presName="node" presStyleLbl="node1" presStyleIdx="8" presStyleCnt="10">
        <dgm:presLayoutVars>
          <dgm:bulletEnabled val="1"/>
        </dgm:presLayoutVars>
      </dgm:prSet>
      <dgm:spPr/>
    </dgm:pt>
    <dgm:pt modelId="{CBE538E2-E103-4167-BA53-595E8F69C0B4}" type="pres">
      <dgm:prSet presAssocID="{8330A531-B409-4C70-ADA3-393B968D4F9D}" presName="sibTrans" presStyleLbl="sibTrans2D1" presStyleIdx="8" presStyleCnt="9"/>
      <dgm:spPr/>
    </dgm:pt>
    <dgm:pt modelId="{3DED0009-CC69-41BC-ACB2-490D8324D5C5}" type="pres">
      <dgm:prSet presAssocID="{8330A531-B409-4C70-ADA3-393B968D4F9D}" presName="connectorText" presStyleLbl="sibTrans2D1" presStyleIdx="8" presStyleCnt="9"/>
      <dgm:spPr/>
    </dgm:pt>
    <dgm:pt modelId="{A429631B-FA07-44F7-8529-14A4A9FA2EE3}" type="pres">
      <dgm:prSet presAssocID="{16EC36C0-184D-471A-8C30-CA1D34C4E13B}" presName="node" presStyleLbl="node1" presStyleIdx="9" presStyleCnt="10" custScaleX="203056">
        <dgm:presLayoutVars>
          <dgm:bulletEnabled val="1"/>
        </dgm:presLayoutVars>
      </dgm:prSet>
      <dgm:spPr/>
    </dgm:pt>
  </dgm:ptLst>
  <dgm:cxnLst>
    <dgm:cxn modelId="{BDBDE300-7CCD-47FA-ACAF-63BAA43CAFCD}" type="presOf" srcId="{DF3C679D-7FCB-4B66-94A2-6718F44815CD}" destId="{ABF65BA5-AEA5-4B13-9E46-5250621A6842}" srcOrd="0" destOrd="0" presId="urn:microsoft.com/office/officeart/2005/8/layout/process5"/>
    <dgm:cxn modelId="{B2740904-BA68-4328-901C-2545484FFEE9}" type="presOf" srcId="{8330A531-B409-4C70-ADA3-393B968D4F9D}" destId="{CBE538E2-E103-4167-BA53-595E8F69C0B4}" srcOrd="0" destOrd="0" presId="urn:microsoft.com/office/officeart/2005/8/layout/process5"/>
    <dgm:cxn modelId="{5F00F105-7526-4D48-AA22-1C7698B2E27A}" type="presOf" srcId="{97BDC35D-828E-472E-AED1-DA1B0160E52D}" destId="{3FE82A4E-F7E8-43EE-A1F2-832E0368B07B}" srcOrd="0" destOrd="0" presId="urn:microsoft.com/office/officeart/2005/8/layout/process5"/>
    <dgm:cxn modelId="{E1A29F06-F9B9-4EB2-8FF8-815E351D7EFA}" type="presOf" srcId="{FC74AC9C-51A3-4735-9D2B-500B885A9ECF}" destId="{448A24E5-C11C-46DC-B4A6-2D6FAEF4B04F}" srcOrd="0" destOrd="0" presId="urn:microsoft.com/office/officeart/2005/8/layout/process5"/>
    <dgm:cxn modelId="{68A1C31A-A792-42C3-8777-289519218BB2}" type="presOf" srcId="{BB632D1B-D78D-4C2C-B700-50B0264C79E5}" destId="{46F4214E-6728-4F09-A8C0-80140F43994C}" srcOrd="0" destOrd="0" presId="urn:microsoft.com/office/officeart/2005/8/layout/process5"/>
    <dgm:cxn modelId="{6CDC1F1F-3BF7-48D8-A7E3-F77BC1130588}" type="presOf" srcId="{616CE6D4-2975-4913-AFDC-FC75F5C92C17}" destId="{1A99D81E-AD9E-4481-B776-0B2E3640F9B0}" srcOrd="1" destOrd="0" presId="urn:microsoft.com/office/officeart/2005/8/layout/process5"/>
    <dgm:cxn modelId="{C4390C27-E919-4A7F-A663-AC54BA0A70C9}" type="presOf" srcId="{FF23F98A-BAEA-42A1-8879-1A19CEDF8B43}" destId="{87494B6E-5214-4A26-8B30-2F5032A17667}" srcOrd="0" destOrd="0" presId="urn:microsoft.com/office/officeart/2005/8/layout/process5"/>
    <dgm:cxn modelId="{8810332A-446F-49CF-8B1B-809A3CAFE525}" srcId="{06269DBE-BF87-4FE8-9058-E69A5B5DF2E4}" destId="{FF23F98A-BAEA-42A1-8879-1A19CEDF8B43}" srcOrd="1" destOrd="0" parTransId="{D8A4C0D1-6BB4-49D1-AAEB-87A9252BFE3B}" sibTransId="{51ABFD79-3B9C-4DAE-AF6C-35DEFE9FA5B2}"/>
    <dgm:cxn modelId="{2FB65E2C-B997-41FA-899C-EB9FD3979FFD}" srcId="{06269DBE-BF87-4FE8-9058-E69A5B5DF2E4}" destId="{0202771F-0346-4EAA-AC8D-A646015388F3}" srcOrd="3" destOrd="0" parTransId="{BA000550-BA69-40E4-BE9A-A3420F81CC1F}" sibTransId="{BB170917-8013-49EB-B103-75B238084AC7}"/>
    <dgm:cxn modelId="{871B3C30-987A-48D4-A66F-34A92DF520E9}" srcId="{06269DBE-BF87-4FE8-9058-E69A5B5DF2E4}" destId="{1C9507FE-B4A0-4801-B121-801533E06717}" srcOrd="4" destOrd="0" parTransId="{FC69D585-8D12-42DB-95ED-CA2543768218}" sibTransId="{4EEFC62F-0488-4197-A470-FCB611917B6B}"/>
    <dgm:cxn modelId="{1158D95C-0B6F-4718-8A56-003ED3318917}" type="presOf" srcId="{BB170917-8013-49EB-B103-75B238084AC7}" destId="{37EA9D19-9D1A-4DB2-A7F0-C411E1BB107D}" srcOrd="0" destOrd="0" presId="urn:microsoft.com/office/officeart/2005/8/layout/process5"/>
    <dgm:cxn modelId="{B28FE863-9783-45F4-8DE7-313E3A188FC4}" type="presOf" srcId="{8330A531-B409-4C70-ADA3-393B968D4F9D}" destId="{3DED0009-CC69-41BC-ACB2-490D8324D5C5}" srcOrd="1" destOrd="0" presId="urn:microsoft.com/office/officeart/2005/8/layout/process5"/>
    <dgm:cxn modelId="{85F35C48-CA9F-4378-8891-BF36577049FE}" srcId="{06269DBE-BF87-4FE8-9058-E69A5B5DF2E4}" destId="{81774A84-3B99-4F77-AA4E-618E8D97DA6A}" srcOrd="5" destOrd="0" parTransId="{C15FC8C4-481E-4FE1-8CA2-4C1167482E66}" sibTransId="{BB632D1B-D78D-4C2C-B700-50B0264C79E5}"/>
    <dgm:cxn modelId="{832DD669-9610-40E8-9875-48285347673F}" type="presOf" srcId="{81774A84-3B99-4F77-AA4E-618E8D97DA6A}" destId="{B28DE537-831B-48C7-9257-78D0EC73C6E7}" srcOrd="0" destOrd="0" presId="urn:microsoft.com/office/officeart/2005/8/layout/process5"/>
    <dgm:cxn modelId="{6700316A-FDC9-46B1-BCEB-0B123787041C}" type="presOf" srcId="{CEDF6F82-2592-4DD8-8431-9FEDE6D86071}" destId="{7300F7A1-9613-43E9-9886-5F9888E07075}" srcOrd="0" destOrd="0" presId="urn:microsoft.com/office/officeart/2005/8/layout/process5"/>
    <dgm:cxn modelId="{D792CD4A-6AA3-4034-B7D4-776C775FB074}" type="presOf" srcId="{51ABFD79-3B9C-4DAE-AF6C-35DEFE9FA5B2}" destId="{9DCE256A-5E10-4EE8-99D3-69B5A97BE551}" srcOrd="0" destOrd="0" presId="urn:microsoft.com/office/officeart/2005/8/layout/process5"/>
    <dgm:cxn modelId="{3BE3564C-22E3-47C0-84B0-EC47B9EF8D30}" type="presOf" srcId="{C379B628-A7EB-4ECA-8145-0E6A294CF163}" destId="{1F8D3327-5BB1-420A-8748-41C17C9E4DCD}" srcOrd="1" destOrd="0" presId="urn:microsoft.com/office/officeart/2005/8/layout/process5"/>
    <dgm:cxn modelId="{7F3B9C6E-1DAA-4BF0-AE9E-D9FA1A423CE5}" type="presOf" srcId="{74F78CB8-A978-4BB7-97D7-75185C5E4C1A}" destId="{95B2E5E3-ED48-4835-9B60-09B18359C4F1}" srcOrd="0" destOrd="0" presId="urn:microsoft.com/office/officeart/2005/8/layout/process5"/>
    <dgm:cxn modelId="{454F9974-8AE0-476D-80A6-91B7502E53BF}" type="presOf" srcId="{16EC36C0-184D-471A-8C30-CA1D34C4E13B}" destId="{A429631B-FA07-44F7-8529-14A4A9FA2EE3}" srcOrd="0" destOrd="0" presId="urn:microsoft.com/office/officeart/2005/8/layout/process5"/>
    <dgm:cxn modelId="{D0EBC877-30D7-4553-96E1-C4FEF19D7A57}" type="presOf" srcId="{8FE4202F-B888-447A-A2DD-9B139993E8B8}" destId="{F72E4456-C0C8-443E-96D2-E66D8EBD4501}" srcOrd="0" destOrd="0" presId="urn:microsoft.com/office/officeart/2005/8/layout/process5"/>
    <dgm:cxn modelId="{75357A78-2888-425D-BA49-2F5748F292E0}" type="presOf" srcId="{4EEFC62F-0488-4197-A470-FCB611917B6B}" destId="{AD219180-FA54-4B30-8CE8-6ED100787422}" srcOrd="0" destOrd="0" presId="urn:microsoft.com/office/officeart/2005/8/layout/process5"/>
    <dgm:cxn modelId="{03D57A7A-145E-4B63-B357-69704E4E864C}" type="presOf" srcId="{7733CAD8-203D-4CC2-858E-83776BCE125B}" destId="{B9477975-8D36-43A7-BFFA-B0B6E6C076DE}" srcOrd="1" destOrd="0" presId="urn:microsoft.com/office/officeart/2005/8/layout/process5"/>
    <dgm:cxn modelId="{8A037D7B-EDAC-472F-8A0F-75E5B63C045B}" type="presOf" srcId="{BB170917-8013-49EB-B103-75B238084AC7}" destId="{BAD778FD-A08A-4467-A304-0F96FC976773}" srcOrd="1" destOrd="0" presId="urn:microsoft.com/office/officeart/2005/8/layout/process5"/>
    <dgm:cxn modelId="{6A5E5A83-CE0C-47D1-8E71-48131375D78C}" srcId="{06269DBE-BF87-4FE8-9058-E69A5B5DF2E4}" destId="{DF3C679D-7FCB-4B66-94A2-6718F44815CD}" srcOrd="7" destOrd="0" parTransId="{4A741762-93DB-44BF-AA7F-31C11FF5277B}" sibTransId="{FC74AC9C-51A3-4735-9D2B-500B885A9ECF}"/>
    <dgm:cxn modelId="{F1CEB18A-61DD-46F7-8F93-59018CCC4A67}" type="presOf" srcId="{51ABFD79-3B9C-4DAE-AF6C-35DEFE9FA5B2}" destId="{88772BA6-223E-403A-A58F-9FBB33B7C241}" srcOrd="1" destOrd="0" presId="urn:microsoft.com/office/officeart/2005/8/layout/process5"/>
    <dgm:cxn modelId="{134F248F-6D81-446C-9CA8-592787362FFF}" srcId="{06269DBE-BF87-4FE8-9058-E69A5B5DF2E4}" destId="{97BDC35D-828E-472E-AED1-DA1B0160E52D}" srcOrd="8" destOrd="0" parTransId="{B253A3C5-E079-47EE-8BCD-78F8D1E174A4}" sibTransId="{8330A531-B409-4C70-ADA3-393B968D4F9D}"/>
    <dgm:cxn modelId="{F41F4F92-28CE-4374-8024-737BE97907AC}" type="presOf" srcId="{616CE6D4-2975-4913-AFDC-FC75F5C92C17}" destId="{F82CB028-A0C0-4D79-A522-DACECA4A837C}" srcOrd="0" destOrd="0" presId="urn:microsoft.com/office/officeart/2005/8/layout/process5"/>
    <dgm:cxn modelId="{F31155A5-D767-41A1-BF01-C976F513CE34}" type="presOf" srcId="{0202771F-0346-4EAA-AC8D-A646015388F3}" destId="{A4EC8A9B-EAE9-46F8-AB54-7CC650365590}" srcOrd="0" destOrd="0" presId="urn:microsoft.com/office/officeart/2005/8/layout/process5"/>
    <dgm:cxn modelId="{DD0666A6-923E-4B9D-B2AA-9FDF45A13B7F}" type="presOf" srcId="{4EEFC62F-0488-4197-A470-FCB611917B6B}" destId="{0824EB8C-7190-458D-9D14-6C12C38487AE}" srcOrd="1" destOrd="0" presId="urn:microsoft.com/office/officeart/2005/8/layout/process5"/>
    <dgm:cxn modelId="{328449AE-273A-42F3-9FCA-FB261F51F99D}" type="presOf" srcId="{FC74AC9C-51A3-4735-9D2B-500B885A9ECF}" destId="{FBE7D131-EC67-4332-A72D-6C2D0B20C7CB}" srcOrd="1" destOrd="0" presId="urn:microsoft.com/office/officeart/2005/8/layout/process5"/>
    <dgm:cxn modelId="{060F15B2-E294-458B-A0F9-FE1BAFA4D8C3}" type="presOf" srcId="{BB632D1B-D78D-4C2C-B700-50B0264C79E5}" destId="{2C420808-32CA-4084-9300-DACD3D50C522}" srcOrd="1" destOrd="0" presId="urn:microsoft.com/office/officeart/2005/8/layout/process5"/>
    <dgm:cxn modelId="{8B25BFB6-B5FD-4B26-BF07-75A2A391C914}" srcId="{06269DBE-BF87-4FE8-9058-E69A5B5DF2E4}" destId="{8FE4202F-B888-447A-A2DD-9B139993E8B8}" srcOrd="2" destOrd="0" parTransId="{E8CE7363-108B-4813-9AC4-54F53350C919}" sibTransId="{7733CAD8-203D-4CC2-858E-83776BCE125B}"/>
    <dgm:cxn modelId="{804251BD-23E9-4409-8C6A-9852048EADE4}" type="presOf" srcId="{C379B628-A7EB-4ECA-8145-0E6A294CF163}" destId="{E79B59CF-FD23-41FF-A990-8DD713F98B6C}" srcOrd="0" destOrd="0" presId="urn:microsoft.com/office/officeart/2005/8/layout/process5"/>
    <dgm:cxn modelId="{E805EDBE-3011-4359-A3D5-8F80CD7DDBAF}" srcId="{06269DBE-BF87-4FE8-9058-E69A5B5DF2E4}" destId="{CEDF6F82-2592-4DD8-8431-9FEDE6D86071}" srcOrd="6" destOrd="0" parTransId="{39E4EC34-A72A-49E2-8061-ED1704E7F053}" sibTransId="{616CE6D4-2975-4913-AFDC-FC75F5C92C17}"/>
    <dgm:cxn modelId="{125E67CA-2110-4997-9911-3857A2502DB1}" srcId="{06269DBE-BF87-4FE8-9058-E69A5B5DF2E4}" destId="{16EC36C0-184D-471A-8C30-CA1D34C4E13B}" srcOrd="9" destOrd="0" parTransId="{51BD1DFA-1892-4914-9C93-420287250771}" sibTransId="{31356391-7BF1-42AA-887C-A85F734C5254}"/>
    <dgm:cxn modelId="{9AFFB9D0-4844-478C-AF97-263C86409766}" type="presOf" srcId="{7733CAD8-203D-4CC2-858E-83776BCE125B}" destId="{04D9D503-7CF6-41D8-B8A6-5A008527D05D}" srcOrd="0" destOrd="0" presId="urn:microsoft.com/office/officeart/2005/8/layout/process5"/>
    <dgm:cxn modelId="{A7B049F0-D443-43DB-AD19-2C82DAE37DBC}" type="presOf" srcId="{1C9507FE-B4A0-4801-B121-801533E06717}" destId="{A6A7C6E2-DC18-4231-90C4-F80AC3D26912}" srcOrd="0" destOrd="0" presId="urn:microsoft.com/office/officeart/2005/8/layout/process5"/>
    <dgm:cxn modelId="{D0AEAEF5-FC1C-4594-A201-BC4C9B0DC107}" type="presOf" srcId="{06269DBE-BF87-4FE8-9058-E69A5B5DF2E4}" destId="{AABE9EEA-6207-4572-9C5D-A760D3AD33F3}" srcOrd="0" destOrd="0" presId="urn:microsoft.com/office/officeart/2005/8/layout/process5"/>
    <dgm:cxn modelId="{20DB25F7-5406-470B-88FB-BC0F5DC5D17D}" srcId="{06269DBE-BF87-4FE8-9058-E69A5B5DF2E4}" destId="{74F78CB8-A978-4BB7-97D7-75185C5E4C1A}" srcOrd="0" destOrd="0" parTransId="{F27B2715-075F-490A-9A54-3750FEC85724}" sibTransId="{C379B628-A7EB-4ECA-8145-0E6A294CF163}"/>
    <dgm:cxn modelId="{D823BD1E-95BA-48DE-A1B5-C654D7F5AAC5}" type="presParOf" srcId="{AABE9EEA-6207-4572-9C5D-A760D3AD33F3}" destId="{95B2E5E3-ED48-4835-9B60-09B18359C4F1}" srcOrd="0" destOrd="0" presId="urn:microsoft.com/office/officeart/2005/8/layout/process5"/>
    <dgm:cxn modelId="{A9E0F9DC-5BE0-4D9A-8B38-6DD365C6E69C}" type="presParOf" srcId="{AABE9EEA-6207-4572-9C5D-A760D3AD33F3}" destId="{E79B59CF-FD23-41FF-A990-8DD713F98B6C}" srcOrd="1" destOrd="0" presId="urn:microsoft.com/office/officeart/2005/8/layout/process5"/>
    <dgm:cxn modelId="{A52F3073-75F5-4B90-9D4C-AA2E59D785F1}" type="presParOf" srcId="{E79B59CF-FD23-41FF-A990-8DD713F98B6C}" destId="{1F8D3327-5BB1-420A-8748-41C17C9E4DCD}" srcOrd="0" destOrd="0" presId="urn:microsoft.com/office/officeart/2005/8/layout/process5"/>
    <dgm:cxn modelId="{4EF54E1B-5441-4437-B8F2-BD1A6EF3023C}" type="presParOf" srcId="{AABE9EEA-6207-4572-9C5D-A760D3AD33F3}" destId="{87494B6E-5214-4A26-8B30-2F5032A17667}" srcOrd="2" destOrd="0" presId="urn:microsoft.com/office/officeart/2005/8/layout/process5"/>
    <dgm:cxn modelId="{C232A594-9E30-4F21-AC77-5DDA2F387718}" type="presParOf" srcId="{AABE9EEA-6207-4572-9C5D-A760D3AD33F3}" destId="{9DCE256A-5E10-4EE8-99D3-69B5A97BE551}" srcOrd="3" destOrd="0" presId="urn:microsoft.com/office/officeart/2005/8/layout/process5"/>
    <dgm:cxn modelId="{C2844164-60EF-40B2-9691-72996CD5E0B8}" type="presParOf" srcId="{9DCE256A-5E10-4EE8-99D3-69B5A97BE551}" destId="{88772BA6-223E-403A-A58F-9FBB33B7C241}" srcOrd="0" destOrd="0" presId="urn:microsoft.com/office/officeart/2005/8/layout/process5"/>
    <dgm:cxn modelId="{28FDFC30-E46A-4AF4-BD86-7C1105F9F13A}" type="presParOf" srcId="{AABE9EEA-6207-4572-9C5D-A760D3AD33F3}" destId="{F72E4456-C0C8-443E-96D2-E66D8EBD4501}" srcOrd="4" destOrd="0" presId="urn:microsoft.com/office/officeart/2005/8/layout/process5"/>
    <dgm:cxn modelId="{C5DCE9D8-1F56-4E24-9D01-CF2AED9863FA}" type="presParOf" srcId="{AABE9EEA-6207-4572-9C5D-A760D3AD33F3}" destId="{04D9D503-7CF6-41D8-B8A6-5A008527D05D}" srcOrd="5" destOrd="0" presId="urn:microsoft.com/office/officeart/2005/8/layout/process5"/>
    <dgm:cxn modelId="{686822A3-ACA2-4E0F-BBCA-5D955CC44765}" type="presParOf" srcId="{04D9D503-7CF6-41D8-B8A6-5A008527D05D}" destId="{B9477975-8D36-43A7-BFFA-B0B6E6C076DE}" srcOrd="0" destOrd="0" presId="urn:microsoft.com/office/officeart/2005/8/layout/process5"/>
    <dgm:cxn modelId="{D520072C-8BF2-4F2E-91CE-C22D8041F4DD}" type="presParOf" srcId="{AABE9EEA-6207-4572-9C5D-A760D3AD33F3}" destId="{A4EC8A9B-EAE9-46F8-AB54-7CC650365590}" srcOrd="6" destOrd="0" presId="urn:microsoft.com/office/officeart/2005/8/layout/process5"/>
    <dgm:cxn modelId="{938F2448-E3A3-4E48-8000-2BFF00928A9E}" type="presParOf" srcId="{AABE9EEA-6207-4572-9C5D-A760D3AD33F3}" destId="{37EA9D19-9D1A-4DB2-A7F0-C411E1BB107D}" srcOrd="7" destOrd="0" presId="urn:microsoft.com/office/officeart/2005/8/layout/process5"/>
    <dgm:cxn modelId="{A6570C1B-4E3E-402E-805E-589460508318}" type="presParOf" srcId="{37EA9D19-9D1A-4DB2-A7F0-C411E1BB107D}" destId="{BAD778FD-A08A-4467-A304-0F96FC976773}" srcOrd="0" destOrd="0" presId="urn:microsoft.com/office/officeart/2005/8/layout/process5"/>
    <dgm:cxn modelId="{7056EFC8-093E-455C-A2D6-916013B57C93}" type="presParOf" srcId="{AABE9EEA-6207-4572-9C5D-A760D3AD33F3}" destId="{A6A7C6E2-DC18-4231-90C4-F80AC3D26912}" srcOrd="8" destOrd="0" presId="urn:microsoft.com/office/officeart/2005/8/layout/process5"/>
    <dgm:cxn modelId="{DC8C91E8-946F-42EB-B7A2-616A6181F7CA}" type="presParOf" srcId="{AABE9EEA-6207-4572-9C5D-A760D3AD33F3}" destId="{AD219180-FA54-4B30-8CE8-6ED100787422}" srcOrd="9" destOrd="0" presId="urn:microsoft.com/office/officeart/2005/8/layout/process5"/>
    <dgm:cxn modelId="{9473C757-9DA9-429A-97D4-81FD7B57BEA6}" type="presParOf" srcId="{AD219180-FA54-4B30-8CE8-6ED100787422}" destId="{0824EB8C-7190-458D-9D14-6C12C38487AE}" srcOrd="0" destOrd="0" presId="urn:microsoft.com/office/officeart/2005/8/layout/process5"/>
    <dgm:cxn modelId="{451D0DB0-8139-4FEF-981B-9974C06080CA}" type="presParOf" srcId="{AABE9EEA-6207-4572-9C5D-A760D3AD33F3}" destId="{B28DE537-831B-48C7-9257-78D0EC73C6E7}" srcOrd="10" destOrd="0" presId="urn:microsoft.com/office/officeart/2005/8/layout/process5"/>
    <dgm:cxn modelId="{03F9A378-28B7-405A-A215-945D4C361256}" type="presParOf" srcId="{AABE9EEA-6207-4572-9C5D-A760D3AD33F3}" destId="{46F4214E-6728-4F09-A8C0-80140F43994C}" srcOrd="11" destOrd="0" presId="urn:microsoft.com/office/officeart/2005/8/layout/process5"/>
    <dgm:cxn modelId="{66EADACF-6B2D-4B18-B90E-9A2AAB623100}" type="presParOf" srcId="{46F4214E-6728-4F09-A8C0-80140F43994C}" destId="{2C420808-32CA-4084-9300-DACD3D50C522}" srcOrd="0" destOrd="0" presId="urn:microsoft.com/office/officeart/2005/8/layout/process5"/>
    <dgm:cxn modelId="{50C023EF-1F8F-4AD1-9001-582185B6B2A3}" type="presParOf" srcId="{AABE9EEA-6207-4572-9C5D-A760D3AD33F3}" destId="{7300F7A1-9613-43E9-9886-5F9888E07075}" srcOrd="12" destOrd="0" presId="urn:microsoft.com/office/officeart/2005/8/layout/process5"/>
    <dgm:cxn modelId="{62EAFB59-0395-45B3-B236-3D4A35ACB1DA}" type="presParOf" srcId="{AABE9EEA-6207-4572-9C5D-A760D3AD33F3}" destId="{F82CB028-A0C0-4D79-A522-DACECA4A837C}" srcOrd="13" destOrd="0" presId="urn:microsoft.com/office/officeart/2005/8/layout/process5"/>
    <dgm:cxn modelId="{A8708F74-D0BF-44AF-8FE9-D6E4C5050584}" type="presParOf" srcId="{F82CB028-A0C0-4D79-A522-DACECA4A837C}" destId="{1A99D81E-AD9E-4481-B776-0B2E3640F9B0}" srcOrd="0" destOrd="0" presId="urn:microsoft.com/office/officeart/2005/8/layout/process5"/>
    <dgm:cxn modelId="{E1E644B9-52F5-4D78-BCA7-70F67E07EB04}" type="presParOf" srcId="{AABE9EEA-6207-4572-9C5D-A760D3AD33F3}" destId="{ABF65BA5-AEA5-4B13-9E46-5250621A6842}" srcOrd="14" destOrd="0" presId="urn:microsoft.com/office/officeart/2005/8/layout/process5"/>
    <dgm:cxn modelId="{C2CC06E8-2045-4502-BED2-B5DDCABF50D6}" type="presParOf" srcId="{AABE9EEA-6207-4572-9C5D-A760D3AD33F3}" destId="{448A24E5-C11C-46DC-B4A6-2D6FAEF4B04F}" srcOrd="15" destOrd="0" presId="urn:microsoft.com/office/officeart/2005/8/layout/process5"/>
    <dgm:cxn modelId="{DF8F1247-621A-429F-8AA2-80D69605313E}" type="presParOf" srcId="{448A24E5-C11C-46DC-B4A6-2D6FAEF4B04F}" destId="{FBE7D131-EC67-4332-A72D-6C2D0B20C7CB}" srcOrd="0" destOrd="0" presId="urn:microsoft.com/office/officeart/2005/8/layout/process5"/>
    <dgm:cxn modelId="{6D51B3F7-47FC-4E3D-96ED-E25F9267BA47}" type="presParOf" srcId="{AABE9EEA-6207-4572-9C5D-A760D3AD33F3}" destId="{3FE82A4E-F7E8-43EE-A1F2-832E0368B07B}" srcOrd="16" destOrd="0" presId="urn:microsoft.com/office/officeart/2005/8/layout/process5"/>
    <dgm:cxn modelId="{DA8B5F61-FB62-4438-83E5-015944FF9044}" type="presParOf" srcId="{AABE9EEA-6207-4572-9C5D-A760D3AD33F3}" destId="{CBE538E2-E103-4167-BA53-595E8F69C0B4}" srcOrd="17" destOrd="0" presId="urn:microsoft.com/office/officeart/2005/8/layout/process5"/>
    <dgm:cxn modelId="{157E981C-1AE2-4DB4-9567-D55F4F099ABE}" type="presParOf" srcId="{CBE538E2-E103-4167-BA53-595E8F69C0B4}" destId="{3DED0009-CC69-41BC-ACB2-490D8324D5C5}" srcOrd="0" destOrd="0" presId="urn:microsoft.com/office/officeart/2005/8/layout/process5"/>
    <dgm:cxn modelId="{784D32F2-F899-421D-902B-BDA6A06AC8F1}" type="presParOf" srcId="{AABE9EEA-6207-4572-9C5D-A760D3AD33F3}" destId="{A429631B-FA07-44F7-8529-14A4A9FA2EE3}" srcOrd="1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B202B-2D71-4A23-8E3D-970BDB4782AD}">
      <dsp:nvSpPr>
        <dsp:cNvPr id="0" name=""/>
        <dsp:cNvSpPr/>
      </dsp:nvSpPr>
      <dsp:spPr>
        <a:xfrm>
          <a:off x="1364450" y="2369"/>
          <a:ext cx="3685216" cy="221112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Mae </a:t>
          </a:r>
          <a:r>
            <a:rPr lang="en-GB" sz="2100" kern="1200" dirty="0" err="1"/>
            <a:t>rhai</a:t>
          </a:r>
          <a:r>
            <a:rPr lang="en-GB" sz="2100" kern="1200" dirty="0"/>
            <a:t> </a:t>
          </a:r>
          <a:r>
            <a:rPr lang="en-GB" sz="2100" kern="1200" dirty="0" err="1"/>
            <a:t>dysgwyr</a:t>
          </a:r>
          <a:r>
            <a:rPr lang="en-GB" sz="2100" kern="1200" dirty="0"/>
            <a:t> </a:t>
          </a:r>
          <a:r>
            <a:rPr lang="en-GB" sz="2100" kern="1200" dirty="0" err="1"/>
            <a:t>yn</a:t>
          </a:r>
          <a:r>
            <a:rPr lang="en-GB" sz="2100" kern="1200" dirty="0"/>
            <a:t> </a:t>
          </a:r>
          <a:r>
            <a:rPr lang="en-GB" sz="2100" kern="1200" dirty="0" err="1"/>
            <a:t>cael</a:t>
          </a:r>
          <a:r>
            <a:rPr lang="en-GB" sz="2100" kern="1200" dirty="0"/>
            <a:t> </a:t>
          </a:r>
          <a:r>
            <a:rPr lang="en-GB" sz="2100" kern="1200" dirty="0" err="1"/>
            <a:t>trafferth</a:t>
          </a:r>
          <a:r>
            <a:rPr lang="en-GB" sz="2100" kern="1200" dirty="0"/>
            <a:t> </a:t>
          </a:r>
          <a:r>
            <a:rPr lang="en-GB" sz="2100" kern="1200" dirty="0" err="1"/>
            <a:t>gweld</a:t>
          </a:r>
          <a:r>
            <a:rPr lang="en-GB" sz="2100" kern="1200" dirty="0"/>
            <a:t> </a:t>
          </a:r>
          <a:r>
            <a:rPr lang="en-GB" sz="2100" kern="1200" dirty="0" err="1"/>
            <a:t>gwyddoniaeth</a:t>
          </a:r>
          <a:r>
            <a:rPr lang="en-GB" sz="2100" kern="1200" dirty="0"/>
            <a:t> </a:t>
          </a:r>
          <a:r>
            <a:rPr lang="en-GB" sz="2100" kern="1200" dirty="0" err="1"/>
            <a:t>fel</a:t>
          </a:r>
          <a:r>
            <a:rPr lang="en-GB" sz="2100" kern="1200" dirty="0"/>
            <a:t> </a:t>
          </a:r>
          <a:r>
            <a:rPr lang="en-GB" sz="2100" kern="1200" dirty="0" err="1"/>
            <a:t>rhywbeth</a:t>
          </a:r>
          <a:r>
            <a:rPr lang="en-GB" sz="2100" kern="1200" dirty="0"/>
            <a:t> </a:t>
          </a:r>
          <a:r>
            <a:rPr lang="en-GB" sz="2100" kern="1200" dirty="0" err="1"/>
            <a:t>sy'n</a:t>
          </a:r>
          <a:r>
            <a:rPr lang="en-GB" sz="2100" kern="1200" dirty="0"/>
            <a:t> </a:t>
          </a:r>
          <a:r>
            <a:rPr lang="en-GB" sz="2100" kern="1200" dirty="0" err="1"/>
            <a:t>berthnasol</a:t>
          </a:r>
          <a:r>
            <a:rPr lang="en-GB" sz="2100" kern="1200" dirty="0"/>
            <a:t> </a:t>
          </a:r>
          <a:r>
            <a:rPr lang="en-GB" sz="2100" kern="1200" dirty="0" err="1"/>
            <a:t>i'w</a:t>
          </a:r>
          <a:r>
            <a:rPr lang="en-GB" sz="2100" kern="1200" dirty="0"/>
            <a:t> </a:t>
          </a:r>
          <a:r>
            <a:rPr lang="en-GB" sz="2100" kern="1200" dirty="0" err="1"/>
            <a:t>bywydau</a:t>
          </a:r>
          <a:r>
            <a:rPr lang="en-GB" sz="2100" kern="1200" dirty="0"/>
            <a:t> ac </a:t>
          </a:r>
          <a:r>
            <a:rPr lang="en-GB" sz="2100" kern="1200" dirty="0" err="1"/>
            <a:t>fel</a:t>
          </a:r>
          <a:r>
            <a:rPr lang="en-GB" sz="2100" kern="1200" dirty="0"/>
            <a:t> </a:t>
          </a:r>
          <a:r>
            <a:rPr lang="en-GB" sz="2100" kern="1200" dirty="0" err="1"/>
            <a:t>rhywbeth</a:t>
          </a:r>
          <a:r>
            <a:rPr lang="en-GB" sz="2100" kern="1200" dirty="0"/>
            <a:t> </a:t>
          </a:r>
          <a:r>
            <a:rPr lang="en-GB" sz="2100" kern="1200" dirty="0" err="1"/>
            <a:t>sy'n</a:t>
          </a:r>
          <a:r>
            <a:rPr lang="en-GB" sz="2100" kern="1200" dirty="0"/>
            <a:t> addas </a:t>
          </a:r>
          <a:r>
            <a:rPr lang="en-GB" sz="2100" kern="1200" dirty="0" err="1"/>
            <a:t>iddyn</a:t>
          </a:r>
          <a:r>
            <a:rPr lang="en-GB" sz="2100" kern="1200" dirty="0"/>
            <a:t> </a:t>
          </a:r>
          <a:r>
            <a:rPr lang="en-GB" sz="2100" kern="1200" dirty="0" err="1"/>
            <a:t>nhw</a:t>
          </a:r>
          <a:r>
            <a:rPr lang="en-GB" sz="2100" kern="1200" dirty="0"/>
            <a:t>. Gall </a:t>
          </a:r>
          <a:r>
            <a:rPr lang="en-GB" sz="2100" kern="1200" dirty="0" err="1"/>
            <a:t>hyn</a:t>
          </a:r>
          <a:r>
            <a:rPr lang="en-GB" sz="2100" kern="1200" dirty="0"/>
            <a:t> </a:t>
          </a:r>
          <a:r>
            <a:rPr lang="en-GB" sz="2100" kern="1200" dirty="0" err="1"/>
            <a:t>wneud</a:t>
          </a:r>
          <a:r>
            <a:rPr lang="en-GB" sz="2100" kern="1200" dirty="0"/>
            <a:t> </a:t>
          </a:r>
          <a:r>
            <a:rPr lang="en-GB" sz="2100" kern="1200" dirty="0" err="1"/>
            <a:t>eu</a:t>
          </a:r>
          <a:r>
            <a:rPr lang="en-GB" sz="2100" kern="1200" dirty="0"/>
            <a:t> </a:t>
          </a:r>
          <a:r>
            <a:rPr lang="en-GB" sz="2100" kern="1200" dirty="0" err="1"/>
            <a:t>hymgysylltiad</a:t>
          </a:r>
          <a:r>
            <a:rPr lang="en-GB" sz="2100" kern="1200" dirty="0"/>
            <a:t> </a:t>
          </a:r>
          <a:r>
            <a:rPr lang="en-GB" sz="2100" kern="1200" dirty="0" err="1"/>
            <a:t>gyda</a:t>
          </a:r>
          <a:r>
            <a:rPr lang="en-GB" sz="2100" kern="1200" dirty="0"/>
            <a:t> </a:t>
          </a:r>
          <a:r>
            <a:rPr lang="en-GB" sz="2100" kern="1200" dirty="0" err="1"/>
            <a:t>gwyddoniaeth</a:t>
          </a:r>
          <a:r>
            <a:rPr lang="en-GB" sz="2100" kern="1200" dirty="0"/>
            <a:t> </a:t>
          </a:r>
          <a:r>
            <a:rPr lang="en-GB" sz="2100" kern="1200" dirty="0" err="1"/>
            <a:t>yn</a:t>
          </a:r>
          <a:r>
            <a:rPr lang="en-GB" sz="2100" kern="1200" dirty="0"/>
            <a:t> </a:t>
          </a:r>
          <a:r>
            <a:rPr lang="en-GB" sz="2100" kern="1200" dirty="0" err="1"/>
            <a:t>anodd</a:t>
          </a:r>
          <a:r>
            <a:rPr lang="en-GB" sz="2100" kern="1200" dirty="0"/>
            <a:t>.</a:t>
          </a:r>
          <a:endParaRPr lang="en-US" sz="2100" kern="1200" dirty="0"/>
        </a:p>
      </dsp:txBody>
      <dsp:txXfrm>
        <a:off x="1364450" y="2369"/>
        <a:ext cx="3685216" cy="2211129"/>
      </dsp:txXfrm>
    </dsp:sp>
    <dsp:sp modelId="{5D248A91-189C-49C0-941D-8A791D51AA22}">
      <dsp:nvSpPr>
        <dsp:cNvPr id="0" name=""/>
        <dsp:cNvSpPr/>
      </dsp:nvSpPr>
      <dsp:spPr>
        <a:xfrm>
          <a:off x="5418187" y="2369"/>
          <a:ext cx="3685216" cy="2211129"/>
        </a:xfrm>
        <a:prstGeom prst="rect">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err="1"/>
            <a:t>Golyga</a:t>
          </a:r>
          <a:r>
            <a:rPr lang="en-GB" sz="2100" kern="1200" dirty="0"/>
            <a:t> </a:t>
          </a:r>
          <a:r>
            <a:rPr lang="en-GB" sz="2100" kern="1200" dirty="0" err="1"/>
            <a:t>cynnydd</a:t>
          </a:r>
          <a:r>
            <a:rPr lang="en-GB" sz="2100" kern="1200" dirty="0"/>
            <a:t> </a:t>
          </a:r>
          <a:r>
            <a:rPr lang="en-GB" sz="2100" kern="1200" dirty="0" err="1"/>
            <a:t>gwyddonol</a:t>
          </a:r>
          <a:r>
            <a:rPr lang="en-GB" sz="2100" kern="1200" dirty="0"/>
            <a:t> y </a:t>
          </a:r>
          <a:r>
            <a:rPr lang="en-GB" sz="2100" kern="1200" dirty="0" err="1"/>
            <a:t>bydd</a:t>
          </a:r>
          <a:r>
            <a:rPr lang="en-GB" sz="2100" kern="1200" dirty="0"/>
            <a:t> </a:t>
          </a:r>
          <a:r>
            <a:rPr lang="en-GB" sz="2100" kern="1200" dirty="0" err="1"/>
            <a:t>angen</a:t>
          </a:r>
          <a:r>
            <a:rPr lang="en-GB" sz="2100" kern="1200" dirty="0"/>
            <a:t> </a:t>
          </a:r>
          <a:r>
            <a:rPr lang="en-GB" sz="2100" kern="1200" dirty="0" err="1"/>
            <a:t>cynyddol</a:t>
          </a:r>
          <a:r>
            <a:rPr lang="en-GB" sz="2100" kern="1200" dirty="0"/>
            <a:t> </a:t>
          </a:r>
          <a:r>
            <a:rPr lang="en-GB" sz="2100" kern="1200" dirty="0" err="1"/>
            <a:t>i</a:t>
          </a:r>
          <a:r>
            <a:rPr lang="en-GB" sz="2100" kern="1200" dirty="0"/>
            <a:t> </a:t>
          </a:r>
          <a:r>
            <a:rPr lang="en-GB" sz="2100" kern="1200" dirty="0" err="1"/>
            <a:t>bobl</a:t>
          </a:r>
          <a:r>
            <a:rPr lang="en-GB" sz="2100" kern="1200" dirty="0"/>
            <a:t> </a:t>
          </a:r>
          <a:r>
            <a:rPr lang="en-GB" sz="2100" kern="1200" dirty="0" err="1"/>
            <a:t>ddeall</a:t>
          </a:r>
          <a:r>
            <a:rPr lang="en-GB" sz="2100" kern="1200" dirty="0"/>
            <a:t> </a:t>
          </a:r>
          <a:r>
            <a:rPr lang="en-GB" sz="2100" kern="1200" dirty="0" err="1"/>
            <a:t>pynciau</a:t>
          </a:r>
          <a:r>
            <a:rPr lang="en-GB" sz="2100" kern="1200" dirty="0"/>
            <a:t> STEM er </a:t>
          </a:r>
          <a:r>
            <a:rPr lang="en-GB" sz="2100" kern="1200" dirty="0" err="1"/>
            <a:t>mwyn</a:t>
          </a:r>
          <a:r>
            <a:rPr lang="en-GB" sz="2100" kern="1200" dirty="0"/>
            <a:t> bod </a:t>
          </a:r>
          <a:r>
            <a:rPr lang="en-GB" sz="2100" kern="1200" dirty="0" err="1"/>
            <a:t>yn</a:t>
          </a:r>
          <a:r>
            <a:rPr lang="en-GB" sz="2100" kern="1200" dirty="0"/>
            <a:t> </a:t>
          </a:r>
          <a:r>
            <a:rPr lang="en-GB" sz="2100" kern="1200" dirty="0" err="1"/>
            <a:t>ddinasyddion</a:t>
          </a:r>
          <a:r>
            <a:rPr lang="en-GB" sz="2100" kern="1200" dirty="0"/>
            <a:t> </a:t>
          </a:r>
          <a:r>
            <a:rPr lang="en-GB" sz="2100" kern="1200" dirty="0" err="1"/>
            <a:t>gweithredol</a:t>
          </a:r>
          <a:r>
            <a:rPr lang="en-GB" sz="2100" kern="1200" dirty="0"/>
            <a:t> </a:t>
          </a:r>
          <a:r>
            <a:rPr lang="en-GB" sz="2100" kern="1200" dirty="0" err="1"/>
            <a:t>sydd</a:t>
          </a:r>
          <a:r>
            <a:rPr lang="en-GB" sz="2100" kern="1200" dirty="0"/>
            <a:t> â </a:t>
          </a:r>
          <a:r>
            <a:rPr lang="en-GB" sz="2100" kern="1200" dirty="0" err="1"/>
            <a:t>dweud</a:t>
          </a:r>
          <a:r>
            <a:rPr lang="en-GB" sz="2100" kern="1200" dirty="0"/>
            <a:t> </a:t>
          </a:r>
          <a:r>
            <a:rPr lang="en-GB" sz="2100" kern="1200" dirty="0" err="1"/>
            <a:t>mewn</a:t>
          </a:r>
          <a:r>
            <a:rPr lang="en-GB" sz="2100" kern="1200" dirty="0"/>
            <a:t> </a:t>
          </a:r>
          <a:r>
            <a:rPr lang="en-GB" sz="2100" kern="1200" dirty="0" err="1"/>
            <a:t>cymdeithas</a:t>
          </a:r>
          <a:r>
            <a:rPr lang="en-GB" sz="2100" kern="1200" dirty="0"/>
            <a:t>.</a:t>
          </a:r>
          <a:endParaRPr lang="en-US" sz="2100" kern="1200" dirty="0"/>
        </a:p>
      </dsp:txBody>
      <dsp:txXfrm>
        <a:off x="5418187" y="2369"/>
        <a:ext cx="3685216" cy="2211129"/>
      </dsp:txXfrm>
    </dsp:sp>
    <dsp:sp modelId="{2FD3E2C9-A557-44D0-B60C-04B852CDF18C}">
      <dsp:nvSpPr>
        <dsp:cNvPr id="0" name=""/>
        <dsp:cNvSpPr/>
      </dsp:nvSpPr>
      <dsp:spPr>
        <a:xfrm>
          <a:off x="1364450" y="2582020"/>
          <a:ext cx="3685216" cy="2211129"/>
        </a:xfrm>
        <a:prstGeom prst="rect">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helpu mwy o bobl—a mwy o amrywiaeth o bobl—i ymgysylltu gyda gwyddoniaeth, mae dull addysgu cyfalaf gwyddoniaeth yn adeiladu ar arferion addysgu da. </a:t>
          </a:r>
          <a:endParaRPr lang="en-US" sz="2100" kern="1200"/>
        </a:p>
      </dsp:txBody>
      <dsp:txXfrm>
        <a:off x="1364450" y="2582020"/>
        <a:ext cx="3685216" cy="2211129"/>
      </dsp:txXfrm>
    </dsp:sp>
    <dsp:sp modelId="{3C2FC370-DCF7-49B2-8A96-9140281823B4}">
      <dsp:nvSpPr>
        <dsp:cNvPr id="0" name=""/>
        <dsp:cNvSpPr/>
      </dsp:nvSpPr>
      <dsp:spPr>
        <a:xfrm>
          <a:off x="5418187" y="2582020"/>
          <a:ext cx="3685216" cy="2211129"/>
        </a:xfrm>
        <a:prstGeom prst="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Y </a:t>
          </a:r>
          <a:r>
            <a:rPr lang="en-GB" sz="2100" kern="1200" dirty="0" err="1"/>
            <a:t>gwahaniaeth</a:t>
          </a:r>
          <a:r>
            <a:rPr lang="en-GB" sz="2100" kern="1200" dirty="0"/>
            <a:t> </a:t>
          </a:r>
          <a:r>
            <a:rPr lang="en-GB" sz="2100" kern="1200" dirty="0" err="1"/>
            <a:t>allweddol</a:t>
          </a:r>
          <a:r>
            <a:rPr lang="en-GB" sz="2100" kern="1200" dirty="0"/>
            <a:t> </a:t>
          </a:r>
          <a:r>
            <a:rPr lang="en-GB" sz="2100" kern="1200" dirty="0" err="1"/>
            <a:t>yw</a:t>
          </a:r>
          <a:r>
            <a:rPr lang="en-GB" sz="2100" kern="1200" dirty="0"/>
            <a:t> </a:t>
          </a:r>
          <a:r>
            <a:rPr lang="en-GB" sz="2100" kern="1200" dirty="0" err="1"/>
            <a:t>ffocws</a:t>
          </a:r>
          <a:r>
            <a:rPr lang="en-GB" sz="2100" kern="1200" dirty="0"/>
            <a:t> </a:t>
          </a:r>
          <a:r>
            <a:rPr lang="en-GB" sz="2100" kern="1200" dirty="0" err="1"/>
            <a:t>penodol</a:t>
          </a:r>
          <a:r>
            <a:rPr lang="en-GB" sz="2100" kern="1200" dirty="0"/>
            <a:t> </a:t>
          </a:r>
          <a:r>
            <a:rPr lang="en-GB" sz="2100" kern="1200" dirty="0" err="1"/>
            <a:t>ar</a:t>
          </a:r>
          <a:r>
            <a:rPr lang="en-GB" sz="2100" kern="1200" dirty="0"/>
            <a:t> </a:t>
          </a:r>
          <a:r>
            <a:rPr lang="en-GB" sz="2100" kern="1200" dirty="0" err="1"/>
            <a:t>gydnabod</a:t>
          </a:r>
          <a:r>
            <a:rPr lang="en-GB" sz="2100" kern="1200" dirty="0"/>
            <a:t> a </a:t>
          </a:r>
          <a:r>
            <a:rPr lang="en-GB" sz="2100" kern="1200" dirty="0" err="1"/>
            <a:t>gwerthfawrogi</a:t>
          </a:r>
          <a:r>
            <a:rPr lang="en-GB" sz="2100" kern="1200" dirty="0"/>
            <a:t> </a:t>
          </a:r>
          <a:r>
            <a:rPr lang="en-GB" sz="2100" kern="1200" dirty="0" err="1"/>
            <a:t>cyfalaf</a:t>
          </a:r>
          <a:r>
            <a:rPr lang="en-GB" sz="2100" kern="1200" dirty="0"/>
            <a:t> </a:t>
          </a:r>
          <a:r>
            <a:rPr lang="en-GB" sz="2100" kern="1200" dirty="0" err="1"/>
            <a:t>gwyddonol</a:t>
          </a:r>
          <a:r>
            <a:rPr lang="en-GB" sz="2100" kern="1200" dirty="0"/>
            <a:t> </a:t>
          </a:r>
          <a:r>
            <a:rPr lang="en-GB" sz="2100" kern="1200" dirty="0" err="1"/>
            <a:t>cyfredol</a:t>
          </a:r>
          <a:r>
            <a:rPr lang="en-GB" sz="2100" kern="1200" dirty="0"/>
            <a:t> </a:t>
          </a:r>
          <a:r>
            <a:rPr lang="en-GB" sz="2100" kern="1200" dirty="0" err="1"/>
            <a:t>myfyrwyr</a:t>
          </a:r>
          <a:r>
            <a:rPr lang="en-GB" sz="2100" kern="1200" dirty="0"/>
            <a:t>, </a:t>
          </a:r>
          <a:r>
            <a:rPr lang="en-GB" sz="2100" kern="1200" dirty="0" err="1"/>
            <a:t>tra</a:t>
          </a:r>
          <a:r>
            <a:rPr lang="en-GB" sz="2100" kern="1200" dirty="0"/>
            <a:t> </a:t>
          </a:r>
          <a:r>
            <a:rPr lang="en-GB" sz="2100" kern="1200" dirty="0" err="1"/>
            <a:t>hefyd</a:t>
          </a:r>
          <a:r>
            <a:rPr lang="en-GB" sz="2100" kern="1200" dirty="0"/>
            <a:t> </a:t>
          </a:r>
          <a:r>
            <a:rPr lang="en-GB" sz="2100" kern="1200" dirty="0" err="1"/>
            <a:t>yn</a:t>
          </a:r>
          <a:r>
            <a:rPr lang="en-GB" sz="2100" kern="1200" dirty="0"/>
            <a:t> </a:t>
          </a:r>
          <a:r>
            <a:rPr lang="en-GB" sz="2100" kern="1200" dirty="0" err="1"/>
            <a:t>eu</a:t>
          </a:r>
          <a:r>
            <a:rPr lang="en-GB" sz="2100" kern="1200" dirty="0"/>
            <a:t> </a:t>
          </a:r>
          <a:r>
            <a:rPr lang="en-GB" sz="2100" kern="1200" dirty="0" err="1"/>
            <a:t>helpu</a:t>
          </a:r>
          <a:r>
            <a:rPr lang="en-GB" sz="2100" kern="1200" dirty="0"/>
            <a:t> </a:t>
          </a:r>
          <a:r>
            <a:rPr lang="en-GB" sz="2100" kern="1200" dirty="0" err="1"/>
            <a:t>i</a:t>
          </a:r>
          <a:r>
            <a:rPr lang="en-GB" sz="2100" kern="1200" dirty="0"/>
            <a:t> </a:t>
          </a:r>
          <a:r>
            <a:rPr lang="en-GB" sz="2100" kern="1200" dirty="0" err="1"/>
            <a:t>adeiladu</a:t>
          </a:r>
          <a:r>
            <a:rPr lang="en-GB" sz="2100" kern="1200" dirty="0"/>
            <a:t> </a:t>
          </a:r>
          <a:r>
            <a:rPr lang="en-GB" sz="2100" kern="1200" dirty="0" err="1"/>
            <a:t>ar</a:t>
          </a:r>
          <a:r>
            <a:rPr lang="en-GB" sz="2100" kern="1200" dirty="0"/>
            <a:t> </a:t>
          </a:r>
          <a:r>
            <a:rPr lang="en-GB" sz="2100" kern="1200" dirty="0" err="1"/>
            <a:t>gyfalaf</a:t>
          </a:r>
          <a:r>
            <a:rPr lang="en-GB" sz="2100" kern="1200" dirty="0"/>
            <a:t> </a:t>
          </a:r>
          <a:r>
            <a:rPr lang="en-GB" sz="2100" kern="1200" dirty="0" err="1"/>
            <a:t>gwyddonol</a:t>
          </a:r>
          <a:r>
            <a:rPr lang="en-GB" sz="2100" kern="1200" dirty="0"/>
            <a:t> </a:t>
          </a:r>
          <a:r>
            <a:rPr lang="en-GB" sz="2100" kern="1200" dirty="0" err="1"/>
            <a:t>newydd</a:t>
          </a:r>
          <a:endParaRPr lang="en-US" sz="2100" kern="1200" dirty="0"/>
        </a:p>
      </dsp:txBody>
      <dsp:txXfrm>
        <a:off x="5418187" y="2582020"/>
        <a:ext cx="3685216" cy="22111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2E5E3-ED48-4835-9B60-09B18359C4F1}">
      <dsp:nvSpPr>
        <dsp:cNvPr id="0" name=""/>
        <dsp:cNvSpPr/>
      </dsp:nvSpPr>
      <dsp:spPr>
        <a:xfrm>
          <a:off x="4109" y="391902"/>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cy-GB" sz="1300" kern="1200" dirty="0"/>
            <a:t>Dechreuwch gyda'r </a:t>
          </a:r>
          <a:r>
            <a:rPr lang="cy-GB" sz="1300" kern="1200" dirty="0">
              <a:latin typeface="Trebuchet MS" panose="020B0603020202020204"/>
            </a:rPr>
            <a:t>cwestiwn </a:t>
          </a:r>
          <a:endParaRPr lang="en-US" sz="1300" kern="1200" dirty="0"/>
        </a:p>
      </dsp:txBody>
      <dsp:txXfrm>
        <a:off x="35685" y="423478"/>
        <a:ext cx="1733646" cy="1014926"/>
      </dsp:txXfrm>
    </dsp:sp>
    <dsp:sp modelId="{E79B59CF-FD23-41FF-A990-8DD713F98B6C}">
      <dsp:nvSpPr>
        <dsp:cNvPr id="0" name=""/>
        <dsp:cNvSpPr/>
      </dsp:nvSpPr>
      <dsp:spPr>
        <a:xfrm>
          <a:off x="1959025" y="708138"/>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959025" y="797259"/>
        <a:ext cx="266645" cy="267363"/>
      </dsp:txXfrm>
    </dsp:sp>
    <dsp:sp modelId="{87494B6E-5214-4A26-8B30-2F5032A17667}">
      <dsp:nvSpPr>
        <dsp:cNvPr id="0" name=""/>
        <dsp:cNvSpPr/>
      </dsp:nvSpPr>
      <dsp:spPr>
        <a:xfrm>
          <a:off x="2519626" y="391902"/>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cy-GB" sz="1300" kern="1200" dirty="0"/>
            <a:t>Ymchwil. Casglwch syniadau.</a:t>
          </a:r>
          <a:endParaRPr lang="en-US" sz="1300" kern="1200" dirty="0"/>
        </a:p>
      </dsp:txBody>
      <dsp:txXfrm>
        <a:off x="2551202" y="423478"/>
        <a:ext cx="1733646" cy="1014926"/>
      </dsp:txXfrm>
    </dsp:sp>
    <dsp:sp modelId="{9DCE256A-5E10-4EE8-99D3-69B5A97BE551}">
      <dsp:nvSpPr>
        <dsp:cNvPr id="0" name=""/>
        <dsp:cNvSpPr/>
      </dsp:nvSpPr>
      <dsp:spPr>
        <a:xfrm>
          <a:off x="4474543" y="708138"/>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474543" y="797259"/>
        <a:ext cx="266645" cy="267363"/>
      </dsp:txXfrm>
    </dsp:sp>
    <dsp:sp modelId="{F72E4456-C0C8-443E-96D2-E66D8EBD4501}">
      <dsp:nvSpPr>
        <dsp:cNvPr id="0" name=""/>
        <dsp:cNvSpPr/>
      </dsp:nvSpPr>
      <dsp:spPr>
        <a:xfrm>
          <a:off x="5035144" y="391902"/>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cy-GB" sz="1300" kern="1200" dirty="0">
              <a:latin typeface="Trebuchet MS" panose="020B0603020202020204"/>
            </a:rPr>
            <a:t>A fydd yr ymchwiliad yn un 'gwerth-chweil'? PAM?!</a:t>
          </a:r>
        </a:p>
      </dsp:txBody>
      <dsp:txXfrm>
        <a:off x="5066720" y="423478"/>
        <a:ext cx="1733646" cy="1014926"/>
      </dsp:txXfrm>
    </dsp:sp>
    <dsp:sp modelId="{04D9D503-7CF6-41D8-B8A6-5A008527D05D}">
      <dsp:nvSpPr>
        <dsp:cNvPr id="0" name=""/>
        <dsp:cNvSpPr/>
      </dsp:nvSpPr>
      <dsp:spPr>
        <a:xfrm>
          <a:off x="6990060" y="708138"/>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990060" y="797259"/>
        <a:ext cx="266645" cy="267363"/>
      </dsp:txXfrm>
    </dsp:sp>
    <dsp:sp modelId="{A4EC8A9B-EAE9-46F8-AB54-7CC650365590}">
      <dsp:nvSpPr>
        <dsp:cNvPr id="0" name=""/>
        <dsp:cNvSpPr/>
      </dsp:nvSpPr>
      <dsp:spPr>
        <a:xfrm>
          <a:off x="7550661" y="391902"/>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cy-GB" sz="1300" kern="1200" dirty="0"/>
            <a:t>A fydd yn hwyl? Allwch chi ei wneud yn fwy o hwyl?</a:t>
          </a:r>
          <a:endParaRPr lang="en-US" sz="1300" kern="1200" dirty="0"/>
        </a:p>
      </dsp:txBody>
      <dsp:txXfrm>
        <a:off x="7582237" y="423478"/>
        <a:ext cx="1733646" cy="1014926"/>
      </dsp:txXfrm>
    </dsp:sp>
    <dsp:sp modelId="{37EA9D19-9D1A-4DB2-A7F0-C411E1BB107D}">
      <dsp:nvSpPr>
        <dsp:cNvPr id="0" name=""/>
        <dsp:cNvSpPr/>
      </dsp:nvSpPr>
      <dsp:spPr>
        <a:xfrm rot="5400000">
          <a:off x="8258599" y="1595756"/>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8315378" y="1628098"/>
        <a:ext cx="267363" cy="266645"/>
      </dsp:txXfrm>
    </dsp:sp>
    <dsp:sp modelId="{A6A7C6E2-DC18-4231-90C4-F80AC3D26912}">
      <dsp:nvSpPr>
        <dsp:cNvPr id="0" name=""/>
        <dsp:cNvSpPr/>
      </dsp:nvSpPr>
      <dsp:spPr>
        <a:xfrm>
          <a:off x="7550661" y="2188700"/>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cy-GB" sz="1300" kern="1200" dirty="0"/>
            <a:t>A fydd yn bwrpasol? Cyswllt â’r sgiliau</a:t>
          </a:r>
          <a:endParaRPr lang="en-US" sz="1300" kern="1200" dirty="0"/>
        </a:p>
      </dsp:txBody>
      <dsp:txXfrm>
        <a:off x="7582237" y="2220276"/>
        <a:ext cx="1733646" cy="1014926"/>
      </dsp:txXfrm>
    </dsp:sp>
    <dsp:sp modelId="{AD219180-FA54-4B30-8CE8-6ED100787422}">
      <dsp:nvSpPr>
        <dsp:cNvPr id="0" name=""/>
        <dsp:cNvSpPr/>
      </dsp:nvSpPr>
      <dsp:spPr>
        <a:xfrm rot="10800000">
          <a:off x="7011621" y="2504936"/>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7125897" y="2594057"/>
        <a:ext cx="266645" cy="267363"/>
      </dsp:txXfrm>
    </dsp:sp>
    <dsp:sp modelId="{B28DE537-831B-48C7-9257-78D0EC73C6E7}">
      <dsp:nvSpPr>
        <dsp:cNvPr id="0" name=""/>
        <dsp:cNvSpPr/>
      </dsp:nvSpPr>
      <dsp:spPr>
        <a:xfrm>
          <a:off x="5035144" y="2188700"/>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cy-GB" sz="1300" kern="1200" dirty="0"/>
            <a:t>Oes gennych chi'r adnoddau? A yw'n ddrud?</a:t>
          </a:r>
          <a:endParaRPr lang="en-US" sz="1300" kern="1200" dirty="0"/>
        </a:p>
      </dsp:txBody>
      <dsp:txXfrm>
        <a:off x="5066720" y="2220276"/>
        <a:ext cx="1733646" cy="1014926"/>
      </dsp:txXfrm>
    </dsp:sp>
    <dsp:sp modelId="{46F4214E-6728-4F09-A8C0-80140F43994C}">
      <dsp:nvSpPr>
        <dsp:cNvPr id="0" name=""/>
        <dsp:cNvSpPr/>
      </dsp:nvSpPr>
      <dsp:spPr>
        <a:xfrm rot="10800000">
          <a:off x="4496104" y="2504936"/>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610380" y="2594057"/>
        <a:ext cx="266645" cy="267363"/>
      </dsp:txXfrm>
    </dsp:sp>
    <dsp:sp modelId="{7300F7A1-9613-43E9-9886-5F9888E07075}">
      <dsp:nvSpPr>
        <dsp:cNvPr id="0" name=""/>
        <dsp:cNvSpPr/>
      </dsp:nvSpPr>
      <dsp:spPr>
        <a:xfrm>
          <a:off x="2519626" y="2188700"/>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cy-GB" sz="1300" kern="1200" dirty="0"/>
            <a:t>A fydd yn ddiogel? Allwch chi ei wneud yn fwy diogel? A all fynd yn anghywir? Allwch chi leihau risg?</a:t>
          </a:r>
          <a:endParaRPr lang="en-US" sz="1300" kern="1200" dirty="0"/>
        </a:p>
      </dsp:txBody>
      <dsp:txXfrm>
        <a:off x="2551202" y="2220276"/>
        <a:ext cx="1733646" cy="1014926"/>
      </dsp:txXfrm>
    </dsp:sp>
    <dsp:sp modelId="{F82CB028-A0C0-4D79-A522-DACECA4A837C}">
      <dsp:nvSpPr>
        <dsp:cNvPr id="0" name=""/>
        <dsp:cNvSpPr/>
      </dsp:nvSpPr>
      <dsp:spPr>
        <a:xfrm rot="10800000">
          <a:off x="1980587" y="2504936"/>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094863" y="2594057"/>
        <a:ext cx="266645" cy="267363"/>
      </dsp:txXfrm>
    </dsp:sp>
    <dsp:sp modelId="{ABF65BA5-AEA5-4B13-9E46-5250621A6842}">
      <dsp:nvSpPr>
        <dsp:cNvPr id="0" name=""/>
        <dsp:cNvSpPr/>
      </dsp:nvSpPr>
      <dsp:spPr>
        <a:xfrm>
          <a:off x="4109" y="2188700"/>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cy-GB" sz="1300" kern="1200" dirty="0"/>
            <a:t>Beth yw'r cwestiynau allweddol? Yr Iaith a’r Sgiliau? SCAFFALD!</a:t>
          </a:r>
          <a:endParaRPr lang="en-US" sz="1300" kern="1200" dirty="0"/>
        </a:p>
      </dsp:txBody>
      <dsp:txXfrm>
        <a:off x="35685" y="2220276"/>
        <a:ext cx="1733646" cy="1014926"/>
      </dsp:txXfrm>
    </dsp:sp>
    <dsp:sp modelId="{448A24E5-C11C-46DC-B4A6-2D6FAEF4B04F}">
      <dsp:nvSpPr>
        <dsp:cNvPr id="0" name=""/>
        <dsp:cNvSpPr/>
      </dsp:nvSpPr>
      <dsp:spPr>
        <a:xfrm rot="5400000">
          <a:off x="712048" y="3392554"/>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768827" y="3424896"/>
        <a:ext cx="267363" cy="266645"/>
      </dsp:txXfrm>
    </dsp:sp>
    <dsp:sp modelId="{3FE82A4E-F7E8-43EE-A1F2-832E0368B07B}">
      <dsp:nvSpPr>
        <dsp:cNvPr id="0" name=""/>
        <dsp:cNvSpPr/>
      </dsp:nvSpPr>
      <dsp:spPr>
        <a:xfrm>
          <a:off x="4109" y="3985498"/>
          <a:ext cx="1796798"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cy-GB" sz="1300" kern="1200" dirty="0">
              <a:latin typeface="Trebuchet MS" panose="020B0603020202020204"/>
            </a:rPr>
            <a:t>Sut fydd y canlyniadau yn edrych?</a:t>
          </a:r>
        </a:p>
      </dsp:txBody>
      <dsp:txXfrm>
        <a:off x="35685" y="4017074"/>
        <a:ext cx="1733646" cy="1014926"/>
      </dsp:txXfrm>
    </dsp:sp>
    <dsp:sp modelId="{CBE538E2-E103-4167-BA53-595E8F69C0B4}">
      <dsp:nvSpPr>
        <dsp:cNvPr id="0" name=""/>
        <dsp:cNvSpPr/>
      </dsp:nvSpPr>
      <dsp:spPr>
        <a:xfrm>
          <a:off x="1959025" y="4301734"/>
          <a:ext cx="380921" cy="445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959025" y="4390855"/>
        <a:ext cx="266645" cy="267363"/>
      </dsp:txXfrm>
    </dsp:sp>
    <dsp:sp modelId="{A429631B-FA07-44F7-8529-14A4A9FA2EE3}">
      <dsp:nvSpPr>
        <dsp:cNvPr id="0" name=""/>
        <dsp:cNvSpPr/>
      </dsp:nvSpPr>
      <dsp:spPr>
        <a:xfrm>
          <a:off x="2519626" y="3985498"/>
          <a:ext cx="3648506" cy="107807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cy-GB" sz="1300" kern="1200" dirty="0">
              <a:latin typeface="Trebuchet MS" panose="020B0603020202020204"/>
            </a:rPr>
            <a:t>Uwch sgilio'ch</a:t>
          </a:r>
          <a:r>
            <a:rPr lang="cy-GB" sz="1300" kern="1200" dirty="0"/>
            <a:t> hun. Arwain trwy esiampl. Rhowch wyddoniaeth yn EICH bywyd! Byddwch mor chwilfrydig â'ch disgyblion.</a:t>
          </a:r>
          <a:endParaRPr lang="en-US" sz="1300" kern="1200" dirty="0"/>
        </a:p>
      </dsp:txBody>
      <dsp:txXfrm>
        <a:off x="2551202" y="4017074"/>
        <a:ext cx="3585354" cy="10149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C8A77-5A4D-4C3B-B5C3-1C750EC3DE17}"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6BEC89-2252-4394-A569-CCDC5A243B11}" type="slidenum">
              <a:rPr lang="en-GB" smtClean="0"/>
              <a:t>‹#›</a:t>
            </a:fld>
            <a:endParaRPr lang="en-GB"/>
          </a:p>
        </p:txBody>
      </p:sp>
    </p:spTree>
    <p:extLst>
      <p:ext uri="{BB962C8B-B14F-4D97-AF65-F5344CB8AC3E}">
        <p14:creationId xmlns:p14="http://schemas.microsoft.com/office/powerpoint/2010/main" val="2798121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5</a:t>
            </a:fld>
            <a:endParaRPr lang="en-US"/>
          </a:p>
        </p:txBody>
      </p:sp>
    </p:spTree>
    <p:extLst>
      <p:ext uri="{BB962C8B-B14F-4D97-AF65-F5344CB8AC3E}">
        <p14:creationId xmlns:p14="http://schemas.microsoft.com/office/powerpoint/2010/main" val="301031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F7FBCA-4BE8-4FB5-91BD-69C6AC6BDB5D}" type="slidenum">
              <a:rPr lang="en-US" smtClean="0"/>
              <a:t>12</a:t>
            </a:fld>
            <a:endParaRPr lang="en-US" dirty="0"/>
          </a:p>
        </p:txBody>
      </p:sp>
    </p:spTree>
    <p:extLst>
      <p:ext uri="{BB962C8B-B14F-4D97-AF65-F5344CB8AC3E}">
        <p14:creationId xmlns:p14="http://schemas.microsoft.com/office/powerpoint/2010/main" val="9653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F7FBCA-4BE8-4FB5-91BD-69C6AC6BDB5D}" type="slidenum">
              <a:rPr lang="en-US" smtClean="0"/>
              <a:t>13</a:t>
            </a:fld>
            <a:endParaRPr lang="en-US" dirty="0"/>
          </a:p>
        </p:txBody>
      </p:sp>
    </p:spTree>
    <p:extLst>
      <p:ext uri="{BB962C8B-B14F-4D97-AF65-F5344CB8AC3E}">
        <p14:creationId xmlns:p14="http://schemas.microsoft.com/office/powerpoint/2010/main" val="751860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2.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10/19/2025</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10/19/2025</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63843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6814134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6883620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04532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79071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1108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54836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11649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15822624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image" Target="../media/image3.jpeg"/><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10.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5.xml"/><Relationship Id="rId1" Type="http://schemas.openxmlformats.org/officeDocument/2006/relationships/slideLayout" Target="../slideLayouts/slideLayout23.xml"/><Relationship Id="rId5" Type="http://schemas.openxmlformats.org/officeDocument/2006/relationships/image" Target="../media/image12.jp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image" Target="../media/image12.jpg"/><Relationship Id="rId5" Type="http://schemas.openxmlformats.org/officeDocument/2006/relationships/slideLayout" Target="../slideLayouts/slideLayout28.xml"/><Relationship Id="rId10" Type="http://schemas.openxmlformats.org/officeDocument/2006/relationships/image" Target="../media/image2.png"/><Relationship Id="rId4" Type="http://schemas.openxmlformats.org/officeDocument/2006/relationships/slideLayout" Target="../slideLayouts/slideLayout27.xml"/><Relationship Id="rId9" Type="http://schemas.openxmlformats.org/officeDocument/2006/relationships/image" Target="../media/image13.png"/></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7.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15"/>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754" r:id="rId5"/>
    <p:sldLayoutId id="2147483678" r:id="rId6"/>
    <p:sldLayoutId id="2147483680" r:id="rId7"/>
    <p:sldLayoutId id="2147483681" r:id="rId8"/>
    <p:sldLayoutId id="2147483758" r:id="rId9"/>
    <p:sldLayoutId id="2147483717" r:id="rId10"/>
    <p:sldLayoutId id="2147483684" r:id="rId11"/>
    <p:sldLayoutId id="2147483720" r:id="rId12"/>
    <p:sldLayoutId id="214748375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7" r:id="rId5"/>
    <p:sldLayoutId id="2147483728" r:id="rId6"/>
    <p:sldLayoutId id="2147483732" r:id="rId7"/>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10"/>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1"/>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22" r:id="rId1"/>
    <p:sldLayoutId id="2147483683" r:id="rId2"/>
    <p:sldLayoutId id="2147483757" r:id="rId3"/>
    <p:sldLayoutId id="2147483723" r:id="rId4"/>
    <p:sldLayoutId id="2147483759" r:id="rId5"/>
    <p:sldLayoutId id="2147483760" r:id="rId6"/>
    <p:sldLayoutId id="214748376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10/19/2025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3065665"/>
      </p:ext>
    </p:extLst>
  </p:cSld>
  <p:clrMap bg1="lt1" tx1="dk1" bg2="lt2" tx2="dk2" accent1="accent1" accent2="accent2" accent3="accent3" accent4="accent4" accent5="accent5" accent6="accent6" hlink="hlink" folHlink="folHlink"/>
  <p:sldLayoutIdLst>
    <p:sldLayoutId id="2147483930" r:id="rId1"/>
    <p:sldLayoutId id="2147483925" r:id="rId2"/>
    <p:sldLayoutId id="2147483922" r:id="rId3"/>
    <p:sldLayoutId id="2147483927" r:id="rId4"/>
    <p:sldLayoutId id="2147483924" r:id="rId5"/>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7.xml"/><Relationship Id="rId6" Type="http://schemas.openxmlformats.org/officeDocument/2006/relationships/hyperlink" Target="https://discovery.ucl.ac.uk/id/eprint/10080166/1/the-science-capital-teaching-approach-pack-for-teachers.pdf" TargetMode="External"/><Relationship Id="rId5" Type="http://schemas.openxmlformats.org/officeDocument/2006/relationships/hyperlink" Target="https://discovery.ucl.ac.uk/id/eprint/10080167/7/the-science-capital-teaching-approach-pack-for-teachers-welsh.pdf" TargetMode="Externa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A0t70bwPD6Y" TargetMode="External"/><Relationship Id="rId1" Type="http://schemas.openxmlformats.org/officeDocument/2006/relationships/slideLayout" Target="../slideLayouts/slideLayout28.xml"/><Relationship Id="rId5" Type="http://schemas.openxmlformats.org/officeDocument/2006/relationships/image" Target="../media/image18.png"/><Relationship Id="rId4" Type="http://schemas.openxmlformats.org/officeDocument/2006/relationships/hyperlink" Target="https://www.youtube.com/watch?v=hWWPUIK3xZ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9.png"/><Relationship Id="rId7"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hyperlink" Target="https://hwb.gov.wales/cwricwlwm-i-gymru/gwyddoniaeth-a-thechnoleg/disgrifiadau-dysgu/" TargetMode="External"/><Relationship Id="rId5" Type="http://schemas.openxmlformats.org/officeDocument/2006/relationships/hyperlink" Target="https://hwb.gov.wales/curriculum-for-wales/science-and-technology/descriptions-of-learning/" TargetMode="External"/><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hwb.gov.wales/cwricwlwm-i-gymru/gwyddoniaeth-a-thechnoleg/egwyddorion-cynnydd/" TargetMode="External"/><Relationship Id="rId1" Type="http://schemas.openxmlformats.org/officeDocument/2006/relationships/slideLayout" Target="../slideLayouts/slideLayout30.xml"/><Relationship Id="rId4" Type="http://schemas.openxmlformats.org/officeDocument/2006/relationships/image" Target="../media/image24.jpeg"/></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hwb.gov.wales/curriculum-for-wales/science-and-technology/principles-of-progression/" TargetMode="Externa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9.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7.xml.rels><?xml version="1.0" encoding="UTF-8" standalone="yes"?>
<Relationships xmlns="http://schemas.openxmlformats.org/package/2006/relationships"><Relationship Id="rId3" Type="http://schemas.openxmlformats.org/officeDocument/2006/relationships/hyperlink" Target="https://primarylibrary.crestawards.org/all-superstar-challenges-in-welsh/64363180" TargetMode="External"/><Relationship Id="rId2" Type="http://schemas.openxmlformats.org/officeDocument/2006/relationships/image" Target="../media/image36.jpeg"/><Relationship Id="rId1" Type="http://schemas.openxmlformats.org/officeDocument/2006/relationships/slideLayout" Target="../slideLayouts/slideLayout32.xml"/><Relationship Id="rId5" Type="http://schemas.openxmlformats.org/officeDocument/2006/relationships/hyperlink" Target="https://primarylibrary.crestawards.org/all-star-challenges-in-welsh/64363075" TargetMode="External"/><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api/storage/960ea21d-b304-4b8c-af31-9faf2d53de0d/Cardiau%20Her%20Ardal%20Adeiladu%20Wal%20Fawr%20Tsieina.pdf" TargetMode="External"/><Relationship Id="rId2" Type="http://schemas.openxmlformats.org/officeDocument/2006/relationships/image" Target="../media/image40.png"/><Relationship Id="rId1" Type="http://schemas.openxmlformats.org/officeDocument/2006/relationships/slideLayout" Target="../slideLayouts/slideLayout32.xml"/><Relationship Id="rId5" Type="http://schemas.openxmlformats.org/officeDocument/2006/relationships/hyperlink" Target="https://hwb.gov.wales/repository/resource/3e344fb7-0d42-4c80-8faa-2d2b27e6cd7d/cy/overview" TargetMode="Externa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4.xml"/><Relationship Id="rId6" Type="http://schemas.openxmlformats.org/officeDocument/2006/relationships/hyperlink" Target="https://hwb.gov.wales/repository/resource/656686a2-386c-4b66-87e6-fec940db4241" TargetMode="External"/><Relationship Id="rId5" Type="http://schemas.openxmlformats.org/officeDocument/2006/relationships/image" Target="../media/image44.png"/><Relationship Id="rId4" Type="http://schemas.openxmlformats.org/officeDocument/2006/relationships/hyperlink" Target="https://hwb.gov.wales/repository/resource/2b591435-5fd1-40d1-8d8c-8cf3ad370d77"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32.xml"/><Relationship Id="rId5" Type="http://schemas.openxmlformats.org/officeDocument/2006/relationships/hyperlink" Target="https://hwb.gov.wales/repository/resource/5a9010f1-aadc-4d1b-8f96-d98d4d3adbd3/cy/overview" TargetMode="External"/><Relationship Id="rId4" Type="http://schemas.openxmlformats.org/officeDocument/2006/relationships/hyperlink" Target="https://hwb.gov.wales/repository/resource/5a9010f1-aadc-4d1b-8f96-d98d4d3adbd3/en/overview"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hwb.gov.wales/repository/resource/a78ac2ea-f920-422b-a1a9-1bef9dd06a16/cy/overview" TargetMode="External"/><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hyperlink" Target="https://www.technocamps.com/cy/about-technocamps/" TargetMode="External"/><Relationship Id="rId1" Type="http://schemas.openxmlformats.org/officeDocument/2006/relationships/slideLayout" Target="../slideLayouts/slideLayout32.xml"/><Relationship Id="rId6" Type="http://schemas.openxmlformats.org/officeDocument/2006/relationships/hyperlink" Target="https://hwb.gov.wales/repository/resource/c69b5a7e-ae7c-489a-bba9-d47c31d09397/cy/overview" TargetMode="External"/><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hyperlink" Target="https://hwb.gov.wales/repository/resource/35f59dac-150b-4ed8-89b6-deff11cbf64d/cy/overview"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barefootcomputing.org/resources/crazy-character-algorithms" TargetMode="External"/><Relationship Id="rId3" Type="http://schemas.openxmlformats.org/officeDocument/2006/relationships/image" Target="../media/image47.png"/><Relationship Id="rId7" Type="http://schemas.openxmlformats.org/officeDocument/2006/relationships/image" Target="../media/image52.png"/><Relationship Id="rId2" Type="http://schemas.openxmlformats.org/officeDocument/2006/relationships/hyperlink" Target="https://www.technocamps.com/en/about-technocamps/" TargetMode="External"/><Relationship Id="rId1" Type="http://schemas.openxmlformats.org/officeDocument/2006/relationships/slideLayout" Target="../slideLayouts/slideLayout32.xml"/><Relationship Id="rId6" Type="http://schemas.openxmlformats.org/officeDocument/2006/relationships/hyperlink" Target="https://education.minecraft.net/en-us/get-started/download" TargetMode="External"/><Relationship Id="rId5" Type="http://schemas.openxmlformats.org/officeDocument/2006/relationships/image" Target="../media/image51.png"/><Relationship Id="rId4" Type="http://schemas.openxmlformats.org/officeDocument/2006/relationships/hyperlink" Target="https://hwb.gov.wales/repository/resource/35f59dac-150b-4ed8-89b6-deff11cbf64d/en/overview" TargetMode="External"/><Relationship Id="rId9" Type="http://schemas.openxmlformats.org/officeDocument/2006/relationships/image" Target="../media/image53.png"/></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www.gweld-gwyddoniaeth.co.uk/" TargetMode="External"/><Relationship Id="rId1" Type="http://schemas.openxmlformats.org/officeDocument/2006/relationships/slideLayout" Target="../slideLayouts/slideLayout25.xml"/><Relationship Id="rId5" Type="http://schemas.openxmlformats.org/officeDocument/2006/relationships/hyperlink" Target="https://www.see-science.co.uk/" TargetMode="External"/><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hyperlink" Target="https://www.ase.org.uk/resources/primary-science" TargetMode="External"/><Relationship Id="rId7" Type="http://schemas.openxmlformats.org/officeDocument/2006/relationships/hyperlink" Target="https://hwb.gov.wales/adnoddau" TargetMode="External"/><Relationship Id="rId2" Type="http://schemas.openxmlformats.org/officeDocument/2006/relationships/hyperlink" Target="https://www.stem.org.uk/resources/collection/3485/teaching-primary-science" TargetMode="External"/><Relationship Id="rId1" Type="http://schemas.openxmlformats.org/officeDocument/2006/relationships/slideLayout" Target="../slideLayouts/slideLayout33.xml"/><Relationship Id="rId6" Type="http://schemas.openxmlformats.org/officeDocument/2006/relationships/hyperlink" Target="https://explorify.wellcome.ac.uk/" TargetMode="External"/><Relationship Id="rId5" Type="http://schemas.openxmlformats.org/officeDocument/2006/relationships/hyperlink" Target="https://www.tes.com/teaching-resources" TargetMode="External"/><Relationship Id="rId4" Type="http://schemas.openxmlformats.org/officeDocument/2006/relationships/hyperlink" Target="https://wowscience.co.u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primary.cleapss.org.uk/" TargetMode="External"/><Relationship Id="rId2" Type="http://schemas.openxmlformats.org/officeDocument/2006/relationships/image" Target="../media/image59.png"/><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8" Type="http://schemas.openxmlformats.org/officeDocument/2006/relationships/hyperlink" Target="https://whel-primo.hosted.exlibrisgroup.com/permalink/f/14dj339/44UWTSD_ALMA21174149730002421" TargetMode="External"/><Relationship Id="rId3" Type="http://schemas.openxmlformats.org/officeDocument/2006/relationships/hyperlink" Target="https://whel-primo.hosted.exlibrisgroup.com/permalink/f/8jmhd5/44UWTSD_ALMA51169216980002421" TargetMode="External"/><Relationship Id="rId7" Type="http://schemas.openxmlformats.org/officeDocument/2006/relationships/hyperlink" Target="https://whel-primo.hosted.exlibrisgroup.com/permalink/f/8jmhd5/44UWTSD_ALMA21164198170002421" TargetMode="External"/><Relationship Id="rId2" Type="http://schemas.openxmlformats.org/officeDocument/2006/relationships/hyperlink" Target="https://whel-primo.hosted.exlibrisgroup.com/permalink/f/14dj339/44UWTSD_ALMA21165108420002421" TargetMode="External"/><Relationship Id="rId1" Type="http://schemas.openxmlformats.org/officeDocument/2006/relationships/slideLayout" Target="../slideLayouts/slideLayout25.xml"/><Relationship Id="rId6" Type="http://schemas.openxmlformats.org/officeDocument/2006/relationships/hyperlink" Target="https://whel-primo.hosted.exlibrisgroup.com/permalink/f/8jmhd5/44UWTSD_ALMA21164163830002421" TargetMode="External"/><Relationship Id="rId5" Type="http://schemas.openxmlformats.org/officeDocument/2006/relationships/hyperlink" Target="http://dera.ioe.ac.uk/7332/1/Final%20Report%20Bookmarked.pdf" TargetMode="External"/><Relationship Id="rId4" Type="http://schemas.openxmlformats.org/officeDocument/2006/relationships/hyperlink" Target="https://www.nfer.ac.uk/publications/FUTL06/FUTL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4A5530B-6B8C-E0D2-B11C-F66259DBD498}"/>
              </a:ext>
            </a:extLst>
          </p:cNvPr>
          <p:cNvSpPr>
            <a:spLocks noGrp="1"/>
          </p:cNvSpPr>
          <p:nvPr>
            <p:ph idx="1"/>
          </p:nvPr>
        </p:nvSpPr>
        <p:spPr>
          <a:xfrm>
            <a:off x="7251502" y="831654"/>
            <a:ext cx="4241800" cy="4167188"/>
          </a:xfrm>
        </p:spPr>
        <p:txBody>
          <a:bodyPr>
            <a:normAutofit fontScale="82500" lnSpcReduction="20000"/>
          </a:bodyPr>
          <a:lstStyle/>
          <a:p>
            <a:pPr marL="0" indent="0" algn="ctr">
              <a:buNone/>
            </a:pPr>
            <a:r>
              <a:rPr lang="en-US" sz="4800" b="1" dirty="0"/>
              <a:t>ECAD5012</a:t>
            </a:r>
          </a:p>
          <a:p>
            <a:pPr marL="0" indent="0" algn="ctr">
              <a:buNone/>
            </a:pPr>
            <a:br>
              <a:rPr lang="en-US" sz="4800" b="1" dirty="0"/>
            </a:br>
            <a:r>
              <a:rPr lang="en-US" sz="4800" b="1" dirty="0" err="1"/>
              <a:t>Gwyddoniaeth</a:t>
            </a:r>
            <a:r>
              <a:rPr lang="en-US" sz="4800" b="1" dirty="0"/>
              <a:t> </a:t>
            </a:r>
          </a:p>
          <a:p>
            <a:pPr marL="0" indent="0" algn="ctr">
              <a:buNone/>
            </a:pPr>
            <a:r>
              <a:rPr lang="en-US" sz="4800" b="1" dirty="0"/>
              <a:t>a </a:t>
            </a:r>
          </a:p>
          <a:p>
            <a:pPr marL="0" indent="0" algn="ctr">
              <a:buNone/>
            </a:pPr>
            <a:r>
              <a:rPr lang="en-US" sz="4800" b="1" dirty="0" err="1"/>
              <a:t>Thechnoleg</a:t>
            </a:r>
            <a:endParaRPr lang="en-US" sz="4800" b="1" dirty="0"/>
          </a:p>
          <a:p>
            <a:pPr marL="0" indent="0" algn="ctr">
              <a:buNone/>
            </a:pPr>
            <a:endParaRPr lang="en-US" sz="4800" b="1" dirty="0"/>
          </a:p>
          <a:p>
            <a:pPr marL="0" indent="0" algn="ctr">
              <a:buNone/>
            </a:pPr>
            <a:r>
              <a:rPr lang="en-US" sz="4800" b="1" dirty="0" err="1"/>
              <a:t>Darlith</a:t>
            </a:r>
            <a:r>
              <a:rPr lang="en-US" sz="4800" b="1" dirty="0"/>
              <a:t> 2</a:t>
            </a:r>
            <a:br>
              <a:rPr lang="en-US" sz="4800" b="1" dirty="0"/>
            </a:br>
            <a:br>
              <a:rPr lang="en-US" sz="2700" b="1" dirty="0"/>
            </a:br>
            <a:endParaRPr lang="en-US" sz="2700" b="1" dirty="0"/>
          </a:p>
          <a:p>
            <a:pPr algn="ctr"/>
            <a:endParaRPr lang="en-US" sz="2700" b="1" dirty="0"/>
          </a:p>
          <a:p>
            <a:pPr algn="ctr"/>
            <a:endParaRPr lang="en-US" sz="2700" b="1" dirty="0"/>
          </a:p>
        </p:txBody>
      </p:sp>
      <p:sp>
        <p:nvSpPr>
          <p:cNvPr id="6" name="Subtitle 2">
            <a:extLst>
              <a:ext uri="{FF2B5EF4-FFF2-40B4-BE49-F238E27FC236}">
                <a16:creationId xmlns:a16="http://schemas.microsoft.com/office/drawing/2014/main" id="{2A1D6706-A4DA-6F09-BEE2-7EBE9D6A4281}"/>
              </a:ext>
            </a:extLst>
          </p:cNvPr>
          <p:cNvSpPr txBox="1">
            <a:spLocks/>
          </p:cNvSpPr>
          <p:nvPr/>
        </p:nvSpPr>
        <p:spPr>
          <a:xfrm>
            <a:off x="6663733" y="4746779"/>
            <a:ext cx="5246387" cy="1096901"/>
          </a:xfrm>
          <a:prstGeom prst="rect">
            <a:avLst/>
          </a:prstGeom>
        </p:spPr>
        <p:txBody>
          <a:bodyPr vert="horz" wrap="non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b="1" dirty="0"/>
          </a:p>
          <a:p>
            <a:pPr marL="0" indent="0" algn="ctr">
              <a:buNone/>
            </a:pPr>
            <a:r>
              <a:rPr lang="en-US" sz="3200" b="1" dirty="0"/>
              <a:t>Menna Davies    </a:t>
            </a:r>
            <a:endParaRPr lang="en-US" sz="3200" b="1" dirty="0">
              <a:ea typeface="Calibri"/>
              <a:cs typeface="Calibri"/>
            </a:endParaRPr>
          </a:p>
          <a:p>
            <a:pPr marL="0" indent="0" algn="ctr">
              <a:buNone/>
            </a:pPr>
            <a:r>
              <a:rPr lang="en-US" sz="3200" b="1" dirty="0"/>
              <a:t>menna.davies@uwtsd.ac.uk</a:t>
            </a:r>
            <a:endParaRPr lang="en-US" sz="3200" b="1" dirty="0">
              <a:ea typeface="Calibri"/>
              <a:cs typeface="Calibri"/>
            </a:endParaRPr>
          </a:p>
          <a:p>
            <a:pPr marL="0" indent="0">
              <a:buNone/>
            </a:pPr>
            <a:endParaRPr lang="en-US" sz="2000" b="1" dirty="0"/>
          </a:p>
        </p:txBody>
      </p:sp>
    </p:spTree>
    <p:extLst>
      <p:ext uri="{BB962C8B-B14F-4D97-AF65-F5344CB8AC3E}">
        <p14:creationId xmlns:p14="http://schemas.microsoft.com/office/powerpoint/2010/main" val="2136041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9443383-980B-FE91-086F-11F0B767DBC1}"/>
              </a:ext>
            </a:extLst>
          </p:cNvPr>
          <p:cNvPicPr>
            <a:picLocks noChangeAspect="1"/>
          </p:cNvPicPr>
          <p:nvPr/>
        </p:nvPicPr>
        <p:blipFill rotWithShape="1">
          <a:blip r:embed="rId2"/>
          <a:srcRect l="40852" t="15319" r="41808" b="42270"/>
          <a:stretch/>
        </p:blipFill>
        <p:spPr>
          <a:xfrm>
            <a:off x="1797665" y="1498792"/>
            <a:ext cx="2341603" cy="3221496"/>
          </a:xfrm>
          <a:prstGeom prst="rect">
            <a:avLst/>
          </a:prstGeom>
          <a:ln w="28575">
            <a:solidFill>
              <a:schemeClr val="tx1"/>
            </a:solidFill>
          </a:ln>
        </p:spPr>
      </p:pic>
      <p:pic>
        <p:nvPicPr>
          <p:cNvPr id="9" name="Picture 8">
            <a:extLst>
              <a:ext uri="{FF2B5EF4-FFF2-40B4-BE49-F238E27FC236}">
                <a16:creationId xmlns:a16="http://schemas.microsoft.com/office/drawing/2014/main" id="{0FCC44A2-A068-FAF5-7284-0924B0B62441}"/>
              </a:ext>
            </a:extLst>
          </p:cNvPr>
          <p:cNvPicPr>
            <a:picLocks noChangeAspect="1"/>
          </p:cNvPicPr>
          <p:nvPr/>
        </p:nvPicPr>
        <p:blipFill rotWithShape="1">
          <a:blip r:embed="rId3"/>
          <a:srcRect l="28006" t="45248" r="32420" b="12199"/>
          <a:stretch/>
        </p:blipFill>
        <p:spPr>
          <a:xfrm>
            <a:off x="4872694" y="2352803"/>
            <a:ext cx="2214792" cy="1339593"/>
          </a:xfrm>
          <a:prstGeom prst="rect">
            <a:avLst/>
          </a:prstGeom>
          <a:ln w="28575">
            <a:solidFill>
              <a:schemeClr val="tx1"/>
            </a:solidFill>
          </a:ln>
        </p:spPr>
      </p:pic>
      <p:sp>
        <p:nvSpPr>
          <p:cNvPr id="10" name="TextBox 9">
            <a:extLst>
              <a:ext uri="{FF2B5EF4-FFF2-40B4-BE49-F238E27FC236}">
                <a16:creationId xmlns:a16="http://schemas.microsoft.com/office/drawing/2014/main" id="{44DF39CA-453B-C6BD-87F4-7D39C4AA5B00}"/>
              </a:ext>
            </a:extLst>
          </p:cNvPr>
          <p:cNvSpPr txBox="1"/>
          <p:nvPr/>
        </p:nvSpPr>
        <p:spPr>
          <a:xfrm>
            <a:off x="1258505" y="704243"/>
            <a:ext cx="9878438" cy="646331"/>
          </a:xfrm>
          <a:prstGeom prst="rect">
            <a:avLst/>
          </a:prstGeom>
          <a:noFill/>
        </p:spPr>
        <p:txBody>
          <a:bodyPr wrap="square">
            <a:spAutoFit/>
          </a:bodyPr>
          <a:lstStyle/>
          <a:p>
            <a:r>
              <a:rPr lang="en-GB" b="0" i="1" dirty="0">
                <a:solidFill>
                  <a:srgbClr val="000000"/>
                </a:solidFill>
                <a:effectLst/>
                <a:latin typeface="Helvetica Neue"/>
              </a:rPr>
              <a:t>“The Science Capital Teaching Approach is designed to support teachers in helping students find more meaning and relevance in science and, as a result, engage more with the subject.”</a:t>
            </a:r>
            <a:endParaRPr lang="en-GB" i="1" dirty="0"/>
          </a:p>
        </p:txBody>
      </p:sp>
      <p:pic>
        <p:nvPicPr>
          <p:cNvPr id="11" name="Picture 10">
            <a:extLst>
              <a:ext uri="{FF2B5EF4-FFF2-40B4-BE49-F238E27FC236}">
                <a16:creationId xmlns:a16="http://schemas.microsoft.com/office/drawing/2014/main" id="{90A80933-8793-BD8D-D1C3-5169D659C5B9}"/>
              </a:ext>
            </a:extLst>
          </p:cNvPr>
          <p:cNvPicPr>
            <a:picLocks noChangeAspect="1"/>
          </p:cNvPicPr>
          <p:nvPr/>
        </p:nvPicPr>
        <p:blipFill rotWithShape="1">
          <a:blip r:embed="rId4"/>
          <a:srcRect l="37659" t="14894" r="37686" b="22588"/>
          <a:stretch/>
        </p:blipFill>
        <p:spPr>
          <a:xfrm>
            <a:off x="7947300" y="1498792"/>
            <a:ext cx="2258488" cy="3221497"/>
          </a:xfrm>
          <a:prstGeom prst="rect">
            <a:avLst/>
          </a:prstGeom>
          <a:ln w="28575">
            <a:solidFill>
              <a:schemeClr val="tx2">
                <a:lumMod val="50000"/>
              </a:schemeClr>
            </a:solidFill>
          </a:ln>
        </p:spPr>
      </p:pic>
      <p:sp>
        <p:nvSpPr>
          <p:cNvPr id="12" name="TextBox 11">
            <a:extLst>
              <a:ext uri="{FF2B5EF4-FFF2-40B4-BE49-F238E27FC236}">
                <a16:creationId xmlns:a16="http://schemas.microsoft.com/office/drawing/2014/main" id="{965FE081-DF5B-C7FC-4071-F5651881A371}"/>
              </a:ext>
            </a:extLst>
          </p:cNvPr>
          <p:cNvSpPr txBox="1"/>
          <p:nvPr/>
        </p:nvSpPr>
        <p:spPr>
          <a:xfrm>
            <a:off x="712002" y="4762363"/>
            <a:ext cx="4362856" cy="646331"/>
          </a:xfrm>
          <a:prstGeom prst="rect">
            <a:avLst/>
          </a:prstGeom>
          <a:noFill/>
        </p:spPr>
        <p:txBody>
          <a:bodyPr wrap="square">
            <a:spAutoFit/>
          </a:bodyPr>
          <a:lstStyle/>
          <a:p>
            <a:r>
              <a:rPr lang="en-GB" dirty="0">
                <a:solidFill>
                  <a:srgbClr val="0070C0"/>
                </a:solidFill>
                <a:hlinkClick r:id="rId5">
                  <a:extLst>
                    <a:ext uri="{A12FA001-AC4F-418D-AE19-62706E023703}">
                      <ahyp:hlinkClr xmlns:ahyp="http://schemas.microsoft.com/office/drawing/2018/hyperlinkcolor" val="tx"/>
                    </a:ext>
                  </a:extLst>
                </a:hlinkClick>
              </a:rPr>
              <a:t>the-science-capital-teaching-approach-pack-for-teachers-welsh.pdf (ucl.ac.uk)</a:t>
            </a:r>
            <a:endParaRPr lang="en-GB" dirty="0">
              <a:solidFill>
                <a:srgbClr val="0070C0"/>
              </a:solidFill>
            </a:endParaRPr>
          </a:p>
        </p:txBody>
      </p:sp>
      <p:sp>
        <p:nvSpPr>
          <p:cNvPr id="13" name="Title 1">
            <a:extLst>
              <a:ext uri="{FF2B5EF4-FFF2-40B4-BE49-F238E27FC236}">
                <a16:creationId xmlns:a16="http://schemas.microsoft.com/office/drawing/2014/main" id="{D590F067-E77A-BA0D-7B08-7C9614547D50}"/>
              </a:ext>
            </a:extLst>
          </p:cNvPr>
          <p:cNvSpPr txBox="1">
            <a:spLocks/>
          </p:cNvSpPr>
          <p:nvPr/>
        </p:nvSpPr>
        <p:spPr>
          <a:xfrm>
            <a:off x="1797665" y="99165"/>
            <a:ext cx="8596668" cy="659319"/>
          </a:xfrm>
          <a:prstGeom prst="rect">
            <a:avLst/>
          </a:prstGeom>
        </p:spPr>
        <p:txBody>
          <a:bodyPr>
            <a:normAutofit fontScale="9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err="1">
                <a:latin typeface="Tahoma" panose="020B0604030504040204" pitchFamily="34" charset="0"/>
                <a:ea typeface="Tahoma" panose="020B0604030504040204" pitchFamily="34" charset="0"/>
                <a:cs typeface="Tahoma" panose="020B0604030504040204" pitchFamily="34" charset="0"/>
              </a:rPr>
              <a:t>Cyfalaf</a:t>
            </a:r>
            <a:r>
              <a:rPr lang="en-GB" sz="4000" dirty="0">
                <a:latin typeface="Tahoma" panose="020B0604030504040204" pitchFamily="34" charset="0"/>
                <a:ea typeface="Tahoma" panose="020B0604030504040204" pitchFamily="34" charset="0"/>
                <a:cs typeface="Tahoma" panose="020B0604030504040204" pitchFamily="34" charset="0"/>
              </a:rPr>
              <a:t> </a:t>
            </a:r>
            <a:r>
              <a:rPr lang="en-GB" sz="4000" dirty="0" err="1">
                <a:latin typeface="Tahoma" panose="020B0604030504040204" pitchFamily="34" charset="0"/>
                <a:ea typeface="Tahoma" panose="020B0604030504040204" pitchFamily="34" charset="0"/>
                <a:cs typeface="Tahoma" panose="020B0604030504040204" pitchFamily="34" charset="0"/>
              </a:rPr>
              <a:t>Gwyddonol</a:t>
            </a:r>
            <a:r>
              <a:rPr lang="en-GB" sz="4000" dirty="0">
                <a:latin typeface="Tahoma" panose="020B0604030504040204" pitchFamily="34" charset="0"/>
                <a:ea typeface="Tahoma" panose="020B0604030504040204" pitchFamily="34" charset="0"/>
                <a:cs typeface="Tahoma" panose="020B0604030504040204" pitchFamily="34" charset="0"/>
              </a:rPr>
              <a:t>   :    Science Capital </a:t>
            </a:r>
          </a:p>
        </p:txBody>
      </p:sp>
      <p:sp>
        <p:nvSpPr>
          <p:cNvPr id="14" name="TextBox 13">
            <a:extLst>
              <a:ext uri="{FF2B5EF4-FFF2-40B4-BE49-F238E27FC236}">
                <a16:creationId xmlns:a16="http://schemas.microsoft.com/office/drawing/2014/main" id="{54C4B04C-D118-29EF-B5B5-DF911C188BE8}"/>
              </a:ext>
            </a:extLst>
          </p:cNvPr>
          <p:cNvSpPr txBox="1"/>
          <p:nvPr/>
        </p:nvSpPr>
        <p:spPr>
          <a:xfrm>
            <a:off x="6452181" y="4829615"/>
            <a:ext cx="5431208" cy="923330"/>
          </a:xfrm>
          <a:prstGeom prst="rect">
            <a:avLst/>
          </a:prstGeom>
          <a:noFill/>
        </p:spPr>
        <p:txBody>
          <a:bodyPr wrap="square">
            <a:spAutoFit/>
          </a:bodyPr>
          <a:lstStyle/>
          <a:p>
            <a:r>
              <a:rPr lang="en-GB" dirty="0">
                <a:solidFill>
                  <a:srgbClr val="0070C0"/>
                </a:solidFill>
                <a:hlinkClick r:id="rId6">
                  <a:extLst>
                    <a:ext uri="{A12FA001-AC4F-418D-AE19-62706E023703}">
                      <ahyp:hlinkClr xmlns:ahyp="http://schemas.microsoft.com/office/drawing/2018/hyperlinkcolor" val="tx"/>
                    </a:ext>
                  </a:extLst>
                </a:hlinkClick>
              </a:rPr>
              <a:t>https://discovery.ucl.ac.uk/id/eprint/10080166/1/the-science-capital-teaching-approach-pack-for-teachers.pdf</a:t>
            </a:r>
            <a:endParaRPr lang="en-GB" dirty="0">
              <a:solidFill>
                <a:srgbClr val="0070C0"/>
              </a:solidFill>
            </a:endParaRPr>
          </a:p>
          <a:p>
            <a:endParaRPr lang="en-GB" dirty="0">
              <a:solidFill>
                <a:srgbClr val="0070C0"/>
              </a:solidFill>
            </a:endParaRPr>
          </a:p>
        </p:txBody>
      </p:sp>
    </p:spTree>
    <p:extLst>
      <p:ext uri="{BB962C8B-B14F-4D97-AF65-F5344CB8AC3E}">
        <p14:creationId xmlns:p14="http://schemas.microsoft.com/office/powerpoint/2010/main" val="2714060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33BA9-D11A-5264-B3AE-90893A0D0105}"/>
              </a:ext>
            </a:extLst>
          </p:cNvPr>
          <p:cNvSpPr>
            <a:spLocks noGrp="1"/>
          </p:cNvSpPr>
          <p:nvPr>
            <p:ph type="title"/>
          </p:nvPr>
        </p:nvSpPr>
        <p:spPr>
          <a:xfrm>
            <a:off x="1901789" y="97298"/>
            <a:ext cx="8388421" cy="685022"/>
          </a:xfrm>
        </p:spPr>
        <p:txBody>
          <a:bodyPr anchor="t">
            <a:normAutofit/>
          </a:bodyPr>
          <a:lstStyle/>
          <a:p>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Cyfalaf</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Gwyddonol</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Beth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ydyw</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p>
        </p:txBody>
      </p:sp>
      <p:graphicFrame>
        <p:nvGraphicFramePr>
          <p:cNvPr id="3" name="Content Placeholder 3">
            <a:extLst>
              <a:ext uri="{FF2B5EF4-FFF2-40B4-BE49-F238E27FC236}">
                <a16:creationId xmlns:a16="http://schemas.microsoft.com/office/drawing/2014/main" id="{BB3A20E9-87C2-DC66-5EB9-1C73CEBC5A64}"/>
              </a:ext>
            </a:extLst>
          </p:cNvPr>
          <p:cNvGraphicFramePr>
            <a:graphicFrameLocks noGrp="1"/>
          </p:cNvGraphicFramePr>
          <p:nvPr>
            <p:ph idx="1"/>
            <p:extLst>
              <p:ext uri="{D42A27DB-BD31-4B8C-83A1-F6EECF244321}">
                <p14:modId xmlns:p14="http://schemas.microsoft.com/office/powerpoint/2010/main" val="1321932535"/>
              </p:ext>
            </p:extLst>
          </p:nvPr>
        </p:nvGraphicFramePr>
        <p:xfrm>
          <a:off x="568960" y="701040"/>
          <a:ext cx="10467854" cy="4795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1644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851599B-A487-40D9-B98C-373E2F18CEEA}"/>
              </a:ext>
            </a:extLst>
          </p:cNvPr>
          <p:cNvSpPr txBox="1"/>
          <p:nvPr/>
        </p:nvSpPr>
        <p:spPr>
          <a:xfrm>
            <a:off x="724152" y="4694549"/>
            <a:ext cx="5098482" cy="646331"/>
          </a:xfrm>
          <a:prstGeom prst="rect">
            <a:avLst/>
          </a:prstGeom>
          <a:noFill/>
        </p:spPr>
        <p:txBody>
          <a:bodyPr wrap="square">
            <a:spAutoFit/>
          </a:bodyPr>
          <a:lstStyle/>
          <a:p>
            <a:r>
              <a:rPr lang="en-GB" dirty="0">
                <a:hlinkClick r:id="rId2"/>
              </a:rPr>
              <a:t>https://www.youtube.com/watch?v=A0t70bwPD6Y</a:t>
            </a:r>
            <a:endParaRPr lang="en-GB" dirty="0"/>
          </a:p>
          <a:p>
            <a:endParaRPr lang="en-GB" dirty="0"/>
          </a:p>
        </p:txBody>
      </p:sp>
      <p:pic>
        <p:nvPicPr>
          <p:cNvPr id="13" name="Picture 12">
            <a:extLst>
              <a:ext uri="{FF2B5EF4-FFF2-40B4-BE49-F238E27FC236}">
                <a16:creationId xmlns:a16="http://schemas.microsoft.com/office/drawing/2014/main" id="{997D4A3B-542B-473E-AA1A-E6A572280143}"/>
              </a:ext>
            </a:extLst>
          </p:cNvPr>
          <p:cNvPicPr>
            <a:picLocks noChangeAspect="1"/>
          </p:cNvPicPr>
          <p:nvPr/>
        </p:nvPicPr>
        <p:blipFill rotWithShape="1">
          <a:blip r:embed="rId3"/>
          <a:srcRect l="8217" t="20000" r="40559" b="30356"/>
          <a:stretch/>
        </p:blipFill>
        <p:spPr>
          <a:xfrm>
            <a:off x="6430654" y="1096198"/>
            <a:ext cx="4942711" cy="3414409"/>
          </a:xfrm>
          <a:prstGeom prst="rect">
            <a:avLst/>
          </a:prstGeom>
          <a:ln w="28575">
            <a:solidFill>
              <a:schemeClr val="tx1"/>
            </a:solidFill>
          </a:ln>
        </p:spPr>
      </p:pic>
      <p:sp>
        <p:nvSpPr>
          <p:cNvPr id="15" name="TextBox 14">
            <a:extLst>
              <a:ext uri="{FF2B5EF4-FFF2-40B4-BE49-F238E27FC236}">
                <a16:creationId xmlns:a16="http://schemas.microsoft.com/office/drawing/2014/main" id="{01CC07F8-B9B9-4E6F-A495-6ACA982DCB9D}"/>
              </a:ext>
            </a:extLst>
          </p:cNvPr>
          <p:cNvSpPr txBox="1"/>
          <p:nvPr/>
        </p:nvSpPr>
        <p:spPr>
          <a:xfrm>
            <a:off x="6312863" y="4671578"/>
            <a:ext cx="5178292" cy="646331"/>
          </a:xfrm>
          <a:prstGeom prst="rect">
            <a:avLst/>
          </a:prstGeom>
          <a:noFill/>
        </p:spPr>
        <p:txBody>
          <a:bodyPr wrap="square">
            <a:spAutoFit/>
          </a:bodyPr>
          <a:lstStyle/>
          <a:p>
            <a:r>
              <a:rPr lang="en-GB" dirty="0">
                <a:hlinkClick r:id="rId4"/>
              </a:rPr>
              <a:t>https://www.youtube.com/watch?v=hWWPUIK3xZ0</a:t>
            </a:r>
            <a:endParaRPr lang="en-GB" dirty="0"/>
          </a:p>
          <a:p>
            <a:endParaRPr lang="en-GB" dirty="0"/>
          </a:p>
        </p:txBody>
      </p:sp>
      <p:pic>
        <p:nvPicPr>
          <p:cNvPr id="17" name="Picture 16">
            <a:extLst>
              <a:ext uri="{FF2B5EF4-FFF2-40B4-BE49-F238E27FC236}">
                <a16:creationId xmlns:a16="http://schemas.microsoft.com/office/drawing/2014/main" id="{588FFD1B-D858-40B5-827C-508FD2E28002}"/>
              </a:ext>
            </a:extLst>
          </p:cNvPr>
          <p:cNvPicPr>
            <a:picLocks noChangeAspect="1"/>
          </p:cNvPicPr>
          <p:nvPr/>
        </p:nvPicPr>
        <p:blipFill rotWithShape="1">
          <a:blip r:embed="rId5"/>
          <a:srcRect l="4867" t="20000" r="41436" b="23404"/>
          <a:stretch/>
        </p:blipFill>
        <p:spPr>
          <a:xfrm>
            <a:off x="724152" y="1096198"/>
            <a:ext cx="5214024" cy="3414409"/>
          </a:xfrm>
          <a:prstGeom prst="rect">
            <a:avLst/>
          </a:prstGeom>
          <a:ln w="38100">
            <a:solidFill>
              <a:schemeClr val="tx1"/>
            </a:solidFill>
          </a:ln>
        </p:spPr>
      </p:pic>
      <p:sp>
        <p:nvSpPr>
          <p:cNvPr id="18" name="Title 1">
            <a:extLst>
              <a:ext uri="{FF2B5EF4-FFF2-40B4-BE49-F238E27FC236}">
                <a16:creationId xmlns:a16="http://schemas.microsoft.com/office/drawing/2014/main" id="{2EC1DBE6-9343-4961-BDD9-4C66B3BF98F2}"/>
              </a:ext>
            </a:extLst>
          </p:cNvPr>
          <p:cNvSpPr>
            <a:spLocks noGrp="1"/>
          </p:cNvSpPr>
          <p:nvPr>
            <p:ph type="title"/>
          </p:nvPr>
        </p:nvSpPr>
        <p:spPr>
          <a:xfrm>
            <a:off x="566236" y="177133"/>
            <a:ext cx="8596668" cy="659319"/>
          </a:xfrm>
        </p:spPr>
        <p:txBody>
          <a:bodyPr>
            <a:normAutofit/>
          </a:bodyPr>
          <a:lstStyle/>
          <a:p>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Cyfalaf</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Gwyddonol</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 Science Capital </a:t>
            </a:r>
          </a:p>
        </p:txBody>
      </p:sp>
    </p:spTree>
    <p:extLst>
      <p:ext uri="{BB962C8B-B14F-4D97-AF65-F5344CB8AC3E}">
        <p14:creationId xmlns:p14="http://schemas.microsoft.com/office/powerpoint/2010/main" val="2806264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9" name="Picture 1" descr="Machine generated alternative text:&#10;Mae bod yn chwilfrydig a chwilio am atebion yn hanfodol i ddeall a rhagfynegi &#10;ffenomenau. &#10;Mae meddylfryd dylunio a pheirianneg yn cynnig ffyrdd technegol a chreadigol i &#10;ddiwallu anghenion a dymuniadau cymdeithas. &#10;Mae'r byd O'n cwmpas yn Ilawn pethau byw sy'n dibynnu ar ei gilydd i oroesi. &#10;Mae mater, a'r ffordd y mae'n ymddwyn, yn diffinio ein bydysawd ac yn ffurfio ein &#10;bywydau. &#10;Mae grymoedd ac egni yn gosod sail i ddeall ein bydysawd. &#10;Mae cyfrifiaduraeth yn gosod sail i'n byd digidol. ">
            <a:extLst>
              <a:ext uri="{FF2B5EF4-FFF2-40B4-BE49-F238E27FC236}">
                <a16:creationId xmlns:a16="http://schemas.microsoft.com/office/drawing/2014/main" id="{A6365314-21B6-44C6-83D1-0C13C046D51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5402" y="1893460"/>
            <a:ext cx="5074962" cy="3198442"/>
          </a:xfrm>
          <a:prstGeom prst="rect">
            <a:avLst/>
          </a:prstGeom>
          <a:noFill/>
          <a:extLst>
            <a:ext uri="{909E8E84-426E-40DD-AFC4-6F175D3DCCD1}">
              <a14:hiddenFill xmlns:a14="http://schemas.microsoft.com/office/drawing/2010/main">
                <a:solidFill>
                  <a:srgbClr val="FFFFFF"/>
                </a:solidFill>
              </a14:hiddenFill>
            </a:ext>
          </a:extLst>
        </p:spPr>
      </p:pic>
      <p:sp>
        <p:nvSpPr>
          <p:cNvPr id="15" name="Title 14">
            <a:extLst>
              <a:ext uri="{FF2B5EF4-FFF2-40B4-BE49-F238E27FC236}">
                <a16:creationId xmlns:a16="http://schemas.microsoft.com/office/drawing/2014/main" id="{5EDA0B72-70F1-4F44-98F8-36EF00824F8B}"/>
              </a:ext>
            </a:extLst>
          </p:cNvPr>
          <p:cNvSpPr>
            <a:spLocks noGrp="1"/>
          </p:cNvSpPr>
          <p:nvPr>
            <p:ph type="title"/>
          </p:nvPr>
        </p:nvSpPr>
        <p:spPr>
          <a:xfrm>
            <a:off x="1845361" y="390279"/>
            <a:ext cx="8287929" cy="1320800"/>
          </a:xfrm>
        </p:spPr>
        <p:txBody>
          <a:bodyPr>
            <a:normAutofit/>
          </a:bodyPr>
          <a:lstStyle/>
          <a:p>
            <a:pPr algn="ct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Datganiadau</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o’r</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hyn</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sy’n</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4000" dirty="0" err="1">
                <a:solidFill>
                  <a:srgbClr val="002060"/>
                </a:solidFill>
                <a:latin typeface="Tahoma" panose="020B0604030504040204" pitchFamily="34" charset="0"/>
                <a:ea typeface="Tahoma" panose="020B0604030504040204" pitchFamily="34" charset="0"/>
                <a:cs typeface="Tahoma" panose="020B0604030504040204" pitchFamily="34" charset="0"/>
              </a:rPr>
              <a:t>bwysig</a:t>
            </a: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     </a:t>
            </a:r>
            <a:b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br>
            <a:r>
              <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rPr>
              <a:t>Statements of what matters         </a:t>
            </a:r>
          </a:p>
        </p:txBody>
      </p:sp>
      <p:pic>
        <p:nvPicPr>
          <p:cNvPr id="5" name="Picture 4">
            <a:extLst>
              <a:ext uri="{FF2B5EF4-FFF2-40B4-BE49-F238E27FC236}">
                <a16:creationId xmlns:a16="http://schemas.microsoft.com/office/drawing/2014/main" id="{8E21C8FC-298F-477E-9F8D-837DB0FF752B}"/>
              </a:ext>
            </a:extLst>
          </p:cNvPr>
          <p:cNvPicPr>
            <a:picLocks noChangeAspect="1"/>
          </p:cNvPicPr>
          <p:nvPr/>
        </p:nvPicPr>
        <p:blipFill rotWithShape="1">
          <a:blip r:embed="rId4"/>
          <a:srcRect l="23811" t="23400" r="23835" b="24610"/>
          <a:stretch/>
        </p:blipFill>
        <p:spPr>
          <a:xfrm>
            <a:off x="5989326" y="1896837"/>
            <a:ext cx="5719934" cy="3195065"/>
          </a:xfrm>
          <a:prstGeom prst="rect">
            <a:avLst/>
          </a:prstGeom>
        </p:spPr>
      </p:pic>
      <p:sp>
        <p:nvSpPr>
          <p:cNvPr id="7" name="Rectangle 6">
            <a:extLst>
              <a:ext uri="{FF2B5EF4-FFF2-40B4-BE49-F238E27FC236}">
                <a16:creationId xmlns:a16="http://schemas.microsoft.com/office/drawing/2014/main" id="{DA8B70B8-6E54-4B66-BB3E-79B9DD075DE8}"/>
              </a:ext>
            </a:extLst>
          </p:cNvPr>
          <p:cNvSpPr/>
          <p:nvPr/>
        </p:nvSpPr>
        <p:spPr>
          <a:xfrm>
            <a:off x="6167120" y="5034106"/>
            <a:ext cx="6096000" cy="923330"/>
          </a:xfrm>
          <a:prstGeom prst="rect">
            <a:avLst/>
          </a:prstGeom>
        </p:spPr>
        <p:txBody>
          <a:bodyPr>
            <a:spAutoFit/>
          </a:bodyPr>
          <a:lstStyle/>
          <a:p>
            <a:r>
              <a:rPr lang="en-GB" dirty="0">
                <a:hlinkClick r:id="rId5">
                  <a:extLst>
                    <a:ext uri="{A12FA001-AC4F-418D-AE19-62706E023703}">
                      <ahyp:hlinkClr xmlns:ahyp="http://schemas.microsoft.com/office/drawing/2018/hyperlinkcolor" val="tx"/>
                    </a:ext>
                  </a:extLst>
                </a:hlinkClick>
              </a:rPr>
              <a:t>https://hwb.gov.wales/curriculum-for-wales/science-and-technology/descriptions-of-learning/</a:t>
            </a:r>
            <a:endParaRPr lang="en-GB" dirty="0"/>
          </a:p>
          <a:p>
            <a:endParaRPr lang="en-GB" dirty="0"/>
          </a:p>
        </p:txBody>
      </p:sp>
      <p:sp>
        <p:nvSpPr>
          <p:cNvPr id="8" name="Rectangle 7">
            <a:extLst>
              <a:ext uri="{FF2B5EF4-FFF2-40B4-BE49-F238E27FC236}">
                <a16:creationId xmlns:a16="http://schemas.microsoft.com/office/drawing/2014/main" id="{18EF1BD5-D751-4863-83FE-7549CAC723AA}"/>
              </a:ext>
            </a:extLst>
          </p:cNvPr>
          <p:cNvSpPr/>
          <p:nvPr/>
        </p:nvSpPr>
        <p:spPr>
          <a:xfrm>
            <a:off x="575402" y="5091902"/>
            <a:ext cx="4879759" cy="1077218"/>
          </a:xfrm>
          <a:prstGeom prst="rect">
            <a:avLst/>
          </a:prstGeom>
        </p:spPr>
        <p:txBody>
          <a:bodyPr wrap="square">
            <a:spAutoFit/>
          </a:bodyPr>
          <a:lstStyle/>
          <a:p>
            <a:r>
              <a:rPr lang="en-GB" sz="1600" dirty="0">
                <a:hlinkClick r:id="rId6">
                  <a:extLst>
                    <a:ext uri="{A12FA001-AC4F-418D-AE19-62706E023703}">
                      <ahyp:hlinkClr xmlns:ahyp="http://schemas.microsoft.com/office/drawing/2018/hyperlinkcolor" val="tx"/>
                    </a:ext>
                  </a:extLst>
                </a:hlinkClick>
              </a:rPr>
              <a:t>https://hwb.gov.wales/cwricwlwm-i-gymru/gwyddoniaeth-a-thechnoleg/disgrifiadau-dysgu/</a:t>
            </a:r>
            <a:endParaRPr lang="en-GB" sz="1600" dirty="0"/>
          </a:p>
          <a:p>
            <a:endParaRPr lang="en-GB" sz="1600" dirty="0"/>
          </a:p>
        </p:txBody>
      </p:sp>
      <p:pic>
        <p:nvPicPr>
          <p:cNvPr id="9" name="Picture 2" descr="Image result for maes dysgu a phrofiad gwyddoniaeth a thechnoleg">
            <a:extLst>
              <a:ext uri="{FF2B5EF4-FFF2-40B4-BE49-F238E27FC236}">
                <a16:creationId xmlns:a16="http://schemas.microsoft.com/office/drawing/2014/main" id="{E6E720D5-8684-4415-94A0-6C072F5BF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5547" y="493184"/>
            <a:ext cx="1729828" cy="1297371"/>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10" name="Picture 4" descr="Image result for science and technology aole">
            <a:extLst>
              <a:ext uri="{FF2B5EF4-FFF2-40B4-BE49-F238E27FC236}">
                <a16:creationId xmlns:a16="http://schemas.microsoft.com/office/drawing/2014/main" id="{1C8A08B7-7AD8-4CF7-8303-2DE6769CD0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82540" y="462922"/>
            <a:ext cx="1826720" cy="126212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01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2E3374E-D11A-4DC0-A451-55A3EDF6D657}"/>
              </a:ext>
            </a:extLst>
          </p:cNvPr>
          <p:cNvSpPr txBox="1">
            <a:spLocks/>
          </p:cNvSpPr>
          <p:nvPr/>
        </p:nvSpPr>
        <p:spPr>
          <a:xfrm>
            <a:off x="346291" y="93583"/>
            <a:ext cx="11258807" cy="759857"/>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Egwyddorion</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Cynnydd</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Cynllunio</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ar</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gyfer</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cynnydd</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p>
          <a:p>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Caiff</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cynnydd</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ym</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Maes</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Dysgu</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Phrofiad</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Gwyddoniaeth</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Thechnoleg</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ei</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ddangos</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wrth</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i</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ddysgwyr</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archwilio</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phrofi</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syniadau</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chysyniadau</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cynyddol</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gymhleth</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sy'n</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rhan</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o'r</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datganiadau</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o'r</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hyn</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sy'n</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 </a:t>
            </a:r>
            <a:r>
              <a:rPr lang="en-GB" sz="2400" i="0" dirty="0" err="1">
                <a:solidFill>
                  <a:srgbClr val="1F1F1F"/>
                </a:solidFill>
                <a:effectLst/>
                <a:latin typeface="Tahoma" panose="020B0604030504040204" pitchFamily="34" charset="0"/>
                <a:ea typeface="Tahoma" panose="020B0604030504040204" pitchFamily="34" charset="0"/>
                <a:cs typeface="Tahoma" panose="020B0604030504040204" pitchFamily="34" charset="0"/>
              </a:rPr>
              <a:t>bwysig</a:t>
            </a:r>
            <a:r>
              <a:rPr lang="en-GB" sz="2400" i="0" dirty="0">
                <a:solidFill>
                  <a:srgbClr val="1F1F1F"/>
                </a:solidFill>
                <a:effectLst/>
                <a:latin typeface="Tahoma" panose="020B0604030504040204" pitchFamily="34" charset="0"/>
                <a:ea typeface="Tahoma" panose="020B0604030504040204" pitchFamily="34" charset="0"/>
                <a:cs typeface="Tahoma" panose="020B0604030504040204" pitchFamily="34" charset="0"/>
              </a:rPr>
              <a:t>”</a:t>
            </a: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9" name="TextBox 8">
            <a:extLst>
              <a:ext uri="{FF2B5EF4-FFF2-40B4-BE49-F238E27FC236}">
                <a16:creationId xmlns:a16="http://schemas.microsoft.com/office/drawing/2014/main" id="{1B7536A9-6810-4A68-8452-D32C95807D45}"/>
              </a:ext>
            </a:extLst>
          </p:cNvPr>
          <p:cNvSpPr txBox="1"/>
          <p:nvPr/>
        </p:nvSpPr>
        <p:spPr>
          <a:xfrm>
            <a:off x="295667" y="2423175"/>
            <a:ext cx="7486893" cy="3421962"/>
          </a:xfrm>
          <a:prstGeom prst="rect">
            <a:avLst/>
          </a:prstGeom>
          <a:noFill/>
        </p:spPr>
        <p:txBody>
          <a:bodyPr wrap="square">
            <a:spAutoFit/>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92D050"/>
                </a:solidFill>
                <a:effectLst/>
                <a:latin typeface="+mj-lt"/>
                <a:ea typeface="Times New Roman" panose="02020603050405020304" pitchFamily="18" charset="0"/>
                <a:cs typeface="Calibri" panose="020F0502020204030204" pitchFamily="34" charset="0"/>
              </a:rPr>
              <a:t>Enghraifft YHSB 4: </a:t>
            </a:r>
            <a:r>
              <a:rPr lang="cy-GB" sz="2800" dirty="0">
                <a:solidFill>
                  <a:srgbClr val="202124"/>
                </a:solidFill>
                <a:effectLst/>
                <a:latin typeface="+mj-lt"/>
                <a:ea typeface="Times New Roman" panose="02020603050405020304" pitchFamily="18" charset="0"/>
                <a:cs typeface="Calibri" panose="020F0502020204030204" pitchFamily="34" charset="0"/>
              </a:rPr>
              <a:t>dysgu sut y gellir trin deunyddiau:</a:t>
            </a:r>
            <a:endParaRPr lang="en-GB" sz="2800" dirty="0">
              <a:effectLst/>
              <a:latin typeface="+mj-lt"/>
              <a:ea typeface="Calibri" panose="020F0502020204030204" pitchFamily="34" charset="0"/>
              <a:cs typeface="Times New Roman" panose="02020603050405020304" pitchFamily="18" charset="0"/>
            </a:endParaRPr>
          </a:p>
          <a:p>
            <a:pPr marL="342900" indent="-342900">
              <a:lnSpc>
                <a:spcPts val="2700"/>
              </a:lnSpc>
              <a:spcAft>
                <a:spcPts val="800"/>
              </a:spcAft>
              <a:buFont typeface="Wingdings" panose="05000000000000000000" pitchFamily="2" charset="2"/>
              <a:buChar char="Ø"/>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202124"/>
                </a:solidFill>
                <a:effectLst/>
                <a:latin typeface="+mj-lt"/>
                <a:ea typeface="Times New Roman" panose="02020603050405020304" pitchFamily="18" charset="0"/>
                <a:cs typeface="Calibri" panose="020F0502020204030204" pitchFamily="34" charset="0"/>
              </a:rPr>
              <a:t>ar gamau cynharach trwy chwarae, cymysgu deunyddiau a gwybod y gall deunyddiau newid, ac o dan rai amodau byddant yn ymateb i ffurfio rhywbeth newydd, yn ogystal â chael eu cyfuno i greu cynhyrchion newydd</a:t>
            </a:r>
            <a:endParaRPr lang="en-GB" sz="2800" dirty="0">
              <a:effectLst/>
              <a:latin typeface="+mj-lt"/>
              <a:ea typeface="Calibri" panose="020F0502020204030204" pitchFamily="34" charset="0"/>
              <a:cs typeface="Times New Roman" panose="02020603050405020304" pitchFamily="18" charset="0"/>
            </a:endParaRPr>
          </a:p>
          <a:p>
            <a:pPr marL="342900" indent="-342900">
              <a:lnSpc>
                <a:spcPts val="2700"/>
              </a:lnSpc>
              <a:spcAft>
                <a:spcPts val="800"/>
              </a:spcAft>
              <a:buFont typeface="Wingdings" panose="05000000000000000000" pitchFamily="2" charset="2"/>
              <a:buChar char="Ø"/>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202124"/>
                </a:solidFill>
                <a:effectLst/>
                <a:latin typeface="+mj-lt"/>
                <a:ea typeface="Times New Roman" panose="02020603050405020304" pitchFamily="18" charset="0"/>
                <a:cs typeface="Calibri" panose="020F0502020204030204" pitchFamily="34" charset="0"/>
              </a:rPr>
              <a:t>yn nes ymlaen, gellir archwilio gwahanol fathau o adweithiau cemegol</a:t>
            </a:r>
            <a:endParaRPr lang="en-GB" sz="2800" dirty="0">
              <a:effectLst/>
              <a:latin typeface="+mj-lt"/>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0D382C4E-8B14-48C8-B41D-998158548BFA}"/>
              </a:ext>
            </a:extLst>
          </p:cNvPr>
          <p:cNvSpPr txBox="1"/>
          <p:nvPr/>
        </p:nvSpPr>
        <p:spPr>
          <a:xfrm>
            <a:off x="2168565" y="2100009"/>
            <a:ext cx="8545749" cy="646331"/>
          </a:xfrm>
          <a:prstGeom prst="rect">
            <a:avLst/>
          </a:prstGeom>
          <a:noFill/>
        </p:spPr>
        <p:txBody>
          <a:bodyPr wrap="square">
            <a:spAutoFit/>
          </a:bodyPr>
          <a:lstStyle/>
          <a:p>
            <a:r>
              <a:rPr lang="en-GB" b="1" dirty="0" err="1">
                <a:solidFill>
                  <a:srgbClr val="FF0000"/>
                </a:solidFill>
                <a:hlinkClick r:id="rId2">
                  <a:extLst>
                    <a:ext uri="{A12FA001-AC4F-418D-AE19-62706E023703}">
                      <ahyp:hlinkClr xmlns:ahyp="http://schemas.microsoft.com/office/drawing/2018/hyperlinkcolor" val="tx"/>
                    </a:ext>
                  </a:extLst>
                </a:hlinkClick>
              </a:rPr>
              <a:t>Gwyddoniaeth</a:t>
            </a:r>
            <a:r>
              <a:rPr lang="en-GB" b="1" dirty="0">
                <a:solidFill>
                  <a:srgbClr val="FF0000"/>
                </a:solidFill>
                <a:hlinkClick r:id="rId2">
                  <a:extLst>
                    <a:ext uri="{A12FA001-AC4F-418D-AE19-62706E023703}">
                      <ahyp:hlinkClr xmlns:ahyp="http://schemas.microsoft.com/office/drawing/2018/hyperlinkcolor" val="tx"/>
                    </a:ext>
                  </a:extLst>
                </a:hlinkClick>
              </a:rPr>
              <a:t> a </a:t>
            </a:r>
            <a:r>
              <a:rPr lang="en-GB" b="1" dirty="0" err="1">
                <a:solidFill>
                  <a:srgbClr val="FF0000"/>
                </a:solidFill>
                <a:hlinkClick r:id="rId2">
                  <a:extLst>
                    <a:ext uri="{A12FA001-AC4F-418D-AE19-62706E023703}">
                      <ahyp:hlinkClr xmlns:ahyp="http://schemas.microsoft.com/office/drawing/2018/hyperlinkcolor" val="tx"/>
                    </a:ext>
                  </a:extLst>
                </a:hlinkClick>
              </a:rPr>
              <a:t>Thechnoleg</a:t>
            </a:r>
            <a:r>
              <a:rPr lang="en-GB" b="1" dirty="0">
                <a:solidFill>
                  <a:srgbClr val="FF0000"/>
                </a:solidFill>
                <a:hlinkClick r:id="rId2">
                  <a:extLst>
                    <a:ext uri="{A12FA001-AC4F-418D-AE19-62706E023703}">
                      <ahyp:hlinkClr xmlns:ahyp="http://schemas.microsoft.com/office/drawing/2018/hyperlinkcolor" val="tx"/>
                    </a:ext>
                  </a:extLst>
                </a:hlinkClick>
              </a:rPr>
              <a:t>: </a:t>
            </a:r>
            <a:r>
              <a:rPr lang="en-GB" b="1" dirty="0" err="1">
                <a:solidFill>
                  <a:srgbClr val="FF0000"/>
                </a:solidFill>
                <a:hlinkClick r:id="rId2">
                  <a:extLst>
                    <a:ext uri="{A12FA001-AC4F-418D-AE19-62706E023703}">
                      <ahyp:hlinkClr xmlns:ahyp="http://schemas.microsoft.com/office/drawing/2018/hyperlinkcolor" val="tx"/>
                    </a:ext>
                  </a:extLst>
                </a:hlinkClick>
              </a:rPr>
              <a:t>Egwyddorion</a:t>
            </a:r>
            <a:r>
              <a:rPr lang="en-GB" b="1" dirty="0">
                <a:solidFill>
                  <a:srgbClr val="FF0000"/>
                </a:solidFill>
                <a:hlinkClick r:id="rId2">
                  <a:extLst>
                    <a:ext uri="{A12FA001-AC4F-418D-AE19-62706E023703}">
                      <ahyp:hlinkClr xmlns:ahyp="http://schemas.microsoft.com/office/drawing/2018/hyperlinkcolor" val="tx"/>
                    </a:ext>
                  </a:extLst>
                </a:hlinkClick>
              </a:rPr>
              <a:t> </a:t>
            </a:r>
            <a:r>
              <a:rPr lang="en-GB" b="1" dirty="0" err="1">
                <a:solidFill>
                  <a:srgbClr val="FF0000"/>
                </a:solidFill>
                <a:hlinkClick r:id="rId2">
                  <a:extLst>
                    <a:ext uri="{A12FA001-AC4F-418D-AE19-62706E023703}">
                      <ahyp:hlinkClr xmlns:ahyp="http://schemas.microsoft.com/office/drawing/2018/hyperlinkcolor" val="tx"/>
                    </a:ext>
                  </a:extLst>
                </a:hlinkClick>
              </a:rPr>
              <a:t>cynnydd</a:t>
            </a:r>
            <a:r>
              <a:rPr lang="en-GB" b="1" dirty="0">
                <a:solidFill>
                  <a:srgbClr val="FF0000"/>
                </a:solidFill>
                <a:hlinkClick r:id="rId2">
                  <a:extLst>
                    <a:ext uri="{A12FA001-AC4F-418D-AE19-62706E023703}">
                      <ahyp:hlinkClr xmlns:ahyp="http://schemas.microsoft.com/office/drawing/2018/hyperlinkcolor" val="tx"/>
                    </a:ext>
                  </a:extLst>
                </a:hlinkClick>
              </a:rPr>
              <a:t> - Hwb (</a:t>
            </a:r>
            <a:r>
              <a:rPr lang="en-GB" b="1" dirty="0" err="1">
                <a:solidFill>
                  <a:srgbClr val="FF0000"/>
                </a:solidFill>
                <a:hlinkClick r:id="rId2">
                  <a:extLst>
                    <a:ext uri="{A12FA001-AC4F-418D-AE19-62706E023703}">
                      <ahyp:hlinkClr xmlns:ahyp="http://schemas.microsoft.com/office/drawing/2018/hyperlinkcolor" val="tx"/>
                    </a:ext>
                  </a:extLst>
                </a:hlinkClick>
              </a:rPr>
              <a:t>gov.wales</a:t>
            </a:r>
            <a:r>
              <a:rPr lang="en-GB" b="1" dirty="0">
                <a:solidFill>
                  <a:srgbClr val="FF0000"/>
                </a:solidFill>
                <a:hlinkClick r:id="rId2">
                  <a:extLst>
                    <a:ext uri="{A12FA001-AC4F-418D-AE19-62706E023703}">
                      <ahyp:hlinkClr xmlns:ahyp="http://schemas.microsoft.com/office/drawing/2018/hyperlinkcolor" val="tx"/>
                    </a:ext>
                  </a:extLst>
                </a:hlinkClick>
              </a:rPr>
              <a:t>)</a:t>
            </a:r>
            <a:endParaRPr lang="en-GB" b="1" dirty="0">
              <a:solidFill>
                <a:srgbClr val="FF0000"/>
              </a:solidFill>
            </a:endParaRPr>
          </a:p>
          <a:p>
            <a:endParaRPr lang="en-GB" b="1" dirty="0">
              <a:solidFill>
                <a:srgbClr val="FF0000"/>
              </a:solidFill>
            </a:endParaRPr>
          </a:p>
        </p:txBody>
      </p:sp>
      <p:pic>
        <p:nvPicPr>
          <p:cNvPr id="1027" name="Picture 3" descr="Pŵerbwynt Newidiadau Deunyddiau">
            <a:extLst>
              <a:ext uri="{FF2B5EF4-FFF2-40B4-BE49-F238E27FC236}">
                <a16:creationId xmlns:a16="http://schemas.microsoft.com/office/drawing/2014/main" id="{97B0E4CF-FEF9-4C5B-90BD-A0F4E65105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272" y="2599784"/>
            <a:ext cx="3729950" cy="1864975"/>
          </a:xfrm>
          <a:prstGeom prst="rect">
            <a:avLst/>
          </a:prstGeom>
          <a:noFill/>
          <a:ln>
            <a:solidFill>
              <a:schemeClr val="bg2">
                <a:lumMod val="10000"/>
              </a:schemeClr>
            </a:solidFill>
          </a:ln>
          <a:extLst>
            <a:ext uri="{909E8E84-426E-40DD-AFC4-6F175D3DCCD1}">
              <a14:hiddenFill xmlns:a14="http://schemas.microsoft.com/office/drawing/2010/main">
                <a:solidFill>
                  <a:srgbClr val="FFFFFF"/>
                </a:solidFill>
              </a14:hiddenFill>
            </a:ext>
          </a:extLst>
        </p:spPr>
      </p:pic>
      <p:pic>
        <p:nvPicPr>
          <p:cNvPr id="1029" name="Picture 5" descr="Posteri Newidiadau Deunyddiau">
            <a:extLst>
              <a:ext uri="{FF2B5EF4-FFF2-40B4-BE49-F238E27FC236}">
                <a16:creationId xmlns:a16="http://schemas.microsoft.com/office/drawing/2014/main" id="{EFBAFE30-7F34-43EC-8FE8-6E3AFC4139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36162" y="4633069"/>
            <a:ext cx="3960171" cy="1980086"/>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1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C3D85-158C-455E-80C2-12F0ECA3FFB6}"/>
              </a:ext>
            </a:extLst>
          </p:cNvPr>
          <p:cNvSpPr txBox="1">
            <a:spLocks/>
          </p:cNvSpPr>
          <p:nvPr/>
        </p:nvSpPr>
        <p:spPr>
          <a:xfrm>
            <a:off x="362926" y="1172153"/>
            <a:ext cx="10810372" cy="132080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Ø"/>
            </a:pPr>
            <a:endParaRPr lang="en-GB" sz="2400" b="1" dirty="0">
              <a:solidFill>
                <a:schemeClr val="accent1">
                  <a:lumMod val="50000"/>
                </a:schemeClr>
              </a:solidFill>
            </a:endParaRPr>
          </a:p>
        </p:txBody>
      </p:sp>
      <p:sp>
        <p:nvSpPr>
          <p:cNvPr id="3" name="Title 1">
            <a:extLst>
              <a:ext uri="{FF2B5EF4-FFF2-40B4-BE49-F238E27FC236}">
                <a16:creationId xmlns:a16="http://schemas.microsoft.com/office/drawing/2014/main" id="{F2E3374E-D11A-4DC0-A451-55A3EDF6D657}"/>
              </a:ext>
            </a:extLst>
          </p:cNvPr>
          <p:cNvSpPr txBox="1">
            <a:spLocks/>
          </p:cNvSpPr>
          <p:nvPr/>
        </p:nvSpPr>
        <p:spPr>
          <a:xfrm>
            <a:off x="690814" y="0"/>
            <a:ext cx="10810372"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Principles of progression : Planning for progression</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4" name="Title 1">
            <a:extLst>
              <a:ext uri="{FF2B5EF4-FFF2-40B4-BE49-F238E27FC236}">
                <a16:creationId xmlns:a16="http://schemas.microsoft.com/office/drawing/2014/main" id="{EA016CE4-8FE7-478F-A408-18869A749549}"/>
              </a:ext>
            </a:extLst>
          </p:cNvPr>
          <p:cNvSpPr txBox="1">
            <a:spLocks/>
          </p:cNvSpPr>
          <p:nvPr/>
        </p:nvSpPr>
        <p:spPr>
          <a:xfrm>
            <a:off x="362926" y="2284621"/>
            <a:ext cx="7433042" cy="132080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t>Example WM4:</a:t>
            </a:r>
            <a:r>
              <a:rPr lang="en-GB" sz="2800" b="1" i="0" dirty="0">
                <a:solidFill>
                  <a:srgbClr val="1F1F1F"/>
                </a:solidFill>
                <a:effectLst/>
              </a:rPr>
              <a:t>learning how materials can be manipulated</a:t>
            </a:r>
            <a:r>
              <a:rPr lang="en-GB" sz="2800" b="0" i="0" dirty="0">
                <a:solidFill>
                  <a:srgbClr val="1F1F1F"/>
                </a:solidFill>
                <a:effectLst/>
              </a:rPr>
              <a:t>:</a:t>
            </a:r>
            <a:endParaRPr lang="en-GB" b="0" i="0" dirty="0">
              <a:solidFill>
                <a:srgbClr val="1F1F1F"/>
              </a:solidFill>
              <a:effectLst/>
              <a:latin typeface="inherit"/>
            </a:endParaRPr>
          </a:p>
          <a:p>
            <a:pPr marL="742950" lvl="1" indent="-285750" fontAlgn="base">
              <a:buFont typeface="Arial" panose="020B0604020202020204" pitchFamily="34" charset="0"/>
              <a:buChar char="•"/>
            </a:pPr>
            <a:r>
              <a:rPr lang="en-GB" sz="2400" dirty="0">
                <a:solidFill>
                  <a:srgbClr val="1F1F1F"/>
                </a:solidFill>
                <a:latin typeface="+mj-lt"/>
              </a:rPr>
              <a:t>at earlier steps through play, mixing materials and knowing that materials can change, and under certain conditions will react to form something new, as well as be combined to create new products</a:t>
            </a:r>
          </a:p>
          <a:p>
            <a:pPr marL="742950" lvl="1" indent="-285750" fontAlgn="base">
              <a:buFont typeface="Arial" panose="020B0604020202020204" pitchFamily="34" charset="0"/>
              <a:buChar char="•"/>
            </a:pPr>
            <a:r>
              <a:rPr lang="en-GB" sz="2400" dirty="0">
                <a:solidFill>
                  <a:srgbClr val="1F1F1F"/>
                </a:solidFill>
                <a:latin typeface="+mj-lt"/>
              </a:rPr>
              <a:t>at later steps, different types of chemical </a:t>
            </a:r>
            <a:r>
              <a:rPr lang="en-GB" sz="2400" i="1" dirty="0">
                <a:solidFill>
                  <a:srgbClr val="1F1F1F"/>
                </a:solidFill>
                <a:latin typeface="+mj-lt"/>
              </a:rPr>
              <a:t>reactions </a:t>
            </a:r>
            <a:r>
              <a:rPr lang="en-GB" sz="2400" dirty="0">
                <a:solidFill>
                  <a:srgbClr val="1F1F1F"/>
                </a:solidFill>
                <a:latin typeface="+mj-lt"/>
              </a:rPr>
              <a:t>can be explored</a:t>
            </a:r>
          </a:p>
          <a:p>
            <a:pPr marL="742950" lvl="1" indent="-285750" algn="l" fontAlgn="base">
              <a:buFont typeface="Arial" panose="020B0604020202020204" pitchFamily="34" charset="0"/>
              <a:buChar char="•"/>
            </a:pPr>
            <a:endParaRPr lang="en-GB" dirty="0">
              <a:solidFill>
                <a:srgbClr val="1F1F1F"/>
              </a:solidFill>
              <a:latin typeface="inherit"/>
            </a:endParaRPr>
          </a:p>
          <a:p>
            <a:endParaRPr lang="en-GB" sz="2800" dirty="0"/>
          </a:p>
          <a:p>
            <a:pPr marL="285750" indent="-285750">
              <a:buFont typeface="Wingdings" panose="05000000000000000000" pitchFamily="2" charset="2"/>
              <a:buChar char="Ø"/>
            </a:pPr>
            <a:endParaRPr lang="en-GB" sz="2800" dirty="0"/>
          </a:p>
          <a:p>
            <a:pPr marL="285750" indent="-285750">
              <a:buFont typeface="Wingdings" panose="05000000000000000000" pitchFamily="2" charset="2"/>
              <a:buChar char="Ø"/>
            </a:pPr>
            <a:endParaRPr lang="en-GB" sz="2800" dirty="0"/>
          </a:p>
          <a:p>
            <a:r>
              <a:rPr lang="en-GB" sz="2800" dirty="0"/>
              <a:t>  </a:t>
            </a:r>
          </a:p>
          <a:p>
            <a:pPr marL="285750" indent="-285750">
              <a:buFont typeface="Wingdings" panose="05000000000000000000" pitchFamily="2" charset="2"/>
              <a:buChar char="Ø"/>
            </a:pPr>
            <a:endParaRPr lang="en-GB" sz="2800" dirty="0"/>
          </a:p>
        </p:txBody>
      </p:sp>
      <p:sp>
        <p:nvSpPr>
          <p:cNvPr id="8" name="TextBox 7">
            <a:extLst>
              <a:ext uri="{FF2B5EF4-FFF2-40B4-BE49-F238E27FC236}">
                <a16:creationId xmlns:a16="http://schemas.microsoft.com/office/drawing/2014/main" id="{7EC8D00B-94DE-47A1-A00F-95EA246F03AB}"/>
              </a:ext>
            </a:extLst>
          </p:cNvPr>
          <p:cNvSpPr txBox="1"/>
          <p:nvPr/>
        </p:nvSpPr>
        <p:spPr>
          <a:xfrm>
            <a:off x="889848" y="1667805"/>
            <a:ext cx="11749032" cy="646331"/>
          </a:xfrm>
          <a:prstGeom prst="rect">
            <a:avLst/>
          </a:prstGeom>
          <a:noFill/>
        </p:spPr>
        <p:txBody>
          <a:bodyPr wrap="square">
            <a:spAutoFit/>
          </a:bodyPr>
          <a:lstStyle/>
          <a:p>
            <a:r>
              <a:rPr lang="en-GB" b="1" dirty="0">
                <a:hlinkClick r:id="rId2"/>
              </a:rPr>
              <a:t>https://hwb.gov.wales/curriculum-for-wales/science-and-technology/principles-of-progression/</a:t>
            </a:r>
            <a:endParaRPr lang="en-GB" b="1" dirty="0"/>
          </a:p>
          <a:p>
            <a:endParaRPr lang="en-GB" b="1" dirty="0"/>
          </a:p>
        </p:txBody>
      </p:sp>
      <p:sp>
        <p:nvSpPr>
          <p:cNvPr id="10" name="TextBox 9">
            <a:extLst>
              <a:ext uri="{FF2B5EF4-FFF2-40B4-BE49-F238E27FC236}">
                <a16:creationId xmlns:a16="http://schemas.microsoft.com/office/drawing/2014/main" id="{B4E0A07A-EC35-4C96-B413-03E80D2A403D}"/>
              </a:ext>
            </a:extLst>
          </p:cNvPr>
          <p:cNvSpPr txBox="1"/>
          <p:nvPr/>
        </p:nvSpPr>
        <p:spPr>
          <a:xfrm>
            <a:off x="889848" y="558319"/>
            <a:ext cx="9756528" cy="1569660"/>
          </a:xfrm>
          <a:prstGeom prst="rect">
            <a:avLst/>
          </a:prstGeom>
          <a:noFill/>
        </p:spPr>
        <p:txBody>
          <a:bodyPr wrap="square">
            <a:spAutoFit/>
          </a:bodyPr>
          <a:lstStyle/>
          <a:p>
            <a:r>
              <a:rPr lang="en-GB" sz="2400" b="0" i="1" dirty="0">
                <a:solidFill>
                  <a:srgbClr val="1F1F1F"/>
                </a:solidFill>
                <a:effectLst/>
              </a:rPr>
              <a:t>“Progression in the Science and Technology Area of Learning and Experience is demonstrated by learners exploring and experiencing increasingly complex ideas and concepts that sit within the statements of what matters.”</a:t>
            </a:r>
            <a:endParaRPr lang="en-GB" sz="2400" i="1" dirty="0"/>
          </a:p>
        </p:txBody>
      </p:sp>
      <p:pic>
        <p:nvPicPr>
          <p:cNvPr id="9" name="Picture 8">
            <a:extLst>
              <a:ext uri="{FF2B5EF4-FFF2-40B4-BE49-F238E27FC236}">
                <a16:creationId xmlns:a16="http://schemas.microsoft.com/office/drawing/2014/main" id="{09B1C63D-0456-4E51-A570-9ED0E21CAC92}"/>
              </a:ext>
            </a:extLst>
          </p:cNvPr>
          <p:cNvPicPr>
            <a:picLocks noChangeAspect="1"/>
          </p:cNvPicPr>
          <p:nvPr/>
        </p:nvPicPr>
        <p:blipFill rotWithShape="1">
          <a:blip r:embed="rId3"/>
          <a:srcRect l="17320" t="23917" r="49201" b="32936"/>
          <a:stretch/>
        </p:blipFill>
        <p:spPr>
          <a:xfrm>
            <a:off x="7543202" y="2445378"/>
            <a:ext cx="4529607" cy="4025076"/>
          </a:xfrm>
          <a:prstGeom prst="rect">
            <a:avLst/>
          </a:prstGeom>
          <a:ln w="28575">
            <a:solidFill>
              <a:schemeClr val="tx1"/>
            </a:solidFill>
          </a:ln>
        </p:spPr>
      </p:pic>
    </p:spTree>
    <p:extLst>
      <p:ext uri="{BB962C8B-B14F-4D97-AF65-F5344CB8AC3E}">
        <p14:creationId xmlns:p14="http://schemas.microsoft.com/office/powerpoint/2010/main" val="3316232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66113-E45A-416C-9885-0F9BB0194479}"/>
              </a:ext>
            </a:extLst>
          </p:cNvPr>
          <p:cNvSpPr>
            <a:spLocks noGrp="1"/>
          </p:cNvSpPr>
          <p:nvPr>
            <p:ph type="title"/>
          </p:nvPr>
        </p:nvSpPr>
        <p:spPr>
          <a:xfrm>
            <a:off x="918972" y="187123"/>
            <a:ext cx="9769347" cy="1320800"/>
          </a:xfrm>
        </p:spPr>
        <p:txBody>
          <a:bodyPr>
            <a:normAutofit fontScale="90000"/>
          </a:bodyPr>
          <a:lstStyle/>
          <a:p>
            <a:pPr algn="ct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Cysylltiadau</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allweddol</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gyda</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MDaPh</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eraill</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a:t>
            </a:r>
            <a:b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b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Key links to other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AoLE’s</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a:t>
            </a:r>
          </a:p>
        </p:txBody>
      </p:sp>
      <p:pic>
        <p:nvPicPr>
          <p:cNvPr id="1026" name="Picture 2" descr="Y Celfyddydau Mynegiannol">
            <a:extLst>
              <a:ext uri="{FF2B5EF4-FFF2-40B4-BE49-F238E27FC236}">
                <a16:creationId xmlns:a16="http://schemas.microsoft.com/office/drawing/2014/main" id="{E088D8FB-87E8-4FCB-8A44-34A0B0EB03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766047">
            <a:off x="787469" y="1814534"/>
            <a:ext cx="2790825"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echyd a Lles">
            <a:extLst>
              <a:ext uri="{FF2B5EF4-FFF2-40B4-BE49-F238E27FC236}">
                <a16:creationId xmlns:a16="http://schemas.microsoft.com/office/drawing/2014/main" id="{749FC26C-F134-430C-9273-58A62E867D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4130" y="1473221"/>
            <a:ext cx="2790825"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Y Dyniaethau">
            <a:extLst>
              <a:ext uri="{FF2B5EF4-FFF2-40B4-BE49-F238E27FC236}">
                <a16:creationId xmlns:a16="http://schemas.microsoft.com/office/drawing/2014/main" id="{632B37B5-C6EA-45EA-AE03-E2D47EE424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873416">
            <a:off x="8527718" y="1801763"/>
            <a:ext cx="2790825"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eithoedd, Llythrennedd a Chyfathrebu">
            <a:extLst>
              <a:ext uri="{FF2B5EF4-FFF2-40B4-BE49-F238E27FC236}">
                <a16:creationId xmlns:a16="http://schemas.microsoft.com/office/drawing/2014/main" id="{FD8E7D8F-109E-4AD6-B277-EDC3D490C8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62288" y="3673286"/>
            <a:ext cx="2790825"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athemateg a Rhifedd">
            <a:extLst>
              <a:ext uri="{FF2B5EF4-FFF2-40B4-BE49-F238E27FC236}">
                <a16:creationId xmlns:a16="http://schemas.microsoft.com/office/drawing/2014/main" id="{CB038CF2-3FC5-4BBD-8644-89725F4DE8B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45972" y="3673287"/>
            <a:ext cx="2790825" cy="1952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3754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F8785AF-5C93-AC77-7B27-86EA228B0675}"/>
              </a:ext>
            </a:extLst>
          </p:cNvPr>
          <p:cNvSpPr>
            <a:spLocks noGrp="1"/>
          </p:cNvSpPr>
          <p:nvPr>
            <p:ph type="title"/>
          </p:nvPr>
        </p:nvSpPr>
        <p:spPr>
          <a:xfrm>
            <a:off x="0" y="1474174"/>
            <a:ext cx="11485073" cy="1320800"/>
          </a:xfrm>
        </p:spPr>
        <p:txBody>
          <a:bodyPr>
            <a:noAutofit/>
          </a:bodyPr>
          <a:lstStyle/>
          <a:p>
            <a:pPr algn="ctr"/>
            <a:r>
              <a:rPr lang="en-GB" sz="6600" dirty="0">
                <a:solidFill>
                  <a:srgbClr val="002060"/>
                </a:solidFill>
                <a:latin typeface="Tahoma" panose="020B0604030504040204" pitchFamily="34" charset="0"/>
                <a:ea typeface="Tahoma" panose="020B0604030504040204" pitchFamily="34" charset="0"/>
                <a:cs typeface="Tahoma" panose="020B0604030504040204" pitchFamily="34" charset="0"/>
              </a:rPr>
              <a:t> </a:t>
            </a:r>
            <a:br>
              <a:rPr lang="en-GB" sz="6600" dirty="0">
                <a:solidFill>
                  <a:srgbClr val="002060"/>
                </a:solidFill>
                <a:latin typeface="Tahoma" panose="020B0604030504040204" pitchFamily="34" charset="0"/>
                <a:ea typeface="Tahoma" panose="020B0604030504040204" pitchFamily="34" charset="0"/>
                <a:cs typeface="Tahoma" panose="020B0604030504040204" pitchFamily="34" charset="0"/>
              </a:rPr>
            </a:br>
            <a:r>
              <a:rPr lang="en-GB" sz="6600" dirty="0" err="1">
                <a:solidFill>
                  <a:srgbClr val="002060"/>
                </a:solidFill>
                <a:latin typeface="Tahoma" panose="020B0604030504040204" pitchFamily="34" charset="0"/>
                <a:ea typeface="Tahoma" panose="020B0604030504040204" pitchFamily="34" charset="0"/>
                <a:cs typeface="Tahoma" panose="020B0604030504040204" pitchFamily="34" charset="0"/>
              </a:rPr>
              <a:t>Prawf</a:t>
            </a:r>
            <a:r>
              <a:rPr lang="en-GB" sz="6600" dirty="0">
                <a:solidFill>
                  <a:srgbClr val="002060"/>
                </a:solidFill>
                <a:latin typeface="Tahoma" panose="020B0604030504040204" pitchFamily="34" charset="0"/>
                <a:ea typeface="Tahoma" panose="020B0604030504040204" pitchFamily="34" charset="0"/>
                <a:cs typeface="Tahoma" panose="020B0604030504040204" pitchFamily="34" charset="0"/>
              </a:rPr>
              <a:t> Teg</a:t>
            </a:r>
            <a:r>
              <a:rPr lang="en-GB" sz="6600" i="1" dirty="0">
                <a:solidFill>
                  <a:srgbClr val="002060"/>
                </a:solidFill>
                <a:latin typeface="Tahoma" panose="020B0604030504040204" pitchFamily="34" charset="0"/>
                <a:ea typeface="Tahoma" panose="020B0604030504040204" pitchFamily="34" charset="0"/>
                <a:cs typeface="Tahoma" panose="020B0604030504040204" pitchFamily="34" charset="0"/>
              </a:rPr>
              <a:t>  </a:t>
            </a:r>
            <a:br>
              <a:rPr lang="en-GB" sz="6600" i="1" dirty="0">
                <a:solidFill>
                  <a:srgbClr val="002060"/>
                </a:solidFill>
                <a:latin typeface="Tahoma" panose="020B0604030504040204" pitchFamily="34" charset="0"/>
                <a:ea typeface="Tahoma" panose="020B0604030504040204" pitchFamily="34" charset="0"/>
                <a:cs typeface="Tahoma" panose="020B0604030504040204" pitchFamily="34" charset="0"/>
              </a:rPr>
            </a:br>
            <a:r>
              <a:rPr lang="en-GB" sz="6600" i="1" dirty="0">
                <a:solidFill>
                  <a:srgbClr val="002060"/>
                </a:solidFill>
                <a:latin typeface="Tahoma" panose="020B0604030504040204" pitchFamily="34" charset="0"/>
                <a:ea typeface="Tahoma" panose="020B0604030504040204" pitchFamily="34" charset="0"/>
                <a:cs typeface="Tahoma" panose="020B0604030504040204" pitchFamily="34" charset="0"/>
              </a:rPr>
              <a:t>Fair test</a:t>
            </a:r>
          </a:p>
        </p:txBody>
      </p:sp>
    </p:spTree>
    <p:extLst>
      <p:ext uri="{BB962C8B-B14F-4D97-AF65-F5344CB8AC3E}">
        <p14:creationId xmlns:p14="http://schemas.microsoft.com/office/powerpoint/2010/main" val="79928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037BB913-1D59-466E-9D38-516D43CE0721}"/>
              </a:ext>
            </a:extLst>
          </p:cNvPr>
          <p:cNvSpPr txBox="1">
            <a:spLocks/>
          </p:cNvSpPr>
          <p:nvPr/>
        </p:nvSpPr>
        <p:spPr>
          <a:xfrm>
            <a:off x="409553" y="1040991"/>
            <a:ext cx="4473165" cy="350996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b="1" dirty="0">
                <a:latin typeface="Avenir Next LT Pro"/>
              </a:rPr>
              <a:t>Mae </a:t>
            </a:r>
            <a:r>
              <a:rPr lang="en-GB" b="1" dirty="0" err="1">
                <a:latin typeface="Avenir Next LT Pro"/>
              </a:rPr>
              <a:t>cwestiynau</a:t>
            </a:r>
            <a:r>
              <a:rPr lang="en-GB" b="1" dirty="0">
                <a:latin typeface="Avenir Next LT Pro"/>
              </a:rPr>
              <a:t> </a:t>
            </a:r>
            <a:r>
              <a:rPr lang="en-GB" b="1" dirty="0" err="1">
                <a:latin typeface="Avenir Next LT Pro"/>
              </a:rPr>
              <a:t>prawf</a:t>
            </a:r>
            <a:r>
              <a:rPr lang="en-GB" b="1" dirty="0">
                <a:latin typeface="Avenir Next LT Pro"/>
              </a:rPr>
              <a:t> teg yn gwneud </a:t>
            </a:r>
            <a:r>
              <a:rPr lang="en-GB" b="1" dirty="0" err="1">
                <a:latin typeface="Avenir Next LT Pro"/>
              </a:rPr>
              <a:t>cymariaethau</a:t>
            </a:r>
            <a:r>
              <a:rPr lang="en-GB" b="1" dirty="0">
                <a:latin typeface="Avenir Next LT Pro"/>
              </a:rPr>
              <a:t>, yn </a:t>
            </a:r>
            <a:r>
              <a:rPr lang="en-GB" b="1" dirty="0" err="1">
                <a:latin typeface="Avenir Next LT Pro"/>
              </a:rPr>
              <a:t>aml</a:t>
            </a:r>
            <a:r>
              <a:rPr lang="en-GB" b="1" dirty="0">
                <a:latin typeface="Avenir Next LT Pro"/>
              </a:rPr>
              <a:t> </a:t>
            </a:r>
            <a:r>
              <a:rPr lang="en-GB" b="1" dirty="0" err="1">
                <a:latin typeface="Avenir Next LT Pro"/>
              </a:rPr>
              <a:t>maen</a:t>
            </a:r>
            <a:r>
              <a:rPr lang="en-GB" b="1" dirty="0">
                <a:latin typeface="Avenir Next LT Pro"/>
              </a:rPr>
              <a:t> nhw'n </a:t>
            </a:r>
            <a:r>
              <a:rPr lang="en-GB" b="1" dirty="0" err="1">
                <a:latin typeface="Avenir Next LT Pro"/>
              </a:rPr>
              <a:t>ceisio</a:t>
            </a:r>
            <a:r>
              <a:rPr lang="en-GB" b="1" dirty="0">
                <a:latin typeface="Avenir Next LT Pro"/>
              </a:rPr>
              <a:t> </a:t>
            </a:r>
            <a:r>
              <a:rPr lang="en-GB" b="1" dirty="0" err="1">
                <a:latin typeface="Avenir Next LT Pro"/>
              </a:rPr>
              <a:t>darganfod</a:t>
            </a:r>
            <a:r>
              <a:rPr lang="en-GB" b="1" dirty="0">
                <a:latin typeface="Avenir Next LT Pro"/>
              </a:rPr>
              <a:t> </a:t>
            </a:r>
            <a:r>
              <a:rPr lang="en-GB" b="1" dirty="0" err="1">
                <a:latin typeface="Avenir Next LT Pro"/>
              </a:rPr>
              <a:t>beth</a:t>
            </a:r>
            <a:r>
              <a:rPr lang="en-GB" b="1" dirty="0">
                <a:latin typeface="Avenir Next LT Pro"/>
              </a:rPr>
              <a:t> </a:t>
            </a:r>
            <a:r>
              <a:rPr lang="en-GB" b="1" dirty="0" err="1">
                <a:latin typeface="Avenir Next LT Pro"/>
              </a:rPr>
              <a:t>yw'r</a:t>
            </a:r>
            <a:r>
              <a:rPr lang="en-GB" b="1" dirty="0">
                <a:latin typeface="Avenir Next LT Pro"/>
              </a:rPr>
              <a:t> "</a:t>
            </a:r>
            <a:r>
              <a:rPr lang="en-GB" b="1" dirty="0" err="1">
                <a:latin typeface="Avenir Next LT Pro"/>
              </a:rPr>
              <a:t>gorau</a:t>
            </a:r>
            <a:r>
              <a:rPr lang="en-GB" b="1" dirty="0">
                <a:latin typeface="Avenir Next LT Pro"/>
              </a:rPr>
              <a:t>" </a:t>
            </a:r>
            <a:r>
              <a:rPr lang="en-GB" b="1" dirty="0" err="1">
                <a:latin typeface="Avenir Next LT Pro"/>
              </a:rPr>
              <a:t>neu'r</a:t>
            </a:r>
            <a:r>
              <a:rPr lang="en-GB" b="1" dirty="0">
                <a:latin typeface="Avenir Next LT Pro"/>
              </a:rPr>
              <a:t> "</a:t>
            </a:r>
            <a:r>
              <a:rPr lang="en-GB" b="1" dirty="0" err="1">
                <a:latin typeface="Avenir Next LT Pro"/>
              </a:rPr>
              <a:t>mwyaf</a:t>
            </a:r>
            <a:r>
              <a:rPr lang="en-GB" b="1" dirty="0">
                <a:latin typeface="Avenir Next LT Pro"/>
              </a:rPr>
              <a:t>". </a:t>
            </a:r>
            <a:endParaRPr lang="en-GB" dirty="0">
              <a:latin typeface="Calibri" panose="020F0502020204030204"/>
              <a:cs typeface="Calibri" panose="020F0502020204030204"/>
            </a:endParaRPr>
          </a:p>
          <a:p>
            <a:r>
              <a:rPr lang="en-US" dirty="0">
                <a:latin typeface="Avenir Next LT Pro"/>
              </a:rPr>
              <a:t>Mae </a:t>
            </a:r>
            <a:r>
              <a:rPr lang="en-US" dirty="0" err="1">
                <a:latin typeface="Avenir Next LT Pro"/>
              </a:rPr>
              <a:t>profi'n</a:t>
            </a:r>
            <a:r>
              <a:rPr lang="en-US" dirty="0">
                <a:latin typeface="Avenir Next LT Pro"/>
              </a:rPr>
              <a:t> deg </a:t>
            </a:r>
            <a:r>
              <a:rPr lang="en-US" dirty="0" err="1">
                <a:latin typeface="Avenir Next LT Pro"/>
              </a:rPr>
              <a:t>yn</a:t>
            </a:r>
            <a:r>
              <a:rPr lang="en-US" dirty="0">
                <a:latin typeface="Avenir Next LT Pro"/>
              </a:rPr>
              <a:t> </a:t>
            </a:r>
            <a:r>
              <a:rPr lang="en-US" dirty="0" err="1">
                <a:latin typeface="Avenir Next LT Pro"/>
              </a:rPr>
              <a:t>rhoi'r</a:t>
            </a:r>
            <a:r>
              <a:rPr lang="en-US" dirty="0">
                <a:latin typeface="Avenir Next LT Pro"/>
              </a:rPr>
              <a:t> </a:t>
            </a:r>
            <a:r>
              <a:rPr lang="en-US" dirty="0" err="1">
                <a:latin typeface="Avenir Next LT Pro"/>
              </a:rPr>
              <a:t>cyfle</a:t>
            </a:r>
            <a:r>
              <a:rPr lang="en-US" dirty="0">
                <a:latin typeface="Avenir Next LT Pro"/>
              </a:rPr>
              <a:t> </a:t>
            </a:r>
            <a:r>
              <a:rPr lang="en-US" dirty="0" err="1">
                <a:latin typeface="Avenir Next LT Pro"/>
              </a:rPr>
              <a:t>i</a:t>
            </a:r>
            <a:r>
              <a:rPr lang="en-US" dirty="0">
                <a:latin typeface="Avenir Next LT Pro"/>
              </a:rPr>
              <a:t> </a:t>
            </a:r>
            <a:r>
              <a:rPr lang="en-US" dirty="0" err="1">
                <a:latin typeface="Avenir Next LT Pro"/>
              </a:rPr>
              <a:t>ddisgyblion</a:t>
            </a:r>
            <a:r>
              <a:rPr lang="en-US" dirty="0">
                <a:latin typeface="Avenir Next LT Pro"/>
              </a:rPr>
              <a:t> </a:t>
            </a:r>
            <a:r>
              <a:rPr lang="en-US" dirty="0" err="1">
                <a:latin typeface="Avenir Next LT Pro"/>
              </a:rPr>
              <a:t>ymchwilio'r</a:t>
            </a:r>
            <a:r>
              <a:rPr lang="en-US" dirty="0">
                <a:latin typeface="Avenir Next LT Pro"/>
              </a:rPr>
              <a:t> </a:t>
            </a:r>
            <a:r>
              <a:rPr lang="en-US" dirty="0" err="1">
                <a:latin typeface="Avenir Next LT Pro"/>
              </a:rPr>
              <a:t>berthynas</a:t>
            </a:r>
            <a:r>
              <a:rPr lang="en-US" dirty="0">
                <a:latin typeface="Avenir Next LT Pro"/>
              </a:rPr>
              <a:t> </a:t>
            </a:r>
            <a:r>
              <a:rPr lang="en-US" dirty="0" err="1">
                <a:latin typeface="Avenir Next LT Pro"/>
              </a:rPr>
              <a:t>achosol</a:t>
            </a:r>
            <a:r>
              <a:rPr lang="en-US" dirty="0">
                <a:latin typeface="Avenir Next LT Pro"/>
              </a:rPr>
              <a:t> </a:t>
            </a:r>
            <a:r>
              <a:rPr lang="en-US" dirty="0" err="1">
                <a:latin typeface="Avenir Next LT Pro"/>
              </a:rPr>
              <a:t>rhwng</a:t>
            </a:r>
            <a:r>
              <a:rPr lang="en-US" dirty="0">
                <a:latin typeface="Avenir Next LT Pro"/>
              </a:rPr>
              <a:t> </a:t>
            </a:r>
            <a:r>
              <a:rPr lang="en-US" dirty="0" err="1">
                <a:latin typeface="Avenir Next LT Pro"/>
              </a:rPr>
              <a:t>dau</a:t>
            </a:r>
            <a:r>
              <a:rPr lang="en-US" dirty="0">
                <a:latin typeface="Avenir Next LT Pro"/>
              </a:rPr>
              <a:t> </a:t>
            </a:r>
            <a:r>
              <a:rPr lang="en-US" dirty="0" err="1">
                <a:latin typeface="Avenir Next LT Pro"/>
              </a:rPr>
              <a:t>newidyn</a:t>
            </a:r>
            <a:r>
              <a:rPr lang="en-US" dirty="0">
                <a:latin typeface="Avenir Next LT Pro"/>
              </a:rPr>
              <a:t>. </a:t>
            </a:r>
            <a:r>
              <a:rPr lang="en-US" dirty="0" err="1">
                <a:latin typeface="Avenir Next LT Pro"/>
              </a:rPr>
              <a:t>E.e.</a:t>
            </a:r>
            <a:r>
              <a:rPr lang="en-US" dirty="0">
                <a:latin typeface="Avenir Next LT Pro"/>
              </a:rPr>
              <a:t> </a:t>
            </a:r>
            <a:r>
              <a:rPr lang="en-US" dirty="0" err="1">
                <a:latin typeface="Avenir Next LT Pro"/>
              </a:rPr>
              <a:t>ydy</a:t>
            </a:r>
            <a:r>
              <a:rPr lang="en-US" dirty="0">
                <a:latin typeface="Avenir Next LT Pro"/>
              </a:rPr>
              <a:t> </a:t>
            </a:r>
            <a:r>
              <a:rPr lang="en-US" dirty="0" err="1">
                <a:latin typeface="Avenir Next LT Pro"/>
              </a:rPr>
              <a:t>uchder</a:t>
            </a:r>
            <a:r>
              <a:rPr lang="en-US" dirty="0">
                <a:latin typeface="Avenir Next LT Pro"/>
              </a:rPr>
              <a:t> y </a:t>
            </a:r>
            <a:r>
              <a:rPr lang="en-US" dirty="0" err="1">
                <a:latin typeface="Avenir Next LT Pro"/>
              </a:rPr>
              <a:t>llethr</a:t>
            </a:r>
            <a:r>
              <a:rPr lang="en-US" dirty="0">
                <a:latin typeface="Avenir Next LT Pro"/>
              </a:rPr>
              <a:t> </a:t>
            </a:r>
            <a:r>
              <a:rPr lang="en-US" dirty="0" err="1">
                <a:latin typeface="Avenir Next LT Pro"/>
              </a:rPr>
              <a:t>yn</a:t>
            </a:r>
            <a:r>
              <a:rPr lang="en-US" dirty="0">
                <a:latin typeface="Avenir Next LT Pro"/>
              </a:rPr>
              <a:t> </a:t>
            </a:r>
            <a:r>
              <a:rPr lang="en-US" dirty="0" err="1">
                <a:latin typeface="Avenir Next LT Pro"/>
              </a:rPr>
              <a:t>effeithio</a:t>
            </a:r>
            <a:r>
              <a:rPr lang="en-US" dirty="0">
                <a:latin typeface="Avenir Next LT Pro"/>
              </a:rPr>
              <a:t> </a:t>
            </a:r>
            <a:r>
              <a:rPr lang="en-US" dirty="0" err="1">
                <a:latin typeface="Avenir Next LT Pro"/>
              </a:rPr>
              <a:t>ar</a:t>
            </a:r>
            <a:r>
              <a:rPr lang="en-US" dirty="0">
                <a:latin typeface="Avenir Next LT Pro"/>
              </a:rPr>
              <a:t> </a:t>
            </a:r>
            <a:r>
              <a:rPr lang="en-US" dirty="0" err="1">
                <a:latin typeface="Avenir Next LT Pro"/>
              </a:rPr>
              <a:t>gyflymder</a:t>
            </a:r>
            <a:r>
              <a:rPr lang="en-US" dirty="0">
                <a:latin typeface="Avenir Next LT Pro"/>
              </a:rPr>
              <a:t> y car </a:t>
            </a:r>
            <a:r>
              <a:rPr lang="en-US" dirty="0" err="1">
                <a:latin typeface="Avenir Next LT Pro"/>
              </a:rPr>
              <a:t>yn</a:t>
            </a:r>
            <a:r>
              <a:rPr lang="en-US" dirty="0">
                <a:latin typeface="Avenir Next LT Pro"/>
              </a:rPr>
              <a:t> </a:t>
            </a:r>
            <a:r>
              <a:rPr lang="en-US" dirty="0" err="1">
                <a:latin typeface="Avenir Next LT Pro"/>
              </a:rPr>
              <a:t>rholio</a:t>
            </a:r>
            <a:r>
              <a:rPr lang="en-US" dirty="0">
                <a:latin typeface="Avenir Next LT Pro"/>
              </a:rPr>
              <a:t> </a:t>
            </a:r>
            <a:r>
              <a:rPr lang="en-US" dirty="0" err="1">
                <a:latin typeface="Avenir Next LT Pro"/>
              </a:rPr>
              <a:t>lawr</a:t>
            </a:r>
            <a:r>
              <a:rPr lang="en-US" dirty="0">
                <a:latin typeface="Avenir Next LT Pro"/>
              </a:rPr>
              <a:t> </a:t>
            </a:r>
            <a:r>
              <a:rPr lang="en-US" dirty="0" err="1">
                <a:latin typeface="Avenir Next LT Pro"/>
              </a:rPr>
              <a:t>os</a:t>
            </a:r>
            <a:r>
              <a:rPr lang="en-US" dirty="0">
                <a:latin typeface="Avenir Next LT Pro"/>
              </a:rPr>
              <a:t> </a:t>
            </a:r>
            <a:r>
              <a:rPr lang="en-US" dirty="0" err="1">
                <a:latin typeface="Avenir Next LT Pro"/>
              </a:rPr>
              <a:t>yw</a:t>
            </a:r>
            <a:r>
              <a:rPr lang="en-US" dirty="0">
                <a:latin typeface="Avenir Next LT Pro"/>
              </a:rPr>
              <a:t> </a:t>
            </a:r>
            <a:r>
              <a:rPr lang="en-US" dirty="0" err="1">
                <a:latin typeface="Avenir Next LT Pro"/>
              </a:rPr>
              <a:t>popeth</a:t>
            </a:r>
            <a:r>
              <a:rPr lang="en-US" dirty="0">
                <a:latin typeface="Avenir Next LT Pro"/>
              </a:rPr>
              <a:t> </a:t>
            </a:r>
            <a:r>
              <a:rPr lang="en-US" dirty="0" err="1">
                <a:latin typeface="Avenir Next LT Pro"/>
              </a:rPr>
              <a:t>arall</a:t>
            </a:r>
            <a:r>
              <a:rPr lang="en-US" dirty="0">
                <a:latin typeface="Avenir Next LT Pro"/>
              </a:rPr>
              <a:t> </a:t>
            </a:r>
            <a:r>
              <a:rPr lang="en-US" dirty="0" err="1">
                <a:latin typeface="Avenir Next LT Pro"/>
              </a:rPr>
              <a:t>yn</a:t>
            </a:r>
            <a:r>
              <a:rPr lang="en-US" dirty="0">
                <a:latin typeface="Avenir Next LT Pro"/>
              </a:rPr>
              <a:t> </a:t>
            </a:r>
            <a:r>
              <a:rPr lang="en-US" dirty="0" err="1">
                <a:latin typeface="Avenir Next LT Pro"/>
              </a:rPr>
              <a:t>aros</a:t>
            </a:r>
            <a:r>
              <a:rPr lang="en-US" dirty="0">
                <a:latin typeface="Avenir Next LT Pro"/>
              </a:rPr>
              <a:t> </a:t>
            </a:r>
            <a:r>
              <a:rPr lang="en-US" dirty="0" err="1">
                <a:latin typeface="Avenir Next LT Pro"/>
              </a:rPr>
              <a:t>yr</a:t>
            </a:r>
            <a:r>
              <a:rPr lang="en-US" dirty="0">
                <a:latin typeface="Avenir Next LT Pro"/>
              </a:rPr>
              <a:t> un </a:t>
            </a:r>
            <a:r>
              <a:rPr lang="en-US" dirty="0" err="1">
                <a:latin typeface="Avenir Next LT Pro"/>
              </a:rPr>
              <a:t>peth</a:t>
            </a:r>
            <a:r>
              <a:rPr lang="en-US" dirty="0">
                <a:latin typeface="Avenir Next LT Pro"/>
              </a:rPr>
              <a:t>? </a:t>
            </a:r>
            <a:endParaRPr lang="en-GB" dirty="0">
              <a:latin typeface="Calibri" panose="020F0502020204030204"/>
              <a:cs typeface="Calibri" panose="020F0502020204030204"/>
            </a:endParaRPr>
          </a:p>
          <a:p>
            <a:r>
              <a:rPr lang="en-US" dirty="0">
                <a:latin typeface="Avenir Next LT Pro"/>
              </a:rPr>
              <a:t>Mae </a:t>
            </a:r>
            <a:r>
              <a:rPr lang="en-US" dirty="0" err="1">
                <a:latin typeface="Avenir Next LT Pro"/>
              </a:rPr>
              <a:t>profion</a:t>
            </a:r>
            <a:r>
              <a:rPr lang="en-US" dirty="0">
                <a:latin typeface="Avenir Next LT Pro"/>
              </a:rPr>
              <a:t> </a:t>
            </a:r>
            <a:r>
              <a:rPr lang="en-US" dirty="0" err="1">
                <a:latin typeface="Avenir Next LT Pro"/>
              </a:rPr>
              <a:t>cymharol</a:t>
            </a:r>
            <a:r>
              <a:rPr lang="en-US" dirty="0">
                <a:latin typeface="Avenir Next LT Pro"/>
              </a:rPr>
              <a:t> </a:t>
            </a:r>
            <a:r>
              <a:rPr lang="en-US" dirty="0" err="1">
                <a:latin typeface="Avenir Next LT Pro"/>
              </a:rPr>
              <a:t>yn</a:t>
            </a:r>
            <a:r>
              <a:rPr lang="en-US" dirty="0">
                <a:latin typeface="Avenir Next LT Pro"/>
              </a:rPr>
              <a:t> </a:t>
            </a:r>
            <a:r>
              <a:rPr lang="en-US" dirty="0" err="1">
                <a:latin typeface="Avenir Next LT Pro"/>
              </a:rPr>
              <a:t>rhoi'r</a:t>
            </a:r>
            <a:r>
              <a:rPr lang="en-US" dirty="0">
                <a:latin typeface="Avenir Next LT Pro"/>
              </a:rPr>
              <a:t> </a:t>
            </a:r>
            <a:r>
              <a:rPr lang="en-US" dirty="0" err="1">
                <a:latin typeface="Avenir Next LT Pro"/>
              </a:rPr>
              <a:t>cyfle</a:t>
            </a:r>
            <a:r>
              <a:rPr lang="en-US" dirty="0">
                <a:latin typeface="Avenir Next LT Pro"/>
              </a:rPr>
              <a:t> </a:t>
            </a:r>
            <a:r>
              <a:rPr lang="en-US" dirty="0" err="1">
                <a:latin typeface="Avenir Next LT Pro"/>
              </a:rPr>
              <a:t>i</a:t>
            </a:r>
            <a:r>
              <a:rPr lang="en-US" dirty="0">
                <a:latin typeface="Avenir Next LT Pro"/>
              </a:rPr>
              <a:t> </a:t>
            </a:r>
            <a:r>
              <a:rPr lang="en-US" dirty="0" err="1">
                <a:latin typeface="Avenir Next LT Pro"/>
              </a:rPr>
              <a:t>ddisgyblion</a:t>
            </a:r>
            <a:r>
              <a:rPr lang="en-US" dirty="0">
                <a:latin typeface="Avenir Next LT Pro"/>
              </a:rPr>
              <a:t> </a:t>
            </a:r>
            <a:r>
              <a:rPr lang="en-US" dirty="0" err="1">
                <a:latin typeface="Avenir Next LT Pro"/>
              </a:rPr>
              <a:t>gymharu</a:t>
            </a:r>
            <a:r>
              <a:rPr lang="en-US" dirty="0">
                <a:latin typeface="Avenir Next LT Pro"/>
              </a:rPr>
              <a:t> un </a:t>
            </a:r>
            <a:r>
              <a:rPr lang="en-US" dirty="0" err="1">
                <a:latin typeface="Avenir Next LT Pro"/>
              </a:rPr>
              <a:t>digwyddiad</a:t>
            </a:r>
            <a:r>
              <a:rPr lang="en-US" dirty="0">
                <a:latin typeface="Avenir Next LT Pro"/>
              </a:rPr>
              <a:t> </a:t>
            </a:r>
            <a:r>
              <a:rPr lang="en-US" dirty="0" err="1">
                <a:latin typeface="Avenir Next LT Pro"/>
              </a:rPr>
              <a:t>gydag</a:t>
            </a:r>
            <a:r>
              <a:rPr lang="en-US" dirty="0">
                <a:latin typeface="Avenir Next LT Pro"/>
              </a:rPr>
              <a:t> un </a:t>
            </a:r>
            <a:r>
              <a:rPr lang="en-US" dirty="0" err="1">
                <a:latin typeface="Avenir Next LT Pro"/>
              </a:rPr>
              <a:t>arall</a:t>
            </a:r>
            <a:r>
              <a:rPr lang="en-US" dirty="0">
                <a:latin typeface="Avenir Next LT Pro"/>
              </a:rPr>
              <a:t> </a:t>
            </a:r>
            <a:r>
              <a:rPr lang="en-US" dirty="0" err="1">
                <a:latin typeface="Avenir Next LT Pro"/>
              </a:rPr>
              <a:t>E.e.</a:t>
            </a:r>
            <a:r>
              <a:rPr lang="en-US" dirty="0">
                <a:latin typeface="Avenir Next LT Pro"/>
              </a:rPr>
              <a:t> </a:t>
            </a:r>
            <a:r>
              <a:rPr lang="en-US" dirty="0" err="1">
                <a:latin typeface="Avenir Next LT Pro"/>
              </a:rPr>
              <a:t>ydy'r</a:t>
            </a:r>
            <a:r>
              <a:rPr lang="en-US" dirty="0">
                <a:latin typeface="Avenir Next LT Pro"/>
              </a:rPr>
              <a:t> car </a:t>
            </a:r>
            <a:r>
              <a:rPr lang="en-US" dirty="0" err="1">
                <a:latin typeface="Avenir Next LT Pro"/>
              </a:rPr>
              <a:t>coch</a:t>
            </a:r>
            <a:r>
              <a:rPr lang="en-US" dirty="0">
                <a:latin typeface="Avenir Next LT Pro"/>
              </a:rPr>
              <a:t> </a:t>
            </a:r>
            <a:r>
              <a:rPr lang="en-US" dirty="0" err="1">
                <a:latin typeface="Avenir Next LT Pro"/>
              </a:rPr>
              <a:t>yn</a:t>
            </a:r>
            <a:r>
              <a:rPr lang="en-US" dirty="0">
                <a:latin typeface="Avenir Next LT Pro"/>
              </a:rPr>
              <a:t> </a:t>
            </a:r>
            <a:r>
              <a:rPr lang="en-US" dirty="0" err="1">
                <a:latin typeface="Avenir Next LT Pro"/>
              </a:rPr>
              <a:t>teithio'n</a:t>
            </a:r>
            <a:r>
              <a:rPr lang="en-US" dirty="0">
                <a:latin typeface="Avenir Next LT Pro"/>
              </a:rPr>
              <a:t> </a:t>
            </a:r>
            <a:r>
              <a:rPr lang="en-US" dirty="0" err="1">
                <a:latin typeface="Avenir Next LT Pro"/>
              </a:rPr>
              <a:t>gyflymach</a:t>
            </a:r>
            <a:r>
              <a:rPr lang="en-US" dirty="0">
                <a:latin typeface="Avenir Next LT Pro"/>
              </a:rPr>
              <a:t> </a:t>
            </a:r>
            <a:r>
              <a:rPr lang="en-US" dirty="0" err="1">
                <a:latin typeface="Avenir Next LT Pro"/>
              </a:rPr>
              <a:t>na'r</a:t>
            </a:r>
            <a:r>
              <a:rPr lang="en-US" dirty="0">
                <a:latin typeface="Avenir Next LT Pro"/>
              </a:rPr>
              <a:t> car </a:t>
            </a:r>
            <a:r>
              <a:rPr lang="en-US" dirty="0" err="1">
                <a:latin typeface="Avenir Next LT Pro"/>
              </a:rPr>
              <a:t>gwyrdd</a:t>
            </a:r>
            <a:r>
              <a:rPr lang="en-US" dirty="0">
                <a:latin typeface="Avenir Next LT Pro"/>
              </a:rPr>
              <a:t>?</a:t>
            </a:r>
            <a:endParaRPr lang="en-US" dirty="0">
              <a:latin typeface="Avenir Next LT Pro"/>
              <a:cs typeface="Calibri" panose="020F0502020204030204"/>
            </a:endParaRPr>
          </a:p>
          <a:p>
            <a:pPr marL="0" indent="0">
              <a:buNone/>
            </a:pPr>
            <a:r>
              <a:rPr lang="en-US" sz="1000" dirty="0" err="1"/>
              <a:t>Addaswyd</a:t>
            </a:r>
            <a:r>
              <a:rPr lang="en-US" sz="1000" dirty="0">
                <a:ea typeface="+mn-lt"/>
                <a:cs typeface="+mn-lt"/>
              </a:rPr>
              <a:t> y </a:t>
            </a:r>
            <a:r>
              <a:rPr lang="en-US" sz="1000" dirty="0" err="1">
                <a:ea typeface="+mn-lt"/>
                <a:cs typeface="+mn-lt"/>
              </a:rPr>
              <a:t>diffiniad</a:t>
            </a:r>
            <a:r>
              <a:rPr lang="en-US" sz="1000" dirty="0">
                <a:ea typeface="+mn-lt"/>
                <a:cs typeface="+mn-lt"/>
              </a:rPr>
              <a:t> o ‘It’s not fair - or is it?’ (Turner, Keogh, Lawrence &amp; Naylor, 2011)</a:t>
            </a:r>
            <a:endParaRPr lang="en-GB" sz="1000" dirty="0">
              <a:ea typeface="+mn-lt"/>
              <a:cs typeface="+mn-lt"/>
            </a:endParaRPr>
          </a:p>
          <a:p>
            <a:endParaRPr lang="en-GB" sz="800" dirty="0">
              <a:ea typeface="+mn-lt"/>
              <a:cs typeface="+mn-lt"/>
            </a:endParaRPr>
          </a:p>
          <a:p>
            <a:endParaRPr lang="en-US" sz="800" dirty="0">
              <a:latin typeface="Calibri"/>
              <a:cs typeface="Calibri"/>
            </a:endParaRPr>
          </a:p>
          <a:p>
            <a:endParaRPr lang="en-GB" dirty="0"/>
          </a:p>
        </p:txBody>
      </p:sp>
      <p:sp>
        <p:nvSpPr>
          <p:cNvPr id="3" name="Rectangle 2">
            <a:extLst>
              <a:ext uri="{FF2B5EF4-FFF2-40B4-BE49-F238E27FC236}">
                <a16:creationId xmlns:a16="http://schemas.microsoft.com/office/drawing/2014/main" id="{09EDD7AC-D01E-4692-9C17-D69A1A54907D}"/>
              </a:ext>
            </a:extLst>
          </p:cNvPr>
          <p:cNvSpPr/>
          <p:nvPr/>
        </p:nvSpPr>
        <p:spPr>
          <a:xfrm>
            <a:off x="6796451" y="1070894"/>
            <a:ext cx="4834778" cy="3970318"/>
          </a:xfrm>
          <a:prstGeom prst="rect">
            <a:avLst/>
          </a:prstGeom>
        </p:spPr>
        <p:txBody>
          <a:bodyPr wrap="square" anchor="t">
            <a:spAutoFit/>
          </a:bodyPr>
          <a:lstStyle/>
          <a:p>
            <a:pPr lvl="1"/>
            <a:r>
              <a:rPr lang="en-GB" dirty="0"/>
              <a:t>Mae </a:t>
            </a:r>
            <a:r>
              <a:rPr lang="en-GB" dirty="0" err="1"/>
              <a:t>profi'n</a:t>
            </a:r>
            <a:r>
              <a:rPr lang="en-GB" dirty="0"/>
              <a:t> </a:t>
            </a:r>
            <a:r>
              <a:rPr lang="en-GB" dirty="0" err="1"/>
              <a:t>deg</a:t>
            </a:r>
            <a:r>
              <a:rPr lang="en-GB" dirty="0"/>
              <a:t> a gwneud </a:t>
            </a:r>
            <a:r>
              <a:rPr lang="en-GB" dirty="0" err="1"/>
              <a:t>cymariaethau</a:t>
            </a:r>
            <a:r>
              <a:rPr lang="en-GB" dirty="0"/>
              <a:t> yn </a:t>
            </a:r>
            <a:r>
              <a:rPr lang="en-GB" dirty="0" err="1"/>
              <a:t>rhoi</a:t>
            </a:r>
            <a:r>
              <a:rPr lang="en-GB" dirty="0"/>
              <a:t> </a:t>
            </a:r>
            <a:r>
              <a:rPr lang="en-GB" dirty="0" err="1"/>
              <a:t>cyfleoedd</a:t>
            </a:r>
            <a:r>
              <a:rPr lang="en-GB" dirty="0"/>
              <a:t> </a:t>
            </a:r>
            <a:r>
              <a:rPr lang="en-GB" dirty="0" err="1"/>
              <a:t>i</a:t>
            </a:r>
            <a:r>
              <a:rPr lang="en-GB" dirty="0"/>
              <a:t> </a:t>
            </a:r>
            <a:r>
              <a:rPr lang="en-GB" dirty="0" err="1"/>
              <a:t>ddisgyblion</a:t>
            </a:r>
            <a:r>
              <a:rPr lang="en-GB" dirty="0"/>
              <a:t>:</a:t>
            </a:r>
            <a:endParaRPr lang="en-GB" dirty="0">
              <a:cs typeface="Calibri"/>
            </a:endParaRPr>
          </a:p>
          <a:p>
            <a:pPr marL="742950" lvl="1" indent="-285750">
              <a:buFont typeface="Arial"/>
              <a:buChar char="•"/>
            </a:pPr>
            <a:r>
              <a:rPr lang="en-GB" dirty="0" err="1">
                <a:ea typeface="+mn-lt"/>
                <a:cs typeface="+mn-lt"/>
              </a:rPr>
              <a:t>Adnabod</a:t>
            </a:r>
            <a:r>
              <a:rPr lang="en-GB" dirty="0">
                <a:ea typeface="+mn-lt"/>
                <a:cs typeface="+mn-lt"/>
              </a:rPr>
              <a:t> a </a:t>
            </a:r>
            <a:r>
              <a:rPr lang="en-GB" dirty="0" err="1">
                <a:ea typeface="+mn-lt"/>
                <a:cs typeface="+mn-lt"/>
              </a:rPr>
              <a:t>deall</a:t>
            </a:r>
            <a:r>
              <a:rPr lang="en-GB" dirty="0">
                <a:ea typeface="+mn-lt"/>
                <a:cs typeface="+mn-lt"/>
              </a:rPr>
              <a:t> bod un </a:t>
            </a:r>
            <a:r>
              <a:rPr lang="en-GB" dirty="0" err="1">
                <a:ea typeface="+mn-lt"/>
                <a:cs typeface="+mn-lt"/>
              </a:rPr>
              <a:t>peth</a:t>
            </a:r>
            <a:r>
              <a:rPr lang="en-GB" dirty="0">
                <a:ea typeface="+mn-lt"/>
                <a:cs typeface="+mn-lt"/>
              </a:rPr>
              <a:t> (</a:t>
            </a:r>
            <a:r>
              <a:rPr lang="en-GB" dirty="0" err="1">
                <a:ea typeface="+mn-lt"/>
                <a:cs typeface="+mn-lt"/>
              </a:rPr>
              <a:t>newidyn</a:t>
            </a:r>
            <a:r>
              <a:rPr lang="en-GB" dirty="0">
                <a:ea typeface="+mn-lt"/>
                <a:cs typeface="+mn-lt"/>
              </a:rPr>
              <a:t>) yn </a:t>
            </a:r>
            <a:r>
              <a:rPr lang="en-GB" dirty="0" err="1">
                <a:ea typeface="+mn-lt"/>
                <a:cs typeface="+mn-lt"/>
              </a:rPr>
              <a:t>effeithio</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rywbeth</a:t>
            </a:r>
            <a:r>
              <a:rPr lang="en-GB" dirty="0">
                <a:ea typeface="+mn-lt"/>
                <a:cs typeface="+mn-lt"/>
              </a:rPr>
              <a:t> </a:t>
            </a:r>
            <a:r>
              <a:rPr lang="en-GB" dirty="0" err="1">
                <a:ea typeface="+mn-lt"/>
                <a:cs typeface="+mn-lt"/>
              </a:rPr>
              <a:t>arall</a:t>
            </a:r>
            <a:r>
              <a:rPr lang="en-GB" dirty="0">
                <a:ea typeface="+mn-lt"/>
                <a:cs typeface="+mn-lt"/>
              </a:rPr>
              <a:t> </a:t>
            </a:r>
          </a:p>
          <a:p>
            <a:pPr marL="742950" lvl="1" indent="-285750">
              <a:buFont typeface="Arial"/>
              <a:buChar char="•"/>
            </a:pPr>
            <a:r>
              <a:rPr lang="en-GB" dirty="0" err="1">
                <a:ea typeface="+mn-lt"/>
                <a:cs typeface="+mn-lt"/>
              </a:rPr>
              <a:t>Adnabod</a:t>
            </a:r>
            <a:r>
              <a:rPr lang="en-GB" dirty="0">
                <a:ea typeface="+mn-lt"/>
                <a:cs typeface="+mn-lt"/>
              </a:rPr>
              <a:t> pan fod </a:t>
            </a:r>
            <a:r>
              <a:rPr lang="en-GB" dirty="0" err="1">
                <a:ea typeface="+mn-lt"/>
                <a:cs typeface="+mn-lt"/>
              </a:rPr>
              <a:t>profion</a:t>
            </a:r>
            <a:r>
              <a:rPr lang="en-GB" dirty="0">
                <a:ea typeface="+mn-lt"/>
                <a:cs typeface="+mn-lt"/>
              </a:rPr>
              <a:t> yn </a:t>
            </a:r>
            <a:r>
              <a:rPr lang="en-GB" dirty="0" err="1">
                <a:ea typeface="+mn-lt"/>
                <a:cs typeface="+mn-lt"/>
              </a:rPr>
              <a:t>deg</a:t>
            </a:r>
            <a:endParaRPr lang="en-GB" dirty="0">
              <a:ea typeface="+mn-lt"/>
              <a:cs typeface="+mn-lt"/>
            </a:endParaRPr>
          </a:p>
          <a:p>
            <a:pPr marL="742950" lvl="1" indent="-285750">
              <a:buFont typeface="Arial"/>
              <a:buChar char="•"/>
            </a:pPr>
            <a:r>
              <a:rPr lang="en-GB" dirty="0" err="1">
                <a:ea typeface="+mn-lt"/>
                <a:cs typeface="+mn-lt"/>
              </a:rPr>
              <a:t>Creu</a:t>
            </a:r>
            <a:r>
              <a:rPr lang="en-GB" dirty="0">
                <a:ea typeface="+mn-lt"/>
                <a:cs typeface="+mn-lt"/>
              </a:rPr>
              <a:t> </a:t>
            </a:r>
            <a:r>
              <a:rPr lang="en-GB" dirty="0" err="1">
                <a:ea typeface="+mn-lt"/>
                <a:cs typeface="+mn-lt"/>
              </a:rPr>
              <a:t>cwestiynau</a:t>
            </a:r>
            <a:r>
              <a:rPr lang="en-GB" dirty="0">
                <a:ea typeface="+mn-lt"/>
                <a:cs typeface="+mn-lt"/>
              </a:rPr>
              <a:t> </a:t>
            </a:r>
            <a:r>
              <a:rPr lang="en-GB" dirty="0" err="1">
                <a:ea typeface="+mn-lt"/>
                <a:cs typeface="+mn-lt"/>
              </a:rPr>
              <a:t>prawf</a:t>
            </a:r>
            <a:r>
              <a:rPr lang="en-GB" dirty="0">
                <a:ea typeface="+mn-lt"/>
                <a:cs typeface="+mn-lt"/>
              </a:rPr>
              <a:t> teg </a:t>
            </a:r>
            <a:r>
              <a:rPr lang="en-GB" dirty="0" err="1">
                <a:ea typeface="+mn-lt"/>
                <a:cs typeface="+mn-lt"/>
              </a:rPr>
              <a:t>eu</a:t>
            </a:r>
            <a:r>
              <a:rPr lang="en-GB" dirty="0">
                <a:ea typeface="+mn-lt"/>
                <a:cs typeface="+mn-lt"/>
              </a:rPr>
              <a:t> </a:t>
            </a:r>
            <a:r>
              <a:rPr lang="en-GB" dirty="0" err="1">
                <a:ea typeface="+mn-lt"/>
                <a:cs typeface="+mn-lt"/>
              </a:rPr>
              <a:t>hunain</a:t>
            </a:r>
            <a:endParaRPr lang="en-US" dirty="0">
              <a:ea typeface="+mn-lt"/>
              <a:cs typeface="+mn-lt"/>
            </a:endParaRPr>
          </a:p>
          <a:p>
            <a:pPr marL="742950" lvl="1" indent="-285750">
              <a:buFont typeface="Arial"/>
              <a:buChar char="•"/>
            </a:pPr>
            <a:r>
              <a:rPr lang="en-GB" dirty="0" err="1">
                <a:ea typeface="+mn-lt"/>
                <a:cs typeface="+mn-lt"/>
              </a:rPr>
              <a:t>Archwilio'r</a:t>
            </a:r>
            <a:r>
              <a:rPr lang="en-GB" dirty="0">
                <a:ea typeface="+mn-lt"/>
                <a:cs typeface="+mn-lt"/>
              </a:rPr>
              <a:t> </a:t>
            </a:r>
            <a:r>
              <a:rPr lang="en-GB" dirty="0" err="1">
                <a:ea typeface="+mn-lt"/>
                <a:cs typeface="+mn-lt"/>
              </a:rPr>
              <a:t>newidynnau</a:t>
            </a:r>
            <a:r>
              <a:rPr lang="en-GB" dirty="0">
                <a:ea typeface="+mn-lt"/>
                <a:cs typeface="+mn-lt"/>
              </a:rPr>
              <a:t> a </a:t>
            </a:r>
            <a:r>
              <a:rPr lang="en-GB" dirty="0" err="1">
                <a:ea typeface="+mn-lt"/>
                <a:cs typeface="+mn-lt"/>
              </a:rPr>
              <a:t>allai</a:t>
            </a:r>
            <a:r>
              <a:rPr lang="en-GB" dirty="0">
                <a:ea typeface="+mn-lt"/>
                <a:cs typeface="+mn-lt"/>
              </a:rPr>
              <a:t> </a:t>
            </a:r>
            <a:r>
              <a:rPr lang="en-GB" dirty="0" err="1">
                <a:ea typeface="+mn-lt"/>
                <a:cs typeface="+mn-lt"/>
              </a:rPr>
              <a:t>gael</a:t>
            </a:r>
            <a:r>
              <a:rPr lang="en-GB" dirty="0">
                <a:ea typeface="+mn-lt"/>
                <a:cs typeface="+mn-lt"/>
              </a:rPr>
              <a:t> </a:t>
            </a:r>
            <a:r>
              <a:rPr lang="en-GB" dirty="0" err="1">
                <a:ea typeface="+mn-lt"/>
                <a:cs typeface="+mn-lt"/>
              </a:rPr>
              <a:t>effaith</a:t>
            </a:r>
            <a:r>
              <a:rPr lang="en-GB" dirty="0">
                <a:ea typeface="+mn-lt"/>
                <a:cs typeface="+mn-lt"/>
              </a:rPr>
              <a:t> </a:t>
            </a:r>
            <a:endParaRPr lang="en-US" dirty="0">
              <a:ea typeface="+mn-lt"/>
              <a:cs typeface="+mn-lt"/>
            </a:endParaRPr>
          </a:p>
          <a:p>
            <a:pPr marL="742950" lvl="1" indent="-285750">
              <a:buFont typeface="Arial"/>
              <a:buChar char="•"/>
            </a:pPr>
            <a:r>
              <a:rPr lang="en-GB" dirty="0" err="1">
                <a:ea typeface="+mn-lt"/>
                <a:cs typeface="+mn-lt"/>
              </a:rPr>
              <a:t>Adnabod</a:t>
            </a:r>
            <a:r>
              <a:rPr lang="en-GB" dirty="0">
                <a:ea typeface="+mn-lt"/>
                <a:cs typeface="+mn-lt"/>
              </a:rPr>
              <a:t> </a:t>
            </a:r>
            <a:r>
              <a:rPr lang="en-GB" dirty="0" err="1">
                <a:ea typeface="+mn-lt"/>
                <a:cs typeface="+mn-lt"/>
              </a:rPr>
              <a:t>newidynnau</a:t>
            </a:r>
            <a:endParaRPr lang="en-US" dirty="0">
              <a:ea typeface="+mn-lt"/>
              <a:cs typeface="+mn-lt"/>
            </a:endParaRPr>
          </a:p>
          <a:p>
            <a:pPr marL="742950" lvl="1" indent="-285750">
              <a:buFont typeface="Arial"/>
              <a:buChar char="•"/>
            </a:pPr>
            <a:r>
              <a:rPr lang="en-GB" dirty="0" err="1">
                <a:cs typeface="Calibri"/>
              </a:rPr>
              <a:t>Adnabod</a:t>
            </a:r>
            <a:r>
              <a:rPr lang="en-GB" dirty="0">
                <a:cs typeface="Calibri"/>
              </a:rPr>
              <a:t> y </a:t>
            </a:r>
            <a:r>
              <a:rPr lang="en-GB" dirty="0" err="1">
                <a:cs typeface="Calibri"/>
              </a:rPr>
              <a:t>gwahaniaethau</a:t>
            </a:r>
            <a:r>
              <a:rPr lang="en-GB" dirty="0">
                <a:cs typeface="Calibri"/>
              </a:rPr>
              <a:t> </a:t>
            </a:r>
            <a:r>
              <a:rPr lang="en-GB" dirty="0" err="1">
                <a:cs typeface="Calibri"/>
              </a:rPr>
              <a:t>maen</a:t>
            </a:r>
            <a:r>
              <a:rPr lang="en-GB" dirty="0">
                <a:cs typeface="Calibri"/>
              </a:rPr>
              <a:t> </a:t>
            </a:r>
            <a:r>
              <a:rPr lang="en-GB" dirty="0" err="1">
                <a:cs typeface="Calibri"/>
              </a:rPr>
              <a:t>nhw</a:t>
            </a:r>
            <a:r>
              <a:rPr lang="en-GB" dirty="0">
                <a:cs typeface="Calibri"/>
              </a:rPr>
              <a:t> </a:t>
            </a:r>
            <a:r>
              <a:rPr lang="en-GB" dirty="0" err="1">
                <a:cs typeface="Calibri"/>
              </a:rPr>
              <a:t>wedi'u</a:t>
            </a:r>
            <a:r>
              <a:rPr lang="en-GB" dirty="0">
                <a:cs typeface="Calibri"/>
              </a:rPr>
              <a:t> </a:t>
            </a:r>
            <a:r>
              <a:rPr lang="en-GB" dirty="0" err="1">
                <a:cs typeface="Calibri"/>
              </a:rPr>
              <a:t>harsylwi</a:t>
            </a:r>
            <a:endParaRPr lang="en-US" dirty="0">
              <a:ea typeface="+mn-lt"/>
              <a:cs typeface="+mn-lt"/>
            </a:endParaRPr>
          </a:p>
          <a:p>
            <a:pPr marL="742950" lvl="1" indent="-285750">
              <a:buFont typeface="Arial"/>
              <a:buChar char="•"/>
            </a:pPr>
            <a:r>
              <a:rPr lang="en-GB" dirty="0" err="1">
                <a:cs typeface="Calibri"/>
              </a:rPr>
              <a:t>Deall</a:t>
            </a:r>
            <a:r>
              <a:rPr lang="en-GB" dirty="0">
                <a:cs typeface="Calibri"/>
              </a:rPr>
              <a:t> </a:t>
            </a:r>
            <a:r>
              <a:rPr lang="en-GB" dirty="0" err="1">
                <a:cs typeface="Calibri"/>
              </a:rPr>
              <a:t>sut</a:t>
            </a:r>
            <a:r>
              <a:rPr lang="en-GB" dirty="0">
                <a:cs typeface="Calibri"/>
              </a:rPr>
              <a:t> </a:t>
            </a:r>
            <a:r>
              <a:rPr lang="en-GB" dirty="0" err="1">
                <a:cs typeface="Calibri"/>
              </a:rPr>
              <a:t>i</a:t>
            </a:r>
            <a:r>
              <a:rPr lang="en-GB" dirty="0">
                <a:cs typeface="Calibri"/>
              </a:rPr>
              <a:t> </a:t>
            </a:r>
            <a:r>
              <a:rPr lang="en-GB" dirty="0" err="1">
                <a:cs typeface="Calibri"/>
              </a:rPr>
              <a:t>fesur</a:t>
            </a:r>
            <a:r>
              <a:rPr lang="en-GB" dirty="0">
                <a:cs typeface="Calibri"/>
              </a:rPr>
              <a:t> neu </a:t>
            </a:r>
            <a:r>
              <a:rPr lang="en-GB" dirty="0" err="1">
                <a:cs typeface="Calibri"/>
              </a:rPr>
              <a:t>arsylwi'r</a:t>
            </a:r>
            <a:r>
              <a:rPr lang="en-GB" dirty="0">
                <a:cs typeface="Calibri"/>
              </a:rPr>
              <a:t> </a:t>
            </a:r>
            <a:r>
              <a:rPr lang="en-GB" dirty="0" err="1">
                <a:cs typeface="Calibri"/>
              </a:rPr>
              <a:t>effeithiau</a:t>
            </a:r>
            <a:endParaRPr lang="en-GB" dirty="0">
              <a:cs typeface="Calibri"/>
            </a:endParaRPr>
          </a:p>
        </p:txBody>
      </p:sp>
      <p:pic>
        <p:nvPicPr>
          <p:cNvPr id="4" name="Picture 2" descr="It's Not Fair">
            <a:extLst>
              <a:ext uri="{FF2B5EF4-FFF2-40B4-BE49-F238E27FC236}">
                <a16:creationId xmlns:a16="http://schemas.microsoft.com/office/drawing/2014/main" id="{EC176275-9BA3-42EB-83C9-B1998A8385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0927" y="3801947"/>
            <a:ext cx="1919357" cy="2677307"/>
          </a:xfrm>
          <a:prstGeom prst="rect">
            <a:avLst/>
          </a:prstGeom>
          <a:noFill/>
          <a:ln w="38100">
            <a:solidFill>
              <a:srgbClr val="002060"/>
            </a:solidFill>
          </a:ln>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762CC9C8-4A73-471A-9D32-5A0C3BA65A96}"/>
              </a:ext>
            </a:extLst>
          </p:cNvPr>
          <p:cNvSpPr txBox="1">
            <a:spLocks/>
          </p:cNvSpPr>
          <p:nvPr/>
        </p:nvSpPr>
        <p:spPr>
          <a:xfrm>
            <a:off x="517864" y="138787"/>
            <a:ext cx="11795792" cy="1320800"/>
          </a:xfrm>
          <a:prstGeom prst="rect">
            <a:avLst/>
          </a:prstGeom>
        </p:spPr>
        <p:txBody>
          <a:bodyPr vert="horz" lIns="91440" tIns="45720" rIns="91440" bIns="45720" rtlCol="0" anchor="t">
            <a:normAutofit fontScale="5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900" dirty="0" err="1">
                <a:solidFill>
                  <a:srgbClr val="002060"/>
                </a:solidFill>
                <a:latin typeface="Tahoma" panose="020B0604030504040204" pitchFamily="34" charset="0"/>
                <a:ea typeface="Tahoma" panose="020B0604030504040204" pitchFamily="34" charset="0"/>
                <a:cs typeface="Tahoma" panose="020B0604030504040204" pitchFamily="34" charset="0"/>
              </a:rPr>
              <a:t>Prawf</a:t>
            </a:r>
            <a:r>
              <a:rPr lang="en-GB" sz="6900" dirty="0">
                <a:solidFill>
                  <a:srgbClr val="002060"/>
                </a:solidFill>
                <a:latin typeface="Tahoma" panose="020B0604030504040204" pitchFamily="34" charset="0"/>
                <a:ea typeface="Tahoma" panose="020B0604030504040204" pitchFamily="34" charset="0"/>
                <a:cs typeface="Tahoma" panose="020B0604030504040204" pitchFamily="34" charset="0"/>
              </a:rPr>
              <a:t> teg</a:t>
            </a:r>
            <a:b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br>
            <a:endParaRPr lang="en-GB" i="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8581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8E99-DBC7-4352-A84A-83C7320E0DE9}"/>
              </a:ext>
            </a:extLst>
          </p:cNvPr>
          <p:cNvSpPr>
            <a:spLocks noGrp="1"/>
          </p:cNvSpPr>
          <p:nvPr>
            <p:ph type="title"/>
          </p:nvPr>
        </p:nvSpPr>
        <p:spPr>
          <a:xfrm>
            <a:off x="1122895" y="78913"/>
            <a:ext cx="8596668" cy="1320800"/>
          </a:xfrm>
        </p:spPr>
        <p:txBody>
          <a:bodyPr/>
          <a:lstStyle/>
          <a:p>
            <a:pPr algn="ct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Prawf</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Teg                                </a:t>
            </a:r>
            <a: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t>Fair Test</a:t>
            </a:r>
            <a:b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b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Newidynnau</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t>Variables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p>
        </p:txBody>
      </p:sp>
      <p:graphicFrame>
        <p:nvGraphicFramePr>
          <p:cNvPr id="5" name="Content Placeholder 4">
            <a:extLst>
              <a:ext uri="{FF2B5EF4-FFF2-40B4-BE49-F238E27FC236}">
                <a16:creationId xmlns:a16="http://schemas.microsoft.com/office/drawing/2014/main" id="{35A6DA34-80DE-4766-A607-FA02482C1EFA}"/>
              </a:ext>
            </a:extLst>
          </p:cNvPr>
          <p:cNvGraphicFramePr>
            <a:graphicFrameLocks noGrp="1"/>
          </p:cNvGraphicFramePr>
          <p:nvPr>
            <p:ph sz="half" idx="1"/>
            <p:extLst>
              <p:ext uri="{D42A27DB-BD31-4B8C-83A1-F6EECF244321}">
                <p14:modId xmlns:p14="http://schemas.microsoft.com/office/powerpoint/2010/main" val="3268511879"/>
              </p:ext>
            </p:extLst>
          </p:nvPr>
        </p:nvGraphicFramePr>
        <p:xfrm>
          <a:off x="630315" y="1360503"/>
          <a:ext cx="3675355" cy="4678533"/>
        </p:xfrm>
        <a:graphic>
          <a:graphicData uri="http://schemas.openxmlformats.org/drawingml/2006/table">
            <a:tbl>
              <a:tblPr firstRow="1" firstCol="1" lastRow="1" lastCol="1" bandRow="1" bandCol="1">
                <a:tableStyleId>{21E4AEA4-8DFA-4A89-87EB-49C32662AFE0}</a:tableStyleId>
              </a:tblPr>
              <a:tblGrid>
                <a:gridCol w="3675355">
                  <a:extLst>
                    <a:ext uri="{9D8B030D-6E8A-4147-A177-3AD203B41FA5}">
                      <a16:colId xmlns:a16="http://schemas.microsoft.com/office/drawing/2014/main" val="3279017364"/>
                    </a:ext>
                  </a:extLst>
                </a:gridCol>
              </a:tblGrid>
              <a:tr h="1559511">
                <a:tc>
                  <a:txBody>
                    <a:bodyPr/>
                    <a:lstStyle/>
                    <a:p>
                      <a:pPr algn="ctr"/>
                      <a:r>
                        <a:rPr lang="cy-GB" sz="2500" dirty="0">
                          <a:effectLst/>
                        </a:rPr>
                        <a:t>Newid</a:t>
                      </a:r>
                      <a:endParaRPr lang="en-GB" sz="600" dirty="0">
                        <a:effectLst/>
                      </a:endParaRPr>
                    </a:p>
                    <a:p>
                      <a:pPr algn="ctr"/>
                      <a:r>
                        <a:rPr lang="cy-GB" sz="1600" dirty="0">
                          <a:effectLst/>
                        </a:rPr>
                        <a:t>(Newidyn annibynnol)</a:t>
                      </a:r>
                      <a:endParaRPr lang="en-GB" sz="600" dirty="0">
                        <a:effectLst/>
                        <a:latin typeface="Times New Roman" panose="02020603050405020304" pitchFamily="18" charset="0"/>
                        <a:ea typeface="Times New Roman" panose="02020603050405020304" pitchFamily="18" charset="0"/>
                      </a:endParaRPr>
                    </a:p>
                  </a:txBody>
                  <a:tcPr marL="34248" marR="34248" marT="0" marB="0" anchor="ctr"/>
                </a:tc>
                <a:extLst>
                  <a:ext uri="{0D108BD9-81ED-4DB2-BD59-A6C34878D82A}">
                    <a16:rowId xmlns:a16="http://schemas.microsoft.com/office/drawing/2014/main" val="739643886"/>
                  </a:ext>
                </a:extLst>
              </a:tr>
              <a:tr h="1559511">
                <a:tc>
                  <a:txBody>
                    <a:bodyPr/>
                    <a:lstStyle/>
                    <a:p>
                      <a:pPr algn="ctr"/>
                      <a:r>
                        <a:rPr lang="cy-GB" sz="2500">
                          <a:effectLst/>
                        </a:rPr>
                        <a:t>Mesur</a:t>
                      </a:r>
                      <a:endParaRPr lang="en-GB" sz="600">
                        <a:effectLst/>
                      </a:endParaRPr>
                    </a:p>
                    <a:p>
                      <a:pPr algn="ctr"/>
                      <a:r>
                        <a:rPr lang="cy-GB" sz="1600">
                          <a:effectLst/>
                        </a:rPr>
                        <a:t>(Newidyn dibynnol)</a:t>
                      </a:r>
                      <a:endParaRPr lang="en-GB" sz="600">
                        <a:effectLst/>
                        <a:latin typeface="Times New Roman" panose="02020603050405020304" pitchFamily="18" charset="0"/>
                        <a:ea typeface="Times New Roman" panose="02020603050405020304" pitchFamily="18" charset="0"/>
                      </a:endParaRPr>
                    </a:p>
                  </a:txBody>
                  <a:tcPr marL="34248" marR="34248" marT="0" marB="0" anchor="ctr"/>
                </a:tc>
                <a:extLst>
                  <a:ext uri="{0D108BD9-81ED-4DB2-BD59-A6C34878D82A}">
                    <a16:rowId xmlns:a16="http://schemas.microsoft.com/office/drawing/2014/main" val="2746460223"/>
                  </a:ext>
                </a:extLst>
              </a:tr>
              <a:tr h="1559511">
                <a:tc>
                  <a:txBody>
                    <a:bodyPr/>
                    <a:lstStyle/>
                    <a:p>
                      <a:pPr algn="ctr"/>
                      <a:r>
                        <a:rPr lang="cy-GB" sz="2500" dirty="0">
                          <a:effectLst/>
                        </a:rPr>
                        <a:t>Cadw'r un fath</a:t>
                      </a:r>
                      <a:endParaRPr lang="en-GB" sz="600" dirty="0">
                        <a:effectLst/>
                      </a:endParaRPr>
                    </a:p>
                    <a:p>
                      <a:pPr algn="ctr"/>
                      <a:r>
                        <a:rPr lang="cy-GB" sz="1600" dirty="0">
                          <a:effectLst/>
                        </a:rPr>
                        <a:t>(newidynnau rheoli)</a:t>
                      </a:r>
                      <a:endParaRPr lang="en-GB" sz="600" dirty="0">
                        <a:effectLst/>
                        <a:latin typeface="Times New Roman" panose="02020603050405020304" pitchFamily="18" charset="0"/>
                        <a:ea typeface="Times New Roman" panose="02020603050405020304" pitchFamily="18" charset="0"/>
                      </a:endParaRPr>
                    </a:p>
                  </a:txBody>
                  <a:tcPr marL="34248" marR="34248" marT="0" marB="0" anchor="ctr"/>
                </a:tc>
                <a:extLst>
                  <a:ext uri="{0D108BD9-81ED-4DB2-BD59-A6C34878D82A}">
                    <a16:rowId xmlns:a16="http://schemas.microsoft.com/office/drawing/2014/main" val="373126985"/>
                  </a:ext>
                </a:extLst>
              </a:tr>
            </a:tbl>
          </a:graphicData>
        </a:graphic>
      </p:graphicFrame>
      <p:graphicFrame>
        <p:nvGraphicFramePr>
          <p:cNvPr id="7" name="Content Placeholder 6">
            <a:extLst>
              <a:ext uri="{FF2B5EF4-FFF2-40B4-BE49-F238E27FC236}">
                <a16:creationId xmlns:a16="http://schemas.microsoft.com/office/drawing/2014/main" id="{4658F3D2-4B26-429F-98C3-D862136F544C}"/>
              </a:ext>
            </a:extLst>
          </p:cNvPr>
          <p:cNvGraphicFramePr>
            <a:graphicFrameLocks noGrp="1"/>
          </p:cNvGraphicFramePr>
          <p:nvPr>
            <p:ph sz="half" idx="2"/>
            <p:extLst>
              <p:ext uri="{D42A27DB-BD31-4B8C-83A1-F6EECF244321}">
                <p14:modId xmlns:p14="http://schemas.microsoft.com/office/powerpoint/2010/main" val="3044853522"/>
              </p:ext>
            </p:extLst>
          </p:nvPr>
        </p:nvGraphicFramePr>
        <p:xfrm>
          <a:off x="6797040" y="1399713"/>
          <a:ext cx="3781886" cy="4572000"/>
        </p:xfrm>
        <a:graphic>
          <a:graphicData uri="http://schemas.openxmlformats.org/drawingml/2006/table">
            <a:tbl>
              <a:tblPr firstRow="1" firstCol="1" lastRow="1" lastCol="1" bandRow="1" bandCol="1">
                <a:tableStyleId>{21E4AEA4-8DFA-4A89-87EB-49C32662AFE0}</a:tableStyleId>
              </a:tblPr>
              <a:tblGrid>
                <a:gridCol w="3781886">
                  <a:extLst>
                    <a:ext uri="{9D8B030D-6E8A-4147-A177-3AD203B41FA5}">
                      <a16:colId xmlns:a16="http://schemas.microsoft.com/office/drawing/2014/main" val="2084354398"/>
                    </a:ext>
                  </a:extLst>
                </a:gridCol>
              </a:tblGrid>
              <a:tr h="1524000">
                <a:tc>
                  <a:txBody>
                    <a:bodyPr/>
                    <a:lstStyle/>
                    <a:p>
                      <a:pPr algn="ctr"/>
                      <a:r>
                        <a:rPr lang="en-GB" sz="2500" dirty="0">
                          <a:effectLst/>
                        </a:rPr>
                        <a:t>Change</a:t>
                      </a:r>
                      <a:endParaRPr lang="en-GB" sz="600" dirty="0">
                        <a:effectLst/>
                      </a:endParaRPr>
                    </a:p>
                    <a:p>
                      <a:pPr algn="ctr"/>
                      <a:r>
                        <a:rPr lang="en-GB" sz="1600" dirty="0">
                          <a:effectLst/>
                        </a:rPr>
                        <a:t>(Independent variable)</a:t>
                      </a:r>
                      <a:endParaRPr lang="en-GB" sz="600" dirty="0">
                        <a:effectLst/>
                        <a:latin typeface="Times New Roman" panose="02020603050405020304" pitchFamily="18" charset="0"/>
                        <a:ea typeface="Times New Roman" panose="02020603050405020304" pitchFamily="18" charset="0"/>
                      </a:endParaRPr>
                    </a:p>
                  </a:txBody>
                  <a:tcPr marL="34234" marR="34234" marT="0" marB="0" anchor="ctr"/>
                </a:tc>
                <a:extLst>
                  <a:ext uri="{0D108BD9-81ED-4DB2-BD59-A6C34878D82A}">
                    <a16:rowId xmlns:a16="http://schemas.microsoft.com/office/drawing/2014/main" val="1410172765"/>
                  </a:ext>
                </a:extLst>
              </a:tr>
              <a:tr h="1524000">
                <a:tc>
                  <a:txBody>
                    <a:bodyPr/>
                    <a:lstStyle/>
                    <a:p>
                      <a:pPr algn="ctr"/>
                      <a:r>
                        <a:rPr lang="en-GB" sz="2500">
                          <a:effectLst/>
                        </a:rPr>
                        <a:t>Measure</a:t>
                      </a:r>
                      <a:endParaRPr lang="en-GB" sz="600">
                        <a:effectLst/>
                      </a:endParaRPr>
                    </a:p>
                    <a:p>
                      <a:pPr algn="ctr"/>
                      <a:r>
                        <a:rPr lang="en-GB" sz="1600">
                          <a:effectLst/>
                        </a:rPr>
                        <a:t>(Dependent variable)</a:t>
                      </a:r>
                      <a:endParaRPr lang="en-GB" sz="600">
                        <a:effectLst/>
                        <a:latin typeface="Times New Roman" panose="02020603050405020304" pitchFamily="18" charset="0"/>
                        <a:ea typeface="Times New Roman" panose="02020603050405020304" pitchFamily="18" charset="0"/>
                      </a:endParaRPr>
                    </a:p>
                  </a:txBody>
                  <a:tcPr marL="34234" marR="34234" marT="0" marB="0" anchor="ctr"/>
                </a:tc>
                <a:extLst>
                  <a:ext uri="{0D108BD9-81ED-4DB2-BD59-A6C34878D82A}">
                    <a16:rowId xmlns:a16="http://schemas.microsoft.com/office/drawing/2014/main" val="924439482"/>
                  </a:ext>
                </a:extLst>
              </a:tr>
              <a:tr h="1524000">
                <a:tc>
                  <a:txBody>
                    <a:bodyPr/>
                    <a:lstStyle/>
                    <a:p>
                      <a:pPr algn="ctr"/>
                      <a:r>
                        <a:rPr lang="en-GB" sz="2500" dirty="0">
                          <a:effectLst/>
                        </a:rPr>
                        <a:t>Keep the same</a:t>
                      </a:r>
                      <a:endParaRPr lang="en-GB" sz="600" dirty="0">
                        <a:effectLst/>
                      </a:endParaRPr>
                    </a:p>
                    <a:p>
                      <a:pPr algn="ctr"/>
                      <a:r>
                        <a:rPr lang="en-GB" sz="1600" dirty="0">
                          <a:effectLst/>
                        </a:rPr>
                        <a:t>(control variables)</a:t>
                      </a:r>
                      <a:endParaRPr lang="en-GB" sz="600" dirty="0">
                        <a:effectLst/>
                        <a:latin typeface="Times New Roman" panose="02020603050405020304" pitchFamily="18" charset="0"/>
                        <a:ea typeface="Times New Roman" panose="02020603050405020304" pitchFamily="18" charset="0"/>
                      </a:endParaRPr>
                    </a:p>
                  </a:txBody>
                  <a:tcPr marL="34234" marR="34234" marT="0" marB="0" anchor="ctr"/>
                </a:tc>
                <a:extLst>
                  <a:ext uri="{0D108BD9-81ED-4DB2-BD59-A6C34878D82A}">
                    <a16:rowId xmlns:a16="http://schemas.microsoft.com/office/drawing/2014/main" val="924954353"/>
                  </a:ext>
                </a:extLst>
              </a:tr>
            </a:tbl>
          </a:graphicData>
        </a:graphic>
      </p:graphicFrame>
      <p:sp>
        <p:nvSpPr>
          <p:cNvPr id="6" name="Rectangle 1">
            <a:extLst>
              <a:ext uri="{FF2B5EF4-FFF2-40B4-BE49-F238E27FC236}">
                <a16:creationId xmlns:a16="http://schemas.microsoft.com/office/drawing/2014/main" id="{2B3E7583-F3ED-4A06-A940-0C561DABA7EE}"/>
              </a:ext>
            </a:extLst>
          </p:cNvPr>
          <p:cNvSpPr>
            <a:spLocks noChangeArrowheads="1"/>
          </p:cNvSpPr>
          <p:nvPr/>
        </p:nvSpPr>
        <p:spPr bwMode="auto">
          <a:xfrm>
            <a:off x="0" y="-11541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51582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1618" y="203649"/>
            <a:ext cx="4593782" cy="1320800"/>
          </a:xfrm>
        </p:spPr>
        <p:txBody>
          <a:bodyPr>
            <a:noAutofit/>
          </a:bodyPr>
          <a:lstStyle/>
          <a:p>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Cynllunio</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Prawf</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Teg         </a:t>
            </a:r>
            <a:b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br>
            <a:endParaRPr lang="en-GB" i="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a:extLst>
              <a:ext uri="{FF2B5EF4-FFF2-40B4-BE49-F238E27FC236}">
                <a16:creationId xmlns:a16="http://schemas.microsoft.com/office/drawing/2014/main" id="{AF3655D3-AA56-4AC3-9080-00A648B3E837}"/>
              </a:ext>
            </a:extLst>
          </p:cNvPr>
          <p:cNvPicPr>
            <a:picLocks noChangeAspect="1"/>
          </p:cNvPicPr>
          <p:nvPr/>
        </p:nvPicPr>
        <p:blipFill rotWithShape="1">
          <a:blip r:embed="rId3"/>
          <a:srcRect l="31456" t="13722" r="29951" b="5502"/>
          <a:stretch/>
        </p:blipFill>
        <p:spPr>
          <a:xfrm>
            <a:off x="3743417" y="1000904"/>
            <a:ext cx="4705165" cy="5539667"/>
          </a:xfrm>
          <a:prstGeom prst="rect">
            <a:avLst/>
          </a:prstGeom>
          <a:ln w="38100">
            <a:solidFill>
              <a:schemeClr val="tx1"/>
            </a:solidFill>
          </a:ln>
        </p:spPr>
      </p:pic>
    </p:spTree>
    <p:extLst>
      <p:ext uri="{BB962C8B-B14F-4D97-AF65-F5344CB8AC3E}">
        <p14:creationId xmlns:p14="http://schemas.microsoft.com/office/powerpoint/2010/main" val="290550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4FE1086-D780-C097-AC15-6459101F3805}"/>
              </a:ext>
            </a:extLst>
          </p:cNvPr>
          <p:cNvPicPr>
            <a:picLocks noChangeAspect="1"/>
          </p:cNvPicPr>
          <p:nvPr/>
        </p:nvPicPr>
        <p:blipFill rotWithShape="1">
          <a:blip r:embed="rId3"/>
          <a:srcRect l="35887" t="32394" r="39570" b="45742"/>
          <a:stretch/>
        </p:blipFill>
        <p:spPr>
          <a:xfrm>
            <a:off x="257313" y="353959"/>
            <a:ext cx="7641548" cy="4178711"/>
          </a:xfrm>
          <a:prstGeom prst="rect">
            <a:avLst/>
          </a:prstGeom>
        </p:spPr>
      </p:pic>
      <p:pic>
        <p:nvPicPr>
          <p:cNvPr id="1026" name="Picture 2" descr="A photo of two plants growing in egg shells - Water is being added via a syringe.">
            <a:extLst>
              <a:ext uri="{FF2B5EF4-FFF2-40B4-BE49-F238E27FC236}">
                <a16:creationId xmlns:a16="http://schemas.microsoft.com/office/drawing/2014/main" id="{676E185A-AC70-C601-AA12-31D3368623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8861" y="508816"/>
            <a:ext cx="3868995" cy="38689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EFD4E6C-BBB3-A1A0-32C5-34CBE5206DFC}"/>
              </a:ext>
            </a:extLst>
          </p:cNvPr>
          <p:cNvSpPr txBox="1"/>
          <p:nvPr/>
        </p:nvSpPr>
        <p:spPr>
          <a:xfrm>
            <a:off x="2476527" y="4687529"/>
            <a:ext cx="6100916" cy="1569660"/>
          </a:xfrm>
          <a:prstGeom prst="rect">
            <a:avLst/>
          </a:prstGeom>
          <a:noFill/>
        </p:spPr>
        <p:txBody>
          <a:bodyPr wrap="square">
            <a:spAutoFit/>
          </a:bodyPr>
          <a:lstStyle/>
          <a:p>
            <a:r>
              <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rPr>
              <a:t>Independent variable?</a:t>
            </a:r>
          </a:p>
          <a:p>
            <a:r>
              <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rPr>
              <a:t>Dependent variable?</a:t>
            </a:r>
          </a:p>
          <a:p>
            <a:r>
              <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rPr>
              <a:t>Control variables?</a:t>
            </a:r>
          </a:p>
        </p:txBody>
      </p:sp>
    </p:spTree>
    <p:extLst>
      <p:ext uri="{BB962C8B-B14F-4D97-AF65-F5344CB8AC3E}">
        <p14:creationId xmlns:p14="http://schemas.microsoft.com/office/powerpoint/2010/main" val="471790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7F3C-F748-499F-B950-2CC4766F808D}"/>
              </a:ext>
            </a:extLst>
          </p:cNvPr>
          <p:cNvSpPr>
            <a:spLocks noGrp="1"/>
          </p:cNvSpPr>
          <p:nvPr>
            <p:ph type="title"/>
          </p:nvPr>
        </p:nvSpPr>
        <p:spPr>
          <a:xfrm>
            <a:off x="1104152" y="75187"/>
            <a:ext cx="10630648" cy="606641"/>
          </a:xfrm>
        </p:spPr>
        <p:txBody>
          <a:bodyPr>
            <a:noAutofit/>
          </a:bodyPr>
          <a:lstStyle/>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Y </a:t>
            </a:r>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Cwestiwn</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t>The Question</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b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br>
            <a:endParaRPr lang="en-GB" i="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4" name="Title 1">
            <a:extLst>
              <a:ext uri="{FF2B5EF4-FFF2-40B4-BE49-F238E27FC236}">
                <a16:creationId xmlns:a16="http://schemas.microsoft.com/office/drawing/2014/main" id="{5B4386D1-1018-43D0-B1F0-E60FF399CF35}"/>
              </a:ext>
            </a:extLst>
          </p:cNvPr>
          <p:cNvSpPr txBox="1">
            <a:spLocks/>
          </p:cNvSpPr>
          <p:nvPr/>
        </p:nvSpPr>
        <p:spPr>
          <a:xfrm>
            <a:off x="-578532" y="828143"/>
            <a:ext cx="8596668" cy="606641"/>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002060"/>
                </a:solidFill>
              </a:rPr>
              <a:t>Pam fod </a:t>
            </a:r>
            <a:r>
              <a:rPr lang="en-GB" sz="3200" dirty="0" err="1">
                <a:solidFill>
                  <a:srgbClr val="002060"/>
                </a:solidFill>
              </a:rPr>
              <a:t>pengwiniaid</a:t>
            </a:r>
            <a:r>
              <a:rPr lang="en-GB" sz="3200" dirty="0">
                <a:solidFill>
                  <a:srgbClr val="002060"/>
                </a:solidFill>
              </a:rPr>
              <a:t> yn </a:t>
            </a:r>
            <a:r>
              <a:rPr lang="en-GB" sz="3200" dirty="0" err="1">
                <a:solidFill>
                  <a:srgbClr val="002060"/>
                </a:solidFill>
              </a:rPr>
              <a:t>cwtsio</a:t>
            </a:r>
            <a:r>
              <a:rPr lang="en-GB" sz="3200" dirty="0">
                <a:solidFill>
                  <a:srgbClr val="002060"/>
                </a:solidFill>
              </a:rPr>
              <a:t>?</a:t>
            </a:r>
          </a:p>
          <a:p>
            <a:pPr algn="ctr"/>
            <a:r>
              <a:rPr lang="en-GB" sz="3200" i="1" dirty="0">
                <a:solidFill>
                  <a:srgbClr val="002060"/>
                </a:solidFill>
              </a:rPr>
              <a:t>Why do penguins huddle?</a:t>
            </a:r>
          </a:p>
        </p:txBody>
      </p:sp>
      <p:pic>
        <p:nvPicPr>
          <p:cNvPr id="5" name="Picture 4">
            <a:extLst>
              <a:ext uri="{FF2B5EF4-FFF2-40B4-BE49-F238E27FC236}">
                <a16:creationId xmlns:a16="http://schemas.microsoft.com/office/drawing/2014/main" id="{FAE18951-1486-45A4-955C-4AAA61A6FE2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56223" y="2159356"/>
            <a:ext cx="8229600" cy="4314825"/>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1855799A-6CFB-A099-AACD-6B72BD83CC68}"/>
              </a:ext>
            </a:extLst>
          </p:cNvPr>
          <p:cNvSpPr/>
          <p:nvPr/>
        </p:nvSpPr>
        <p:spPr>
          <a:xfrm>
            <a:off x="6804754" y="799759"/>
            <a:ext cx="4796452" cy="1077218"/>
          </a:xfrm>
          <a:prstGeom prst="rect">
            <a:avLst/>
          </a:prstGeom>
        </p:spPr>
        <p:txBody>
          <a:bodyPr wrap="square">
            <a:spAutoFit/>
          </a:bodyPr>
          <a:lstStyle/>
          <a:p>
            <a:pPr algn="ctr"/>
            <a:r>
              <a:rPr lang="en-GB" sz="3200" b="1" dirty="0">
                <a:solidFill>
                  <a:srgbClr val="002060"/>
                </a:solidFill>
              </a:rPr>
              <a:t>Cam </a:t>
            </a:r>
            <a:r>
              <a:rPr lang="en-GB" sz="3200" b="1" dirty="0" err="1">
                <a:solidFill>
                  <a:srgbClr val="002060"/>
                </a:solidFill>
              </a:rPr>
              <a:t>cynnydd</a:t>
            </a:r>
            <a:r>
              <a:rPr lang="en-GB" sz="3200" b="1" dirty="0">
                <a:solidFill>
                  <a:srgbClr val="002060"/>
                </a:solidFill>
              </a:rPr>
              <a:t> 3</a:t>
            </a:r>
          </a:p>
          <a:p>
            <a:pPr algn="ctr"/>
            <a:r>
              <a:rPr lang="en-GB" sz="3200" b="1" dirty="0">
                <a:solidFill>
                  <a:srgbClr val="002060"/>
                </a:solidFill>
              </a:rPr>
              <a:t>Progression step 3 </a:t>
            </a:r>
            <a:endParaRPr lang="en-GB" sz="3200" b="1" i="1" dirty="0">
              <a:solidFill>
                <a:srgbClr val="002060"/>
              </a:solidFill>
            </a:endParaRPr>
          </a:p>
        </p:txBody>
      </p:sp>
    </p:spTree>
    <p:extLst>
      <p:ext uri="{BB962C8B-B14F-4D97-AF65-F5344CB8AC3E}">
        <p14:creationId xmlns:p14="http://schemas.microsoft.com/office/powerpoint/2010/main" val="3056946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1207-BBBA-454E-A060-85E4D67BB8DB}"/>
              </a:ext>
            </a:extLst>
          </p:cNvPr>
          <p:cNvSpPr>
            <a:spLocks noGrp="1"/>
          </p:cNvSpPr>
          <p:nvPr>
            <p:ph type="title"/>
          </p:nvPr>
        </p:nvSpPr>
        <p:spPr>
          <a:xfrm>
            <a:off x="677334" y="231806"/>
            <a:ext cx="8596668" cy="1320800"/>
          </a:xfrm>
        </p:spPr>
        <p:txBody>
          <a:bodyPr/>
          <a:lstStyle/>
          <a:p>
            <a:r>
              <a:rPr lang="en-GB" dirty="0" err="1">
                <a:solidFill>
                  <a:srgbClr val="002060"/>
                </a:solidFill>
                <a:latin typeface="Tahoma" panose="020B0604030504040204" pitchFamily="34" charset="0"/>
                <a:ea typeface="Tahoma" panose="020B0604030504040204" pitchFamily="34" charset="0"/>
                <a:cs typeface="Tahoma" panose="020B0604030504040204" pitchFamily="34" charset="0"/>
              </a:rPr>
              <a:t>Tasg</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i="1" dirty="0">
                <a:solidFill>
                  <a:srgbClr val="002060"/>
                </a:solidFill>
                <a:latin typeface="Tahoma" panose="020B0604030504040204" pitchFamily="34" charset="0"/>
                <a:ea typeface="Tahoma" panose="020B0604030504040204" pitchFamily="34" charset="0"/>
                <a:cs typeface="Tahoma" panose="020B0604030504040204" pitchFamily="34" charset="0"/>
              </a:rPr>
              <a:t> Task</a:t>
            </a:r>
          </a:p>
        </p:txBody>
      </p:sp>
      <p:sp>
        <p:nvSpPr>
          <p:cNvPr id="4" name="Content Placeholder 3">
            <a:extLst>
              <a:ext uri="{FF2B5EF4-FFF2-40B4-BE49-F238E27FC236}">
                <a16:creationId xmlns:a16="http://schemas.microsoft.com/office/drawing/2014/main" id="{09858D0F-8E88-4A33-BA01-F1FE1B04B981}"/>
              </a:ext>
            </a:extLst>
          </p:cNvPr>
          <p:cNvSpPr>
            <a:spLocks noGrp="1"/>
          </p:cNvSpPr>
          <p:nvPr>
            <p:ph sz="half" idx="1"/>
          </p:nvPr>
        </p:nvSpPr>
        <p:spPr>
          <a:xfrm>
            <a:off x="5699463" y="1047565"/>
            <a:ext cx="4891597" cy="5298895"/>
          </a:xfrm>
          <a:ln w="38100">
            <a:solidFill>
              <a:srgbClr val="7030A0"/>
            </a:solidFill>
          </a:ln>
        </p:spPr>
        <p:txBody>
          <a:bodyPr>
            <a:normAutofit fontScale="55000" lnSpcReduction="20000"/>
          </a:bodyPr>
          <a:lstStyle/>
          <a:p>
            <a:pPr marL="0" indent="0">
              <a:buNone/>
            </a:pPr>
            <a:r>
              <a:rPr lang="en-GB" altLang="en-US" sz="3400" dirty="0"/>
              <a:t>How could you investigate why penguins huddle, in your classroom?</a:t>
            </a:r>
          </a:p>
          <a:p>
            <a:pPr marL="0" indent="0">
              <a:buNone/>
            </a:pPr>
            <a:endParaRPr lang="en-GB" altLang="en-US" sz="3400" dirty="0"/>
          </a:p>
          <a:p>
            <a:pPr marL="0" indent="0">
              <a:buNone/>
            </a:pPr>
            <a:r>
              <a:rPr lang="en-GB" altLang="en-US" sz="3400" dirty="0"/>
              <a:t>1.Ideas : Research? </a:t>
            </a:r>
          </a:p>
          <a:p>
            <a:pPr marL="0" indent="0">
              <a:buNone/>
            </a:pPr>
            <a:r>
              <a:rPr lang="en-GB" altLang="en-US" sz="3400" dirty="0"/>
              <a:t>2.Method :  What are we going to do ?</a:t>
            </a:r>
          </a:p>
          <a:p>
            <a:pPr marL="0" indent="0">
              <a:buNone/>
            </a:pPr>
            <a:r>
              <a:rPr lang="en-GB" altLang="en-US" sz="3400" dirty="0"/>
              <a:t>3.Plan :</a:t>
            </a:r>
          </a:p>
          <a:p>
            <a:pPr>
              <a:buFont typeface="Arial" panose="020B0604020202020204" pitchFamily="34" charset="0"/>
              <a:buChar char="•"/>
            </a:pPr>
            <a:r>
              <a:rPr lang="en-GB" altLang="en-US" sz="3400" dirty="0"/>
              <a:t>What apparatus?</a:t>
            </a:r>
          </a:p>
          <a:p>
            <a:pPr>
              <a:buFont typeface="Arial" panose="020B0604020202020204" pitchFamily="34" charset="0"/>
              <a:buChar char="•"/>
            </a:pPr>
            <a:r>
              <a:rPr lang="en-GB" altLang="en-US" sz="3400" dirty="0"/>
              <a:t>Predictions?</a:t>
            </a:r>
          </a:p>
          <a:p>
            <a:pPr>
              <a:buFont typeface="Arial" panose="020B0604020202020204" pitchFamily="34" charset="0"/>
              <a:buChar char="•"/>
            </a:pPr>
            <a:r>
              <a:rPr lang="en-GB" altLang="en-US" sz="3400" dirty="0"/>
              <a:t>Fair test? </a:t>
            </a:r>
          </a:p>
          <a:p>
            <a:pPr>
              <a:buFont typeface="Arial" panose="020B0604020202020204" pitchFamily="34" charset="0"/>
              <a:buChar char="•"/>
            </a:pPr>
            <a:r>
              <a:rPr lang="en-GB" altLang="en-US" sz="3400" dirty="0"/>
              <a:t>Measure? </a:t>
            </a:r>
          </a:p>
          <a:p>
            <a:pPr>
              <a:buFont typeface="Arial" panose="020B0604020202020204" pitchFamily="34" charset="0"/>
              <a:buChar char="•"/>
            </a:pPr>
            <a:r>
              <a:rPr lang="en-GB" altLang="en-US" sz="3400" dirty="0"/>
              <a:t>Represent data?</a:t>
            </a:r>
          </a:p>
          <a:p>
            <a:pPr>
              <a:buFont typeface="Arial" panose="020B0604020202020204" pitchFamily="34" charset="0"/>
              <a:buChar char="•"/>
            </a:pPr>
            <a:r>
              <a:rPr lang="en-GB" altLang="en-US" sz="3400" dirty="0"/>
              <a:t>Conclusion?</a:t>
            </a:r>
          </a:p>
          <a:p>
            <a:pPr>
              <a:buFont typeface="Arial" panose="020B0604020202020204" pitchFamily="34" charset="0"/>
              <a:buChar char="•"/>
            </a:pPr>
            <a:r>
              <a:rPr lang="en-GB" altLang="en-US" sz="3400" dirty="0"/>
              <a:t>Reflection?</a:t>
            </a:r>
          </a:p>
          <a:p>
            <a:pPr marL="0" indent="0">
              <a:buNone/>
            </a:pPr>
            <a:endParaRPr lang="en-GB" altLang="en-US" sz="3400" dirty="0"/>
          </a:p>
          <a:p>
            <a:pPr marL="0" indent="0" algn="ctr">
              <a:buNone/>
            </a:pPr>
            <a:r>
              <a:rPr lang="en-GB" altLang="en-US" sz="3400" b="1" dirty="0"/>
              <a:t>Remember ! </a:t>
            </a:r>
            <a:r>
              <a:rPr lang="en-GB" altLang="en-US" sz="3400" b="1" dirty="0" err="1"/>
              <a:t>Afl</a:t>
            </a:r>
            <a:r>
              <a:rPr lang="en-GB" altLang="en-US" sz="3400" b="1" dirty="0"/>
              <a:t> Strategy? </a:t>
            </a:r>
            <a:r>
              <a:rPr lang="en-GB" altLang="en-US" dirty="0"/>
              <a:t> </a:t>
            </a:r>
            <a:endParaRPr lang="en-GB" dirty="0"/>
          </a:p>
        </p:txBody>
      </p:sp>
      <p:sp>
        <p:nvSpPr>
          <p:cNvPr id="6" name="Content Placeholder 3">
            <a:extLst>
              <a:ext uri="{FF2B5EF4-FFF2-40B4-BE49-F238E27FC236}">
                <a16:creationId xmlns:a16="http://schemas.microsoft.com/office/drawing/2014/main" id="{A423C08D-C202-4BD2-81EE-A8DFA2E9A457}"/>
              </a:ext>
            </a:extLst>
          </p:cNvPr>
          <p:cNvSpPr txBox="1">
            <a:spLocks/>
          </p:cNvSpPr>
          <p:nvPr/>
        </p:nvSpPr>
        <p:spPr>
          <a:xfrm>
            <a:off x="472199" y="1046579"/>
            <a:ext cx="4891597" cy="5298895"/>
          </a:xfrm>
          <a:prstGeom prst="rect">
            <a:avLst/>
          </a:prstGeom>
          <a:ln w="38100">
            <a:solidFill>
              <a:srgbClr val="7030A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lvl="0" indent="0" defTabSz="914400" eaLnBrk="0" fontAlgn="base" hangingPunct="0">
              <a:spcBef>
                <a:spcPct val="0"/>
              </a:spcBef>
              <a:spcAft>
                <a:spcPct val="0"/>
              </a:spcAft>
              <a:buClrTx/>
              <a:buSzTx/>
              <a:buNone/>
            </a:pPr>
            <a:r>
              <a:rPr lang="cy-GB" altLang="en-US" dirty="0">
                <a:solidFill>
                  <a:srgbClr val="202124"/>
                </a:solidFill>
              </a:rPr>
              <a:t>Sut allech chi ymchwilio i pam mae pengwiniaid yn cwtsio, yn eich ystafell ddosbarth? </a:t>
            </a:r>
          </a:p>
          <a:p>
            <a:pPr marL="0" lvl="0" indent="0" defTabSz="914400" eaLnBrk="0" fontAlgn="base" hangingPunct="0">
              <a:lnSpc>
                <a:spcPct val="150000"/>
              </a:lnSpc>
              <a:spcBef>
                <a:spcPct val="0"/>
              </a:spcBef>
              <a:spcAft>
                <a:spcPct val="0"/>
              </a:spcAft>
              <a:buClrTx/>
              <a:buSzTx/>
              <a:buNone/>
            </a:pPr>
            <a:endParaRPr lang="cy-GB" altLang="en-US" dirty="0">
              <a:solidFill>
                <a:srgbClr val="202124"/>
              </a:solidFill>
            </a:endParaRPr>
          </a:p>
          <a:p>
            <a:pPr marL="0" lvl="0" indent="0" defTabSz="914400" eaLnBrk="0" fontAlgn="base" hangingPunct="0">
              <a:lnSpc>
                <a:spcPct val="150000"/>
              </a:lnSpc>
              <a:spcBef>
                <a:spcPct val="0"/>
              </a:spcBef>
              <a:spcAft>
                <a:spcPct val="0"/>
              </a:spcAft>
              <a:buClrTx/>
              <a:buSzTx/>
              <a:buNone/>
            </a:pPr>
            <a:r>
              <a:rPr lang="cy-GB" altLang="en-US" dirty="0">
                <a:solidFill>
                  <a:srgbClr val="202124"/>
                </a:solidFill>
              </a:rPr>
              <a:t>1.Syniadau: Ymchwil?</a:t>
            </a:r>
          </a:p>
          <a:p>
            <a:pPr marL="0" lvl="0" indent="0" defTabSz="914400" eaLnBrk="0" fontAlgn="base" hangingPunct="0">
              <a:lnSpc>
                <a:spcPct val="150000"/>
              </a:lnSpc>
              <a:spcBef>
                <a:spcPct val="0"/>
              </a:spcBef>
              <a:spcAft>
                <a:spcPct val="0"/>
              </a:spcAft>
              <a:buClrTx/>
              <a:buSzTx/>
              <a:buNone/>
            </a:pPr>
            <a:r>
              <a:rPr lang="cy-GB" altLang="en-US" dirty="0">
                <a:solidFill>
                  <a:srgbClr val="202124"/>
                </a:solidFill>
              </a:rPr>
              <a:t>2.Dull: Beth ydyn ni’n mynd i'w wneud? 3.Cynllun: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Pa gyfarpar?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Rhagfynegiad?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Prawf teg?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Mesur?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Cynrychioli data?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Casgliad? </a:t>
            </a:r>
          </a:p>
          <a:p>
            <a:pPr lvl="0" defTabSz="914400" eaLnBrk="0" fontAlgn="base" hangingPunct="0">
              <a:spcBef>
                <a:spcPct val="0"/>
              </a:spcBef>
              <a:spcAft>
                <a:spcPct val="0"/>
              </a:spcAft>
              <a:buClrTx/>
              <a:buSzTx/>
              <a:buFont typeface="Arial" panose="020B0604020202020204" pitchFamily="34" charset="0"/>
              <a:buChar char="•"/>
            </a:pPr>
            <a:r>
              <a:rPr lang="cy-GB" altLang="en-US" dirty="0">
                <a:solidFill>
                  <a:srgbClr val="202124"/>
                </a:solidFill>
              </a:rPr>
              <a:t>Myfyrio? </a:t>
            </a:r>
          </a:p>
          <a:p>
            <a:pPr marL="0" lvl="0" indent="0" defTabSz="914400" eaLnBrk="0" fontAlgn="base" hangingPunct="0">
              <a:spcBef>
                <a:spcPct val="0"/>
              </a:spcBef>
              <a:spcAft>
                <a:spcPct val="0"/>
              </a:spcAft>
              <a:buClrTx/>
              <a:buSzTx/>
              <a:buNone/>
            </a:pPr>
            <a:endParaRPr lang="cy-GB" altLang="en-US" dirty="0">
              <a:solidFill>
                <a:srgbClr val="202124"/>
              </a:solidFill>
            </a:endParaRPr>
          </a:p>
          <a:p>
            <a:pPr marL="0" lvl="0" indent="0" algn="ctr" defTabSz="914400" eaLnBrk="0" fontAlgn="base" hangingPunct="0">
              <a:spcBef>
                <a:spcPct val="0"/>
              </a:spcBef>
              <a:spcAft>
                <a:spcPct val="0"/>
              </a:spcAft>
              <a:buClrTx/>
              <a:buSzTx/>
              <a:buNone/>
            </a:pPr>
            <a:r>
              <a:rPr lang="cy-GB" altLang="en-US" b="1" dirty="0">
                <a:solidFill>
                  <a:srgbClr val="202124"/>
                </a:solidFill>
              </a:rPr>
              <a:t>Cofiwch! Strategaeth AagD?</a:t>
            </a:r>
            <a:r>
              <a:rPr lang="cy-GB" altLang="en-US" b="1" dirty="0">
                <a:solidFill>
                  <a:schemeClr val="tx1"/>
                </a:solidFill>
              </a:rPr>
              <a:t> </a:t>
            </a:r>
          </a:p>
        </p:txBody>
      </p:sp>
    </p:spTree>
    <p:extLst>
      <p:ext uri="{BB962C8B-B14F-4D97-AF65-F5344CB8AC3E}">
        <p14:creationId xmlns:p14="http://schemas.microsoft.com/office/powerpoint/2010/main" val="476253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DB71-33AB-7574-AE75-3DE692B7B41A}"/>
              </a:ext>
            </a:extLst>
          </p:cNvPr>
          <p:cNvSpPr txBox="1">
            <a:spLocks/>
          </p:cNvSpPr>
          <p:nvPr/>
        </p:nvSpPr>
        <p:spPr>
          <a:xfrm>
            <a:off x="606312" y="103573"/>
            <a:ext cx="11280888" cy="606641"/>
          </a:xfrm>
          <a:prstGeom prst="rect">
            <a:avLst/>
          </a:prstGeom>
        </p:spPr>
        <p:txBody>
          <a:bodyP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5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5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5400" dirty="0" err="1">
                <a:solidFill>
                  <a:srgbClr val="002060"/>
                </a:solidFill>
                <a:latin typeface="Tahoma" panose="020B0604030504040204" pitchFamily="34" charset="0"/>
                <a:ea typeface="Tahoma" panose="020B0604030504040204" pitchFamily="34" charset="0"/>
                <a:cs typeface="Tahoma" panose="020B0604030504040204" pitchFamily="34" charset="0"/>
              </a:rPr>
              <a:t>Adnoddau</a:t>
            </a:r>
            <a:r>
              <a:rPr lang="en-GB" sz="5400" dirty="0">
                <a:solidFill>
                  <a:srgbClr val="002060"/>
                </a:solidFill>
                <a:latin typeface="Tahoma" panose="020B0604030504040204" pitchFamily="34" charset="0"/>
                <a:ea typeface="Tahoma" panose="020B0604030504040204" pitchFamily="34" charset="0"/>
                <a:cs typeface="Tahoma" panose="020B0604030504040204" pitchFamily="34" charset="0"/>
              </a:rPr>
              <a:t> :Cam </a:t>
            </a:r>
            <a:r>
              <a:rPr lang="en-GB" sz="5400" dirty="0" err="1">
                <a:solidFill>
                  <a:srgbClr val="002060"/>
                </a:solidFill>
                <a:latin typeface="Tahoma" panose="020B0604030504040204" pitchFamily="34" charset="0"/>
                <a:ea typeface="Tahoma" panose="020B0604030504040204" pitchFamily="34" charset="0"/>
                <a:cs typeface="Tahoma" panose="020B0604030504040204" pitchFamily="34" charset="0"/>
              </a:rPr>
              <a:t>cynnydd</a:t>
            </a:r>
            <a:r>
              <a:rPr lang="en-GB" sz="5400" dirty="0">
                <a:solidFill>
                  <a:srgbClr val="002060"/>
                </a:solidFill>
                <a:latin typeface="Tahoma" panose="020B0604030504040204" pitchFamily="34" charset="0"/>
                <a:ea typeface="Tahoma" panose="020B0604030504040204" pitchFamily="34" charset="0"/>
                <a:cs typeface="Tahoma" panose="020B0604030504040204" pitchFamily="34" charset="0"/>
              </a:rPr>
              <a:t> 1,2 a 3</a:t>
            </a:r>
          </a:p>
          <a:p>
            <a:br>
              <a:rPr lang="en-GB" sz="5400" dirty="0">
                <a:solidFill>
                  <a:srgbClr val="002060"/>
                </a:solidFill>
                <a:latin typeface="Tahoma" panose="020B0604030504040204" pitchFamily="34" charset="0"/>
                <a:ea typeface="Tahoma" panose="020B0604030504040204" pitchFamily="34" charset="0"/>
                <a:cs typeface="Tahoma" panose="020B0604030504040204" pitchFamily="34" charset="0"/>
              </a:rPr>
            </a:br>
            <a:r>
              <a:rPr lang="en-GB" sz="5400" dirty="0" err="1">
                <a:solidFill>
                  <a:srgbClr val="002060"/>
                </a:solidFill>
                <a:latin typeface="Tahoma" panose="020B0604030504040204" pitchFamily="34" charset="0"/>
                <a:ea typeface="Tahoma" panose="020B0604030504040204" pitchFamily="34" charset="0"/>
                <a:cs typeface="Tahoma" panose="020B0604030504040204" pitchFamily="34" charset="0"/>
              </a:rPr>
              <a:t>Resources:Progression</a:t>
            </a:r>
            <a:r>
              <a:rPr lang="en-GB" sz="5400" dirty="0">
                <a:solidFill>
                  <a:srgbClr val="002060"/>
                </a:solidFill>
                <a:latin typeface="Tahoma" panose="020B0604030504040204" pitchFamily="34" charset="0"/>
                <a:ea typeface="Tahoma" panose="020B0604030504040204" pitchFamily="34" charset="0"/>
                <a:cs typeface="Tahoma" panose="020B0604030504040204" pitchFamily="34" charset="0"/>
              </a:rPr>
              <a:t> Step 1,2 &amp; 3</a:t>
            </a:r>
            <a:endParaRPr lang="en-GB" sz="5400" i="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358829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ll SuperStar challenges in Welsh">
            <a:extLst>
              <a:ext uri="{FF2B5EF4-FFF2-40B4-BE49-F238E27FC236}">
                <a16:creationId xmlns:a16="http://schemas.microsoft.com/office/drawing/2014/main" id="{9CA7F33A-1488-4F5F-AD2F-6B9186C107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6406" y="1058092"/>
            <a:ext cx="3384115" cy="4783134"/>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B2EDE5B2-E40A-46D5-889C-5655CC99725D}"/>
              </a:ext>
            </a:extLst>
          </p:cNvPr>
          <p:cNvSpPr>
            <a:spLocks noGrp="1"/>
          </p:cNvSpPr>
          <p:nvPr>
            <p:ph type="title"/>
          </p:nvPr>
        </p:nvSpPr>
        <p:spPr>
          <a:xfrm>
            <a:off x="440749" y="0"/>
            <a:ext cx="8596668" cy="1320800"/>
          </a:xfrm>
        </p:spPr>
        <p:txBody>
          <a:bodyPr/>
          <a:lstStyle/>
          <a:p>
            <a:r>
              <a:rPr lang="en-GB" dirty="0" err="1">
                <a:solidFill>
                  <a:srgbClr val="002060"/>
                </a:solidFill>
              </a:rPr>
              <a:t>Ymchwilio</a:t>
            </a:r>
            <a:r>
              <a:rPr lang="en-GB" dirty="0">
                <a:solidFill>
                  <a:srgbClr val="002060"/>
                </a:solidFill>
              </a:rPr>
              <a:t>, </a:t>
            </a:r>
            <a:r>
              <a:rPr lang="en-GB" dirty="0" err="1">
                <a:solidFill>
                  <a:srgbClr val="002060"/>
                </a:solidFill>
              </a:rPr>
              <a:t>Arbrofi</a:t>
            </a:r>
            <a:r>
              <a:rPr lang="en-GB" dirty="0">
                <a:solidFill>
                  <a:srgbClr val="002060"/>
                </a:solidFill>
              </a:rPr>
              <a:t>, </a:t>
            </a:r>
            <a:r>
              <a:rPr lang="en-GB" dirty="0" err="1">
                <a:solidFill>
                  <a:srgbClr val="002060"/>
                </a:solidFill>
              </a:rPr>
              <a:t>Creu</a:t>
            </a:r>
            <a:r>
              <a:rPr lang="en-GB" dirty="0">
                <a:solidFill>
                  <a:srgbClr val="002060"/>
                </a:solidFill>
              </a:rPr>
              <a:t>, </a:t>
            </a:r>
            <a:r>
              <a:rPr lang="en-GB" dirty="0" err="1">
                <a:solidFill>
                  <a:srgbClr val="002060"/>
                </a:solidFill>
              </a:rPr>
              <a:t>Darganfod</a:t>
            </a:r>
            <a:r>
              <a:rPr lang="en-GB" dirty="0">
                <a:solidFill>
                  <a:srgbClr val="002060"/>
                </a:solidFill>
              </a:rPr>
              <a:t>   </a:t>
            </a:r>
          </a:p>
        </p:txBody>
      </p:sp>
      <p:sp>
        <p:nvSpPr>
          <p:cNvPr id="12" name="TextBox 11">
            <a:extLst>
              <a:ext uri="{FF2B5EF4-FFF2-40B4-BE49-F238E27FC236}">
                <a16:creationId xmlns:a16="http://schemas.microsoft.com/office/drawing/2014/main" id="{FF4FFEE3-DE3F-4BD5-A8BC-F2283C8A5E2D}"/>
              </a:ext>
            </a:extLst>
          </p:cNvPr>
          <p:cNvSpPr txBox="1"/>
          <p:nvPr/>
        </p:nvSpPr>
        <p:spPr>
          <a:xfrm>
            <a:off x="6637022" y="5979120"/>
            <a:ext cx="4958673" cy="923330"/>
          </a:xfrm>
          <a:prstGeom prst="rect">
            <a:avLst/>
          </a:prstGeom>
          <a:noFill/>
        </p:spPr>
        <p:txBody>
          <a:bodyPr wrap="square">
            <a:spAutoFit/>
          </a:bodyPr>
          <a:lstStyle/>
          <a:p>
            <a:r>
              <a:rPr lang="en-GB" dirty="0">
                <a:hlinkClick r:id="rId3">
                  <a:extLst>
                    <a:ext uri="{A12FA001-AC4F-418D-AE19-62706E023703}">
                      <ahyp:hlinkClr xmlns:ahyp="http://schemas.microsoft.com/office/drawing/2018/hyperlinkcolor" val="tx"/>
                    </a:ext>
                  </a:extLst>
                </a:hlinkClick>
              </a:rPr>
              <a:t>https://primarylibrary.crestawards.org/all-superstar-challenges-in-welsh/64363180</a:t>
            </a:r>
            <a:endParaRPr lang="en-GB" dirty="0"/>
          </a:p>
          <a:p>
            <a:endParaRPr lang="en-GB" dirty="0"/>
          </a:p>
        </p:txBody>
      </p:sp>
      <p:pic>
        <p:nvPicPr>
          <p:cNvPr id="4" name="Picture 3">
            <a:extLst>
              <a:ext uri="{FF2B5EF4-FFF2-40B4-BE49-F238E27FC236}">
                <a16:creationId xmlns:a16="http://schemas.microsoft.com/office/drawing/2014/main" id="{34677F63-9B50-4D36-95D2-F1F0DA713FC8}"/>
              </a:ext>
            </a:extLst>
          </p:cNvPr>
          <p:cNvPicPr>
            <a:picLocks noChangeAspect="1"/>
          </p:cNvPicPr>
          <p:nvPr/>
        </p:nvPicPr>
        <p:blipFill rotWithShape="1">
          <a:blip r:embed="rId4"/>
          <a:srcRect l="36064" t="12624" r="36968" b="20567"/>
          <a:stretch/>
        </p:blipFill>
        <p:spPr>
          <a:xfrm>
            <a:off x="1397081" y="1145065"/>
            <a:ext cx="3370069" cy="4696161"/>
          </a:xfrm>
          <a:prstGeom prst="rect">
            <a:avLst/>
          </a:prstGeom>
          <a:ln>
            <a:solidFill>
              <a:schemeClr val="tx1">
                <a:lumMod val="85000"/>
                <a:lumOff val="15000"/>
              </a:schemeClr>
            </a:solidFill>
          </a:ln>
        </p:spPr>
      </p:pic>
      <p:sp>
        <p:nvSpPr>
          <p:cNvPr id="11" name="TextBox 10">
            <a:extLst>
              <a:ext uri="{FF2B5EF4-FFF2-40B4-BE49-F238E27FC236}">
                <a16:creationId xmlns:a16="http://schemas.microsoft.com/office/drawing/2014/main" id="{B22FD1CF-A6BC-4C14-9C67-851D44EE69CD}"/>
              </a:ext>
            </a:extLst>
          </p:cNvPr>
          <p:cNvSpPr txBox="1"/>
          <p:nvPr/>
        </p:nvSpPr>
        <p:spPr>
          <a:xfrm>
            <a:off x="870625" y="5979120"/>
            <a:ext cx="4818839" cy="923330"/>
          </a:xfrm>
          <a:prstGeom prst="rect">
            <a:avLst/>
          </a:prstGeom>
          <a:noFill/>
        </p:spPr>
        <p:txBody>
          <a:bodyPr wrap="square">
            <a:spAutoFit/>
          </a:bodyPr>
          <a:lstStyle/>
          <a:p>
            <a:r>
              <a:rPr lang="en-GB" dirty="0">
                <a:solidFill>
                  <a:srgbClr val="002060"/>
                </a:solidFill>
                <a:hlinkClick r:id="rId5">
                  <a:extLst>
                    <a:ext uri="{A12FA001-AC4F-418D-AE19-62706E023703}">
                      <ahyp:hlinkClr xmlns:ahyp="http://schemas.microsoft.com/office/drawing/2018/hyperlinkcolor" val="tx"/>
                    </a:ext>
                  </a:extLst>
                </a:hlinkClick>
              </a:rPr>
              <a:t>https://primarylibrary.crestawards.org/all-star-challenges-in-welsh/64363075</a:t>
            </a:r>
            <a:endParaRPr lang="en-GB" dirty="0">
              <a:solidFill>
                <a:srgbClr val="002060"/>
              </a:solidFill>
            </a:endParaRPr>
          </a:p>
          <a:p>
            <a:endParaRPr lang="en-GB" dirty="0">
              <a:solidFill>
                <a:srgbClr val="002060"/>
              </a:solidFill>
            </a:endParaRPr>
          </a:p>
        </p:txBody>
      </p:sp>
      <p:sp>
        <p:nvSpPr>
          <p:cNvPr id="7" name="Title 1">
            <a:extLst>
              <a:ext uri="{FF2B5EF4-FFF2-40B4-BE49-F238E27FC236}">
                <a16:creationId xmlns:a16="http://schemas.microsoft.com/office/drawing/2014/main" id="{E679B0DC-CCB1-4BA4-939B-59715E62299C}"/>
              </a:ext>
            </a:extLst>
          </p:cNvPr>
          <p:cNvSpPr txBox="1">
            <a:spLocks/>
          </p:cNvSpPr>
          <p:nvPr/>
        </p:nvSpPr>
        <p:spPr>
          <a:xfrm>
            <a:off x="1498681" y="6604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t>Cam </a:t>
            </a:r>
            <a:r>
              <a:rPr lang="en-GB" sz="2800" dirty="0" err="1"/>
              <a:t>Cynnydd</a:t>
            </a:r>
            <a:r>
              <a:rPr lang="en-GB" sz="2800" dirty="0"/>
              <a:t> 1&amp;2</a:t>
            </a:r>
          </a:p>
        </p:txBody>
      </p:sp>
      <p:sp>
        <p:nvSpPr>
          <p:cNvPr id="8" name="Title 1">
            <a:extLst>
              <a:ext uri="{FF2B5EF4-FFF2-40B4-BE49-F238E27FC236}">
                <a16:creationId xmlns:a16="http://schemas.microsoft.com/office/drawing/2014/main" id="{B75E7A06-400F-4D33-96F6-8D9D481B4E01}"/>
              </a:ext>
            </a:extLst>
          </p:cNvPr>
          <p:cNvSpPr txBox="1">
            <a:spLocks/>
          </p:cNvSpPr>
          <p:nvPr/>
        </p:nvSpPr>
        <p:spPr>
          <a:xfrm>
            <a:off x="6848417" y="562033"/>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t>Cam </a:t>
            </a:r>
            <a:r>
              <a:rPr lang="en-GB" sz="2800" dirty="0" err="1"/>
              <a:t>Cynnydd</a:t>
            </a:r>
            <a:r>
              <a:rPr lang="en-GB" sz="2800" dirty="0"/>
              <a:t> 2&amp;3</a:t>
            </a:r>
          </a:p>
        </p:txBody>
      </p:sp>
    </p:spTree>
    <p:extLst>
      <p:ext uri="{BB962C8B-B14F-4D97-AF65-F5344CB8AC3E}">
        <p14:creationId xmlns:p14="http://schemas.microsoft.com/office/powerpoint/2010/main" val="1349602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684C692-AF31-4E6E-88B6-94A0E7DCD45D}"/>
              </a:ext>
            </a:extLst>
          </p:cNvPr>
          <p:cNvPicPr>
            <a:picLocks noChangeAspect="1"/>
          </p:cNvPicPr>
          <p:nvPr/>
        </p:nvPicPr>
        <p:blipFill rotWithShape="1">
          <a:blip r:embed="rId2"/>
          <a:srcRect l="20904" t="19574" r="21968" b="10354"/>
          <a:stretch/>
        </p:blipFill>
        <p:spPr>
          <a:xfrm>
            <a:off x="1512041" y="1008931"/>
            <a:ext cx="8040520" cy="5547511"/>
          </a:xfrm>
          <a:prstGeom prst="rect">
            <a:avLst/>
          </a:prstGeom>
          <a:ln w="38100">
            <a:solidFill>
              <a:schemeClr val="tx1"/>
            </a:solidFill>
          </a:ln>
        </p:spPr>
      </p:pic>
      <p:sp>
        <p:nvSpPr>
          <p:cNvPr id="3" name="Title 1">
            <a:extLst>
              <a:ext uri="{FF2B5EF4-FFF2-40B4-BE49-F238E27FC236}">
                <a16:creationId xmlns:a16="http://schemas.microsoft.com/office/drawing/2014/main" id="{C481BD4E-C91B-4163-A75D-90CC0A84A0EA}"/>
              </a:ext>
            </a:extLst>
          </p:cNvPr>
          <p:cNvSpPr>
            <a:spLocks noGrp="1"/>
          </p:cNvSpPr>
          <p:nvPr>
            <p:ph type="title"/>
          </p:nvPr>
        </p:nvSpPr>
        <p:spPr>
          <a:xfrm>
            <a:off x="687062" y="145915"/>
            <a:ext cx="9468615" cy="1320800"/>
          </a:xfrm>
        </p:spPr>
        <p:txBody>
          <a:bodyPr/>
          <a:lstStyle/>
          <a:p>
            <a:r>
              <a:rPr lang="en-GB" dirty="0">
                <a:solidFill>
                  <a:srgbClr val="002060"/>
                </a:solidFill>
              </a:rPr>
              <a:t>YHSB/SOWM 1-6</a:t>
            </a:r>
          </a:p>
        </p:txBody>
      </p:sp>
    </p:spTree>
    <p:extLst>
      <p:ext uri="{BB962C8B-B14F-4D97-AF65-F5344CB8AC3E}">
        <p14:creationId xmlns:p14="http://schemas.microsoft.com/office/powerpoint/2010/main" val="240563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6B5B4D-4342-4BCC-9C97-0856D65345E1}"/>
              </a:ext>
            </a:extLst>
          </p:cNvPr>
          <p:cNvPicPr>
            <a:picLocks noChangeAspect="1"/>
          </p:cNvPicPr>
          <p:nvPr/>
        </p:nvPicPr>
        <p:blipFill rotWithShape="1">
          <a:blip r:embed="rId2"/>
          <a:srcRect l="21144" t="15744" r="22287" b="14468"/>
          <a:stretch/>
        </p:blipFill>
        <p:spPr>
          <a:xfrm>
            <a:off x="1509410" y="893864"/>
            <a:ext cx="8441987" cy="5858193"/>
          </a:xfrm>
          <a:prstGeom prst="rect">
            <a:avLst/>
          </a:prstGeom>
          <a:ln w="28575">
            <a:solidFill>
              <a:schemeClr val="tx1"/>
            </a:solidFill>
          </a:ln>
        </p:spPr>
      </p:pic>
      <p:sp>
        <p:nvSpPr>
          <p:cNvPr id="6" name="Title 1">
            <a:extLst>
              <a:ext uri="{FF2B5EF4-FFF2-40B4-BE49-F238E27FC236}">
                <a16:creationId xmlns:a16="http://schemas.microsoft.com/office/drawing/2014/main" id="{B90A2DF8-B091-45F6-988B-EAFA6C3AD40D}"/>
              </a:ext>
            </a:extLst>
          </p:cNvPr>
          <p:cNvSpPr txBox="1">
            <a:spLocks/>
          </p:cNvSpPr>
          <p:nvPr/>
        </p:nvSpPr>
        <p:spPr>
          <a:xfrm>
            <a:off x="482782" y="105943"/>
            <a:ext cx="9468615"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YHSB/SOWM 1-6</a:t>
            </a:r>
          </a:p>
        </p:txBody>
      </p:sp>
    </p:spTree>
    <p:extLst>
      <p:ext uri="{BB962C8B-B14F-4D97-AF65-F5344CB8AC3E}">
        <p14:creationId xmlns:p14="http://schemas.microsoft.com/office/powerpoint/2010/main" val="1532128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2CD22D-AB6A-452B-964E-B801E5DE68BD}"/>
              </a:ext>
            </a:extLst>
          </p:cNvPr>
          <p:cNvSpPr>
            <a:spLocks noGrp="1"/>
          </p:cNvSpPr>
          <p:nvPr>
            <p:ph type="title"/>
          </p:nvPr>
        </p:nvSpPr>
        <p:spPr>
          <a:xfrm>
            <a:off x="297955" y="0"/>
            <a:ext cx="9468615" cy="1320800"/>
          </a:xfrm>
        </p:spPr>
        <p:txBody>
          <a:bodyPr/>
          <a:lstStyle/>
          <a:p>
            <a:r>
              <a:rPr lang="en-GB" dirty="0">
                <a:solidFill>
                  <a:srgbClr val="002060"/>
                </a:solidFill>
              </a:rPr>
              <a:t>YHSB 2 </a:t>
            </a:r>
          </a:p>
        </p:txBody>
      </p:sp>
      <p:pic>
        <p:nvPicPr>
          <p:cNvPr id="5" name="Picture 4">
            <a:extLst>
              <a:ext uri="{FF2B5EF4-FFF2-40B4-BE49-F238E27FC236}">
                <a16:creationId xmlns:a16="http://schemas.microsoft.com/office/drawing/2014/main" id="{083F7FCD-0004-4E0E-A4C3-32D7E60F157E}"/>
              </a:ext>
            </a:extLst>
          </p:cNvPr>
          <p:cNvPicPr>
            <a:picLocks noChangeAspect="1"/>
          </p:cNvPicPr>
          <p:nvPr/>
        </p:nvPicPr>
        <p:blipFill rotWithShape="1">
          <a:blip r:embed="rId2"/>
          <a:srcRect l="19069" t="40709" r="61782" b="27802"/>
          <a:stretch/>
        </p:blipFill>
        <p:spPr>
          <a:xfrm>
            <a:off x="6096041" y="852194"/>
            <a:ext cx="4158712" cy="3846810"/>
          </a:xfrm>
          <a:prstGeom prst="rect">
            <a:avLst/>
          </a:prstGeom>
          <a:ln w="19050">
            <a:solidFill>
              <a:schemeClr val="tx1"/>
            </a:solidFill>
          </a:ln>
        </p:spPr>
      </p:pic>
      <p:sp>
        <p:nvSpPr>
          <p:cNvPr id="9" name="TextBox 8">
            <a:extLst>
              <a:ext uri="{FF2B5EF4-FFF2-40B4-BE49-F238E27FC236}">
                <a16:creationId xmlns:a16="http://schemas.microsoft.com/office/drawing/2014/main" id="{E3FA725E-86BE-4254-8024-A334CB8FAA85}"/>
              </a:ext>
            </a:extLst>
          </p:cNvPr>
          <p:cNvSpPr txBox="1"/>
          <p:nvPr/>
        </p:nvSpPr>
        <p:spPr>
          <a:xfrm>
            <a:off x="1340754" y="4926820"/>
            <a:ext cx="3604097" cy="1754326"/>
          </a:xfrm>
          <a:prstGeom prst="rect">
            <a:avLst/>
          </a:prstGeom>
          <a:noFill/>
        </p:spPr>
        <p:txBody>
          <a:bodyPr wrap="square">
            <a:spAutoFit/>
          </a:bodyPr>
          <a:lstStyle/>
          <a:p>
            <a:r>
              <a:rPr lang="en-GB" dirty="0">
                <a:hlinkClick r:id="rId3"/>
              </a:rPr>
              <a:t>https://hwb.gov.wales/api/storage/960ea21d-b304-4b8c-af31-9faf2d53de0d/Cardiau%20Her%20Ardal%20Adeiladu%20Wal%20Fawr%20Tsieina.pdf</a:t>
            </a:r>
            <a:endParaRPr lang="en-GB" dirty="0"/>
          </a:p>
          <a:p>
            <a:endParaRPr lang="en-GB" dirty="0"/>
          </a:p>
        </p:txBody>
      </p:sp>
      <p:pic>
        <p:nvPicPr>
          <p:cNvPr id="11" name="Picture 10">
            <a:extLst>
              <a:ext uri="{FF2B5EF4-FFF2-40B4-BE49-F238E27FC236}">
                <a16:creationId xmlns:a16="http://schemas.microsoft.com/office/drawing/2014/main" id="{F7289543-92B1-4AA8-B9D9-24E90DB053FD}"/>
              </a:ext>
            </a:extLst>
          </p:cNvPr>
          <p:cNvPicPr>
            <a:picLocks noChangeAspect="1"/>
          </p:cNvPicPr>
          <p:nvPr/>
        </p:nvPicPr>
        <p:blipFill rotWithShape="1">
          <a:blip r:embed="rId4"/>
          <a:srcRect l="58325" t="24964" r="22337" b="43263"/>
          <a:stretch/>
        </p:blipFill>
        <p:spPr>
          <a:xfrm>
            <a:off x="873549" y="943047"/>
            <a:ext cx="4158713" cy="3843506"/>
          </a:xfrm>
          <a:prstGeom prst="rect">
            <a:avLst/>
          </a:prstGeom>
          <a:ln w="19050">
            <a:solidFill>
              <a:schemeClr val="tx1"/>
            </a:solidFill>
          </a:ln>
        </p:spPr>
      </p:pic>
      <p:sp>
        <p:nvSpPr>
          <p:cNvPr id="3" name="TextBox 2">
            <a:extLst>
              <a:ext uri="{FF2B5EF4-FFF2-40B4-BE49-F238E27FC236}">
                <a16:creationId xmlns:a16="http://schemas.microsoft.com/office/drawing/2014/main" id="{41E725FB-58C9-0B81-5AD7-4B889D2F29AB}"/>
              </a:ext>
            </a:extLst>
          </p:cNvPr>
          <p:cNvSpPr txBox="1"/>
          <p:nvPr/>
        </p:nvSpPr>
        <p:spPr>
          <a:xfrm>
            <a:off x="6413500" y="5052814"/>
            <a:ext cx="6101080" cy="369332"/>
          </a:xfrm>
          <a:prstGeom prst="rect">
            <a:avLst/>
          </a:prstGeom>
          <a:noFill/>
        </p:spPr>
        <p:txBody>
          <a:bodyPr wrap="square">
            <a:spAutoFit/>
          </a:bodyPr>
          <a:lstStyle/>
          <a:p>
            <a:r>
              <a:rPr lang="en-GB" dirty="0">
                <a:hlinkClick r:id="rId5"/>
              </a:rPr>
              <a:t>Repository - Hwb (</a:t>
            </a:r>
            <a:r>
              <a:rPr lang="en-GB" dirty="0" err="1">
                <a:hlinkClick r:id="rId5"/>
              </a:rPr>
              <a:t>gov.wales</a:t>
            </a:r>
            <a:r>
              <a:rPr lang="en-GB" dirty="0">
                <a:hlinkClick r:id="rId5"/>
              </a:rPr>
              <a:t>)</a:t>
            </a:r>
            <a:endParaRPr lang="en-GB" dirty="0"/>
          </a:p>
        </p:txBody>
      </p:sp>
    </p:spTree>
    <p:extLst>
      <p:ext uri="{BB962C8B-B14F-4D97-AF65-F5344CB8AC3E}">
        <p14:creationId xmlns:p14="http://schemas.microsoft.com/office/powerpoint/2010/main" val="1969601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1C2B4CF-B8A1-437A-AA27-38ED1A6A1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87" y="1391620"/>
            <a:ext cx="3481286" cy="348128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38E5F32-AB7E-4855-BE4F-CC390A7E3B31}"/>
              </a:ext>
            </a:extLst>
          </p:cNvPr>
          <p:cNvPicPr>
            <a:picLocks noChangeAspect="1"/>
          </p:cNvPicPr>
          <p:nvPr/>
        </p:nvPicPr>
        <p:blipFill rotWithShape="1">
          <a:blip r:embed="rId3"/>
          <a:srcRect l="38457" t="32483" r="41995" b="35460"/>
          <a:stretch/>
        </p:blipFill>
        <p:spPr>
          <a:xfrm>
            <a:off x="3498548" y="1391620"/>
            <a:ext cx="3397226" cy="3133767"/>
          </a:xfrm>
          <a:prstGeom prst="rect">
            <a:avLst/>
          </a:prstGeom>
          <a:ln w="19050">
            <a:solidFill>
              <a:schemeClr val="tx1"/>
            </a:solidFill>
          </a:ln>
        </p:spPr>
      </p:pic>
      <p:sp>
        <p:nvSpPr>
          <p:cNvPr id="6" name="TextBox 5">
            <a:extLst>
              <a:ext uri="{FF2B5EF4-FFF2-40B4-BE49-F238E27FC236}">
                <a16:creationId xmlns:a16="http://schemas.microsoft.com/office/drawing/2014/main" id="{D91BC8D0-6BEC-4292-886E-0C6C70EAF448}"/>
              </a:ext>
            </a:extLst>
          </p:cNvPr>
          <p:cNvSpPr txBox="1"/>
          <p:nvPr/>
        </p:nvSpPr>
        <p:spPr>
          <a:xfrm>
            <a:off x="3691277" y="4759709"/>
            <a:ext cx="3144465" cy="1477328"/>
          </a:xfrm>
          <a:prstGeom prst="rect">
            <a:avLst/>
          </a:prstGeom>
          <a:noFill/>
        </p:spPr>
        <p:txBody>
          <a:bodyPr wrap="square">
            <a:spAutoFit/>
          </a:bodyPr>
          <a:lstStyle/>
          <a:p>
            <a:r>
              <a:rPr lang="en-GB" dirty="0">
                <a:hlinkClick r:id="rId4"/>
              </a:rPr>
              <a:t>https://hwb.gov.wales/repository/resource/2b591435-5fd1-40d1-8d8c-8cf3ad370d77</a:t>
            </a:r>
            <a:endParaRPr lang="en-GB" dirty="0"/>
          </a:p>
          <a:p>
            <a:endParaRPr lang="en-GB" dirty="0"/>
          </a:p>
        </p:txBody>
      </p:sp>
      <p:sp>
        <p:nvSpPr>
          <p:cNvPr id="7" name="Title 1">
            <a:extLst>
              <a:ext uri="{FF2B5EF4-FFF2-40B4-BE49-F238E27FC236}">
                <a16:creationId xmlns:a16="http://schemas.microsoft.com/office/drawing/2014/main" id="{6565739B-FA7C-40DE-8A05-931F066E363D}"/>
              </a:ext>
            </a:extLst>
          </p:cNvPr>
          <p:cNvSpPr txBox="1">
            <a:spLocks/>
          </p:cNvSpPr>
          <p:nvPr/>
        </p:nvSpPr>
        <p:spPr>
          <a:xfrm>
            <a:off x="706516" y="184018"/>
            <a:ext cx="9468615"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YHSB 3 – </a:t>
            </a:r>
            <a:r>
              <a:rPr lang="en-GB" dirty="0" err="1"/>
              <a:t>Camau</a:t>
            </a:r>
            <a:r>
              <a:rPr lang="en-GB" dirty="0"/>
              <a:t> </a:t>
            </a:r>
            <a:r>
              <a:rPr lang="en-GB" dirty="0" err="1"/>
              <a:t>cynnydd</a:t>
            </a:r>
            <a:r>
              <a:rPr lang="en-GB" dirty="0"/>
              <a:t> 1-3</a:t>
            </a:r>
          </a:p>
        </p:txBody>
      </p:sp>
      <p:pic>
        <p:nvPicPr>
          <p:cNvPr id="8" name="Picture 7">
            <a:extLst>
              <a:ext uri="{FF2B5EF4-FFF2-40B4-BE49-F238E27FC236}">
                <a16:creationId xmlns:a16="http://schemas.microsoft.com/office/drawing/2014/main" id="{A8ABDCB3-AC61-4075-B0B1-4EF97E6CE89F}"/>
              </a:ext>
            </a:extLst>
          </p:cNvPr>
          <p:cNvPicPr>
            <a:picLocks noChangeAspect="1"/>
          </p:cNvPicPr>
          <p:nvPr/>
        </p:nvPicPr>
        <p:blipFill rotWithShape="1">
          <a:blip r:embed="rId5"/>
          <a:srcRect l="78032" t="8652" r="2580" b="59007"/>
          <a:stretch/>
        </p:blipFill>
        <p:spPr>
          <a:xfrm>
            <a:off x="7744167" y="1391620"/>
            <a:ext cx="3234098" cy="3034465"/>
          </a:xfrm>
          <a:prstGeom prst="rect">
            <a:avLst/>
          </a:prstGeom>
          <a:ln w="19050">
            <a:solidFill>
              <a:schemeClr val="tx1"/>
            </a:solidFill>
          </a:ln>
        </p:spPr>
      </p:pic>
      <p:sp>
        <p:nvSpPr>
          <p:cNvPr id="11" name="TextBox 10">
            <a:extLst>
              <a:ext uri="{FF2B5EF4-FFF2-40B4-BE49-F238E27FC236}">
                <a16:creationId xmlns:a16="http://schemas.microsoft.com/office/drawing/2014/main" id="{51FA626D-6482-4E19-B54B-754F57F23270}"/>
              </a:ext>
            </a:extLst>
          </p:cNvPr>
          <p:cNvSpPr txBox="1"/>
          <p:nvPr/>
        </p:nvSpPr>
        <p:spPr>
          <a:xfrm>
            <a:off x="7932952" y="4727716"/>
            <a:ext cx="2679969" cy="1477328"/>
          </a:xfrm>
          <a:prstGeom prst="rect">
            <a:avLst/>
          </a:prstGeom>
          <a:noFill/>
        </p:spPr>
        <p:txBody>
          <a:bodyPr wrap="square">
            <a:spAutoFit/>
          </a:bodyPr>
          <a:lstStyle/>
          <a:p>
            <a:r>
              <a:rPr lang="en-GB" dirty="0">
                <a:hlinkClick r:id="rId6"/>
              </a:rPr>
              <a:t>https://hwb.gov.wales/repository/resource/656686a2-386c-4b66-87e6-fec940db4241</a:t>
            </a:r>
            <a:endParaRPr lang="en-GB" dirty="0"/>
          </a:p>
          <a:p>
            <a:endParaRPr lang="en-GB" dirty="0"/>
          </a:p>
        </p:txBody>
      </p:sp>
    </p:spTree>
    <p:extLst>
      <p:ext uri="{BB962C8B-B14F-4D97-AF65-F5344CB8AC3E}">
        <p14:creationId xmlns:p14="http://schemas.microsoft.com/office/powerpoint/2010/main" val="2918508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AED4AC0-21D4-46CA-8E7A-9B4E801D7F09}"/>
              </a:ext>
            </a:extLst>
          </p:cNvPr>
          <p:cNvPicPr>
            <a:picLocks noChangeAspect="1"/>
          </p:cNvPicPr>
          <p:nvPr/>
        </p:nvPicPr>
        <p:blipFill rotWithShape="1">
          <a:blip r:embed="rId2"/>
          <a:srcRect l="19069" t="12199" r="61782" b="62836"/>
          <a:stretch/>
        </p:blipFill>
        <p:spPr>
          <a:xfrm>
            <a:off x="511872" y="1757687"/>
            <a:ext cx="5330757" cy="3909222"/>
          </a:xfrm>
          <a:prstGeom prst="rect">
            <a:avLst/>
          </a:prstGeom>
          <a:ln w="12700">
            <a:solidFill>
              <a:schemeClr val="tx1"/>
            </a:solidFill>
          </a:ln>
        </p:spPr>
      </p:pic>
      <p:sp>
        <p:nvSpPr>
          <p:cNvPr id="9" name="Title 1">
            <a:extLst>
              <a:ext uri="{FF2B5EF4-FFF2-40B4-BE49-F238E27FC236}">
                <a16:creationId xmlns:a16="http://schemas.microsoft.com/office/drawing/2014/main" id="{B26EE091-BDE8-4C36-A803-4D917B8B870D}"/>
              </a:ext>
            </a:extLst>
          </p:cNvPr>
          <p:cNvSpPr>
            <a:spLocks noGrp="1"/>
          </p:cNvSpPr>
          <p:nvPr>
            <p:ph type="title"/>
          </p:nvPr>
        </p:nvSpPr>
        <p:spPr>
          <a:xfrm>
            <a:off x="836578" y="155643"/>
            <a:ext cx="9468615" cy="1320800"/>
          </a:xfrm>
        </p:spPr>
        <p:txBody>
          <a:bodyPr/>
          <a:lstStyle/>
          <a:p>
            <a:r>
              <a:rPr lang="en-GB" dirty="0"/>
              <a:t>YHSB/SOWM 4 &amp; 5 : </a:t>
            </a:r>
            <a:br>
              <a:rPr lang="en-GB" dirty="0"/>
            </a:br>
            <a:r>
              <a:rPr lang="en-GB" dirty="0" err="1"/>
              <a:t>Camau</a:t>
            </a:r>
            <a:r>
              <a:rPr lang="en-GB" dirty="0"/>
              <a:t> </a:t>
            </a:r>
            <a:r>
              <a:rPr lang="en-GB" dirty="0" err="1"/>
              <a:t>cynnydd</a:t>
            </a:r>
            <a:r>
              <a:rPr lang="en-GB" dirty="0"/>
              <a:t>/Progression steps 1-3</a:t>
            </a:r>
          </a:p>
        </p:txBody>
      </p:sp>
      <p:pic>
        <p:nvPicPr>
          <p:cNvPr id="15" name="Picture 14">
            <a:extLst>
              <a:ext uri="{FF2B5EF4-FFF2-40B4-BE49-F238E27FC236}">
                <a16:creationId xmlns:a16="http://schemas.microsoft.com/office/drawing/2014/main" id="{E9869B01-BD09-49ED-9EC7-93C3040A9906}"/>
              </a:ext>
            </a:extLst>
          </p:cNvPr>
          <p:cNvPicPr>
            <a:picLocks noChangeAspect="1"/>
          </p:cNvPicPr>
          <p:nvPr/>
        </p:nvPicPr>
        <p:blipFill rotWithShape="1">
          <a:blip r:embed="rId3"/>
          <a:srcRect l="38298" t="13191" r="41675" b="62370"/>
          <a:stretch/>
        </p:blipFill>
        <p:spPr>
          <a:xfrm>
            <a:off x="6212731" y="1673849"/>
            <a:ext cx="5703652" cy="3915239"/>
          </a:xfrm>
          <a:prstGeom prst="rect">
            <a:avLst/>
          </a:prstGeom>
          <a:ln w="12700">
            <a:solidFill>
              <a:schemeClr val="tx1"/>
            </a:solidFill>
          </a:ln>
        </p:spPr>
      </p:pic>
      <p:sp>
        <p:nvSpPr>
          <p:cNvPr id="3" name="TextBox 2">
            <a:extLst>
              <a:ext uri="{FF2B5EF4-FFF2-40B4-BE49-F238E27FC236}">
                <a16:creationId xmlns:a16="http://schemas.microsoft.com/office/drawing/2014/main" id="{02926DF5-3B52-A85A-89F3-49D879DB4072}"/>
              </a:ext>
            </a:extLst>
          </p:cNvPr>
          <p:cNvSpPr txBox="1"/>
          <p:nvPr/>
        </p:nvSpPr>
        <p:spPr>
          <a:xfrm>
            <a:off x="7416983" y="5786494"/>
            <a:ext cx="6101080" cy="369332"/>
          </a:xfrm>
          <a:prstGeom prst="rect">
            <a:avLst/>
          </a:prstGeom>
          <a:noFill/>
        </p:spPr>
        <p:txBody>
          <a:bodyPr wrap="square">
            <a:spAutoFit/>
          </a:bodyPr>
          <a:lstStyle/>
          <a:p>
            <a:r>
              <a:rPr lang="en-GB" dirty="0">
                <a:hlinkClick r:id="rId4"/>
              </a:rPr>
              <a:t>Repository - Hwb (</a:t>
            </a:r>
            <a:r>
              <a:rPr lang="en-GB" dirty="0" err="1">
                <a:hlinkClick r:id="rId4"/>
              </a:rPr>
              <a:t>gov.wales</a:t>
            </a:r>
            <a:r>
              <a:rPr lang="en-GB" dirty="0">
                <a:hlinkClick r:id="rId4"/>
              </a:rPr>
              <a:t>)</a:t>
            </a:r>
            <a:endParaRPr lang="en-GB" dirty="0"/>
          </a:p>
        </p:txBody>
      </p:sp>
      <p:sp>
        <p:nvSpPr>
          <p:cNvPr id="5" name="TextBox 4">
            <a:extLst>
              <a:ext uri="{FF2B5EF4-FFF2-40B4-BE49-F238E27FC236}">
                <a16:creationId xmlns:a16="http://schemas.microsoft.com/office/drawing/2014/main" id="{27DFC983-C7AE-7FD9-5536-7E0034BA0053}"/>
              </a:ext>
            </a:extLst>
          </p:cNvPr>
          <p:cNvSpPr txBox="1"/>
          <p:nvPr/>
        </p:nvSpPr>
        <p:spPr>
          <a:xfrm>
            <a:off x="1394278" y="5864315"/>
            <a:ext cx="6761480" cy="369332"/>
          </a:xfrm>
          <a:prstGeom prst="rect">
            <a:avLst/>
          </a:prstGeom>
          <a:noFill/>
        </p:spPr>
        <p:txBody>
          <a:bodyPr wrap="square">
            <a:spAutoFit/>
          </a:bodyPr>
          <a:lstStyle/>
          <a:p>
            <a:r>
              <a:rPr lang="en-GB" dirty="0">
                <a:hlinkClick r:id="rId5"/>
              </a:rPr>
              <a:t>Repository - Hwb (</a:t>
            </a:r>
            <a:r>
              <a:rPr lang="en-GB" dirty="0" err="1">
                <a:hlinkClick r:id="rId5"/>
              </a:rPr>
              <a:t>gov.wales</a:t>
            </a:r>
            <a:r>
              <a:rPr lang="en-GB" dirty="0">
                <a:hlinkClick r:id="rId5"/>
              </a:rPr>
              <a:t>)</a:t>
            </a:r>
            <a:endParaRPr lang="en-GB" dirty="0"/>
          </a:p>
        </p:txBody>
      </p:sp>
    </p:spTree>
    <p:extLst>
      <p:ext uri="{BB962C8B-B14F-4D97-AF65-F5344CB8AC3E}">
        <p14:creationId xmlns:p14="http://schemas.microsoft.com/office/powerpoint/2010/main" val="2971075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216A7-B036-42AE-B10D-8FD2A9E99D33}"/>
              </a:ext>
            </a:extLst>
          </p:cNvPr>
          <p:cNvSpPr>
            <a:spLocks noGrp="1"/>
          </p:cNvSpPr>
          <p:nvPr>
            <p:ph type="title"/>
          </p:nvPr>
        </p:nvSpPr>
        <p:spPr>
          <a:xfrm>
            <a:off x="541146" y="0"/>
            <a:ext cx="9468615" cy="1320800"/>
          </a:xfrm>
        </p:spPr>
        <p:txBody>
          <a:bodyPr/>
          <a:lstStyle/>
          <a:p>
            <a:r>
              <a:rPr lang="en-GB" dirty="0"/>
              <a:t>YHSB 6 : Mae </a:t>
            </a:r>
            <a:r>
              <a:rPr lang="en-GB" dirty="0" err="1"/>
              <a:t>cyfrifiaduraeth</a:t>
            </a:r>
            <a:r>
              <a:rPr lang="en-GB" dirty="0"/>
              <a:t> </a:t>
            </a:r>
            <a:r>
              <a:rPr lang="en-GB" dirty="0" err="1"/>
              <a:t>yn</a:t>
            </a:r>
            <a:r>
              <a:rPr lang="en-GB" dirty="0"/>
              <a:t> </a:t>
            </a:r>
            <a:r>
              <a:rPr lang="en-GB" dirty="0" err="1"/>
              <a:t>gosod</a:t>
            </a:r>
            <a:r>
              <a:rPr lang="en-GB" dirty="0"/>
              <a:t> sail </a:t>
            </a:r>
            <a:r>
              <a:rPr lang="en-GB" dirty="0" err="1"/>
              <a:t>i’n</a:t>
            </a:r>
            <a:r>
              <a:rPr lang="en-GB" dirty="0"/>
              <a:t> </a:t>
            </a:r>
            <a:r>
              <a:rPr lang="en-GB" dirty="0" err="1"/>
              <a:t>byd</a:t>
            </a:r>
            <a:r>
              <a:rPr lang="en-GB" dirty="0"/>
              <a:t> </a:t>
            </a:r>
            <a:r>
              <a:rPr lang="en-GB" dirty="0" err="1"/>
              <a:t>digidol</a:t>
            </a:r>
            <a:endParaRPr lang="en-GB" dirty="0"/>
          </a:p>
        </p:txBody>
      </p:sp>
      <p:sp>
        <p:nvSpPr>
          <p:cNvPr id="4" name="TextBox 3">
            <a:extLst>
              <a:ext uri="{FF2B5EF4-FFF2-40B4-BE49-F238E27FC236}">
                <a16:creationId xmlns:a16="http://schemas.microsoft.com/office/drawing/2014/main" id="{DA1D9B99-C78E-67E0-3BB4-3762151F1CA7}"/>
              </a:ext>
            </a:extLst>
          </p:cNvPr>
          <p:cNvSpPr txBox="1"/>
          <p:nvPr/>
        </p:nvSpPr>
        <p:spPr>
          <a:xfrm>
            <a:off x="693420" y="3108961"/>
            <a:ext cx="3614420" cy="646331"/>
          </a:xfrm>
          <a:prstGeom prst="rect">
            <a:avLst/>
          </a:prstGeom>
          <a:noFill/>
        </p:spPr>
        <p:txBody>
          <a:bodyPr wrap="square">
            <a:spAutoFit/>
          </a:bodyPr>
          <a:lstStyle/>
          <a:p>
            <a:r>
              <a:rPr lang="en-US" dirty="0">
                <a:hlinkClick r:id="rId2"/>
              </a:rPr>
              <a:t>About Us - </a:t>
            </a:r>
            <a:r>
              <a:rPr lang="en-US" dirty="0" err="1">
                <a:hlinkClick r:id="rId2"/>
              </a:rPr>
              <a:t>Technocamps</a:t>
            </a:r>
            <a:r>
              <a:rPr lang="en-US" dirty="0">
                <a:hlinkClick r:id="rId2"/>
              </a:rPr>
              <a:t> - What We Do at </a:t>
            </a:r>
            <a:r>
              <a:rPr lang="en-US" dirty="0" err="1">
                <a:hlinkClick r:id="rId2"/>
              </a:rPr>
              <a:t>Technocamps</a:t>
            </a:r>
            <a:endParaRPr lang="en-GB" dirty="0"/>
          </a:p>
        </p:txBody>
      </p:sp>
      <p:pic>
        <p:nvPicPr>
          <p:cNvPr id="5" name="Picture 4">
            <a:extLst>
              <a:ext uri="{FF2B5EF4-FFF2-40B4-BE49-F238E27FC236}">
                <a16:creationId xmlns:a16="http://schemas.microsoft.com/office/drawing/2014/main" id="{550B448E-3B44-F6CC-9FEA-E6AA000B841F}"/>
              </a:ext>
            </a:extLst>
          </p:cNvPr>
          <p:cNvPicPr>
            <a:picLocks noChangeAspect="1"/>
          </p:cNvPicPr>
          <p:nvPr/>
        </p:nvPicPr>
        <p:blipFill rotWithShape="1">
          <a:blip r:embed="rId3"/>
          <a:srcRect b="30661"/>
          <a:stretch/>
        </p:blipFill>
        <p:spPr>
          <a:xfrm>
            <a:off x="541146" y="1320800"/>
            <a:ext cx="4484479" cy="1737360"/>
          </a:xfrm>
          <a:prstGeom prst="rect">
            <a:avLst/>
          </a:prstGeom>
          <a:ln w="12700">
            <a:solidFill>
              <a:schemeClr val="tx1"/>
            </a:solidFill>
          </a:ln>
        </p:spPr>
      </p:pic>
      <p:pic>
        <p:nvPicPr>
          <p:cNvPr id="7" name="Picture 6">
            <a:extLst>
              <a:ext uri="{FF2B5EF4-FFF2-40B4-BE49-F238E27FC236}">
                <a16:creationId xmlns:a16="http://schemas.microsoft.com/office/drawing/2014/main" id="{51A2217F-CD80-8820-D84A-820F9D6D2941}"/>
              </a:ext>
            </a:extLst>
          </p:cNvPr>
          <p:cNvPicPr>
            <a:picLocks noChangeAspect="1"/>
          </p:cNvPicPr>
          <p:nvPr/>
        </p:nvPicPr>
        <p:blipFill>
          <a:blip r:embed="rId4"/>
          <a:stretch>
            <a:fillRect/>
          </a:stretch>
        </p:blipFill>
        <p:spPr>
          <a:xfrm>
            <a:off x="6413373" y="847579"/>
            <a:ext cx="2717940" cy="2648086"/>
          </a:xfrm>
          <a:prstGeom prst="rect">
            <a:avLst/>
          </a:prstGeom>
        </p:spPr>
      </p:pic>
      <p:pic>
        <p:nvPicPr>
          <p:cNvPr id="11" name="Picture 10">
            <a:extLst>
              <a:ext uri="{FF2B5EF4-FFF2-40B4-BE49-F238E27FC236}">
                <a16:creationId xmlns:a16="http://schemas.microsoft.com/office/drawing/2014/main" id="{FA53C7A1-E5C7-C1BC-8EE3-DEF1A4EE8E93}"/>
              </a:ext>
            </a:extLst>
          </p:cNvPr>
          <p:cNvPicPr>
            <a:picLocks noChangeAspect="1"/>
          </p:cNvPicPr>
          <p:nvPr/>
        </p:nvPicPr>
        <p:blipFill>
          <a:blip r:embed="rId5"/>
          <a:stretch>
            <a:fillRect/>
          </a:stretch>
        </p:blipFill>
        <p:spPr>
          <a:xfrm>
            <a:off x="1141660" y="4027740"/>
            <a:ext cx="2717940" cy="2521080"/>
          </a:xfrm>
          <a:prstGeom prst="rect">
            <a:avLst/>
          </a:prstGeom>
        </p:spPr>
      </p:pic>
      <p:sp>
        <p:nvSpPr>
          <p:cNvPr id="15" name="TextBox 14">
            <a:extLst>
              <a:ext uri="{FF2B5EF4-FFF2-40B4-BE49-F238E27FC236}">
                <a16:creationId xmlns:a16="http://schemas.microsoft.com/office/drawing/2014/main" id="{B1A5A6E1-1606-2EC2-8925-B81041366946}"/>
              </a:ext>
            </a:extLst>
          </p:cNvPr>
          <p:cNvSpPr txBox="1"/>
          <p:nvPr/>
        </p:nvSpPr>
        <p:spPr>
          <a:xfrm>
            <a:off x="809060" y="6411297"/>
            <a:ext cx="6101080" cy="369332"/>
          </a:xfrm>
          <a:prstGeom prst="rect">
            <a:avLst/>
          </a:prstGeom>
          <a:noFill/>
        </p:spPr>
        <p:txBody>
          <a:bodyPr wrap="square">
            <a:spAutoFit/>
          </a:bodyPr>
          <a:lstStyle/>
          <a:p>
            <a:r>
              <a:rPr lang="en-GB" dirty="0">
                <a:hlinkClick r:id="rId6"/>
              </a:rPr>
              <a:t>Repository - Hwb (</a:t>
            </a:r>
            <a:r>
              <a:rPr lang="en-GB" dirty="0" err="1">
                <a:hlinkClick r:id="rId6"/>
              </a:rPr>
              <a:t>gov.wales</a:t>
            </a:r>
            <a:r>
              <a:rPr lang="en-GB" dirty="0">
                <a:hlinkClick r:id="rId6"/>
              </a:rPr>
              <a:t>)</a:t>
            </a:r>
            <a:endParaRPr lang="en-GB" dirty="0"/>
          </a:p>
        </p:txBody>
      </p:sp>
      <p:pic>
        <p:nvPicPr>
          <p:cNvPr id="17" name="Picture 16">
            <a:extLst>
              <a:ext uri="{FF2B5EF4-FFF2-40B4-BE49-F238E27FC236}">
                <a16:creationId xmlns:a16="http://schemas.microsoft.com/office/drawing/2014/main" id="{799CAA69-072F-A31F-2E97-E1C81AD489E8}"/>
              </a:ext>
            </a:extLst>
          </p:cNvPr>
          <p:cNvPicPr>
            <a:picLocks noChangeAspect="1"/>
          </p:cNvPicPr>
          <p:nvPr/>
        </p:nvPicPr>
        <p:blipFill>
          <a:blip r:embed="rId7"/>
          <a:stretch>
            <a:fillRect/>
          </a:stretch>
        </p:blipFill>
        <p:spPr>
          <a:xfrm>
            <a:off x="5609514" y="4062689"/>
            <a:ext cx="2825895" cy="2717940"/>
          </a:xfrm>
          <a:prstGeom prst="rect">
            <a:avLst/>
          </a:prstGeom>
        </p:spPr>
      </p:pic>
      <p:sp>
        <p:nvSpPr>
          <p:cNvPr id="19" name="TextBox 18">
            <a:extLst>
              <a:ext uri="{FF2B5EF4-FFF2-40B4-BE49-F238E27FC236}">
                <a16:creationId xmlns:a16="http://schemas.microsoft.com/office/drawing/2014/main" id="{A756F2A6-AD43-D5B0-DE53-833E848FA0A0}"/>
              </a:ext>
            </a:extLst>
          </p:cNvPr>
          <p:cNvSpPr txBox="1"/>
          <p:nvPr/>
        </p:nvSpPr>
        <p:spPr>
          <a:xfrm>
            <a:off x="8435409" y="6011486"/>
            <a:ext cx="6101080" cy="369332"/>
          </a:xfrm>
          <a:prstGeom prst="rect">
            <a:avLst/>
          </a:prstGeom>
          <a:noFill/>
        </p:spPr>
        <p:txBody>
          <a:bodyPr wrap="square">
            <a:spAutoFit/>
          </a:bodyPr>
          <a:lstStyle/>
          <a:p>
            <a:r>
              <a:rPr lang="en-GB" dirty="0">
                <a:hlinkClick r:id="rId8"/>
              </a:rPr>
              <a:t>Repository - Hwb (</a:t>
            </a:r>
            <a:r>
              <a:rPr lang="en-GB" dirty="0" err="1">
                <a:hlinkClick r:id="rId8"/>
              </a:rPr>
              <a:t>gov.wales</a:t>
            </a:r>
            <a:r>
              <a:rPr lang="en-GB" dirty="0">
                <a:hlinkClick r:id="rId8"/>
              </a:rPr>
              <a:t>)</a:t>
            </a:r>
            <a:endParaRPr lang="en-GB" dirty="0"/>
          </a:p>
        </p:txBody>
      </p:sp>
      <p:sp>
        <p:nvSpPr>
          <p:cNvPr id="21" name="TextBox 20">
            <a:extLst>
              <a:ext uri="{FF2B5EF4-FFF2-40B4-BE49-F238E27FC236}">
                <a16:creationId xmlns:a16="http://schemas.microsoft.com/office/drawing/2014/main" id="{0884791C-172A-518F-1DD2-D6B2D74277B5}"/>
              </a:ext>
            </a:extLst>
          </p:cNvPr>
          <p:cNvSpPr txBox="1"/>
          <p:nvPr/>
        </p:nvSpPr>
        <p:spPr>
          <a:xfrm>
            <a:off x="8896115" y="3234108"/>
            <a:ext cx="7269480" cy="369332"/>
          </a:xfrm>
          <a:prstGeom prst="rect">
            <a:avLst/>
          </a:prstGeom>
          <a:noFill/>
        </p:spPr>
        <p:txBody>
          <a:bodyPr wrap="square">
            <a:spAutoFit/>
          </a:bodyPr>
          <a:lstStyle/>
          <a:p>
            <a:r>
              <a:rPr lang="en-GB" dirty="0">
                <a:hlinkClick r:id="rId9"/>
              </a:rPr>
              <a:t>Repository - Hwb (</a:t>
            </a:r>
            <a:r>
              <a:rPr lang="en-GB" dirty="0" err="1">
                <a:hlinkClick r:id="rId9"/>
              </a:rPr>
              <a:t>gov.wales</a:t>
            </a:r>
            <a:r>
              <a:rPr lang="en-GB" dirty="0">
                <a:hlinkClick r:id="rId9"/>
              </a:rPr>
              <a:t>)</a:t>
            </a:r>
            <a:endParaRPr lang="en-GB" dirty="0"/>
          </a:p>
        </p:txBody>
      </p:sp>
    </p:spTree>
    <p:extLst>
      <p:ext uri="{BB962C8B-B14F-4D97-AF65-F5344CB8AC3E}">
        <p14:creationId xmlns:p14="http://schemas.microsoft.com/office/powerpoint/2010/main" val="301502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216A7-B036-42AE-B10D-8FD2A9E99D33}"/>
              </a:ext>
            </a:extLst>
          </p:cNvPr>
          <p:cNvSpPr>
            <a:spLocks noGrp="1"/>
          </p:cNvSpPr>
          <p:nvPr>
            <p:ph type="title"/>
          </p:nvPr>
        </p:nvSpPr>
        <p:spPr>
          <a:xfrm>
            <a:off x="541146" y="0"/>
            <a:ext cx="9468615" cy="1320800"/>
          </a:xfrm>
        </p:spPr>
        <p:txBody>
          <a:bodyPr/>
          <a:lstStyle/>
          <a:p>
            <a:r>
              <a:rPr lang="en-GB" dirty="0"/>
              <a:t>SOWM 6 :</a:t>
            </a:r>
          </a:p>
        </p:txBody>
      </p:sp>
      <p:sp>
        <p:nvSpPr>
          <p:cNvPr id="5" name="TextBox 4">
            <a:extLst>
              <a:ext uri="{FF2B5EF4-FFF2-40B4-BE49-F238E27FC236}">
                <a16:creationId xmlns:a16="http://schemas.microsoft.com/office/drawing/2014/main" id="{2BE7BBAC-0861-5EF0-811D-9FA44038E2BD}"/>
              </a:ext>
            </a:extLst>
          </p:cNvPr>
          <p:cNvSpPr txBox="1"/>
          <p:nvPr/>
        </p:nvSpPr>
        <p:spPr>
          <a:xfrm>
            <a:off x="784986" y="2397760"/>
            <a:ext cx="3411094" cy="646331"/>
          </a:xfrm>
          <a:prstGeom prst="rect">
            <a:avLst/>
          </a:prstGeom>
          <a:noFill/>
        </p:spPr>
        <p:txBody>
          <a:bodyPr wrap="square">
            <a:spAutoFit/>
          </a:bodyPr>
          <a:lstStyle/>
          <a:p>
            <a:r>
              <a:rPr lang="en-US" dirty="0">
                <a:hlinkClick r:id="rId2"/>
              </a:rPr>
              <a:t>About Us - </a:t>
            </a:r>
            <a:r>
              <a:rPr lang="en-US" dirty="0" err="1">
                <a:hlinkClick r:id="rId2"/>
              </a:rPr>
              <a:t>Technocamps</a:t>
            </a:r>
            <a:r>
              <a:rPr lang="en-US" dirty="0">
                <a:hlinkClick r:id="rId2"/>
              </a:rPr>
              <a:t> – </a:t>
            </a:r>
          </a:p>
          <a:p>
            <a:r>
              <a:rPr lang="en-US" dirty="0">
                <a:hlinkClick r:id="rId2"/>
              </a:rPr>
              <a:t>What We Do at </a:t>
            </a:r>
            <a:r>
              <a:rPr lang="en-US" dirty="0" err="1">
                <a:hlinkClick r:id="rId2"/>
              </a:rPr>
              <a:t>Technocamps</a:t>
            </a:r>
            <a:endParaRPr lang="en-GB" dirty="0"/>
          </a:p>
        </p:txBody>
      </p:sp>
      <p:pic>
        <p:nvPicPr>
          <p:cNvPr id="10" name="Picture 9">
            <a:extLst>
              <a:ext uri="{FF2B5EF4-FFF2-40B4-BE49-F238E27FC236}">
                <a16:creationId xmlns:a16="http://schemas.microsoft.com/office/drawing/2014/main" id="{ED35DAEF-9E77-52C2-616B-658FC98ABF05}"/>
              </a:ext>
            </a:extLst>
          </p:cNvPr>
          <p:cNvPicPr>
            <a:picLocks noChangeAspect="1"/>
          </p:cNvPicPr>
          <p:nvPr/>
        </p:nvPicPr>
        <p:blipFill rotWithShape="1">
          <a:blip r:embed="rId3"/>
          <a:srcRect b="30661"/>
          <a:stretch/>
        </p:blipFill>
        <p:spPr>
          <a:xfrm>
            <a:off x="471359" y="660400"/>
            <a:ext cx="4484479" cy="1737360"/>
          </a:xfrm>
          <a:prstGeom prst="rect">
            <a:avLst/>
          </a:prstGeom>
          <a:ln w="12700">
            <a:solidFill>
              <a:schemeClr val="tx1"/>
            </a:solidFill>
          </a:ln>
        </p:spPr>
      </p:pic>
      <p:sp>
        <p:nvSpPr>
          <p:cNvPr id="14" name="TextBox 13">
            <a:extLst>
              <a:ext uri="{FF2B5EF4-FFF2-40B4-BE49-F238E27FC236}">
                <a16:creationId xmlns:a16="http://schemas.microsoft.com/office/drawing/2014/main" id="{0CC06E86-AEC5-6363-2CEE-A993EF2B233F}"/>
              </a:ext>
            </a:extLst>
          </p:cNvPr>
          <p:cNvSpPr txBox="1"/>
          <p:nvPr/>
        </p:nvSpPr>
        <p:spPr>
          <a:xfrm>
            <a:off x="6959221" y="3395898"/>
            <a:ext cx="6101080" cy="369332"/>
          </a:xfrm>
          <a:prstGeom prst="rect">
            <a:avLst/>
          </a:prstGeom>
          <a:noFill/>
        </p:spPr>
        <p:txBody>
          <a:bodyPr wrap="square">
            <a:spAutoFit/>
          </a:bodyPr>
          <a:lstStyle/>
          <a:p>
            <a:r>
              <a:rPr lang="en-GB" dirty="0">
                <a:hlinkClick r:id="rId4"/>
              </a:rPr>
              <a:t>Repository - Hwb (</a:t>
            </a:r>
            <a:r>
              <a:rPr lang="en-GB" dirty="0" err="1">
                <a:hlinkClick r:id="rId4"/>
              </a:rPr>
              <a:t>gov.wales</a:t>
            </a:r>
            <a:r>
              <a:rPr lang="en-GB" dirty="0">
                <a:hlinkClick r:id="rId4"/>
              </a:rPr>
              <a:t>)</a:t>
            </a:r>
            <a:endParaRPr lang="en-GB" dirty="0"/>
          </a:p>
        </p:txBody>
      </p:sp>
      <p:pic>
        <p:nvPicPr>
          <p:cNvPr id="16" name="Picture 15">
            <a:extLst>
              <a:ext uri="{FF2B5EF4-FFF2-40B4-BE49-F238E27FC236}">
                <a16:creationId xmlns:a16="http://schemas.microsoft.com/office/drawing/2014/main" id="{6D700C3F-75E6-90D1-BCFC-1C5A0DF1EAE3}"/>
              </a:ext>
            </a:extLst>
          </p:cNvPr>
          <p:cNvPicPr>
            <a:picLocks noChangeAspect="1"/>
          </p:cNvPicPr>
          <p:nvPr/>
        </p:nvPicPr>
        <p:blipFill>
          <a:blip r:embed="rId5"/>
          <a:stretch>
            <a:fillRect/>
          </a:stretch>
        </p:blipFill>
        <p:spPr>
          <a:xfrm>
            <a:off x="6850320" y="216694"/>
            <a:ext cx="3619686" cy="3054507"/>
          </a:xfrm>
          <a:prstGeom prst="rect">
            <a:avLst/>
          </a:prstGeom>
          <a:ln w="9525">
            <a:solidFill>
              <a:schemeClr val="tx1"/>
            </a:solidFill>
          </a:ln>
        </p:spPr>
      </p:pic>
      <p:sp>
        <p:nvSpPr>
          <p:cNvPr id="18" name="TextBox 17">
            <a:extLst>
              <a:ext uri="{FF2B5EF4-FFF2-40B4-BE49-F238E27FC236}">
                <a16:creationId xmlns:a16="http://schemas.microsoft.com/office/drawing/2014/main" id="{EDCBE246-E877-1F63-E592-7D879AFA70DB}"/>
              </a:ext>
            </a:extLst>
          </p:cNvPr>
          <p:cNvSpPr txBox="1"/>
          <p:nvPr/>
        </p:nvSpPr>
        <p:spPr>
          <a:xfrm>
            <a:off x="1211706" y="6104984"/>
            <a:ext cx="6776720" cy="369332"/>
          </a:xfrm>
          <a:prstGeom prst="rect">
            <a:avLst/>
          </a:prstGeom>
          <a:noFill/>
        </p:spPr>
        <p:txBody>
          <a:bodyPr wrap="square">
            <a:spAutoFit/>
          </a:bodyPr>
          <a:lstStyle/>
          <a:p>
            <a:r>
              <a:rPr lang="en-GB" dirty="0">
                <a:hlinkClick r:id="rId6"/>
              </a:rPr>
              <a:t>Download | Minecraft Education</a:t>
            </a:r>
            <a:endParaRPr lang="en-GB" dirty="0"/>
          </a:p>
        </p:txBody>
      </p:sp>
      <p:pic>
        <p:nvPicPr>
          <p:cNvPr id="20" name="Picture 19">
            <a:extLst>
              <a:ext uri="{FF2B5EF4-FFF2-40B4-BE49-F238E27FC236}">
                <a16:creationId xmlns:a16="http://schemas.microsoft.com/office/drawing/2014/main" id="{37687F79-4F3B-8A50-E19E-0AE635EE2A7F}"/>
              </a:ext>
            </a:extLst>
          </p:cNvPr>
          <p:cNvPicPr>
            <a:picLocks noChangeAspect="1"/>
          </p:cNvPicPr>
          <p:nvPr/>
        </p:nvPicPr>
        <p:blipFill>
          <a:blip r:embed="rId7"/>
          <a:stretch>
            <a:fillRect/>
          </a:stretch>
        </p:blipFill>
        <p:spPr>
          <a:xfrm>
            <a:off x="1618106" y="3342321"/>
            <a:ext cx="2711589" cy="2629035"/>
          </a:xfrm>
          <a:prstGeom prst="rect">
            <a:avLst/>
          </a:prstGeom>
          <a:ln w="19050">
            <a:solidFill>
              <a:schemeClr val="tx1"/>
            </a:solidFill>
          </a:ln>
        </p:spPr>
      </p:pic>
      <p:sp>
        <p:nvSpPr>
          <p:cNvPr id="4" name="TextBox 3">
            <a:extLst>
              <a:ext uri="{FF2B5EF4-FFF2-40B4-BE49-F238E27FC236}">
                <a16:creationId xmlns:a16="http://schemas.microsoft.com/office/drawing/2014/main" id="{36A7F2B0-4F83-8DAF-F832-6C9B5FBFA037}"/>
              </a:ext>
            </a:extLst>
          </p:cNvPr>
          <p:cNvSpPr txBox="1"/>
          <p:nvPr/>
        </p:nvSpPr>
        <p:spPr>
          <a:xfrm>
            <a:off x="5664200" y="5540508"/>
            <a:ext cx="6527800" cy="923330"/>
          </a:xfrm>
          <a:prstGeom prst="rect">
            <a:avLst/>
          </a:prstGeom>
          <a:noFill/>
        </p:spPr>
        <p:txBody>
          <a:bodyPr wrap="square">
            <a:spAutoFit/>
          </a:bodyPr>
          <a:lstStyle/>
          <a:p>
            <a:r>
              <a:rPr lang="en-GB" dirty="0">
                <a:hlinkClick r:id="rId8"/>
              </a:rPr>
              <a:t>https://www.barefootcomputing.org/resources/crazy-character-algorithms</a:t>
            </a:r>
            <a:endParaRPr lang="en-GB" dirty="0"/>
          </a:p>
          <a:p>
            <a:endParaRPr lang="en-GB" dirty="0"/>
          </a:p>
        </p:txBody>
      </p:sp>
      <p:pic>
        <p:nvPicPr>
          <p:cNvPr id="7" name="Picture 6">
            <a:extLst>
              <a:ext uri="{FF2B5EF4-FFF2-40B4-BE49-F238E27FC236}">
                <a16:creationId xmlns:a16="http://schemas.microsoft.com/office/drawing/2014/main" id="{DF2963B9-FB27-CA47-397D-798688CA3822}"/>
              </a:ext>
            </a:extLst>
          </p:cNvPr>
          <p:cNvPicPr>
            <a:picLocks noChangeAspect="1"/>
          </p:cNvPicPr>
          <p:nvPr/>
        </p:nvPicPr>
        <p:blipFill>
          <a:blip r:embed="rId9"/>
          <a:stretch>
            <a:fillRect/>
          </a:stretch>
        </p:blipFill>
        <p:spPr>
          <a:xfrm>
            <a:off x="5753964" y="4481394"/>
            <a:ext cx="5537485" cy="889046"/>
          </a:xfrm>
          <a:prstGeom prst="rect">
            <a:avLst/>
          </a:prstGeom>
          <a:ln w="28575">
            <a:solidFill>
              <a:schemeClr val="tx1"/>
            </a:solidFill>
          </a:ln>
        </p:spPr>
      </p:pic>
    </p:spTree>
    <p:extLst>
      <p:ext uri="{BB962C8B-B14F-4D97-AF65-F5344CB8AC3E}">
        <p14:creationId xmlns:p14="http://schemas.microsoft.com/office/powerpoint/2010/main" val="334624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66F405-8E7F-B346-9C92-2FF178030FC8}"/>
              </a:ext>
            </a:extLst>
          </p:cNvPr>
          <p:cNvPicPr>
            <a:picLocks noChangeAspect="1"/>
          </p:cNvPicPr>
          <p:nvPr/>
        </p:nvPicPr>
        <p:blipFill rotWithShape="1">
          <a:blip r:embed="rId2"/>
          <a:srcRect l="25134" t="14042" r="26435" b="5107"/>
          <a:stretch/>
        </p:blipFill>
        <p:spPr>
          <a:xfrm>
            <a:off x="6009591" y="262647"/>
            <a:ext cx="5832174" cy="5476672"/>
          </a:xfrm>
          <a:prstGeom prst="rect">
            <a:avLst/>
          </a:prstGeom>
          <a:ln w="28575">
            <a:solidFill>
              <a:schemeClr val="tx1"/>
            </a:solidFill>
          </a:ln>
        </p:spPr>
      </p:pic>
      <p:pic>
        <p:nvPicPr>
          <p:cNvPr id="4" name="Picture 3">
            <a:extLst>
              <a:ext uri="{FF2B5EF4-FFF2-40B4-BE49-F238E27FC236}">
                <a16:creationId xmlns:a16="http://schemas.microsoft.com/office/drawing/2014/main" id="{1B4D3166-E524-24D8-E139-AE264F14976E}"/>
              </a:ext>
            </a:extLst>
          </p:cNvPr>
          <p:cNvPicPr>
            <a:picLocks noChangeAspect="1"/>
          </p:cNvPicPr>
          <p:nvPr/>
        </p:nvPicPr>
        <p:blipFill rotWithShape="1">
          <a:blip r:embed="rId3"/>
          <a:srcRect l="30638" t="19573" r="30745" b="29504"/>
          <a:stretch/>
        </p:blipFill>
        <p:spPr>
          <a:xfrm>
            <a:off x="432061" y="1906620"/>
            <a:ext cx="5167203" cy="3832699"/>
          </a:xfrm>
          <a:prstGeom prst="rect">
            <a:avLst/>
          </a:prstGeom>
          <a:ln w="19050">
            <a:solidFill>
              <a:schemeClr val="tx1"/>
            </a:solidFill>
          </a:ln>
        </p:spPr>
      </p:pic>
      <p:sp>
        <p:nvSpPr>
          <p:cNvPr id="5" name="Title 1">
            <a:extLst>
              <a:ext uri="{FF2B5EF4-FFF2-40B4-BE49-F238E27FC236}">
                <a16:creationId xmlns:a16="http://schemas.microsoft.com/office/drawing/2014/main" id="{40A4A7F7-B99D-25FB-E765-9B960B2D9852}"/>
              </a:ext>
            </a:extLst>
          </p:cNvPr>
          <p:cNvSpPr txBox="1">
            <a:spLocks/>
          </p:cNvSpPr>
          <p:nvPr/>
        </p:nvSpPr>
        <p:spPr>
          <a:xfrm>
            <a:off x="544747" y="274735"/>
            <a:ext cx="10109034" cy="676216"/>
          </a:xfrm>
          <a:prstGeom prst="rect">
            <a:avLst/>
          </a:prstGeom>
        </p:spPr>
        <p:txBody>
          <a:bodyP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b="1" dirty="0" err="1"/>
              <a:t>Testunau</a:t>
            </a:r>
            <a:r>
              <a:rPr lang="en-GB" sz="3200" b="1" dirty="0"/>
              <a:t> </a:t>
            </a:r>
            <a:r>
              <a:rPr lang="en-GB" sz="3200" b="1" dirty="0" err="1"/>
              <a:t>diddorol</a:t>
            </a:r>
            <a:r>
              <a:rPr lang="en-GB" sz="3200" b="1" dirty="0"/>
              <a:t> :</a:t>
            </a:r>
          </a:p>
          <a:p>
            <a:r>
              <a:rPr lang="en-GB" sz="3200" b="1" dirty="0"/>
              <a:t>An interesting read:</a:t>
            </a:r>
            <a:endParaRPr lang="en-GB" sz="3200" dirty="0"/>
          </a:p>
        </p:txBody>
      </p:sp>
    </p:spTree>
    <p:extLst>
      <p:ext uri="{BB962C8B-B14F-4D97-AF65-F5344CB8AC3E}">
        <p14:creationId xmlns:p14="http://schemas.microsoft.com/office/powerpoint/2010/main" val="2324645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3D4BB6-D139-7E36-2537-6A97DE323820}"/>
              </a:ext>
            </a:extLst>
          </p:cNvPr>
          <p:cNvSpPr txBox="1"/>
          <p:nvPr/>
        </p:nvSpPr>
        <p:spPr>
          <a:xfrm>
            <a:off x="811822" y="5252786"/>
            <a:ext cx="6099242" cy="646331"/>
          </a:xfrm>
          <a:prstGeom prst="rect">
            <a:avLst/>
          </a:prstGeom>
          <a:noFill/>
        </p:spPr>
        <p:txBody>
          <a:bodyPr wrap="square">
            <a:spAutoFit/>
          </a:bodyPr>
          <a:lstStyle/>
          <a:p>
            <a:r>
              <a:rPr lang="en-GB" dirty="0">
                <a:solidFill>
                  <a:srgbClr val="0070C0"/>
                </a:solidFill>
                <a:hlinkClick r:id="rId2">
                  <a:extLst>
                    <a:ext uri="{A12FA001-AC4F-418D-AE19-62706E023703}">
                      <ahyp:hlinkClr xmlns:ahyp="http://schemas.microsoft.com/office/drawing/2018/hyperlinkcolor" val="tx"/>
                    </a:ext>
                  </a:extLst>
                </a:hlinkClick>
              </a:rPr>
              <a:t>https://www.gweld-gwyddoniaeth.co.uk/</a:t>
            </a:r>
            <a:endParaRPr lang="en-GB" dirty="0">
              <a:solidFill>
                <a:srgbClr val="0070C0"/>
              </a:solidFill>
            </a:endParaRPr>
          </a:p>
          <a:p>
            <a:endParaRPr lang="en-GB" dirty="0">
              <a:solidFill>
                <a:srgbClr val="0070C0"/>
              </a:solidFill>
            </a:endParaRPr>
          </a:p>
        </p:txBody>
      </p:sp>
      <p:pic>
        <p:nvPicPr>
          <p:cNvPr id="4" name="Picture 2" descr="Image">
            <a:extLst>
              <a:ext uri="{FF2B5EF4-FFF2-40B4-BE49-F238E27FC236}">
                <a16:creationId xmlns:a16="http://schemas.microsoft.com/office/drawing/2014/main" id="{BB60E7DB-85EB-3FF0-9E94-9A25CE42FB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835" y="571403"/>
            <a:ext cx="5519570" cy="18450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68E70F-4F1B-1CB9-9F33-A623D5A209A3}"/>
              </a:ext>
            </a:extLst>
          </p:cNvPr>
          <p:cNvSpPr txBox="1"/>
          <p:nvPr/>
        </p:nvSpPr>
        <p:spPr>
          <a:xfrm>
            <a:off x="811822" y="2778771"/>
            <a:ext cx="4693595" cy="1938992"/>
          </a:xfrm>
          <a:prstGeom prst="rect">
            <a:avLst/>
          </a:prstGeom>
          <a:noFill/>
        </p:spPr>
        <p:txBody>
          <a:bodyPr wrap="square">
            <a:spAutoFit/>
          </a:bodyPr>
          <a:lstStyle/>
          <a:p>
            <a:r>
              <a:rPr lang="en-GB" sz="2400" b="1" i="1" dirty="0">
                <a:solidFill>
                  <a:srgbClr val="293840"/>
                </a:solidFill>
                <a:effectLst/>
                <a:latin typeface="serifa"/>
              </a:rPr>
              <a:t>“</a:t>
            </a:r>
            <a:r>
              <a:rPr lang="en-GB" sz="2400" b="1" i="1" dirty="0" err="1">
                <a:solidFill>
                  <a:srgbClr val="293840"/>
                </a:solidFill>
                <a:effectLst/>
                <a:latin typeface="serifa"/>
              </a:rPr>
              <a:t>Rydym</a:t>
            </a:r>
            <a:r>
              <a:rPr lang="en-GB" sz="2400" b="1" i="1" dirty="0">
                <a:solidFill>
                  <a:srgbClr val="293840"/>
                </a:solidFill>
                <a:effectLst/>
                <a:latin typeface="serifa"/>
              </a:rPr>
              <a:t> </a:t>
            </a:r>
            <a:r>
              <a:rPr lang="en-GB" sz="2400" b="1" i="1" dirty="0" err="1">
                <a:solidFill>
                  <a:srgbClr val="293840"/>
                </a:solidFill>
                <a:effectLst/>
                <a:latin typeface="serifa"/>
              </a:rPr>
              <a:t>yn</a:t>
            </a:r>
            <a:r>
              <a:rPr lang="en-GB" sz="2400" b="1" i="1" dirty="0">
                <a:solidFill>
                  <a:srgbClr val="293840"/>
                </a:solidFill>
                <a:effectLst/>
                <a:latin typeface="serifa"/>
              </a:rPr>
              <a:t> </a:t>
            </a:r>
            <a:r>
              <a:rPr lang="en-GB" sz="2400" b="1" i="1" dirty="0" err="1">
                <a:solidFill>
                  <a:srgbClr val="293840"/>
                </a:solidFill>
                <a:effectLst/>
                <a:latin typeface="serifa"/>
              </a:rPr>
              <a:t>cynnig</a:t>
            </a:r>
            <a:r>
              <a:rPr lang="en-GB" sz="2400" b="1" i="1" dirty="0">
                <a:solidFill>
                  <a:srgbClr val="293840"/>
                </a:solidFill>
                <a:effectLst/>
                <a:latin typeface="serifa"/>
              </a:rPr>
              <a:t> </a:t>
            </a:r>
            <a:r>
              <a:rPr lang="en-GB" sz="2400" b="1" i="1" dirty="0" err="1">
                <a:solidFill>
                  <a:srgbClr val="293840"/>
                </a:solidFill>
                <a:effectLst/>
                <a:latin typeface="serifa"/>
              </a:rPr>
              <a:t>ystod</a:t>
            </a:r>
            <a:r>
              <a:rPr lang="en-GB" sz="2400" b="1" i="1" dirty="0">
                <a:solidFill>
                  <a:srgbClr val="293840"/>
                </a:solidFill>
                <a:effectLst/>
                <a:latin typeface="serifa"/>
              </a:rPr>
              <a:t> o </a:t>
            </a:r>
            <a:r>
              <a:rPr lang="en-GB" sz="2400" b="1" i="1" dirty="0" err="1">
                <a:solidFill>
                  <a:srgbClr val="293840"/>
                </a:solidFill>
                <a:effectLst/>
                <a:latin typeface="serifa"/>
              </a:rPr>
              <a:t>gynhyrchion</a:t>
            </a:r>
            <a:r>
              <a:rPr lang="en-GB" sz="2400" b="1" i="1" dirty="0">
                <a:solidFill>
                  <a:srgbClr val="293840"/>
                </a:solidFill>
                <a:effectLst/>
                <a:latin typeface="serifa"/>
              </a:rPr>
              <a:t> a </a:t>
            </a:r>
            <a:r>
              <a:rPr lang="en-GB" sz="2400" b="1" i="1" dirty="0" err="1">
                <a:solidFill>
                  <a:srgbClr val="293840"/>
                </a:solidFill>
                <a:effectLst/>
                <a:latin typeface="serifa"/>
              </a:rPr>
              <a:t>gwasanaethau</a:t>
            </a:r>
            <a:r>
              <a:rPr lang="en-GB" sz="2400" b="1" i="1" dirty="0">
                <a:solidFill>
                  <a:srgbClr val="293840"/>
                </a:solidFill>
                <a:effectLst/>
                <a:latin typeface="serifa"/>
              </a:rPr>
              <a:t> </a:t>
            </a:r>
            <a:r>
              <a:rPr lang="en-GB" sz="2400" b="1" i="1" dirty="0" err="1">
                <a:solidFill>
                  <a:srgbClr val="293840"/>
                </a:solidFill>
                <a:effectLst/>
                <a:latin typeface="serifa"/>
              </a:rPr>
              <a:t>sy'n</a:t>
            </a:r>
            <a:r>
              <a:rPr lang="en-GB" sz="2400" b="1" i="1" dirty="0">
                <a:solidFill>
                  <a:srgbClr val="293840"/>
                </a:solidFill>
                <a:effectLst/>
                <a:latin typeface="serifa"/>
              </a:rPr>
              <a:t> </a:t>
            </a:r>
            <a:r>
              <a:rPr lang="en-GB" sz="2400" b="1" i="1" dirty="0" err="1">
                <a:solidFill>
                  <a:srgbClr val="293840"/>
                </a:solidFill>
                <a:effectLst/>
                <a:latin typeface="serifa"/>
              </a:rPr>
              <a:t>cefnogi</a:t>
            </a:r>
            <a:r>
              <a:rPr lang="en-GB" sz="2400" b="1" i="1" dirty="0">
                <a:solidFill>
                  <a:srgbClr val="293840"/>
                </a:solidFill>
                <a:effectLst/>
                <a:latin typeface="serifa"/>
              </a:rPr>
              <a:t> </a:t>
            </a:r>
            <a:r>
              <a:rPr lang="en-GB" sz="2400" b="1" i="1" dirty="0" err="1">
                <a:solidFill>
                  <a:srgbClr val="293840"/>
                </a:solidFill>
                <a:effectLst/>
                <a:latin typeface="serifa"/>
              </a:rPr>
              <a:t>addysgu</a:t>
            </a:r>
            <a:r>
              <a:rPr lang="en-GB" sz="2400" b="1" i="1" dirty="0">
                <a:solidFill>
                  <a:srgbClr val="293840"/>
                </a:solidFill>
                <a:effectLst/>
                <a:latin typeface="serifa"/>
              </a:rPr>
              <a:t> a </a:t>
            </a:r>
            <a:r>
              <a:rPr lang="en-GB" sz="2400" b="1" i="1" dirty="0" err="1">
                <a:solidFill>
                  <a:srgbClr val="293840"/>
                </a:solidFill>
                <a:effectLst/>
                <a:latin typeface="serifa"/>
              </a:rPr>
              <a:t>dysgu</a:t>
            </a:r>
            <a:r>
              <a:rPr lang="en-GB" sz="2400" b="1" i="1" dirty="0">
                <a:solidFill>
                  <a:srgbClr val="293840"/>
                </a:solidFill>
                <a:effectLst/>
                <a:latin typeface="serifa"/>
              </a:rPr>
              <a:t> </a:t>
            </a:r>
            <a:r>
              <a:rPr lang="en-GB" sz="2400" b="1" i="1" dirty="0" err="1">
                <a:solidFill>
                  <a:srgbClr val="293840"/>
                </a:solidFill>
                <a:effectLst/>
                <a:latin typeface="serifa"/>
              </a:rPr>
              <a:t>pynciau</a:t>
            </a:r>
            <a:r>
              <a:rPr lang="en-GB" sz="2400" b="1" i="1" dirty="0">
                <a:solidFill>
                  <a:srgbClr val="293840"/>
                </a:solidFill>
                <a:effectLst/>
                <a:latin typeface="serifa"/>
              </a:rPr>
              <a:t> STEM </a:t>
            </a:r>
            <a:r>
              <a:rPr lang="en-GB" sz="2400" b="1" i="1" dirty="0" err="1">
                <a:solidFill>
                  <a:srgbClr val="293840"/>
                </a:solidFill>
                <a:effectLst/>
                <a:latin typeface="serifa"/>
              </a:rPr>
              <a:t>yng</a:t>
            </a:r>
            <a:r>
              <a:rPr lang="en-GB" sz="2400" b="1" i="1" dirty="0">
                <a:solidFill>
                  <a:srgbClr val="293840"/>
                </a:solidFill>
                <a:effectLst/>
                <a:latin typeface="serifa"/>
              </a:rPr>
              <a:t> </a:t>
            </a:r>
            <a:r>
              <a:rPr lang="en-GB" sz="2400" b="1" i="1" dirty="0" err="1">
                <a:solidFill>
                  <a:srgbClr val="293840"/>
                </a:solidFill>
                <a:effectLst/>
                <a:latin typeface="serifa"/>
              </a:rPr>
              <a:t>Nghymru</a:t>
            </a:r>
            <a:r>
              <a:rPr lang="en-GB" sz="2400" b="1" i="1" dirty="0">
                <a:solidFill>
                  <a:srgbClr val="293840"/>
                </a:solidFill>
                <a:effectLst/>
                <a:latin typeface="serifa"/>
              </a:rPr>
              <a:t> </a:t>
            </a:r>
            <a:r>
              <a:rPr lang="en-GB" sz="2400" b="1" i="1" dirty="0" err="1">
                <a:solidFill>
                  <a:srgbClr val="293840"/>
                </a:solidFill>
                <a:effectLst/>
                <a:latin typeface="serifa"/>
              </a:rPr>
              <a:t>yng</a:t>
            </a:r>
            <a:r>
              <a:rPr lang="en-GB" sz="2400" b="1" i="1" dirty="0">
                <a:solidFill>
                  <a:srgbClr val="293840"/>
                </a:solidFill>
                <a:effectLst/>
                <a:latin typeface="serifa"/>
              </a:rPr>
              <a:t> </a:t>
            </a:r>
            <a:r>
              <a:rPr lang="en-GB" sz="2400" b="1" i="1" dirty="0" err="1">
                <a:solidFill>
                  <a:srgbClr val="293840"/>
                </a:solidFill>
                <a:effectLst/>
                <a:latin typeface="serifa"/>
              </a:rPr>
              <a:t>nghyd-destun</a:t>
            </a:r>
            <a:r>
              <a:rPr lang="en-GB" sz="2400" b="1" i="1" dirty="0">
                <a:solidFill>
                  <a:srgbClr val="293840"/>
                </a:solidFill>
                <a:effectLst/>
                <a:latin typeface="serifa"/>
              </a:rPr>
              <a:t> y </a:t>
            </a:r>
            <a:r>
              <a:rPr lang="en-GB" sz="2400" b="1" i="1" dirty="0" err="1">
                <a:solidFill>
                  <a:srgbClr val="293840"/>
                </a:solidFill>
                <a:effectLst/>
                <a:latin typeface="serifa"/>
              </a:rPr>
              <a:t>byd</a:t>
            </a:r>
            <a:r>
              <a:rPr lang="en-GB" sz="2400" b="1" i="1" dirty="0">
                <a:solidFill>
                  <a:srgbClr val="293840"/>
                </a:solidFill>
                <a:effectLst/>
                <a:latin typeface="serifa"/>
              </a:rPr>
              <a:t> go </a:t>
            </a:r>
            <a:r>
              <a:rPr lang="en-GB" sz="2400" b="1" i="1" dirty="0" err="1">
                <a:solidFill>
                  <a:srgbClr val="293840"/>
                </a:solidFill>
                <a:effectLst/>
                <a:latin typeface="serifa"/>
              </a:rPr>
              <a:t>iawn</a:t>
            </a:r>
            <a:r>
              <a:rPr lang="en-GB" sz="2400" b="1" i="1" dirty="0">
                <a:solidFill>
                  <a:srgbClr val="293840"/>
                </a:solidFill>
                <a:effectLst/>
                <a:latin typeface="serifa"/>
              </a:rPr>
              <a:t>.”</a:t>
            </a:r>
            <a:endParaRPr lang="en-GB" sz="2400" b="1" i="1" dirty="0"/>
          </a:p>
        </p:txBody>
      </p:sp>
      <p:pic>
        <p:nvPicPr>
          <p:cNvPr id="6" name="Picture 2" descr="Image">
            <a:extLst>
              <a:ext uri="{FF2B5EF4-FFF2-40B4-BE49-F238E27FC236}">
                <a16:creationId xmlns:a16="http://schemas.microsoft.com/office/drawing/2014/main" id="{E10CF885-F27D-FCF2-1AB0-26B0B5AD33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289" y="228547"/>
            <a:ext cx="4355774" cy="22305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38AAF80-192E-7F80-05C8-AB59A2CAE464}"/>
              </a:ext>
            </a:extLst>
          </p:cNvPr>
          <p:cNvSpPr txBox="1"/>
          <p:nvPr/>
        </p:nvSpPr>
        <p:spPr>
          <a:xfrm>
            <a:off x="7140102" y="2795046"/>
            <a:ext cx="4355774" cy="1938992"/>
          </a:xfrm>
          <a:prstGeom prst="rect">
            <a:avLst/>
          </a:prstGeom>
          <a:noFill/>
        </p:spPr>
        <p:txBody>
          <a:bodyPr wrap="square">
            <a:spAutoFit/>
          </a:bodyPr>
          <a:lstStyle/>
          <a:p>
            <a:r>
              <a:rPr lang="en-GB" sz="2400" b="1" i="1" dirty="0">
                <a:solidFill>
                  <a:srgbClr val="293840"/>
                </a:solidFill>
                <a:effectLst/>
                <a:latin typeface="serifa"/>
              </a:rPr>
              <a:t>“We offer a range of products and services that support the teaching and learning of STEM subjects in Wales within a real world context.”</a:t>
            </a:r>
            <a:endParaRPr lang="en-GB" sz="2400" b="1" i="1" dirty="0"/>
          </a:p>
        </p:txBody>
      </p:sp>
      <p:sp>
        <p:nvSpPr>
          <p:cNvPr id="8" name="TextBox 7">
            <a:extLst>
              <a:ext uri="{FF2B5EF4-FFF2-40B4-BE49-F238E27FC236}">
                <a16:creationId xmlns:a16="http://schemas.microsoft.com/office/drawing/2014/main" id="{87D2E0DA-5298-4B53-399A-AAED253918E3}"/>
              </a:ext>
            </a:extLst>
          </p:cNvPr>
          <p:cNvSpPr txBox="1"/>
          <p:nvPr/>
        </p:nvSpPr>
        <p:spPr>
          <a:xfrm>
            <a:off x="7217923" y="5262362"/>
            <a:ext cx="6099242" cy="646331"/>
          </a:xfrm>
          <a:prstGeom prst="rect">
            <a:avLst/>
          </a:prstGeom>
          <a:noFill/>
        </p:spPr>
        <p:txBody>
          <a:bodyPr wrap="square">
            <a:spAutoFit/>
          </a:bodyPr>
          <a:lstStyle/>
          <a:p>
            <a:r>
              <a:rPr lang="en-GB" dirty="0">
                <a:solidFill>
                  <a:srgbClr val="0070C0"/>
                </a:solidFill>
                <a:hlinkClick r:id="rId5">
                  <a:extLst>
                    <a:ext uri="{A12FA001-AC4F-418D-AE19-62706E023703}">
                      <ahyp:hlinkClr xmlns:ahyp="http://schemas.microsoft.com/office/drawing/2018/hyperlinkcolor" val="tx"/>
                    </a:ext>
                  </a:extLst>
                </a:hlinkClick>
              </a:rPr>
              <a:t>https://www.see-science.co.uk/</a:t>
            </a:r>
            <a:endParaRPr lang="en-GB" dirty="0">
              <a:solidFill>
                <a:srgbClr val="0070C0"/>
              </a:solidFill>
            </a:endParaRPr>
          </a:p>
          <a:p>
            <a:endParaRPr lang="en-GB" dirty="0">
              <a:solidFill>
                <a:srgbClr val="0070C0"/>
              </a:solidFill>
            </a:endParaRPr>
          </a:p>
        </p:txBody>
      </p:sp>
    </p:spTree>
    <p:extLst>
      <p:ext uri="{BB962C8B-B14F-4D97-AF65-F5344CB8AC3E}">
        <p14:creationId xmlns:p14="http://schemas.microsoft.com/office/powerpoint/2010/main" val="12912833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63B65BA-8F04-4C77-9881-05EF2E7284FF}"/>
              </a:ext>
            </a:extLst>
          </p:cNvPr>
          <p:cNvSpPr>
            <a:spLocks noGrp="1"/>
          </p:cNvSpPr>
          <p:nvPr>
            <p:ph type="title"/>
          </p:nvPr>
        </p:nvSpPr>
        <p:spPr>
          <a:xfrm>
            <a:off x="497149" y="177888"/>
            <a:ext cx="11052699" cy="1017569"/>
          </a:xfrm>
        </p:spPr>
        <p:txBody>
          <a:bodyPr>
            <a:normAutofit/>
          </a:bodyPr>
          <a:lstStyle/>
          <a:p>
            <a:pPr algn="ctr"/>
            <a:r>
              <a:rPr lang="en-GB" sz="3200" dirty="0" err="1"/>
              <a:t>Syniadau</a:t>
            </a:r>
            <a:r>
              <a:rPr lang="en-GB" sz="3200" dirty="0"/>
              <a:t> ac </a:t>
            </a:r>
            <a:r>
              <a:rPr lang="en-GB" sz="3200" dirty="0" err="1"/>
              <a:t>Adnoddau</a:t>
            </a:r>
            <a:r>
              <a:rPr lang="en-GB" sz="3200" dirty="0"/>
              <a:t>        </a:t>
            </a:r>
          </a:p>
        </p:txBody>
      </p:sp>
      <p:sp>
        <p:nvSpPr>
          <p:cNvPr id="17" name="Content Placeholder 2">
            <a:extLst>
              <a:ext uri="{FF2B5EF4-FFF2-40B4-BE49-F238E27FC236}">
                <a16:creationId xmlns:a16="http://schemas.microsoft.com/office/drawing/2014/main" id="{68A1FB47-2A01-48C4-B7A0-894365203ED3}"/>
              </a:ext>
            </a:extLst>
          </p:cNvPr>
          <p:cNvSpPr>
            <a:spLocks noGrp="1"/>
          </p:cNvSpPr>
          <p:nvPr>
            <p:ph idx="1"/>
          </p:nvPr>
        </p:nvSpPr>
        <p:spPr>
          <a:xfrm>
            <a:off x="748354" y="4153633"/>
            <a:ext cx="10215567" cy="3880773"/>
          </a:xfrm>
        </p:spPr>
        <p:txBody>
          <a:bodyPr/>
          <a:lstStyle/>
          <a:p>
            <a:r>
              <a:rPr lang="en-GB" dirty="0">
                <a:hlinkClick r:id="rId2"/>
              </a:rPr>
              <a:t>https://www.stem.org.uk/resources/collection/3485/teaching-primary-science</a:t>
            </a:r>
            <a:endParaRPr lang="en-GB" dirty="0"/>
          </a:p>
          <a:p>
            <a:r>
              <a:rPr lang="en-GB" dirty="0">
                <a:hlinkClick r:id="rId3"/>
              </a:rPr>
              <a:t>https://www.ase.org.uk/resources/primary-science</a:t>
            </a:r>
            <a:endParaRPr lang="en-GB" dirty="0"/>
          </a:p>
          <a:p>
            <a:r>
              <a:rPr lang="en-GB" dirty="0">
                <a:hlinkClick r:id="rId4"/>
              </a:rPr>
              <a:t>https://wowscience.co.uk/</a:t>
            </a:r>
            <a:endParaRPr lang="en-GB" dirty="0"/>
          </a:p>
          <a:p>
            <a:r>
              <a:rPr lang="en-GB" dirty="0">
                <a:hlinkClick r:id="rId5"/>
              </a:rPr>
              <a:t>https://www.tes.com/teaching-resources</a:t>
            </a:r>
            <a:endParaRPr lang="en-GB" dirty="0"/>
          </a:p>
          <a:p>
            <a:r>
              <a:rPr lang="en-GB" dirty="0">
                <a:hlinkClick r:id="rId6"/>
              </a:rPr>
              <a:t>https://explorify.wellcome.ac.uk/</a:t>
            </a:r>
            <a:endParaRPr lang="en-GB" dirty="0"/>
          </a:p>
          <a:p>
            <a:endParaRPr lang="en-GB" dirty="0"/>
          </a:p>
          <a:p>
            <a:endParaRPr lang="en-GB" dirty="0"/>
          </a:p>
          <a:p>
            <a:endParaRPr lang="en-GB" dirty="0"/>
          </a:p>
        </p:txBody>
      </p:sp>
      <p:sp>
        <p:nvSpPr>
          <p:cNvPr id="16" name="Title 1">
            <a:extLst>
              <a:ext uri="{FF2B5EF4-FFF2-40B4-BE49-F238E27FC236}">
                <a16:creationId xmlns:a16="http://schemas.microsoft.com/office/drawing/2014/main" id="{7100F96C-36C7-4D20-BFA1-FA81336C5AD0}"/>
              </a:ext>
            </a:extLst>
          </p:cNvPr>
          <p:cNvSpPr txBox="1">
            <a:spLocks/>
          </p:cNvSpPr>
          <p:nvPr/>
        </p:nvSpPr>
        <p:spPr>
          <a:xfrm>
            <a:off x="810828" y="3493233"/>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err="1"/>
              <a:t>Cysylltiadau</a:t>
            </a:r>
            <a:r>
              <a:rPr lang="en-GB" sz="2800" dirty="0"/>
              <a:t> </a:t>
            </a:r>
            <a:r>
              <a:rPr lang="en-GB" sz="2800" dirty="0" err="1"/>
              <a:t>defnyddiol</a:t>
            </a:r>
            <a:r>
              <a:rPr lang="en-GB" sz="2800" dirty="0"/>
              <a:t>      </a:t>
            </a:r>
          </a:p>
        </p:txBody>
      </p:sp>
      <p:sp>
        <p:nvSpPr>
          <p:cNvPr id="9" name="TextBox 8">
            <a:extLst>
              <a:ext uri="{FF2B5EF4-FFF2-40B4-BE49-F238E27FC236}">
                <a16:creationId xmlns:a16="http://schemas.microsoft.com/office/drawing/2014/main" id="{0FD7E353-6CE9-4DA2-17CA-055D3C314C0E}"/>
              </a:ext>
            </a:extLst>
          </p:cNvPr>
          <p:cNvSpPr txBox="1"/>
          <p:nvPr/>
        </p:nvSpPr>
        <p:spPr>
          <a:xfrm>
            <a:off x="4448108" y="2793701"/>
            <a:ext cx="6390640" cy="369332"/>
          </a:xfrm>
          <a:prstGeom prst="rect">
            <a:avLst/>
          </a:prstGeom>
          <a:noFill/>
        </p:spPr>
        <p:txBody>
          <a:bodyPr wrap="square">
            <a:spAutoFit/>
          </a:bodyPr>
          <a:lstStyle/>
          <a:p>
            <a:r>
              <a:rPr lang="en-GB" dirty="0" err="1">
                <a:hlinkClick r:id="rId7"/>
              </a:rPr>
              <a:t>Adnoddau</a:t>
            </a:r>
            <a:r>
              <a:rPr lang="en-GB" dirty="0">
                <a:hlinkClick r:id="rId7"/>
              </a:rPr>
              <a:t> - Hwb (</a:t>
            </a:r>
            <a:r>
              <a:rPr lang="en-GB" dirty="0" err="1">
                <a:hlinkClick r:id="rId7"/>
              </a:rPr>
              <a:t>gov.wales</a:t>
            </a:r>
            <a:r>
              <a:rPr lang="en-GB" dirty="0">
                <a:hlinkClick r:id="rId7"/>
              </a:rPr>
              <a:t>)</a:t>
            </a:r>
            <a:endParaRPr lang="en-GB" dirty="0"/>
          </a:p>
        </p:txBody>
      </p:sp>
      <p:pic>
        <p:nvPicPr>
          <p:cNvPr id="12" name="Picture 11">
            <a:extLst>
              <a:ext uri="{FF2B5EF4-FFF2-40B4-BE49-F238E27FC236}">
                <a16:creationId xmlns:a16="http://schemas.microsoft.com/office/drawing/2014/main" id="{7A1C6378-7021-7681-0D07-912371CF6823}"/>
              </a:ext>
            </a:extLst>
          </p:cNvPr>
          <p:cNvPicPr>
            <a:picLocks noChangeAspect="1"/>
          </p:cNvPicPr>
          <p:nvPr/>
        </p:nvPicPr>
        <p:blipFill>
          <a:blip r:embed="rId8"/>
          <a:stretch>
            <a:fillRect/>
          </a:stretch>
        </p:blipFill>
        <p:spPr>
          <a:xfrm>
            <a:off x="3442512" y="1025523"/>
            <a:ext cx="5161971" cy="1515134"/>
          </a:xfrm>
          <a:prstGeom prst="rect">
            <a:avLst/>
          </a:prstGeom>
          <a:ln w="19050">
            <a:solidFill>
              <a:schemeClr val="tx1"/>
            </a:solidFill>
          </a:ln>
        </p:spPr>
      </p:pic>
    </p:spTree>
    <p:extLst>
      <p:ext uri="{BB962C8B-B14F-4D97-AF65-F5344CB8AC3E}">
        <p14:creationId xmlns:p14="http://schemas.microsoft.com/office/powerpoint/2010/main" val="4055187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AI-generated content may be incorrect.">
            <a:extLst>
              <a:ext uri="{FF2B5EF4-FFF2-40B4-BE49-F238E27FC236}">
                <a16:creationId xmlns:a16="http://schemas.microsoft.com/office/drawing/2014/main" id="{4174E028-7E43-9EEA-4E69-861AC7D9F13D}"/>
              </a:ext>
            </a:extLst>
          </p:cNvPr>
          <p:cNvPicPr>
            <a:picLocks noGrp="1" noChangeAspect="1"/>
          </p:cNvPicPr>
          <p:nvPr>
            <p:ph idx="1"/>
          </p:nvPr>
        </p:nvPicPr>
        <p:blipFill>
          <a:blip r:embed="rId2"/>
          <a:stretch>
            <a:fillRect/>
          </a:stretch>
        </p:blipFill>
        <p:spPr>
          <a:xfrm>
            <a:off x="1741056" y="1131994"/>
            <a:ext cx="5774070" cy="4590386"/>
          </a:xfrm>
          <a:prstGeom prst="rect">
            <a:avLst/>
          </a:prstGeom>
        </p:spPr>
      </p:pic>
      <p:sp>
        <p:nvSpPr>
          <p:cNvPr id="5" name="TextBox 4">
            <a:extLst>
              <a:ext uri="{FF2B5EF4-FFF2-40B4-BE49-F238E27FC236}">
                <a16:creationId xmlns:a16="http://schemas.microsoft.com/office/drawing/2014/main" id="{93F81F1A-5D43-31BA-DD92-B6A2F74C9823}"/>
              </a:ext>
            </a:extLst>
          </p:cNvPr>
          <p:cNvSpPr txBox="1"/>
          <p:nvPr/>
        </p:nvSpPr>
        <p:spPr>
          <a:xfrm>
            <a:off x="9144000" y="1230701"/>
            <a:ext cx="19553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hlinkClick r:id="rId3"/>
              </a:rPr>
              <a:t>CLEAPSS</a:t>
            </a:r>
            <a:endParaRPr lang="en-US"/>
          </a:p>
        </p:txBody>
      </p:sp>
    </p:spTree>
    <p:extLst>
      <p:ext uri="{BB962C8B-B14F-4D97-AF65-F5344CB8AC3E}">
        <p14:creationId xmlns:p14="http://schemas.microsoft.com/office/powerpoint/2010/main" val="3802949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07B2584-FCAA-49D5-A442-03EA13780503}"/>
              </a:ext>
            </a:extLst>
          </p:cNvPr>
          <p:cNvSpPr txBox="1">
            <a:spLocks/>
          </p:cNvSpPr>
          <p:nvPr/>
        </p:nvSpPr>
        <p:spPr>
          <a:xfrm>
            <a:off x="181666" y="5847"/>
            <a:ext cx="10109034" cy="1320800"/>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err="1">
                <a:solidFill>
                  <a:srgbClr val="0070C0"/>
                </a:solidFill>
              </a:rPr>
              <a:t>Ymholiadau</a:t>
            </a:r>
            <a:r>
              <a:rPr lang="en-GB" b="1" dirty="0">
                <a:solidFill>
                  <a:srgbClr val="0070C0"/>
                </a:solidFill>
              </a:rPr>
              <a:t> </a:t>
            </a:r>
            <a:r>
              <a:rPr lang="en-GB" b="1" dirty="0" err="1">
                <a:solidFill>
                  <a:srgbClr val="0070C0"/>
                </a:solidFill>
              </a:rPr>
              <a:t>gwyddonol</a:t>
            </a:r>
            <a:r>
              <a:rPr lang="en-GB" b="1" dirty="0">
                <a:solidFill>
                  <a:srgbClr val="0070C0"/>
                </a:solidFill>
              </a:rPr>
              <a:t> </a:t>
            </a:r>
            <a:r>
              <a:rPr lang="en-GB" b="1" dirty="0" err="1">
                <a:solidFill>
                  <a:srgbClr val="0070C0"/>
                </a:solidFill>
              </a:rPr>
              <a:t>posib</a:t>
            </a:r>
            <a:r>
              <a:rPr lang="en-GB" b="1" dirty="0">
                <a:solidFill>
                  <a:srgbClr val="0070C0"/>
                </a:solidFill>
              </a:rPr>
              <a:t>.  </a:t>
            </a:r>
            <a:endParaRPr lang="en-GB" dirty="0">
              <a:solidFill>
                <a:srgbClr val="0070C0"/>
              </a:solidFill>
            </a:endParaRPr>
          </a:p>
        </p:txBody>
      </p:sp>
      <p:sp>
        <p:nvSpPr>
          <p:cNvPr id="8" name="Rectangle 1">
            <a:extLst>
              <a:ext uri="{FF2B5EF4-FFF2-40B4-BE49-F238E27FC236}">
                <a16:creationId xmlns:a16="http://schemas.microsoft.com/office/drawing/2014/main" id="{B2772597-01E4-4B33-A7F4-EDB6608889C3}"/>
              </a:ext>
            </a:extLst>
          </p:cNvPr>
          <p:cNvSpPr txBox="1">
            <a:spLocks noChangeArrowheads="1"/>
          </p:cNvSpPr>
          <p:nvPr/>
        </p:nvSpPr>
        <p:spPr bwMode="auto">
          <a:xfrm>
            <a:off x="1528438" y="1834172"/>
            <a:ext cx="2981417" cy="1668355"/>
          </a:xfrm>
          <a:prstGeom prst="rect">
            <a:avLst/>
          </a:prstGeom>
          <a:noFill/>
          <a:ln>
            <a:noFill/>
          </a:ln>
          <a:effectLst/>
        </p:spPr>
        <p:txBody>
          <a:bodyPr vert="horz" wrap="square" lIns="0" tIns="0" rIns="0" bIns="158700" numCol="1" rtlCol="0" anchor="ctr" anchorCtr="0" compatLnSpc="1">
            <a:prstTxWarp prst="textNoShape">
              <a:avLst/>
            </a:prstTxWarp>
            <a:sp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lvl="0" algn="ctr" defTabSz="914400" eaLnBrk="0" fontAlgn="base" hangingPunct="0">
              <a:spcAft>
                <a:spcPct val="0"/>
              </a:spcAft>
            </a:pPr>
            <a:r>
              <a:rPr lang="cy-GB" altLang="en-US" sz="1600" b="1">
                <a:solidFill>
                  <a:schemeClr val="bg1"/>
                </a:solidFill>
                <a:latin typeface="Arial Unicode MS"/>
                <a:ea typeface="Times New Roman" panose="02020603050405020304" pitchFamily="18" charset="0"/>
                <a:cs typeface="Courier New" panose="02070309020205020404" pitchFamily="49" charset="0"/>
              </a:rPr>
              <a:t>Yn ystod blwyddyn academaidd, bydd disgyblion yn cynnal sawl ymchwiliad sy'n cynnwys gwahanol fathau o ddulliau ymholi gwyddonol:</a:t>
            </a:r>
            <a:r>
              <a:rPr lang="en-GB" altLang="en-US" sz="500" b="1">
                <a:solidFill>
                  <a:schemeClr val="bg1"/>
                </a:solidFill>
              </a:rPr>
              <a:t> </a:t>
            </a:r>
            <a:endParaRPr lang="en-GB" altLang="en-US" sz="1200" b="1">
              <a:solidFill>
                <a:schemeClr val="bg1"/>
              </a:solidFill>
              <a:latin typeface="Arial" panose="020B0604020202020204" pitchFamily="34" charset="0"/>
            </a:endParaRPr>
          </a:p>
          <a:p>
            <a:pPr algn="ctr" defTabSz="914400" eaLnBrk="0" fontAlgn="base" hangingPunct="0">
              <a:spcAft>
                <a:spcPct val="0"/>
              </a:spcAft>
            </a:pPr>
            <a:endParaRPr lang="en-US" altLang="en-US" sz="1800" b="1">
              <a:solidFill>
                <a:schemeClr val="tx1"/>
              </a:solidFill>
              <a:latin typeface="Arial" panose="020B0604020202020204" pitchFamily="34" charset="0"/>
            </a:endParaRPr>
          </a:p>
        </p:txBody>
      </p:sp>
      <p:sp>
        <p:nvSpPr>
          <p:cNvPr id="5" name="Rectangle 1">
            <a:extLst>
              <a:ext uri="{FF2B5EF4-FFF2-40B4-BE49-F238E27FC236}">
                <a16:creationId xmlns:a16="http://schemas.microsoft.com/office/drawing/2014/main" id="{87CC10F8-BBB6-4A40-AAF0-6D768512ECAB}"/>
              </a:ext>
            </a:extLst>
          </p:cNvPr>
          <p:cNvSpPr>
            <a:spLocks noGrp="1" noChangeArrowheads="1"/>
          </p:cNvSpPr>
          <p:nvPr>
            <p:ph type="title"/>
          </p:nvPr>
        </p:nvSpPr>
        <p:spPr bwMode="auto">
          <a:xfrm>
            <a:off x="6847299" y="1838367"/>
            <a:ext cx="3443401" cy="1822243"/>
          </a:xfrm>
          <a:prstGeom prst="rect">
            <a:avLst/>
          </a:prstGeom>
          <a:noFill/>
          <a:ln>
            <a:noFill/>
          </a:ln>
          <a:effectLst/>
        </p:spPr>
        <p:txBody>
          <a:bodyPr vert="horz" wrap="square" lIns="0" tIns="0" rIns="0" bIns="15870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bg1"/>
                </a:solidFill>
                <a:effectLst/>
                <a:latin typeface="Interface-Regular"/>
              </a:rPr>
              <a:t>Over the course of an academic year, pupils will carry out several investigations which involve different types of scientific enquiry approaches:</a:t>
            </a:r>
            <a:endParaRPr kumimoji="0" lang="en-US" altLang="en-US" sz="1800" b="1" i="0" u="none" strike="noStrike" cap="none" normalizeH="0" baseline="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a:ln>
                <a:noFill/>
              </a:ln>
              <a:solidFill>
                <a:schemeClr val="bg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99151190-CBB7-46F0-ACEE-3EBFC76BF701}"/>
              </a:ext>
            </a:extLst>
          </p:cNvPr>
          <p:cNvGraphicFramePr>
            <a:graphicFrameLocks noGrp="1"/>
          </p:cNvGraphicFramePr>
          <p:nvPr/>
        </p:nvGraphicFramePr>
        <p:xfrm>
          <a:off x="1100741" y="5125591"/>
          <a:ext cx="10444449" cy="1676400"/>
        </p:xfrm>
        <a:graphic>
          <a:graphicData uri="http://schemas.openxmlformats.org/drawingml/2006/table">
            <a:tbl>
              <a:tblPr firstRow="1" bandRow="1">
                <a:tableStyleId>{6E25E649-3F16-4E02-A733-19D2CDBF48F0}</a:tableStyleId>
              </a:tblPr>
              <a:tblGrid>
                <a:gridCol w="2081029">
                  <a:extLst>
                    <a:ext uri="{9D8B030D-6E8A-4147-A177-3AD203B41FA5}">
                      <a16:colId xmlns:a16="http://schemas.microsoft.com/office/drawing/2014/main" val="4279393772"/>
                    </a:ext>
                  </a:extLst>
                </a:gridCol>
                <a:gridCol w="2090855">
                  <a:extLst>
                    <a:ext uri="{9D8B030D-6E8A-4147-A177-3AD203B41FA5}">
                      <a16:colId xmlns:a16="http://schemas.microsoft.com/office/drawing/2014/main" val="2185794795"/>
                    </a:ext>
                  </a:extLst>
                </a:gridCol>
                <a:gridCol w="2090855">
                  <a:extLst>
                    <a:ext uri="{9D8B030D-6E8A-4147-A177-3AD203B41FA5}">
                      <a16:colId xmlns:a16="http://schemas.microsoft.com/office/drawing/2014/main" val="930379248"/>
                    </a:ext>
                  </a:extLst>
                </a:gridCol>
                <a:gridCol w="2090855">
                  <a:extLst>
                    <a:ext uri="{9D8B030D-6E8A-4147-A177-3AD203B41FA5}">
                      <a16:colId xmlns:a16="http://schemas.microsoft.com/office/drawing/2014/main" val="3040425388"/>
                    </a:ext>
                  </a:extLst>
                </a:gridCol>
                <a:gridCol w="2090855">
                  <a:extLst>
                    <a:ext uri="{9D8B030D-6E8A-4147-A177-3AD203B41FA5}">
                      <a16:colId xmlns:a16="http://schemas.microsoft.com/office/drawing/2014/main" val="727704651"/>
                    </a:ext>
                  </a:extLst>
                </a:gridCol>
              </a:tblGrid>
              <a:tr h="433480">
                <a:tc>
                  <a:txBody>
                    <a:bodyPr/>
                    <a:lstStyle/>
                    <a:p>
                      <a:pPr algn="ctr"/>
                      <a:r>
                        <a:rPr lang="en-GB" sz="1400" err="1"/>
                        <a:t>Prawf</a:t>
                      </a:r>
                      <a:r>
                        <a:rPr lang="en-GB" sz="1400"/>
                        <a:t> teg/</a:t>
                      </a:r>
                    </a:p>
                    <a:p>
                      <a:pPr algn="ctr"/>
                      <a:r>
                        <a:rPr lang="en-GB" sz="1400" err="1"/>
                        <a:t>Prawf</a:t>
                      </a:r>
                      <a:r>
                        <a:rPr lang="en-GB" sz="1400"/>
                        <a:t>  </a:t>
                      </a:r>
                      <a:r>
                        <a:rPr lang="en-GB" sz="1400" err="1"/>
                        <a:t>cymharol</a:t>
                      </a:r>
                      <a:endParaRPr lang="en-GB" sz="1400"/>
                    </a:p>
                  </a:txBody>
                  <a:tcPr/>
                </a:tc>
                <a:tc>
                  <a:txBody>
                    <a:bodyPr/>
                    <a:lstStyle/>
                    <a:p>
                      <a:pPr lvl="0" algn="ctr">
                        <a:buNone/>
                      </a:pPr>
                      <a:r>
                        <a:rPr lang="en-GB" sz="1400" err="1"/>
                        <a:t>Adnabod</a:t>
                      </a:r>
                      <a:r>
                        <a:rPr lang="en-GB" sz="1400"/>
                        <a:t> a </a:t>
                      </a:r>
                      <a:r>
                        <a:rPr lang="en-GB" sz="1400" err="1"/>
                        <a:t>dosbarthu</a:t>
                      </a:r>
                      <a:endParaRPr lang="en-GB" sz="1400"/>
                    </a:p>
                  </a:txBody>
                  <a:tcPr/>
                </a:tc>
                <a:tc>
                  <a:txBody>
                    <a:bodyPr/>
                    <a:lstStyle/>
                    <a:p>
                      <a:pPr algn="ctr"/>
                      <a:r>
                        <a:rPr lang="en-GB" sz="1400" err="1"/>
                        <a:t>Arsylwi</a:t>
                      </a:r>
                      <a:r>
                        <a:rPr lang="en-GB" sz="1400"/>
                        <a:t> </a:t>
                      </a:r>
                      <a:r>
                        <a:rPr lang="en-GB" sz="1400" err="1"/>
                        <a:t>dros</a:t>
                      </a:r>
                      <a:r>
                        <a:rPr lang="en-GB" sz="1400"/>
                        <a:t> </a:t>
                      </a:r>
                      <a:r>
                        <a:rPr lang="en-GB" sz="1400" err="1"/>
                        <a:t>amser</a:t>
                      </a:r>
                      <a:endParaRPr lang="en-GB" sz="1400"/>
                    </a:p>
                  </a:txBody>
                  <a:tcPr/>
                </a:tc>
                <a:tc>
                  <a:txBody>
                    <a:bodyPr/>
                    <a:lstStyle/>
                    <a:p>
                      <a:pPr algn="ctr"/>
                      <a:r>
                        <a:rPr lang="en-GB" sz="1400"/>
                        <a:t>Chwilio am batrymau</a:t>
                      </a:r>
                    </a:p>
                  </a:txBody>
                  <a:tcPr/>
                </a:tc>
                <a:tc>
                  <a:txBody>
                    <a:bodyPr/>
                    <a:lstStyle/>
                    <a:p>
                      <a:pPr algn="ctr"/>
                      <a:r>
                        <a:rPr lang="en-GB" sz="1400"/>
                        <a:t>Ymchwil</a:t>
                      </a:r>
                    </a:p>
                  </a:txBody>
                  <a:tcPr/>
                </a:tc>
                <a:extLst>
                  <a:ext uri="{0D108BD9-81ED-4DB2-BD59-A6C34878D82A}">
                    <a16:rowId xmlns:a16="http://schemas.microsoft.com/office/drawing/2014/main" val="1924267904"/>
                  </a:ext>
                </a:extLst>
              </a:tr>
              <a:tr h="968955">
                <a:tc>
                  <a:txBody>
                    <a:bodyPr/>
                    <a:lstStyle/>
                    <a:p>
                      <a:r>
                        <a:rPr lang="en-GB" sz="1400" kern="1200">
                          <a:solidFill>
                            <a:schemeClr val="dk1"/>
                          </a:solidFill>
                          <a:effectLst/>
                          <a:latin typeface="+mn-lt"/>
                          <a:ea typeface="+mn-ea"/>
                          <a:cs typeface="+mn-cs"/>
                        </a:rPr>
                        <a:t>Sut </a:t>
                      </a:r>
                      <a:r>
                        <a:rPr lang="en-GB" sz="1400" kern="1200" err="1">
                          <a:solidFill>
                            <a:schemeClr val="dk1"/>
                          </a:solidFill>
                          <a:effectLst/>
                          <a:latin typeface="+mn-lt"/>
                          <a:ea typeface="+mn-ea"/>
                          <a:cs typeface="+mn-cs"/>
                        </a:rPr>
                        <a:t>mae</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hyd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coesyn</a:t>
                      </a:r>
                      <a:r>
                        <a:rPr lang="en-GB" sz="1400" kern="1200">
                          <a:solidFill>
                            <a:schemeClr val="dk1"/>
                          </a:solidFill>
                          <a:effectLst/>
                          <a:latin typeface="+mn-lt"/>
                          <a:ea typeface="+mn-ea"/>
                          <a:cs typeface="+mn-cs"/>
                        </a:rPr>
                        <a:t> y </a:t>
                      </a:r>
                      <a:r>
                        <a:rPr lang="en-GB" sz="1400" kern="1200" err="1">
                          <a:solidFill>
                            <a:schemeClr val="dk1"/>
                          </a:solidFill>
                          <a:effectLst/>
                          <a:latin typeface="+mn-lt"/>
                          <a:ea typeface="+mn-ea"/>
                          <a:cs typeface="+mn-cs"/>
                        </a:rPr>
                        <a:t>blodyn</a:t>
                      </a:r>
                      <a:r>
                        <a:rPr lang="en-GB" sz="1400" kern="1200">
                          <a:solidFill>
                            <a:schemeClr val="dk1"/>
                          </a:solidFill>
                          <a:effectLst/>
                          <a:latin typeface="+mn-lt"/>
                          <a:ea typeface="+mn-ea"/>
                          <a:cs typeface="+mn-cs"/>
                        </a:rPr>
                        <a:t> yn </a:t>
                      </a:r>
                      <a:r>
                        <a:rPr lang="en-GB" sz="1400" kern="1200" err="1">
                          <a:solidFill>
                            <a:schemeClr val="dk1"/>
                          </a:solidFill>
                          <a:effectLst/>
                          <a:latin typeface="+mn-lt"/>
                          <a:ea typeface="+mn-ea"/>
                          <a:cs typeface="+mn-cs"/>
                        </a:rPr>
                        <a:t>effeithio</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ar</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amser</a:t>
                      </a:r>
                      <a:r>
                        <a:rPr lang="en-GB" sz="1400" kern="1200">
                          <a:solidFill>
                            <a:schemeClr val="dk1"/>
                          </a:solidFill>
                          <a:effectLst/>
                          <a:latin typeface="+mn-lt"/>
                          <a:ea typeface="+mn-ea"/>
                          <a:cs typeface="+mn-cs"/>
                        </a:rPr>
                        <a:t> y </a:t>
                      </a:r>
                      <a:r>
                        <a:rPr lang="en-GB" sz="1400" kern="1200" err="1">
                          <a:solidFill>
                            <a:schemeClr val="dk1"/>
                          </a:solidFill>
                          <a:effectLst/>
                          <a:latin typeface="+mn-lt"/>
                          <a:ea typeface="+mn-ea"/>
                          <a:cs typeface="+mn-cs"/>
                        </a:rPr>
                        <a:t>lliw</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bwyd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gyrraedd</a:t>
                      </a:r>
                      <a:r>
                        <a:rPr lang="en-GB" sz="1400" kern="1200">
                          <a:solidFill>
                            <a:schemeClr val="dk1"/>
                          </a:solidFill>
                          <a:effectLst/>
                          <a:latin typeface="+mn-lt"/>
                          <a:ea typeface="+mn-ea"/>
                          <a:cs typeface="+mn-cs"/>
                        </a:rPr>
                        <a:t> y </a:t>
                      </a:r>
                      <a:r>
                        <a:rPr lang="en-GB" sz="1400" kern="1200" err="1">
                          <a:solidFill>
                            <a:schemeClr val="dk1"/>
                          </a:solidFill>
                          <a:effectLst/>
                          <a:latin typeface="+mn-lt"/>
                          <a:ea typeface="+mn-ea"/>
                          <a:cs typeface="+mn-cs"/>
                        </a:rPr>
                        <a:t>petalau</a:t>
                      </a:r>
                      <a:r>
                        <a:rPr lang="en-GB" sz="1400" kern="1200">
                          <a:solidFill>
                            <a:schemeClr val="dk1"/>
                          </a:solidFill>
                          <a:effectLst/>
                          <a:latin typeface="+mn-lt"/>
                          <a:ea typeface="+mn-ea"/>
                          <a:cs typeface="+mn-cs"/>
                        </a:rPr>
                        <a:t>?</a:t>
                      </a:r>
                    </a:p>
                  </a:txBody>
                  <a:tcPr/>
                </a:tc>
                <a:tc>
                  <a:txBody>
                    <a:bodyPr/>
                    <a:lstStyle/>
                    <a:p>
                      <a:r>
                        <a:rPr lang="en-GB" sz="1400" kern="1200" err="1">
                          <a:solidFill>
                            <a:schemeClr val="dk1"/>
                          </a:solidFill>
                          <a:effectLst/>
                          <a:latin typeface="+mn-lt"/>
                          <a:ea typeface="+mn-ea"/>
                          <a:cs typeface="+mn-cs"/>
                        </a:rPr>
                        <a:t>Sawl</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ffordd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wahanol</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allwch</a:t>
                      </a:r>
                      <a:r>
                        <a:rPr lang="en-GB" sz="1400" kern="1200">
                          <a:solidFill>
                            <a:schemeClr val="dk1"/>
                          </a:solidFill>
                          <a:effectLst/>
                          <a:latin typeface="+mn-lt"/>
                          <a:ea typeface="+mn-ea"/>
                          <a:cs typeface="+mn-cs"/>
                        </a:rPr>
                        <a:t> chi </a:t>
                      </a:r>
                      <a:r>
                        <a:rPr lang="en-GB" sz="1400" kern="1200" err="1">
                          <a:solidFill>
                            <a:schemeClr val="dk1"/>
                          </a:solidFill>
                          <a:effectLst/>
                          <a:latin typeface="+mn-lt"/>
                          <a:ea typeface="+mn-ea"/>
                          <a:cs typeface="+mn-cs"/>
                        </a:rPr>
                        <a:t>grwpio</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eich</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casgliad</a:t>
                      </a:r>
                      <a:r>
                        <a:rPr lang="en-GB" sz="1400" kern="1200">
                          <a:solidFill>
                            <a:schemeClr val="dk1"/>
                          </a:solidFill>
                          <a:effectLst/>
                          <a:latin typeface="+mn-lt"/>
                          <a:ea typeface="+mn-ea"/>
                          <a:cs typeface="+mn-cs"/>
                        </a:rPr>
                        <a:t> o </a:t>
                      </a:r>
                      <a:r>
                        <a:rPr lang="en-GB" sz="1400" kern="1200" err="1">
                          <a:solidFill>
                            <a:schemeClr val="dk1"/>
                          </a:solidFill>
                          <a:effectLst/>
                          <a:latin typeface="+mn-lt"/>
                          <a:ea typeface="+mn-ea"/>
                          <a:cs typeface="+mn-cs"/>
                        </a:rPr>
                        <a:t>hadau</a:t>
                      </a:r>
                      <a:r>
                        <a:rPr lang="en-GB" sz="1400" kern="1200">
                          <a:solidFill>
                            <a:schemeClr val="dk1"/>
                          </a:solidFill>
                          <a:effectLst/>
                          <a:latin typeface="+mn-lt"/>
                          <a:ea typeface="+mn-ea"/>
                          <a:cs typeface="+mn-cs"/>
                        </a:rPr>
                        <a:t>? </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400" kern="1200">
                          <a:solidFill>
                            <a:schemeClr val="dk1"/>
                          </a:solidFill>
                          <a:effectLst/>
                          <a:latin typeface="+mn-lt"/>
                          <a:ea typeface="+mn-ea"/>
                          <a:cs typeface="+mn-cs"/>
                        </a:rPr>
                        <a:t>Beth </a:t>
                      </a:r>
                      <a:r>
                        <a:rPr lang="en-GB" sz="1400" kern="1200" err="1">
                          <a:solidFill>
                            <a:schemeClr val="dk1"/>
                          </a:solidFill>
                          <a:effectLst/>
                          <a:latin typeface="+mn-lt"/>
                          <a:ea typeface="+mn-ea"/>
                          <a:cs typeface="+mn-cs"/>
                        </a:rPr>
                        <a:t>sy'n</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digwydd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seleri</a:t>
                      </a:r>
                      <a:r>
                        <a:rPr lang="en-GB" sz="1400" kern="1200">
                          <a:solidFill>
                            <a:schemeClr val="dk1"/>
                          </a:solidFill>
                          <a:effectLst/>
                          <a:latin typeface="+mn-lt"/>
                          <a:ea typeface="+mn-ea"/>
                          <a:cs typeface="+mn-cs"/>
                        </a:rPr>
                        <a:t> wrth </a:t>
                      </a:r>
                      <a:r>
                        <a:rPr lang="en-GB" sz="1400" kern="1200" err="1">
                          <a:solidFill>
                            <a:schemeClr val="dk1"/>
                          </a:solidFill>
                          <a:effectLst/>
                          <a:latin typeface="+mn-lt"/>
                          <a:ea typeface="+mn-ea"/>
                          <a:cs typeface="+mn-cs"/>
                        </a:rPr>
                        <a:t>ei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adael</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mewn</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gwydraid</a:t>
                      </a:r>
                      <a:r>
                        <a:rPr lang="en-GB" sz="1400" kern="1200">
                          <a:solidFill>
                            <a:schemeClr val="dk1"/>
                          </a:solidFill>
                          <a:effectLst/>
                          <a:latin typeface="+mn-lt"/>
                          <a:ea typeface="+mn-ea"/>
                          <a:cs typeface="+mn-cs"/>
                        </a:rPr>
                        <a:t> o </a:t>
                      </a:r>
                      <a:r>
                        <a:rPr lang="en-GB" sz="1400" kern="1200" err="1">
                          <a:solidFill>
                            <a:schemeClr val="dk1"/>
                          </a:solidFill>
                          <a:effectLst/>
                          <a:latin typeface="+mn-lt"/>
                          <a:ea typeface="+mn-ea"/>
                          <a:cs typeface="+mn-cs"/>
                        </a:rPr>
                        <a:t>ddwr</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lliw</a:t>
                      </a:r>
                      <a:r>
                        <a:rPr lang="en-GB" sz="1400" kern="1200">
                          <a:solidFill>
                            <a:schemeClr val="dk1"/>
                          </a:solidFill>
                          <a:effectLst/>
                          <a:latin typeface="+mn-lt"/>
                          <a:ea typeface="+mn-ea"/>
                          <a:cs typeface="+mn-cs"/>
                        </a:rPr>
                        <a:t>?</a:t>
                      </a:r>
                    </a:p>
                    <a:p>
                      <a:endParaRPr lang="en-GB" sz="1400"/>
                    </a:p>
                  </a:txBody>
                  <a:tcPr/>
                </a:tc>
                <a:tc>
                  <a:txBody>
                    <a:bodyPr/>
                    <a:lstStyle/>
                    <a:p>
                      <a:r>
                        <a:rPr lang="en-GB" sz="1400" kern="1200">
                          <a:solidFill>
                            <a:schemeClr val="dk1"/>
                          </a:solidFill>
                          <a:effectLst/>
                          <a:latin typeface="+mn-lt"/>
                          <a:ea typeface="+mn-ea"/>
                          <a:cs typeface="+mn-cs"/>
                        </a:rPr>
                        <a:t>Pa </a:t>
                      </a:r>
                      <a:r>
                        <a:rPr lang="en-GB" sz="1400" kern="1200" err="1">
                          <a:solidFill>
                            <a:schemeClr val="dk1"/>
                          </a:solidFill>
                          <a:effectLst/>
                          <a:latin typeface="+mn-lt"/>
                          <a:ea typeface="+mn-ea"/>
                          <a:cs typeface="+mn-cs"/>
                        </a:rPr>
                        <a:t>liw</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blodau</a:t>
                      </a:r>
                      <a:r>
                        <a:rPr lang="en-GB" sz="1400" kern="1200">
                          <a:solidFill>
                            <a:schemeClr val="dk1"/>
                          </a:solidFill>
                          <a:effectLst/>
                          <a:latin typeface="+mn-lt"/>
                          <a:ea typeface="+mn-ea"/>
                          <a:cs typeface="+mn-cs"/>
                        </a:rPr>
                        <a:t> sydd </a:t>
                      </a:r>
                      <a:r>
                        <a:rPr lang="en-GB" sz="1400" kern="1200" err="1">
                          <a:solidFill>
                            <a:schemeClr val="dk1"/>
                          </a:solidFill>
                          <a:effectLst/>
                          <a:latin typeface="+mn-lt"/>
                          <a:ea typeface="+mn-ea"/>
                          <a:cs typeface="+mn-cs"/>
                        </a:rPr>
                        <a:t>orau</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gan</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bryfed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peillio</a:t>
                      </a:r>
                      <a:r>
                        <a:rPr lang="en-GB" sz="1400" kern="1200">
                          <a:solidFill>
                            <a:schemeClr val="dk1"/>
                          </a:solidFill>
                          <a:effectLst/>
                          <a:latin typeface="+mn-lt"/>
                          <a:ea typeface="+mn-ea"/>
                          <a:cs typeface="+mn-cs"/>
                        </a:rPr>
                        <a:t>?</a:t>
                      </a:r>
                    </a:p>
                  </a:txBody>
                  <a:tcPr/>
                </a:tc>
                <a:tc>
                  <a:txBody>
                    <a:bodyPr/>
                    <a:lstStyle/>
                    <a:p>
                      <a:r>
                        <a:rPr lang="en-GB" sz="1400" kern="1200">
                          <a:solidFill>
                            <a:schemeClr val="dk1"/>
                          </a:solidFill>
                          <a:effectLst/>
                          <a:latin typeface="+mn-lt"/>
                          <a:ea typeface="+mn-ea"/>
                          <a:cs typeface="+mn-cs"/>
                        </a:rPr>
                        <a:t>Beth </a:t>
                      </a:r>
                      <a:r>
                        <a:rPr lang="en-GB" sz="1400" kern="1200" err="1">
                          <a:solidFill>
                            <a:schemeClr val="dk1"/>
                          </a:solidFill>
                          <a:effectLst/>
                          <a:latin typeface="+mn-lt"/>
                          <a:ea typeface="+mn-ea"/>
                          <a:cs typeface="+mn-cs"/>
                        </a:rPr>
                        <a:t>yw</a:t>
                      </a:r>
                      <a:r>
                        <a:rPr lang="en-GB" sz="1400" kern="1200">
                          <a:solidFill>
                            <a:schemeClr val="dk1"/>
                          </a:solidFill>
                          <a:effectLst/>
                          <a:latin typeface="+mn-lt"/>
                          <a:ea typeface="+mn-ea"/>
                          <a:cs typeface="+mn-cs"/>
                        </a:rPr>
                        <a:t> bob </a:t>
                      </a:r>
                      <a:r>
                        <a:rPr lang="en-GB" sz="1400" kern="1200" err="1">
                          <a:solidFill>
                            <a:schemeClr val="dk1"/>
                          </a:solidFill>
                          <a:effectLst/>
                          <a:latin typeface="+mn-lt"/>
                          <a:ea typeface="+mn-ea"/>
                          <a:cs typeface="+mn-cs"/>
                        </a:rPr>
                        <a:t>ffordd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wasgaru</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hadau</a:t>
                      </a:r>
                      <a:r>
                        <a:rPr lang="en-GB" sz="1400" kern="1200">
                          <a:solidFill>
                            <a:schemeClr val="dk1"/>
                          </a:solidFill>
                          <a:effectLst/>
                          <a:latin typeface="+mn-lt"/>
                          <a:ea typeface="+mn-ea"/>
                          <a:cs typeface="+mn-cs"/>
                        </a:rPr>
                        <a:t>?</a:t>
                      </a:r>
                    </a:p>
                  </a:txBody>
                  <a:tcPr/>
                </a:tc>
                <a:extLst>
                  <a:ext uri="{0D108BD9-81ED-4DB2-BD59-A6C34878D82A}">
                    <a16:rowId xmlns:a16="http://schemas.microsoft.com/office/drawing/2014/main" val="1694885746"/>
                  </a:ext>
                </a:extLst>
              </a:tr>
            </a:tbl>
          </a:graphicData>
        </a:graphic>
      </p:graphicFrame>
      <p:graphicFrame>
        <p:nvGraphicFramePr>
          <p:cNvPr id="3" name="Table 2">
            <a:extLst>
              <a:ext uri="{FF2B5EF4-FFF2-40B4-BE49-F238E27FC236}">
                <a16:creationId xmlns:a16="http://schemas.microsoft.com/office/drawing/2014/main" id="{7CF23653-E2B1-4214-BE82-C5F6674F80D2}"/>
              </a:ext>
            </a:extLst>
          </p:cNvPr>
          <p:cNvGraphicFramePr>
            <a:graphicFrameLocks noGrp="1"/>
          </p:cNvGraphicFramePr>
          <p:nvPr/>
        </p:nvGraphicFramePr>
        <p:xfrm>
          <a:off x="1100741" y="3697200"/>
          <a:ext cx="10382215" cy="1270308"/>
        </p:xfrm>
        <a:graphic>
          <a:graphicData uri="http://schemas.openxmlformats.org/drawingml/2006/table">
            <a:tbl>
              <a:tblPr firstRow="1" bandRow="1">
                <a:tableStyleId>{6E25E649-3F16-4E02-A733-19D2CDBF48F0}</a:tableStyleId>
              </a:tblPr>
              <a:tblGrid>
                <a:gridCol w="2068628">
                  <a:extLst>
                    <a:ext uri="{9D8B030D-6E8A-4147-A177-3AD203B41FA5}">
                      <a16:colId xmlns:a16="http://schemas.microsoft.com/office/drawing/2014/main" val="3216503039"/>
                    </a:ext>
                  </a:extLst>
                </a:gridCol>
                <a:gridCol w="2078397">
                  <a:extLst>
                    <a:ext uri="{9D8B030D-6E8A-4147-A177-3AD203B41FA5}">
                      <a16:colId xmlns:a16="http://schemas.microsoft.com/office/drawing/2014/main" val="1290932731"/>
                    </a:ext>
                  </a:extLst>
                </a:gridCol>
                <a:gridCol w="2060478">
                  <a:extLst>
                    <a:ext uri="{9D8B030D-6E8A-4147-A177-3AD203B41FA5}">
                      <a16:colId xmlns:a16="http://schemas.microsoft.com/office/drawing/2014/main" val="2471298762"/>
                    </a:ext>
                  </a:extLst>
                </a:gridCol>
                <a:gridCol w="2096315">
                  <a:extLst>
                    <a:ext uri="{9D8B030D-6E8A-4147-A177-3AD203B41FA5}">
                      <a16:colId xmlns:a16="http://schemas.microsoft.com/office/drawing/2014/main" val="4150188636"/>
                    </a:ext>
                  </a:extLst>
                </a:gridCol>
                <a:gridCol w="2078397">
                  <a:extLst>
                    <a:ext uri="{9D8B030D-6E8A-4147-A177-3AD203B41FA5}">
                      <a16:colId xmlns:a16="http://schemas.microsoft.com/office/drawing/2014/main" val="2184053647"/>
                    </a:ext>
                  </a:extLst>
                </a:gridCol>
              </a:tblGrid>
              <a:tr h="363759">
                <a:tc>
                  <a:txBody>
                    <a:bodyPr/>
                    <a:lstStyle/>
                    <a:p>
                      <a:pPr lvl="0" algn="ctr">
                        <a:buNone/>
                      </a:pPr>
                      <a:r>
                        <a:rPr lang="en-GB" sz="1200" err="1"/>
                        <a:t>Prawf</a:t>
                      </a:r>
                      <a:r>
                        <a:rPr lang="en-GB" sz="1200"/>
                        <a:t> teg/</a:t>
                      </a:r>
                    </a:p>
                    <a:p>
                      <a:pPr lvl="0" algn="ctr">
                        <a:buNone/>
                      </a:pPr>
                      <a:r>
                        <a:rPr lang="en-GB" sz="1200" err="1"/>
                        <a:t>Prawf</a:t>
                      </a:r>
                      <a:r>
                        <a:rPr lang="en-GB" sz="1200"/>
                        <a:t>  </a:t>
                      </a:r>
                      <a:r>
                        <a:rPr lang="en-GB" sz="1200" err="1"/>
                        <a:t>cymharol</a:t>
                      </a:r>
                      <a:endParaRPr lang="en-GB" sz="1200"/>
                    </a:p>
                  </a:txBody>
                  <a:tcPr/>
                </a:tc>
                <a:tc>
                  <a:txBody>
                    <a:bodyPr/>
                    <a:lstStyle/>
                    <a:p>
                      <a:pPr lvl="0" algn="ctr">
                        <a:buNone/>
                      </a:pPr>
                      <a:r>
                        <a:rPr lang="en-GB" sz="1200" err="1"/>
                        <a:t>Adnabod</a:t>
                      </a:r>
                      <a:r>
                        <a:rPr lang="en-GB" sz="1200"/>
                        <a:t> a </a:t>
                      </a:r>
                      <a:r>
                        <a:rPr lang="en-GB" sz="1200" err="1"/>
                        <a:t>dosbarthu</a:t>
                      </a:r>
                      <a:endParaRPr lang="en-GB" sz="1200"/>
                    </a:p>
                  </a:txBody>
                  <a:tcPr/>
                </a:tc>
                <a:tc>
                  <a:txBody>
                    <a:bodyPr/>
                    <a:lstStyle/>
                    <a:p>
                      <a:pPr lvl="0" algn="ctr">
                        <a:buNone/>
                      </a:pPr>
                      <a:r>
                        <a:rPr lang="en-GB" sz="1200"/>
                        <a:t>Arsylwi dros amser</a:t>
                      </a:r>
                    </a:p>
                  </a:txBody>
                  <a:tcPr/>
                </a:tc>
                <a:tc>
                  <a:txBody>
                    <a:bodyPr/>
                    <a:lstStyle/>
                    <a:p>
                      <a:pPr lvl="0" algn="ctr">
                        <a:buNone/>
                      </a:pPr>
                      <a:r>
                        <a:rPr lang="en-GB" sz="1200"/>
                        <a:t>Chwilio am batrymau</a:t>
                      </a:r>
                    </a:p>
                  </a:txBody>
                  <a:tcPr/>
                </a:tc>
                <a:tc>
                  <a:txBody>
                    <a:bodyPr/>
                    <a:lstStyle/>
                    <a:p>
                      <a:pPr lvl="0" algn="ctr">
                        <a:buNone/>
                      </a:pPr>
                      <a:r>
                        <a:rPr lang="en-GB" sz="1200"/>
                        <a:t>Ymchwil</a:t>
                      </a:r>
                    </a:p>
                  </a:txBody>
                  <a:tcPr/>
                </a:tc>
                <a:extLst>
                  <a:ext uri="{0D108BD9-81ED-4DB2-BD59-A6C34878D82A}">
                    <a16:rowId xmlns:a16="http://schemas.microsoft.com/office/drawing/2014/main" val="3267331423"/>
                  </a:ext>
                </a:extLst>
              </a:tr>
              <a:tr h="813108">
                <a:tc>
                  <a:txBody>
                    <a:bodyPr/>
                    <a:lstStyle/>
                    <a:p>
                      <a:r>
                        <a:rPr lang="en-GB" sz="1200" kern="1200">
                          <a:solidFill>
                            <a:schemeClr val="dk1"/>
                          </a:solidFill>
                          <a:effectLst/>
                          <a:latin typeface="+mn-lt"/>
                          <a:ea typeface="+mn-ea"/>
                          <a:cs typeface="+mn-cs"/>
                        </a:rPr>
                        <a:t>Yn </a:t>
                      </a:r>
                      <a:r>
                        <a:rPr lang="en-GB" sz="1200" kern="1200" err="1">
                          <a:solidFill>
                            <a:schemeClr val="dk1"/>
                          </a:solidFill>
                          <a:effectLst/>
                          <a:latin typeface="+mn-lt"/>
                          <a:ea typeface="+mn-ea"/>
                          <a:cs typeface="+mn-cs"/>
                        </a:rPr>
                        <a:t>ein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dosbarth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ydy'r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hollysyddion</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dalach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na'r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llysieuwyr</a:t>
                      </a:r>
                      <a:r>
                        <a:rPr lang="en-GB" sz="1200" kern="1200">
                          <a:solidFill>
                            <a:schemeClr val="dk1"/>
                          </a:solidFill>
                          <a:effectLst/>
                          <a:latin typeface="+mn-lt"/>
                          <a:ea typeface="+mn-ea"/>
                          <a:cs typeface="+mn-cs"/>
                        </a:rPr>
                        <a:t>?</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Beth </a:t>
                      </a:r>
                      <a:r>
                        <a:rPr lang="en-GB" sz="1200" kern="1200" err="1">
                          <a:solidFill>
                            <a:schemeClr val="dk1"/>
                          </a:solidFill>
                          <a:effectLst/>
                          <a:latin typeface="+mn-lt"/>
                          <a:ea typeface="+mn-ea"/>
                          <a:cs typeface="+mn-cs"/>
                        </a:rPr>
                        <a:t>yw</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enw</a:t>
                      </a:r>
                      <a:r>
                        <a:rPr lang="en-GB" sz="1200" kern="1200">
                          <a:solidFill>
                            <a:schemeClr val="dk1"/>
                          </a:solidFill>
                          <a:effectLst/>
                          <a:latin typeface="+mn-lt"/>
                          <a:ea typeface="+mn-ea"/>
                          <a:cs typeface="+mn-cs"/>
                        </a:rPr>
                        <a:t> bob organ yn y system </a:t>
                      </a:r>
                      <a:r>
                        <a:rPr lang="en-GB" sz="1200" kern="1200" err="1">
                          <a:solidFill>
                            <a:schemeClr val="dk1"/>
                          </a:solidFill>
                          <a:effectLst/>
                          <a:latin typeface="+mn-lt"/>
                          <a:ea typeface="+mn-ea"/>
                          <a:cs typeface="+mn-cs"/>
                        </a:rPr>
                        <a:t>dreulio</a:t>
                      </a:r>
                      <a:r>
                        <a:rPr lang="en-GB" sz="1200" kern="1200">
                          <a:solidFill>
                            <a:schemeClr val="dk1"/>
                          </a:solidFill>
                          <a:effectLst/>
                          <a:latin typeface="+mn-lt"/>
                          <a:ea typeface="+mn-ea"/>
                          <a:cs typeface="+mn-cs"/>
                        </a:rPr>
                        <a:t>? </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plisgyn</a:t>
                      </a:r>
                      <a:r>
                        <a:rPr lang="en-GB" sz="1200" kern="1200">
                          <a:solidFill>
                            <a:schemeClr val="dk1"/>
                          </a:solidFill>
                          <a:effectLst/>
                          <a:latin typeface="+mn-lt"/>
                          <a:ea typeface="+mn-ea"/>
                          <a:cs typeface="+mn-cs"/>
                        </a:rPr>
                        <a:t> w</a:t>
                      </a:r>
                      <a:r>
                        <a:rPr lang="en-GB" sz="1200" b="0" i="0" u="none" strike="noStrike" kern="1200" noProof="0">
                          <a:effectLst/>
                        </a:rPr>
                        <a:t>ŷ yn </a:t>
                      </a:r>
                      <a:r>
                        <a:rPr lang="en-GB" sz="1200" b="0" i="0" u="none" strike="noStrike" kern="1200" noProof="0" err="1">
                          <a:effectLst/>
                        </a:rPr>
                        <a:t>newid</a:t>
                      </a:r>
                      <a:r>
                        <a:rPr lang="en-GB" sz="1200" b="0" i="0" u="none" strike="noStrike" kern="1200" noProof="0">
                          <a:effectLst/>
                        </a:rPr>
                        <a:t> </a:t>
                      </a:r>
                      <a:r>
                        <a:rPr lang="en-GB" sz="1200" b="0" i="0" u="none" strike="noStrike" kern="1200" noProof="0" err="1">
                          <a:effectLst/>
                        </a:rPr>
                        <a:t>os</a:t>
                      </a:r>
                      <a:r>
                        <a:rPr lang="en-GB" sz="1200" b="0" i="0" u="none" strike="noStrike" kern="1200" noProof="0">
                          <a:effectLst/>
                        </a:rPr>
                        <a:t> </a:t>
                      </a:r>
                      <a:r>
                        <a:rPr lang="en-GB" sz="1200" b="0" i="0" u="none" strike="noStrike" kern="1200" noProof="0" err="1">
                          <a:effectLst/>
                        </a:rPr>
                        <a:t>ydyn</a:t>
                      </a:r>
                      <a:r>
                        <a:rPr lang="en-GB" sz="1200" b="0" i="0" u="none" strike="noStrike" kern="1200" noProof="0">
                          <a:effectLst/>
                        </a:rPr>
                        <a:t> </a:t>
                      </a:r>
                      <a:r>
                        <a:rPr lang="en-GB" sz="1200" b="0" i="0" u="none" strike="noStrike" kern="1200" noProof="0" err="1">
                          <a:effectLst/>
                        </a:rPr>
                        <a:t>ni'n</a:t>
                      </a:r>
                      <a:r>
                        <a:rPr lang="en-GB" sz="1200" b="0" i="0" u="none" strike="noStrike" kern="1200" noProof="0">
                          <a:effectLst/>
                        </a:rPr>
                        <a:t> </a:t>
                      </a:r>
                      <a:r>
                        <a:rPr lang="en-GB" sz="1200" b="0" i="0" u="none" strike="noStrike" kern="1200" noProof="0" err="1">
                          <a:effectLst/>
                        </a:rPr>
                        <a:t>ei</a:t>
                      </a:r>
                      <a:r>
                        <a:rPr lang="en-GB" sz="1200" b="0" i="0" u="none" strike="noStrike" kern="1200" noProof="0">
                          <a:effectLst/>
                        </a:rPr>
                        <a:t> </a:t>
                      </a:r>
                      <a:r>
                        <a:rPr lang="en-GB" sz="1200" b="0" i="0" u="none" strike="noStrike" kern="1200" noProof="0" err="1">
                          <a:effectLst/>
                        </a:rPr>
                        <a:t>adael</a:t>
                      </a:r>
                      <a:r>
                        <a:rPr lang="en-GB" sz="1200" b="0" i="0" u="none" strike="noStrike" kern="1200" noProof="0">
                          <a:effectLst/>
                        </a:rPr>
                        <a:t> </a:t>
                      </a:r>
                      <a:r>
                        <a:rPr lang="en-GB" sz="1200" b="0" i="0" u="none" strike="noStrike" kern="1200" noProof="0" err="1">
                          <a:effectLst/>
                        </a:rPr>
                        <a:t>mewn</a:t>
                      </a:r>
                      <a:r>
                        <a:rPr lang="en-GB" sz="1200" b="0" i="0" u="none" strike="noStrike" kern="1200" noProof="0">
                          <a:effectLst/>
                        </a:rPr>
                        <a:t> </a:t>
                      </a:r>
                      <a:r>
                        <a:rPr lang="en-GB" sz="1200" b="0" i="0" u="none" strike="noStrike" kern="1200" noProof="0" err="1">
                          <a:effectLst/>
                        </a:rPr>
                        <a:t>gwydraid</a:t>
                      </a:r>
                      <a:r>
                        <a:rPr lang="en-GB" sz="1200" b="0" i="0" u="none" strike="noStrike" kern="1200" noProof="0">
                          <a:effectLst/>
                        </a:rPr>
                        <a:t> o cola?</a:t>
                      </a:r>
                      <a:endParaRPr lang="en-GB" sz="1200"/>
                    </a:p>
                  </a:txBody>
                  <a:tcPr/>
                </a:tc>
                <a:tc>
                  <a:txBody>
                    <a:bodyPr/>
                    <a:lstStyle/>
                    <a:p>
                      <a:r>
                        <a:rPr lang="en-GB" sz="1200" kern="1200" err="1">
                          <a:solidFill>
                            <a:schemeClr val="dk1"/>
                          </a:solidFill>
                          <a:effectLst/>
                          <a:latin typeface="+mn-lt"/>
                          <a:ea typeface="+mn-ea"/>
                          <a:cs typeface="+mn-cs"/>
                        </a:rPr>
                        <a:t>Ydy</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bwydydd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cynnwys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llawer</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egni</a:t>
                      </a:r>
                      <a:r>
                        <a:rPr lang="en-GB" sz="1200" kern="1200">
                          <a:solidFill>
                            <a:schemeClr val="dk1"/>
                          </a:solidFill>
                          <a:effectLst/>
                          <a:latin typeface="+mn-lt"/>
                          <a:ea typeface="+mn-ea"/>
                          <a:cs typeface="+mn-cs"/>
                        </a:rPr>
                        <a:t> bob </a:t>
                      </a:r>
                      <a:r>
                        <a:rPr lang="en-GB" sz="1200" kern="1200" err="1">
                          <a:solidFill>
                            <a:schemeClr val="dk1"/>
                          </a:solidFill>
                          <a:effectLst/>
                          <a:latin typeface="+mn-lt"/>
                          <a:ea typeface="+mn-ea"/>
                          <a:cs typeface="+mn-cs"/>
                        </a:rPr>
                        <a:t>tro</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cynnwys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llawer</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siwgr</a:t>
                      </a:r>
                      <a:r>
                        <a:rPr lang="en-GB" sz="1200" kern="1200">
                          <a:solidFill>
                            <a:schemeClr val="dk1"/>
                          </a:solidFill>
                          <a:effectLst/>
                          <a:latin typeface="+mn-lt"/>
                          <a:ea typeface="+mn-ea"/>
                          <a:cs typeface="+mn-cs"/>
                        </a:rPr>
                        <a:t>?</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deintyddion</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trwsio</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dannedd</a:t>
                      </a:r>
                      <a:r>
                        <a:rPr lang="en-GB" sz="1200" kern="1200">
                          <a:solidFill>
                            <a:schemeClr val="dk1"/>
                          </a:solidFill>
                          <a:effectLst/>
                          <a:latin typeface="+mn-lt"/>
                          <a:ea typeface="+mn-ea"/>
                          <a:cs typeface="+mn-cs"/>
                        </a:rPr>
                        <a:t> sydd wedi </a:t>
                      </a:r>
                      <a:r>
                        <a:rPr lang="en-GB" sz="1200" kern="1200" err="1">
                          <a:solidFill>
                            <a:schemeClr val="dk1"/>
                          </a:solidFill>
                          <a:effectLst/>
                          <a:latin typeface="+mn-lt"/>
                          <a:ea typeface="+mn-ea"/>
                          <a:cs typeface="+mn-cs"/>
                        </a:rPr>
                        <a:t>torri</a:t>
                      </a:r>
                      <a:r>
                        <a:rPr lang="en-GB" sz="1200" kern="1200">
                          <a:solidFill>
                            <a:schemeClr val="dk1"/>
                          </a:solidFill>
                          <a:effectLst/>
                          <a:latin typeface="+mn-lt"/>
                          <a:ea typeface="+mn-ea"/>
                          <a:cs typeface="+mn-cs"/>
                        </a:rPr>
                        <a:t>?</a:t>
                      </a:r>
                    </a:p>
                  </a:txBody>
                  <a:tcPr/>
                </a:tc>
                <a:extLst>
                  <a:ext uri="{0D108BD9-81ED-4DB2-BD59-A6C34878D82A}">
                    <a16:rowId xmlns:a16="http://schemas.microsoft.com/office/drawing/2014/main" val="17326470"/>
                  </a:ext>
                </a:extLst>
              </a:tr>
            </a:tbl>
          </a:graphicData>
        </a:graphic>
      </p:graphicFrame>
      <p:graphicFrame>
        <p:nvGraphicFramePr>
          <p:cNvPr id="4" name="Table 3">
            <a:extLst>
              <a:ext uri="{FF2B5EF4-FFF2-40B4-BE49-F238E27FC236}">
                <a16:creationId xmlns:a16="http://schemas.microsoft.com/office/drawing/2014/main" id="{44834B14-E04C-4F04-889D-E0795F6CC003}"/>
              </a:ext>
            </a:extLst>
          </p:cNvPr>
          <p:cNvGraphicFramePr>
            <a:graphicFrameLocks noGrp="1"/>
          </p:cNvGraphicFramePr>
          <p:nvPr/>
        </p:nvGraphicFramePr>
        <p:xfrm>
          <a:off x="1100741" y="2248393"/>
          <a:ext cx="10555239" cy="1290724"/>
        </p:xfrm>
        <a:graphic>
          <a:graphicData uri="http://schemas.openxmlformats.org/drawingml/2006/table">
            <a:tbl>
              <a:tblPr firstRow="1" bandRow="1">
                <a:tableStyleId>{6E25E649-3F16-4E02-A733-19D2CDBF48F0}</a:tableStyleId>
              </a:tblPr>
              <a:tblGrid>
                <a:gridCol w="2103103">
                  <a:extLst>
                    <a:ext uri="{9D8B030D-6E8A-4147-A177-3AD203B41FA5}">
                      <a16:colId xmlns:a16="http://schemas.microsoft.com/office/drawing/2014/main" val="2187751307"/>
                    </a:ext>
                  </a:extLst>
                </a:gridCol>
                <a:gridCol w="2113034">
                  <a:extLst>
                    <a:ext uri="{9D8B030D-6E8A-4147-A177-3AD203B41FA5}">
                      <a16:colId xmlns:a16="http://schemas.microsoft.com/office/drawing/2014/main" val="514544409"/>
                    </a:ext>
                  </a:extLst>
                </a:gridCol>
                <a:gridCol w="2113034">
                  <a:extLst>
                    <a:ext uri="{9D8B030D-6E8A-4147-A177-3AD203B41FA5}">
                      <a16:colId xmlns:a16="http://schemas.microsoft.com/office/drawing/2014/main" val="1307814964"/>
                    </a:ext>
                  </a:extLst>
                </a:gridCol>
                <a:gridCol w="2113034">
                  <a:extLst>
                    <a:ext uri="{9D8B030D-6E8A-4147-A177-3AD203B41FA5}">
                      <a16:colId xmlns:a16="http://schemas.microsoft.com/office/drawing/2014/main" val="3932202757"/>
                    </a:ext>
                  </a:extLst>
                </a:gridCol>
                <a:gridCol w="2113034">
                  <a:extLst>
                    <a:ext uri="{9D8B030D-6E8A-4147-A177-3AD203B41FA5}">
                      <a16:colId xmlns:a16="http://schemas.microsoft.com/office/drawing/2014/main" val="4210345609"/>
                    </a:ext>
                  </a:extLst>
                </a:gridCol>
              </a:tblGrid>
              <a:tr h="389370">
                <a:tc>
                  <a:txBody>
                    <a:bodyPr/>
                    <a:lstStyle/>
                    <a:p>
                      <a:pPr lvl="0" algn="ctr">
                        <a:buNone/>
                      </a:pPr>
                      <a:r>
                        <a:rPr lang="en-GB" sz="1200" err="1"/>
                        <a:t>Prawf</a:t>
                      </a:r>
                      <a:r>
                        <a:rPr lang="en-GB" sz="1200"/>
                        <a:t> teg/</a:t>
                      </a:r>
                    </a:p>
                    <a:p>
                      <a:pPr lvl="0" algn="ctr">
                        <a:buNone/>
                      </a:pPr>
                      <a:r>
                        <a:rPr lang="en-GB" sz="1200" err="1"/>
                        <a:t>Prawf</a:t>
                      </a:r>
                      <a:r>
                        <a:rPr lang="en-GB" sz="1200"/>
                        <a:t>  </a:t>
                      </a:r>
                      <a:r>
                        <a:rPr lang="en-GB" sz="1200" err="1"/>
                        <a:t>cymharol</a:t>
                      </a:r>
                      <a:endParaRPr lang="en-GB" sz="1200"/>
                    </a:p>
                  </a:txBody>
                  <a:tcPr/>
                </a:tc>
                <a:tc>
                  <a:txBody>
                    <a:bodyPr/>
                    <a:lstStyle/>
                    <a:p>
                      <a:pPr lvl="0" algn="ctr">
                        <a:buNone/>
                      </a:pPr>
                      <a:r>
                        <a:rPr lang="en-GB" sz="1200" err="1"/>
                        <a:t>Adnabod</a:t>
                      </a:r>
                      <a:r>
                        <a:rPr lang="en-GB" sz="1200"/>
                        <a:t> a </a:t>
                      </a:r>
                      <a:r>
                        <a:rPr lang="en-GB" sz="1200" err="1"/>
                        <a:t>dosbarthu</a:t>
                      </a:r>
                      <a:endParaRPr lang="en-GB" sz="1200"/>
                    </a:p>
                  </a:txBody>
                  <a:tcPr/>
                </a:tc>
                <a:tc>
                  <a:txBody>
                    <a:bodyPr/>
                    <a:lstStyle/>
                    <a:p>
                      <a:pPr lvl="0" algn="ctr">
                        <a:buNone/>
                      </a:pPr>
                      <a:r>
                        <a:rPr lang="en-GB" sz="1200" err="1"/>
                        <a:t>Arsylwi</a:t>
                      </a:r>
                      <a:r>
                        <a:rPr lang="en-GB" sz="1200"/>
                        <a:t> </a:t>
                      </a:r>
                      <a:r>
                        <a:rPr lang="en-GB" sz="1200" err="1"/>
                        <a:t>dros</a:t>
                      </a:r>
                      <a:r>
                        <a:rPr lang="en-GB" sz="1200"/>
                        <a:t> </a:t>
                      </a:r>
                      <a:r>
                        <a:rPr lang="en-GB" sz="1200" err="1"/>
                        <a:t>amser</a:t>
                      </a:r>
                      <a:endParaRPr lang="en-GB" sz="1200"/>
                    </a:p>
                  </a:txBody>
                  <a:tcPr/>
                </a:tc>
                <a:tc>
                  <a:txBody>
                    <a:bodyPr/>
                    <a:lstStyle/>
                    <a:p>
                      <a:pPr lvl="0" algn="ctr">
                        <a:buNone/>
                      </a:pPr>
                      <a:r>
                        <a:rPr lang="en-GB" sz="1200" err="1"/>
                        <a:t>Chwilio</a:t>
                      </a:r>
                      <a:r>
                        <a:rPr lang="en-GB" sz="1200"/>
                        <a:t> am </a:t>
                      </a:r>
                      <a:r>
                        <a:rPr lang="en-GB" sz="1200" err="1"/>
                        <a:t>batrymau</a:t>
                      </a:r>
                      <a:endParaRPr lang="en-GB" sz="1200"/>
                    </a:p>
                  </a:txBody>
                  <a:tcPr/>
                </a:tc>
                <a:tc>
                  <a:txBody>
                    <a:bodyPr/>
                    <a:lstStyle/>
                    <a:p>
                      <a:pPr lvl="0" algn="ctr">
                        <a:buNone/>
                      </a:pPr>
                      <a:r>
                        <a:rPr lang="en-GB" sz="1200" err="1"/>
                        <a:t>Ymchwil</a:t>
                      </a:r>
                      <a:endParaRPr lang="en-GB" sz="1200"/>
                    </a:p>
                  </a:txBody>
                  <a:tcPr/>
                </a:tc>
                <a:extLst>
                  <a:ext uri="{0D108BD9-81ED-4DB2-BD59-A6C34878D82A}">
                    <a16:rowId xmlns:a16="http://schemas.microsoft.com/office/drawing/2014/main" val="1908161021"/>
                  </a:ext>
                </a:extLst>
              </a:tr>
              <a:tr h="833524">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nifer</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oriau</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olau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dydd</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newid</a:t>
                      </a:r>
                      <a:r>
                        <a:rPr lang="en-GB" sz="1200" kern="1200">
                          <a:solidFill>
                            <a:schemeClr val="dk1"/>
                          </a:solidFill>
                          <a:effectLst/>
                          <a:latin typeface="+mn-lt"/>
                          <a:ea typeface="+mn-ea"/>
                          <a:cs typeface="+mn-cs"/>
                        </a:rPr>
                        <a:t> yn </a:t>
                      </a:r>
                      <a:r>
                        <a:rPr lang="en-GB" sz="1200" b="0" i="0" u="none" strike="noStrike" kern="1200" noProof="0" err="1">
                          <a:effectLst/>
                        </a:rPr>
                        <a:t>ôl</a:t>
                      </a:r>
                      <a:r>
                        <a:rPr lang="en-GB" sz="1200" b="0" i="0" u="none" strike="noStrike" kern="1200" noProof="0">
                          <a:effectLst/>
                        </a:rPr>
                        <a:t> y </a:t>
                      </a:r>
                      <a:r>
                        <a:rPr lang="en-GB" sz="1200" b="0" i="0" u="none" strike="noStrike" kern="1200" noProof="0" err="1">
                          <a:effectLst/>
                        </a:rPr>
                        <a:t>tymhorau</a:t>
                      </a:r>
                      <a:r>
                        <a:rPr lang="en-GB" sz="1200" b="0" i="0" u="none" strike="noStrike" kern="1200" noProof="0">
                          <a:effectLst/>
                        </a:rPr>
                        <a:t>? </a:t>
                      </a:r>
                      <a:r>
                        <a:rPr lang="en-GB" sz="1200" kern="1200">
                          <a:solidFill>
                            <a:schemeClr val="dk1"/>
                          </a:solidFill>
                          <a:effectLst/>
                          <a:latin typeface="+mn-lt"/>
                          <a:ea typeface="+mn-ea"/>
                          <a:cs typeface="+mn-cs"/>
                        </a:rPr>
                        <a:t> </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allwch</a:t>
                      </a:r>
                      <a:r>
                        <a:rPr lang="en-GB" sz="1200" kern="1200">
                          <a:solidFill>
                            <a:schemeClr val="dk1"/>
                          </a:solidFill>
                          <a:effectLst/>
                          <a:latin typeface="+mn-lt"/>
                          <a:ea typeface="+mn-ea"/>
                          <a:cs typeface="+mn-cs"/>
                        </a:rPr>
                        <a:t> chi </a:t>
                      </a:r>
                      <a:r>
                        <a:rPr lang="en-GB" sz="1200" kern="1200" err="1">
                          <a:solidFill>
                            <a:schemeClr val="dk1"/>
                          </a:solidFill>
                          <a:effectLst/>
                          <a:latin typeface="+mn-lt"/>
                          <a:ea typeface="+mn-ea"/>
                          <a:cs typeface="+mn-cs"/>
                        </a:rPr>
                        <a:t>grwpio</a:t>
                      </a:r>
                      <a:r>
                        <a:rPr lang="en-GB" sz="1200" kern="1200">
                          <a:solidFill>
                            <a:schemeClr val="dk1"/>
                          </a:solidFill>
                          <a:effectLst/>
                          <a:latin typeface="+mn-lt"/>
                          <a:ea typeface="+mn-ea"/>
                          <a:cs typeface="+mn-cs"/>
                        </a:rPr>
                        <a:t> bob </a:t>
                      </a:r>
                      <a:r>
                        <a:rPr lang="en-GB" sz="1200" kern="1200" err="1">
                          <a:solidFill>
                            <a:schemeClr val="dk1"/>
                          </a:solidFill>
                          <a:effectLst/>
                          <a:latin typeface="+mn-lt"/>
                          <a:ea typeface="+mn-ea"/>
                          <a:cs typeface="+mn-cs"/>
                        </a:rPr>
                        <a:t>gwrthrych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nghysawd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yr</a:t>
                      </a:r>
                      <a:r>
                        <a:rPr lang="en-GB" sz="1200" kern="1200">
                          <a:solidFill>
                            <a:schemeClr val="dk1"/>
                          </a:solidFill>
                          <a:effectLst/>
                          <a:latin typeface="+mn-lt"/>
                          <a:ea typeface="+mn-ea"/>
                          <a:cs typeface="+mn-cs"/>
                        </a:rPr>
                        <a:t> haul?</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err="1">
                          <a:solidFill>
                            <a:schemeClr val="dk1"/>
                          </a:solidFill>
                          <a:effectLst/>
                          <a:latin typeface="+mn-lt"/>
                          <a:ea typeface="+mn-ea"/>
                          <a:cs typeface="+mn-cs"/>
                        </a:rPr>
                        <a:t>Allwch</a:t>
                      </a:r>
                      <a:r>
                        <a:rPr lang="en-GB" sz="1200" kern="1200">
                          <a:solidFill>
                            <a:schemeClr val="dk1"/>
                          </a:solidFill>
                          <a:effectLst/>
                          <a:latin typeface="+mn-lt"/>
                          <a:ea typeface="+mn-ea"/>
                          <a:cs typeface="+mn-cs"/>
                        </a:rPr>
                        <a:t> chi </a:t>
                      </a:r>
                      <a:r>
                        <a:rPr lang="en-GB" sz="1200" kern="1200" err="1">
                          <a:solidFill>
                            <a:schemeClr val="dk1"/>
                          </a:solidFill>
                          <a:effectLst/>
                          <a:latin typeface="+mn-lt"/>
                          <a:ea typeface="+mn-ea"/>
                          <a:cs typeface="+mn-cs"/>
                        </a:rPr>
                        <a:t>arsylwi</a:t>
                      </a:r>
                      <a:r>
                        <a:rPr lang="en-GB" sz="1200" kern="1200">
                          <a:solidFill>
                            <a:schemeClr val="dk1"/>
                          </a:solidFill>
                          <a:effectLst/>
                          <a:latin typeface="+mn-lt"/>
                          <a:ea typeface="+mn-ea"/>
                          <a:cs typeface="+mn-cs"/>
                        </a:rPr>
                        <a:t> ac </a:t>
                      </a:r>
                      <a:r>
                        <a:rPr lang="en-GB" sz="1200" kern="1200" err="1">
                          <a:solidFill>
                            <a:schemeClr val="dk1"/>
                          </a:solidFill>
                          <a:effectLst/>
                          <a:latin typeface="+mn-lt"/>
                          <a:ea typeface="+mn-ea"/>
                          <a:cs typeface="+mn-cs"/>
                        </a:rPr>
                        <a:t>adnabod</a:t>
                      </a:r>
                      <a:r>
                        <a:rPr lang="en-GB" sz="1200" kern="1200">
                          <a:solidFill>
                            <a:schemeClr val="dk1"/>
                          </a:solidFill>
                          <a:effectLst/>
                          <a:latin typeface="+mn-lt"/>
                          <a:ea typeface="+mn-ea"/>
                          <a:cs typeface="+mn-cs"/>
                        </a:rPr>
                        <a:t> bob </a:t>
                      </a:r>
                      <a:r>
                        <a:rPr lang="en-GB" sz="1200" kern="1200" err="1">
                          <a:solidFill>
                            <a:schemeClr val="dk1"/>
                          </a:solidFill>
                          <a:effectLst/>
                          <a:latin typeface="+mn-lt"/>
                          <a:ea typeface="+mn-ea"/>
                          <a:cs typeface="+mn-cs"/>
                        </a:rPr>
                        <a:t>cyfnod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nghylch</a:t>
                      </a:r>
                      <a:r>
                        <a:rPr lang="en-GB" sz="1200" kern="1200">
                          <a:solidFill>
                            <a:schemeClr val="dk1"/>
                          </a:solidFill>
                          <a:effectLst/>
                          <a:latin typeface="+mn-lt"/>
                          <a:ea typeface="+mn-ea"/>
                          <a:cs typeface="+mn-cs"/>
                        </a:rPr>
                        <a:t> y </a:t>
                      </a:r>
                      <a:r>
                        <a:rPr lang="en-GB" sz="1200" kern="1200" err="1">
                          <a:solidFill>
                            <a:schemeClr val="dk1"/>
                          </a:solidFill>
                          <a:effectLst/>
                          <a:latin typeface="+mn-lt"/>
                          <a:ea typeface="+mn-ea"/>
                          <a:cs typeface="+mn-cs"/>
                        </a:rPr>
                        <a:t>lleuad</a:t>
                      </a:r>
                      <a:r>
                        <a:rPr lang="en-GB" sz="1200" kern="1200">
                          <a:solidFill>
                            <a:schemeClr val="dk1"/>
                          </a:solidFill>
                          <a:effectLst/>
                          <a:latin typeface="+mn-lt"/>
                          <a:ea typeface="+mn-ea"/>
                          <a:cs typeface="+mn-cs"/>
                        </a:rPr>
                        <a:t>?</a:t>
                      </a:r>
                    </a:p>
                  </a:txBody>
                  <a:tcPr/>
                </a:tc>
                <a:tc>
                  <a:txBody>
                    <a:bodyPr/>
                    <a:lstStyle/>
                    <a:p>
                      <a:r>
                        <a:rPr lang="en-GB" sz="1200" kern="1200" err="1">
                          <a:solidFill>
                            <a:schemeClr val="dk1"/>
                          </a:solidFill>
                          <a:effectLst/>
                          <a:latin typeface="+mn-lt"/>
                          <a:ea typeface="+mn-ea"/>
                          <a:cs typeface="+mn-cs"/>
                        </a:rPr>
                        <a:t>Oes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cysylltiad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rhwng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maint</a:t>
                      </a:r>
                      <a:r>
                        <a:rPr lang="en-GB" sz="1200" kern="1200">
                          <a:solidFill>
                            <a:schemeClr val="dk1"/>
                          </a:solidFill>
                          <a:effectLst/>
                          <a:latin typeface="+mn-lt"/>
                          <a:ea typeface="+mn-ea"/>
                          <a:cs typeface="+mn-cs"/>
                        </a:rPr>
                        <a:t> planed a'r </a:t>
                      </a:r>
                      <a:r>
                        <a:rPr lang="en-GB" sz="1200" kern="1200" err="1">
                          <a:solidFill>
                            <a:schemeClr val="dk1"/>
                          </a:solidFill>
                          <a:effectLst/>
                          <a:latin typeface="+mn-lt"/>
                          <a:ea typeface="+mn-ea"/>
                          <a:cs typeface="+mn-cs"/>
                        </a:rPr>
                        <a:t>amser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mae'n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ei</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gymryd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i</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deithio</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amgylch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yr</a:t>
                      </a:r>
                      <a:r>
                        <a:rPr lang="en-GB" sz="1200" kern="1200">
                          <a:solidFill>
                            <a:schemeClr val="dk1"/>
                          </a:solidFill>
                          <a:effectLst/>
                          <a:latin typeface="+mn-lt"/>
                          <a:ea typeface="+mn-ea"/>
                          <a:cs typeface="+mn-cs"/>
                        </a:rPr>
                        <a:t> haul? </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Pa </a:t>
                      </a:r>
                      <a:r>
                        <a:rPr lang="en-GB" sz="1200" kern="1200" err="1">
                          <a:solidFill>
                            <a:schemeClr val="dk1"/>
                          </a:solidFill>
                          <a:effectLst/>
                          <a:latin typeface="+mn-lt"/>
                          <a:ea typeface="+mn-ea"/>
                          <a:cs typeface="+mn-cs"/>
                        </a:rPr>
                        <a:t>wrthrychau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anarferol</a:t>
                      </a:r>
                      <a:r>
                        <a:rPr lang="en-GB" sz="1200" kern="1200">
                          <a:solidFill>
                            <a:schemeClr val="dk1"/>
                          </a:solidFill>
                          <a:effectLst/>
                          <a:latin typeface="+mn-lt"/>
                          <a:ea typeface="+mn-ea"/>
                          <a:cs typeface="+mn-cs"/>
                        </a:rPr>
                        <a:t> a </a:t>
                      </a:r>
                      <a:r>
                        <a:rPr lang="en-GB" sz="1200" kern="1200" err="1">
                          <a:solidFill>
                            <a:schemeClr val="dk1"/>
                          </a:solidFill>
                          <a:effectLst/>
                          <a:latin typeface="+mn-lt"/>
                          <a:ea typeface="+mn-ea"/>
                          <a:cs typeface="+mn-cs"/>
                        </a:rPr>
                        <a:t>ddarganfyddwyd</a:t>
                      </a:r>
                      <a:r>
                        <a:rPr lang="en-GB" sz="1200" kern="1200">
                          <a:solidFill>
                            <a:schemeClr val="dk1"/>
                          </a:solidFill>
                          <a:effectLst/>
                          <a:latin typeface="+mn-lt"/>
                          <a:ea typeface="+mn-ea"/>
                          <a:cs typeface="+mn-cs"/>
                        </a:rPr>
                        <a:t> gan Jocelyn Bell </a:t>
                      </a:r>
                      <a:r>
                        <a:rPr lang="en-GB" sz="1200" kern="1200" err="1">
                          <a:solidFill>
                            <a:schemeClr val="dk1"/>
                          </a:solidFill>
                          <a:effectLst/>
                          <a:latin typeface="+mn-lt"/>
                          <a:ea typeface="+mn-ea"/>
                          <a:cs typeface="+mn-cs"/>
                        </a:rPr>
                        <a:t>Burnell</a:t>
                      </a:r>
                      <a:r>
                        <a:rPr lang="en-GB" sz="1200" kern="1200">
                          <a:solidFill>
                            <a:schemeClr val="dk1"/>
                          </a:solidFill>
                          <a:effectLst/>
                          <a:latin typeface="+mn-lt"/>
                          <a:ea typeface="+mn-ea"/>
                          <a:cs typeface="+mn-cs"/>
                        </a:rPr>
                        <a:t> ?</a:t>
                      </a:r>
                    </a:p>
                    <a:p>
                      <a:endParaRPr lang="en-GB" sz="1200"/>
                    </a:p>
                  </a:txBody>
                  <a:tcPr/>
                </a:tc>
                <a:extLst>
                  <a:ext uri="{0D108BD9-81ED-4DB2-BD59-A6C34878D82A}">
                    <a16:rowId xmlns:a16="http://schemas.microsoft.com/office/drawing/2014/main" val="309668081"/>
                  </a:ext>
                </a:extLst>
              </a:tr>
            </a:tbl>
          </a:graphicData>
        </a:graphic>
      </p:graphicFrame>
      <p:graphicFrame>
        <p:nvGraphicFramePr>
          <p:cNvPr id="6" name="Table 5">
            <a:extLst>
              <a:ext uri="{FF2B5EF4-FFF2-40B4-BE49-F238E27FC236}">
                <a16:creationId xmlns:a16="http://schemas.microsoft.com/office/drawing/2014/main" id="{0749C841-9E27-4548-BB1A-52E0A526B31F}"/>
              </a:ext>
            </a:extLst>
          </p:cNvPr>
          <p:cNvGraphicFramePr>
            <a:graphicFrameLocks noGrp="1"/>
          </p:cNvGraphicFramePr>
          <p:nvPr/>
        </p:nvGraphicFramePr>
        <p:xfrm>
          <a:off x="1100741" y="783049"/>
          <a:ext cx="10555240" cy="1344214"/>
        </p:xfrm>
        <a:graphic>
          <a:graphicData uri="http://schemas.openxmlformats.org/drawingml/2006/table">
            <a:tbl>
              <a:tblPr firstRow="1" bandRow="1">
                <a:tableStyleId>{6E25E649-3F16-4E02-A733-19D2CDBF48F0}</a:tableStyleId>
              </a:tblPr>
              <a:tblGrid>
                <a:gridCol w="2103104">
                  <a:extLst>
                    <a:ext uri="{9D8B030D-6E8A-4147-A177-3AD203B41FA5}">
                      <a16:colId xmlns:a16="http://schemas.microsoft.com/office/drawing/2014/main" val="2551401638"/>
                    </a:ext>
                  </a:extLst>
                </a:gridCol>
                <a:gridCol w="2113034">
                  <a:extLst>
                    <a:ext uri="{9D8B030D-6E8A-4147-A177-3AD203B41FA5}">
                      <a16:colId xmlns:a16="http://schemas.microsoft.com/office/drawing/2014/main" val="3401542500"/>
                    </a:ext>
                  </a:extLst>
                </a:gridCol>
                <a:gridCol w="2113034">
                  <a:extLst>
                    <a:ext uri="{9D8B030D-6E8A-4147-A177-3AD203B41FA5}">
                      <a16:colId xmlns:a16="http://schemas.microsoft.com/office/drawing/2014/main" val="867228478"/>
                    </a:ext>
                  </a:extLst>
                </a:gridCol>
                <a:gridCol w="2113034">
                  <a:extLst>
                    <a:ext uri="{9D8B030D-6E8A-4147-A177-3AD203B41FA5}">
                      <a16:colId xmlns:a16="http://schemas.microsoft.com/office/drawing/2014/main" val="2565416459"/>
                    </a:ext>
                  </a:extLst>
                </a:gridCol>
                <a:gridCol w="2113034">
                  <a:extLst>
                    <a:ext uri="{9D8B030D-6E8A-4147-A177-3AD203B41FA5}">
                      <a16:colId xmlns:a16="http://schemas.microsoft.com/office/drawing/2014/main" val="1682403626"/>
                    </a:ext>
                  </a:extLst>
                </a:gridCol>
              </a:tblGrid>
              <a:tr h="521254">
                <a:tc>
                  <a:txBody>
                    <a:bodyPr/>
                    <a:lstStyle/>
                    <a:p>
                      <a:pPr lvl="0" algn="ctr">
                        <a:buNone/>
                      </a:pPr>
                      <a:r>
                        <a:rPr lang="en-GB" sz="1200" err="1"/>
                        <a:t>Prawf</a:t>
                      </a:r>
                      <a:r>
                        <a:rPr lang="en-GB" sz="1200"/>
                        <a:t> teg/</a:t>
                      </a:r>
                    </a:p>
                    <a:p>
                      <a:pPr lvl="0" algn="ctr">
                        <a:buNone/>
                      </a:pPr>
                      <a:r>
                        <a:rPr lang="en-GB" sz="1200" err="1"/>
                        <a:t>Prawf</a:t>
                      </a:r>
                      <a:r>
                        <a:rPr lang="en-GB" sz="1200"/>
                        <a:t>  </a:t>
                      </a:r>
                      <a:r>
                        <a:rPr lang="en-GB" sz="1200" err="1"/>
                        <a:t>cymharol</a:t>
                      </a:r>
                      <a:endParaRPr lang="en-GB" sz="1200"/>
                    </a:p>
                  </a:txBody>
                  <a:tcPr/>
                </a:tc>
                <a:tc>
                  <a:txBody>
                    <a:bodyPr/>
                    <a:lstStyle/>
                    <a:p>
                      <a:pPr lvl="0" algn="ctr">
                        <a:buNone/>
                      </a:pPr>
                      <a:r>
                        <a:rPr lang="en-GB" sz="1200" err="1"/>
                        <a:t>Adnabod</a:t>
                      </a:r>
                      <a:r>
                        <a:rPr lang="en-GB" sz="1200"/>
                        <a:t> a </a:t>
                      </a:r>
                      <a:r>
                        <a:rPr lang="en-GB" sz="1200" err="1"/>
                        <a:t>dosbarthu</a:t>
                      </a:r>
                      <a:endParaRPr lang="en-GB" sz="1200"/>
                    </a:p>
                  </a:txBody>
                  <a:tcPr/>
                </a:tc>
                <a:tc>
                  <a:txBody>
                    <a:bodyPr/>
                    <a:lstStyle/>
                    <a:p>
                      <a:pPr lvl="0" algn="ctr">
                        <a:buNone/>
                      </a:pPr>
                      <a:r>
                        <a:rPr lang="en-GB" sz="1200"/>
                        <a:t>Arsylwi dros amser</a:t>
                      </a:r>
                    </a:p>
                  </a:txBody>
                  <a:tcPr/>
                </a:tc>
                <a:tc>
                  <a:txBody>
                    <a:bodyPr/>
                    <a:lstStyle/>
                    <a:p>
                      <a:pPr lvl="0" algn="ctr">
                        <a:buNone/>
                      </a:pPr>
                      <a:r>
                        <a:rPr lang="en-GB" sz="1200"/>
                        <a:t>Chwilio am batrymau</a:t>
                      </a:r>
                    </a:p>
                  </a:txBody>
                  <a:tcPr/>
                </a:tc>
                <a:tc>
                  <a:txBody>
                    <a:bodyPr/>
                    <a:lstStyle/>
                    <a:p>
                      <a:pPr lvl="0" algn="ctr">
                        <a:buNone/>
                      </a:pPr>
                      <a:r>
                        <a:rPr lang="en-GB" sz="1200"/>
                        <a:t>Ymchwil</a:t>
                      </a:r>
                    </a:p>
                  </a:txBody>
                  <a:tcPr/>
                </a:tc>
                <a:extLst>
                  <a:ext uri="{0D108BD9-81ED-4DB2-BD59-A6C34878D82A}">
                    <a16:rowId xmlns:a16="http://schemas.microsoft.com/office/drawing/2014/main" val="2192526800"/>
                  </a:ext>
                </a:extLst>
              </a:tr>
              <a:tr h="769470">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Pa </a:t>
                      </a:r>
                      <a:r>
                        <a:rPr lang="en-GB" sz="1200" kern="1200" err="1">
                          <a:solidFill>
                            <a:schemeClr val="dk1"/>
                          </a:solidFill>
                          <a:effectLst/>
                          <a:latin typeface="+mn-lt"/>
                          <a:ea typeface="+mn-ea"/>
                          <a:cs typeface="+mn-cs"/>
                        </a:rPr>
                        <a:t>fath</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ymarfer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corff</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cael</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effaith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fwyaf</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ar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guriad</a:t>
                      </a:r>
                      <a:r>
                        <a:rPr lang="en-GB" sz="1200" kern="1200">
                          <a:solidFill>
                            <a:schemeClr val="dk1"/>
                          </a:solidFill>
                          <a:effectLst/>
                          <a:latin typeface="+mn-lt"/>
                          <a:ea typeface="+mn-ea"/>
                          <a:cs typeface="+mn-cs"/>
                        </a:rPr>
                        <a:t> y </a:t>
                      </a:r>
                      <a:r>
                        <a:rPr lang="en-GB" sz="1200" kern="1200" err="1">
                          <a:solidFill>
                            <a:schemeClr val="dk1"/>
                          </a:solidFill>
                          <a:effectLst/>
                          <a:latin typeface="+mn-lt"/>
                          <a:ea typeface="+mn-ea"/>
                          <a:cs typeface="+mn-cs"/>
                        </a:rPr>
                        <a:t>galon</a:t>
                      </a:r>
                      <a:r>
                        <a:rPr lang="en-GB" sz="1200" kern="1200">
                          <a:solidFill>
                            <a:schemeClr val="dk1"/>
                          </a:solidFill>
                          <a:effectLst/>
                          <a:latin typeface="+mn-lt"/>
                          <a:ea typeface="+mn-ea"/>
                          <a:cs typeface="+mn-cs"/>
                        </a:rPr>
                        <a:t>?</a:t>
                      </a:r>
                    </a:p>
                  </a:txBody>
                  <a:tcPr/>
                </a:tc>
                <a:tc>
                  <a:txBody>
                    <a:bodyPr/>
                    <a:lstStyle/>
                    <a:p>
                      <a:r>
                        <a:rPr lang="en-GB" sz="1200" kern="1200">
                          <a:solidFill>
                            <a:schemeClr val="dk1"/>
                          </a:solidFill>
                          <a:effectLst/>
                          <a:latin typeface="+mn-lt"/>
                          <a:ea typeface="+mn-ea"/>
                          <a:cs typeface="+mn-cs"/>
                        </a:rPr>
                        <a:t>Pa </a:t>
                      </a:r>
                      <a:r>
                        <a:rPr lang="en-GB" sz="1200" kern="1200" err="1">
                          <a:solidFill>
                            <a:schemeClr val="dk1"/>
                          </a:solidFill>
                          <a:effectLst/>
                          <a:latin typeface="+mn-lt"/>
                          <a:ea typeface="+mn-ea"/>
                          <a:cs typeface="+mn-cs"/>
                        </a:rPr>
                        <a:t>organau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ffurfio'r</a:t>
                      </a:r>
                      <a:r>
                        <a:rPr lang="en-GB" sz="1200" kern="1200">
                          <a:solidFill>
                            <a:schemeClr val="dk1"/>
                          </a:solidFill>
                          <a:effectLst/>
                          <a:latin typeface="+mn-lt"/>
                          <a:ea typeface="+mn-ea"/>
                          <a:cs typeface="+mn-cs"/>
                        </a:rPr>
                        <a:t> system </a:t>
                      </a:r>
                      <a:r>
                        <a:rPr lang="en-GB" sz="1200" kern="1200" err="1">
                          <a:solidFill>
                            <a:schemeClr val="dk1"/>
                          </a:solidFill>
                          <a:effectLst/>
                          <a:latin typeface="+mn-lt"/>
                          <a:ea typeface="+mn-ea"/>
                          <a:cs typeface="+mn-cs"/>
                        </a:rPr>
                        <a:t>gylchrediad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Ble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maen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nhw</a:t>
                      </a:r>
                      <a:r>
                        <a:rPr lang="en-GB" sz="1200" kern="1200">
                          <a:solidFill>
                            <a:schemeClr val="dk1"/>
                          </a:solidFill>
                          <a:effectLst/>
                          <a:latin typeface="+mn-lt"/>
                          <a:ea typeface="+mn-ea"/>
                          <a:cs typeface="+mn-cs"/>
                        </a:rPr>
                        <a:t>?</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fy</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nghuriad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calon</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newid</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ystod</a:t>
                      </a:r>
                      <a:r>
                        <a:rPr lang="en-GB" sz="1200" kern="1200">
                          <a:solidFill>
                            <a:schemeClr val="dk1"/>
                          </a:solidFill>
                          <a:effectLst/>
                          <a:latin typeface="+mn-lt"/>
                          <a:ea typeface="+mn-ea"/>
                          <a:cs typeface="+mn-cs"/>
                        </a:rPr>
                        <a:t> y </a:t>
                      </a:r>
                      <a:r>
                        <a:rPr lang="en-GB" sz="1200" kern="1200" err="1">
                          <a:solidFill>
                            <a:schemeClr val="dk1"/>
                          </a:solidFill>
                          <a:effectLst/>
                          <a:latin typeface="+mn-lt"/>
                          <a:ea typeface="+mn-ea"/>
                          <a:cs typeface="+mn-cs"/>
                        </a:rPr>
                        <a:t>dydd</a:t>
                      </a:r>
                      <a:r>
                        <a:rPr lang="en-GB" sz="1200" kern="1200">
                          <a:solidFill>
                            <a:schemeClr val="dk1"/>
                          </a:solidFill>
                          <a:effectLst/>
                          <a:latin typeface="+mn-lt"/>
                          <a:ea typeface="+mn-ea"/>
                          <a:cs typeface="+mn-cs"/>
                        </a:rPr>
                        <a:t>?</a:t>
                      </a:r>
                    </a:p>
                  </a:txBody>
                  <a:tcPr/>
                </a:tc>
                <a:tc>
                  <a:txBody>
                    <a:bodyPr/>
                    <a:lstStyle/>
                    <a:p>
                      <a:r>
                        <a:rPr lang="en-GB" sz="1200" kern="1200" err="1">
                          <a:solidFill>
                            <a:schemeClr val="dk1"/>
                          </a:solidFill>
                          <a:effectLst/>
                          <a:latin typeface="+mn-lt"/>
                          <a:ea typeface="+mn-ea"/>
                          <a:cs typeface="+mn-cs"/>
                        </a:rPr>
                        <a:t>Oes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patrwm</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rhwng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beth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rydyn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bwyta</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i</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frecwast</a:t>
                      </a:r>
                      <a:r>
                        <a:rPr lang="en-GB" sz="1200" kern="1200">
                          <a:solidFill>
                            <a:schemeClr val="dk1"/>
                          </a:solidFill>
                          <a:effectLst/>
                          <a:latin typeface="+mn-lt"/>
                          <a:ea typeface="+mn-ea"/>
                          <a:cs typeface="+mn-cs"/>
                        </a:rPr>
                        <a:t> a </a:t>
                      </a:r>
                      <a:r>
                        <a:rPr lang="en-GB" sz="1200" kern="1200" err="1">
                          <a:solidFill>
                            <a:schemeClr val="dk1"/>
                          </a:solidFill>
                          <a:effectLst/>
                          <a:latin typeface="+mn-lt"/>
                          <a:ea typeface="+mn-ea"/>
                          <a:cs typeface="+mn-cs"/>
                        </a:rPr>
                        <a:t>pha</a:t>
                      </a:r>
                      <a:r>
                        <a:rPr lang="en-GB" sz="1200" kern="1200">
                          <a:solidFill>
                            <a:schemeClr val="dk1"/>
                          </a:solidFill>
                          <a:effectLst/>
                          <a:latin typeface="+mn-lt"/>
                          <a:ea typeface="+mn-ea"/>
                          <a:cs typeface="+mn-cs"/>
                        </a:rPr>
                        <a:t> mor </a:t>
                      </a:r>
                      <a:r>
                        <a:rPr lang="en-GB" sz="1200" kern="1200" err="1">
                          <a:solidFill>
                            <a:schemeClr val="dk1"/>
                          </a:solidFill>
                          <a:effectLst/>
                          <a:latin typeface="+mn-lt"/>
                          <a:ea typeface="+mn-ea"/>
                          <a:cs typeface="+mn-cs"/>
                        </a:rPr>
                        <a:t>gyflym</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rydyn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gallu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rhedeg</a:t>
                      </a:r>
                      <a:r>
                        <a:rPr lang="en-GB" sz="1200" kern="1200">
                          <a:solidFill>
                            <a:schemeClr val="dk1"/>
                          </a:solidFill>
                          <a:effectLst/>
                          <a:latin typeface="+mn-lt"/>
                          <a:ea typeface="+mn-ea"/>
                          <a:cs typeface="+mn-cs"/>
                        </a:rPr>
                        <a:t>? </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syniadau</a:t>
                      </a:r>
                      <a:r>
                        <a:rPr lang="en-GB" sz="1200" kern="1200">
                          <a:solidFill>
                            <a:schemeClr val="dk1"/>
                          </a:solidFill>
                          <a:effectLst/>
                          <a:latin typeface="+mn-lt"/>
                          <a:ea typeface="+mn-ea"/>
                          <a:cs typeface="+mn-cs"/>
                        </a:rPr>
                        <a:t> am </a:t>
                      </a:r>
                      <a:r>
                        <a:rPr lang="en-GB" sz="1200" kern="1200" err="1">
                          <a:solidFill>
                            <a:schemeClr val="dk1"/>
                          </a:solidFill>
                          <a:effectLst/>
                          <a:latin typeface="+mn-lt"/>
                          <a:ea typeface="+mn-ea"/>
                          <a:cs typeface="+mn-cs"/>
                        </a:rPr>
                        <a:t>foddion</a:t>
                      </a:r>
                      <a:r>
                        <a:rPr lang="en-GB" sz="1200" kern="1200">
                          <a:solidFill>
                            <a:schemeClr val="dk1"/>
                          </a:solidFill>
                          <a:effectLst/>
                          <a:latin typeface="+mn-lt"/>
                          <a:ea typeface="+mn-ea"/>
                          <a:cs typeface="+mn-cs"/>
                        </a:rPr>
                        <a:t> ac </a:t>
                      </a:r>
                      <a:r>
                        <a:rPr lang="en-GB" sz="1200" kern="1200" err="1">
                          <a:solidFill>
                            <a:schemeClr val="dk1"/>
                          </a:solidFill>
                          <a:effectLst/>
                          <a:latin typeface="+mn-lt"/>
                          <a:ea typeface="+mn-ea"/>
                          <a:cs typeface="+mn-cs"/>
                        </a:rPr>
                        <a:t>afiechydon</a:t>
                      </a:r>
                      <a:r>
                        <a:rPr lang="en-GB" sz="1200" kern="1200">
                          <a:solidFill>
                            <a:schemeClr val="dk1"/>
                          </a:solidFill>
                          <a:effectLst/>
                          <a:latin typeface="+mn-lt"/>
                          <a:ea typeface="+mn-ea"/>
                          <a:cs typeface="+mn-cs"/>
                        </a:rPr>
                        <a:t> wedi </a:t>
                      </a:r>
                      <a:r>
                        <a:rPr lang="en-GB" sz="1200" kern="1200" err="1">
                          <a:solidFill>
                            <a:schemeClr val="dk1"/>
                          </a:solidFill>
                          <a:effectLst/>
                          <a:latin typeface="+mn-lt"/>
                          <a:ea typeface="+mn-ea"/>
                          <a:cs typeface="+mn-cs"/>
                        </a:rPr>
                        <a:t>newid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dros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amser</a:t>
                      </a:r>
                      <a:r>
                        <a:rPr lang="en-GB" sz="1200" kern="1200">
                          <a:solidFill>
                            <a:schemeClr val="dk1"/>
                          </a:solidFill>
                          <a:effectLst/>
                          <a:latin typeface="+mn-lt"/>
                          <a:ea typeface="+mn-ea"/>
                          <a:cs typeface="+mn-cs"/>
                        </a:rPr>
                        <a:t>?</a:t>
                      </a:r>
                    </a:p>
                  </a:txBody>
                  <a:tcPr/>
                </a:tc>
                <a:extLst>
                  <a:ext uri="{0D108BD9-81ED-4DB2-BD59-A6C34878D82A}">
                    <a16:rowId xmlns:a16="http://schemas.microsoft.com/office/drawing/2014/main" val="438611498"/>
                  </a:ext>
                </a:extLst>
              </a:tr>
            </a:tbl>
          </a:graphicData>
        </a:graphic>
      </p:graphicFrame>
      <p:sp>
        <p:nvSpPr>
          <p:cNvPr id="9" name="Rectangle 8">
            <a:extLst>
              <a:ext uri="{FF2B5EF4-FFF2-40B4-BE49-F238E27FC236}">
                <a16:creationId xmlns:a16="http://schemas.microsoft.com/office/drawing/2014/main" id="{1D03D22E-4BEC-4D89-B69D-3D5DC990318F}"/>
              </a:ext>
            </a:extLst>
          </p:cNvPr>
          <p:cNvSpPr/>
          <p:nvPr/>
        </p:nvSpPr>
        <p:spPr>
          <a:xfrm>
            <a:off x="0" y="2649955"/>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Bl5</a:t>
            </a:r>
            <a:endPar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0" name="Rectangle 9">
            <a:extLst>
              <a:ext uri="{FF2B5EF4-FFF2-40B4-BE49-F238E27FC236}">
                <a16:creationId xmlns:a16="http://schemas.microsoft.com/office/drawing/2014/main" id="{4ED422B5-4AF5-4629-AE5C-54AA4628C742}"/>
              </a:ext>
            </a:extLst>
          </p:cNvPr>
          <p:cNvSpPr/>
          <p:nvPr/>
        </p:nvSpPr>
        <p:spPr>
          <a:xfrm>
            <a:off x="-69436" y="1332957"/>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a:t>
            </a:r>
            <a:r>
              <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6</a:t>
            </a:r>
          </a:p>
        </p:txBody>
      </p:sp>
      <p:sp>
        <p:nvSpPr>
          <p:cNvPr id="11" name="Rectangle 10">
            <a:extLst>
              <a:ext uri="{FF2B5EF4-FFF2-40B4-BE49-F238E27FC236}">
                <a16:creationId xmlns:a16="http://schemas.microsoft.com/office/drawing/2014/main" id="{4CD0A66D-CA12-4686-B713-953E6E1A060B}"/>
              </a:ext>
            </a:extLst>
          </p:cNvPr>
          <p:cNvSpPr/>
          <p:nvPr/>
        </p:nvSpPr>
        <p:spPr>
          <a:xfrm>
            <a:off x="-69436" y="5782563"/>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Bl3</a:t>
            </a:r>
            <a:endPar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2" name="Rectangle 11">
            <a:extLst>
              <a:ext uri="{FF2B5EF4-FFF2-40B4-BE49-F238E27FC236}">
                <a16:creationId xmlns:a16="http://schemas.microsoft.com/office/drawing/2014/main" id="{F729C712-8BD2-4502-B483-3588297140C3}"/>
              </a:ext>
            </a:extLst>
          </p:cNvPr>
          <p:cNvSpPr/>
          <p:nvPr/>
        </p:nvSpPr>
        <p:spPr>
          <a:xfrm>
            <a:off x="-69436" y="4236429"/>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Bl4</a:t>
            </a:r>
            <a:endPar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535882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42B68E79-5E0A-CCA0-7A08-F5D9F2FAB453}"/>
              </a:ext>
            </a:extLst>
          </p:cNvPr>
          <p:cNvSpPr>
            <a:spLocks noGrp="1"/>
          </p:cNvSpPr>
          <p:nvPr>
            <p:ph type="title"/>
          </p:nvPr>
        </p:nvSpPr>
        <p:spPr/>
        <p:txBody>
          <a:bodyPr/>
          <a:lstStyle/>
          <a:p>
            <a:r>
              <a:rPr lang="cy-GB" dirty="0"/>
              <a:t>Ymholiad gwyddonol, beth sydd angen?</a:t>
            </a:r>
            <a:endParaRPr lang="en-GB" dirty="0"/>
          </a:p>
        </p:txBody>
      </p:sp>
      <p:sp>
        <p:nvSpPr>
          <p:cNvPr id="5" name="Rectangle 1">
            <a:extLst>
              <a:ext uri="{FF2B5EF4-FFF2-40B4-BE49-F238E27FC236}">
                <a16:creationId xmlns:a16="http://schemas.microsoft.com/office/drawing/2014/main" id="{ACCB62D7-02EF-32F2-019E-CFCBD2FA720B}"/>
              </a:ext>
            </a:extLst>
          </p:cNvPr>
          <p:cNvSpPr>
            <a:spLocks noGrp="1" noChangeArrowheads="1"/>
          </p:cNvSpPr>
          <p:nvPr>
            <p:ph sz="half" idx="1"/>
          </p:nvPr>
        </p:nvSpPr>
        <p:spPr bwMode="auto">
          <a:xfrm>
            <a:off x="555171" y="1270000"/>
            <a:ext cx="8866414" cy="5148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200000"/>
              </a:lnSpc>
              <a:spcBef>
                <a:spcPct val="0"/>
              </a:spcBef>
              <a:spcAft>
                <a:spcPct val="0"/>
              </a:spcAft>
              <a:buClrTx/>
              <a:buSzTx/>
              <a:buFontTx/>
              <a:buChar char="•"/>
              <a:tabLst/>
            </a:pPr>
            <a:r>
              <a:rPr kumimoji="0" lang="en-US" altLang="en-US" sz="2400" b="1" i="0" u="none" strike="noStrike" cap="none" normalizeH="0" baseline="0" dirty="0" err="1">
                <a:ln>
                  <a:noFill/>
                </a:ln>
                <a:solidFill>
                  <a:schemeClr val="tx1"/>
                </a:solidFill>
                <a:effectLst/>
                <a:latin typeface="Arial" panose="020B0604020202020204" pitchFamily="34" charset="0"/>
              </a:rPr>
              <a:t>Cwestiwn</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ymchwil</a:t>
            </a:r>
            <a:r>
              <a:rPr kumimoji="0" lang="en-US" altLang="en-US" sz="2400" b="1" i="0" u="none" strike="noStrike" cap="none" normalizeH="0" baseline="0" dirty="0">
                <a:ln>
                  <a:noFill/>
                </a:ln>
                <a:solidFill>
                  <a:schemeClr val="tx1"/>
                </a:solidFill>
                <a:effectLst/>
                <a:latin typeface="Arial" panose="020B0604020202020204" pitchFamily="34" charset="0"/>
              </a:rPr>
              <a:t> / nod yr </a:t>
            </a:r>
            <a:r>
              <a:rPr kumimoji="0" lang="en-US" altLang="en-US" sz="2400" b="1" i="0" u="none" strike="noStrike" cap="none" normalizeH="0" baseline="0" dirty="0" err="1">
                <a:ln>
                  <a:noFill/>
                </a:ln>
                <a:solidFill>
                  <a:schemeClr val="tx1"/>
                </a:solidFill>
                <a:effectLst/>
                <a:latin typeface="Arial" panose="020B0604020202020204" pitchFamily="34" charset="0"/>
              </a:rPr>
              <a:t>arbrawf</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200000"/>
              </a:lnSpc>
              <a:spcBef>
                <a:spcPct val="0"/>
              </a:spcBef>
              <a:spcAft>
                <a:spcPct val="0"/>
              </a:spcAft>
              <a:buClrTx/>
              <a:buSzTx/>
              <a:buFontTx/>
              <a:buChar char="•"/>
              <a:tabLst/>
            </a:pPr>
            <a:r>
              <a:rPr lang="en-US" altLang="en-US" sz="2400" b="1" dirty="0" err="1">
                <a:solidFill>
                  <a:schemeClr val="tx1"/>
                </a:solidFill>
                <a:latin typeface="Arial" panose="020B0604020202020204" pitchFamily="34" charset="0"/>
              </a:rPr>
              <a:t>Rhagfynegiad</a:t>
            </a:r>
            <a:r>
              <a:rPr kumimoji="0" lang="en-US" altLang="en-US" sz="2400" b="1" i="0" u="none" strike="noStrike" cap="none" normalizeH="0" baseline="0" dirty="0">
                <a:ln>
                  <a:noFill/>
                </a:ln>
                <a:solidFill>
                  <a:schemeClr val="tx1"/>
                </a:solidFill>
                <a:effectLst/>
                <a:latin typeface="Arial" panose="020B0604020202020204" pitchFamily="34" charset="0"/>
              </a:rPr>
              <a:t> (hypothesis)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200000"/>
              </a:lnSpc>
              <a:spcBef>
                <a:spcPct val="0"/>
              </a:spcBef>
              <a:spcAft>
                <a:spcPct val="0"/>
              </a:spcAft>
              <a:buClrTx/>
              <a:buSzTx/>
              <a:buFontTx/>
              <a:buChar char="•"/>
              <a:tabLst/>
            </a:pPr>
            <a:r>
              <a:rPr kumimoji="0" lang="en-US" altLang="en-US" sz="2400" b="1" i="0" u="none" strike="noStrike" cap="none" normalizeH="0" baseline="0" dirty="0" err="1">
                <a:ln>
                  <a:noFill/>
                </a:ln>
                <a:solidFill>
                  <a:schemeClr val="tx1"/>
                </a:solidFill>
                <a:effectLst/>
                <a:latin typeface="Arial" panose="020B0604020202020204" pitchFamily="34" charset="0"/>
              </a:rPr>
              <a:t>Newidynnau</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annibynnol</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dibynnol</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rheoledig</a:t>
            </a:r>
            <a:r>
              <a:rPr kumimoji="0" lang="en-US" altLang="en-US" sz="2400" b="1" i="0" u="none" strike="noStrike" cap="none" normalizeH="0" baseline="0" dirty="0">
                <a:ln>
                  <a:noFill/>
                </a:ln>
                <a:solidFill>
                  <a:schemeClr val="tx1"/>
                </a:solidFill>
                <a:effectLst/>
                <a:latin typeface="Arial" panose="020B0604020202020204" pitchFamily="34" charset="0"/>
              </a:rPr>
              <a:t>)</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200000"/>
              </a:lnSpc>
              <a:spcBef>
                <a:spcPct val="0"/>
              </a:spcBef>
              <a:spcAft>
                <a:spcPct val="0"/>
              </a:spcAft>
              <a:buClrTx/>
              <a:buSzTx/>
              <a:buFontTx/>
              <a:buChar char="•"/>
              <a:tabLst/>
            </a:pPr>
            <a:r>
              <a:rPr kumimoji="0" lang="en-US" altLang="en-US" sz="2400" b="1" i="0" u="none" strike="noStrike" cap="none" normalizeH="0" baseline="0" dirty="0" err="1">
                <a:ln>
                  <a:noFill/>
                </a:ln>
                <a:solidFill>
                  <a:schemeClr val="tx1"/>
                </a:solidFill>
                <a:effectLst/>
                <a:latin typeface="Arial" panose="020B0604020202020204" pitchFamily="34" charset="0"/>
              </a:rPr>
              <a:t>Rhestr</a:t>
            </a:r>
            <a:r>
              <a:rPr kumimoji="0" lang="en-US" altLang="en-US" sz="2400" b="1" i="0" u="none" strike="noStrike" cap="none" normalizeH="0" baseline="0" dirty="0">
                <a:ln>
                  <a:noFill/>
                </a:ln>
                <a:solidFill>
                  <a:schemeClr val="tx1"/>
                </a:solidFill>
                <a:effectLst/>
                <a:latin typeface="Arial" panose="020B0604020202020204" pitchFamily="34" charset="0"/>
              </a:rPr>
              <a:t> o offer</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2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Dull cam </a:t>
            </a:r>
            <a:r>
              <a:rPr kumimoji="0" lang="en-US" altLang="en-US" sz="2400" b="1" i="0" u="none" strike="noStrike" cap="none" normalizeH="0" baseline="0" dirty="0" err="1">
                <a:ln>
                  <a:noFill/>
                </a:ln>
                <a:solidFill>
                  <a:schemeClr val="tx1"/>
                </a:solidFill>
                <a:effectLst/>
                <a:latin typeface="Arial" panose="020B0604020202020204" pitchFamily="34" charset="0"/>
              </a:rPr>
              <a:t>wrth</a:t>
            </a:r>
            <a:r>
              <a:rPr kumimoji="0" lang="en-US" altLang="en-US" sz="2400" b="1" i="0" u="none" strike="noStrike" cap="none" normalizeH="0" baseline="0" dirty="0">
                <a:ln>
                  <a:noFill/>
                </a:ln>
                <a:solidFill>
                  <a:schemeClr val="tx1"/>
                </a:solidFill>
                <a:effectLst/>
                <a:latin typeface="Arial" panose="020B0604020202020204" pitchFamily="34" charset="0"/>
              </a:rPr>
              <a:t> gam (</a:t>
            </a:r>
            <a:r>
              <a:rPr kumimoji="0" lang="en-US" altLang="en-US" sz="2400" b="1" i="0" u="none" strike="noStrike" cap="none" normalizeH="0" baseline="0" dirty="0" err="1">
                <a:ln>
                  <a:noFill/>
                </a:ln>
                <a:solidFill>
                  <a:schemeClr val="tx1"/>
                </a:solidFill>
                <a:effectLst/>
                <a:latin typeface="Arial" panose="020B0604020202020204" pitchFamily="34" charset="0"/>
              </a:rPr>
              <a:t>cyfarwyddiadau</a:t>
            </a:r>
            <a:r>
              <a:rPr kumimoji="0" lang="en-US" altLang="en-US" sz="2400" b="1" i="0" u="none" strike="noStrike" cap="none" normalizeH="0" baseline="0" dirty="0">
                <a:ln>
                  <a:noFill/>
                </a:ln>
                <a:solidFill>
                  <a:schemeClr val="tx1"/>
                </a:solidFill>
                <a:effectLst/>
                <a:latin typeface="Arial" panose="020B0604020202020204" pitchFamily="34" charset="0"/>
              </a:rPr>
              <a:t>)</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200000"/>
              </a:lnSpc>
              <a:spcBef>
                <a:spcPct val="0"/>
              </a:spcBef>
              <a:spcAft>
                <a:spcPct val="0"/>
              </a:spcAft>
              <a:buClrTx/>
              <a:buSzTx/>
              <a:buFontTx/>
              <a:buChar char="•"/>
              <a:tabLst/>
            </a:pPr>
            <a:r>
              <a:rPr kumimoji="0" lang="en-US" altLang="en-US" sz="2400" b="1" i="0" u="none" strike="noStrike" cap="none" normalizeH="0" baseline="0" dirty="0" err="1">
                <a:ln>
                  <a:noFill/>
                </a:ln>
                <a:solidFill>
                  <a:schemeClr val="tx1"/>
                </a:solidFill>
                <a:effectLst/>
                <a:latin typeface="Arial" panose="020B0604020202020204" pitchFamily="34" charset="0"/>
              </a:rPr>
              <a:t>Canlyniadau</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tabl</a:t>
            </a:r>
            <a:r>
              <a:rPr kumimoji="0" lang="en-US" altLang="en-US" sz="2400" b="1" i="0" u="none" strike="noStrike" cap="none" normalizeH="0" baseline="0" dirty="0">
                <a:ln>
                  <a:noFill/>
                </a:ln>
                <a:solidFill>
                  <a:schemeClr val="tx1"/>
                </a:solidFill>
                <a:effectLst/>
                <a:latin typeface="Arial" panose="020B0604020202020204" pitchFamily="34" charset="0"/>
              </a:rPr>
              <a:t> neu </a:t>
            </a:r>
            <a:r>
              <a:rPr kumimoji="0" lang="en-US" altLang="en-US" sz="2400" b="1" i="0" u="none" strike="noStrike" cap="none" normalizeH="0" baseline="0" dirty="0" err="1">
                <a:ln>
                  <a:noFill/>
                </a:ln>
                <a:solidFill>
                  <a:schemeClr val="tx1"/>
                </a:solidFill>
                <a:effectLst/>
                <a:latin typeface="Arial" panose="020B0604020202020204" pitchFamily="34" charset="0"/>
              </a:rPr>
              <a:t>siart</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graff</a:t>
            </a:r>
            <a:r>
              <a:rPr kumimoji="0" lang="en-US" altLang="en-US" sz="2400" b="1" i="0" u="none" strike="noStrike" cap="none" normalizeH="0" baseline="0" dirty="0">
                <a:ln>
                  <a:noFill/>
                </a:ln>
                <a:solidFill>
                  <a:schemeClr val="tx1"/>
                </a:solidFill>
                <a:effectLst/>
                <a:latin typeface="Arial" panose="020B0604020202020204" pitchFamily="34" charset="0"/>
              </a:rPr>
              <a:t>)</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200000"/>
              </a:lnSpc>
              <a:spcBef>
                <a:spcPct val="0"/>
              </a:spcBef>
              <a:spcAft>
                <a:spcPct val="0"/>
              </a:spcAft>
              <a:buClrTx/>
              <a:buSzTx/>
              <a:buFontTx/>
              <a:buChar char="•"/>
              <a:tabLst/>
            </a:pPr>
            <a:r>
              <a:rPr kumimoji="0" lang="en-US" altLang="en-US" sz="2400" b="1" i="0" u="none" strike="noStrike" cap="none" normalizeH="0" baseline="0" dirty="0" err="1">
                <a:ln>
                  <a:noFill/>
                </a:ln>
                <a:solidFill>
                  <a:schemeClr val="tx1"/>
                </a:solidFill>
                <a:effectLst/>
                <a:latin typeface="Arial" panose="020B0604020202020204" pitchFamily="34" charset="0"/>
              </a:rPr>
              <a:t>Casgliad</a:t>
            </a:r>
            <a:r>
              <a:rPr kumimoji="0" lang="en-US" altLang="en-US" sz="2400" b="1" i="0" u="none" strike="noStrike" cap="none" normalizeH="0" baseline="0" dirty="0">
                <a:ln>
                  <a:noFill/>
                </a:ln>
                <a:solidFill>
                  <a:schemeClr val="tx1"/>
                </a:solidFill>
                <a:effectLst/>
                <a:latin typeface="Arial" panose="020B0604020202020204" pitchFamily="34" charset="0"/>
              </a:rPr>
              <a:t> a </a:t>
            </a:r>
            <a:r>
              <a:rPr kumimoji="0" lang="en-US" altLang="en-US" sz="2400" b="1" i="0" u="none" strike="noStrike" cap="none" normalizeH="0" baseline="0" dirty="0" err="1">
                <a:ln>
                  <a:noFill/>
                </a:ln>
                <a:solidFill>
                  <a:schemeClr val="tx1"/>
                </a:solidFill>
                <a:effectLst/>
                <a:latin typeface="Arial" panose="020B0604020202020204" pitchFamily="34" charset="0"/>
              </a:rPr>
              <a:t>gwerthusiad</a:t>
            </a:r>
            <a:r>
              <a:rPr kumimoji="0" lang="en-US" altLang="en-US" sz="2400" b="1" i="0" u="none" strike="noStrike" cap="none" normalizeH="0" baseline="0" dirty="0">
                <a:ln>
                  <a:noFill/>
                </a:ln>
                <a:solidFill>
                  <a:schemeClr val="tx1"/>
                </a:solidFill>
                <a:effectLst/>
                <a:latin typeface="Arial" panose="020B0604020202020204" pitchFamily="34" charset="0"/>
              </a:rPr>
              <a:t> ~ </a:t>
            </a:r>
            <a:r>
              <a:rPr kumimoji="0" lang="en-US" altLang="en-US" sz="2400" b="1" i="0" u="none" strike="noStrike" cap="none" normalizeH="0" baseline="0" dirty="0" err="1">
                <a:ln>
                  <a:noFill/>
                </a:ln>
                <a:solidFill>
                  <a:schemeClr val="tx1"/>
                </a:solidFill>
                <a:effectLst/>
                <a:latin typeface="Arial" panose="020B0604020202020204" pitchFamily="34" charset="0"/>
              </a:rPr>
              <a:t>cyfeirio</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err="1">
                <a:ln>
                  <a:noFill/>
                </a:ln>
                <a:solidFill>
                  <a:schemeClr val="tx1"/>
                </a:solidFill>
                <a:effectLst/>
                <a:latin typeface="Arial" panose="020B0604020202020204" pitchFamily="34" charset="0"/>
              </a:rPr>
              <a:t>nol</a:t>
            </a:r>
            <a:r>
              <a:rPr kumimoji="0" lang="en-US" altLang="en-US" sz="2400" b="1" i="0" u="none" strike="noStrike" cap="none" normalizeH="0" baseline="0" dirty="0">
                <a:ln>
                  <a:noFill/>
                </a:ln>
                <a:solidFill>
                  <a:schemeClr val="tx1"/>
                </a:solidFill>
                <a:effectLst/>
                <a:latin typeface="Arial" panose="020B0604020202020204" pitchFamily="34" charset="0"/>
              </a:rPr>
              <a:t> at y </a:t>
            </a:r>
            <a:r>
              <a:rPr kumimoji="0" lang="en-US" altLang="en-US" sz="2400" b="1" i="0" u="none" strike="noStrike" cap="none" normalizeH="0" baseline="0" dirty="0" err="1">
                <a:ln>
                  <a:noFill/>
                </a:ln>
                <a:solidFill>
                  <a:schemeClr val="tx1"/>
                </a:solidFill>
                <a:effectLst/>
                <a:latin typeface="Arial" panose="020B0604020202020204" pitchFamily="34" charset="0"/>
              </a:rPr>
              <a:t>rhagfynegiad</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30414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85DD5-DF3E-B5B4-EBB3-7F2EE7E8A839}"/>
              </a:ext>
            </a:extLst>
          </p:cNvPr>
          <p:cNvSpPr>
            <a:spLocks noGrp="1"/>
          </p:cNvSpPr>
          <p:nvPr>
            <p:ph type="title"/>
          </p:nvPr>
        </p:nvSpPr>
        <p:spPr/>
        <p:txBody>
          <a:bodyPr/>
          <a:lstStyle/>
          <a:p>
            <a:pPr algn="ctr"/>
            <a:r>
              <a:rPr lang="en-US" dirty="0"/>
              <a:t>Eich </a:t>
            </a:r>
            <a:r>
              <a:rPr lang="en-US" err="1"/>
              <a:t>tro</a:t>
            </a:r>
            <a:r>
              <a:rPr lang="en-US" dirty="0"/>
              <a:t> chi – </a:t>
            </a:r>
            <a:r>
              <a:rPr lang="en-US" err="1"/>
              <a:t>ewch</a:t>
            </a:r>
            <a:r>
              <a:rPr lang="en-US" dirty="0"/>
              <a:t> </a:t>
            </a:r>
            <a:r>
              <a:rPr lang="en-US" err="1"/>
              <a:t>amdani</a:t>
            </a:r>
            <a:r>
              <a:rPr lang="en-US"/>
              <a:t>!</a:t>
            </a:r>
          </a:p>
        </p:txBody>
      </p:sp>
      <p:graphicFrame>
        <p:nvGraphicFramePr>
          <p:cNvPr id="4" name="Content Placeholder 4">
            <a:extLst>
              <a:ext uri="{FF2B5EF4-FFF2-40B4-BE49-F238E27FC236}">
                <a16:creationId xmlns:a16="http://schemas.microsoft.com/office/drawing/2014/main" id="{21D34B77-57F1-87F0-2463-ABFE6DFBAB9B}"/>
              </a:ext>
            </a:extLst>
          </p:cNvPr>
          <p:cNvGraphicFramePr>
            <a:graphicFrameLocks noGrp="1"/>
          </p:cNvGraphicFramePr>
          <p:nvPr>
            <p:extLst>
              <p:ext uri="{D42A27DB-BD31-4B8C-83A1-F6EECF244321}">
                <p14:modId xmlns:p14="http://schemas.microsoft.com/office/powerpoint/2010/main" val="4005414427"/>
              </p:ext>
            </p:extLst>
          </p:nvPr>
        </p:nvGraphicFramePr>
        <p:xfrm>
          <a:off x="677333" y="1399453"/>
          <a:ext cx="9351569" cy="5455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474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858F7E8-BC37-2C14-8DFF-AED3EF89A32E}"/>
              </a:ext>
            </a:extLst>
          </p:cNvPr>
          <p:cNvSpPr>
            <a:spLocks noGrp="1"/>
          </p:cNvSpPr>
          <p:nvPr>
            <p:ph type="title"/>
          </p:nvPr>
        </p:nvSpPr>
        <p:spPr>
          <a:xfrm>
            <a:off x="1332112" y="1239323"/>
            <a:ext cx="8596668" cy="3403600"/>
          </a:xfrm>
        </p:spPr>
        <p:txBody>
          <a:bodyPr>
            <a:normAutofit fontScale="90000"/>
          </a:bodyPr>
          <a:lstStyle/>
          <a:p>
            <a:pPr fontAlgn="base"/>
            <a:br>
              <a:rPr lang="en-GB" sz="1800" dirty="0"/>
            </a:br>
            <a:r>
              <a:rPr lang="en-GB" sz="1800" dirty="0"/>
              <a:t> </a:t>
            </a:r>
            <a:br>
              <a:rPr lang="en-GB" sz="1800" dirty="0"/>
            </a:br>
            <a:r>
              <a:rPr lang="en-GB" sz="2700" dirty="0" err="1"/>
              <a:t>Llyfrau</a:t>
            </a:r>
            <a:br>
              <a:rPr lang="en-GB" sz="2700" dirty="0"/>
            </a:br>
            <a:r>
              <a:rPr lang="en-US" sz="2700" dirty="0" err="1"/>
              <a:t>Gwyddoniaeth</a:t>
            </a:r>
            <a:r>
              <a:rPr lang="en-US" sz="2700" dirty="0"/>
              <a:t> a </a:t>
            </a:r>
            <a:r>
              <a:rPr lang="en-US" sz="2700"/>
              <a:t>Thechnoleg</a:t>
            </a:r>
            <a:br>
              <a:rPr lang="en-US" sz="1800" dirty="0"/>
            </a:br>
            <a:r>
              <a:rPr lang="en-US" sz="1800" dirty="0"/>
              <a:t>  </a:t>
            </a:r>
            <a:br>
              <a:rPr lang="en-US" sz="1800" dirty="0"/>
            </a:br>
            <a:r>
              <a:rPr lang="en-US" sz="1800" dirty="0">
                <a:hlinkClick r:id="rId2"/>
              </a:rPr>
              <a:t>Allen, J. et al (2012), Primary ICT: </a:t>
            </a:r>
            <a:r>
              <a:rPr lang="en-US" sz="1800" i="1" dirty="0">
                <a:hlinkClick r:id="rId2"/>
              </a:rPr>
              <a:t>Knowledge, Understanding and Practice</a:t>
            </a:r>
            <a:r>
              <a:rPr lang="en-US" sz="1800" dirty="0">
                <a:hlinkClick r:id="rId2"/>
              </a:rPr>
              <a:t>, London: Learning Matters.</a:t>
            </a:r>
            <a:r>
              <a:rPr lang="en-US" sz="1800" dirty="0"/>
              <a:t>   </a:t>
            </a:r>
            <a:br>
              <a:rPr lang="en-US" sz="1800" dirty="0"/>
            </a:br>
            <a:r>
              <a:rPr lang="en-US" sz="1800" dirty="0"/>
              <a:t>  </a:t>
            </a:r>
            <a:br>
              <a:rPr lang="en-US" sz="1800" dirty="0"/>
            </a:br>
            <a:r>
              <a:rPr lang="en-US" sz="1800" dirty="0">
                <a:hlinkClick r:id="rId3"/>
              </a:rPr>
              <a:t>Loxley, P. et al. (2014) </a:t>
            </a:r>
            <a:r>
              <a:rPr lang="en-US" sz="1800" i="1" dirty="0">
                <a:hlinkClick r:id="rId3"/>
              </a:rPr>
              <a:t>Teaching Primary Science, Promoting Enjoyment and Developing Understanding</a:t>
            </a:r>
            <a:r>
              <a:rPr lang="en-US" sz="1800" dirty="0">
                <a:hlinkClick r:id="rId3"/>
              </a:rPr>
              <a:t>. Oxon. Routledge</a:t>
            </a:r>
            <a:r>
              <a:rPr lang="en-US" sz="1800" dirty="0"/>
              <a:t> </a:t>
            </a:r>
            <a:br>
              <a:rPr lang="en-US" sz="1800" dirty="0"/>
            </a:br>
            <a:r>
              <a:rPr lang="en-US" sz="1800" b="1" dirty="0"/>
              <a:t> </a:t>
            </a:r>
            <a:r>
              <a:rPr lang="en-US" sz="1800" dirty="0"/>
              <a:t> </a:t>
            </a:r>
            <a:br>
              <a:rPr lang="en-US" sz="1800" dirty="0"/>
            </a:br>
            <a:r>
              <a:rPr lang="en-US" sz="1800" dirty="0" err="1">
                <a:hlinkClick r:id="rId4"/>
              </a:rPr>
              <a:t>Futurelab</a:t>
            </a:r>
            <a:r>
              <a:rPr lang="en-US" sz="1800" dirty="0">
                <a:hlinkClick r:id="rId4"/>
              </a:rPr>
              <a:t> (2008) </a:t>
            </a:r>
            <a:r>
              <a:rPr lang="en-US" sz="1800" i="1" dirty="0">
                <a:hlinkClick r:id="rId4"/>
              </a:rPr>
              <a:t>Digital Literacy across the Curriculum</a:t>
            </a:r>
            <a:r>
              <a:rPr lang="en-US" sz="1800" i="1" dirty="0"/>
              <a:t> </a:t>
            </a:r>
            <a:r>
              <a:rPr lang="en-US" sz="1800" dirty="0"/>
              <a:t> </a:t>
            </a:r>
            <a:br>
              <a:rPr lang="en-US" sz="1800" dirty="0"/>
            </a:br>
            <a:r>
              <a:rPr lang="en-US" sz="1800" dirty="0"/>
              <a:t>  </a:t>
            </a:r>
            <a:br>
              <a:rPr lang="en-US" sz="1800" dirty="0"/>
            </a:br>
            <a:r>
              <a:rPr lang="en-US" sz="1800" dirty="0">
                <a:hlinkClick r:id="rId5"/>
              </a:rPr>
              <a:t>Byron, T. (2008) </a:t>
            </a:r>
            <a:r>
              <a:rPr lang="en-US" sz="1800" i="1" dirty="0">
                <a:hlinkClick r:id="rId5"/>
              </a:rPr>
              <a:t>Safer Children in the Digital World</a:t>
            </a:r>
            <a:r>
              <a:rPr lang="en-US" sz="1800" dirty="0"/>
              <a:t>   </a:t>
            </a:r>
            <a:br>
              <a:rPr lang="en-US" sz="1800" dirty="0"/>
            </a:br>
            <a:r>
              <a:rPr lang="en-US" sz="1800" dirty="0"/>
              <a:t>  </a:t>
            </a:r>
            <a:br>
              <a:rPr lang="en-US" sz="1800" dirty="0"/>
            </a:br>
            <a:r>
              <a:rPr lang="en-US" sz="1800" dirty="0">
                <a:hlinkClick r:id="rId6"/>
              </a:rPr>
              <a:t>Weavers, G., Keogh, B., &amp; Naylor, S. (2008). Made you look, made you think, made you talk. </a:t>
            </a:r>
            <a:r>
              <a:rPr lang="en-US" sz="1800" dirty="0" err="1">
                <a:hlinkClick r:id="rId6"/>
              </a:rPr>
              <a:t>Sandbach</a:t>
            </a:r>
            <a:r>
              <a:rPr lang="en-US" sz="1800" dirty="0">
                <a:hlinkClick r:id="rId6"/>
              </a:rPr>
              <a:t>: Millgate House.</a:t>
            </a:r>
            <a:r>
              <a:rPr lang="en-US" sz="1800" dirty="0"/>
              <a:t> </a:t>
            </a:r>
            <a:r>
              <a:rPr lang="en-US" sz="1800" dirty="0">
                <a:hlinkClick r:id="rId7"/>
              </a:rPr>
              <a:t>WELSH</a:t>
            </a:r>
            <a:r>
              <a:rPr lang="en-US" sz="1800" dirty="0"/>
              <a:t> </a:t>
            </a:r>
            <a:br>
              <a:rPr lang="en-US" sz="1800" dirty="0"/>
            </a:br>
            <a:r>
              <a:rPr lang="en-US" sz="1800" dirty="0"/>
              <a:t>  </a:t>
            </a:r>
            <a:br>
              <a:rPr lang="en-US" sz="1800" dirty="0"/>
            </a:br>
            <a:r>
              <a:rPr lang="en-US" sz="1800" dirty="0">
                <a:hlinkClick r:id="rId8"/>
              </a:rPr>
              <a:t>Russell, T. &amp; McGuigan, L. (2016) Exploring science with young children : a developmental perspective 1st </a:t>
            </a:r>
            <a:r>
              <a:rPr lang="en-US" sz="1600" dirty="0">
                <a:hlinkClick r:id="rId8"/>
              </a:rPr>
              <a:t>ed.</a:t>
            </a:r>
            <a:r>
              <a:rPr lang="en-US" sz="1600" dirty="0"/>
              <a:t>  </a:t>
            </a:r>
            <a:br>
              <a:rPr lang="en-US" dirty="0"/>
            </a:br>
            <a:endParaRPr lang="en-GB" dirty="0"/>
          </a:p>
        </p:txBody>
      </p:sp>
    </p:spTree>
    <p:extLst>
      <p:ext uri="{BB962C8B-B14F-4D97-AF65-F5344CB8AC3E}">
        <p14:creationId xmlns:p14="http://schemas.microsoft.com/office/powerpoint/2010/main" val="928976310"/>
      </p:ext>
    </p:extLst>
  </p:cSld>
  <p:clrMapOvr>
    <a:masterClrMapping/>
  </p:clrMapOvr>
</p:sld>
</file>

<file path=ppt/theme/theme1.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6CC647FA-0DB1-4C93-8AEF-22B64636DE87}"/>
    </a:ext>
  </a:extLst>
</a:theme>
</file>

<file path=ppt/theme/theme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7.xml><?xml version="1.0" encoding="utf-8"?>
<a:theme xmlns:a="http://schemas.openxmlformats.org/drawingml/2006/main" name="Facet">
  <a:themeElements>
    <a:clrScheme name="Custom 1">
      <a:dk1>
        <a:sysClr val="windowText" lastClr="000000"/>
      </a:dk1>
      <a:lt1>
        <a:sysClr val="window" lastClr="FFFFFF"/>
      </a:lt1>
      <a:dk2>
        <a:srgbClr val="2C3C43"/>
      </a:dk2>
      <a:lt2>
        <a:srgbClr val="EBEBEB"/>
      </a:lt2>
      <a:accent1>
        <a:srgbClr val="2E83C3"/>
      </a:accent1>
      <a:accent2>
        <a:srgbClr val="164161"/>
      </a:accent2>
      <a:accent3>
        <a:srgbClr val="28A47C"/>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A0093D-E546-48DB-8574-F612BC80DE13}">
  <ds:schemaRefs>
    <ds:schemaRef ds:uri="http://schemas.microsoft.com/sharepoint/v3/contenttype/forms"/>
  </ds:schemaRefs>
</ds:datastoreItem>
</file>

<file path=customXml/itemProps2.xml><?xml version="1.0" encoding="utf-8"?>
<ds:datastoreItem xmlns:ds="http://schemas.openxmlformats.org/officeDocument/2006/customXml" ds:itemID="{0DED61DB-08E2-402D-914C-15DCDD1937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1975</Words>
  <Application>Microsoft Office PowerPoint</Application>
  <PresentationFormat>Sgrin Lydan</PresentationFormat>
  <Paragraphs>229</Paragraphs>
  <Slides>32</Slides>
  <Notes>3</Notes>
  <HiddenSlides>1</HiddenSlides>
  <MMClips>0</MMClips>
  <ScaleCrop>false</ScaleCrop>
  <HeadingPairs>
    <vt:vector size="6" baseType="variant">
      <vt:variant>
        <vt:lpstr>Ffontiau a Ddefnyddiwyd</vt:lpstr>
      </vt:variant>
      <vt:variant>
        <vt:i4>14</vt:i4>
      </vt:variant>
      <vt:variant>
        <vt:lpstr>Thema</vt:lpstr>
      </vt:variant>
      <vt:variant>
        <vt:i4>7</vt:i4>
      </vt:variant>
      <vt:variant>
        <vt:lpstr>Teitlau Sleidiau</vt:lpstr>
      </vt:variant>
      <vt:variant>
        <vt:i4>32</vt:i4>
      </vt:variant>
    </vt:vector>
  </HeadingPairs>
  <TitlesOfParts>
    <vt:vector size="53" baseType="lpstr">
      <vt:lpstr>Arial Unicode MS</vt:lpstr>
      <vt:lpstr>Helvetica Neue</vt:lpstr>
      <vt:lpstr>inherit</vt:lpstr>
      <vt:lpstr>Interface-Regular</vt:lpstr>
      <vt:lpstr>serifa</vt:lpstr>
      <vt:lpstr>Arial</vt:lpstr>
      <vt:lpstr>Avenir Next LT Pro</vt:lpstr>
      <vt:lpstr>Calibri</vt:lpstr>
      <vt:lpstr>Calibri Light</vt:lpstr>
      <vt:lpstr>Tahoma</vt:lpstr>
      <vt:lpstr>Times New Roman</vt:lpstr>
      <vt:lpstr>Trebuchet MS</vt:lpstr>
      <vt:lpstr>Wingdings</vt:lpstr>
      <vt:lpstr>Wingdings 3</vt:lpstr>
      <vt:lpstr>UWTSD 200_Title Page 3</vt:lpstr>
      <vt:lpstr>Custom Design</vt:lpstr>
      <vt:lpstr>UWTSD 200_Subtitle 3</vt:lpstr>
      <vt:lpstr>UWTSD 200_Text 1</vt:lpstr>
      <vt:lpstr>UWTSD 200_Text 5</vt:lpstr>
      <vt:lpstr>UWTSD 200_Text 1</vt:lpstr>
      <vt:lpstr>Facet</vt:lpstr>
      <vt:lpstr>Cyflwyniad PowerPoint</vt:lpstr>
      <vt:lpstr>Cyflwyniad PowerPoint</vt:lpstr>
      <vt:lpstr>Cyfalaf Gwyddonol- Beth ydyw? </vt:lpstr>
      <vt:lpstr>Cyfalaf Gwyddonol : Science Capital </vt:lpstr>
      <vt:lpstr>Datganiadau o’r hyn sy’n bwysig      Statements of what matters         </vt:lpstr>
      <vt:lpstr>Cyflwyniad PowerPoint</vt:lpstr>
      <vt:lpstr>Cyflwyniad PowerPoint</vt:lpstr>
      <vt:lpstr>Cysylltiadau allweddol gyda MDaPh eraill? Key links to other AoLE’s?</vt:lpstr>
      <vt:lpstr>  Prawf Teg   Fair test</vt:lpstr>
      <vt:lpstr>Cyflwyniad PowerPoint</vt:lpstr>
      <vt:lpstr>Prawf Teg                                Fair Test Newidynnau                            Variables       </vt:lpstr>
      <vt:lpstr>Cynllunio Prawf Teg            </vt:lpstr>
      <vt:lpstr>Cyflwyniad PowerPoint</vt:lpstr>
      <vt:lpstr>Y Cwestiwn                          The Question            </vt:lpstr>
      <vt:lpstr>Tasg                              Task</vt:lpstr>
      <vt:lpstr>Cyflwyniad PowerPoint</vt:lpstr>
      <vt:lpstr>Ymchwilio, Arbrofi, Creu, Darganfod   </vt:lpstr>
      <vt:lpstr>YHSB/SOWM 1-6</vt:lpstr>
      <vt:lpstr>Cyflwyniad PowerPoint</vt:lpstr>
      <vt:lpstr>YHSB 2 </vt:lpstr>
      <vt:lpstr>Cyflwyniad PowerPoint</vt:lpstr>
      <vt:lpstr>YHSB/SOWM 4 &amp; 5 :  Camau cynnydd/Progression steps 1-3</vt:lpstr>
      <vt:lpstr>YHSB 6 : Mae cyfrifiaduraeth yn gosod sail i’n byd digidol</vt:lpstr>
      <vt:lpstr>SOWM 6 :</vt:lpstr>
      <vt:lpstr>Cyflwyniad PowerPoint</vt:lpstr>
      <vt:lpstr>Cyflwyniad PowerPoint</vt:lpstr>
      <vt:lpstr>Syniadau ac Adnoddau        </vt:lpstr>
      <vt:lpstr>Cyflwyniad PowerPoint</vt:lpstr>
      <vt:lpstr>Over the course of an academic year, pupils will carry out several investigations which involve different types of scientific enquiry approaches: </vt:lpstr>
      <vt:lpstr>Ymholiad gwyddonol, beth sydd angen?</vt:lpstr>
      <vt:lpstr>Eich tro chi – ewch amdani!</vt:lpstr>
      <vt:lpstr>   Llyfrau Gwyddoniaeth a Thechnoleg    Allen, J. et al (2012), Primary ICT: Knowledge, Understanding and Practice, London: Learning Matters.       Loxley, P. et al. (2014) Teaching Primary Science, Promoting Enjoyment and Developing Understanding. Oxon. Routledge     Futurelab (2008) Digital Literacy across the Curriculum      Byron, T. (2008) Safer Children in the Digital World       Weavers, G., Keogh, B., &amp; Naylor, S. (2008). Made you look, made you think, made you talk. Sandbach: Millgate House. WELSH     Russell, T. &amp; McGuigan, L. (2016) Exploring science with young children : a developmental perspective 1st 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Williams (IEH)</dc:creator>
  <cp:lastModifiedBy>Menna Davies</cp:lastModifiedBy>
  <cp:revision>62</cp:revision>
  <dcterms:created xsi:type="dcterms:W3CDTF">2023-09-26T18:02:24Z</dcterms:created>
  <dcterms:modified xsi:type="dcterms:W3CDTF">2025-10-20T08:57:07Z</dcterms:modified>
</cp:coreProperties>
</file>