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70" r:id="rId7"/>
    <p:sldId id="262" r:id="rId8"/>
    <p:sldId id="263" r:id="rId9"/>
    <p:sldId id="264" r:id="rId10"/>
    <p:sldId id="269" r:id="rId11"/>
    <p:sldId id="265" r:id="rId12"/>
    <p:sldId id="266" r:id="rId13"/>
    <p:sldId id="268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5F058D-BB2E-499F-8DF1-B90ABC2F9FCA}" v="267" dt="2026-02-24T19:01:43.7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666" autoAdjust="0"/>
    <p:restoredTop sz="81780" autoAdjust="0"/>
  </p:normalViewPr>
  <p:slideViewPr>
    <p:cSldViewPr snapToGrid="0">
      <p:cViewPr varScale="1">
        <p:scale>
          <a:sx n="99" d="100"/>
          <a:sy n="99" d="100"/>
        </p:scale>
        <p:origin x="1512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45174D-EB03-47B4-992D-29FEFF8A88A5}" type="datetimeFigureOut">
              <a:t>2/24/26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7DC6E-1D39-47DC-8D30-D90380B5FE0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855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551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331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8044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387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7286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BC0BCA-3874-AF84-60EC-669FD385E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A9724E-B8CC-B5AC-F305-3F4C3A027D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61AFEE-077A-A989-F138-A8A8AECDB0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6DCCA3-161E-35C6-2CE6-74D56CB656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1607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619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7720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>
              <a:highlight>
                <a:srgbClr val="FFFFFF"/>
              </a:highlight>
              <a:ea typeface="Calibri"/>
              <a:cs typeface="Calibri"/>
            </a:endParaRPr>
          </a:p>
          <a:p>
            <a:pPr algn="just"/>
            <a:endParaRPr lang="en-US" dirty="0">
              <a:highlight>
                <a:srgbClr val="FFFFFF"/>
              </a:highlight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6026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1E376D-1D4E-ABBF-6EC1-C3AD610D6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3BBE93-F8B8-BAD4-5EF6-F915AC6471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137E79-96E0-8394-FC79-C934AE65CC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>
              <a:highlight>
                <a:srgbClr val="FFFFFF"/>
              </a:highlight>
              <a:ea typeface="Calibri"/>
              <a:cs typeface="Calibri"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A662A5-7B11-80D5-6A3C-287EBBA651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7289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>
              <a:highlight>
                <a:srgbClr val="FFFFFF"/>
              </a:highlight>
              <a:ea typeface="Calibri"/>
              <a:cs typeface="Calibri"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7356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>
              <a:highlight>
                <a:srgbClr val="FFFFFF"/>
              </a:highlight>
              <a:ea typeface="Calibri"/>
              <a:cs typeface="Calibri"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0027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3663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87DC6E-1D39-47DC-8D30-D90380B5FE0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249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uffet line of food&#10;&#10;AI-generated content may be incorrect.">
            <a:extLst>
              <a:ext uri="{FF2B5EF4-FFF2-40B4-BE49-F238E27FC236}">
                <a16:creationId xmlns:a16="http://schemas.microsoft.com/office/drawing/2014/main" id="{F1BD17B8-CF7E-D3E8-D38C-79F1141A05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026" t="9091" r="21520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254" y="258498"/>
            <a:ext cx="10095277" cy="185002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4000" b="1" dirty="0">
                <a:latin typeface="Times New Roman"/>
                <a:ea typeface="+mj-lt"/>
                <a:cs typeface="+mj-lt"/>
              </a:rPr>
              <a:t>Sustainability in Food Waste and Its Efficacy:</a:t>
            </a:r>
            <a:r>
              <a:rPr lang="en-US" sz="4000" b="1" dirty="0">
                <a:latin typeface="Times New Roman"/>
                <a:ea typeface="+mj-lt"/>
                <a:cs typeface="+mj-lt"/>
              </a:rPr>
              <a:t> </a:t>
            </a:r>
            <a:r>
              <a:rPr lang="en-GB" sz="4000" b="1" dirty="0">
                <a:latin typeface="Times New Roman"/>
                <a:ea typeface="+mj-lt"/>
                <a:cs typeface="+mj-lt"/>
              </a:rPr>
              <a:t>A Case Analysis of Novotel</a:t>
            </a:r>
            <a:endParaRPr lang="en-US" sz="4000" b="1" dirty="0">
              <a:latin typeface="Times New Roman"/>
              <a:ea typeface="+mj-lt"/>
              <a:cs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2250" y="4923692"/>
            <a:ext cx="11099184" cy="23077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Student Name: Ioana Elisa Bucura</a:t>
            </a:r>
          </a:p>
          <a:p>
            <a:pPr algn="l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Student ID: 2246646</a:t>
            </a:r>
          </a:p>
          <a:p>
            <a:pPr algn="l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BMIH6001</a:t>
            </a:r>
            <a:endParaRPr lang="en-US" sz="2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E03B47-CC55-854D-0856-E3CA4AE6D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79" y="861437"/>
            <a:ext cx="4778037" cy="1332664"/>
          </a:xfrm>
        </p:spPr>
        <p:txBody>
          <a:bodyPr anchor="b">
            <a:normAutofit/>
          </a:bodyPr>
          <a:lstStyle/>
          <a:p>
            <a:r>
              <a:rPr lang="en-US" sz="4000" b="1" dirty="0">
                <a:latin typeface="Times New Roman"/>
                <a:ea typeface="+mj-lt"/>
                <a:cs typeface="+mj-lt"/>
              </a:rPr>
              <a:t>Aim and Research Questions</a:t>
            </a:r>
            <a:endParaRPr lang="en-US" sz="4000" dirty="0">
              <a:latin typeface="Times New Roman"/>
              <a:cs typeface="Times New Roman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A84E7-DEDC-1750-EA8B-B0D60115B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8" y="2395269"/>
            <a:ext cx="4778037" cy="410053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Aim: Evaluate food-waste sustainability practices in UK hotels and assess Novotel Milton Keynes’ efficacy.</a:t>
            </a:r>
          </a:p>
          <a:p>
            <a:pPr marL="0" indent="0">
              <a:buNone/>
            </a:pP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Questions: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operational drivers cause food waste in buffet-based hotels?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effective are industry responses (redistribution, smart inventory, staff training)?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practical KPIs and recommendations can SMEs implement?</a:t>
            </a:r>
          </a:p>
        </p:txBody>
      </p:sp>
      <p:pic>
        <p:nvPicPr>
          <p:cNvPr id="4" name="Picture 3" descr="A cutting board with meat and utensils on it&#10;&#10;AI-generated content may be incorrect.">
            <a:extLst>
              <a:ext uri="{FF2B5EF4-FFF2-40B4-BE49-F238E27FC236}">
                <a16:creationId xmlns:a16="http://schemas.microsoft.com/office/drawing/2014/main" id="{B99EE5CA-9B1D-9CEE-FF18-B969EA973E4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78" r="1" b="1"/>
          <a:stretch>
            <a:fillRect/>
          </a:stretch>
        </p:blipFill>
        <p:spPr>
          <a:xfrm>
            <a:off x="5385816" y="0"/>
            <a:ext cx="68061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977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29174-CA69-1B19-DB25-653655051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2" y="326414"/>
            <a:ext cx="5291663" cy="1628775"/>
          </a:xfrm>
        </p:spPr>
        <p:txBody>
          <a:bodyPr anchor="b">
            <a:noAutofit/>
          </a:bodyPr>
          <a:lstStyle/>
          <a:p>
            <a:r>
              <a:rPr lang="en-US" sz="4000" b="1" dirty="0">
                <a:latin typeface="Times New Roman"/>
                <a:cs typeface="Arial"/>
              </a:rPr>
              <a:t>Introduction and Case Context: </a:t>
            </a:r>
            <a:br>
              <a:rPr lang="en-US" sz="4000" b="1" dirty="0">
                <a:latin typeface="Times New Roman"/>
                <a:cs typeface="Arial"/>
              </a:rPr>
            </a:br>
            <a:r>
              <a:rPr lang="en-US" sz="4000" b="1" dirty="0">
                <a:latin typeface="Times New Roman"/>
                <a:cs typeface="Arial"/>
              </a:rPr>
              <a:t>Novotel Milton Keynes</a:t>
            </a:r>
            <a:endParaRPr lang="en-US" sz="4000" dirty="0">
              <a:latin typeface="Times New Roman"/>
              <a:cs typeface="Times New Roma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9A3858-40F6-42CB-1E1B-1E77527ACA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516" r="12803" b="1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C890A174-9CCF-77A6-EB2D-CB31C0455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3" y="2119312"/>
            <a:ext cx="5291663" cy="42481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waste continues to rise globally, with approximately 66 million tonnes generated and around 60% ending up in landfill (EPA, 2018). </a:t>
            </a:r>
          </a:p>
          <a:p>
            <a:pPr marL="0" indent="0">
              <a:buNone/>
            </a:pP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hospitality waste costs ≈ £3.2bn annually and the buffet services amplify overproduction risk (Wolverhampton, 2023).</a:t>
            </a:r>
          </a:p>
          <a:p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Novotel UK reported ~53% of operational waste as food. (Accor, 2024)</a:t>
            </a:r>
          </a:p>
          <a:p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Novotel UK committed to a 60% reduction in food waste by 2030 (Accor, 2024).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857196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4" name="Rectangle 205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F8B22-F576-303E-9BEF-F7789FBCB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097" y="150934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Literature Review: </a:t>
            </a:r>
            <a:br>
              <a:rPr lang="en-US" sz="4000" b="1" dirty="0">
                <a:latin typeface="Times New Roman"/>
                <a:cs typeface="Times New Roman"/>
              </a:rPr>
            </a:br>
            <a:r>
              <a:rPr lang="en-US" sz="4000" b="1" dirty="0">
                <a:latin typeface="Times New Roman"/>
                <a:cs typeface="Times New Roman"/>
              </a:rPr>
              <a:t>Food Waste in Hospitality</a:t>
            </a:r>
            <a:endParaRPr lang="en-US" sz="4000" dirty="0">
              <a:latin typeface="Times New Roman"/>
              <a:cs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9C6A8-E12F-D789-A03D-59D89E706E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452" y="1797292"/>
            <a:ext cx="6443304" cy="4509723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studies find ~30% of food produced is lost before eating (Hussain and Soni, 2025). </a:t>
            </a:r>
          </a:p>
          <a:p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operations such as supply‑chain optimisation and portion control reduce waste creation significantly (Liu, Q., et al 2024)</a:t>
            </a:r>
          </a:p>
          <a:p>
            <a:pPr marL="0" indent="0">
              <a:buNone/>
            </a:pP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Tourists increasingly favour eco‑friendly hotels, with 33% showing interest in waste‑reduction programmes (Demetriou, 2022)</a:t>
            </a:r>
          </a:p>
          <a:p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Redistribution limited by regulation (Hecht &amp; Neff, 2019).</a:t>
            </a:r>
          </a:p>
          <a:p>
            <a:pPr marL="0" indent="0">
              <a:buNone/>
            </a:pP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training gaps reduce sustainability success (Montesdeoca‑Calderón et al., 2024).</a:t>
            </a:r>
          </a:p>
        </p:txBody>
      </p:sp>
      <p:pic>
        <p:nvPicPr>
          <p:cNvPr id="2052" name="Picture 4" descr="How To Conduct A Literature Review For Your Thesis - MDPI Blog">
            <a:extLst>
              <a:ext uri="{FF2B5EF4-FFF2-40B4-BE49-F238E27FC236}">
                <a16:creationId xmlns:a16="http://schemas.microsoft.com/office/drawing/2014/main" id="{84CCF1A3-8757-6C61-2230-A582520FFB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02" r="29816"/>
          <a:stretch>
            <a:fillRect/>
          </a:stretch>
        </p:blipFill>
        <p:spPr bwMode="auto">
          <a:xfrm>
            <a:off x="7136305" y="10"/>
            <a:ext cx="5052646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840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3" name="Rectangle 1052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35396-4468-0CE2-F4D8-B0D61AC1A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780608"/>
            <a:ext cx="6423074" cy="1087819"/>
          </a:xfrm>
        </p:spPr>
        <p:txBody>
          <a:bodyPr anchor="b">
            <a:no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Theoretical Framework: </a:t>
            </a:r>
            <a:br>
              <a:rPr lang="en-US" sz="4000" b="1" dirty="0">
                <a:latin typeface="Times New Roman"/>
                <a:cs typeface="Times New Roman"/>
              </a:rPr>
            </a:br>
            <a:r>
              <a:rPr lang="en-US" sz="4000" b="1" dirty="0">
                <a:latin typeface="Times New Roman"/>
                <a:cs typeface="Times New Roman"/>
              </a:rPr>
              <a:t>Triple Bottom Line</a:t>
            </a:r>
            <a:endParaRPr lang="en-US" sz="4000" dirty="0">
              <a:latin typeface="Times New Roman"/>
              <a:cs typeface="Times New Roman"/>
            </a:endParaRPr>
          </a:p>
        </p:txBody>
      </p:sp>
      <p:sp>
        <p:nvSpPr>
          <p:cNvPr id="1055" name="Rectangle 1054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57" name="Rectangle 1056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943FA-F7DF-B876-444D-FE0262539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57" y="2412051"/>
            <a:ext cx="5574582" cy="418202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Environmental: Reducing food waste lowers emissions and landfill use (EPA, 2018).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Social: Staff training and redistribution partnerships support communities (Hecht &amp; Neff, 2019).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Economic: Waste‑reduction initiatives generate cost savings in purchasing and disposal (Costa &amp; Costa, 2022).</a:t>
            </a:r>
          </a:p>
        </p:txBody>
      </p:sp>
      <p:pic>
        <p:nvPicPr>
          <p:cNvPr id="1026" name="Picture 2" descr="African brands Leveraging Triple Bottom Line Sustainability framework">
            <a:extLst>
              <a:ext uri="{FF2B5EF4-FFF2-40B4-BE49-F238E27FC236}">
                <a16:creationId xmlns:a16="http://schemas.microsoft.com/office/drawing/2014/main" id="{6A5BF25B-05E4-206C-4498-912ADF891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8741" r="90443">
                        <a14:foregroundMark x1="90559" y1="57083" x2="90559" y2="69306"/>
                        <a14:foregroundMark x1="9557" y1="56528" x2="8741" y2="690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259" r="8487" b="2"/>
          <a:stretch>
            <a:fillRect/>
          </a:stretch>
        </p:blipFill>
        <p:spPr bwMode="auto">
          <a:xfrm>
            <a:off x="6096000" y="625683"/>
            <a:ext cx="5568179" cy="555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617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C9ECB5-9CB7-F590-D50B-E412351A27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0" name="Rectangle 104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D0D9D-C92E-3BE1-569B-A221CF8B4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9645" y="431371"/>
            <a:ext cx="4570495" cy="12888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52" name="Oval 105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Pros and Cons of Online Customer Reviews">
            <a:extLst>
              <a:ext uri="{FF2B5EF4-FFF2-40B4-BE49-F238E27FC236}">
                <a16:creationId xmlns:a16="http://schemas.microsoft.com/office/drawing/2014/main" id="{7419650E-C4C1-5870-8463-48B13F0CA9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5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8A84DD1-702B-AD16-0CC9-630C0526EB41}"/>
              </a:ext>
            </a:extLst>
          </p:cNvPr>
          <p:cNvSpPr txBox="1">
            <a:spLocks/>
          </p:cNvSpPr>
          <p:nvPr/>
        </p:nvSpPr>
        <p:spPr>
          <a:xfrm>
            <a:off x="6156381" y="1883800"/>
            <a:ext cx="5338553" cy="42122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alpha val="80000"/>
                  </a:schemeClr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Qualitative research design was employed to gather insights into the practices, focusing on descriptive information rather than numerical data.</a:t>
            </a:r>
          </a:p>
          <a:p>
            <a:pPr marL="5715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>
                  <a:alpha val="80000"/>
                </a:schemeClr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5715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Secondary data, such as peer-reviewed journals, provide recent academic evidence on sustainability.</a:t>
            </a:r>
          </a:p>
          <a:p>
            <a:pPr marL="5715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5715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Thematic analysis has been used, which includes systematic coding and the generation of themes. (Naeem et al., 2023).</a:t>
            </a:r>
          </a:p>
          <a:p>
            <a:pPr marL="5715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5715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PESTEL has been used to frame macro-level industry pressures.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  <a:p>
            <a:pPr mar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  <a:p>
            <a:pPr mar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5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6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2236B498-D9EF-B779-7015-EADFEF1BD703}"/>
              </a:ext>
            </a:extLst>
          </p:cNvPr>
          <p:cNvSpPr txBox="1">
            <a:spLocks/>
          </p:cNvSpPr>
          <p:nvPr/>
        </p:nvSpPr>
        <p:spPr>
          <a:xfrm>
            <a:off x="2658437" y="279563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25009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AF7105-FD2D-3E12-A888-DE4B468F2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80" y="371759"/>
            <a:ext cx="6155988" cy="1182927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Times New Roman"/>
                <a:cs typeface="Arial"/>
              </a:rPr>
              <a:t>PESTEL Analysis</a:t>
            </a:r>
            <a:endParaRPr lang="en-US" dirty="0">
              <a:latin typeface="Times New Roman"/>
              <a:cs typeface="Times New Roman"/>
            </a:endParaRP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EE6DC-0401-08E2-2AC3-46D32FCF6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451" y="1942650"/>
            <a:ext cx="6190412" cy="33444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Political: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Food‑safety and redistribution regulations influence donation practices (Aditya &amp; </a:t>
            </a:r>
            <a:r>
              <a:rPr lang="en-GB" sz="20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Kurniawati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Economic: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Waste increases operating costs (Costa &amp; Costa, 2022).</a:t>
            </a: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Social: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Guests expect visible sustainability action (Lee &amp; Huang, 2023).</a:t>
            </a: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Technological: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Waste‑tracking improves forecasting (</a:t>
            </a:r>
            <a:r>
              <a:rPr lang="en-GB" sz="20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Chkoniya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2021).</a:t>
            </a: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Environmental: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Waste reduction lowers emissions (EPA, 2018).</a:t>
            </a:r>
          </a:p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Legal: </a:t>
            </a:r>
            <a:r>
              <a:rPr lang="en-GB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Donation requires strict compliance (Hecht &amp; Neff, 2019).</a:t>
            </a:r>
          </a:p>
        </p:txBody>
      </p:sp>
      <p:pic>
        <p:nvPicPr>
          <p:cNvPr id="4" name="Picture 3" descr="A circular diagram of different types of icons&#10;&#10;AI-generated content may be incorrect.">
            <a:extLst>
              <a:ext uri="{FF2B5EF4-FFF2-40B4-BE49-F238E27FC236}">
                <a16:creationId xmlns:a16="http://schemas.microsoft.com/office/drawing/2014/main" id="{9F6BA706-508D-D658-9717-C1AEAD0859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0" r="-1" b="1460"/>
          <a:stretch>
            <a:fillRect/>
          </a:stretch>
        </p:blipFill>
        <p:spPr>
          <a:xfrm>
            <a:off x="7226894" y="1445559"/>
            <a:ext cx="4543075" cy="4802838"/>
          </a:xfrm>
          <a:prstGeom prst="rect">
            <a:avLst/>
          </a:prstGeom>
        </p:spPr>
      </p:pic>
      <p:sp>
        <p:nvSpPr>
          <p:cNvPr id="5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091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" name="Rectangle 193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6" name="Rectangle 195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8" name="Rectangle 197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941D30-6182-9117-1279-1A7E33071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707" y="521208"/>
            <a:ext cx="10168128" cy="1179576"/>
          </a:xfrm>
        </p:spPr>
        <p:txBody>
          <a:bodyPr>
            <a:normAutofit/>
          </a:bodyPr>
          <a:lstStyle/>
          <a:p>
            <a:r>
              <a:rPr lang="en-US" b="1" dirty="0">
                <a:latin typeface="Times New Roman"/>
                <a:ea typeface="+mj-lt"/>
                <a:cs typeface="+mj-lt"/>
              </a:rPr>
              <a:t>Findings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CC0E70-0CB2-5E25-2171-FF6ECC4BA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850" y="2107692"/>
            <a:ext cx="11565150" cy="45811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1: Impact of Sustainable Operations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Novotel UK reported that 53% of its operational waste in 2023 consisted of food waste (Accor, 2024).</a:t>
            </a:r>
          </a:p>
          <a:p>
            <a:pPr lvl="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aims to reduce this by 60% by 2030 and has partnered with WWF to support sustainable sourcing (Accor, 2025).</a:t>
            </a:r>
          </a:p>
          <a:p>
            <a:pPr lvl="0"/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2: Challenges in Sustainability Implementation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Supply‑chain fragility and climate‑change impacts reduce operational resilience 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Chemmanur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Fenec, 2024).</a:t>
            </a:r>
          </a:p>
          <a:p>
            <a:pPr marL="342900" lvl="0" indent="-34290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businesses generated 191.2 million tonnes of solid waste in 2020, demonstrating systemic national waste pressures (So, 2024).</a:t>
            </a:r>
          </a:p>
          <a:p>
            <a:pPr marL="342900" lvl="0" indent="-342900"/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3: Solutions and Industry Responses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City Harvest redistributes 1.25 million meals per month, supporting both sustainability and social responsibility (City Harvest, 2025).</a:t>
            </a:r>
          </a:p>
          <a:p>
            <a:pPr marL="342900" lvl="0" indent="-342900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 initiatives such as ‘Your Business is Food’ support systematic measurement and reduction (Cluster Collaboration, 2026).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79260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5" name="Rectangle 144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7" name="Freeform: Shape 146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9" name="Freeform: Shape 148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AA8901-8C7E-B3CE-8384-F26F648C6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b="1" kern="1200">
                <a:latin typeface="Times New Roman" panose="02020603050405020304" pitchFamily="18" charset="0"/>
                <a:cs typeface="Times New Roman" panose="02020603050405020304" pitchFamily="18" charset="0"/>
              </a:rPr>
              <a:t>Industry Response &amp; Critical Reflection</a:t>
            </a:r>
            <a:endParaRPr lang="en-US" sz="4000" kern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A4301BD-FF06-11B3-1AC6-1C536DF481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2038269"/>
              </p:ext>
            </p:extLst>
          </p:nvPr>
        </p:nvGraphicFramePr>
        <p:xfrm>
          <a:off x="5031896" y="470942"/>
          <a:ext cx="6947096" cy="5705682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473548">
                  <a:extLst>
                    <a:ext uri="{9D8B030D-6E8A-4147-A177-3AD203B41FA5}">
                      <a16:colId xmlns:a16="http://schemas.microsoft.com/office/drawing/2014/main" val="666037927"/>
                    </a:ext>
                  </a:extLst>
                </a:gridCol>
                <a:gridCol w="3473548">
                  <a:extLst>
                    <a:ext uri="{9D8B030D-6E8A-4147-A177-3AD203B41FA5}">
                      <a16:colId xmlns:a16="http://schemas.microsoft.com/office/drawing/2014/main" val="1906790518"/>
                    </a:ext>
                  </a:extLst>
                </a:gridCol>
              </a:tblGrid>
              <a:tr h="417354">
                <a:tc>
                  <a:txBody>
                    <a:bodyPr/>
                    <a:lstStyle/>
                    <a:p>
                      <a:pPr algn="just"/>
                      <a:r>
                        <a:rPr lang="en-GB" sz="18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Opportunities</a:t>
                      </a:r>
                    </a:p>
                  </a:txBody>
                  <a:tcPr marL="186100" marR="139575" marT="93050" marB="9305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Barriers </a:t>
                      </a:r>
                    </a:p>
                  </a:txBody>
                  <a:tcPr marL="186100" marR="139575" marT="93050" marB="93050" anchor="ctr">
                    <a:lnL w="12700" cmpd="sng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3862663"/>
                  </a:ext>
                </a:extLst>
              </a:tr>
              <a:tr h="1084483"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Technology: </a:t>
                      </a:r>
                      <a:r>
                        <a:rPr lang="en-GB" sz="18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Better forecasting and waste tracking – reduces overproduction </a:t>
                      </a:r>
                      <a:r>
                        <a:rPr lang="en-GB" sz="1800" kern="12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GB" sz="1800" kern="1200" cap="none" spc="0" dirty="0" err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Chkoniya</a:t>
                      </a:r>
                      <a:r>
                        <a:rPr lang="en-GB" sz="1800" kern="12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, 2021)</a:t>
                      </a:r>
                    </a:p>
                  </a:txBody>
                  <a:tcPr marL="186100" marR="139575" marT="93050" marB="9305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1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Finance: </a:t>
                      </a:r>
                      <a:r>
                        <a:rPr lang="en-GB" sz="1800" cap="none" spc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Upfront capital costs for tech pilots and tracking systems (Costa &amp; Costa, 2022)</a:t>
                      </a:r>
                    </a:p>
                  </a:txBody>
                  <a:tcPr marL="186100" marR="139575" marT="93050" marB="93050">
                    <a:lnL w="12700" cmpd="sng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9835684"/>
                  </a:ext>
                </a:extLst>
              </a:tr>
              <a:tr h="1084483">
                <a:tc>
                  <a:txBody>
                    <a:bodyPr/>
                    <a:lstStyle/>
                    <a:p>
                      <a:pPr algn="just"/>
                      <a:r>
                        <a:rPr lang="en-GB" sz="18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Redistribution partnerships: </a:t>
                      </a:r>
                      <a:r>
                        <a:rPr lang="en-GB" sz="18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Reduces landfill and boosts social impact (City Harvest, 2025)</a:t>
                      </a:r>
                    </a:p>
                  </a:txBody>
                  <a:tcPr marL="186100" marR="139575" marT="93050" marB="9305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People: </a:t>
                      </a:r>
                      <a:r>
                        <a:rPr lang="en-GB" sz="18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Staff skills, training needs and cultural change </a:t>
                      </a:r>
                      <a:r>
                        <a:rPr lang="en-GB" sz="1800" b="0" i="0" kern="12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(Montesdeoca-Calderón et al., 2024)</a:t>
                      </a:r>
                      <a:endParaRPr lang="en-GB" sz="18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86100" marR="139575" marT="93050" marB="93050">
                    <a:lnL w="12700" cmpd="sng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4453589"/>
                  </a:ext>
                </a:extLst>
              </a:tr>
              <a:tr h="1319699">
                <a:tc>
                  <a:txBody>
                    <a:bodyPr/>
                    <a:lstStyle/>
                    <a:p>
                      <a:pPr algn="just"/>
                      <a:r>
                        <a:rPr lang="en-GB" sz="18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Guest demand for sustainability: </a:t>
                      </a:r>
                      <a:r>
                        <a:rPr lang="en-GB" sz="18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Competitive advantage and brand value (Lee &amp; Huang, 2023)</a:t>
                      </a:r>
                    </a:p>
                  </a:txBody>
                  <a:tcPr marL="186100" marR="139575" marT="93050" marB="9305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1" i="0" kern="12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Regulation: </a:t>
                      </a:r>
                      <a:r>
                        <a:rPr lang="en-GB" sz="1800" b="0" i="0" kern="12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Food-safety, traceability &amp; allergen obligations complicate redistribution. (Hecht &amp; Neff, 2019)</a:t>
                      </a:r>
                      <a:endParaRPr lang="en-GB" sz="18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86100" marR="139575" marT="93050" marB="93050">
                    <a:lnL w="12700" cmpd="sng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9764811"/>
                  </a:ext>
                </a:extLst>
              </a:tr>
              <a:tr h="1554916">
                <a:tc>
                  <a:txBody>
                    <a:bodyPr/>
                    <a:lstStyle/>
                    <a:p>
                      <a:pPr algn="just"/>
                      <a:r>
                        <a:rPr lang="en-GB" sz="1800" b="1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Staff Engagement and Training: </a:t>
                      </a:r>
                      <a:r>
                        <a:rPr lang="en-GB" sz="18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Raises awareness and improves daily waste-reduction practices (</a:t>
                      </a:r>
                      <a:r>
                        <a:rPr lang="en-GB" sz="1800" kern="12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Montesdeoca‑Calderón et al., 2024)</a:t>
                      </a:r>
                      <a:endParaRPr lang="en-GB" sz="18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86100" marR="139575" marT="93050" marB="9305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1" i="0" kern="12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Technology risks: </a:t>
                      </a:r>
                      <a:r>
                        <a:rPr lang="en-GB" sz="1800" b="0" i="0" kern="1200" cap="none" spc="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Maintenance, cyber exposure and hidden running costs. (Ramanathan et al., 2023)</a:t>
                      </a:r>
                      <a:endParaRPr lang="en-GB" sz="1800" cap="none" spc="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86100" marR="139575" marT="93050" marB="93050">
                    <a:lnL w="12700" cmpd="sng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26427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1410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59B2C7-190E-1E54-FBEC-8039C7E71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21" name="Rectangle 3120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3C1BE-6EA9-034F-19D4-D567444C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Strengths and Limitations</a:t>
            </a:r>
            <a:endParaRPr lang="en-US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70F4AA4-5B56-7CC9-7509-5F75BB51D5A6}"/>
              </a:ext>
            </a:extLst>
          </p:cNvPr>
          <p:cNvSpPr txBox="1">
            <a:spLocks/>
          </p:cNvSpPr>
          <p:nvPr/>
        </p:nvSpPr>
        <p:spPr>
          <a:xfrm>
            <a:off x="838201" y="2007353"/>
            <a:ext cx="5550876" cy="450483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spcAft>
                <a:spcPts val="600"/>
              </a:spcAft>
            </a:pPr>
            <a:r>
              <a:rPr lang="en-US" sz="20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Strengths</a:t>
            </a:r>
            <a:endParaRPr lang="en-US" sz="2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Shows strong sustainability actions in UK hospitality (e.g., surplus‑food rescue).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Novotel’s existing practices reflect increasing staff awareness of food‑waste issues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lvl="0">
              <a:spcAft>
                <a:spcPts val="600"/>
              </a:spcAft>
            </a:pPr>
            <a:r>
              <a:rPr lang="en-US" sz="20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Limitations</a:t>
            </a:r>
            <a:endParaRPr lang="en-US" sz="2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No direct staff survey data from Novotel.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Findings are indicative, not fully representative of internal practices.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lvl="0">
              <a:spcAft>
                <a:spcPts val="600"/>
              </a:spcAft>
            </a:pPr>
            <a:r>
              <a:rPr lang="en-US" sz="2000" b="1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Future Research</a:t>
            </a:r>
            <a:endParaRPr lang="en-US" sz="2000" dirty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Staff interviews, kitchen audits, guest </a:t>
            </a:r>
            <a:r>
              <a:rPr lang="en-US" sz="2000" dirty="0" err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behaviour</a:t>
            </a:r>
            <a:r>
              <a:rPr lang="en-US" sz="2000" dirty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studies, and longer‑term evaluation of technology ROI.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+mn-lt"/>
              <a:ea typeface="+mn-ea"/>
              <a:cs typeface="+mn-cs"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+mn-lt"/>
              <a:ea typeface="+mn-ea"/>
              <a:cs typeface="+mn-cs"/>
            </a:endParaRP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+mn-lt"/>
              <a:ea typeface="+mn-ea"/>
              <a:cs typeface="+mn-cs"/>
            </a:endParaRPr>
          </a:p>
        </p:txBody>
      </p:sp>
      <p:sp>
        <p:nvSpPr>
          <p:cNvPr id="3123" name="Oval 312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80" name="Picture 8" descr="Limitation - Free signaling icons">
            <a:extLst>
              <a:ext uri="{FF2B5EF4-FFF2-40B4-BE49-F238E27FC236}">
                <a16:creationId xmlns:a16="http://schemas.microsoft.com/office/drawing/2014/main" id="{2876DB1B-B2A4-1359-9A4B-30F920C90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3742"/>
          <a:stretch>
            <a:fillRect/>
          </a:stretch>
        </p:blipFill>
        <p:spPr bwMode="auto">
          <a:xfrm>
            <a:off x="8395315" y="3171092"/>
            <a:ext cx="3562224" cy="3429000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25" name="Arc 312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8" name="Picture 6" descr="Dumbbell Cartoon Images – Browse 55,126 Stock Photos, Vectors, and Video |  Adobe Stock">
            <a:extLst>
              <a:ext uri="{FF2B5EF4-FFF2-40B4-BE49-F238E27FC236}">
                <a16:creationId xmlns:a16="http://schemas.microsoft.com/office/drawing/2014/main" id="{5C0006E4-EA07-B98E-4568-130E8BC1A5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167" b="92222" l="3430" r="95668">
                        <a14:foregroundMark x1="21480" y1="23611" x2="4152" y2="42778"/>
                        <a14:foregroundMark x1="4152" y1="42778" x2="23827" y2="46389"/>
                        <a14:foregroundMark x1="23827" y1="46389" x2="23466" y2="9722"/>
                        <a14:foregroundMark x1="23466" y1="9722" x2="6859" y2="21111"/>
                        <a14:foregroundMark x1="6859" y1="21111" x2="5957" y2="23056"/>
                        <a14:foregroundMark x1="19495" y1="4167" x2="25993" y2="11667"/>
                        <a14:foregroundMark x1="5235" y1="15000" x2="3430" y2="46667"/>
                        <a14:foregroundMark x1="3430" y1="46667" x2="3971" y2="48889"/>
                        <a14:foregroundMark x1="77256" y1="10000" x2="72383" y2="51667"/>
                        <a14:foregroundMark x1="72383" y1="51667" x2="89836" y2="57210"/>
                        <a14:foregroundMark x1="95207" y1="53237" x2="95668" y2="21111"/>
                        <a14:foregroundMark x1="95668" y1="21111" x2="72744" y2="6111"/>
                        <a14:foregroundMark x1="46029" y1="24444" x2="45126" y2="91667"/>
                        <a14:foregroundMark x1="45126" y1="91667" x2="56318" y2="67222"/>
                        <a14:foregroundMark x1="56318" y1="67222" x2="61913" y2="29722"/>
                        <a14:foregroundMark x1="61913" y1="29722" x2="45487" y2="21944"/>
                        <a14:foregroundMark x1="45487" y1="21944" x2="41516" y2="80000"/>
                        <a14:foregroundMark x1="41516" y1="80000" x2="42419" y2="92222"/>
                        <a14:foregroundMark x1="39170" y1="20556" x2="39892" y2="34444"/>
                        <a14:backgroundMark x1="94765" y1="58333" x2="96390" y2="57222"/>
                        <a14:backgroundMark x1="93502" y1="57222" x2="96029" y2="57222"/>
                        <a14:backgroundMark x1="93141" y1="57778" x2="92238" y2="602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809" r="11141" b="1"/>
          <a:stretch>
            <a:fillRect/>
          </a:stretch>
        </p:blipFill>
        <p:spPr bwMode="auto">
          <a:xfrm>
            <a:off x="6620205" y="256897"/>
            <a:ext cx="2976421" cy="2543907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146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9" name="Rectangle 206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D50025-D02F-DD02-3520-78BA5A537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1195" y="475418"/>
            <a:ext cx="4836216" cy="7995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r>
              <a:rPr lang="en-US" sz="3900" b="1" dirty="0"/>
              <a:t> </a:t>
            </a:r>
            <a:endParaRPr lang="en-US" sz="3900" dirty="0"/>
          </a:p>
        </p:txBody>
      </p:sp>
      <p:sp>
        <p:nvSpPr>
          <p:cNvPr id="2071" name="Oval 207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Recommendations for publishers around sustainability research - Research  Information">
            <a:extLst>
              <a:ext uri="{FF2B5EF4-FFF2-40B4-BE49-F238E27FC236}">
                <a16:creationId xmlns:a16="http://schemas.microsoft.com/office/drawing/2014/main" id="{C63AA9E7-C5BA-331A-CD3F-7C12D99073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50" r="-2" b="-2"/>
          <a:stretch>
            <a:fillRect/>
          </a:stretch>
        </p:blipFill>
        <p:spPr bwMode="auto">
          <a:xfrm>
            <a:off x="212375" y="508302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3FA43B2-0823-78B4-4E39-71E9ABF40578}"/>
              </a:ext>
            </a:extLst>
          </p:cNvPr>
          <p:cNvSpPr txBox="1">
            <a:spLocks/>
          </p:cNvSpPr>
          <p:nvPr/>
        </p:nvSpPr>
        <p:spPr>
          <a:xfrm>
            <a:off x="6341195" y="1562696"/>
            <a:ext cx="5134374" cy="460902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>
              <a:spcAft>
                <a:spcPts val="600"/>
              </a:spcAft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1. Expand Surplus Food Rescue Partnership:</a:t>
            </a:r>
          </a:p>
          <a:p>
            <a:pPr marL="342900" lvl="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Formalise collaborations with NGOs to reduce disposal waste and improve sustainability outcomes. (Hecht &amp; Neff, 2019)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lvl="0">
              <a:spcAft>
                <a:spcPts val="600"/>
              </a:spcAft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2. Implement Portion Control and Forecasting Systems:</a:t>
            </a:r>
          </a:p>
          <a:p>
            <a:pPr marL="342900" lvl="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Align demand prediction with kitchen production to minimize over preparation. (Liu et al., 2024)</a:t>
            </a:r>
          </a:p>
          <a:p>
            <a:pPr lvl="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lvl="0">
              <a:spcAft>
                <a:spcPts val="600"/>
              </a:spcAft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3.Introduce Waste Measurement KPIs:</a:t>
            </a:r>
          </a:p>
          <a:p>
            <a:pPr marL="342900" lvl="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Track waste per guest/per cover to enable data driven waste reduction. (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Makhunga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et al., 2025)</a:t>
            </a:r>
          </a:p>
        </p:txBody>
      </p:sp>
      <p:sp>
        <p:nvSpPr>
          <p:cNvPr id="207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7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33401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2" name="Rectangle 2091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2DEBC-C9CD-9C7A-48BE-9D7E312CB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Times New Roman"/>
                <a:cs typeface="Times New Roman"/>
              </a:rPr>
              <a:t>Conclusion </a:t>
            </a:r>
            <a:endParaRPr lang="en-US" dirty="0"/>
          </a:p>
        </p:txBody>
      </p:sp>
      <p:sp>
        <p:nvSpPr>
          <p:cNvPr id="2094" name="Rectangle 2093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96" name="Rectangle 2095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5CDD9-5DCE-0470-E311-9C3C7DE4A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72" y="2510108"/>
            <a:ext cx="5508674" cy="3889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Food waste is a major sustainability challenge for UK small and medium‑sized hotels, including Novotel. </a:t>
            </a:r>
          </a:p>
          <a:p>
            <a:r>
              <a:rPr lang="en-GB" sz="2000" dirty="0"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Novotel’s sustainability strategy shows strong sector leadership in addressing operational and environmental impacts. </a:t>
            </a:r>
          </a:p>
          <a:p>
            <a:r>
              <a:rPr lang="en-GB" sz="2000" dirty="0"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Improving forecasting, portion control, and real‑time waste tracking can reduce over‑production.</a:t>
            </a:r>
          </a:p>
          <a:p>
            <a:r>
              <a:rPr lang="en-GB" sz="2000" dirty="0"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Long‑term success depends on balancing costs, adopting technology sensibly, and using structured training and measurement.</a:t>
            </a:r>
          </a:p>
        </p:txBody>
      </p:sp>
      <p:pic>
        <p:nvPicPr>
          <p:cNvPr id="2050" name="Picture 2" descr="Novotel Milton Keynes | 3 Star Hotel - ALL">
            <a:extLst>
              <a:ext uri="{FF2B5EF4-FFF2-40B4-BE49-F238E27FC236}">
                <a16:creationId xmlns:a16="http://schemas.microsoft.com/office/drawing/2014/main" id="{3FF990B3-00B8-8D0E-BBB5-E18F1CF438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44" r="14529"/>
          <a:stretch>
            <a:fillRect/>
          </a:stretch>
        </p:blipFill>
        <p:spPr bwMode="auto">
          <a:xfrm>
            <a:off x="5821986" y="0"/>
            <a:ext cx="637001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14778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EAE268-5AC4-5A75-C765-CDC8CB2296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0" name="Freeform: Shape 6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2" name="Freeform: Shape 7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82830B-BA98-3586-42CD-EFFA44FB4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References </a:t>
            </a:r>
            <a:br>
              <a:rPr lang="en-US" sz="4000" b="1" dirty="0">
                <a:latin typeface="Times New Roman"/>
                <a:cs typeface="Times New Roman"/>
              </a:rPr>
            </a:br>
            <a:r>
              <a:rPr lang="en-US" sz="4000" b="1" dirty="0">
                <a:latin typeface="Times New Roman"/>
                <a:cs typeface="Times New Roman"/>
              </a:rPr>
              <a:t>(A-D)</a:t>
            </a:r>
            <a:endParaRPr lang="en-US" sz="4000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22473-026D-E96C-9CEA-424512437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2059" y="186894"/>
            <a:ext cx="7121396" cy="65582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Abideen, A.Z., Sundram, V.P.K., Pyeman, J., Othman, A.K. and </a:t>
            </a:r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Sorooshian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(2021) ‘Food supply chain transformation through technology and future research directions—a systematic review’,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Logistics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5(4), p.83.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(2024)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Fostering a Sustainable Food Model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https://group.accor.com/en/news-stories/stories-of-change-food-waste (Accessed: 8 Feb. 2026).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(2025)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Fostering a Sustainable Food Model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https://novotel.accor.com/a/en/great-escape-magazine/news-and-events/sustainable-hotels.html (Accessed: 8 Feb. 2026).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Aditya, A. and </a:t>
            </a:r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Kurniawati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(2023) ‘Food waste management challenges and strategies in the hotel industry in Jakarta’,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Social Research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2(9), pp.2983–2989.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Alexander, M. Danzer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(2025)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Waste and Dynamic Inconsistency: A </a:t>
            </a:r>
            <a:r>
              <a:rPr lang="en-GB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Behavioral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Economics Perspective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IZA – Institute of Labor Economics.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Al‑Khateeb, S.A., Hussain, A., Lange, S., </a:t>
            </a:r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Almutari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M.M. and Schneider, F.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(2021) ‘Battling food losses and waste in Saudi Arabia’,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13(15), p.8402.</a:t>
            </a:r>
          </a:p>
          <a:p>
            <a:pPr lvl="0"/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Chemmanur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Fenec, C.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(2024)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in the hospitality industry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https://www.deloitte.com/uk/en/Industries/consumer/blogs/sustainability-in-the-hospitality-industry.html (Accessed: 7 Feb. 2026).</a:t>
            </a:r>
          </a:p>
          <a:p>
            <a:pPr lvl="0"/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Chkoniya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(ed.) (2021)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Handbook of Research on Applied Data Science and Artificial Intelligence in Business and Industry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Hershey, PA: IGI Global.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City Harvest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(2025)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City Harvest: A solution for hospitality industry surplus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https://cityharvest.org.uk/blog/city-harvest-a-solution-for-hospitality-industry-surplus/ (Accessed: 6 Feb. 2026).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Cluster Collaboration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(2026)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shares the benefits of reducing food waste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https://www.clustercollaboration.eu/content/hotel-shares-benefits-reducing-food-waste (Accessed: 6 Feb. 2026).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Cooper, C. and Hall, C.M.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(2023)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tourism: an international approach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5th 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Oxford: Goodfellow Publishers.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Costa, V. and Costa, C.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(eds) (2022)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and competitiveness in the hospitality industry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Hershey, Pennsylvania: Business Science Reference.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Daszkiewicz, T.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 ‘Food production in the context of global developmental challenges’,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Agriculture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12(6), p.832.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Demetriou, P.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 ‘Hotel food waste in Cyprus: An exploratory case study of hotels in Limassol’,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Cogent Social Sciences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8(1), p.2026556.</a:t>
            </a:r>
          </a:p>
        </p:txBody>
      </p:sp>
    </p:spTree>
    <p:extLst>
      <p:ext uri="{BB962C8B-B14F-4D97-AF65-F5344CB8AC3E}">
        <p14:creationId xmlns:p14="http://schemas.microsoft.com/office/powerpoint/2010/main" val="880389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E8C95E-FBC6-B621-B5AD-CB4FB2905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0" name="Freeform: Shape 6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2" name="Freeform: Shape 7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82C58-F880-2B96-5781-9C49ACE84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References </a:t>
            </a:r>
            <a:br>
              <a:rPr lang="en-US" sz="4000" b="1" dirty="0">
                <a:latin typeface="Times New Roman"/>
                <a:cs typeface="Times New Roman"/>
              </a:rPr>
            </a:br>
            <a:r>
              <a:rPr lang="en-US" sz="4000" b="1" dirty="0">
                <a:latin typeface="Times New Roman"/>
                <a:cs typeface="Times New Roman"/>
              </a:rPr>
              <a:t>(E-W)</a:t>
            </a:r>
            <a:endParaRPr lang="en-US" sz="4000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3FFCE-ECA1-2C48-A491-B3F747186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19" y="118753"/>
            <a:ext cx="7345680" cy="673924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EPA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(2018)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Management of Food Basics | US EPA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https://www.epa.gov/sustainable-management-food/sustainable-management-food-basics (Accessed: 8 Feb. 2026).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Hecht, A.A. and Neff, R.A.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(2019) ‘Food rescue intervention evaluations: A systematic review’,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11(23), p.6718.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Hussain, S. and Soni, G.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(2025) ‘Sustainable Waste Management Practices in the Hospitality Industry: Towards Environmental Responsibility and Economic Viability’, in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Waste Management in the Tourism and Hospitality Sectors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IGI Global Scientific Publishing, pp.91–124.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Lee, H.H. and Huang, P.Y.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(2023) ‘Food waste and environmental sustainability of the hotel industry in Taiwan’,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15(21), p.15459.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Liu, Q., Allman-Farinelli, M. and Rangan, A.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(2024) ‘Portion Size Norms of Discretionary Foods and Eating Settings’,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Nutrients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16(21), p.3670.</a:t>
            </a:r>
          </a:p>
          <a:p>
            <a:pPr lvl="0"/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Makhunga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Hlongwa, M. and </a:t>
            </a:r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Hlongwana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(2025) ‘The Quality and Safety of Donated Food in Charitable Food Assistance Programs in eThekwini District, KwaZulu-Natal, South Africa’,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17(3), p.1163.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Montesdeoca‑Calderón, M.G., Gil-Saura, I., Ruiz-Molina, M.E. and Martin-Rios, C.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(2024) ‘Tackling food waste management: Professional training in the public interest’,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Gastronomy and Food Science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35, p.100863.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Naeem, M., </a:t>
            </a:r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Ozuem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W., Howell, K. and Ranfagni, S.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(2023) ‘A step-by-step process of thematic analysis to develop a conceptual model in qualitative research’,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Qualitative Methods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22, p.16094069231205789.</a:t>
            </a:r>
          </a:p>
          <a:p>
            <a:pPr lvl="0"/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Ogazón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Smith, N.R. and Ruiz, A.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 ‘Reconfiguration of foodbank network logistics to cope with a sudden disaster’,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Mathematics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10(9), p.1420.</a:t>
            </a:r>
          </a:p>
          <a:p>
            <a:pPr lvl="0"/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Pandiangan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S.M.T., </a:t>
            </a:r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Oktafiana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F., Panjaitan, S.R. and Shifa, M.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 ‘Analysis of public ownership and management ownership on the implementation of the triple bottom line in the plantation sector’,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BIRCI‑Journal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5(1), pp.349–3497. </a:t>
            </a:r>
          </a:p>
          <a:p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Ramanathan, R., Duan, Y., Ajmal, T., Pelc, K., Gillespie, J., Ahmadzadeh, S., Condell, J., Hermens, I. and Ramanathan, U. (2023)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‘Motivations and challenges for food companies in using IoT sensors for reducing food waste: some insights and a road map for the future’,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15(2), pp.1–21.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So, W.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(2024)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waste generation in the United Kingdom from 2010 to 2020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https://www.statista.com/statistics/1550259/total-waste-generation-uk/?srsltid=AfmBOoow743iXDE7y_CCByGcPcL3i6WBXXf2_v457jKqvAvz7iv8O11F (Accessed: 7 Feb. 2026).</a:t>
            </a:r>
          </a:p>
          <a:p>
            <a:pPr lvl="0"/>
            <a:r>
              <a:rPr lang="en-GB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Socaci</a:t>
            </a:r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S.A.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(ed.) (2020)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preservation and waste exploitation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IntechOpen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0"/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Hospitality Alliance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(2024)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waste factsheet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https://sustainablehospitalityalliance.org/wp-content/uploads/2021/06/ood-waste-factsheet.pdf (Accessed: 8 Feb. 2026).</a:t>
            </a:r>
          </a:p>
          <a:p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Wolverhampton (2023)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Economic Contribution of the UK Hospitality Industry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https://wolverhampton.moderngov.co.uk/documents/s264644/UKH+Econ+Contribution+of+UK+Hospitality+Industry.pdf (Accessed: 12 Feb. 2026).</a:t>
            </a:r>
          </a:p>
          <a:p>
            <a:pPr lvl="0"/>
            <a:endParaRPr lang="en-GB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8322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1396</TotalTime>
  <Words>2226</Words>
  <Application>Microsoft Macintosh PowerPoint</Application>
  <PresentationFormat>Widescreen</PresentationFormat>
  <Paragraphs>152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Times New Roman</vt:lpstr>
      <vt:lpstr>office theme</vt:lpstr>
      <vt:lpstr>Sustainability in Food Waste and Its Efficacy: A Case Analysis of Novotel</vt:lpstr>
      <vt:lpstr>Aim and Research Questions</vt:lpstr>
      <vt:lpstr>Introduction and Case Context:  Novotel Milton Keynes</vt:lpstr>
      <vt:lpstr>Literature Review:  Food Waste in Hospitality</vt:lpstr>
      <vt:lpstr>Theoretical Framework:  Triple Bottom Line</vt:lpstr>
      <vt:lpstr>Method</vt:lpstr>
      <vt:lpstr>PESTEL Analysis</vt:lpstr>
      <vt:lpstr>Findings</vt:lpstr>
      <vt:lpstr>Industry Response &amp; Critical Reflection</vt:lpstr>
      <vt:lpstr>Strengths and Limitations</vt:lpstr>
      <vt:lpstr>Recommendations </vt:lpstr>
      <vt:lpstr>Conclusion </vt:lpstr>
      <vt:lpstr>References  (A-D)</vt:lpstr>
      <vt:lpstr>References  (E-W)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in Food Waste and Its Efficacy: A Case Analysis of Novotel</dc:title>
  <dc:creator>Elena Bucura</dc:creator>
  <cp:lastModifiedBy>Microsoft Office User</cp:lastModifiedBy>
  <cp:revision>2</cp:revision>
  <dcterms:created xsi:type="dcterms:W3CDTF">2026-02-12T06:14:10Z</dcterms:created>
  <dcterms:modified xsi:type="dcterms:W3CDTF">2026-02-24T19:58:23Z</dcterms:modified>
</cp:coreProperties>
</file>