
<file path=[Content_Types].xml><?xml version="1.0" encoding="utf-8"?>
<Types xmlns="http://schemas.openxmlformats.org/package/2006/content-types">
  <Default Extension="rels" ContentType="application/vnd.openxmlformats-package.relationships+xml"/>
  <Override PartName="/ppt/slideLayouts/slideLayout1.xml" ContentType="application/vnd.openxmlformats-officedocument.presentationml.slideLayout+xml"/>
  <Default Extension="png" ContentType="image/png"/>
  <Override PartName="/ppt/slides/slide11.xml" ContentType="application/vnd.openxmlformats-officedocument.presentationml.slide+xml"/>
  <Default Extension="xml" ContentType="application/xml"/>
  <Override PartName="/ppt/slides/slide9.xml" ContentType="application/vnd.openxmlformats-officedocument.presentationml.slide+xml"/>
  <Override PartName="/ppt/slideLayouts/slideLayout16.xml" ContentType="application/vnd.openxmlformats-officedocument.presentationml.slideLayout+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14.xml" ContentType="application/vnd.openxmlformats-officedocument.presentationml.slideLayout+xml"/>
  <Override PartName="/ppt/slides/slide18.xml" ContentType="application/vnd.openxmlformats-officedocument.presentationml.slide+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slides/slide16.xml" ContentType="application/vnd.openxmlformats-officedocument.presentationml.slide+xml"/>
  <Override PartName="/ppt/theme/theme2.xml" ContentType="application/vnd.openxmlformats-officedocument.them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Layouts/slideLayout17.xml" ContentType="application/vnd.openxmlformats-officedocument.presentationml.slideLayout+xml"/>
  <Override PartName="/ppt/slides/slide10.xml" ContentType="application/vnd.openxmlformats-officedocument.presentationml.slide+xml"/>
  <Override PartName="/ppt/viewProps.xml" ContentType="application/vnd.openxmlformats-officedocument.presentationml.viewProps+xml"/>
  <Override PartName="/ppt/slides/slide8.xml" ContentType="application/vnd.openxmlformats-officedocument.presentationml.slide+xml"/>
  <Override PartName="/ppt/presentation.xml" ContentType="application/vnd.openxmlformats-officedocument.presentationml.presentation.main+xml"/>
  <Override PartName="/ppt/slides/slide19.xml" ContentType="application/vnd.openxmlformats-officedocument.presentationml.slide+xml"/>
  <Override PartName="/ppt/slideLayouts/slideLayout9.xml" ContentType="application/vnd.openxmlformats-officedocument.presentationml.slideLayout+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13.xml" ContentType="application/vnd.openxmlformats-officedocument.presentationml.slideLayout+xml"/>
  <Override PartName="/ppt/slides/slide17.xml" ContentType="application/vnd.openxmlformats-officedocument.presentationml.slide+xml"/>
  <Override PartName="/ppt/notesMasters/notesMaster1.xml" ContentType="application/vnd.openxmlformats-officedocument.presentationml.notesMaster+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slides/slide15.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theme/theme1.xml" ContentType="application/vnd.openxmlformats-officedocument.theme+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76" r:id="rId1"/>
  </p:sldMasterIdLst>
  <p:notesMasterIdLst>
    <p:notesMasterId r:id="rId22"/>
  </p:notesMasterIdLst>
  <p:sldIdLst>
    <p:sldId id="256" r:id="rId2"/>
    <p:sldId id="349" r:id="rId3"/>
    <p:sldId id="350" r:id="rId4"/>
    <p:sldId id="326" r:id="rId5"/>
    <p:sldId id="338" r:id="rId6"/>
    <p:sldId id="318" r:id="rId7"/>
    <p:sldId id="322" r:id="rId8"/>
    <p:sldId id="328" r:id="rId9"/>
    <p:sldId id="327" r:id="rId10"/>
    <p:sldId id="329" r:id="rId11"/>
    <p:sldId id="324" r:id="rId12"/>
    <p:sldId id="330" r:id="rId13"/>
    <p:sldId id="348" r:id="rId14"/>
    <p:sldId id="351" r:id="rId15"/>
    <p:sldId id="357" r:id="rId16"/>
    <p:sldId id="352" r:id="rId17"/>
    <p:sldId id="353" r:id="rId18"/>
    <p:sldId id="354" r:id="rId19"/>
    <p:sldId id="356" r:id="rId20"/>
    <p:sldId id="355" r:id="rId21"/>
  </p:sldIdLst>
  <p:sldSz cx="9144000" cy="6858000" type="screen4x3"/>
  <p:notesSz cx="6858000" cy="9144000"/>
  <p:defaultText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407" autoAdjust="0"/>
    <p:restoredTop sz="98495" autoAdjust="0"/>
  </p:normalViewPr>
  <p:slideViewPr>
    <p:cSldViewPr snapToGrid="0" snapToObjects="1">
      <p:cViewPr>
        <p:scale>
          <a:sx n="75" d="100"/>
          <a:sy n="75" d="100"/>
        </p:scale>
        <p:origin x="-1312" y="-40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6C6915D-16A3-3843-9190-7105A244C8FD}" type="datetimeFigureOut">
              <a:rPr lang="en-GB" smtClean="0"/>
              <a:pPr/>
              <a:t>3/22/16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5EAD4DA-9C38-B04E-B000-78B385EB842B}"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0" y="2157319"/>
            <a:ext cx="8915400" cy="877824"/>
          </a:xfrm>
        </p:spPr>
        <p:txBody>
          <a:bodyPr/>
          <a:lstStyle/>
          <a:p>
            <a:r>
              <a:rPr lang="en-GB" smtClean="0"/>
              <a:t>Click to edit Master title style</a:t>
            </a:r>
            <a:endParaRPr/>
          </a:p>
        </p:txBody>
      </p:sp>
      <p:sp>
        <p:nvSpPr>
          <p:cNvPr id="3" name="Subtitle 2"/>
          <p:cNvSpPr>
            <a:spLocks noGrp="1"/>
          </p:cNvSpPr>
          <p:nvPr>
            <p:ph type="subTitle" idx="1"/>
          </p:nvPr>
        </p:nvSpPr>
        <p:spPr>
          <a:xfrm>
            <a:off x="914400" y="3034553"/>
            <a:ext cx="8001000" cy="3823447"/>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0" y="5025435"/>
            <a:ext cx="8915400" cy="914400"/>
          </a:xfrm>
        </p:spPr>
        <p:txBody>
          <a:bodyPr/>
          <a:lstStyle/>
          <a:p>
            <a:r>
              <a:rPr lang="en-GB" smtClean="0"/>
              <a:t>Click to edit Master title style</a:t>
            </a:r>
            <a:endParaRPr/>
          </a:p>
        </p:txBody>
      </p:sp>
      <p:sp>
        <p:nvSpPr>
          <p:cNvPr id="3" name="Subtitle 2"/>
          <p:cNvSpPr>
            <a:spLocks noGrp="1"/>
          </p:cNvSpPr>
          <p:nvPr>
            <p:ph type="subTitle" idx="1"/>
          </p:nvPr>
        </p:nvSpPr>
        <p:spPr>
          <a:xfrm>
            <a:off x="914400" y="5943600"/>
            <a:ext cx="8001000" cy="91440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91440" rIns="274320" bIns="91440" rtlCol="0" anchor="t" anchorCtr="0"/>
          <a:lstStyle>
            <a:lvl1pPr marL="0" indent="0" algn="l" defTabSz="914400" rtl="0" eaLnBrk="1" latinLnBrk="0" hangingPunct="1">
              <a:spcBef>
                <a:spcPts val="300"/>
              </a:spcBef>
              <a:buNone/>
              <a:defRPr sz="18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7988300" cy="3886200"/>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0" y="3200399"/>
            <a:ext cx="8915400" cy="2286000"/>
          </a:xfrm>
          <a:solidFill>
            <a:schemeClr val="tx2"/>
          </a:solidFill>
        </p:spPr>
        <p:txBody>
          <a:bodyPr vert="horz" lIns="1188720" tIns="45720" rIns="274320" bIns="45720" rtlCol="0" anchor="b" anchorCtr="0">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Text Placeholder 2"/>
          <p:cNvSpPr>
            <a:spLocks noGrp="1"/>
          </p:cNvSpPr>
          <p:nvPr>
            <p:ph type="body" idx="1"/>
          </p:nvPr>
        </p:nvSpPr>
        <p:spPr>
          <a:xfrm>
            <a:off x="914400" y="5484607"/>
            <a:ext cx="8001000" cy="777240"/>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91440" rIns="274320" bIns="91440" rtlCol="0" anchor="ctr" anchorCtr="0">
            <a:normAutofit/>
          </a:bodyPr>
          <a:lstStyle>
            <a:lvl1pPr marL="0" indent="0" algn="l" defTabSz="914400" rtl="0" eaLnBrk="1" latinLnBrk="0" hangingPunct="1">
              <a:spcBef>
                <a:spcPts val="3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sz="half" idx="1"/>
          </p:nvPr>
        </p:nvSpPr>
        <p:spPr>
          <a:xfrm>
            <a:off x="1117600" y="2595563"/>
            <a:ext cx="3566160" cy="368141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Content Placeholder 3"/>
          <p:cNvSpPr>
            <a:spLocks noGrp="1"/>
          </p:cNvSpPr>
          <p:nvPr>
            <p:ph sz="half" idx="2"/>
          </p:nvPr>
        </p:nvSpPr>
        <p:spPr>
          <a:xfrm>
            <a:off x="5147534" y="2595563"/>
            <a:ext cx="3566160" cy="3681412"/>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Date Placeholder 4"/>
          <p:cNvSpPr>
            <a:spLocks noGrp="1"/>
          </p:cNvSpPr>
          <p:nvPr>
            <p:ph type="dt" sz="half" idx="10"/>
          </p:nvPr>
        </p:nvSpPr>
        <p:spPr>
          <a:xfrm>
            <a:off x="6580094" y="188259"/>
            <a:ext cx="2133600" cy="365125"/>
          </a:xfrm>
        </p:spPr>
        <p:txBody>
          <a:bodyPr/>
          <a:lstStyle/>
          <a:p>
            <a:fld id="{83221613-FC8C-C44B-BFBE-147BDD7921BC}" type="datetimeFigureOut">
              <a:rPr lang="en-GB" smtClean="0"/>
              <a:pPr/>
              <a:t>3/22/16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1120588"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120588" y="3065929"/>
            <a:ext cx="3566160" cy="3211046"/>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5" name="Text Placeholder 4"/>
          <p:cNvSpPr>
            <a:spLocks noGrp="1"/>
          </p:cNvSpPr>
          <p:nvPr>
            <p:ph type="body" sz="quarter" idx="3"/>
          </p:nvPr>
        </p:nvSpPr>
        <p:spPr>
          <a:xfrm>
            <a:off x="5147534" y="2017713"/>
            <a:ext cx="3566160" cy="877887"/>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5147534" y="3065929"/>
            <a:ext cx="3566160" cy="3211046"/>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7" name="Date Placeholder 6"/>
          <p:cNvSpPr>
            <a:spLocks noGrp="1"/>
          </p:cNvSpPr>
          <p:nvPr>
            <p:ph type="dt" sz="half" idx="10"/>
          </p:nvPr>
        </p:nvSpPr>
        <p:spPr>
          <a:xfrm>
            <a:off x="6580094" y="188259"/>
            <a:ext cx="2133600" cy="365125"/>
          </a:xfrm>
        </p:spPr>
        <p:txBody>
          <a:bodyPr/>
          <a:lstStyle/>
          <a:p>
            <a:fld id="{83221613-FC8C-C44B-BFBE-147BDD7921BC}" type="datetimeFigureOut">
              <a:rPr lang="en-GB" smtClean="0"/>
              <a:pPr/>
              <a:t>3/22/16</a:t>
            </a:fld>
            <a:endParaRPr lang="en-GB" dirty="0"/>
          </a:p>
        </p:txBody>
      </p:sp>
      <p:sp>
        <p:nvSpPr>
          <p:cNvPr id="8" name="Footer Placeholder 7"/>
          <p:cNvSpPr>
            <a:spLocks noGrp="1"/>
          </p:cNvSpPr>
          <p:nvPr>
            <p:ph type="ftr" sz="quarter" idx="11"/>
          </p:nvPr>
        </p:nvSpPr>
        <p:spPr>
          <a:xfrm>
            <a:off x="1120588" y="188259"/>
            <a:ext cx="2895600" cy="365125"/>
          </a:xfrm>
        </p:spPr>
        <p:txBody>
          <a:bodyPr/>
          <a:lstStyle/>
          <a:p>
            <a:endParaRPr lang="en-GB" dirty="0"/>
          </a:p>
        </p:txBody>
      </p:sp>
      <p:sp>
        <p:nvSpPr>
          <p:cNvPr id="9" name="Slide Number Placeholder 8"/>
          <p:cNvSpPr>
            <a:spLocks noGrp="1"/>
          </p:cNvSpPr>
          <p:nvPr>
            <p:ph type="sldNum" sz="quarter" idx="12"/>
          </p:nvPr>
        </p:nvSpPr>
        <p:spPr/>
        <p:txBody>
          <a:bodyPr/>
          <a:lstStyle/>
          <a:p>
            <a:fld id="{8E5C682B-6CCC-4744-8690-F36B0030AFD4}" type="slidenum">
              <a:rPr lang="en-GB" smtClean="0"/>
              <a:pPr/>
              <a:t>‹#›</a:t>
            </a:fld>
            <a:endParaRPr lang="en-GB" dirty="0"/>
          </a:p>
        </p:txBody>
      </p:sp>
      <p:cxnSp>
        <p:nvCxnSpPr>
          <p:cNvPr id="11" name="Straight Connector 10"/>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1212028"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238974" y="2904565"/>
            <a:ext cx="3383280" cy="1588"/>
          </a:xfrm>
          <a:prstGeom prst="line">
            <a:avLst/>
          </a:prstGeom>
          <a:ln w="3810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Content Placeholder 2"/>
          <p:cNvSpPr>
            <a:spLocks noGrp="1"/>
          </p:cNvSpPr>
          <p:nvPr>
            <p:ph idx="1"/>
          </p:nvPr>
        </p:nvSpPr>
        <p:spPr>
          <a:xfrm>
            <a:off x="5147534" y="2590800"/>
            <a:ext cx="3566160" cy="3686175"/>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Text Placeholder 3"/>
          <p:cNvSpPr>
            <a:spLocks noGrp="1"/>
          </p:cNvSpPr>
          <p:nvPr>
            <p:ph type="body" sz="half" idx="2"/>
          </p:nvPr>
        </p:nvSpPr>
        <p:spPr>
          <a:xfrm>
            <a:off x="900952" y="2039111"/>
            <a:ext cx="356616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lgn="l" defTabSz="914400" rtl="0" eaLnBrk="1" latinLnBrk="0" hangingPunct="1">
              <a:spcBef>
                <a:spcPts val="2000"/>
              </a:spcBef>
              <a:buClr>
                <a:schemeClr val="accent1"/>
              </a:buClr>
              <a:buFont typeface="Wingdings 2" pitchFamily="18" charset="2"/>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83221613-FC8C-C44B-BFBE-147BDD7921BC}" type="datetimeFigureOut">
              <a:rPr lang="en-GB" smtClean="0"/>
              <a:pPr/>
              <a:t>3/22/16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0" y="1124712"/>
            <a:ext cx="8915400" cy="914400"/>
          </a:xfrm>
          <a:solidFill>
            <a:schemeClr val="tx2"/>
          </a:solidFill>
        </p:spPr>
        <p:txBody>
          <a:bodyPr vert="horz" lIns="1188720" tIns="45720" rIns="274320" bIns="45720" rtlCol="0" anchor="ctr">
            <a:normAutofit/>
          </a:bodyPr>
          <a:lstStyle>
            <a:lvl1pPr marL="0" indent="0" algn="l" defTabSz="914400" rtl="0" eaLnBrk="1" latinLnBrk="0" hangingPunct="1">
              <a:spcBef>
                <a:spcPct val="0"/>
              </a:spcBef>
              <a:buNone/>
              <a:defRPr sz="3600" kern="1200">
                <a:solidFill>
                  <a:schemeClr val="bg1"/>
                </a:solidFill>
                <a:latin typeface="+mj-lt"/>
                <a:ea typeface="+mj-ea"/>
                <a:cs typeface="+mj-cs"/>
              </a:defRPr>
            </a:lvl1pPr>
          </a:lstStyle>
          <a:p>
            <a:r>
              <a:rPr lang="en-GB" smtClean="0"/>
              <a:t>Click to edit Master title style</a:t>
            </a:r>
            <a:endParaRPr/>
          </a:p>
        </p:txBody>
      </p:sp>
      <p:sp>
        <p:nvSpPr>
          <p:cNvPr id="3" name="Picture Placeholder 2"/>
          <p:cNvSpPr>
            <a:spLocks noGrp="1"/>
          </p:cNvSpPr>
          <p:nvPr>
            <p:ph type="pic" idx="1"/>
          </p:nvPr>
        </p:nvSpPr>
        <p:spPr>
          <a:xfrm>
            <a:off x="5487987" y="2048256"/>
            <a:ext cx="3427413" cy="4206240"/>
          </a:xfrm>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smtClean="0"/>
              <a:t>Click icon to add picture</a:t>
            </a:r>
            <a:endParaRPr/>
          </a:p>
        </p:txBody>
      </p:sp>
      <p:sp>
        <p:nvSpPr>
          <p:cNvPr id="4" name="Text Placeholder 3"/>
          <p:cNvSpPr>
            <a:spLocks noGrp="1"/>
          </p:cNvSpPr>
          <p:nvPr>
            <p:ph type="body" sz="half" idx="2"/>
          </p:nvPr>
        </p:nvSpPr>
        <p:spPr>
          <a:xfrm>
            <a:off x="914400" y="2039112"/>
            <a:ext cx="4572000" cy="4224528"/>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lIns="292608" tIns="274320" rIns="274320" bIns="274320" rtlCol="0" anchor="t" anchorCtr="0">
            <a:normAutofit/>
          </a:bodyPr>
          <a:lstStyle>
            <a:lvl1pPr marL="0" indent="0">
              <a:buNone/>
              <a:defRPr sz="1800" kern="1200">
                <a:solidFill>
                  <a:schemeClr val="tx1">
                    <a:lumMod val="65000"/>
                    <a:lumOff val="35000"/>
                  </a:schemeClr>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l" defTabSz="914400" rtl="0" eaLnBrk="1" latinLnBrk="0" hangingPunct="1">
              <a:spcBef>
                <a:spcPts val="2000"/>
              </a:spcBef>
              <a:buClr>
                <a:schemeClr val="accent1"/>
              </a:buClr>
              <a:buFont typeface="Wingdings 2" pitchFamily="18" charset="2"/>
              <a:buNone/>
            </a:pPr>
            <a:r>
              <a:rPr lang="en-GB" smtClean="0"/>
              <a:t>Click to edit Master text styles</a:t>
            </a:r>
          </a:p>
        </p:txBody>
      </p:sp>
      <p:sp>
        <p:nvSpPr>
          <p:cNvPr id="5" name="Date Placeholder 4"/>
          <p:cNvSpPr>
            <a:spLocks noGrp="1"/>
          </p:cNvSpPr>
          <p:nvPr>
            <p:ph type="dt" sz="half" idx="10"/>
          </p:nvPr>
        </p:nvSpPr>
        <p:spPr>
          <a:xfrm>
            <a:off x="6580094" y="188259"/>
            <a:ext cx="2133600" cy="365125"/>
          </a:xfrm>
        </p:spPr>
        <p:txBody>
          <a:bodyPr/>
          <a:lstStyle/>
          <a:p>
            <a:fld id="{83221613-FC8C-C44B-BFBE-147BDD7921BC}" type="datetimeFigureOut">
              <a:rPr lang="en-GB" smtClean="0"/>
              <a:pPr/>
              <a:t>3/22/16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Picture above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7988300" cy="2980944"/>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3986784" cy="2980944"/>
          </a:xfrm>
        </p:spPr>
        <p:txBody>
          <a:bodyPr>
            <a:normAutofit/>
          </a:bodyPr>
          <a:lstStyle>
            <a:lvl1pPr marL="0" indent="0">
              <a:buNone/>
              <a:defRPr sz="1800"/>
            </a:lvl1pPr>
          </a:lstStyle>
          <a:p>
            <a:r>
              <a:rPr lang="en-GB" dirty="0" smtClean="0"/>
              <a:t>Click icon to add picture</a:t>
            </a:r>
            <a:endParaRPr/>
          </a:p>
        </p:txBody>
      </p:sp>
      <p:sp>
        <p:nvSpPr>
          <p:cNvPr id="7" name="Picture Placeholder 8"/>
          <p:cNvSpPr>
            <a:spLocks noGrp="1"/>
          </p:cNvSpPr>
          <p:nvPr>
            <p:ph type="pic" sz="quarter" idx="14"/>
          </p:nvPr>
        </p:nvSpPr>
        <p:spPr>
          <a:xfrm>
            <a:off x="4928616" y="1129553"/>
            <a:ext cx="3986784" cy="2980944"/>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Pictures with Caption">
    <p:spTree>
      <p:nvGrpSpPr>
        <p:cNvPr id="1" name=""/>
        <p:cNvGrpSpPr/>
        <p:nvPr/>
      </p:nvGrpSpPr>
      <p:grpSpPr>
        <a:xfrm>
          <a:off x="0" y="0"/>
          <a:ext cx="0" cy="0"/>
          <a:chOff x="0" y="0"/>
          <a:chExt cx="0" cy="0"/>
        </a:xfrm>
      </p:grpSpPr>
      <p:sp>
        <p:nvSpPr>
          <p:cNvPr id="2" name="Title 1"/>
          <p:cNvSpPr>
            <a:spLocks noGrp="1"/>
          </p:cNvSpPr>
          <p:nvPr>
            <p:ph type="ctrTitle"/>
          </p:nvPr>
        </p:nvSpPr>
        <p:spPr>
          <a:xfrm>
            <a:off x="0" y="4114800"/>
            <a:ext cx="8915400" cy="877824"/>
          </a:xfrm>
        </p:spPr>
        <p:txBody>
          <a:bodyPr tIns="137160" bIns="137160" anchor="b" anchorCtr="0">
            <a:normAutofit/>
          </a:bodyPr>
          <a:lstStyle>
            <a:lvl1pPr>
              <a:defRPr sz="2400"/>
            </a:lvl1pPr>
          </a:lstStyle>
          <a:p>
            <a:r>
              <a:rPr lang="en-GB" smtClean="0"/>
              <a:t>Click to edit Master title style</a:t>
            </a:r>
            <a:endParaRPr/>
          </a:p>
        </p:txBody>
      </p:sp>
      <p:sp>
        <p:nvSpPr>
          <p:cNvPr id="3" name="Subtitle 2"/>
          <p:cNvSpPr>
            <a:spLocks noGrp="1"/>
          </p:cNvSpPr>
          <p:nvPr>
            <p:ph type="subTitle" idx="1"/>
          </p:nvPr>
        </p:nvSpPr>
        <p:spPr>
          <a:xfrm>
            <a:off x="914400" y="5002305"/>
            <a:ext cx="8001000" cy="1855695"/>
          </a:xfr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92608" tIns="137160" rIns="274320" bIns="137160" rtlCol="0" anchor="t" anchorCtr="0">
            <a:normAutofit/>
          </a:bodyPr>
          <a:lstStyle>
            <a:lvl1pPr marL="0" indent="0" algn="l" defTabSz="914400" rtl="0" eaLnBrk="1" latinLnBrk="0" hangingPunct="1">
              <a:buNone/>
              <a:defRPr sz="1600" kern="1200">
                <a:solidFill>
                  <a:schemeClr val="tx1">
                    <a:lumMod val="65000"/>
                    <a:lumOff val="3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a:p>
        </p:txBody>
      </p:sp>
      <p:sp>
        <p:nvSpPr>
          <p:cNvPr id="4" name="Date Placeholder 3"/>
          <p:cNvSpPr>
            <a:spLocks noGrp="1"/>
          </p:cNvSpPr>
          <p:nvPr>
            <p:ph type="dt" sz="half" idx="10"/>
          </p:nvPr>
        </p:nvSpPr>
        <p:spPr>
          <a:xfrm>
            <a:off x="6580094" y="188259"/>
            <a:ext cx="2133600" cy="365125"/>
          </a:xfrm>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9" name="Picture Placeholder 8"/>
          <p:cNvSpPr>
            <a:spLocks noGrp="1"/>
          </p:cNvSpPr>
          <p:nvPr>
            <p:ph type="pic" sz="quarter" idx="13"/>
          </p:nvPr>
        </p:nvSpPr>
        <p:spPr>
          <a:xfrm>
            <a:off x="927100" y="1129553"/>
            <a:ext cx="6601968" cy="2980944"/>
          </a:xfrm>
        </p:spPr>
        <p:txBody>
          <a:bodyPr>
            <a:normAutofit/>
          </a:bodyPr>
          <a:lstStyle>
            <a:lvl1pPr marL="0" indent="0">
              <a:buNone/>
              <a:defRPr sz="1800"/>
            </a:lvl1pPr>
          </a:lstStyle>
          <a:p>
            <a:r>
              <a:rPr lang="en-GB" dirty="0" smtClean="0"/>
              <a:t>Click icon to add picture</a:t>
            </a:r>
            <a:endParaRPr/>
          </a:p>
        </p:txBody>
      </p:sp>
      <p:sp>
        <p:nvSpPr>
          <p:cNvPr id="7" name="Picture Placeholder 8"/>
          <p:cNvSpPr>
            <a:spLocks noGrp="1"/>
          </p:cNvSpPr>
          <p:nvPr>
            <p:ph type="pic" sz="quarter" idx="14"/>
          </p:nvPr>
        </p:nvSpPr>
        <p:spPr>
          <a:xfrm>
            <a:off x="7543800" y="1129553"/>
            <a:ext cx="1371600" cy="1481328"/>
          </a:xfrm>
        </p:spPr>
        <p:txBody>
          <a:bodyPr>
            <a:normAutofit/>
          </a:bodyPr>
          <a:lstStyle>
            <a:lvl1pPr marL="0" indent="0">
              <a:buNone/>
              <a:defRPr sz="1800"/>
            </a:lvl1pPr>
          </a:lstStyle>
          <a:p>
            <a:r>
              <a:rPr lang="en-GB" dirty="0" smtClean="0"/>
              <a:t>Click icon to add picture</a:t>
            </a:r>
            <a:endParaRPr/>
          </a:p>
        </p:txBody>
      </p:sp>
      <p:sp>
        <p:nvSpPr>
          <p:cNvPr id="8" name="Picture Placeholder 8"/>
          <p:cNvSpPr>
            <a:spLocks noGrp="1"/>
          </p:cNvSpPr>
          <p:nvPr>
            <p:ph type="pic" sz="quarter" idx="15"/>
          </p:nvPr>
        </p:nvSpPr>
        <p:spPr>
          <a:xfrm>
            <a:off x="7543800" y="2629169"/>
            <a:ext cx="1371600" cy="1481328"/>
          </a:xfrm>
        </p:spPr>
        <p:txBody>
          <a:bodyPr>
            <a:normAutofit/>
          </a:bodyPr>
          <a:lstStyle>
            <a:lvl1pPr marL="0" indent="0">
              <a:buNone/>
              <a:defRPr sz="1800"/>
            </a:lvl1pPr>
          </a:lstStyle>
          <a:p>
            <a:r>
              <a:rPr lang="en-GB" dirty="0" smtClean="0"/>
              <a:t>Click icon to add picture</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87553" y="1129554"/>
            <a:ext cx="914400" cy="5533278"/>
          </a:xfrm>
        </p:spPr>
        <p:txBody>
          <a:bodyPr vert="eaVert" lIns="274320" tIns="685800" bIns="685800"/>
          <a:lstStyle/>
          <a:p>
            <a:r>
              <a:rPr lang="en-GB" smtClean="0"/>
              <a:t>Click to edit Master title style</a:t>
            </a:r>
            <a:endParaRPr/>
          </a:p>
        </p:txBody>
      </p:sp>
      <p:sp>
        <p:nvSpPr>
          <p:cNvPr id="3" name="Vertical Text Placeholder 2"/>
          <p:cNvSpPr>
            <a:spLocks noGrp="1"/>
          </p:cNvSpPr>
          <p:nvPr>
            <p:ph type="body" orient="vert" idx="1"/>
          </p:nvPr>
        </p:nvSpPr>
        <p:spPr>
          <a:xfrm>
            <a:off x="1117600" y="1734671"/>
            <a:ext cx="6426200" cy="4542304"/>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10"/>
          </p:nvPr>
        </p:nvSpPr>
        <p:spPr/>
        <p:txBody>
          <a:bodyPr/>
          <a:lstStyle/>
          <a:p>
            <a:fld id="{83221613-FC8C-C44B-BFBE-147BDD7921BC}" type="datetimeFigureOut">
              <a:rPr lang="en-GB" smtClean="0"/>
              <a:pPr/>
              <a:t>3/22/16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E5C682B-6CCC-4744-8690-F36B0030AFD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smtClean="0"/>
            </a:lvl1pPr>
          </a:lstStyle>
          <a:p>
            <a:fld id="{AD439F1E-FAB3-4C48-A82D-7FC4B80BECB0}"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Date Placeholder 5"/>
          <p:cNvSpPr>
            <a:spLocks noGrp="1"/>
          </p:cNvSpPr>
          <p:nvPr>
            <p:ph type="dt" sz="half" idx="10"/>
          </p:nvPr>
        </p:nvSpPr>
        <p:spPr>
          <a:xfrm>
            <a:off x="457200" y="6245225"/>
            <a:ext cx="2133600" cy="476250"/>
          </a:xfrm>
        </p:spPr>
        <p:txBody>
          <a:bodyPr/>
          <a:lstStyle>
            <a:lvl1pPr>
              <a:defRPr/>
            </a:lvl1pPr>
          </a:lstStyle>
          <a:p>
            <a:endParaRPr lang="en-US"/>
          </a:p>
        </p:txBody>
      </p:sp>
      <p:sp>
        <p:nvSpPr>
          <p:cNvPr id="7" name="Footer Placeholder 6"/>
          <p:cNvSpPr>
            <a:spLocks noGrp="1"/>
          </p:cNvSpPr>
          <p:nvPr>
            <p:ph type="ftr" sz="quarter" idx="11"/>
          </p:nvPr>
        </p:nvSpPr>
        <p:spPr>
          <a:xfrm>
            <a:off x="3124200" y="6245225"/>
            <a:ext cx="2895600" cy="47625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5225"/>
            <a:ext cx="2133600" cy="476250"/>
          </a:xfrm>
        </p:spPr>
        <p:txBody>
          <a:bodyPr/>
          <a:lstStyle>
            <a:lvl1pPr>
              <a:defRPr smtClean="0"/>
            </a:lvl1pPr>
          </a:lstStyle>
          <a:p>
            <a:fld id="{CF293202-4C99-314B-A920-7C9A8094968F}"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123856"/>
            <a:ext cx="8913813" cy="914400"/>
          </a:xfrm>
          <a:prstGeom prst="rect">
            <a:avLst/>
          </a:prstGeom>
          <a:solidFill>
            <a:schemeClr val="tx2"/>
          </a:solidFill>
        </p:spPr>
        <p:txBody>
          <a:bodyPr vert="horz" lIns="1188720" tIns="45720" rIns="274320" bIns="45720" rtlCol="0" anchor="ctr">
            <a:normAutofit/>
          </a:bodyPr>
          <a:lstStyle/>
          <a:p>
            <a:r>
              <a:rPr lang="en-GB" smtClean="0"/>
              <a:t>Click to edit Master title style</a:t>
            </a:r>
            <a:endParaRPr/>
          </a:p>
        </p:txBody>
      </p:sp>
      <p:sp>
        <p:nvSpPr>
          <p:cNvPr id="3" name="Text Placeholder 2"/>
          <p:cNvSpPr>
            <a:spLocks noGrp="1"/>
          </p:cNvSpPr>
          <p:nvPr>
            <p:ph type="body" idx="1"/>
          </p:nvPr>
        </p:nvSpPr>
        <p:spPr>
          <a:xfrm>
            <a:off x="1114424" y="2595562"/>
            <a:ext cx="7610476" cy="3670767"/>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a:p>
        </p:txBody>
      </p:sp>
      <p:sp>
        <p:nvSpPr>
          <p:cNvPr id="4" name="Date Placeholder 3"/>
          <p:cNvSpPr>
            <a:spLocks noGrp="1"/>
          </p:cNvSpPr>
          <p:nvPr>
            <p:ph type="dt" sz="half" idx="2"/>
          </p:nvPr>
        </p:nvSpPr>
        <p:spPr>
          <a:xfrm>
            <a:off x="6580094" y="188259"/>
            <a:ext cx="2133600" cy="365125"/>
          </a:xfrm>
          <a:prstGeom prst="rect">
            <a:avLst/>
          </a:prstGeom>
        </p:spPr>
        <p:txBody>
          <a:bodyPr vert="horz" lIns="91440" tIns="45720" rIns="91440" bIns="45720" rtlCol="0" anchor="ctr"/>
          <a:lstStyle>
            <a:lvl1pPr algn="r">
              <a:defRPr sz="1000">
                <a:solidFill>
                  <a:schemeClr val="tx1">
                    <a:lumMod val="65000"/>
                    <a:lumOff val="35000"/>
                  </a:schemeClr>
                </a:solidFill>
              </a:defRPr>
            </a:lvl1pPr>
          </a:lstStyle>
          <a:p>
            <a:fld id="{83221613-FC8C-C44B-BFBE-147BDD7921BC}" type="datetimeFigureOut">
              <a:rPr lang="en-GB" smtClean="0"/>
              <a:pPr/>
              <a:t>3/22/16</a:t>
            </a:fld>
            <a:endParaRPr lang="en-GB" dirty="0"/>
          </a:p>
        </p:txBody>
      </p:sp>
      <p:sp>
        <p:nvSpPr>
          <p:cNvPr id="5" name="Footer Placeholder 4"/>
          <p:cNvSpPr>
            <a:spLocks noGrp="1"/>
          </p:cNvSpPr>
          <p:nvPr>
            <p:ph type="ftr" sz="quarter" idx="3"/>
          </p:nvPr>
        </p:nvSpPr>
        <p:spPr>
          <a:xfrm>
            <a:off x="1120588" y="188259"/>
            <a:ext cx="2895600" cy="365125"/>
          </a:xfrm>
          <a:prstGeom prst="rect">
            <a:avLst/>
          </a:prstGeom>
        </p:spPr>
        <p:txBody>
          <a:bodyPr vert="horz" lIns="91440" tIns="45720" rIns="91440" bIns="45720" rtlCol="0" anchor="ctr"/>
          <a:lstStyle>
            <a:lvl1pPr algn="l">
              <a:defRPr sz="1000">
                <a:solidFill>
                  <a:schemeClr val="tx1">
                    <a:lumMod val="65000"/>
                    <a:lumOff val="35000"/>
                  </a:schemeClr>
                </a:solidFill>
              </a:defRPr>
            </a:lvl1pPr>
          </a:lstStyle>
          <a:p>
            <a:endParaRPr lang="en-GB" dirty="0"/>
          </a:p>
        </p:txBody>
      </p:sp>
      <p:sp>
        <p:nvSpPr>
          <p:cNvPr id="6" name="Slide Number Placeholder 5"/>
          <p:cNvSpPr>
            <a:spLocks noGrp="1"/>
          </p:cNvSpPr>
          <p:nvPr>
            <p:ph type="sldNum" sz="quarter" idx="4"/>
          </p:nvPr>
        </p:nvSpPr>
        <p:spPr>
          <a:xfrm>
            <a:off x="8789894" y="6569075"/>
            <a:ext cx="457200" cy="365125"/>
          </a:xfrm>
          <a:prstGeom prst="rect">
            <a:avLst/>
          </a:prstGeom>
        </p:spPr>
        <p:txBody>
          <a:bodyPr vert="horz" lIns="91440" tIns="45720" rIns="91440" bIns="45720" rtlCol="0" anchor="ctr"/>
          <a:lstStyle>
            <a:lvl1pPr algn="ctr">
              <a:defRPr sz="800">
                <a:solidFill>
                  <a:schemeClr val="tx1">
                    <a:lumMod val="65000"/>
                    <a:lumOff val="35000"/>
                  </a:schemeClr>
                </a:solidFill>
              </a:defRPr>
            </a:lvl1pPr>
          </a:lstStyle>
          <a:p>
            <a:fld id="{8E5C682B-6CCC-4744-8690-F36B0030AFD4}" type="slidenum">
              <a:rPr lang="en-GB" smtClean="0"/>
              <a:pPr/>
              <a:t>‹#›</a:t>
            </a:fld>
            <a:endParaRPr lang="en-GB" dirty="0"/>
          </a:p>
        </p:txBody>
      </p:sp>
      <p:sp>
        <p:nvSpPr>
          <p:cNvPr id="7" name="Rectangle 6"/>
          <p:cNvSpPr/>
          <p:nvPr/>
        </p:nvSpPr>
        <p:spPr>
          <a:xfrm>
            <a:off x="914400" y="0"/>
            <a:ext cx="7999413" cy="18288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914400" y="6675120"/>
            <a:ext cx="7999413" cy="182880"/>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 bg1="dk1" tx1="lt1" bg2="dk2" tx2="lt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90" r:id="rId14"/>
    <p:sldLayoutId id="2147483691" r:id="rId15"/>
    <p:sldLayoutId id="2147483692" r:id="rId16"/>
    <p:sldLayoutId id="2147483693" r:id="rId17"/>
  </p:sldLayoutIdLst>
  <p:txStyles>
    <p:titleStyle>
      <a:lvl1pPr marL="0" indent="0" algn="l" defTabSz="914400" rtl="0" eaLnBrk="1" latinLnBrk="0" hangingPunct="1">
        <a:spcBef>
          <a:spcPct val="0"/>
        </a:spcBef>
        <a:buNone/>
        <a:defRPr sz="3600" kern="1200">
          <a:solidFill>
            <a:schemeClr val="bg1"/>
          </a:solidFill>
          <a:latin typeface="+mj-lt"/>
          <a:ea typeface="+mj-ea"/>
          <a:cs typeface="+mj-cs"/>
        </a:defRPr>
      </a:lvl1pPr>
    </p:titleStyle>
    <p:bodyStyle>
      <a:lvl1pPr marL="342900" indent="-342900" algn="l" defTabSz="914400" rtl="0" eaLnBrk="1" latinLnBrk="0" hangingPunct="1">
        <a:spcBef>
          <a:spcPts val="20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2pPr>
      <a:lvl3pPr marL="10350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3pPr>
      <a:lvl4pPr marL="1371600" indent="-336550" algn="l" defTabSz="914400" rtl="0" eaLnBrk="1" latinLnBrk="0" hangingPunct="1">
        <a:spcBef>
          <a:spcPts val="600"/>
        </a:spcBef>
        <a:buClr>
          <a:schemeClr val="accent1">
            <a:lumMod val="50000"/>
          </a:schemeClr>
        </a:buClr>
        <a:buFont typeface="Wingdings 2" pitchFamily="18" charset="2"/>
        <a:buChar char=""/>
        <a:defRPr sz="1800" kern="1200">
          <a:solidFill>
            <a:schemeClr val="tx1">
              <a:lumMod val="65000"/>
              <a:lumOff val="35000"/>
            </a:schemeClr>
          </a:solidFill>
          <a:latin typeface="+mn-lt"/>
          <a:ea typeface="+mn-ea"/>
          <a:cs typeface="+mn-cs"/>
        </a:defRPr>
      </a:lvl4pPr>
      <a:lvl5pPr marL="1720850" indent="-349250" algn="l" defTabSz="914400" rtl="0" eaLnBrk="1" latinLnBrk="0" hangingPunct="1">
        <a:spcBef>
          <a:spcPts val="600"/>
        </a:spcBef>
        <a:buClr>
          <a:schemeClr val="accent1"/>
        </a:buClr>
        <a:buFont typeface="Wingdings 2" pitchFamily="18" charset="2"/>
        <a:buChar char=""/>
        <a:defRPr sz="18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1" Type="http://schemas.openxmlformats.org/officeDocument/2006/relationships/slideLayout" Target="../slideLayouts/slideLayout8.xml"/><Relationship Id="rId2"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6.png"/><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8.png"/><Relationship Id="rId3"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12.png"/><Relationship Id="rId1" Type="http://schemas.openxmlformats.org/officeDocument/2006/relationships/slideLayout" Target="../slideLayouts/slideLayout8.xml"/><Relationship Id="rId2"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718407"/>
            <a:ext cx="8915400" cy="1549726"/>
          </a:xfrm>
        </p:spPr>
        <p:txBody>
          <a:bodyPr>
            <a:normAutofit/>
          </a:bodyPr>
          <a:lstStyle/>
          <a:p>
            <a:r>
              <a:rPr lang="en-GB" dirty="0" smtClean="0"/>
              <a:t>Political Bodies: Surveillance, Risk and Regulation</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471706"/>
          </a:xfrm>
        </p:spPr>
        <p:txBody>
          <a:bodyPr>
            <a:normAutofit/>
          </a:bodyPr>
          <a:lstStyle/>
          <a:p>
            <a:r>
              <a:rPr lang="en-GB" dirty="0" smtClean="0"/>
              <a:t>How, in everyday life, are your bodies regulated and surveyed? </a:t>
            </a:r>
            <a:endParaRPr lang="en-GB" dirty="0"/>
          </a:p>
        </p:txBody>
      </p:sp>
      <p:sp>
        <p:nvSpPr>
          <p:cNvPr id="3" name="Content Placeholder 2"/>
          <p:cNvSpPr>
            <a:spLocks noGrp="1"/>
          </p:cNvSpPr>
          <p:nvPr>
            <p:ph idx="1"/>
          </p:nvPr>
        </p:nvSpPr>
        <p:spPr>
          <a:xfrm>
            <a:off x="1114424" y="3149600"/>
            <a:ext cx="7610476" cy="2573867"/>
          </a:xfrm>
        </p:spPr>
        <p:txBody>
          <a:bodyPr>
            <a:normAutofit/>
          </a:bodyPr>
          <a:lstStyle/>
          <a:p>
            <a:r>
              <a:rPr lang="en-GB" sz="3200" dirty="0" smtClean="0"/>
              <a:t>And how performs the regulation? </a:t>
            </a:r>
            <a:endParaRPr lang="en-GB" sz="3200" dirty="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5"/>
            <a:ext cx="8913813" cy="1704011"/>
          </a:xfrm>
        </p:spPr>
        <p:txBody>
          <a:bodyPr>
            <a:normAutofit fontScale="90000"/>
          </a:bodyPr>
          <a:lstStyle/>
          <a:p>
            <a:r>
              <a:rPr lang="en-GB" dirty="0" smtClean="0"/>
              <a:t>What do we know about Foucault? And what does he have to do with bodies? </a:t>
            </a:r>
            <a:endParaRPr lang="en-GB" dirty="0"/>
          </a:p>
        </p:txBody>
      </p:sp>
      <p:pic>
        <p:nvPicPr>
          <p:cNvPr id="5" name="Picture 4"/>
          <p:cNvPicPr>
            <a:picLocks noChangeAspect="1"/>
          </p:cNvPicPr>
          <p:nvPr/>
        </p:nvPicPr>
        <p:blipFill>
          <a:blip r:embed="rId2"/>
          <a:stretch>
            <a:fillRect/>
          </a:stretch>
        </p:blipFill>
        <p:spPr>
          <a:xfrm>
            <a:off x="1320801" y="2861733"/>
            <a:ext cx="7078132" cy="3556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Foucault &amp; Regulatory Power </a:t>
            </a:r>
            <a:endParaRPr lang="en-GB" dirty="0"/>
          </a:p>
        </p:txBody>
      </p:sp>
      <p:sp>
        <p:nvSpPr>
          <p:cNvPr id="9" name="Content Placeholder 8"/>
          <p:cNvSpPr>
            <a:spLocks noGrp="1"/>
          </p:cNvSpPr>
          <p:nvPr>
            <p:ph idx="1"/>
          </p:nvPr>
        </p:nvSpPr>
        <p:spPr/>
        <p:txBody>
          <a:bodyPr/>
          <a:lstStyle/>
          <a:p>
            <a:r>
              <a:rPr lang="en-GB" dirty="0" smtClean="0"/>
              <a:t>Micro-operations and technologies of power</a:t>
            </a:r>
          </a:p>
          <a:p>
            <a:r>
              <a:rPr lang="en-GB" dirty="0" smtClean="0"/>
              <a:t>As a critique of Marx and the dominance of economic power</a:t>
            </a:r>
          </a:p>
          <a:p>
            <a:r>
              <a:rPr lang="en-GB" dirty="0" smtClean="0"/>
              <a:t>Not held by agencies </a:t>
            </a:r>
          </a:p>
          <a:p>
            <a:pPr lvl="1"/>
            <a:r>
              <a:rPr lang="en-GB" dirty="0" smtClean="0"/>
              <a:t>Power is exercised not possessed</a:t>
            </a:r>
          </a:p>
          <a:p>
            <a:r>
              <a:rPr lang="en-GB" dirty="0" smtClean="0"/>
              <a:t>Incorporated into numerous practices</a:t>
            </a:r>
          </a:p>
          <a:p>
            <a:r>
              <a:rPr lang="en-GB" dirty="0" smtClean="0"/>
              <a:t>Capillary network</a:t>
            </a:r>
          </a:p>
          <a:p>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‘How’ of Power</a:t>
            </a:r>
            <a:endParaRPr lang="en-GB" dirty="0"/>
          </a:p>
        </p:txBody>
      </p:sp>
      <p:sp>
        <p:nvSpPr>
          <p:cNvPr id="3" name="Content Placeholder 2"/>
          <p:cNvSpPr>
            <a:spLocks noGrp="1"/>
          </p:cNvSpPr>
          <p:nvPr>
            <p:ph idx="1"/>
          </p:nvPr>
        </p:nvSpPr>
        <p:spPr>
          <a:xfrm>
            <a:off x="1114424" y="2370668"/>
            <a:ext cx="7610476" cy="3895662"/>
          </a:xfrm>
        </p:spPr>
        <p:txBody>
          <a:bodyPr/>
          <a:lstStyle/>
          <a:p>
            <a:r>
              <a:rPr lang="en-GB" dirty="0" smtClean="0"/>
              <a:t>We are all regulated</a:t>
            </a:r>
          </a:p>
          <a:p>
            <a:r>
              <a:rPr lang="en-GB" dirty="0" smtClean="0"/>
              <a:t>How power operates</a:t>
            </a:r>
          </a:p>
          <a:p>
            <a:pPr lvl="1"/>
            <a:r>
              <a:rPr lang="en-GB" dirty="0" smtClean="0"/>
              <a:t>Strategies, networks and mechanisms </a:t>
            </a:r>
          </a:p>
          <a:p>
            <a:r>
              <a:rPr lang="en-GB" dirty="0" smtClean="0"/>
              <a:t>How major shifts in exercising power had occurred</a:t>
            </a:r>
          </a:p>
          <a:p>
            <a:r>
              <a:rPr lang="en-GB" dirty="0" smtClean="0"/>
              <a:t>It is only by asking the ‘how’ of power, that we can get to the ‘who’</a:t>
            </a:r>
          </a:p>
          <a:p>
            <a:r>
              <a:rPr lang="en-GB" dirty="0" smtClean="0"/>
              <a:t>Bureaucracy, categorisation, discourse</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77333" y="734484"/>
            <a:ext cx="4269317" cy="2889250"/>
          </a:xfrm>
          <a:prstGeom prst="rect">
            <a:avLst/>
          </a:prstGeom>
        </p:spPr>
      </p:pic>
      <p:pic>
        <p:nvPicPr>
          <p:cNvPr id="10" name="Picture 9"/>
          <p:cNvPicPr>
            <a:picLocks noChangeAspect="1"/>
          </p:cNvPicPr>
          <p:nvPr/>
        </p:nvPicPr>
        <p:blipFill>
          <a:blip r:embed="rId3"/>
          <a:stretch>
            <a:fillRect/>
          </a:stretch>
        </p:blipFill>
        <p:spPr>
          <a:xfrm>
            <a:off x="5348817" y="734484"/>
            <a:ext cx="3289300" cy="2463800"/>
          </a:xfrm>
          <a:prstGeom prst="rect">
            <a:avLst/>
          </a:prstGeom>
        </p:spPr>
      </p:pic>
      <p:pic>
        <p:nvPicPr>
          <p:cNvPr id="12" name="Picture 11"/>
          <p:cNvPicPr>
            <a:picLocks noChangeAspect="1"/>
          </p:cNvPicPr>
          <p:nvPr/>
        </p:nvPicPr>
        <p:blipFill>
          <a:blip r:embed="rId4"/>
          <a:stretch>
            <a:fillRect/>
          </a:stretch>
        </p:blipFill>
        <p:spPr>
          <a:xfrm>
            <a:off x="5348817" y="3403600"/>
            <a:ext cx="3289300" cy="3039534"/>
          </a:xfrm>
          <a:prstGeom prst="rect">
            <a:avLst/>
          </a:prstGeom>
        </p:spPr>
      </p:pic>
      <p:pic>
        <p:nvPicPr>
          <p:cNvPr id="13" name="Picture 12"/>
          <p:cNvPicPr>
            <a:picLocks noChangeAspect="1"/>
          </p:cNvPicPr>
          <p:nvPr/>
        </p:nvPicPr>
        <p:blipFill>
          <a:blip r:embed="rId5"/>
          <a:stretch>
            <a:fillRect/>
          </a:stretch>
        </p:blipFill>
        <p:spPr>
          <a:xfrm>
            <a:off x="677332" y="3860800"/>
            <a:ext cx="4269317" cy="2582334"/>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Techniques of the Body</a:t>
            </a:r>
            <a:endParaRPr lang="en-GB" dirty="0"/>
          </a:p>
        </p:txBody>
      </p:sp>
      <p:sp>
        <p:nvSpPr>
          <p:cNvPr id="3" name="Content Placeholder 2"/>
          <p:cNvSpPr>
            <a:spLocks noGrp="1"/>
          </p:cNvSpPr>
          <p:nvPr>
            <p:ph idx="1"/>
          </p:nvPr>
        </p:nvSpPr>
        <p:spPr>
          <a:xfrm>
            <a:off x="1114424" y="2595563"/>
            <a:ext cx="7610476" cy="3398838"/>
          </a:xfrm>
        </p:spPr>
        <p:txBody>
          <a:bodyPr>
            <a:normAutofit/>
          </a:bodyPr>
          <a:lstStyle/>
          <a:p>
            <a:r>
              <a:rPr lang="en-GB" dirty="0" smtClean="0"/>
              <a:t>Not unique to capitalism </a:t>
            </a:r>
          </a:p>
          <a:p>
            <a:pPr lvl="1"/>
            <a:r>
              <a:rPr lang="en-GB" dirty="0" smtClean="0"/>
              <a:t>But gained prominence in 17</a:t>
            </a:r>
            <a:r>
              <a:rPr lang="en-GB" baseline="30000" dirty="0" smtClean="0"/>
              <a:t>th</a:t>
            </a:r>
            <a:r>
              <a:rPr lang="en-GB" dirty="0" smtClean="0"/>
              <a:t> &amp; 18</a:t>
            </a:r>
            <a:r>
              <a:rPr lang="en-GB" baseline="30000" dirty="0" smtClean="0"/>
              <a:t>th</a:t>
            </a:r>
            <a:r>
              <a:rPr lang="en-GB" dirty="0" smtClean="0"/>
              <a:t> centuries</a:t>
            </a:r>
          </a:p>
          <a:p>
            <a:r>
              <a:rPr lang="en-GB" dirty="0" smtClean="0"/>
              <a:t>Not a mastery of your own body </a:t>
            </a:r>
          </a:p>
          <a:p>
            <a:pPr lvl="1"/>
            <a:r>
              <a:rPr lang="en-GB" dirty="0" smtClean="0"/>
              <a:t>Like monks</a:t>
            </a:r>
          </a:p>
          <a:p>
            <a:r>
              <a:rPr lang="en-GB" dirty="0" smtClean="0"/>
              <a:t>Nor an express appropriation </a:t>
            </a:r>
          </a:p>
          <a:p>
            <a:pPr lvl="1"/>
            <a:r>
              <a:rPr lang="en-GB" dirty="0" smtClean="0"/>
              <a:t>Slavery </a:t>
            </a:r>
          </a:p>
          <a:p>
            <a:r>
              <a:rPr lang="en-GB" dirty="0" smtClean="0"/>
              <a:t>But an everyday manipulation</a:t>
            </a:r>
          </a:p>
          <a:p>
            <a:endParaRPr lang="en-GB" dirty="0" smtClean="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“A modest suspicious power”</a:t>
            </a:r>
            <a:endParaRPr lang="en-GB" dirty="0"/>
          </a:p>
        </p:txBody>
      </p:sp>
      <p:sp>
        <p:nvSpPr>
          <p:cNvPr id="6" name="Content Placeholder 5"/>
          <p:cNvSpPr>
            <a:spLocks noGrp="1"/>
          </p:cNvSpPr>
          <p:nvPr>
            <p:ph idx="1"/>
          </p:nvPr>
        </p:nvSpPr>
        <p:spPr>
          <a:xfrm>
            <a:off x="1114424" y="2370668"/>
            <a:ext cx="7610476" cy="3895662"/>
          </a:xfrm>
        </p:spPr>
        <p:txBody>
          <a:bodyPr>
            <a:normAutofit/>
          </a:bodyPr>
          <a:lstStyle/>
          <a:p>
            <a:r>
              <a:rPr lang="en-GB" dirty="0" smtClean="0"/>
              <a:t>Bodies just don’t do as they are told</a:t>
            </a:r>
          </a:p>
          <a:p>
            <a:pPr lvl="1"/>
            <a:r>
              <a:rPr lang="en-GB" dirty="0" smtClean="0"/>
              <a:t>Less about output </a:t>
            </a:r>
          </a:p>
          <a:p>
            <a:r>
              <a:rPr lang="en-GB" dirty="0" smtClean="0"/>
              <a:t>They behave as they are disciplined </a:t>
            </a:r>
          </a:p>
          <a:p>
            <a:r>
              <a:rPr lang="en-GB" dirty="0" smtClean="0"/>
              <a:t>Subjected bodies </a:t>
            </a:r>
          </a:p>
          <a:p>
            <a:r>
              <a:rPr lang="en-GB" dirty="0" smtClean="0"/>
              <a:t>To be a ‘productive’ body, it first has to be a ‘subjected’ body.</a:t>
            </a:r>
          </a:p>
          <a:p>
            <a:r>
              <a:rPr lang="en-GB" dirty="0" smtClean="0"/>
              <a:t>‘A political technology of the body’</a:t>
            </a: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dirty="0" smtClean="0"/>
              <a:t>Discipline and Punish</a:t>
            </a:r>
            <a:endParaRPr lang="en-GB" i="1" dirty="0"/>
          </a:p>
        </p:txBody>
      </p:sp>
      <p:sp>
        <p:nvSpPr>
          <p:cNvPr id="4" name="Content Placeholder 3"/>
          <p:cNvSpPr>
            <a:spLocks noGrp="1"/>
          </p:cNvSpPr>
          <p:nvPr>
            <p:ph sz="half" idx="1"/>
          </p:nvPr>
        </p:nvSpPr>
        <p:spPr>
          <a:xfrm>
            <a:off x="728134" y="2302933"/>
            <a:ext cx="3166534" cy="3974042"/>
          </a:xfrm>
        </p:spPr>
        <p:txBody>
          <a:bodyPr/>
          <a:lstStyle/>
          <a:p>
            <a:r>
              <a:rPr lang="en-GB" dirty="0" smtClean="0"/>
              <a:t>Western Europe, 18</a:t>
            </a:r>
            <a:r>
              <a:rPr lang="en-GB" baseline="30000" dirty="0" smtClean="0"/>
              <a:t>th</a:t>
            </a:r>
            <a:r>
              <a:rPr lang="en-GB" dirty="0" smtClean="0"/>
              <a:t> century </a:t>
            </a:r>
          </a:p>
          <a:p>
            <a:r>
              <a:rPr lang="en-GB" dirty="0" smtClean="0"/>
              <a:t>Shift from exemplary torture as punishment  </a:t>
            </a:r>
          </a:p>
          <a:p>
            <a:pPr lvl="1"/>
            <a:r>
              <a:rPr lang="en-GB" dirty="0" smtClean="0"/>
              <a:t>Inefficient and costly</a:t>
            </a:r>
          </a:p>
          <a:p>
            <a:r>
              <a:rPr lang="en-GB" dirty="0" smtClean="0"/>
              <a:t>To surveillance as punishment</a:t>
            </a:r>
          </a:p>
        </p:txBody>
      </p:sp>
      <p:pic>
        <p:nvPicPr>
          <p:cNvPr id="9" name="Picture 8"/>
          <p:cNvPicPr>
            <a:picLocks noChangeAspect="1"/>
          </p:cNvPicPr>
          <p:nvPr/>
        </p:nvPicPr>
        <p:blipFill>
          <a:blip r:embed="rId2"/>
          <a:stretch>
            <a:fillRect/>
          </a:stretch>
        </p:blipFill>
        <p:spPr>
          <a:xfrm>
            <a:off x="6129867" y="1608666"/>
            <a:ext cx="2783946" cy="3566489"/>
          </a:xfrm>
          <a:prstGeom prst="rect">
            <a:avLst/>
          </a:prstGeom>
        </p:spPr>
      </p:pic>
      <p:pic>
        <p:nvPicPr>
          <p:cNvPr id="10" name="Picture 9"/>
          <p:cNvPicPr>
            <a:picLocks noChangeAspect="1"/>
          </p:cNvPicPr>
          <p:nvPr/>
        </p:nvPicPr>
        <p:blipFill>
          <a:blip r:embed="rId3"/>
          <a:stretch>
            <a:fillRect/>
          </a:stretch>
        </p:blipFill>
        <p:spPr>
          <a:xfrm>
            <a:off x="3894668" y="3879755"/>
            <a:ext cx="3124200" cy="25908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463456"/>
            <a:ext cx="8913813" cy="914400"/>
          </a:xfrm>
        </p:spPr>
        <p:txBody>
          <a:bodyPr/>
          <a:lstStyle/>
          <a:p>
            <a:r>
              <a:rPr lang="en-GB" dirty="0" smtClean="0"/>
              <a:t>Bentham’s </a:t>
            </a:r>
            <a:r>
              <a:rPr lang="en-GB" dirty="0" err="1" smtClean="0"/>
              <a:t>Panopticon</a:t>
            </a:r>
            <a:r>
              <a:rPr lang="en-GB" dirty="0" smtClean="0"/>
              <a:t> (1785)</a:t>
            </a:r>
            <a:endParaRPr lang="en-GB" dirty="0"/>
          </a:p>
        </p:txBody>
      </p:sp>
      <p:sp>
        <p:nvSpPr>
          <p:cNvPr id="5" name="Content Placeholder 4"/>
          <p:cNvSpPr>
            <a:spLocks noGrp="1"/>
          </p:cNvSpPr>
          <p:nvPr>
            <p:ph sz="half" idx="1"/>
          </p:nvPr>
        </p:nvSpPr>
        <p:spPr>
          <a:xfrm>
            <a:off x="440268" y="1693333"/>
            <a:ext cx="3708400" cy="4583642"/>
          </a:xfrm>
        </p:spPr>
        <p:txBody>
          <a:bodyPr/>
          <a:lstStyle/>
          <a:p>
            <a:r>
              <a:rPr lang="en-GB" dirty="0" smtClean="0"/>
              <a:t>Metaphor for power relations</a:t>
            </a:r>
          </a:p>
          <a:p>
            <a:r>
              <a:rPr lang="en-GB" dirty="0" smtClean="0"/>
              <a:t>All-seeing gaze</a:t>
            </a:r>
          </a:p>
          <a:p>
            <a:pPr lvl="1"/>
            <a:r>
              <a:rPr lang="en-GB" dirty="0" smtClean="0"/>
              <a:t>Marked yet masked</a:t>
            </a:r>
          </a:p>
          <a:p>
            <a:r>
              <a:rPr lang="en-GB" dirty="0" smtClean="0"/>
              <a:t>Prisoners assume that they are being watched</a:t>
            </a:r>
          </a:p>
          <a:p>
            <a:r>
              <a:rPr lang="en-GB" dirty="0" smtClean="0"/>
              <a:t>Begin to self-discipline</a:t>
            </a:r>
          </a:p>
          <a:p>
            <a:r>
              <a:rPr lang="en-GB" dirty="0" smtClean="0"/>
              <a:t>Internalization</a:t>
            </a:r>
          </a:p>
          <a:p>
            <a:r>
              <a:rPr lang="en-GB" dirty="0" smtClean="0"/>
              <a:t>“Docile Bodies’</a:t>
            </a:r>
          </a:p>
          <a:p>
            <a:pPr>
              <a:buNone/>
            </a:pPr>
            <a:endParaRPr lang="en-GB" dirty="0" smtClean="0"/>
          </a:p>
          <a:p>
            <a:endParaRPr lang="en-GB" dirty="0"/>
          </a:p>
        </p:txBody>
      </p:sp>
      <p:sp>
        <p:nvSpPr>
          <p:cNvPr id="6" name="Content Placeholder 5"/>
          <p:cNvSpPr>
            <a:spLocks noGrp="1"/>
          </p:cNvSpPr>
          <p:nvPr>
            <p:ph sz="half" idx="2"/>
          </p:nvPr>
        </p:nvSpPr>
        <p:spPr>
          <a:xfrm>
            <a:off x="4683760" y="2595563"/>
            <a:ext cx="4029934" cy="3681412"/>
          </a:xfrm>
        </p:spPr>
        <p:txBody>
          <a:bodyPr/>
          <a:lstStyle/>
          <a:p>
            <a:endParaRPr lang="en-GB" dirty="0"/>
          </a:p>
        </p:txBody>
      </p:sp>
      <p:pic>
        <p:nvPicPr>
          <p:cNvPr id="9" name="Picture 8"/>
          <p:cNvPicPr>
            <a:picLocks noChangeAspect="1"/>
          </p:cNvPicPr>
          <p:nvPr/>
        </p:nvPicPr>
        <p:blipFill>
          <a:blip r:embed="rId2"/>
          <a:stretch>
            <a:fillRect/>
          </a:stretch>
        </p:blipFill>
        <p:spPr>
          <a:xfrm>
            <a:off x="4148668" y="1693333"/>
            <a:ext cx="3732106" cy="3604153"/>
          </a:xfrm>
          <a:prstGeom prst="rect">
            <a:avLst/>
          </a:prstGeom>
        </p:spPr>
      </p:pic>
      <p:pic>
        <p:nvPicPr>
          <p:cNvPr id="10" name="Picture 9"/>
          <p:cNvPicPr>
            <a:picLocks noChangeAspect="1"/>
          </p:cNvPicPr>
          <p:nvPr/>
        </p:nvPicPr>
        <p:blipFill>
          <a:blip r:embed="rId3"/>
          <a:stretch>
            <a:fillRect/>
          </a:stretch>
        </p:blipFill>
        <p:spPr>
          <a:xfrm>
            <a:off x="5386294" y="4078286"/>
            <a:ext cx="3327400" cy="24384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614333" y="596899"/>
            <a:ext cx="4157134" cy="2569633"/>
          </a:xfrm>
          <a:prstGeom prst="rect">
            <a:avLst/>
          </a:prstGeom>
        </p:spPr>
      </p:pic>
      <p:pic>
        <p:nvPicPr>
          <p:cNvPr id="5" name="Picture 4"/>
          <p:cNvPicPr>
            <a:picLocks noChangeAspect="1"/>
          </p:cNvPicPr>
          <p:nvPr/>
        </p:nvPicPr>
        <p:blipFill>
          <a:blip r:embed="rId3"/>
          <a:stretch>
            <a:fillRect/>
          </a:stretch>
        </p:blipFill>
        <p:spPr>
          <a:xfrm>
            <a:off x="4614333" y="3742268"/>
            <a:ext cx="4157134" cy="2567516"/>
          </a:xfrm>
          <a:prstGeom prst="rect">
            <a:avLst/>
          </a:prstGeom>
        </p:spPr>
      </p:pic>
      <p:pic>
        <p:nvPicPr>
          <p:cNvPr id="6" name="Picture 5"/>
          <p:cNvPicPr>
            <a:picLocks noChangeAspect="1"/>
          </p:cNvPicPr>
          <p:nvPr/>
        </p:nvPicPr>
        <p:blipFill>
          <a:blip r:embed="rId4"/>
          <a:stretch>
            <a:fillRect/>
          </a:stretch>
        </p:blipFill>
        <p:spPr>
          <a:xfrm>
            <a:off x="613833" y="1640417"/>
            <a:ext cx="3492500" cy="420370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982133" y="1016000"/>
            <a:ext cx="7010399" cy="499533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Ong</a:t>
            </a:r>
            <a:r>
              <a:rPr lang="en-GB" smtClean="0"/>
              <a:t> (1988) </a:t>
            </a:r>
            <a:endParaRPr lang="en-GB" dirty="0"/>
          </a:p>
        </p:txBody>
      </p:sp>
      <p:sp>
        <p:nvSpPr>
          <p:cNvPr id="3" name="Content Placeholder 2"/>
          <p:cNvSpPr>
            <a:spLocks noGrp="1"/>
          </p:cNvSpPr>
          <p:nvPr>
            <p:ph idx="1"/>
          </p:nvPr>
        </p:nvSpPr>
        <p:spPr>
          <a:xfrm>
            <a:off x="1114424" y="2595563"/>
            <a:ext cx="7610476" cy="3144838"/>
          </a:xfrm>
        </p:spPr>
        <p:txBody>
          <a:bodyPr>
            <a:normAutofit/>
          </a:bodyPr>
          <a:lstStyle/>
          <a:p>
            <a:r>
              <a:rPr lang="en-GB" dirty="0" smtClean="0"/>
              <a:t>Production lines in Malaysia </a:t>
            </a:r>
          </a:p>
          <a:p>
            <a:r>
              <a:rPr lang="en-GB" dirty="0" smtClean="0"/>
              <a:t>Japanese owned</a:t>
            </a:r>
          </a:p>
          <a:p>
            <a:r>
              <a:rPr lang="en-GB" dirty="0" smtClean="0"/>
              <a:t>Rural girls working in the city </a:t>
            </a:r>
          </a:p>
          <a:p>
            <a:r>
              <a:rPr lang="en-GB" dirty="0" smtClean="0"/>
              <a:t>Males supervisors </a:t>
            </a:r>
          </a:p>
          <a:p>
            <a:r>
              <a:rPr lang="en-GB" dirty="0" smtClean="0"/>
              <a:t>Women become possessed by spirits </a:t>
            </a:r>
          </a:p>
          <a:p>
            <a:pPr lvl="1"/>
            <a:r>
              <a:rPr lang="en-GB" dirty="0" smtClean="0"/>
              <a:t>That reside (primarily) in toilets and ‘unclean’ places </a:t>
            </a:r>
          </a:p>
          <a:p>
            <a:pPr>
              <a:buNone/>
            </a:pPr>
            <a:endParaRPr lang="en-GB"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471706"/>
          </a:xfrm>
        </p:spPr>
        <p:txBody>
          <a:bodyPr>
            <a:normAutofit/>
          </a:bodyPr>
          <a:lstStyle/>
          <a:p>
            <a:r>
              <a:rPr lang="en-GB" dirty="0" smtClean="0"/>
              <a:t>How could you go about interpreting this possession? </a:t>
            </a:r>
            <a:endParaRPr lang="en-GB" dirty="0"/>
          </a:p>
        </p:txBody>
      </p:sp>
      <p:sp>
        <p:nvSpPr>
          <p:cNvPr id="3" name="Content Placeholder 2"/>
          <p:cNvSpPr>
            <a:spLocks noGrp="1"/>
          </p:cNvSpPr>
          <p:nvPr>
            <p:ph idx="1"/>
          </p:nvPr>
        </p:nvSpPr>
        <p:spPr>
          <a:xfrm>
            <a:off x="1114424" y="2844800"/>
            <a:ext cx="7610476" cy="3301999"/>
          </a:xfrm>
        </p:spPr>
        <p:txBody>
          <a:bodyPr/>
          <a:lstStyle/>
          <a:p>
            <a:r>
              <a:rPr lang="en-GB" dirty="0" err="1" smtClean="0"/>
              <a:t>Biomedically</a:t>
            </a:r>
            <a:r>
              <a:rPr lang="en-GB" dirty="0" smtClean="0"/>
              <a:t>? </a:t>
            </a:r>
          </a:p>
          <a:p>
            <a:pPr lvl="1"/>
            <a:r>
              <a:rPr lang="en-GB" dirty="0" smtClean="0"/>
              <a:t>Physiological and </a:t>
            </a:r>
            <a:r>
              <a:rPr lang="en-GB" dirty="0" err="1" smtClean="0"/>
              <a:t>pyschological</a:t>
            </a:r>
            <a:r>
              <a:rPr lang="en-GB" dirty="0" smtClean="0"/>
              <a:t> explanation </a:t>
            </a:r>
          </a:p>
          <a:p>
            <a:r>
              <a:rPr lang="en-GB" dirty="0" smtClean="0"/>
              <a:t>As negotiating a new social world? </a:t>
            </a:r>
          </a:p>
          <a:p>
            <a:r>
              <a:rPr lang="en-GB" dirty="0" smtClean="0"/>
              <a:t>As a conscious disruption to  production? </a:t>
            </a:r>
          </a:p>
          <a:p>
            <a:pPr lvl="1"/>
            <a:r>
              <a:rPr lang="en-GB" dirty="0" smtClean="0"/>
              <a:t>As resistance? </a:t>
            </a:r>
          </a:p>
          <a:p>
            <a:r>
              <a:rPr lang="en-GB" dirty="0" smtClean="0"/>
              <a:t>As violations to existing moral codes? </a:t>
            </a:r>
          </a:p>
          <a:p>
            <a:pPr lvl="1"/>
            <a:r>
              <a:rPr lang="en-GB" dirty="0" smtClean="0"/>
              <a:t>Especially concerning gender roles and notions of purity</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naturalisation of women’s work- bodies </a:t>
            </a:r>
            <a:endParaRPr lang="en-GB" dirty="0"/>
          </a:p>
        </p:txBody>
      </p:sp>
      <p:sp>
        <p:nvSpPr>
          <p:cNvPr id="4" name="Content Placeholder 3"/>
          <p:cNvSpPr>
            <a:spLocks noGrp="1"/>
          </p:cNvSpPr>
          <p:nvPr>
            <p:ph sz="half" idx="1"/>
          </p:nvPr>
        </p:nvSpPr>
        <p:spPr/>
        <p:txBody>
          <a:bodyPr/>
          <a:lstStyle/>
          <a:p>
            <a:r>
              <a:rPr lang="en-GB" dirty="0" smtClean="0"/>
              <a:t>Discourse of ‘nimble fingers’ </a:t>
            </a:r>
          </a:p>
          <a:p>
            <a:r>
              <a:rPr lang="en-GB" dirty="0" smtClean="0"/>
              <a:t>“the oriental girl… qualified by nature and inheritance to contribute to the efficiency of a bench assembly production line” (1988: 35) </a:t>
            </a:r>
          </a:p>
          <a:p>
            <a:r>
              <a:rPr lang="en-GB" dirty="0" smtClean="0"/>
              <a:t>Maintains women in a subordinate position </a:t>
            </a:r>
            <a:endParaRPr lang="en-GB" dirty="0"/>
          </a:p>
        </p:txBody>
      </p:sp>
      <p:sp>
        <p:nvSpPr>
          <p:cNvPr id="5" name="Content Placeholder 4"/>
          <p:cNvSpPr>
            <a:spLocks noGrp="1"/>
          </p:cNvSpPr>
          <p:nvPr>
            <p:ph sz="half" idx="2"/>
          </p:nvPr>
        </p:nvSpPr>
        <p:spPr/>
        <p:txBody>
          <a:bodyPr/>
          <a:lstStyle/>
          <a:p>
            <a:endParaRPr lang="en-GB"/>
          </a:p>
        </p:txBody>
      </p:sp>
      <p:pic>
        <p:nvPicPr>
          <p:cNvPr id="6" name="Picture 5"/>
          <p:cNvPicPr>
            <a:picLocks noChangeAspect="1"/>
          </p:cNvPicPr>
          <p:nvPr/>
        </p:nvPicPr>
        <p:blipFill>
          <a:blip r:embed="rId2"/>
          <a:stretch>
            <a:fillRect/>
          </a:stretch>
        </p:blipFill>
        <p:spPr>
          <a:xfrm>
            <a:off x="4903694" y="2368550"/>
            <a:ext cx="3810000" cy="36957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Employers</a:t>
            </a:r>
            <a:endParaRPr lang="en-GB" dirty="0"/>
          </a:p>
        </p:txBody>
      </p:sp>
      <p:sp>
        <p:nvSpPr>
          <p:cNvPr id="3" name="Content Placeholder 2"/>
          <p:cNvSpPr>
            <a:spLocks noGrp="1"/>
          </p:cNvSpPr>
          <p:nvPr>
            <p:ph idx="1"/>
          </p:nvPr>
        </p:nvSpPr>
        <p:spPr/>
        <p:txBody>
          <a:bodyPr>
            <a:normAutofit/>
          </a:bodyPr>
          <a:lstStyle/>
          <a:p>
            <a:r>
              <a:rPr lang="en-GB" sz="2400" dirty="0" smtClean="0"/>
              <a:t>‘we had our counter-measure. I think this is a method of how you give initial education to the workers, how you take care of the medical welfare of the workers. The worker who is weak, comes in without breakfast, lacking sleep, then she will see ghosts!’ (1988: 36) </a:t>
            </a: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212944"/>
          </a:xfrm>
        </p:spPr>
        <p:txBody>
          <a:bodyPr>
            <a:normAutofit/>
          </a:bodyPr>
          <a:lstStyle/>
          <a:p>
            <a:r>
              <a:rPr lang="en-GB" dirty="0" smtClean="0"/>
              <a:t>Spirit possession repackaged as ‘sickness’ </a:t>
            </a:r>
            <a:endParaRPr lang="en-GB" dirty="0"/>
          </a:p>
        </p:txBody>
      </p:sp>
      <p:sp>
        <p:nvSpPr>
          <p:cNvPr id="3" name="Content Placeholder 2"/>
          <p:cNvSpPr>
            <a:spLocks noGrp="1"/>
          </p:cNvSpPr>
          <p:nvPr>
            <p:ph idx="1"/>
          </p:nvPr>
        </p:nvSpPr>
        <p:spPr>
          <a:xfrm>
            <a:off x="1114424" y="2595562"/>
            <a:ext cx="7610476" cy="3551238"/>
          </a:xfrm>
        </p:spPr>
        <p:txBody>
          <a:bodyPr>
            <a:normAutofit/>
          </a:bodyPr>
          <a:lstStyle/>
          <a:p>
            <a:r>
              <a:rPr lang="en-GB" dirty="0" smtClean="0"/>
              <a:t>Biomedical explanations and solutions </a:t>
            </a:r>
          </a:p>
          <a:p>
            <a:r>
              <a:rPr lang="en-GB" dirty="0" smtClean="0"/>
              <a:t>Became a technique of manipulation</a:t>
            </a:r>
          </a:p>
          <a:p>
            <a:r>
              <a:rPr lang="en-GB" dirty="0" smtClean="0"/>
              <a:t>Pushed responsibility onto the individual – to get well – rather than the social conditions of the workplace </a:t>
            </a:r>
          </a:p>
          <a:p>
            <a:r>
              <a:rPr lang="en-GB" dirty="0" smtClean="0"/>
              <a:t>‘In corporate discourse, both the biomedical and psychological interpretations of spirit possession defined the affliction as an attribute of individuals rather than stemming from the general social condition’ (ibid: 37) </a:t>
            </a:r>
          </a:p>
          <a:p>
            <a:pPr>
              <a:buNone/>
            </a:pPr>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Ong’s</a:t>
            </a:r>
            <a:r>
              <a:rPr lang="en-GB" dirty="0" smtClean="0"/>
              <a:t> interpretation </a:t>
            </a:r>
            <a:endParaRPr lang="en-GB" dirty="0"/>
          </a:p>
        </p:txBody>
      </p:sp>
      <p:sp>
        <p:nvSpPr>
          <p:cNvPr id="3" name="Content Placeholder 2"/>
          <p:cNvSpPr>
            <a:spLocks noGrp="1"/>
          </p:cNvSpPr>
          <p:nvPr>
            <p:ph idx="1"/>
          </p:nvPr>
        </p:nvSpPr>
        <p:spPr>
          <a:xfrm>
            <a:off x="1114424" y="2336800"/>
            <a:ext cx="7610476" cy="3929529"/>
          </a:xfrm>
        </p:spPr>
        <p:txBody>
          <a:bodyPr>
            <a:normAutofit fontScale="92500" lnSpcReduction="10000"/>
          </a:bodyPr>
          <a:lstStyle/>
          <a:p>
            <a:r>
              <a:rPr lang="en-GB" dirty="0" smtClean="0"/>
              <a:t>Women entering ‘unclean’ realms where spirits lurk</a:t>
            </a:r>
          </a:p>
          <a:p>
            <a:pPr lvl="1"/>
            <a:r>
              <a:rPr lang="en-GB" dirty="0" smtClean="0"/>
              <a:t>While also having a moral responsibility to remain ‘pure’ </a:t>
            </a:r>
          </a:p>
          <a:p>
            <a:r>
              <a:rPr lang="en-GB" dirty="0" smtClean="0"/>
              <a:t>Subjected to constant male surveillance </a:t>
            </a:r>
          </a:p>
          <a:p>
            <a:pPr lvl="1"/>
            <a:r>
              <a:rPr lang="en-GB" dirty="0" smtClean="0"/>
              <a:t>Bodily functions </a:t>
            </a:r>
          </a:p>
          <a:p>
            <a:r>
              <a:rPr lang="en-GB" dirty="0" smtClean="0"/>
              <a:t>Disrupts production but is not limited to this</a:t>
            </a:r>
          </a:p>
          <a:p>
            <a:r>
              <a:rPr lang="en-GB" dirty="0" smtClean="0"/>
              <a:t>An expression of a violation of moral codes in a culturally recognised idiom </a:t>
            </a:r>
          </a:p>
          <a:p>
            <a:r>
              <a:rPr lang="en-GB" dirty="0" smtClean="0"/>
              <a:t>‘Takes as expressions of fear and resistance against the multiple violations of moral boundaries in the modern factory’ (ibid: 38)</a:t>
            </a:r>
          </a:p>
          <a:p>
            <a:endParaRPr lang="en-GB" dirty="0" smtClean="0"/>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does this have to do with Foucault? </a:t>
            </a:r>
            <a:endParaRPr lang="en-GB" dirty="0"/>
          </a:p>
        </p:txBody>
      </p:sp>
      <p:pic>
        <p:nvPicPr>
          <p:cNvPr id="4" name="Picture 3"/>
          <p:cNvPicPr>
            <a:picLocks noChangeAspect="1"/>
          </p:cNvPicPr>
          <p:nvPr/>
        </p:nvPicPr>
        <p:blipFill>
          <a:blip r:embed="rId2"/>
          <a:stretch>
            <a:fillRect/>
          </a:stretch>
        </p:blipFill>
        <p:spPr>
          <a:xfrm>
            <a:off x="2000250" y="2319867"/>
            <a:ext cx="5448300" cy="42672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0" y="1123856"/>
            <a:ext cx="8913813" cy="1212944"/>
          </a:xfrm>
        </p:spPr>
        <p:txBody>
          <a:bodyPr>
            <a:normAutofit/>
          </a:bodyPr>
          <a:lstStyle/>
          <a:p>
            <a:r>
              <a:rPr lang="en-GB" dirty="0" smtClean="0"/>
              <a:t>What does this have to do with Foucault? </a:t>
            </a:r>
            <a:endParaRPr lang="en-GB" dirty="0"/>
          </a:p>
        </p:txBody>
      </p:sp>
      <p:sp>
        <p:nvSpPr>
          <p:cNvPr id="3" name="Content Placeholder 2"/>
          <p:cNvSpPr>
            <a:spLocks noGrp="1"/>
          </p:cNvSpPr>
          <p:nvPr>
            <p:ph idx="1"/>
          </p:nvPr>
        </p:nvSpPr>
        <p:spPr/>
        <p:txBody>
          <a:bodyPr/>
          <a:lstStyle/>
          <a:p>
            <a:r>
              <a:rPr lang="en-GB" dirty="0" smtClean="0"/>
              <a:t>The visibility of ‘deviant’ and ‘normal’ women</a:t>
            </a:r>
          </a:p>
          <a:p>
            <a:r>
              <a:rPr lang="en-GB" dirty="0" smtClean="0"/>
              <a:t>Possessed workers make themselves vulnerable to biomedical intervention</a:t>
            </a:r>
          </a:p>
          <a:p>
            <a:pPr lvl="1"/>
            <a:r>
              <a:rPr lang="en-GB" dirty="0" smtClean="0"/>
              <a:t>Instead of the social support that was sought</a:t>
            </a:r>
          </a:p>
          <a:p>
            <a:r>
              <a:rPr lang="en-GB" dirty="0" smtClean="0"/>
              <a:t>Other workers keep a vigilant watch </a:t>
            </a:r>
          </a:p>
          <a:p>
            <a:r>
              <a:rPr lang="en-GB" dirty="0" smtClean="0"/>
              <a:t>Induces self-regulation </a:t>
            </a:r>
          </a:p>
          <a:p>
            <a:pPr lvl="1"/>
            <a:r>
              <a:rPr lang="en-GB" dirty="0" smtClean="0"/>
              <a:t>Reinforced by the scientific gaze </a:t>
            </a:r>
          </a:p>
          <a:p>
            <a:pPr lvl="1"/>
            <a:endParaRPr lang="en-GB" dirty="0"/>
          </a:p>
        </p:txBody>
      </p:sp>
    </p:spTree>
  </p:cSld>
  <p:clrMapOvr>
    <a:masterClrMapping/>
  </p:clrMapOvr>
</p:sld>
</file>

<file path=ppt/theme/theme1.xml><?xml version="1.0" encoding="utf-8"?>
<a:theme xmlns:a="http://schemas.openxmlformats.org/drawingml/2006/main" name="Perspective">
  <a:themeElements>
    <a:clrScheme name="Spectrum">
      <a:dk1>
        <a:sysClr val="windowText" lastClr="000000"/>
      </a:dk1>
      <a:lt1>
        <a:sysClr val="window" lastClr="FFFFFF"/>
      </a:lt1>
      <a:dk2>
        <a:srgbClr val="252731"/>
      </a:dk2>
      <a:lt2>
        <a:srgbClr val="EAE7E4"/>
      </a:lt2>
      <a:accent1>
        <a:srgbClr val="990000"/>
      </a:accent1>
      <a:accent2>
        <a:srgbClr val="FF6600"/>
      </a:accent2>
      <a:accent3>
        <a:srgbClr val="FFBA00"/>
      </a:accent3>
      <a:accent4>
        <a:srgbClr val="99CC00"/>
      </a:accent4>
      <a:accent5>
        <a:srgbClr val="528A02"/>
      </a:accent5>
      <a:accent6>
        <a:srgbClr val="333333"/>
      </a:accent6>
      <a:hlink>
        <a:srgbClr val="660000"/>
      </a:hlink>
      <a:folHlink>
        <a:srgbClr val="CC3300"/>
      </a:folHlink>
    </a:clrScheme>
    <a:fontScheme name="Perspective">
      <a:majorFont>
        <a:latin typeface="Century Gothic"/>
        <a:ea typeface=""/>
        <a:cs typeface=""/>
        <a:font script="Jpan" typeface="メイリオ"/>
      </a:majorFont>
      <a:minorFont>
        <a:latin typeface="Century Gothic"/>
        <a:ea typeface=""/>
        <a:cs typeface=""/>
        <a:font script="Jpan" typeface="メイリオ"/>
      </a:minorFont>
    </a:fontScheme>
    <a:fmtScheme name="Perspective">
      <a:fillStyleLst>
        <a:solidFill>
          <a:schemeClr val="phClr"/>
        </a:solidFill>
        <a:solidFill>
          <a:schemeClr val="phClr">
            <a:shade val="90000"/>
          </a:schemeClr>
        </a:solidFill>
        <a:solidFill>
          <a:schemeClr val="phClr">
            <a:shade val="80000"/>
          </a:schemeClr>
        </a:solidFill>
      </a:fillStyleLst>
      <a:lnStyleLst>
        <a:ln w="12700" cap="flat" cmpd="sng" algn="ctr">
          <a:solidFill>
            <a:schemeClr val="phClr">
              <a:satMod val="105000"/>
            </a:schemeClr>
          </a:solidFill>
          <a:prstDash val="solid"/>
        </a:ln>
        <a:ln w="25400" cap="flat" cmpd="sng" algn="ctr">
          <a:solidFill>
            <a:schemeClr val="phClr"/>
          </a:solidFill>
          <a:prstDash val="solid"/>
        </a:ln>
        <a:ln w="25400" cap="flat" cmpd="sng" algn="ctr">
          <a:solidFill>
            <a:schemeClr val="phClr">
              <a:alpha val="80000"/>
            </a:schemeClr>
          </a:solidFill>
          <a:prstDash val="solid"/>
        </a:ln>
      </a:lnStyleLst>
      <a:effectStyleLst>
        <a:effectStyle>
          <a:effectLst/>
        </a:effectStyle>
        <a:effectStyle>
          <a:effectLst/>
          <a:scene3d>
            <a:camera prst="obliqueTopRight"/>
            <a:lightRig rig="threePt" dir="tl"/>
          </a:scene3d>
          <a:sp3d>
            <a:bevelT w="25400" h="25400"/>
          </a:sp3d>
        </a:effectStyle>
        <a:effectStyle>
          <a:effectLst/>
          <a:scene3d>
            <a:camera prst="perspectiveFront" fov="4200000"/>
            <a:lightRig rig="balanced" dir="tl">
              <a:rot lat="0" lon="0" rev="18600000"/>
            </a:lightRig>
          </a:scene3d>
          <a:sp3d prstMaterial="metal">
            <a:bevelT w="63500" h="50800" prst="angle"/>
          </a:sp3d>
        </a:effectStyle>
      </a:effectStyleLst>
      <a:bgFillStyleLst>
        <a:solidFill>
          <a:schemeClr val="phClr">
            <a:tint val="90000"/>
          </a:schemeClr>
        </a:solidFill>
        <a:solidFill>
          <a:schemeClr val="phClr">
            <a:tint val="50000"/>
          </a:schemeClr>
        </a:solidFill>
        <a:solidFill>
          <a:schemeClr val="phClr">
            <a:shade val="60000"/>
          </a:schemeClr>
        </a:soli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Perspective.thmx</Template>
  <TotalTime>1684</TotalTime>
  <Words>669</Words>
  <Application>Microsoft Macintosh PowerPoint</Application>
  <PresentationFormat>On-screen Show (4:3)</PresentationFormat>
  <Paragraphs>88</Paragraphs>
  <Slides>20</Slides>
  <Notes>0</Notes>
  <HiddenSlides>0</HiddenSlides>
  <MMClips>0</MMClips>
  <ScaleCrop>false</ScaleCrop>
  <HeadingPairs>
    <vt:vector size="4" baseType="variant">
      <vt:variant>
        <vt:lpstr>Design Template</vt:lpstr>
      </vt:variant>
      <vt:variant>
        <vt:i4>1</vt:i4>
      </vt:variant>
      <vt:variant>
        <vt:lpstr>Slide Titles</vt:lpstr>
      </vt:variant>
      <vt:variant>
        <vt:i4>20</vt:i4>
      </vt:variant>
    </vt:vector>
  </HeadingPairs>
  <TitlesOfParts>
    <vt:vector size="21" baseType="lpstr">
      <vt:lpstr>Perspective</vt:lpstr>
      <vt:lpstr>Political Bodies: Surveillance, Risk and Regulation</vt:lpstr>
      <vt:lpstr>How, in everyday life, are your bodies regulated and surveyed? </vt:lpstr>
      <vt:lpstr>What do we know about Foucault? And what does he have to do with bodies? </vt:lpstr>
      <vt:lpstr>Foucault &amp; Regulatory Power </vt:lpstr>
      <vt:lpstr>The ‘How’ of Power</vt:lpstr>
      <vt:lpstr>Slide 6</vt:lpstr>
      <vt:lpstr>Techniques of the Body</vt:lpstr>
      <vt:lpstr>“A modest suspicious power”</vt:lpstr>
      <vt:lpstr>Discipline and Punish</vt:lpstr>
      <vt:lpstr>Bentham’s Panopticon (1785)</vt:lpstr>
      <vt:lpstr>Slide 11</vt:lpstr>
      <vt:lpstr>Slide 12</vt:lpstr>
      <vt:lpstr>Ong (1988) </vt:lpstr>
      <vt:lpstr>How could you go about interpreting this possession? </vt:lpstr>
      <vt:lpstr>The naturalisation of women’s work- bodies </vt:lpstr>
      <vt:lpstr>Employers</vt:lpstr>
      <vt:lpstr>Spirit possession repackaged as ‘sickness’ </vt:lpstr>
      <vt:lpstr>Ong’s interpretation </vt:lpstr>
      <vt:lpstr>What does this have to do with Foucault? </vt:lpstr>
      <vt:lpstr>What does this have to do with Foucault?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(Trans)Nationalism &amp; Regionalism</dc:title>
  <dc:creator>Emma-Jayne Abbots</dc:creator>
  <cp:lastModifiedBy>Emma-Jayne Abbots</cp:lastModifiedBy>
  <cp:revision>131</cp:revision>
  <dcterms:created xsi:type="dcterms:W3CDTF">2016-03-22T14:55:04Z</dcterms:created>
  <dcterms:modified xsi:type="dcterms:W3CDTF">2016-03-22T14:56:38Z</dcterms:modified>
</cp:coreProperties>
</file>