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9"/>
  </p:notesMasterIdLst>
  <p:sldIdLst>
    <p:sldId id="256" r:id="rId2"/>
    <p:sldId id="257" r:id="rId3"/>
    <p:sldId id="261" r:id="rId4"/>
    <p:sldId id="262" r:id="rId5"/>
    <p:sldId id="264" r:id="rId6"/>
    <p:sldId id="265" r:id="rId7"/>
    <p:sldId id="263"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2308" autoAdjust="0"/>
  </p:normalViewPr>
  <p:slideViewPr>
    <p:cSldViewPr>
      <p:cViewPr varScale="1">
        <p:scale>
          <a:sx n="107" d="100"/>
          <a:sy n="107" d="100"/>
        </p:scale>
        <p:origin x="-678" y="-90"/>
      </p:cViewPr>
      <p:guideLst>
        <p:guide orient="horz" pos="2160"/>
        <p:guide pos="384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tableStyles" Target="tableStyle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theme" Target="theme/theme1.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viewProps" Target="viewProps.xml" /><Relationship Id="rId5" Type="http://schemas.openxmlformats.org/officeDocument/2006/relationships/slide" Target="slides/slide4.xml" /><Relationship Id="rId10" Type="http://schemas.openxmlformats.org/officeDocument/2006/relationships/presProps" Target="presProps.xml" /><Relationship Id="rId4" Type="http://schemas.openxmlformats.org/officeDocument/2006/relationships/slide" Target="slides/slide3.xml" /><Relationship Id="rId9" Type="http://schemas.openxmlformats.org/officeDocument/2006/relationships/notesMaster" Target="notesMasters/notesMaster1.xml" /></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E18F5CD-0151-486D-B644-3539C2113C2D}" type="doc">
      <dgm:prSet loTypeId="urn:microsoft.com/office/officeart/2005/8/layout/cycle8" loCatId="cycle" qsTypeId="urn:microsoft.com/office/officeart/2005/8/quickstyle/simple1" qsCatId="simple" csTypeId="urn:microsoft.com/office/officeart/2005/8/colors/colorful4" csCatId="colorful" phldr="1"/>
      <dgm:spPr/>
    </dgm:pt>
    <dgm:pt modelId="{FFECE9FD-8AE9-46CC-98FA-601B18D45F2C}">
      <dgm:prSet phldrT="[Text]"/>
      <dgm:spPr/>
      <dgm:t>
        <a:bodyPr/>
        <a:lstStyle/>
        <a:p>
          <a:r>
            <a:rPr lang="en-US" b="1" i="0" u="none" dirty="0">
              <a:solidFill>
                <a:schemeClr val="tx1"/>
              </a:solidFill>
              <a:latin typeface="Times New Roman" pitchFamily="18" charset="0"/>
              <a:cs typeface="Times New Roman" pitchFamily="18" charset="0"/>
            </a:rPr>
            <a:t>INCREASING PRODUCTIVITY</a:t>
          </a:r>
          <a:endParaRPr lang="en-US" b="1" dirty="0">
            <a:solidFill>
              <a:schemeClr val="tx1"/>
            </a:solidFill>
            <a:latin typeface="Times New Roman" pitchFamily="18" charset="0"/>
            <a:cs typeface="Times New Roman" pitchFamily="18" charset="0"/>
          </a:endParaRPr>
        </a:p>
      </dgm:t>
    </dgm:pt>
    <dgm:pt modelId="{FABC914D-D79C-4512-8A73-B28D4D6E2628}" type="parTrans" cxnId="{509B620B-1A25-44EE-9FFB-024CC07EA8A0}">
      <dgm:prSet/>
      <dgm:spPr/>
      <dgm:t>
        <a:bodyPr/>
        <a:lstStyle/>
        <a:p>
          <a:endParaRPr lang="en-US"/>
        </a:p>
      </dgm:t>
    </dgm:pt>
    <dgm:pt modelId="{3F4B52A3-612C-4911-81FF-9AF725796151}" type="sibTrans" cxnId="{509B620B-1A25-44EE-9FFB-024CC07EA8A0}">
      <dgm:prSet/>
      <dgm:spPr/>
      <dgm:t>
        <a:bodyPr/>
        <a:lstStyle/>
        <a:p>
          <a:endParaRPr lang="en-US"/>
        </a:p>
      </dgm:t>
    </dgm:pt>
    <dgm:pt modelId="{2F65AB04-3F87-49A7-AD0F-51FDFF52EF51}">
      <dgm:prSet phldrT="[Text]"/>
      <dgm:spPr/>
      <dgm:t>
        <a:bodyPr/>
        <a:lstStyle/>
        <a:p>
          <a:r>
            <a:rPr lang="en-US" b="1" i="0" u="none" dirty="0">
              <a:solidFill>
                <a:schemeClr val="tx1"/>
              </a:solidFill>
              <a:latin typeface="Times New Roman" pitchFamily="18" charset="0"/>
              <a:cs typeface="Times New Roman" pitchFamily="18" charset="0"/>
            </a:rPr>
            <a:t>BOOSTING MORALE</a:t>
          </a:r>
          <a:endParaRPr lang="en-US" b="1" dirty="0">
            <a:solidFill>
              <a:schemeClr val="tx1"/>
            </a:solidFill>
            <a:latin typeface="Times New Roman" pitchFamily="18" charset="0"/>
            <a:cs typeface="Times New Roman" pitchFamily="18" charset="0"/>
          </a:endParaRPr>
        </a:p>
      </dgm:t>
    </dgm:pt>
    <dgm:pt modelId="{81FE3977-1B33-4A73-AED5-044E12F93ED2}" type="parTrans" cxnId="{3A08274A-0670-40B8-8272-30ACC71A74FB}">
      <dgm:prSet/>
      <dgm:spPr/>
      <dgm:t>
        <a:bodyPr/>
        <a:lstStyle/>
        <a:p>
          <a:endParaRPr lang="en-US"/>
        </a:p>
      </dgm:t>
    </dgm:pt>
    <dgm:pt modelId="{7B69D5AF-C0B4-409F-B63B-728BBB123765}" type="sibTrans" cxnId="{3A08274A-0670-40B8-8272-30ACC71A74FB}">
      <dgm:prSet/>
      <dgm:spPr/>
      <dgm:t>
        <a:bodyPr/>
        <a:lstStyle/>
        <a:p>
          <a:endParaRPr lang="en-US"/>
        </a:p>
      </dgm:t>
    </dgm:pt>
    <dgm:pt modelId="{CBA28E7A-E177-40EF-BB22-B0F591339648}">
      <dgm:prSet phldrT="[Text]"/>
      <dgm:spPr/>
      <dgm:t>
        <a:bodyPr/>
        <a:lstStyle/>
        <a:p>
          <a:r>
            <a:rPr lang="en-US" b="1" i="0" u="none" dirty="0">
              <a:solidFill>
                <a:schemeClr val="tx1"/>
              </a:solidFill>
              <a:latin typeface="Times New Roman" pitchFamily="18" charset="0"/>
              <a:cs typeface="Times New Roman" pitchFamily="18" charset="0"/>
            </a:rPr>
            <a:t>SHARED RESPONSIBILITY</a:t>
          </a:r>
          <a:endParaRPr lang="en-US" b="1" dirty="0">
            <a:solidFill>
              <a:schemeClr val="tx1"/>
            </a:solidFill>
            <a:latin typeface="Times New Roman" pitchFamily="18" charset="0"/>
            <a:cs typeface="Times New Roman" pitchFamily="18" charset="0"/>
          </a:endParaRPr>
        </a:p>
      </dgm:t>
    </dgm:pt>
    <dgm:pt modelId="{EC185D96-C864-4720-A83C-24DEECF9ED25}" type="parTrans" cxnId="{9704FB01-1EDB-4EAE-9F1C-3C332C35E74D}">
      <dgm:prSet/>
      <dgm:spPr/>
      <dgm:t>
        <a:bodyPr/>
        <a:lstStyle/>
        <a:p>
          <a:endParaRPr lang="en-US"/>
        </a:p>
      </dgm:t>
    </dgm:pt>
    <dgm:pt modelId="{D21CFC78-A790-4DC1-B3DD-3385B22F378A}" type="sibTrans" cxnId="{9704FB01-1EDB-4EAE-9F1C-3C332C35E74D}">
      <dgm:prSet/>
      <dgm:spPr/>
      <dgm:t>
        <a:bodyPr/>
        <a:lstStyle/>
        <a:p>
          <a:endParaRPr lang="en-US"/>
        </a:p>
      </dgm:t>
    </dgm:pt>
    <dgm:pt modelId="{A2728AA0-4E0A-475A-AA9F-EC18E01DB93B}" type="pres">
      <dgm:prSet presAssocID="{EE18F5CD-0151-486D-B644-3539C2113C2D}" presName="compositeShape" presStyleCnt="0">
        <dgm:presLayoutVars>
          <dgm:chMax val="7"/>
          <dgm:dir/>
          <dgm:resizeHandles val="exact"/>
        </dgm:presLayoutVars>
      </dgm:prSet>
      <dgm:spPr/>
    </dgm:pt>
    <dgm:pt modelId="{AD7B0EF0-FC9A-4F79-80B8-D34D2627A498}" type="pres">
      <dgm:prSet presAssocID="{EE18F5CD-0151-486D-B644-3539C2113C2D}" presName="wedge1" presStyleLbl="node1" presStyleIdx="0" presStyleCnt="3"/>
      <dgm:spPr/>
    </dgm:pt>
    <dgm:pt modelId="{852421BA-2AA4-47E7-A49E-07E693A88C1A}" type="pres">
      <dgm:prSet presAssocID="{EE18F5CD-0151-486D-B644-3539C2113C2D}" presName="dummy1a" presStyleCnt="0"/>
      <dgm:spPr/>
    </dgm:pt>
    <dgm:pt modelId="{B1195BC1-2DAE-4F0A-9E44-F0D8E1EEE7CF}" type="pres">
      <dgm:prSet presAssocID="{EE18F5CD-0151-486D-B644-3539C2113C2D}" presName="dummy1b" presStyleCnt="0"/>
      <dgm:spPr/>
    </dgm:pt>
    <dgm:pt modelId="{1332C018-E12D-4CC8-A02C-77FD8A32ED46}" type="pres">
      <dgm:prSet presAssocID="{EE18F5CD-0151-486D-B644-3539C2113C2D}" presName="wedge1Tx" presStyleLbl="node1" presStyleIdx="0" presStyleCnt="3">
        <dgm:presLayoutVars>
          <dgm:chMax val="0"/>
          <dgm:chPref val="0"/>
          <dgm:bulletEnabled val="1"/>
        </dgm:presLayoutVars>
      </dgm:prSet>
      <dgm:spPr/>
    </dgm:pt>
    <dgm:pt modelId="{14751AFE-DEE5-4A3D-86B4-2DB6CCCEFDDE}" type="pres">
      <dgm:prSet presAssocID="{EE18F5CD-0151-486D-B644-3539C2113C2D}" presName="wedge2" presStyleLbl="node1" presStyleIdx="1" presStyleCnt="3"/>
      <dgm:spPr/>
    </dgm:pt>
    <dgm:pt modelId="{385919FB-5F9F-491F-AD54-4BD9C553B8C9}" type="pres">
      <dgm:prSet presAssocID="{EE18F5CD-0151-486D-B644-3539C2113C2D}" presName="dummy2a" presStyleCnt="0"/>
      <dgm:spPr/>
    </dgm:pt>
    <dgm:pt modelId="{2F5FC707-5BE8-4D12-B8E2-5BB21DECE645}" type="pres">
      <dgm:prSet presAssocID="{EE18F5CD-0151-486D-B644-3539C2113C2D}" presName="dummy2b" presStyleCnt="0"/>
      <dgm:spPr/>
    </dgm:pt>
    <dgm:pt modelId="{75E4ABEB-4DE5-4DDE-B5BE-6E0C27F8522E}" type="pres">
      <dgm:prSet presAssocID="{EE18F5CD-0151-486D-B644-3539C2113C2D}" presName="wedge2Tx" presStyleLbl="node1" presStyleIdx="1" presStyleCnt="3">
        <dgm:presLayoutVars>
          <dgm:chMax val="0"/>
          <dgm:chPref val="0"/>
          <dgm:bulletEnabled val="1"/>
        </dgm:presLayoutVars>
      </dgm:prSet>
      <dgm:spPr/>
    </dgm:pt>
    <dgm:pt modelId="{38B7F288-95B9-4E45-8403-4431462FE19D}" type="pres">
      <dgm:prSet presAssocID="{EE18F5CD-0151-486D-B644-3539C2113C2D}" presName="wedge3" presStyleLbl="node1" presStyleIdx="2" presStyleCnt="3"/>
      <dgm:spPr/>
    </dgm:pt>
    <dgm:pt modelId="{8D65D815-C2C0-4D7B-B2DE-2528F69BE8DB}" type="pres">
      <dgm:prSet presAssocID="{EE18F5CD-0151-486D-B644-3539C2113C2D}" presName="dummy3a" presStyleCnt="0"/>
      <dgm:spPr/>
    </dgm:pt>
    <dgm:pt modelId="{0B17373D-2B1B-4776-A45B-F02DB3B18D91}" type="pres">
      <dgm:prSet presAssocID="{EE18F5CD-0151-486D-B644-3539C2113C2D}" presName="dummy3b" presStyleCnt="0"/>
      <dgm:spPr/>
    </dgm:pt>
    <dgm:pt modelId="{2504E345-BF26-4B31-87F4-490899E7AB0F}" type="pres">
      <dgm:prSet presAssocID="{EE18F5CD-0151-486D-B644-3539C2113C2D}" presName="wedge3Tx" presStyleLbl="node1" presStyleIdx="2" presStyleCnt="3">
        <dgm:presLayoutVars>
          <dgm:chMax val="0"/>
          <dgm:chPref val="0"/>
          <dgm:bulletEnabled val="1"/>
        </dgm:presLayoutVars>
      </dgm:prSet>
      <dgm:spPr/>
    </dgm:pt>
    <dgm:pt modelId="{4F024D82-DD6B-44EB-9768-C8463C181F84}" type="pres">
      <dgm:prSet presAssocID="{3F4B52A3-612C-4911-81FF-9AF725796151}" presName="arrowWedge1" presStyleLbl="fgSibTrans2D1" presStyleIdx="0" presStyleCnt="3"/>
      <dgm:spPr/>
    </dgm:pt>
    <dgm:pt modelId="{3C92BFE7-95DA-4448-8499-2084AA76D384}" type="pres">
      <dgm:prSet presAssocID="{7B69D5AF-C0B4-409F-B63B-728BBB123765}" presName="arrowWedge2" presStyleLbl="fgSibTrans2D1" presStyleIdx="1" presStyleCnt="3"/>
      <dgm:spPr/>
    </dgm:pt>
    <dgm:pt modelId="{D294AB99-6A33-423C-8412-FDACDD63B8C6}" type="pres">
      <dgm:prSet presAssocID="{D21CFC78-A790-4DC1-B3DD-3385B22F378A}" presName="arrowWedge3" presStyleLbl="fgSibTrans2D1" presStyleIdx="2" presStyleCnt="3"/>
      <dgm:spPr/>
    </dgm:pt>
  </dgm:ptLst>
  <dgm:cxnLst>
    <dgm:cxn modelId="{9704FB01-1EDB-4EAE-9F1C-3C332C35E74D}" srcId="{EE18F5CD-0151-486D-B644-3539C2113C2D}" destId="{CBA28E7A-E177-40EF-BB22-B0F591339648}" srcOrd="2" destOrd="0" parTransId="{EC185D96-C864-4720-A83C-24DEECF9ED25}" sibTransId="{D21CFC78-A790-4DC1-B3DD-3385B22F378A}"/>
    <dgm:cxn modelId="{509B620B-1A25-44EE-9FFB-024CC07EA8A0}" srcId="{EE18F5CD-0151-486D-B644-3539C2113C2D}" destId="{FFECE9FD-8AE9-46CC-98FA-601B18D45F2C}" srcOrd="0" destOrd="0" parTransId="{FABC914D-D79C-4512-8A73-B28D4D6E2628}" sibTransId="{3F4B52A3-612C-4911-81FF-9AF725796151}"/>
    <dgm:cxn modelId="{A7BB6921-2E5B-440F-8D10-E07B49B66029}" type="presOf" srcId="{FFECE9FD-8AE9-46CC-98FA-601B18D45F2C}" destId="{AD7B0EF0-FC9A-4F79-80B8-D34D2627A498}" srcOrd="0" destOrd="0" presId="urn:microsoft.com/office/officeart/2005/8/layout/cycle8"/>
    <dgm:cxn modelId="{75081A30-30A6-43F2-996E-75831AA9E760}" type="presOf" srcId="{2F65AB04-3F87-49A7-AD0F-51FDFF52EF51}" destId="{75E4ABEB-4DE5-4DDE-B5BE-6E0C27F8522E}" srcOrd="1" destOrd="0" presId="urn:microsoft.com/office/officeart/2005/8/layout/cycle8"/>
    <dgm:cxn modelId="{F3D58738-D560-4406-BF33-59D382913EEA}" type="presOf" srcId="{FFECE9FD-8AE9-46CC-98FA-601B18D45F2C}" destId="{1332C018-E12D-4CC8-A02C-77FD8A32ED46}" srcOrd="1" destOrd="0" presId="urn:microsoft.com/office/officeart/2005/8/layout/cycle8"/>
    <dgm:cxn modelId="{3A08274A-0670-40B8-8272-30ACC71A74FB}" srcId="{EE18F5CD-0151-486D-B644-3539C2113C2D}" destId="{2F65AB04-3F87-49A7-AD0F-51FDFF52EF51}" srcOrd="1" destOrd="0" parTransId="{81FE3977-1B33-4A73-AED5-044E12F93ED2}" sibTransId="{7B69D5AF-C0B4-409F-B63B-728BBB123765}"/>
    <dgm:cxn modelId="{65B1E17C-E4D8-47BC-9F8E-AB9D7CC5399D}" type="presOf" srcId="{CBA28E7A-E177-40EF-BB22-B0F591339648}" destId="{2504E345-BF26-4B31-87F4-490899E7AB0F}" srcOrd="1" destOrd="0" presId="urn:microsoft.com/office/officeart/2005/8/layout/cycle8"/>
    <dgm:cxn modelId="{9AD20C7E-D6E0-4D5A-914F-2BFC525B74F7}" type="presOf" srcId="{CBA28E7A-E177-40EF-BB22-B0F591339648}" destId="{38B7F288-95B9-4E45-8403-4431462FE19D}" srcOrd="0" destOrd="0" presId="urn:microsoft.com/office/officeart/2005/8/layout/cycle8"/>
    <dgm:cxn modelId="{F666ACDA-DC60-4F75-AE3B-04EAE50A8F07}" type="presOf" srcId="{EE18F5CD-0151-486D-B644-3539C2113C2D}" destId="{A2728AA0-4E0A-475A-AA9F-EC18E01DB93B}" srcOrd="0" destOrd="0" presId="urn:microsoft.com/office/officeart/2005/8/layout/cycle8"/>
    <dgm:cxn modelId="{C20B26F8-5EA7-43C0-BEFD-830579F9E45C}" type="presOf" srcId="{2F65AB04-3F87-49A7-AD0F-51FDFF52EF51}" destId="{14751AFE-DEE5-4A3D-86B4-2DB6CCCEFDDE}" srcOrd="0" destOrd="0" presId="urn:microsoft.com/office/officeart/2005/8/layout/cycle8"/>
    <dgm:cxn modelId="{585C208C-1CA2-4E3A-95B3-6873E8553F73}" type="presParOf" srcId="{A2728AA0-4E0A-475A-AA9F-EC18E01DB93B}" destId="{AD7B0EF0-FC9A-4F79-80B8-D34D2627A498}" srcOrd="0" destOrd="0" presId="urn:microsoft.com/office/officeart/2005/8/layout/cycle8"/>
    <dgm:cxn modelId="{E7873FC1-4ED8-4192-A0B3-57FEB3ECA006}" type="presParOf" srcId="{A2728AA0-4E0A-475A-AA9F-EC18E01DB93B}" destId="{852421BA-2AA4-47E7-A49E-07E693A88C1A}" srcOrd="1" destOrd="0" presId="urn:microsoft.com/office/officeart/2005/8/layout/cycle8"/>
    <dgm:cxn modelId="{8E816616-92FD-4AE2-B5E2-00716FF6B6E9}" type="presParOf" srcId="{A2728AA0-4E0A-475A-AA9F-EC18E01DB93B}" destId="{B1195BC1-2DAE-4F0A-9E44-F0D8E1EEE7CF}" srcOrd="2" destOrd="0" presId="urn:microsoft.com/office/officeart/2005/8/layout/cycle8"/>
    <dgm:cxn modelId="{16089F88-32D0-47EE-A8F5-B6986522176F}" type="presParOf" srcId="{A2728AA0-4E0A-475A-AA9F-EC18E01DB93B}" destId="{1332C018-E12D-4CC8-A02C-77FD8A32ED46}" srcOrd="3" destOrd="0" presId="urn:microsoft.com/office/officeart/2005/8/layout/cycle8"/>
    <dgm:cxn modelId="{557BB130-EAD3-4C92-8D03-09F0CAA7999A}" type="presParOf" srcId="{A2728AA0-4E0A-475A-AA9F-EC18E01DB93B}" destId="{14751AFE-DEE5-4A3D-86B4-2DB6CCCEFDDE}" srcOrd="4" destOrd="0" presId="urn:microsoft.com/office/officeart/2005/8/layout/cycle8"/>
    <dgm:cxn modelId="{41702859-0D70-42C5-AE12-C8E16D89F619}" type="presParOf" srcId="{A2728AA0-4E0A-475A-AA9F-EC18E01DB93B}" destId="{385919FB-5F9F-491F-AD54-4BD9C553B8C9}" srcOrd="5" destOrd="0" presId="urn:microsoft.com/office/officeart/2005/8/layout/cycle8"/>
    <dgm:cxn modelId="{918B54B9-C30B-4C8A-8557-FE3ECCD12672}" type="presParOf" srcId="{A2728AA0-4E0A-475A-AA9F-EC18E01DB93B}" destId="{2F5FC707-5BE8-4D12-B8E2-5BB21DECE645}" srcOrd="6" destOrd="0" presId="urn:microsoft.com/office/officeart/2005/8/layout/cycle8"/>
    <dgm:cxn modelId="{2B3B5975-2F93-4FE2-9AB5-0C6D88A594E3}" type="presParOf" srcId="{A2728AA0-4E0A-475A-AA9F-EC18E01DB93B}" destId="{75E4ABEB-4DE5-4DDE-B5BE-6E0C27F8522E}" srcOrd="7" destOrd="0" presId="urn:microsoft.com/office/officeart/2005/8/layout/cycle8"/>
    <dgm:cxn modelId="{85C6C286-8B0E-44ED-A3C4-8F45C3F5EF47}" type="presParOf" srcId="{A2728AA0-4E0A-475A-AA9F-EC18E01DB93B}" destId="{38B7F288-95B9-4E45-8403-4431462FE19D}" srcOrd="8" destOrd="0" presId="urn:microsoft.com/office/officeart/2005/8/layout/cycle8"/>
    <dgm:cxn modelId="{A96C31A7-0E85-4D51-A8AD-5D94C8B57756}" type="presParOf" srcId="{A2728AA0-4E0A-475A-AA9F-EC18E01DB93B}" destId="{8D65D815-C2C0-4D7B-B2DE-2528F69BE8DB}" srcOrd="9" destOrd="0" presId="urn:microsoft.com/office/officeart/2005/8/layout/cycle8"/>
    <dgm:cxn modelId="{BEE12577-D49A-42E9-802C-3DC25DB0941C}" type="presParOf" srcId="{A2728AA0-4E0A-475A-AA9F-EC18E01DB93B}" destId="{0B17373D-2B1B-4776-A45B-F02DB3B18D91}" srcOrd="10" destOrd="0" presId="urn:microsoft.com/office/officeart/2005/8/layout/cycle8"/>
    <dgm:cxn modelId="{6541D157-4E28-4283-BAB1-E26BB754B6CF}" type="presParOf" srcId="{A2728AA0-4E0A-475A-AA9F-EC18E01DB93B}" destId="{2504E345-BF26-4B31-87F4-490899E7AB0F}" srcOrd="11" destOrd="0" presId="urn:microsoft.com/office/officeart/2005/8/layout/cycle8"/>
    <dgm:cxn modelId="{C33128A8-3E36-4499-8E3D-14682E150C16}" type="presParOf" srcId="{A2728AA0-4E0A-475A-AA9F-EC18E01DB93B}" destId="{4F024D82-DD6B-44EB-9768-C8463C181F84}" srcOrd="12" destOrd="0" presId="urn:microsoft.com/office/officeart/2005/8/layout/cycle8"/>
    <dgm:cxn modelId="{F967920E-88AE-4866-A68B-D5EE3E9B6E0F}" type="presParOf" srcId="{A2728AA0-4E0A-475A-AA9F-EC18E01DB93B}" destId="{3C92BFE7-95DA-4448-8499-2084AA76D384}" srcOrd="13" destOrd="0" presId="urn:microsoft.com/office/officeart/2005/8/layout/cycle8"/>
    <dgm:cxn modelId="{641F3062-FB39-488B-AA21-A5CF59EB3958}" type="presParOf" srcId="{A2728AA0-4E0A-475A-AA9F-EC18E01DB93B}" destId="{D294AB99-6A33-423C-8412-FDACDD63B8C6}" srcOrd="14" destOrd="0" presId="urn:microsoft.com/office/officeart/2005/8/layout/cycle8"/>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7B0EF0-FC9A-4F79-80B8-D34D2627A498}">
      <dsp:nvSpPr>
        <dsp:cNvPr id="0" name=""/>
        <dsp:cNvSpPr/>
      </dsp:nvSpPr>
      <dsp:spPr>
        <a:xfrm>
          <a:off x="913451" y="294187"/>
          <a:ext cx="3801808" cy="3801808"/>
        </a:xfrm>
        <a:prstGeom prst="pie">
          <a:avLst>
            <a:gd name="adj1" fmla="val 16200000"/>
            <a:gd name="adj2" fmla="val 1800000"/>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b="1" i="0" u="none" kern="1200" dirty="0">
              <a:solidFill>
                <a:schemeClr val="tx1"/>
              </a:solidFill>
              <a:latin typeface="Times New Roman" pitchFamily="18" charset="0"/>
              <a:cs typeface="Times New Roman" pitchFamily="18" charset="0"/>
            </a:rPr>
            <a:t>INCREASING PRODUCTIVITY</a:t>
          </a:r>
          <a:endParaRPr lang="en-US" sz="1200" b="1" kern="1200" dirty="0">
            <a:solidFill>
              <a:schemeClr val="tx1"/>
            </a:solidFill>
            <a:latin typeface="Times New Roman" pitchFamily="18" charset="0"/>
            <a:cs typeface="Times New Roman" pitchFamily="18" charset="0"/>
          </a:endParaRPr>
        </a:p>
      </dsp:txBody>
      <dsp:txXfrm>
        <a:off x="2917095" y="1099809"/>
        <a:ext cx="1357788" cy="1131490"/>
      </dsp:txXfrm>
    </dsp:sp>
    <dsp:sp modelId="{14751AFE-DEE5-4A3D-86B4-2DB6CCCEFDDE}">
      <dsp:nvSpPr>
        <dsp:cNvPr id="0" name=""/>
        <dsp:cNvSpPr/>
      </dsp:nvSpPr>
      <dsp:spPr>
        <a:xfrm>
          <a:off x="835152" y="429966"/>
          <a:ext cx="3801808" cy="3801808"/>
        </a:xfrm>
        <a:prstGeom prst="pie">
          <a:avLst>
            <a:gd name="adj1" fmla="val 1800000"/>
            <a:gd name="adj2" fmla="val 9000000"/>
          </a:avLst>
        </a:prstGeom>
        <a:solidFill>
          <a:schemeClr val="accent4">
            <a:hueOff val="-2232385"/>
            <a:satOff val="13449"/>
            <a:lumOff val="107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b="1" i="0" u="none" kern="1200" dirty="0">
              <a:solidFill>
                <a:schemeClr val="tx1"/>
              </a:solidFill>
              <a:latin typeface="Times New Roman" pitchFamily="18" charset="0"/>
              <a:cs typeface="Times New Roman" pitchFamily="18" charset="0"/>
            </a:rPr>
            <a:t>BOOSTING MORALE</a:t>
          </a:r>
          <a:endParaRPr lang="en-US" sz="1200" b="1" kern="1200" dirty="0">
            <a:solidFill>
              <a:schemeClr val="tx1"/>
            </a:solidFill>
            <a:latin typeface="Times New Roman" pitchFamily="18" charset="0"/>
            <a:cs typeface="Times New Roman" pitchFamily="18" charset="0"/>
          </a:endParaRPr>
        </a:p>
      </dsp:txBody>
      <dsp:txXfrm>
        <a:off x="1740344" y="2896616"/>
        <a:ext cx="2036683" cy="995711"/>
      </dsp:txXfrm>
    </dsp:sp>
    <dsp:sp modelId="{38B7F288-95B9-4E45-8403-4431462FE19D}">
      <dsp:nvSpPr>
        <dsp:cNvPr id="0" name=""/>
        <dsp:cNvSpPr/>
      </dsp:nvSpPr>
      <dsp:spPr>
        <a:xfrm>
          <a:off x="756852" y="294187"/>
          <a:ext cx="3801808" cy="3801808"/>
        </a:xfrm>
        <a:prstGeom prst="pie">
          <a:avLst>
            <a:gd name="adj1" fmla="val 9000000"/>
            <a:gd name="adj2" fmla="val 16200000"/>
          </a:avLst>
        </a:prstGeom>
        <a:solidFill>
          <a:schemeClr val="accent4">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b="1" i="0" u="none" kern="1200" dirty="0">
              <a:solidFill>
                <a:schemeClr val="tx1"/>
              </a:solidFill>
              <a:latin typeface="Times New Roman" pitchFamily="18" charset="0"/>
              <a:cs typeface="Times New Roman" pitchFamily="18" charset="0"/>
            </a:rPr>
            <a:t>SHARED RESPONSIBILITY</a:t>
          </a:r>
          <a:endParaRPr lang="en-US" sz="1200" b="1" kern="1200" dirty="0">
            <a:solidFill>
              <a:schemeClr val="tx1"/>
            </a:solidFill>
            <a:latin typeface="Times New Roman" pitchFamily="18" charset="0"/>
            <a:cs typeface="Times New Roman" pitchFamily="18" charset="0"/>
          </a:endParaRPr>
        </a:p>
      </dsp:txBody>
      <dsp:txXfrm>
        <a:off x="1197229" y="1099809"/>
        <a:ext cx="1357788" cy="1131490"/>
      </dsp:txXfrm>
    </dsp:sp>
    <dsp:sp modelId="{4F024D82-DD6B-44EB-9768-C8463C181F84}">
      <dsp:nvSpPr>
        <dsp:cNvPr id="0" name=""/>
        <dsp:cNvSpPr/>
      </dsp:nvSpPr>
      <dsp:spPr>
        <a:xfrm>
          <a:off x="678414" y="58837"/>
          <a:ext cx="4272509" cy="4272509"/>
        </a:xfrm>
        <a:prstGeom prst="circularArrow">
          <a:avLst>
            <a:gd name="adj1" fmla="val 5085"/>
            <a:gd name="adj2" fmla="val 327528"/>
            <a:gd name="adj3" fmla="val 1472472"/>
            <a:gd name="adj4" fmla="val 16199432"/>
            <a:gd name="adj5" fmla="val 5932"/>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C92BFE7-95DA-4448-8499-2084AA76D384}">
      <dsp:nvSpPr>
        <dsp:cNvPr id="0" name=""/>
        <dsp:cNvSpPr/>
      </dsp:nvSpPr>
      <dsp:spPr>
        <a:xfrm>
          <a:off x="599801" y="194376"/>
          <a:ext cx="4272509" cy="4272509"/>
        </a:xfrm>
        <a:prstGeom prst="circularArrow">
          <a:avLst>
            <a:gd name="adj1" fmla="val 5085"/>
            <a:gd name="adj2" fmla="val 327528"/>
            <a:gd name="adj3" fmla="val 8671970"/>
            <a:gd name="adj4" fmla="val 1800502"/>
            <a:gd name="adj5" fmla="val 5932"/>
          </a:avLst>
        </a:prstGeom>
        <a:solidFill>
          <a:schemeClr val="accent4">
            <a:hueOff val="-2232385"/>
            <a:satOff val="13449"/>
            <a:lumOff val="1078"/>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D294AB99-6A33-423C-8412-FDACDD63B8C6}">
      <dsp:nvSpPr>
        <dsp:cNvPr id="0" name=""/>
        <dsp:cNvSpPr/>
      </dsp:nvSpPr>
      <dsp:spPr>
        <a:xfrm>
          <a:off x="521189" y="58837"/>
          <a:ext cx="4272509" cy="4272509"/>
        </a:xfrm>
        <a:prstGeom prst="circularArrow">
          <a:avLst>
            <a:gd name="adj1" fmla="val 5085"/>
            <a:gd name="adj2" fmla="val 327528"/>
            <a:gd name="adj3" fmla="val 15873039"/>
            <a:gd name="adj4" fmla="val 9000000"/>
            <a:gd name="adj5" fmla="val 5932"/>
          </a:avLst>
        </a:prstGeom>
        <a:solidFill>
          <a:schemeClr val="accent4">
            <a:hueOff val="-4464770"/>
            <a:satOff val="26899"/>
            <a:lumOff val="2156"/>
            <a:alphaOff val="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F004844-8437-46A5-A296-DE125C1C532B}" type="datetimeFigureOut">
              <a:rPr lang="en-US" smtClean="0"/>
              <a:pPr/>
              <a:t>2/21/2026</a:t>
            </a:fld>
            <a:endParaRPr lang="en-US"/>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FF7E218-47FE-446A-B0FC-B453BCD57050}"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Working in teams as a skill would be effective for individuals to improve clinical outcomes by reducing errors in offering patient-centred care (</a:t>
            </a:r>
            <a:r>
              <a:rPr lang="en-GB" sz="1200" kern="1200" dirty="0" err="1">
                <a:solidFill>
                  <a:schemeClr val="tx1"/>
                </a:solidFill>
                <a:latin typeface="+mn-lt"/>
                <a:ea typeface="+mn-ea"/>
                <a:cs typeface="+mn-cs"/>
              </a:rPr>
              <a:t>AlHamazani</a:t>
            </a:r>
            <a:r>
              <a:rPr lang="en-GB" sz="1200" kern="1200" dirty="0">
                <a:solidFill>
                  <a:schemeClr val="tx1"/>
                </a:solidFill>
                <a:latin typeface="+mn-lt"/>
                <a:ea typeface="+mn-ea"/>
                <a:cs typeface="+mn-cs"/>
              </a:rPr>
              <a:t> </a:t>
            </a:r>
            <a:r>
              <a:rPr lang="en-GB" sz="1200" i="1" kern="1200" dirty="0">
                <a:solidFill>
                  <a:schemeClr val="tx1"/>
                </a:solidFill>
                <a:latin typeface="+mn-lt"/>
                <a:ea typeface="+mn-ea"/>
                <a:cs typeface="+mn-cs"/>
              </a:rPr>
              <a:t>et al.</a:t>
            </a:r>
            <a:r>
              <a:rPr lang="en-GB" sz="1200" kern="1200" dirty="0">
                <a:solidFill>
                  <a:schemeClr val="tx1"/>
                </a:solidFill>
                <a:latin typeface="+mn-lt"/>
                <a:ea typeface="+mn-ea"/>
                <a:cs typeface="+mn-cs"/>
              </a:rPr>
              <a:t> 2024, p.4). Moreover, professional development by increasing awareness in health and social care is a key point for this presentation. Ways for working collaboratively in teams, considering a real-world setting will also be addressed in this self-awareness presentation for understanding its influence over professional growth in healthcare. The presentation can positively contribute to development of self-awareness regarding health and social care to increase readiness for employability by understanding areas of development.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EFF7E218-47FE-446A-B0FC-B453BCD57050}" type="slidenum">
              <a:rPr lang="en-US" smtClean="0"/>
              <a:pPr/>
              <a:t>2</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Regarding this, individuals can focus on developing an action plan to manage personal enhancement by developing teamwork ability. The skill of working in teams can be effective for professionals in healthcare by improving clinical outcomes, reducing errors, and boosting patient satisfaction. Alongside, working in teams can enable individuals to achieve long-term success by focusing on increasing productivity rate (</a:t>
            </a:r>
            <a:r>
              <a:rPr lang="en-GB" sz="1200" kern="1200" dirty="0" err="1">
                <a:solidFill>
                  <a:schemeClr val="tx1"/>
                </a:solidFill>
                <a:latin typeface="+mn-lt"/>
                <a:ea typeface="+mn-ea"/>
                <a:cs typeface="+mn-cs"/>
              </a:rPr>
              <a:t>AlHamazani</a:t>
            </a:r>
            <a:r>
              <a:rPr lang="en-GB" sz="1200" kern="1200" dirty="0">
                <a:solidFill>
                  <a:schemeClr val="tx1"/>
                </a:solidFill>
                <a:latin typeface="+mn-lt"/>
                <a:ea typeface="+mn-ea"/>
                <a:cs typeface="+mn-cs"/>
              </a:rPr>
              <a:t> </a:t>
            </a:r>
            <a:r>
              <a:rPr lang="en-GB" sz="1200" i="1" kern="1200" dirty="0">
                <a:solidFill>
                  <a:schemeClr val="tx1"/>
                </a:solidFill>
                <a:latin typeface="+mn-lt"/>
                <a:ea typeface="+mn-ea"/>
                <a:cs typeface="+mn-cs"/>
              </a:rPr>
              <a:t>et al.</a:t>
            </a:r>
            <a:r>
              <a:rPr lang="en-GB" sz="1200" kern="1200" dirty="0">
                <a:solidFill>
                  <a:schemeClr val="tx1"/>
                </a:solidFill>
                <a:latin typeface="+mn-lt"/>
                <a:ea typeface="+mn-ea"/>
                <a:cs typeface="+mn-cs"/>
              </a:rPr>
              <a:t> 2024, p.12). Moreover, it is necessary to develop a supportive environment for healthcare professionals by managing safety culture, as it would be helpful to influence others to work in teams. However, as per statistics, 30% of team interactions in the UK faced communication failure resulting in decline in productivity (GMC UK, 2023). Key importance of working in a team includes better communication, greater learning and productivity enhancement for healthcare professionals (</a:t>
            </a:r>
            <a:r>
              <a:rPr lang="en-GB" sz="1200" kern="1200" dirty="0" err="1">
                <a:solidFill>
                  <a:schemeClr val="tx1"/>
                </a:solidFill>
                <a:latin typeface="+mn-lt"/>
                <a:ea typeface="+mn-ea"/>
                <a:cs typeface="+mn-cs"/>
              </a:rPr>
              <a:t>Affainie</a:t>
            </a:r>
            <a:r>
              <a:rPr lang="en-GB" sz="1200" kern="1200" dirty="0">
                <a:solidFill>
                  <a:schemeClr val="tx1"/>
                </a:solidFill>
                <a:latin typeface="+mn-lt"/>
                <a:ea typeface="+mn-ea"/>
                <a:cs typeface="+mn-cs"/>
              </a:rPr>
              <a:t> and </a:t>
            </a:r>
            <a:r>
              <a:rPr lang="en-GB" sz="1200" kern="1200" dirty="0" err="1">
                <a:solidFill>
                  <a:schemeClr val="tx1"/>
                </a:solidFill>
                <a:latin typeface="+mn-lt"/>
                <a:ea typeface="+mn-ea"/>
                <a:cs typeface="+mn-cs"/>
              </a:rPr>
              <a:t>Qutieshat</a:t>
            </a:r>
            <a:r>
              <a:rPr lang="en-GB" sz="1200" kern="1200" dirty="0">
                <a:solidFill>
                  <a:schemeClr val="tx1"/>
                </a:solidFill>
                <a:latin typeface="+mn-lt"/>
                <a:ea typeface="+mn-ea"/>
                <a:cs typeface="+mn-cs"/>
              </a:rPr>
              <a:t>, 2023, p.5). Moreover, teamwork can be effective for increasing staff efficiency to improve productivity by reducing errors and making innovative decisions for managing patient safety. Therefore, key strengths of </a:t>
            </a:r>
            <a:r>
              <a:rPr lang="en-GB" sz="1200" kern="1200" dirty="0" err="1">
                <a:solidFill>
                  <a:schemeClr val="tx1"/>
                </a:solidFill>
                <a:latin typeface="+mn-lt"/>
                <a:ea typeface="+mn-ea"/>
                <a:cs typeface="+mn-cs"/>
              </a:rPr>
              <a:t>teamworking</a:t>
            </a:r>
            <a:r>
              <a:rPr lang="en-GB" sz="1200" kern="1200" dirty="0">
                <a:solidFill>
                  <a:schemeClr val="tx1"/>
                </a:solidFill>
                <a:latin typeface="+mn-lt"/>
                <a:ea typeface="+mn-ea"/>
                <a:cs typeface="+mn-cs"/>
              </a:rPr>
              <a:t> in health and social care include a  supportive work environment, holistic care, patient safety and high satisfaction.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EFF7E218-47FE-446A-B0FC-B453BCD57050}" type="slidenum">
              <a:rPr lang="en-US" smtClean="0"/>
              <a:pPr/>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Considering challenges of working in teams, health and social care professionals can focus on managing safety in the workplace to achieve positive outcomes by increasing productivity rate. Besides this, spending on collaborative training would help to influence individuals to work collaboratively to achieve shared goals by emphasising career growth. </a:t>
            </a:r>
            <a:r>
              <a:rPr lang="en-GB" sz="1200" kern="1200" dirty="0" err="1">
                <a:solidFill>
                  <a:schemeClr val="tx1"/>
                </a:solidFill>
                <a:latin typeface="+mn-lt"/>
                <a:ea typeface="+mn-ea"/>
                <a:cs typeface="+mn-cs"/>
              </a:rPr>
              <a:t>Arigbabu</a:t>
            </a:r>
            <a:r>
              <a:rPr lang="en-GB" sz="1200" kern="1200" dirty="0">
                <a:solidFill>
                  <a:schemeClr val="tx1"/>
                </a:solidFill>
                <a:latin typeface="+mn-lt"/>
                <a:ea typeface="+mn-ea"/>
                <a:cs typeface="+mn-cs"/>
              </a:rPr>
              <a:t> </a:t>
            </a:r>
            <a:r>
              <a:rPr lang="en-GB" sz="1200" i="1" kern="1200" dirty="0">
                <a:solidFill>
                  <a:schemeClr val="tx1"/>
                </a:solidFill>
                <a:latin typeface="+mn-lt"/>
                <a:ea typeface="+mn-ea"/>
                <a:cs typeface="+mn-cs"/>
              </a:rPr>
              <a:t>et al</a:t>
            </a:r>
            <a:r>
              <a:rPr lang="en-GB" sz="1200" kern="1200" dirty="0">
                <a:solidFill>
                  <a:schemeClr val="tx1"/>
                </a:solidFill>
                <a:latin typeface="+mn-lt"/>
                <a:ea typeface="+mn-ea"/>
                <a:cs typeface="+mn-cs"/>
              </a:rPr>
              <a:t>. (2024, p.89) stated that collaborative training offers mutual support to individuals for working collaboratively to enhance productivity. Apart from this, effective communication, mutual respect, reliability and conflict management have a direct link with teamwork as they can influence people to work with dedication. Moreover, 40.2% to 75.6% of professionals in healthcare mentioned that teamwork is an essential skill for enhancing productivity to provide patient-centred care (</a:t>
            </a:r>
            <a:r>
              <a:rPr lang="en-GB" sz="1200" kern="1200" dirty="0" err="1">
                <a:solidFill>
                  <a:schemeClr val="tx1"/>
                </a:solidFill>
                <a:latin typeface="+mn-lt"/>
                <a:ea typeface="+mn-ea"/>
                <a:cs typeface="+mn-cs"/>
              </a:rPr>
              <a:t>Meneses</a:t>
            </a:r>
            <a:r>
              <a:rPr lang="en-GB" sz="1200" kern="1200" dirty="0">
                <a:solidFill>
                  <a:schemeClr val="tx1"/>
                </a:solidFill>
                <a:latin typeface="+mn-lt"/>
                <a:ea typeface="+mn-ea"/>
                <a:cs typeface="+mn-cs"/>
              </a:rPr>
              <a:t>-La-Riva </a:t>
            </a:r>
            <a:r>
              <a:rPr lang="en-GB" sz="1200" i="1" kern="1200" dirty="0">
                <a:solidFill>
                  <a:schemeClr val="tx1"/>
                </a:solidFill>
                <a:latin typeface="+mn-lt"/>
                <a:ea typeface="+mn-ea"/>
                <a:cs typeface="+mn-cs"/>
              </a:rPr>
              <a:t>et al</a:t>
            </a:r>
            <a:r>
              <a:rPr lang="en-GB" sz="1200" kern="1200" dirty="0">
                <a:solidFill>
                  <a:schemeClr val="tx1"/>
                </a:solidFill>
                <a:latin typeface="+mn-lt"/>
                <a:ea typeface="+mn-ea"/>
                <a:cs typeface="+mn-cs"/>
              </a:rPr>
              <a:t>. 2025, p.9). Therefore, health and social care professionals must develop teamwork skills to ensure patient safety by improving care outcomes.       </a:t>
            </a:r>
            <a:endParaRPr lang="en-US" sz="1200" kern="1200" dirty="0">
              <a:solidFill>
                <a:schemeClr val="tx1"/>
              </a:solidFill>
              <a:latin typeface="+mn-lt"/>
              <a:ea typeface="+mn-ea"/>
              <a:cs typeface="+mn-cs"/>
            </a:endParaRPr>
          </a:p>
          <a:p>
            <a:pPr algn="just"/>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EFF7E218-47FE-446A-B0FC-B453BCD57050}" type="slidenum">
              <a:rPr lang="en-US" smtClean="0"/>
              <a:pPr/>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4A1ACD-9CE1-FDCE-4FD9-F01390E4EC4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3E9B59D-138B-6F2F-A7A5-93D4DD1C391E}"/>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E70DC913-AEE9-88FB-92BC-3924C40E80C9}"/>
              </a:ext>
            </a:extLst>
          </p:cNvPr>
          <p:cNvSpPr>
            <a:spLocks noGrp="1"/>
          </p:cNvSpPr>
          <p:nvPr>
            <p:ph type="body" idx="1"/>
          </p:nvPr>
        </p:nvSpPr>
        <p:spPr/>
        <p:txBody>
          <a:bodyPr>
            <a:normAutofit/>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Working in a team will also help in conflict management by addressing disagreement and developing urgent care plans (</a:t>
            </a:r>
            <a:r>
              <a:rPr lang="en-GB" sz="1200" kern="1200" dirty="0" err="1">
                <a:solidFill>
                  <a:schemeClr val="tx1"/>
                </a:solidFill>
                <a:latin typeface="+mn-lt"/>
                <a:ea typeface="+mn-ea"/>
                <a:cs typeface="+mn-cs"/>
              </a:rPr>
              <a:t>Tjan</a:t>
            </a:r>
            <a:r>
              <a:rPr lang="en-GB" sz="1200" kern="1200" dirty="0">
                <a:solidFill>
                  <a:schemeClr val="tx1"/>
                </a:solidFill>
                <a:latin typeface="+mn-lt"/>
                <a:ea typeface="+mn-ea"/>
                <a:cs typeface="+mn-cs"/>
              </a:rPr>
              <a:t> </a:t>
            </a:r>
            <a:r>
              <a:rPr lang="en-GB" sz="1200" i="1" kern="1200" dirty="0">
                <a:solidFill>
                  <a:schemeClr val="tx1"/>
                </a:solidFill>
                <a:latin typeface="+mn-lt"/>
                <a:ea typeface="+mn-ea"/>
                <a:cs typeface="+mn-cs"/>
              </a:rPr>
              <a:t>et al.</a:t>
            </a:r>
            <a:r>
              <a:rPr lang="en-GB" sz="1200" kern="1200" dirty="0">
                <a:solidFill>
                  <a:schemeClr val="tx1"/>
                </a:solidFill>
                <a:latin typeface="+mn-lt"/>
                <a:ea typeface="+mn-ea"/>
                <a:cs typeface="+mn-cs"/>
              </a:rPr>
              <a:t> 2024, p.540). The skills of working in teams can be applied through effective communication, interdisciplinary communication, active support, shared goal and constructive feedback. Moreover, health and social care professionals can seek participation in team meetings to get constructive feedback, as it would help to foster continuous improvement in teamwork. Constructive feedback can be effective for working in teams to identify areas of improvement and support in skills development (</a:t>
            </a:r>
            <a:r>
              <a:rPr lang="en-GB" sz="1200" kern="1200" dirty="0" err="1">
                <a:solidFill>
                  <a:schemeClr val="tx1"/>
                </a:solidFill>
                <a:latin typeface="+mn-lt"/>
                <a:ea typeface="+mn-ea"/>
                <a:cs typeface="+mn-cs"/>
              </a:rPr>
              <a:t>Potosky</a:t>
            </a:r>
            <a:r>
              <a:rPr lang="en-GB" sz="1200" kern="1200" dirty="0">
                <a:solidFill>
                  <a:schemeClr val="tx1"/>
                </a:solidFill>
                <a:latin typeface="+mn-lt"/>
                <a:ea typeface="+mn-ea"/>
                <a:cs typeface="+mn-cs"/>
              </a:rPr>
              <a:t> </a:t>
            </a:r>
            <a:r>
              <a:rPr lang="en-GB" sz="1200" i="1" kern="1200" dirty="0">
                <a:solidFill>
                  <a:schemeClr val="tx1"/>
                </a:solidFill>
                <a:latin typeface="+mn-lt"/>
                <a:ea typeface="+mn-ea"/>
                <a:cs typeface="+mn-cs"/>
              </a:rPr>
              <a:t>et al.</a:t>
            </a:r>
            <a:r>
              <a:rPr lang="en-GB" sz="1200" kern="1200" dirty="0">
                <a:solidFill>
                  <a:schemeClr val="tx1"/>
                </a:solidFill>
                <a:latin typeface="+mn-lt"/>
                <a:ea typeface="+mn-ea"/>
                <a:cs typeface="+mn-cs"/>
              </a:rPr>
              <a:t> 2022, p.1219). Moreover, active support from peer groups and superiors in a team would also help individuals in working collaboratively for achieving desired goals based on the aspect of trust development. Hence, development of a growth mindset can also be effective for healthcare professionals to achieve desired goals by strengthening team dynamics for boosting productivity.   </a:t>
            </a:r>
            <a:endParaRPr lang="en-US" sz="1200" kern="1200" dirty="0">
              <a:solidFill>
                <a:schemeClr val="tx1"/>
              </a:solidFill>
              <a:latin typeface="+mn-lt"/>
              <a:ea typeface="+mn-ea"/>
              <a:cs typeface="+mn-cs"/>
            </a:endParaRPr>
          </a:p>
          <a:p>
            <a:pPr algn="just"/>
            <a:endParaRPr lang="en-US" dirty="0">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EF63E9AF-DA93-6EC2-BC10-9DFECF26D119}"/>
              </a:ext>
            </a:extLst>
          </p:cNvPr>
          <p:cNvSpPr>
            <a:spLocks noGrp="1"/>
          </p:cNvSpPr>
          <p:nvPr>
            <p:ph type="sldNum" sz="quarter" idx="10"/>
          </p:nvPr>
        </p:nvSpPr>
        <p:spPr/>
        <p:txBody>
          <a:bodyPr/>
          <a:lstStyle/>
          <a:p>
            <a:fld id="{EFF7E218-47FE-446A-B0FC-B453BCD57050}" type="slidenum">
              <a:rPr lang="en-US" smtClean="0"/>
              <a:pPr/>
              <a:t>5</a:t>
            </a:fld>
            <a:endParaRPr lang="en-US"/>
          </a:p>
        </p:txBody>
      </p:sp>
    </p:spTree>
    <p:extLst>
      <p:ext uri="{BB962C8B-B14F-4D97-AF65-F5344CB8AC3E}">
        <p14:creationId xmlns:p14="http://schemas.microsoft.com/office/powerpoint/2010/main" val="6072664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72A9B9-9078-2A4B-599B-A6D0223ABF4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C0879B3-6F5A-AE47-F611-01DEAE40E993}"/>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7AE146F0-7B66-86DF-5270-62DD7745475B}"/>
              </a:ext>
            </a:extLst>
          </p:cNvPr>
          <p:cNvSpPr>
            <a:spLocks noGrp="1"/>
          </p:cNvSpPr>
          <p:nvPr>
            <p:ph type="body" idx="1"/>
          </p:nvPr>
        </p:nvSpPr>
        <p:spPr/>
        <p:txBody>
          <a:bodyPr>
            <a:normAutofit/>
          </a:bodyPr>
          <a:lstStyle/>
          <a:p>
            <a:pPr algn="just"/>
            <a:r>
              <a:rPr lang="en-GB" sz="1200" kern="1200" dirty="0">
                <a:solidFill>
                  <a:schemeClr val="tx1"/>
                </a:solidFill>
                <a:latin typeface="+mn-lt"/>
                <a:ea typeface="+mn-ea"/>
                <a:cs typeface="+mn-cs"/>
              </a:rPr>
              <a:t>Teamwork is a significant pathway for achieving desired goals by managing higher productivity to boost patient satisfaction by engaging quality healthcare professionals. Apart from this, active support, a safe working atmosphere and feedback can be effective for increasing engagement of people to work in a team for achieving desired goals effectively. Therefore, teamwork can develop a significant scope for higher productivity in health and social care for boosting patient satisfaction effectively. </a:t>
            </a:r>
            <a:endParaRPr lang="en-US" dirty="0">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A4832C33-1013-D117-DEFC-927F524A991A}"/>
              </a:ext>
            </a:extLst>
          </p:cNvPr>
          <p:cNvSpPr>
            <a:spLocks noGrp="1"/>
          </p:cNvSpPr>
          <p:nvPr>
            <p:ph type="sldNum" sz="quarter" idx="10"/>
          </p:nvPr>
        </p:nvSpPr>
        <p:spPr/>
        <p:txBody>
          <a:bodyPr/>
          <a:lstStyle/>
          <a:p>
            <a:fld id="{EFF7E218-47FE-446A-B0FC-B453BCD57050}" type="slidenum">
              <a:rPr lang="en-US" smtClean="0"/>
              <a:pPr/>
              <a:t>6</a:t>
            </a:fld>
            <a:endParaRPr lang="en-US"/>
          </a:p>
        </p:txBody>
      </p:sp>
    </p:spTree>
    <p:extLst>
      <p:ext uri="{BB962C8B-B14F-4D97-AF65-F5344CB8AC3E}">
        <p14:creationId xmlns:p14="http://schemas.microsoft.com/office/powerpoint/2010/main" val="15584701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EDE9E752-7BDF-425D-87BB-6E86B0D7E034}" type="datetimeFigureOut">
              <a:rPr lang="en-US" smtClean="0"/>
              <a:pPr/>
              <a:t>2/21/2026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F2227FE-B2C9-4641-875F-2CE529BC9EA2}"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DE9E752-7BDF-425D-87BB-6E86B0D7E034}" type="datetimeFigureOut">
              <a:rPr lang="en-US" smtClean="0"/>
              <a:pPr/>
              <a:t>2/21/2026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F2227FE-B2C9-4641-875F-2CE529BC9EA2}"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DE9E752-7BDF-425D-87BB-6E86B0D7E034}" type="datetimeFigureOut">
              <a:rPr lang="en-US" smtClean="0"/>
              <a:pPr/>
              <a:t>2/21/2026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F2227FE-B2C9-4641-875F-2CE529BC9EA2}"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DE9E752-7BDF-425D-87BB-6E86B0D7E034}" type="datetimeFigureOut">
              <a:rPr lang="en-US" smtClean="0"/>
              <a:pPr/>
              <a:t>2/21/2026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F2227FE-B2C9-4641-875F-2CE529BC9EA2}"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EDE9E752-7BDF-425D-87BB-6E86B0D7E034}" type="datetimeFigureOut">
              <a:rPr lang="en-US" smtClean="0"/>
              <a:pPr/>
              <a:t>2/21/2026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F2227FE-B2C9-4641-875F-2CE529BC9EA2}"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EDE9E752-7BDF-425D-87BB-6E86B0D7E034}" type="datetimeFigureOut">
              <a:rPr lang="en-US" smtClean="0"/>
              <a:pPr/>
              <a:t>2/21/2026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F2227FE-B2C9-4641-875F-2CE529BC9EA2}"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DE9E752-7BDF-425D-87BB-6E86B0D7E034}" type="datetimeFigureOut">
              <a:rPr lang="en-US" smtClean="0"/>
              <a:pPr/>
              <a:t>2/21/2026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F2227FE-B2C9-4641-875F-2CE529BC9EA2}"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DE9E752-7BDF-425D-87BB-6E86B0D7E034}" type="datetimeFigureOut">
              <a:rPr lang="en-US" smtClean="0"/>
              <a:pPr/>
              <a:t>2/21/2026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F2227FE-B2C9-4641-875F-2CE529BC9EA2}"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DE9E752-7BDF-425D-87BB-6E86B0D7E034}" type="datetimeFigureOut">
              <a:rPr lang="en-US" smtClean="0"/>
              <a:pPr/>
              <a:t>2/21/2026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F2227FE-B2C9-4641-875F-2CE529BC9EA2}"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DE9E752-7BDF-425D-87BB-6E86B0D7E034}" type="datetimeFigureOut">
              <a:rPr lang="en-US" smtClean="0"/>
              <a:pPr/>
              <a:t>2/21/2026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F2227FE-B2C9-4641-875F-2CE529BC9EA2}"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DE9E752-7BDF-425D-87BB-6E86B0D7E034}" type="datetimeFigureOut">
              <a:rPr lang="en-US" smtClean="0"/>
              <a:pPr/>
              <a:t>2/21/2026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F2227FE-B2C9-4641-875F-2CE529BC9EA2}"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image" Target="../media/image1.jpeg"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61000"/>
            <a:lum/>
          </a:blip>
          <a:srcRect/>
          <a:stretch>
            <a:fillRect l="-12000" r="-12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DE9E752-7BDF-425D-87BB-6E86B0D7E034}" type="datetimeFigureOut">
              <a:rPr lang="en-US" smtClean="0"/>
              <a:pPr/>
              <a:t>2/21/2026</a:t>
            </a:fld>
            <a:endParaRPr lang="en-US"/>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F2227FE-B2C9-4641-875F-2CE529BC9EA2}"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notesSlide" Target="../notesSlides/notesSlide1.xml" /><Relationship Id="rId1" Type="http://schemas.openxmlformats.org/officeDocument/2006/relationships/slideLayout" Target="../slideLayouts/slideLayout2.xml" /><Relationship Id="rId4" Type="http://schemas.openxmlformats.org/officeDocument/2006/relationships/image" Target="../media/image3.png" /></Relationships>
</file>

<file path=ppt/slides/_rels/slide3.xml.rels><?xml version="1.0" encoding="UTF-8" standalone="yes"?>
<Relationships xmlns="http://schemas.openxmlformats.org/package/2006/relationships"><Relationship Id="rId8" Type="http://schemas.openxmlformats.org/officeDocument/2006/relationships/image" Target="../media/image2.png" /><Relationship Id="rId3" Type="http://schemas.openxmlformats.org/officeDocument/2006/relationships/diagramData" Target="../diagrams/data1.xml" /><Relationship Id="rId7" Type="http://schemas.microsoft.com/office/2007/relationships/diagramDrawing" Target="../diagrams/drawing1.xml" /><Relationship Id="rId2" Type="http://schemas.openxmlformats.org/officeDocument/2006/relationships/notesSlide" Target="../notesSlides/notesSlide2.xml" /><Relationship Id="rId1" Type="http://schemas.openxmlformats.org/officeDocument/2006/relationships/slideLayout" Target="../slideLayouts/slideLayout2.xml" /><Relationship Id="rId6" Type="http://schemas.openxmlformats.org/officeDocument/2006/relationships/diagramColors" Target="../diagrams/colors1.xml" /><Relationship Id="rId5" Type="http://schemas.openxmlformats.org/officeDocument/2006/relationships/diagramQuickStyle" Target="../diagrams/quickStyle1.xml" /><Relationship Id="rId4" Type="http://schemas.openxmlformats.org/officeDocument/2006/relationships/diagramLayout" Target="../diagrams/layout1.xml" /></Relationships>
</file>

<file path=ppt/slides/_rels/slide4.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notesSlide" Target="../notesSlides/notesSlide4.xml" /><Relationship Id="rId1" Type="http://schemas.openxmlformats.org/officeDocument/2006/relationships/slideLayout" Target="../slideLayouts/slideLayout2.xml" /><Relationship Id="rId4" Type="http://schemas.openxmlformats.org/officeDocument/2006/relationships/image" Target="../media/image4.png" /></Relationships>
</file>

<file path=ppt/slides/_rels/slide6.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8" Type="http://schemas.openxmlformats.org/officeDocument/2006/relationships/hyperlink" Target="https://newsnetwork.mayoclinic.org/discussion/mayo-clinic-earns-patients-trust-5-star-ratings-for-patient-experience/" TargetMode="External" /><Relationship Id="rId13" Type="http://schemas.openxmlformats.org/officeDocument/2006/relationships/hyperlink" Target="https://www.researchgate.net/profile/Veena_Vemuri/publication/383532737_Building_Trust_And_Collaboration_In_The_Workplace_Key_Strategies_For_Boosting_Employee_Productivity_And_Morale_-A_Case_Study_On_The_IT_Sector_In_Hyderabad_City/links/66d18c502390e50b2c1faee0/Building-Trust-And-Collaboration-In-The-Workplace-Key-Strategies-For-Boosting-Employee-Productivity-And-Morale-A-Case-Study-On-The-IT-Sector-In-Hyderabad-City.pdf" TargetMode="External" /><Relationship Id="rId3" Type="http://schemas.openxmlformats.org/officeDocument/2006/relationships/hyperlink" Target="http://www.glandsurgery.net/index.php/GS/article/view/136/115" TargetMode="External" /><Relationship Id="rId7" Type="http://schemas.openxmlformats.org/officeDocument/2006/relationships/hyperlink" Target="https://www.gmc-uk.org/cdn/documents/teamworking---understanding-barriers-and-enablers-to-supportive-teams-in-uk-health-systems-106637377.pdf" TargetMode="External" /><Relationship Id="rId12" Type="http://schemas.openxmlformats.org/officeDocument/2006/relationships/hyperlink" Target="https://doi.org/10.1111/acem.14874" TargetMode="External" /><Relationship Id="rId2" Type="http://schemas.openxmlformats.org/officeDocument/2006/relationships/hyperlink" Target="about:blank" TargetMode="External" /><Relationship Id="rId1" Type="http://schemas.openxmlformats.org/officeDocument/2006/relationships/slideLayout" Target="../slideLayouts/slideLayout2.xml" /><Relationship Id="rId6" Type="http://schemas.openxmlformats.org/officeDocument/2006/relationships/hyperlink" Target="http://dx.doi.org/10.6007/IJARBSS/v13-i11/19498" TargetMode="External" /><Relationship Id="rId11" Type="http://schemas.openxmlformats.org/officeDocument/2006/relationships/hyperlink" Target="https://doi.org/10.22318/cscl2024.651107" TargetMode="External" /><Relationship Id="rId5" Type="http://schemas.openxmlformats.org/officeDocument/2006/relationships/hyperlink" Target="https://doi.org/10.1186/s12912-023-01592-3" TargetMode="External" /><Relationship Id="rId10" Type="http://schemas.openxmlformats.org/officeDocument/2006/relationships/hyperlink" Target="https://doi.org/10.1177/10596011211018017" TargetMode="External" /><Relationship Id="rId4" Type="http://schemas.openxmlformats.org/officeDocument/2006/relationships/hyperlink" Target="https://papers.ssrn.com/sol3/Delivery.cfm?abstractid=4752897" TargetMode="External" /><Relationship Id="rId9" Type="http://schemas.openxmlformats.org/officeDocument/2006/relationships/hyperlink" Target="https://doi.org/10.3390/nursrep15020059" TargetMode="External" /><Relationship Id="rId14" Type="http://schemas.openxmlformats.org/officeDocument/2006/relationships/image" Target="../media/image2.png"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166910" y="1643051"/>
            <a:ext cx="7772400" cy="1827216"/>
          </a:xfrm>
        </p:spPr>
        <p:txBody>
          <a:bodyPr>
            <a:normAutofit/>
          </a:bodyPr>
          <a:lstStyle/>
          <a:p>
            <a:r>
              <a:rPr lang="en-US" sz="3200" b="1" dirty="0">
                <a:solidFill>
                  <a:srgbClr val="000000"/>
                </a:solidFill>
                <a:latin typeface="Times New Roman"/>
                <a:ea typeface="Times New Roman"/>
                <a:cs typeface="Times New Roman"/>
                <a:sym typeface="Times New Roman"/>
              </a:rPr>
              <a:t>LCHS4009 PROFESSIONAL DEVELOPMENT WITHIN HEALTH AND SOCIAL CARE</a:t>
            </a:r>
            <a:endParaRPr lang="en-US" sz="3200" dirty="0"/>
          </a:p>
        </p:txBody>
      </p:sp>
      <p:sp>
        <p:nvSpPr>
          <p:cNvPr id="3" name="Subtitle 2"/>
          <p:cNvSpPr>
            <a:spLocks noGrp="1"/>
          </p:cNvSpPr>
          <p:nvPr>
            <p:ph type="subTitle" idx="1"/>
          </p:nvPr>
        </p:nvSpPr>
        <p:spPr>
          <a:xfrm>
            <a:off x="2881290" y="3857628"/>
            <a:ext cx="6715172" cy="1752600"/>
          </a:xfrm>
        </p:spPr>
        <p:txBody>
          <a:bodyPr>
            <a:noAutofit/>
          </a:bodyPr>
          <a:lstStyle/>
          <a:p>
            <a:pPr>
              <a:spcBef>
                <a:spcPts val="0"/>
              </a:spcBef>
            </a:pPr>
            <a:r>
              <a:rPr lang="en-US" sz="2000" b="1" dirty="0">
                <a:solidFill>
                  <a:srgbClr val="000000"/>
                </a:solidFill>
                <a:latin typeface="Times New Roman"/>
                <a:ea typeface="Times New Roman"/>
                <a:cs typeface="Times New Roman"/>
                <a:sym typeface="Times New Roman"/>
              </a:rPr>
              <a:t>CHOSEN SKILL: WORKING IN TEAMS</a:t>
            </a:r>
          </a:p>
          <a:p>
            <a:pPr>
              <a:spcBef>
                <a:spcPts val="0"/>
              </a:spcBef>
            </a:pPr>
            <a:endParaRPr lang="en-US" sz="2000" b="1" dirty="0">
              <a:solidFill>
                <a:srgbClr val="000000"/>
              </a:solidFill>
              <a:latin typeface="Times New Roman"/>
              <a:ea typeface="Times New Roman"/>
              <a:cs typeface="Times New Roman"/>
              <a:sym typeface="Times New Roman"/>
            </a:endParaRPr>
          </a:p>
          <a:p>
            <a:pPr>
              <a:spcBef>
                <a:spcPts val="0"/>
              </a:spcBef>
            </a:pPr>
            <a:r>
              <a:rPr lang="en-US" sz="2000" b="1" dirty="0">
                <a:solidFill>
                  <a:srgbClr val="000000"/>
                </a:solidFill>
                <a:latin typeface="Times New Roman"/>
                <a:ea typeface="Times New Roman"/>
                <a:cs typeface="Times New Roman"/>
                <a:sym typeface="Times New Roman"/>
              </a:rPr>
              <a:t>STUDENT NAME: </a:t>
            </a:r>
            <a:r>
              <a:rPr lang="en-GB" sz="2000" b="1" dirty="0" err="1">
                <a:solidFill>
                  <a:srgbClr val="000000"/>
                </a:solidFill>
                <a:latin typeface="Times New Roman"/>
                <a:ea typeface="Times New Roman"/>
                <a:cs typeface="Times New Roman"/>
                <a:sym typeface="Times New Roman"/>
              </a:rPr>
              <a:t>farhana</a:t>
            </a:r>
            <a:r>
              <a:rPr lang="en-GB" sz="2000" b="1" dirty="0">
                <a:solidFill>
                  <a:srgbClr val="000000"/>
                </a:solidFill>
                <a:latin typeface="Times New Roman"/>
                <a:ea typeface="Times New Roman"/>
                <a:cs typeface="Times New Roman"/>
                <a:sym typeface="Times New Roman"/>
              </a:rPr>
              <a:t> </a:t>
            </a:r>
            <a:r>
              <a:rPr lang="en-GB" sz="2000" b="1" dirty="0" err="1">
                <a:solidFill>
                  <a:srgbClr val="000000"/>
                </a:solidFill>
                <a:latin typeface="Times New Roman"/>
                <a:ea typeface="Times New Roman"/>
                <a:cs typeface="Times New Roman"/>
                <a:sym typeface="Times New Roman"/>
              </a:rPr>
              <a:t>rahman</a:t>
            </a:r>
            <a:r>
              <a:rPr lang="en-GB" sz="2000" b="1" dirty="0">
                <a:solidFill>
                  <a:srgbClr val="000000"/>
                </a:solidFill>
                <a:latin typeface="Times New Roman"/>
                <a:ea typeface="Times New Roman"/>
                <a:cs typeface="Times New Roman"/>
                <a:sym typeface="Times New Roman"/>
              </a:rPr>
              <a:t> lucky</a:t>
            </a:r>
            <a:endParaRPr lang="en-US" sz="2000" b="1" dirty="0">
              <a:solidFill>
                <a:srgbClr val="000000"/>
              </a:solidFill>
              <a:latin typeface="Times New Roman"/>
              <a:ea typeface="Times New Roman"/>
              <a:cs typeface="Times New Roman"/>
              <a:sym typeface="Times New Roman"/>
            </a:endParaRPr>
          </a:p>
          <a:p>
            <a:pPr>
              <a:spcBef>
                <a:spcPts val="0"/>
              </a:spcBef>
            </a:pPr>
            <a:r>
              <a:rPr lang="en-US" sz="2000" b="1" dirty="0">
                <a:solidFill>
                  <a:srgbClr val="000000"/>
                </a:solidFill>
                <a:latin typeface="Times New Roman"/>
                <a:ea typeface="Times New Roman"/>
                <a:cs typeface="Times New Roman"/>
                <a:sym typeface="Times New Roman"/>
              </a:rPr>
              <a:t>STUDENT ID: </a:t>
            </a:r>
            <a:r>
              <a:rPr lang="en-GB" sz="2000" b="1" dirty="0">
                <a:solidFill>
                  <a:srgbClr val="000000"/>
                </a:solidFill>
                <a:latin typeface="Times New Roman"/>
                <a:ea typeface="Times New Roman"/>
                <a:cs typeface="Times New Roman"/>
                <a:sym typeface="Times New Roman"/>
              </a:rPr>
              <a:t>2437710</a:t>
            </a:r>
            <a:endParaRPr lang="en-US" sz="2000" b="1" dirty="0">
              <a:solidFill>
                <a:srgbClr val="000000"/>
              </a:solidFill>
              <a:latin typeface="Times New Roman"/>
              <a:ea typeface="Times New Roman"/>
              <a:cs typeface="Times New Roman"/>
              <a:sym typeface="Times New Roman"/>
            </a:endParaRPr>
          </a:p>
          <a:p>
            <a:pPr>
              <a:spcBef>
                <a:spcPts val="0"/>
              </a:spcBef>
            </a:pPr>
            <a:br>
              <a:rPr lang="en-US" sz="2000" b="1" dirty="0">
                <a:solidFill>
                  <a:srgbClr val="000000"/>
                </a:solidFill>
                <a:latin typeface="Times New Roman"/>
                <a:ea typeface="Times New Roman"/>
                <a:cs typeface="Times New Roman"/>
                <a:sym typeface="Times New Roman"/>
              </a:rPr>
            </a:br>
            <a:endParaRPr lang="en-US" sz="2000" b="1" dirty="0">
              <a:solidFill>
                <a:srgbClr val="000000"/>
              </a:solidFill>
              <a:latin typeface="Times New Roman"/>
              <a:ea typeface="Times New Roman"/>
              <a:cs typeface="Times New Roman"/>
              <a:sym typeface="Times New Roman"/>
            </a:endParaRPr>
          </a:p>
        </p:txBody>
      </p:sp>
      <p:sp>
        <p:nvSpPr>
          <p:cNvPr id="18434" name="AutoShape 2" descr="data:image/png;base64,iVBORw0KGgoAAAANSUhEUgAAAWkAAAGQCAYAAABs5pGfAAAQAElEQVR4Aez992McOb48CAYyszy9N6JEyntvutV+3Bvz3n1399ze7R94P+ztfs0b19PeyXuJFL33vljeb0SSRZEUKS+2eobFQmUmEgkgPwACgQAyac1NjxTWuvGR3sJAT3thdKinMDs5vO7c2nBvY39mcqgw3N/ppj851r+taet+Jkb63LRHBrsKyov8ttMN9HYUerseFqYnBrf93mXv/u5Hrv1np7a33GXjob7HhT6mPzU2UNDxdrrp8cFCH+0+2Nex7WnL1iMDXQXZfmK0b9vTV11TnVPd206bKy21sdGhbrfNjQ/3bvu9q67pvoU5MxND25q+yl33rnJ/3r1bfp8Pa53P64PX66XzwLfh3Npwb2Nf6S2n7YXy8TbSeFacXp8XckpbeXlW2Ldxzqf0aXul/zbif1acrt2Zvo9l/nOkr3S93uU652MdfFZe3+Q5pbWctvdnqXNKX3VO9vex7N/kvb1IXD7a2k2bZf8i4d90GB/vWenLBm867ufFp3J30+e9a/954d/keR/tLqf79jH9Z8VtBYNBbHSBYGDFr7h9OszGa97UcTHtUGj70lyb90BA9xxAaBO7rA33VvYDvOeV9N9K/M+4J92v7l32/1ltz3LfzvSVlu5ZbrttrvSUvrY/V/pBtXXVOdW9Z9QP5fFtuZe+9zeWzwCUtuq9a4c3Fi/b8fPiYj1X2sEXsLuFnc+OBXYssGOBHQu8sxbYAel3tmh2MrZjgR0L7FgA2AHpnVqwY4FfvAV2buCf2QI7IP3PXLo797ZjgR0L/OItsAPSv/gi3LmBHQvsWOCf2QI7IP3PXLr/uve2c+c7FvinscAOSP/TFOXOjexYYMcC/4wW2AHpf8ZS3bmnHQvsWOCfxgI7IP1PU5TPvpGdszsW2LHAL9MCOyD9yyy3nVzvWGDHAv8iFtgB6X+Rgv5nuM18IY9MNoNEKoFIPILFyCLmwnOYXZx9yslf56PxKJKppHudrv9nsMPOPfxrWeBfF6T/tcr5F3u3uXzOBWUB7uTsJPpGe/Go9wFutF/HN7e+xt+v/A1//fHPT7nPr/4N3935huFu4FHfQ/SP9WNqbhLhaBjJdBL5fP4Xa5OdjP9rWWAHpP+1yvsXcbdivKlMygXU8ekxPOx5gG9vf4O//fQX/JXubwTmz+n+ce3vWHafc7vBXf0cn7vub7zur3R/hq774c53eNzfgcm5CURiEaSzaRT494swzE4m/yUtsAPS/5LF/m7edKFQcFnuzMIMuga78NP9H/F3MuK/X/kr/nH17/ju9re48/g2uoe6MD4z7oJsLpfb9GayuSyWyJrHpkfRNdSJWx238N2tbwjcfydYM75rn+Paw6voH+nFwtK8K4co/U0j2/HcscDPaIE1IP0z5mIn6X95C0hrXowuonOwE9/e/HoZSMmEf7r3I7qHu7EUW4IY9usYStLJQmQBHf3t+J6M+nMCv9j1T3d/wODEgKtzC9xfJ42da3cs8KYtsAPSb9qiO/G9lAUEnJoEHJ4cwq3HN/AFJQxJGw977nMycAYvAprGGNiWBcd23K0xBs/7pDNpV/K403nb1bZ/uPst7nTdwujUCBLJOHZY9fMsuHN+uyywA9LbZemddJ6ygIByam6KEsYtfMtJvp/u/+DqxQLtpwLTwxgDj+Mg6AugLFiCytJyVJdXor6yBi11TdhT34xdtY3ucQ39db40WIKAz+8CuDGGsaz/CozFrh/1P+JE47f46uZXeMiJSa0OyWYz6wPvHL1zFvhXyNAOSP8rlPI7do8CxjjZat9YnwuM/7j2D9zvvguB5cZJPIvA6vf6UFFShoaqWuxt3I0T+w7j8rFz+NWZy/j9xU/x7+//Gn9671eu+6O2PJb/Z6ffx3tHz+B42yG0NuxCXUU1ykOl8Hm8MGY9YIvRT81P4tqDK/j7lb/jx3s/YHhy2F2+p/y+Yybcyc6/kAWsf6F73bnVd8ACOU7oLUTm3WVxX934Ej9SDx6eGEImt561WpQvxJjrKmpwdM8BfHL6PfyBgPzHS79ygfl3Fz7Gb89/hN+e+xCfEozfJ2hfPHIaHxw/D4Hzr+mv8/92/mM3vEBcwP3hiYs4tHsfasoqIfA3xqyzitZg94x0uxLIN5xo7Bzs4AQl9fCdJXvr7LRzsH0W2AHp7bP1v3RKYqOpdApjM2O4/vAated/4F7nHYQ5WbiWPRtjXPBsrKrDyX1H8NlZsuVLnxKMP8Inp97DuUMncKC5FbVkxQLZHMEzwXjjqQTiyQQEskkeax20ZI56su9DLXtx4fApfHbmffzuwkcu2H965j0cbT3gxiNmvbZwlNf5xTnc7LiOL65/gVsdNyFZRvLM2nDv5P5Opv7pLLAD0r/QItVKB4FGLBEj0IWhZWTSUWcXZ6ElbDML0+7Em/zmw/NYjCwgGo9AQJnPb75s7W2ZIpfLuasztBROk4Lf3PraXRaXTCfXJSn2XB4qccHz12c/wL9d+ASfEpjFpCV3GLLrFCf8luJRTC3MYmBiBN0j/egc6kXHYA/aB7vRMdSDzuE+9IwMYGhqFDO890g8hjT1ZduyUU0GLfnjs9MEfzJzse79zW0I+QPrJJACCrRXFO397fjyxhf4/u536B/th+ytDmBdxt/ygaQY2Upa/QLLUeWpcp1dnGFZT9PNsKxn3acvF5YWXFvHKSdpxYw6nLecvZ3o37IFdkD6LRv4TUavxqrGJ8AtPn13r+sOfqJ++jWB74vr/6Ce+lf85cf/xF9++DP+9tPyeuCvCDJaY3yj/QY6Bx9jdHoM8+E5F4QE9G+rIWezWXdZm1ZMKO0vqD1fvX8FEzMT2Ah0Hk4I1lPaOHfwJH5HieLDkxdxYFcrQoGgu8JDQDs1P4PesUHc7+3A9Y67uP74Hu72PMKjgS4XmLsJoo+H+vCwvxN3eh/hesc9urvucf/4MKbJjmMEL7HvMmrTAv9PKaP85twHOL3/GKpKKzjBaK8rMk0ejkyN4Ie730N21GoQrdGOJqJQ57Mu8Bs6kG3UmQqU58KzGGP6j/t5z4+uQeWofGjduMpX5fzXH/8MrSf/kqxfHeDVBz9Bq2P0lOXk3CS0tFEjDMX7hrK4E802WmAHpLfR2K+SlBqWWJRkAT2Y8aDnPr69/S0B+C/4649/YeP8OzTx9iUB+is20q+o83598yt8ffNLggod/cQEv+S22LD15N7XN7/Grcc3yTi7MTk7Qaa9yEmyhAs8rwPaYvgpMmQ9xj00MYjrBJbPr/0dXzF/D/seuKAtllq0hTHL8sbuumZ8cOI8pCUf2b3fXZGhDmR+aREDkyO419uOG5338Ki/C2OzkxBLrCqrwB5OCO5r2g1JGoda9uFASxv28lgrPSpKypFIJzE8PY77fR248fguHvR1YoTH4ViEcWSh1R+SVaRfv3fsLJpqGtyJxWL+tJU91DHeZYeotdXqDG8/voWRqWGXtSqfCqOwr+J0rZYaqgMWEx6fHedIows3H12n3b50y/lv7gM9n0MdncpT5SznljPL+muWu/y/vPEP1ofP8fcrf3PriB6P/5EdTAdHBOOzY28kv69yjzvXvLoFdkD61W33Vq8UOKvRTs1PoXPgsTvBpoanx6G/JOCJ2Qk0Bsb6OdSd4eRWxNVjBV66Nl8ouAxUAK8huobJo9Oj7oTdlfs/EcC/cJ/i+5uAng36yv0f0THQ7gLPLCUTPa0n9vUstihwEbsXSLlpcKg9Ts25k2xd8Qmc/3H1c+jJPqUtZr3WaJI3BJKHOZEnvVjsuaWuEcYyBPMYWfMQrrbfwbX2u+gbH3LZ967aBoj1fkwZRJKIdOrLnCyU5nz+0ElcOnwamjyU/68omXx88hJO7j3srgxJptMu477SfpuAfQ+DBH9p2V7Hg7bGFnxGVv3JqUvY19yK4Ab5A/zIloPjA/jp/g+u7f6x8tRiz3AX9Ji5OiaVmcpAdpF9eNlTX/kXQTkcWXTLb2RyGA9677urXf5OQFZH+jnj/4oAfOXBFbggS9uqs5atlRfFoXJWeasMtL57Kbrk6uc9Iz24TS1dzPsLjmD+zjJWWVxlXD0j3W6aSer4uv6pDO54vFMW2AHpd6o4ADVuNUKB3f3ue2TEX0FDWbG3KwTXHjY+gYEa6KtmXWloKK0lZveYxvfUW7++9RW0VvmLG2Jrn+MKh8x6MZHYsCbNZhZmMEe5YH5pHnOUSnQsYBK4KE+SXb69/TX+qndrUGb5ksz9Bpmg7kMAsjGvkjdqK6pw9sAxd5XGBU7sacWFOoWZxXk8IPMVmA4QvPxeL060HcZHlEC0ikOgXldZ/RTj3ZiGrmvgxKEmCAXcH528gMO79wIG6BzpxZVHt11mvhANgxI06jlZ+d7Rs/gNwf0UJy21ztqx18sf4Edv1RuaGHI7n38QSP/K+/37T3/DD3e+x4Pu++5LoCTxTFFqkG4sacm1Gzu/Gc4VSIIYINhrVPQjO0fZ/qtbX0A2+4p2+/HuD+5abY2cVBfyhVd7GVSBeVWHofJSx/njvR/JxD+H8vrt7W9cvX16bsrt3F81DSax833LFtgB6bds4BeNXuxKYKZGLN1ToKyh9Q8E0Pa+R2Q+sy4zflZ8ljGwCSp68k4gqH3LWDCGqITVz1M7asgCkcGJAYidfyN9W+yLwPNn6p1//uF/4O9kd/+4/jkZOCUUsjsd//mH/6T2/Z/4G8P8/erfXZD5iUDwiPmdJhht1pEYY1wpY0/9Lnx4/IIrbxxtPegy12Q65UoTN6Q1U94wxkDs+LMzl3GGYF5TXgWx76du4AU8ZJMGgvB5dgZaX32SoJ/MpHCz6z5udz3AOMEqw0nJcmrVAujfnvsI7x85i+bqBvi8vk1TUHlJKlJnqo5OUoM61L9wdPJnzgnIdn8ng/2K9pIcIUD/GwH9L67d/gxJEQLmn8jMxaIHxvuhEc9mdlubAWOMaweVr8pZ96ZJUWO2Lufl+pUi45+E8vvtrW9Ypn/DN+ycu4Y7ofJXPcDO552zgPXO5ehfMEMaruq9x4OTA7jRQR2Sjfonsma9llP+amAbzaJG6Sd4SC7QhFd9ZY2rp+6ua3If+NBDH9JlmykP1FfWQk/g6Sk9XaNrN8ZXPFZaSWrKklm0GuMGNWUNmaVhu/ontU8BztfUveV/9eFViI1LdgmTkYoJF+NauzXGuEvrxJ5PtB3Cr85eJjO+hFaCtfITTcTQPTrgyhuDk6Noqq535YezB44z768OzmvzoH2P7aCRYK011R+duIiqskpoNch16tV9nFx05Q+PF/ua9kASzCeUQA637EVlaQW8jldRbOoEcGKsvSM9uNt5G1c5Evn+zrf4htr/V7SZ3Ne0mTrA7+98h1sdN9Az3MPOdwYC+00jXfGUfQJev/sgjjqqBo4OJPu0NjSzrFtcp3KXzepZD1QfSgMht3OxraebuFizyspl12TyP9z7Drc5PzE8OeSyatWBlaR3Nu+ABSzphO+Sy2VzhLiQuAAAEABJREFUUH4y2ay71f52uuX0l/OwHelq6CxAFINVY7nVeRN6uEN64cbGIhYpkNUwXNqtGOilI6ddwNOTdnryTu5P7/0K7vF7v3afxvv393/lrjN+n0P5Y2SteoRaj1Nr5YRYmIF5ZlVUo85k00gkE9AyPnUcmez6h0+2ikDsXgBTV1GNI3sO4NPT7+PfLn6CC4dOEnwrIdY4G553ZYcbHfcQi8dcDfljAmhbQwuB0UMpggN3frdK41X8A74ADlH6+JQa9CFq4lqqd73zLtoHurFIXVfJ1VfX4n1OJmopoKSW/btaCeoVrsxizLNtpjyp89UrV2UvyUvS+GU32VPnt3LGGPfx9xICrUB5d30zju89xLyco+0+xn9c/o1brn9i+f5xxf3p/V/jP+j+cOkzt3ORfKQJ2GZOhJaHytw8qyzWpqn6FUtEIQZ/9dEVsuqvXZlFS/zS1O+3o/6/O2lsX5sv3rOLNbmsO4Fd9Ntsa8UTCax1aojJRBKJDf5rw7ytfaXpOoKBtm8rnY3xFo+VZtEV/d7mdikawSAnxK7ev+LKCO39jxCOLmJjI7YtGyWBIBrJAAXMAozfE+j+cPFT/O78R9AE2qdkfB+euIBLR864D3ycO3gCYovSYjV5podCtIJBT9398b3P8OszH0AsdW9jC2qpDYt5aQLNmOeDz9qGvtm+wMBHNqo4G8jsjgmcT1zC789+iE+PXcDBhj3wGQexWBSDEyO42XEXD7oewV8weH//CVzYcxi1viBMMgUk6JJpIFV07BzSclmwdj9x7NSJ+KCoD+Sp4XLidLO8rfWTXRur66HO68KhU+yqDO70PMItyh+jMxNIplK0ewjH2g7SXpchm39y8hLBfZ9rM3VyHseBMW/CZha8slmwBNLb9ze34vzhE/j1uQ/wp/c+Y9qfutr9Z6cvQ+V5+dh5XDx8Girn84dO4L2jZ/AhNftPWQ9UH/REpuqHOpgPT5x3V7/UVdS4spJtrWfXmqOYXZzBzfYbrmSl7QTvP8ryeZv1X3EniDU/F94ofaUtF0/E1+Fg/C3jXyKecDFWaQtznpWepd70KadZlAKrMyv6U+feoh8YN36mtHWfSpp3zU2BWXm7TkPccc7Wa9h79eEVgtUAcYiApAysOJv6soBOQ9uzB07gN+c+ZGP9BJrY0gTXkT37XYmjhIxL+U9RU02kkoixk5PTfoo6rxid2GxDdR3Z7H68RyDXUF4N2AVsAsH5wychpqghsx74KAuWutqxx/HAtqwtgcgY45732h6EOCSvDJSgqbwah+pbcLHtCH599AJ+f+wSPtl3EkermlFCfE3NzmNqeBj32+/jyv3rGBoaQJMTwke7DuFISS2CMdphbgmQm+ek3pzcIjCr7YqTv9wCwy1EQDEX7OGASAw0wDK4C9gzBPNcDsirQmPTjyQjrQBRh1ZbXomesQFo0vLRQJf7MEyW11eVVUBa9a84qSjwUycngJQsIomhoqTMffHTsr3s59jLhpd2DZLNl1MDr6HW3lxTj0Mtbbh0+DQ73o/dkdDvzn9CVnwZF1lehyi51LPD03Vi40mWq6SZWDLO202wL0uuyCbGXVa4q7YRR9m5XD5+Dsv15lN3xHVq7xGoYwr5A66ujZWP6k+MkpPkmiuU2u5138UsJzqzZHo69zYcG9lyW+Ov+2X7fxvpbBWnmyZ/2NLh5mU7019JV3njLpNnLrZI3woGAljrAjxedn4EgsF159aGexv7StfP9P0Bps3t20jjWXEGmO52pO3xOMSUOdzvuUs99y6m56fc9ckr7cVt4D6vFwJMPQYtBvy7Cx/hQzJlDWErSitIGPPQk3ez4QV30muAjLRruN994q59sIvD9i7oKbzO4T70TQy5YeYYNhKPIsOGVxIIobVhF84ePIFPKUH87vzH+COHynJiYmJmJ1sPYX/jbrRw8qyhrAq1JeWoDpahOlCKWm7rQ+VoKq3Enoo6HKxpwpmmvfi07Tj+sP8s/rDvDH7XdgofNR3EoVANSpJZJGdmMTM2gvbuDlx5eJPa7X1kwhGcrt6FDwjQu/3lcGJJAm0c1FWWXYT7At4lgu9SlEBMQF5ccUVwXiRQy8895r7A2wV2ArpAXNeTsSHFHoJyGlymXbT28tZLFtvGUcWHlFlkY9npZud9XHl0i5p1L/uLBUiCExjricVPyFhdm1Fa+v3FT92yObnvMPY370FLfRMEhAJVAbA6Pbk6gmwTmbvmCvbvaoPCv3/snAuif2I8ei+JylpM+cz+Y9jN+YUgOz5NaC6R1c5SFhqdnYQe6Okc7nXLVx1JOzuTx0O96B4ZwCD1/In5aTe/UUpH6pqUhxN7D+NjSjti2CrfU/uOoo4SlEB/2QLLvyIPI9PDHN1cZx16xA4gCp/P+1ZwIBAIIMDOwt1y/1lt822cc9Mtpr/NWKf7UfrLeON/pn0tj8eDdY49vOM4cOTP7bpz8nuLTmk6SpN52M50i2k9Sd9Zb5M3eM/SleeWZnGn6zbdHWg1h4aby00EList45D30K69UGP9zbmPINas1RBeAonYk5686+Ek253uh7jacZtAsrzu915fu9twda5ndBBquA/6OnGz8wHEDK89vuMO57tH+jExO4VFaq/pTAZi2S21jThNlvXh0XP41fGL+C3liX87+T7+eOI9/PtxumPv4Q+HzuM3ZMS/3nsSv9t/Gn86eA7/cfCCu/3jgbP43b7T+FXbCQLuYZwg8Db5SuFJ5RBdXMD4zCQejfbhSn87bo10YSa6iJayanyy5xjONu5FFRm4KRrhRbZkHaQfcAE3l4crdfBeIGkkTqCPEtwF6gLueQJ3kZWHo4A6ArFsSSS6VnExTduyUVdZgwtksx8cPw+BmGQPPdl4lZKMgHFqYdZ9R4if4Ol2cpzY/PjURRdo/+3Cp+zofuXqxf/x/m+W2fCFjyH2/RuOgtQB/vvlX+NP72vO4DPqy59QwviQbPl9aK33CQKpJnpVzhoFaWngGMupc6QPt1XW7Xdwtf02blKOedD32O08BNgq7/bBbvcpyxucAFXHcpVh7/W2o29sCDOL8zRLClr7LRlF9/YbymTatrJjCpLRG/PE+mLqWtd+o/06HvY9QJS6tdsuPRuw4o0cO1DcDolLsR1u35ZpM12l7xHuvJH7eTEbOUxrOd3nh7dYN3e+22QByQ5z4Vnc4wTVnce3MbswQ0bMofhK+jbljWoOt88cOOY2+suctNpNVuZlgSbSSUzMTeE+G+cVNlTppv1kz2JYAv6aiiq0NrTgYEsbxAQlhWh/b/Nu9/3K0okXIkvQQyG3CNo/MQ6Bt4B8jPrjwsI84ouLKBDYSgisjcaHg8EqnKlqwXsN+ylFHManBNTPWk/gV23H8VnrcXxC9+HuI7jUdAAn6/Zgb3kdyr0B954iqQRmYmH0LUzi9gTBeaQT9yYGXL+GUAU+aCGzY3z7q5vgd7wrFnjDmwLjE2sWg44RtAXQYtZi2nICcIG5gF2yiMLykpJAELLfp2fepzR0FmLPAutbXQ/dzu5+X4f7XpC5pQUCWByGf9VlldBj7Co7yUkfnbyAT8m2P6OG/KuzlwnUl93jj8jUL1G+OE0me6C5jWVT68okmoeIUabSE5aj0+NuZ3vz8X23E77b006GPIJwLILi6pR9za0s673M5wEc3rPfTVsMXZPK6nME8ALvG533XGBv54To9MIcBxNpBHx+7G/aA81taDni8b2H3JUjWq7J23e/kjkkx918dMN9AEpA7Z7Y+dl2C1jbnuK/aILSnjTDrzXPtx7fwvTCtAtmRXM4BOg6Dj/PHzyJzyg/aEhdTp1T75mYpUzRMdgDMTptNRSvZVg19A8pgUhf/pSA8BH3BQCSMM4ePE4tc+XpO577lHFKn5Qm2US2mE0mMTo6hHsdbMT3b+DGg1t41PkIgwO9mBodxcLkFCJzc4iHw0hyqJ2l1s0Mw2vZ8FJ/VoNW3pLZDGLsQMLURmfjEYwtzaNrbgx3JvpxhcB8fbSbx+NQuN3ltQTnIwT3YzhevxsV/hDhDdv3EXoJjMW0JZ9IJhHLFmBLLhHD1qQkwVqsWjLBaXaYAjKNZhqqal2g1EucrpGpXqUTYPeSrU5QshLALhFI4wRbzQXkyNJty4KPnZCHNstTF09z3kB6sgBZcpWu0chI7xZ52P/YLeOrHXdwn/tjlDakV0pfPkPGvlzWlwn277tPVV4k4z9Lf2njyt9H7sTh+1B9+IAjgeNk5upg1JkoPgG2gFsjqDxtoY7lLO9P4U/uO4KK0rJ1OrUYtSt9cEKxe7iLE6kcoWxfab1sSv+04XdAepuKNp1JQeueb3bcwMjUCPVN6qMraQug6wmcFw6fcoe9eh+Fx/G4k0HDU2Mc6j7AI+qOavguAyIbkxQiABF70rpYn8cHY8xKjOs3AtVq6sl7qRufbTmIj/edwCe7j+J8zW7s9pQCBKzJiTEIfK73Uy8e6sDNsR7cnxzEI+qTnbNj6JodRzfBt3tO2xVHv87ZUTyYHnJB+fpoF67QCaDFoKMEb00knqpvxcdkzR/uOYKjdS0r4Lx5Xtfn/C0eEaSQzYPIA0j3FkgLrF12nQBn4VwpRWUjsNakoR4ZV0eokUrQH6Tuu0gduB/L2vVtF2Dv9nbgIcuqk3MB3aP92Oi6KF08Hupxy/MeGfIN6d4c1Vx/fM+Vp6Y5Wac02yhDXDxyGh9TRxY4n95/FK2cQ6gsLYfHcTY1jDpOsWTlV+vkBd6fnnrfrVMC+jDlrfvM393eR+4chd4MGOB9iNF/zDqlTr+C9USjrmICqnP9Y33uyo+RqeF1cyfFMDvbt2uBHZB+u/Z1Y8+TmU1RqrjXdRf9YwME6LTrrx9XquDs/tmDJyA2pMZkk61GONOuhn6Dw9WJ2Wk0VtVBk0yXjp5xXyBUGgxhbWNSXE85AVGOcor01yiBh0BkONwPxNJocoKubvwhZQfpwhd3HcBBSg/l/iAynFicIyseWpxxwfnB1DII32RjFTOWE4jfpoyhc71zE5iIzEOg7LUdiDGfbmiDpBDJIheb96O1ohYhdSRPZfId8JCdNKEohl2URGgnahmrYC1bl3KuQJquyuBTjk4+OH7O/a8vDWTYBgaL0TAki3QTiO8RDCWPCMAFwHqK8ha15Dvdj/CwvxNitCOSmSKLHKDkUV1WQelCK2/Ouu/N/uDYORxrPQjF7ff6XslItmWhvKQUh1r2knmfc7V2jc7E2pWvgYlhCIQVfxsniD84fgF6ElP3aYxx09QIUKs+ujgZrScV9WSi/NyTOz/bYoEdkN4GM0vmeDz4GHqCL0FZoFjJjTGoCJXhBCfsLh45jabqOnfisAjQ9zjxo0Z0rO2QK13saWh29URjlhvQllkX6BTBmSwZAhw5grRYM2eRQGRwL/c5HtSXECBqduFS80FKEcfxEVn2BQLryfo9OFK7C/urGrGHINtcWoU6hq0NlaOxtBIt5TU810BEmDkAABAASURBVIBjdS0407gXl3cfhnTrj6hTn+Vxa0UdSjkpJYbnJvZL+JHd1oK1bKZjySSyK+9BDwBVktEKsDX6+YSALcarTlaM98ieA2hr2o1dtQ0uyNZV0G6V1dCDJa2cNziwq80FZDHXSyz3jznx+CnlqIuULw7t3otaSllej5cpvd63eLUxxl3vrXSVnrbqUG73PILmKCS/+LxetLJ+vXfsDA7v3ufWs+L1Ihl6C6Be8tRN2SPFEVLx3M727VtgB6Tfso1dXW9yGI96H3CicJbYSGa7kmaQEziH2CAuHjmFXTUNBGib5C2OLg6V2znRo4Z64dBpaA1vBfXp54KdQEQgI+YscJbequE7JwMhoBFbXEl7s41tWSj1+l0AFjCfqN+D8037cLnlEOWKowTwYxAz/qztOD7lpOEne47y3GGcbdzngnlLWQ0kb3jIpjeL/xflRz3ZtdliFJAdxbD1cI38N9yIj4BaS2Bto0RxjOz3/KGTkCyiN/F9QvD9lJOHn565DFcuoW78PlnyOY6cjrUdxF5O4NVX1kIrLzSq2hD1Gz20LcvtALS87xQnLjPZLDQpKaDWGnvVN93DpaNnIblkrayS5ehqbGYMD3ruY2x6DALuN5q5nci2tMAOSG9pmjdzQi/Mae9vx+DEINLZJzKHTUlDzOocJ/ikK4udaXmdlsc9IkAH/H4OT09h/65Wl9UY8wz2vArO1Lm1JligIuasfQE2J6xe927UQYh1lxDES70Bd0WG7uF1433nr1enpw5OjFodnmSjNax6q/wbY1ztWB1xaTCEEn8QAsG3DcRb5afob4yB5Azp6mLyAluN2CR9SOYKcuRzoLkVZzihWFtRA2OW651Gf3qsvW+kF3qlrUaHxTh3tm/XAjsg/RbtKxY9PDnkyhzReBSq6MXkykKl7pBXT6xpzW06m4G0wgec1dfEkdhOG4fGYmnFazbditlpRYImvwTMAhIXnAnYbwCcN03zl+r5qvlWJyhgLtpYIxMt2+Ncw6tG+XNeZ4xxmfsBEgAtv9OKEwH1KDXyfCHvgvjh3fuhF0tJry7mVYC+sLTA+tzFye/hHTZdNMxb3u6A9FsysAB5fmkOPcPd0HuXBdjFpDSM3F3XRJA+wImdMnoXMDk/gwecUNIQVG+JE7tWOJ7c/CvgEDhr/a8LzktY1Zt3wHlzm72ur0BZkodYdTgCVw5RJ/m68f4M1xtDoCZr1mqhgy37OOkZgR6Q0ZJA27JQR/lGckxLbeNTy/JGp0bRPdQN/WOInyHr/3JJ7oD0WyryVDoF/ePSrsFOxBPxdalIXz7MCaJdbADSb6M83zXSDz22rckosestGbTAWdqyhuDSSecJFtKff8HMbp1x3vUD2T+dZYfIMhVY62EYlce7nu9N8meMQUkghIOcyGyqrof+zVj36ADErDWRKH1aD8ooTPFyMe2lWJhsupMjv37orW3Fczvbt2OBHZB+C3bVY95iz4/6HmFidhKadCkmI3bcQhZ9cNdehKhTagipYWb/+BCqyspxsKUNwUBwVQssXuduXYCgjCE5Q+xZIJ1Mrq7UcMO81M9O4Fe2gLRqPfwioNZohpNwrxzXz3ihNHKRhoMte925j87hXozNTbk5Kg+V4QABvKWu8Sk2PTY9iva+dswsTq+T8dwLd37eqAV2QPqNmhNuhQ1Hw9BkYfdQF/Re6GISxhjowRMxl4bqWkh71uO7Ws2h2XWxaD2IYFubFIuG1XpJkIBZuvPqBFYx9p3ttlvAlT84GeyWB5n1LxSoNWktJq0RnJ6Y1MM2MY7uPI4HGu2pvpYFS1bNKylPcyxaUtox0IFYIrp6bmfnzVtgEzR484n8K8WYTCeh1z1q4f9ceP2SO83uawh5qGW/y6KlPw9OjrrDzMaqOrRyotDr8aw3l9izJq1iCVA45DA7BqQJDPJfH3Ln6OewQBGotVRP0ocY9s+Rj9dI0xjD+hjAvqbdEEkYmGCdnBoj4cijPFgKjfpaG3a5pKKYjEaHU3OT0P90XH5AiyO84smd7Ru1wA5Irzfnax1JyxuaGMLtx7fd/66S0VvZVmLUErZ6TsYc3XMQjWTRlmVD/w1ES+70NJuGlZWl5VC4lUtEywnIrPxaVaBhtUBAgK0XB60G2tn52S2gDlNzAmF2oOpMBdw/e6ZeLgO2baO2vBr7m9vctfyPh/vICZbcZYRi00dbD1KOq1wXaVLzLmP9uNN5G2OcTNzRp9eZ540d7ID0GzKlAHp4cgjXH15F58BjxFNxFPhXjL4kGHT/o0dR+9OrKPVosFZ17K5vhpzXWcOi1dD1X0k0KSiJQxOFkjyKEe5s3y0LFIF6ibKHyk3H71YOn5sbLbfTSE/r9/Xeaj3kIsZcGgyRTbfh0IpuXYyoUMi7KzzaOfdyo+M6xmfHsHYVUzHczvb1LLAD0q9nP/dqreTQwyrF/2ihR2g1Ieie5I8q/76mPdBTXrUVVfQB9N+pBdIBf8Ct/GXU/Iwx7jnONMJ957HYswBaD6T8Ahv98s38C/26HSsncjWx65bZL+veLc6FaDS3v7nVfSXq46E+TC7MuqO7xuo61t8jlOR2kV0/IROaJNcbHTV6vP7ouvs0ogjLL+vO3+3cPhek3+3s/7y5KxA448m4q0H/ePd7d9g3F55zh4vFnHkcB1rNoUeF91Lz0/FidMl945leVakGIebiOPayvCE5Q6sFBNCr8saOvlG05zu/1XI8TepKovoFTiR6OJrTao7W+l2YWZzD48Ee8oW4u/JDkty5gycp19W5rzAolkUul4X06ZvtN3D1wU+u1CfiUjy/s309C+yA9CvaT8NAPfKtl858f+c73O26A70hbC2D1hpozZoLoI9S09OjwZI5tCa6f3wI9ZXVLosOkk0b4bBeTi95Q6sF4pwo3JE38Iv8CJzVwUqiErv+Bd2E5kfKOFl4YFcrxKq7R/vRy7qaZedTUVLmvkfm7IHjqOWI0LaewIfagwvUHTfx4/0f0DPSAz06Lqb9C7r9dzKrT6z8Tmbv3cuUQFhLjjRBeI3689c3v4ReOrMYWVz3mKyWNWmIeOHwafc9CFWcFFSFHZocxaP+LnjJWI63HSZQ18CGBUjHlLShJ9k0CbXz1OC7V/gvmiN1uHoaVECtjvdFr3tHwmlpaFNNA461HuDoDu6TiKOzE+6+/pO5/u/mGQJ1dXkVGTXr7kq+Vb9nF2eg/zr09Y0vcJuAPTEzzqqdgEadK8G2YfPPlcQTC/9z3dcbvxtVMr1gZmJuAnovtMD521vfuJOEYgw6X0zU4zhoooYngBaLrquocSvp2OwU7vd3Qv8KS/95RfKH13II0NQxBdDSMtW4KaMU49rZ/kItoE5WHa+kK7LQX9JdGGMQ9PtxoLkNmuheiIRxv7cDWo1kjIHkOb2W9RyBWkv2bItS3coNisRohPmg9wG+vPElvmEb6ehrx+ziLFKZlNsOVoLubF7QAjsg/QxDCXg1CbIUW8L47Dg0i/0dK92X17/ALbEE+unFSGuj8JIhN9c0Qi+G17uGG6pqebqAiblp97WQ05yI2d+8B+7jtl4/jN4FIYAW65IeLRbGK3a+/wQWEDhrSZ4eQvqFdbxaCqp/p3WUMp006qGpUdztJdiGF8iebeidHu8fO4tzB0+47/nQyLFYYmo3yVQSWu107eEVfHH9H/iBczZ6uGt6fgp6EEbyyNrVT8Vrd7ZPW8B62utf16dQyLtLiGLJGOY5ATg+MwZVrOsPr+EfVz/H36/8DVrB0TfWh1gito4VGJrN5/W5S+kuHzuHi4dPo5EArYo4ToC+3f0Qkjp2EcBP7j2CqlAZLA2FBdBqyGrQjGPn+09kAQGzyljlqw7457u1V0pZDLm+sgZalSTGrEfG7xGo58LzsG3LnRC/fPw8Lh1hXefI0UOCsjYhsepwNIzOwcf4/s63+NuPfyFgf4Hbj2+5/0pucnYSWgmlyfdsNrOuPa2N5199/18WpAtsQFrTGScgq6JMz09Db/fS/yHU04Lfs+f/609/wV9+/DOHbf/grPUVF7AXo4vrtGdVIFXm0lAJ9Pjshycv4vzhk6hj5c4R9MdmJnG76wH0GtLGmjqcO3QcjRU1cFJZYAegZb5/bqeJw3iKkhYd69wv7WY9juOy5vMHT7qvNOgY7MHtnoeYXpyDMRb0oMv7JCVyrQ273CcXjRFleXKnYs2SOx71P8KP937AP659jj9//5/4+1WSHjLtDvqr3el/KM4sTBO4F+ECdy67A9w0478ESAuQVVFU8Jrg07rOkakR9Ax3u/ryT/d+ZMX5O/525S/48uY/qKN9he9uf4NrnBh81PfQXfspMNcbwGiz1a8xBmLPkjTOctj367Mf4NzB46gpq4SWJQ1PjUP/o7B/Ypgadb37Ev/mqno46dwyQGup1g6DXrXnP+WO5CuxaK300HzDL/AmvRwhtja24MKhU9AKD/3XoFudDzBJYqO21VBdi/eOnsavzlzGyX1HINbt3cCqddti1lH978yJQdzrvkvi8xNB+3t8e+drtr2/Erj/B764tkyINBnfO9KLMY5mZzgZKUauOSG1Y41OFd+/irP+GW9UYJpKJ6FXKs4szGB0epSA3OOuwrj64Aq+ZEX48w//A/9JJwnj65tfUTP7Abc7b7mvYByeGobWO6fSm090GGMQYMWtq6iG/sPFR2TPqqCaDCwPliLJCZI+AvONx3eZ9gR21zXhIoeELdUN8GRWAFpD4Df8ngc1mHQmg0gigXAs5roYNe+c2NzPXNDKWyqdxlI87uZL+dN+IpVG/mdgmDKH0k1tsNcSJ/pSbxpMOaKCJhHltrhX2SdN+ywuhjE9M4u5uQVEojFkBPDK7DY6gWkqlUKU6cdojyxt5PN40UagvnTkDGpZ77U070bnfYzMjFMizKKmrApa8SGi8uHxC9D6/+qyCnh5nYF5Kve6X+nWs5xQHJocQjvZ9I32G2yH3+MrTjj+/ae/4j+//+9QO/2Kc0AiTA97HqB/tA/jTFPXRThXlGJby8u+T6Xwz+PxTwHSKnBJF5qQUOENTw6jfaCDTPgavrzxhVvQf2aB/+3KX/HVzS/dinDj0XU84rCtf6wfU5zMiCWiZL8E0GeUrSZHyoIlaKqux7G2Q/j09Pv4/cVPyCLOoq6sGqrQI1MT7kz49/euc+JkDHsI0Of2H0OD2HUsisTUNGJzM4hGFhCJhRGOLmBxaQ4LS7Ov5WZZ2UdnpvB4ZJgTPN241dVJ9xgdg33Q61Lnw68X/+vkb45pj81Oo2N4CLe7uug6cae7E/d6O9E3NogZDnFfJ/5XuVb2GpmeQhftda+327WVbHa3twv6V1KvEueW1/D+F+YmsTA5ioWpMSxQi93opjnq6uruwZVrN/DNN9/hx59+wv37BMGhAcxvEn7j9S97PE+gm5+ZeCovs9PjGB8ZRHdnBx7cu432h/cxzDq0MDeFHIlPc2U1LnLU2Mw2MMT7udbsscGzAAAQAElEQVRxB4+He7EYXYKAfH9TKz4+dRH/xnYh8qL/7qJleyF/EJIFn9G8IJaslVKTcxPoHe11SZXmgzTp+BXbsdrvf37/P/BXSpDf3PoaAvXHA48pU464pCrGeSLF8aw0fonnrF9ipot5FjirN54hW5amJSYsVvyXH//TLUgB9A93v4MAWUuC9P/ZJmcnoIqgwnzesMkYA4/joDQQcjVmsYMLR07hN+c+xG8obVw8dAJ7ahqQ5ex9Z28Pvr95jel+xUnGb9DZ+RAesth6jwcZAuhw9wP03r+OLnYOj7tu4WHPbUot13Gn4wputf+Amw+/f2V34+EPnJj5AX+99gO+uPETrj68jluPb9DdxI32q7jO8zdeI/7XyZuu/ZE65OfXf8DXt36CyuJO5w0Od2/iQddN3v9V3vcP2M78XX/wA765/QP+du17bn/EjfbrnMy6SXvdwF3a7U6H8vTq5aF7fsrd/w43r/8DN7//C92fV92N7/+Ma9/9GV//4y/4x9//hms/fo2Hd37C/ZtM/6cvcfW7v+L6d/+5Gv4mw7+OU3qK79o3/x3Xv/3v6+K9wXSufv3f8f0X/wd+/PL/xA3m9TYZ7Q2mefunz9Fx9wcMk9gYkovWsnJUsm4PDPfh+7tXcO3xHQyxA0pm0u6LmDQ5rn/E+/uLn+JXbCtnDhxFa0MzqssrXd1aa7HxnI/at8hXmJOPYs+uPEmZ5NqDq9BEpFaN/JWArbkjyZP3uu5igKRLpGCrUfBzknwnT1sJDo03uiRBZ6Pfdh0nk0korfgm+ZK/XIxD5oXwAkYoKWiSzwXmH/5McPzcLbxb7Tfd9cvj02NYYg+vglaBP68ELIKyl8OzEoJyFYdqjdV12Ne4GydbD+Ay2cNHh0/gbMtetJVXIJhNYWF8AJ3tt/Djje+Z9rf4/v4V3Ou4hcn+xzDU0rKjPei59Q2uff1/4so3/xVXWeGv3/3aBaRbj37AnfafCApXcbfzOgH7xiu72wSWax13CXwPMDbRjvB8L6LhAdfNTHehq/8OAfE58Xe9nfN3CcjX2+/gDidPJyY7EAn3I7I4gKWFASzM92NkvAPtPbdw/y2lf29jvMzPjY7buNp+Dx399zAx+QiLtFeE9orRhRf7MDj68JXL4qn0VtNnGT+6gnusD/dufIVVd/0r3Lz6La5fu4JeymMp5sUkRpFZGsTC2CP0tV/BgxtfPwm/9tpX2L/P9O7zugc3v2FH8M26eO8znYfMX/eDnzBO28yPd2J6mHnouA5dd5Ogfe2b/4YbdH23v0NuvB/O4jQmh3pwhR3L1+z47vY8wgRZt0iQtOljbQfx0YkL+N2FT/CHS59x9PkeTh84hn3Ne6D2VVlaTtAOwut4YIx5XhN1JxJTlDgWlhZcBv2YI2Z1/N/d/hafcyJSoP0N7+1h70OMsdMIL4URJ14IN552wpq1LuFiz9Ph3oJ/PAEXZ4l38efgrRVn4LXOzSAvTPDCtf7bsZ9gXpRuQulzf2OakhMWw2GMToywUd/H19SSP7/yN4gtP+i5jyFOSGhiUKD8vNI2RizZ41YQVRQtNdpT34zDu9pwYs9+nG09iEt0Z1mZ9pM1VOfTyHKycfjhNdzizPT3X/1XfPstGdDVr/DTo1voHetBbHECgfgcyhOLCCVYOWaHMUQdbYAsepjDsvHJQUzPjWOe0oakjngyRs0x7VY8g1f/S+cMtFikxGdQV2qjMmijzL/sQj4bHtuCMQY/x18BFjV6wLKAmlIH5cxbCfMW9Br4HMCxNJ7JUWrKQsuw5DJkY89yaTbSFIfe+ocKyVQcCdoxnojihVwyikXOB0STafisBPx0diEOOYvbQi6OdDr2YnG9aJprw3HiLE7i8MRFEF5Sekk3L36LecnFYNNZdPl0FAlqr0/CL+G19hlXIhYhQESRjEfXx8VzadoS+Qxsk2fJZVHIsd7TxlFKcjOTIxgb6kZ/1330kghNEAhzbBMeyhNRasXtj27imxvf4BsC9sP+Thes1ZZDlDraGlo4qX4CLru+8Cn+4/3fUCr8FB+duIizB45DD83spjSodqjJyaA/wHrrwBiDZ31EvtKsL3PhOfSTRd8lm3YBm7igh80e9bLTmJ7AUoR224gpJIIihUlu4wTy+Mbzb/E4wTTXumelbQWDAax1gUAAAb8fgYB/nf/aMG9rP8C8KF03fe6vTcfr8yJDoBwl8N0iG/r+3re4SQapNcthDody+a31ZGOMW+AqeFWAusoadzJPr17UZIfWNX/Gyb+POSlyfvdeHBAokyljegSLvQ8wQmDuuP097rCHvnP3J9wj47k/0IVH48Poo9YaZgXws6LUmxwaPA5qQyWopnZXVVmH6op61FY1oKGmGU21LWhuaMWexv1o23UQ+3cfxcG2Ezi69zSO7T+LYwdezbXtOorayia0Nu7BsX2nXjmeV03/mdftO4PdjXtRQzu07TqCo/vP4BjdEd7z4b0ncbD1BA7sOUZbHMHelsNoaz5I2xzawh1Ea/N+N76Whjbsqicbo01l2/rqZjzL1VU3sRwaUVPZwOF4DfzeALxOEOWlVagsq9nCVaOC58tLKlFWUoHSUDlKgmWuC3GC+LkuUIpgoAQBfwh+XwA+rx9ej48SmhcOmaNtOyAKIVewICjy2Hl3i234bDF/+cIpCxyznFhPs+0Zzq+EoovwzE9glmTk3r0r+Oral/jqxrfU+u+jnyPeWTJfPfhVTru1Nbbg5L6jcNvdmfepX39M0P41/uPyb/G78x/jg+PncZrzOAd27YWW+NVWVKO8pAwBnx+SSYyRtTbPajaXxUJkHj0j3ZSxruGHe9/hbs8dTC1MIc+Ox+/3PcE1Yp2fWOfnNhgMPvHfgD1rcehN7QeY5lr3rHittQGL+34CdHF/u7cymtIMrrkJh8C3FF/kZOAj/HT/xxVw7uWkWxibgbNF2qbXg5aHSlHHAtbTUQcoU6jgP+TQ699YEf7j8m/wB05ufHjkFI437kKDY8NiJZsn8x2jbjz48Bq6qe12UmvrI3sYnpnEOHu/OcePVEUdvHUtqGrYjZbaJtT5ylFpl2Jv036cPHUZZy7+Gufe+y0unf8N3j/za3x07t/wyYU/uO5j7n949rf44Mxv8P7pX+G9k5/i4omPceHER7hw/NXc+aOXCG77UFW1Gwf3nsX5Yx++clwXXjEPW1136eSHuHTsHATUJWV7sHf3aZw5+oF7zxdPfIr3Tsn9Cu+f+jU+OE1Hu8g2W7vf4qOzv4Ns+vG537s2/fTCH/Hpxee483/Aqu1PX8a+XQcQLG3Bnl2ncHY1Px+v5Gt5e562OHfsA5w58j5OH76Ekwcv4sSB8+xkzr2AO4tjB85AHfARdkaHVjqjfbuPoK3lEHbvOYTm1kNo2LUPVbWN8AdLUVJWjfrm1rfvmpRG27p0atnBl1Y2wPGzI2KHujEftY27UV3XjIrqepSWVyEQLIFDadCwrRkU4MllECLjLiVYWzOjmOLo8R4JzbfXvsLfr3xBdv0jwbLdBezphTno33MJcCWJtJJlH+NEvF6h8MGJ85CGrQn5/7hM4Cbj/i3ngC4fO4tT+45A80LNnAfSdWWhEviYBz0duRGyBdbzBOvu4S5c57zM1Uc/Ebi7EOcoyeP1QBgTcHHOz/2iC3B/mxw7Ahdn2UkE3Xxsna618ebepWP11poYlIxxhXrvd3e+xcO+h5hbnOPwOLcuq8YYt8D0PwQ1bDrGBqD3C2iS798JyP/x/q/xe+pin7Hn1prOw027UWVbSEwOYYBxP2DPf5dM+RGHbL0E5fH5Wczncoj4goix8eRqdyGwaz/q2g7j4KHTuHz2A/z+g9/iT5/8Ee+dfh/VNXsQqGxD497TOHTiMk4eozt4gY2aDZps8vDeUzjYepyM8SjEonc37sOu+lY0kgnWieWxgdS+ottLSeZgyx41FcxE0oAVREVpDdl1w8/u6qoacbxtP4617kUsZTA8G2VDsRAMVUH3rftvrtuNXQ2taGnci91N+7BnS7cfrc0HaL9D2NdyGPv3HMXBPcdxqO0kjtC+z3QcYSyz+LM4f+QcLh8/g6b6NsBTi8qqNhxsO41Thy6ucwLm04ffI4i/T3cZAuzzxz9kB/gi7iOG+3gF9D/BpVPqjD7DZXbMH5z9DT68/O/4+Lf/T3zyh/8Vlz/5A3aTWda1nsLFT/8XfPrH/+3tuj/9b/iMbm06H//+f8XRC79DaeNJ1Ladx7mP/yd8/Pv/j5uPT/7w/8VHv/t/4/3P/idc+OiPOHnhMxw8fhF79h9HQ/NeVJOoCLh9GikUcggSrEPxMBzKIGEy6x6Snhu3vqcU8jUntr/FN/eukmE/QNdIP0amxzHNifVFSkDpbBr+laWtext3s94cwoXDJyFi9eszH5BUfeay7T+9/yv8+uxlXDx8Gkc5X7SrrhEaIXsdzzpM0IHinKJGfqfzDiSPSr+emBlHmiNfnf8lOOtdzWSe47FYIgb1hN/f+Q7XHl7ByOQwpEVKxSzm2xjjFmwtGbPeh6FlP3+89Cv88b3P8OtzH7CAL7KgT+H43kNoa9iFMg47o/Mz6CRLvvLDX3Hlyj9w98F1dI32YyIeQ9jxIlZSiXR1I6zGNpTsPojG/Sdw/NR7+Iy9+p8++gP+jYD/8dkPcP7kJZw+dQEXLr5P4D6GWNpC//AspiYWUIjn4Ddedhw+2BzWmrc4kA14vZzgbER9ZSWZyiRud/e4W62XVkdXtNXPtS3lUPJQyy601tdhNryEG13daB8awmI06urx25EvYyzYlk2pwYNSssAje1px/uAhyg9+9E3OYnIxSmbod+WJYKDE3YYoV0jiKGN9qCitRlV5DeWrOkom9S/c+akjaqjZhaZadkT1rWhp2OvKXXt3HcL+/SdxhHXo3MUPcfT4KTjBGhR8Ndi19yQOn3wfR05d3j53+gMcP/shmveeQNqqQDxfgkBFC2qaD6Nl/ykSj/dw4vynOHXp1zj3wR9w6bP/gg9/+//AR//2/8J7BG8B916CZkNzG8oralBChhsk6JYmIwgtzcNMDSM82ImRvnZ0USe+1/0QVziXI8D+7t51XO24g/u9j9EzOojRmQkC9xyW4hFkSZRC/iAaquugycaTew/jEtP5iHb77bmP8EdORop164nH/bvaUF1WyTL1wvCvWK/yhTyZexRaAfYjR+JXHlzBEOeHUpRrimHe5a31EpnbtqAyqhaqdwy0QwCt/6E2szjDAsuu5sEYQwD0oo7gfHTPAXx6+j1ouc+nZMrnD53AQRZYE4dmJYGgy7rD7KnHpsfwqPMufiBr/v7m97jd246+xXnMGAdJNkS7rgVluw+gcd9xHDh2HhfPf4LffPBv+OOH/4bfnP8Yl6mVneIkx15qZZWsiF6vHxYbfn1dDc6dPYljh/Yjn86g63EPBgeHkU6lVvP7tncqSkpworUVbfX1mF1awk0Cde/YBDKs5G877ReJPZtm+AAAEABJREFUvzwUIjNqxen9e+FzHLTTPr3jE9sG0hvzWBLwQx3H6X17XfDuHh3FHDuQjeHeznEBZBsAJy8NEygrK8GxIwdRW1ONjo5udHb1Qg+T8NS2fSU91NbU4MSxw6goL0MX8/DTtVu4duMOOlifw5EYfGxLJaWVrjzT1LIfbQdP4fAJgveFT13gvvyr/xmXf/2/4Cylvn1HzqKOMkYoEEKgyK6pX4fCsyhPRFBlWyghaxaJWIgsYkCLAfo6cKX9Fr4jafrx4U3ceHwfmoDsHR8icE9ilm01wsnOPAlcGTva5toGHN6932XUephMI+WPOLektl9VVsEO2VlnPy0oEIu+0X4dP937EZrPSnECel2gd/DAegfzxF4vhscDHdB/O3lEeSPMws2veWpOjKicerMK4+NTlzjx8Ak+otZ8dM9+1FIv00Mnern+bHgeg1OjeDTQiass9C+ufY0vOZlxk734ENl0VC/V50ROOScS9xHo36ds8fsPf48/fUy2TDb+CY8vHT1DcDmMXXVNUIWzrKdN5hB0GupqqbUexpGWFmRTaUzOziGtl79vk4Ety6C2ogxn9u+DgCfHexuYnNzWPDzvVoN+Hw7tasbx1j3kOQXMExQJV8+77K2d9zoOmgmMYvjJVAZi+W8tsbUR66b15ClBmswDtm2jsaEBZ0+foAwUxMDQMJYIimsv2Y59Taq1tbbg/UvnXLAuZcc/y3rc0dmDyanpTbNg2Tb8gZAL3C17j+Lwqfdx5vLvyK7/Cy5+8u84RBCvbdgNPyf9LDLrPHXi/Ow4fEuzaGX8lw+fwsen3sN7bGdH2H5r2H6lMS/FIhhi233Q/xhX22/jx4c3XLatF5V1DPZgeGoMc0uL7OdS8FLm0HK+E3sP4RPhwYWPcfn4ObSpk/AHYZHQFTOfzWUxuzCDu5Q/rpBV69/evevSh1XM/LuyTXEIMjQxwJnZ6+ga6kKMEoR622L+PJQO6gmqekfGr899COlVh1v2oaKknPU9x5ndsFu4jwa6oMdWf7p/HT+QNV+/+S3aH1xz13TmOBsdTCdQw7s/WFOPDzmx9TtXwvgQ54+exfG9R9DWvAc1FVXwky0bY4rJb7k1ZKy+bA6VrDBey0Iyk8F2P45tjOFQPoADzU0cYZQjnkxhbee2Zea38YQYWygQQIgTJg4na7cx6S2TEqv2ehzEksktw7zxE2SDLptmh664PUy/rrYGdXXVHPnlkU6n5b3tzkvprLmpgSPDU3jv4hnspkyVyWShJWLPy4wxBh6X9NSihXM3R898hAsf/wlnL/8bWg+cdCccDSNZWpzFKCWPsa57ANtiW20DycUxXDpyBh9Txvjk1Htuu5bmfGTPAai9i3hFElEMU8MWu77eeQ+3uh6gY6jH9VvkSBns+gXyxzgJqTjErk9SHqksLYdtsbFj+aPFBgtMt6O/Hfe67mB8dowjzuzyyXfw90nO34HMaTgig93vvY++0T6CTJyTYaIdy5lTj6khzqUjp6HeV+/KqCqtIDhnXQ1LExE3O+/jZucD9HGItMRhVJpsOjk+gPRYHzwLUyjhhEZ5KoFGvw8nCMYfkjFL1jjASZBqyiMejxdgZcPLfMhaofcyRLTGNQdVxCxZ9NrO5WWie92wHoKfQ6dO4ufKw7PuoUCN0BgLGoHgHfj4CUwWyzy+jfIUdR6A0hjYkbI3X2MFA2MMNhuxYZs+xhj4fF5UlJejvLwU6sCMMS+VujGWuwKkcdc+HDvzIc5/9CccOf0hqut3wbE9iEVIpnoe4tHt7zE+3INcNkNC5IMAtbmmHlrFcYIAe4FMWzKjyNh7JFDnDp7AwZY2lAdLESWB6xkZIFjfxx2OjnvHBl12TdBAPYmcHpr5hDKoXn5WS1lUBKF4EyIvS7EldA13QqP1mflpFkOuePqd2lrvSm40DJmancDDnvvuUpkodauC2MZKBn0ETz1scvnoOaiwtO/1eCCNqnt0gFrWbRbWA4I1Na+SMhxsbsWesgqEOHHhWZqDn5OQvkyKk3lATVUtDh+/hHPs4Q9xlrqqtgG241lJ6SU3+g8camganpIVWTDun7RgaWcvGdsbC24YkyZYVRm5+058sxxthGMxzC5FEEskEY7GMB+JIMMO7efIoDoxsedIPI5IMoEZavnKT5qjoG3Jjzp3SR4CazfBAvL0U7X/OUHazQp/1P5yLLMC923KGty89Ff3UUIi1UoSdIZa9cnzn7lL/xy23RhBcqjvEbo4iT/H+aKNddUYAy/bZTmlzQa2Wa34ONZ6EOcOnoRkyHOHBNh7OSoLYnR2Etcf33UfTx+YHHb/+1GQUscBzk19eOKCu3igoaoODkfixZsQo57npGZ7/yM87H2AxaUF9p2622KId2NrvQvZUGXQ8EPL69oHHlGyWFg3TPcRoFsbdrk6k97VrAIDoXAuvICHlDWkU80szFGTrYIeTjl/8AR2EaCT06OYGepGnEObfD4Hy7JRUVWPw5w5P3Xp1xySHUGAFcCYVzSDylMNLBpHIZ6EHvPUigWtqnDBaDEMsbPtAmulI9AZnZnD1OIiogTCKeZhkWCoTgM/00fa/CwBsH9ikuU1iIHJKTaiNIep07je2Q1NIIZjcTKZ/LbkUJ2CwFj5uN8/gEecxAyzDOeYxwc87mM+pxYW4MpFQsy3lSvFTS28wHJKs4NfWFzCAssrwo5rMRyGnr5V23izyb94bAVSUhekOfKxLPPiF24MSbD1cJKwrnE3jp75AMfOfYy6plbYBP4odWU9kSunJyE3Xrrx2BgDLwFejFuYcHLfYQLwaZzkqLiMbXl0egK3OJp+TBlkibq25NHddc14nyz8wuGTEHbYlr0abZYatV7odLf7DjqHOil5xVbPvSs71ruQkQTlB7386H7PPeiNdKoYxXzJyJI4LnDYc2r/MVRzYkFgNEXxX5MKkjh8BPGzB4+zIM7hUMs++FmhRqg39XTcxiKHMXmyAWMMQgTufYfPcPj1Aeqb2qCKU0znlbZkgAU27sRCGJMzs+gaGUXn8AiiZGUJaooPBgapmQ27qwYEDK+UxgtcJHvEyOZHmYcH/YMEvi7MssEnmYebXd242U0gHBvHHBv/doJ1lqxwIRpF9+iYm6d7ff0QGO/iZN3FQwfQ1tiA6YVFaEne7Z5egvaMC4wvcMuvFCTDOYM5sviesTHcYOdwtf0xemgXD8HizP69OL5nDxWILLQq5k5PHzqGhzE6M4MlMu0s69ArJfqMiwTACXZOU2OT6HzcjXsP2jHFCbolltPDR5142N6J0bEJ95WhG1nmM6J9I6d0v3pV6TzLJxyOYIF1fCkSXUeeXjYhy7ZdknSQo9ejpy6jum4Xu4ECFuamMEjpY3pikCOJ3EtFK2ZcU16Jo60HcJlzS5JIxJ0eDXSjfbALc+wELMtCEyWU84dO4TQxROHlV0wonUm7y3v1SPkwWXiWwF089y5sf3aQ1pBjcm7CHW6MTo6wkTyZMJEhayurcfbAMZzcdwTVBNkCe/VJAu/D/k4K/lNoqq5zhz7Sp6vLK2BY7DM0dO/jO5glk5bWJUN7fQHsaj1EFv0eatmja7gl/1d1BQJQgpV3cmQMnX2DuNfbh34yRJ/XiwsHD+DSoUPU2LwQK3swMEAAmiazTUCA+qppbrxOcYmpj83OkqEOuEDYTQDyOg7OH2IejiznYXh6hqDUBQF2L0FJLDLDDmZjfG/qWIASTSTImCdxo6sHArwwZY7G6iqcaNtD18rGso8Ttkdx8fBBVJeWYnBqClc6OvBwcBAzZJFvMn9FJt83PgF1FPfZkc0yjcrSEpxsa8MF2urCoYOuzU7ubcNedh5+arJDBMxbzP/9vgH0T0xRmom+uDRTINgUMjSpIIObNV/JLLLPqMqNebly+x7u3n2ARQJhW9tunDpxDLLhfYL2dz9cxe27DzHMehbhiCjHercmqje+m2VHFg4vYXBwBI86utxOYokdWwc7tZu37mKEHW6cnVZBo4BXSN2yBdR1OHD8Ag4eu8DJxGpkKUNOjw9idKAT8Wj4FWIFvI4HdZU1rFdHXWatuaq+sWE8YpxzlDG0YkQrQCSRCCvKgiWr6ehe4sk4+jkPpsnE+fDc6rl3YednB+kIhyQ9lCTEpGN6ucuKVYwxkBZ1jBrUqX1HUVdR7epFk/MzBKROMrBZ7OEkhF7OsofDGT+HU4YQHedkoQp7amwAmdTybL1hT1pZ04D9R86iYddeMmj/Siovv1GBJslaJ8cn8bi9C7cfdqCXFdfhEGp/UyPO7N9HzeyA2+AvHT7kPmQSTSbxYGAIj8mytcwr+5qsTHlIcHg8PjtHWwxCrLCLjVgTI0d3t+C9I4cJPAdxkcDz0fFjOH9gP+1XQb0+DDHWO2StkhiUlzRn7p+GkZe3i65QvsTex+fmcae3H9ced7IjneMQsxKyxdn9+9FSV+d2XrZloaKkBEeY38tHjxAsW6kX2mQ/Q+51PexMwmSZAjTF/bJOeUlRipqhfKCO6S470XYyY/m1NdTjEm10+RjT3dvKSaZK+DweBH0+N6+Hd+/CmX373LyVh0owMb8APSB0q7sHAnqNDrYckZBEIB9FITuCQnoAyD0BHZW7OqtBgr86i2uPu/B4aBhZ5nNvfT0unDqOSxfOukvgLl04g/372pAjKD/u7MGVa7dw995DDA6NYJEgqhUXeIOfLDvtRY6+tPzv7v123LpzH+Os402N9Thz6hhEPh48eozvfriGew863CV5qc0mWnX/ZKZQ29uintvUhatqGtkez2HXnkOwCbBRttsx4sAstemC4niFe7OIGSF/kJ3sbpwhsautqMLQ5BjayarnGb/a6K7aRpyjli2tOuB7ggPqFBcpi3YNdrovahO7xjvy+VlBWix6an7SXWo3x95LhiraJUDQ3d+0B2c4PGmsrod6wllq0I+oQU/OzWBXbROO7jkALbmx2TvrOunO85x8HKWhYyyUwkpv72PBNe3ej2ZWCH+gREFf2imuFIFxhsDY3d2Lu6zE2oIThwLnU/v24jABp66inL2647r6ygocb92NE62tKAsGMERG+2hgEGOMQ2CmOF8mIwovGWV8fp466hBuUMroHB6FMQaHW3ZBQHiKTLC+qtJN3+fxuKBzvK0V7x0lcB88wJFHlcsI7xC0dH2x49gSdF4wg1k2SEkJHQSdH9s7KPMMsWF7cIYywiWy5b0NDZzg8cFsiM+2LFSVlUIM9sNjxzir34RFMkZ1JgLWEUo4ic3AYEM8xUOBuliqgLVrdBS3e3spW4xA+Wutr4UepjnDjlTLFKvI4NWxFa8tbm1LHUiI0tkunD+4H7JpQ1Ul50oiuMvO5w7LX2C9fkRCPT0fIziPoZC8j0LsO85T/IB8ugfZbByLHEn0U+u+QxnlOsFZnaTS1gM17x85hAv792MfO/mKsjKUlISwhx3FxQun8clH7+H48UPwej3oZ0d//eZdF0B7Gc/C1CQyCxoCipIAABAASURBVJMoRCaBdBQQey/exNotywZkiuDkObJi98sn1TlrxLLAjkxx32EncOv2A4xxxFFeXoaTJ466HcZHH77HfLyPgyzLKDtOAfgPP91ABzsP/QeZjCZaBawC5sV5FMYGURjpA9gWSY3ZUWWXE1zzK2CuIWC2koRVUsIUm56dGsUUGXVa8awJ+7K7Hsdhva+FpI9akrsBjtDbB7sptUXczrjVJXfH0EIMURkU49fqMo3q9W+7NKFY9P+5tz8rSEfjEQyQ8erfWyXXPPljWzYEzKf3H0VrQwsN66UuGEXXcB81wgmeqyNA70dlWTkkiRSNmErEMTMxDM0UZ9JPnvYrY0E17zmIssoaWLZdDP7CW7EWVcYeNtC7HHp2k0FTu8B+ssJzbPDH9uzmpGU5pG1ujNRP+WNPfR0EDPs4jI6RVT8moxuYnEQknkCeIL/xms2P88jkkphkp3a3p4esfNgNdqilGZfI2AU+jVWV8BKYNwPCSrJWAYKG9WcP7IPCzkeWcItx3ejswuDkBOKcG1BHgJf4SHIRKPZPTOAa4xG4qiNRp/HB0aOQbcpDIRizMVfrE/E6DpqpVZ9nR3KJoF5XUcEZ+1nc5DC7ncAv1p/hUHz9VU+OBM7SjvtpVwHpza4udHGEQ/WLzKoBp8mMT1DaaKLk4vO82Eoe27JQTsA8uKuJI5MDOEfAFlhrFchtAvVNSiF9vO+FyBxHbQLnBwTm75CPf49Cqp1Mugv5xH1OBnZxhDCIW7xmhBJHeSjojhw04jlD4GupqYEftA8nn4no0McYg1Aw6IL1+TOncPm9Czh5/AjKSkMYY8d8/6crGPzua0RvfIX0w2+RH3kILI4CCQ7VWU8g0BQ4xwneMxPIk9xkeh4jOzGCQjTC/KaoMy+ir3/IlVNu3XmAcUo6lZXlrtxy6fwZHF15CrKSxGP/vlZcfv8CPrp8EbuaGzFFwnH1+m38dPUmerv7EB4fR26kH4XH95F5eAuZR3eA9jso9LQjPz7KAcUC7UEpU8SJzhCIteKqyfagIVgKAZGkDkmVS4uzMsFrOYdsvb6qFsf3HkJlSRl6x4Y4/zCAJHGhJBDCAY6oj+89iMrSitV0VPejtJdeeTrGDiP7jmjTss1qJrdzJ89KNMPJv76RHmiYIQMV0y8Nhshi9mL/rjaUBIJI0bADBN++iSFKIGUE6AOoIfDaBPPiNdrqX1JNjg8iFl1CMT6bjb+yuhF1ja3w+YIK9sIun8+7kzZDahQP26HHdXNsSHurqnGmrRUn6NRoNwPGtYnYlgWxNg3tj7XucYG0lxNCHZQ/phYWqMNnVvO79jrt51mhk9TsYqklpNOTSCRH2RkkcKC53tVzT5PBN60AjzFs6LpoC6fhYGkgQNBqxAWCoQBbADEXCbMC92EhMo5sLop84Wnms1mUKTIoMVatkLhJKWB6cRG7CDgfHjvK+A+iqboaYjWbXbuVnySH/U1Nbsdzau9e+NjJdXJC9gZBt29inJ11HLJJ8XqBc4T699D0NCRHXOFkYC8BQ+kebG7ifMY+nKDN1Sl5Had42UttjTGsh8t2O0+gPsuOWfHNR+Zxr/s+7ndfx/j494iHv0c6RrDMTrA8k+z00lgMD3Ji7AYiSwOoKfNBnfp7ZM4nOeJRHD6PZzkvrGvQWntKaepYlj0BYwz0JKBkhxME6ffOncK5fbvQmonC392O7KN2guJj5AmKhY6fkOm/hthYBxLTI8AUXX8nCh13kG6/i6l7tzBx6zoWOh6gt+Mxbt++T3cPk5xLqWYHf4Zyy8Xzp3Hk8H5UVVVgLcu0SW4E1kcOH8CHly/hPYJ4VdCPQc4j/PTFl7j5xRcYvnEVkd7HiE+MITVDdj82iELnA6Ru/YTk7RvIDPYiy1FwfpEdCcmZ3fMIZdPjqDMWQo4XIlbzBMdFdiqQPfB6Hw+BurGqjnhxEBqZd7MTGZkaR57Yo8fG9Uh5a8MueJl2MSXJPtML0xiYGCAuLRa9f9btzwbSSbK28dlxapbjSLJXLVrBtsiiadhDLXtRXVbp1tfJhVmyogHYrCiSOBp4fm0F0rUFFuoSC3+WFTOVTMjLdYFACWrqmzlBUQX7BRtpQcDIIfbk1Aw6OOveQTanl5fvbqyHQPEYZY2Gykr4PB63EbkJvcBPkVWfoPxRV1lBrXOe2m0fejm8FNDkmW4xGg1FNeE1R9YzyAo/OjdIFjDGTiqGI7t9lFEq0FhVQn335fKg+F2wJks7IDA8cgDnDzSiqSoHgwlEEqNYiM4jxjJRJ6XwG538I5w86h0bx3XqztqWky1f5ATc+5RV9jU2IhTwg/iy8dIXOtboqIIM9giH/AK0fRyBhDXMppZ+j6MZrWKJs3yiLOdBTjje6+uDdHnJCaWBAE4RANUBHSM411VUvHRHsVUmi3bb31SHCwcacL7VQWNoGEuLdzE+9ZijvGnMLKUJ0KAdLXRNOeibTiGAQRyrH8XFvQ6O7KpkvS7BxvrrXpSmFBHjPArnCbDJx2MZ1HgMjnjzOObJoTqXgYllkV/KAdNLyA+OYpFkoven7zF99RvgwQ2g+wEwPogs29AINebbDx/jJln4za+/wdiD+6jMpnB6bwsunD6Gwwf3oaqywm1nmyTvejks1NqQDyebqvFxSzXOhgDvzBjnZzrw46Me3BudwXQ8zVFfwZU5CksLyA71IXn/FuLXfkT09jXEH91Ftov5Imh6OZqrIpsup7ypf/iwNDeNyPgQ8iQOYJt2E32NHw/b6K7aBpc5p0kqOinDzC8tunWisboOerWEFhwUkygQcWJk03rz5tTcJPIE9OK5n2tr/VwJL8WW3GUvi5zNXWsIsei2xhY007A+jxeadR2YHEYkFiED3I3d9U0uu9qY7xRBf3FuCtHwPCdbnjDBEIcz1XXN0MthNl6z2bF60oWFRQ4DBzm73YlJDuvEMk4SfE6QtTZSx/Sx5zebXfwCfrZloYZ6n2SAfdQgk+m0q3Nq6dwMtcEsh6hZVs4wpZtBso6Ho8No53BxammWFT+OgLeA0kAKKExRXpzmvUbYvjNMmY2Cvy/+VfgMJ8tS2F1bwO46G35PgtrpJLomh9AzNYFZdhApTigpZDHeNAFkguz/Xt8A5NSRSIu/RMnlSEsLKiirWASTYvjX2QrI6jjUVsd4nsy/trwcQzMz7ioWrZi50dONf9y7i86xMVRQQlCYD48fdaUEhdX1r5P+09fmAerOJjuKEvMYbeXdON08QcCaQ31pHDNRCz3THsxEbPTNOOinU79bHUqgqWQEwcJdpOL3kU2NM544o19rWR6y3JEgSHNkQHSgx5ov6wV7A2CwC9ZwD6z4EgwBZTkEa2PeQjZpYWwsjv4uEh9Kapik/LG0CMMytFlnLQYbXoyhf3QK1YtTOBafxfHUIlqTYZRx0sxemgfYLl39mqNXUluA2wK17Hx4EbnZaWTHR1Do74Kv7xEaF8ZwtsTCxw1lOFYRYP3Mo30+hrFYCo6QRbcnx/TzzEdmZADxzkeY7XiEMMtM8TvMVJnX7741T+QozXYeH+pBeuAxQIBHnh3Q8k2+0i9vGQG/H62Nu1xMmeW8lh4tVzsr8QfR1rgbAnHJI8UE0pz4nJ6fxiRBOkWyUvT/ubYy5banLVBeZKGNz4yzTsZX07fYS2sicC8nDMtDZayCBcwQdMfIJMuCJe5qjpA/uBp+7U6C+vbC7CQnlcmiC6oZPMv4giXl0MoODysCfbb8uuwwEoWWOj3s6CRID7m97WEOb08cO4xddbUIUD82BCmi4pbxvMgJY4w7fD7Y3IxT+9pQyknFHuqn0nMHyAzH5ufweGwUd4cG0EOteJb5SmZyq8kWChlks4tk1qN0I0hnppHNkUkVUgzzrEpNnkApI59PIptd4nWT7vXZ7BwoGPLaApYSaQzOLqJ9fAyPxkYwMjdL+T2BDBvaEjX0PmqwdzlpJXmhrrIc7xGcT5K51hBAbY50XuT+XzZMwOfDPrLpi4cO4hgnYuO8/2+6HuGLR/fRuzgJp9TBnl31ONDSBBecX3DE9FL5kG2z03AnBePfIR//ESbTTXAJo6Uyi+aKLEK+AibDNq4PejEdsbCrMod9dRn4nDzSnNgbn+7DwPB1RBd/QCH1CIUMwVqrP1geQJZlwE4gzW00CWp8PGZZ5lIEyjAQngCGOiGQhssyC+uyr6N0roDxaBaJjIUqj2/dea9t0BzyoT7oRbnPxtEyH/baWQSnxyiZ3EXu3jXg0S2g+xHT6AbIODE64G7zvZ1IPbiN+PUfkaTLUjoBWbDhyDXI+rS7xIcLdaV4n2Ddwv2gYyHg2GAvsuyw8iHg5uMxLMwvYIGyoXwtYyFIWcJPNm14QY6jgwTbcZJSSH6gG3mCKtR5KfArOqVRHip18cNLZj08NUZpLwyH9aS2osr1rygpXY1d+BSNRzHJic8wSeTqiZ9px/o50k2xd55ZnMECe27NqBbz4POyEnFyr7Gq1mXLSQ5pBdAJ9mZi1lWl5dBQuBh+7VZPKy2y51s7M2yz8IMlZQgRqLW/NvzG/RiH01oX+u33VzE8PAa97ObY0UPY27YHZWRplh7fjaeAHBvSxotf8djPGftWLb0iS2yurXYB8RrZ4a3BfnQQpEdmZjlsTiLLzoEYvS7pAnI8jkEAnUwPUzIaQjo9QfCdR5aAnctH3fM5Mr9cLuYy7iwBIUNAThEckukh4sAostl55AlARAQkiQ+LxIdoKo9FrUaYmcYDMnmBdReZz/3+PndViSrxcU6Wnj9wgBW8juzey+b1ikZ4wctU7iqH+oZKeOv9mPEnMO9LIldpY8KEcXuGNpsZxWR0EXFq+PliR/2C8W8ZTCsmaLdCug+F+E8EZwFsO+vBNE2WXr3MZktaBuo8GbTHZZJHGjKoCuZZDsDUkoX7I8DQ9CxyiQeMR0D/LeJLtxCPdsCNPzPM7RgKkUEUFnpQCHdxe58TbzdQ6LkKiF1GlpiuIHk1aXdHPrFsDoupLHyWhQrfev3dNgbVfg8OkvGWODaWGE7MtZBJu0CY54QihnuBXt5b532g/TbdLRS4zXXcRbr9HlLt95EZ6EF+fhZiwW7C/LEMEGKcjUEv9pcH0MTOwCNPnnO/PK+tKfCXI4IkiU6SFbrAes3KB9tY8LGtOsy3yk1SaHJmCpmeDqR7u5BbWgReE6g9jL+uohp15dWU85YgXNEj+CJ9LXXq3KtZhw0zuPxNppMQk34XVnmwai1najt/Yxw+aTihrSpKMe2SQAiNNfUoDZXAYsEtRpcwTo1K6xmbaxoQ8AWKQddtFUeCPd8SWXeGla540uvzo6S0AmLRxjwpgOL5tdtZ9u537z+CnvqanpkjqOUIYDmk2FHkNQSNkaGzcpFurr3stfeNMQhyAqauphKBUADzyTgmwotYpOab4CSS5JccKzMJLsKJHJlvfk0WCtzPMK8RMt0ZF3QTqQECNjXA1CC3QytuAIlUPxLJZf+5zcq+AAAQAElEQVRUeswNLwAvCIR4F6lMHpMLaUyHed/sh9SetEpjeHYG1zhp9/mdu7g3MIBQwI/T+/bhKEFaD4MY82y7Muo38s0ynzPJCNo5uTlaWIS3xofS5lLYlV5MpMK4NtaNv/bcwT/67+He5ACGwzNYSEaR5gy96scrZYKdV0GTgMk7BOjvUOCW432A/hvjkxnK/Xnsr8uixJfHXMxGMmPAosNiwnJlkEjKoKE8i6AnjkJmFPHIAwyM3sDw6PcoRD+n+xsdt2G6if8ThcH/HwoD/w2F3ivIc1SFpSWwwDcm7R7n2SnFs3mkSCJ8toHHMq5/8Uc2EJveFfQiSKY7GE1hXkCtALwWBMECpbdCZAkFgnCB0kZhegL56UnkuZ9fXECBEpwL6tTOc2wLRZflfpJ+YVZSm2y5nKiS5bHreC4vIzAd1laqF3nKdFmqKBmkWb/l9Gpfh2E8NGKe+UhQO45FIkhxAjjV/gDpni6qTJEt751RP/drjGHdDaKppt7tFMbJ1sWWvcZGXUkFajn/5WFHU4woQxyZC89hgZJLlnWo6P9zbGnOV0n29a6JJaKYWZhGgjry2pjKKGmIRQd8fqjSLRCkIwTfSjLhcsoftrV5dnM0YpLhkow3z0pSjNNHUJcm7Xi8Ra9NtwLCaTKcweFRzMzOo6u7D198/QO++Op7zn7fR193P6YnpxEjcOZYiTaN5CU91WiSrIzTS2F0T45jgPpz1uTheBw3Jt1/hsxIrkAfsdv+ySR6xiOYj6aR5dCW3qvfAkEsl4/TfxHpzCzd1Iqb5HaabobAPM/zYeTzCbZ1DqV5tdpnjBR6cCqGrrEE5qJ5sL0wXAFRdkzTswsYmpjCBBtpGnn4gj74/V6YLcqCUb7xb5ZlOpkI4/bCIO7ND2M+HQNbGhyfAw+dQ4aYNDn0LUzi2ki3C9Z/7r6NH4Yeo316GKNLc5hn3YiTYedepPxoy0JukVjcjUL8R+QTP6GQJsvMEygowm11g1J7JH0cacxgIW7h3ohkDxvD8w4i1IuP0f8A5Q+vXUCeRp5azKBnIoylyJgbfz75GInIIySW7qMQuYfC3CPkp3humgQhwmuydGSiYoCFNRNaBcaVY11JExhzPF/gPboAyWNtMynWF7ocR4NB3luj1yDF8D2sRzHWowIrgQBXgOm6RAppEpMUJYk0Ja4M9wtsY7rvPOPXufhSDEUXDccwuxDFfDgKKCxHpXHuxxYjSERiyKYyupQgC953Htl0ltp8Agojl4zEaessrIJhvSyQbGQQV7rRKDKTY0g9foD0QC/L4Yk0uhzhc37VcGgLkLWzAcDLe632hcj6vZhnR7Q4PQ0rmkAoC9TI3/uEBOZpX82HiUlr+5yU3urpzVHvLSapChFLxLBAqUMCfTEp27JQSpDWig4fQTVFSWSevZiMVcNhioC7GHbjNsOhidZYZtn7sZRXT4tBBwXutrPqt9lOJBqDFvAvcuJOzHl2bt5d1fH9j9fwn3/9Av/171/hi+u3cLOrG12jo+7DKPPs6RNkHi/U6DckmmFFXyDg90tOGBnGg+ERDoNnECNrl30UXESoQEDIMqz8EqznYwsZPBqK4H7fAoZnYtSKs6z0qom6Yq3jlWyMBWq3BWqGBemdBFgwvmIotksk0znMLqXQPxFF32QCi0mDbMFBOm+wwMmfqYUYlsgGvWXVqGxohl1agaGlKO5SPx+cXyQTyyBCBi4XJYtLsBGk8gVev+wy3M8zoc1yWMzH87YZAvR4YhG35wfxYGEEC+k4i3h9jB6vB34yfEOjRdIJDC5O4+5EP74ZfIT/7L6FP/fcImB34C4ZdvfcOEbCs5RFFjAdC2M2voT5RITbCKZii5iNzSCZHEAhcQP52LcEj/sAtWjQls/Lq2GAICd2D9Vn0FqVxcCsg2v9PurUDhrLczhA/4BnOe+prIHAO0p2XVOSc0tGZTy6wBFNmKjBcs/FfcjOlSGz6EM6lkYyGqdLIMnOM0egY3KuLXKcL0jRLxtPIEdgjhNcowTImNxCBHFtCZoCxDTBtSKbQa0NzLH8++NZiIGnCcw67zqWsQA4wbAJglia4J4nQ3fTY5kK+AXgcgmmOUuQHeWEZJbhAsxLhnGlCdZpbjP0E7DrWjliH9SJ5NlJKB455Xk1fgZSm1JnI78C21hWQN3xEJmRIRSICwyy9VfmdYGZNiRTZyMBwhFgfglmLoxgNIWKgo0UO4CFyUmOGsLwcg6gyvKhzOvH2k8mm4aWB0fZwa/13+79bQfpHHtkgXSMw/os94s3LGAuD5W6koZlLOi8nrn3OA6qyyqg88WwG7cZgls8HoUq69pzHq8PfgK/zTjW+m/cn59fxMjIGJKsWGpoOi92vUDQ7h8cwZ2OLnxz7wH+x7Ub+D9+uIL/5PY7SiN6ekwv65F2PMOwCyz4JYJvlPEkyFxSZMoC5LwqDSMVYMVZySbISjvGR6GVGwOUE6YWFlgZYsitNAQGhUNapnsv5idHlqFOJ+D3YWoxhXt9i3g4GCZYx12gjSSySKRySBMs82xIimOtI1aSTOQRYaOcCacwMhtH/2QMfeNRzEYyMI4flpgEO7QkvFjK+5ArqUNw11GE9pyAXbcfqZImjKW9nBibwncDk7g1m8CDxTQehtN4RNe5lEEP4+qNZiDXH8tiOJ7FOPM2Tqlm4hluOpnDDPOv7ST3FXY8kUZfdN4F6PbwGMKZBMGsAHVaOYFYJucOn40x8JLdyxmzbLEUJ6BmCMI9BOXb4334loAtOeS/dl7Hf++8gb/33sWX/Q9cIP9uqAPf8fxPQ7fRNfE9lha/JEhTA870g0i91ozP3VfylaE8TrWksZtAPUIWPROxUEIphCqDe72qw2zUpk5tozKQRwMBXH4LcQsjCw4ilEdyKQfpuSAS0z4kaOOEC9BxJLUlIGdYt9zI+CNbZFnfbAK0zYgiyQzCsSTZcGpFUkhDYOkyaoZxaLtdXgu1XhsTtHlfLONq1BmeE2iuukwWYtgCWdmcSblf7Qtos6yvi7x+LJ5BgqBbbhv4aH73vMDSDf3kR9UyrYrIUvQw3JMz2ltzAc8Zox/6M3whmUR2bBjpjvtUmyjsr7l3hgArBDvSHCDGzrYHdhpgx0RqD9dpfykK+fvYMVXYPjf8AiclM2yvnlwBFR4/J4H9bnTFnww7nEg8ggSxquj3c2yt7U40zV48lowhw+3atH0eHyfoSuB1HOiTIJjFkgkXnIO+ACwybflv5rS+MkW9LLcG9BVOMofPr2ttHW7qMqyI05ygm+bQRyynrtKPyhIvfGxRqicFVijleZ7MeXByCg/6B3Cl4zG+oEb7365cxf/+/Y/4H1ev8fgefnjYjqsdj13GrUeaFbZjaIjse4yAOAnpu93svR+MDqNnahJaA50k+9e7QFJsZAJxrHx0vz4yRGMMpPkJeC3Hi4aachxsKWdnZmNkJo4HA4t4RLDuHA6jZyyCAbLiuUgammzUNZIyphaSGJ6OoZfnOkaW3PAdQ2Fq0An42VCrKkrg+ILk2g4K1OjgL0Ogvg3lLYcQqmuBVVKDjL+SrgoJK4QpsrpusuyH4QzuEEDuLKQJpGncmEvh2mwKV1fcTzNJfD+dwjdTSXwzncDXW7hv6f/jbNK97iduv5tOMmwUX9JW3071oyM8TkafdC0jABCYxCMJRCNRxDm0zhKsHY8Nf8AHy15fpdX0k6xrM/ElDC1O4zEnF+9M9uPaaDd+GunEDwToH4bacX/iAWKReyjL30Mg1w3k5pgeGz5/X/ZrEV9qS3M435rG8eYMy8Kge8qD3mkHi3EL0TTBeN52JxT31mZZ1wrEGeOei5FZe2GRPQeRng0hGzcuUAoscwRCObHQghCvmLECYAhmfiZcQqDUiGYhk8dWH1mojHZqCzio9FgYYifaLaBmB8+otrrsiT/rZA4GCwS3EYJ0gvv1AQ80WWnZNixqu/YaZyzLvTbHPMZ5jW3ZKKdE5XgcOF4PbG4N88No3HCWZVw/R/7cp3GgVSGZ4QFkujuQX5gF2Bm5BhQws0MC2T/mw8AsJxm15cgB7NBANk+wYXnSHkzfY9koI5443IZTcY4i0nCY51JvAAFiENZ8hCcilJpEXOO97bvL1tvGZLMEUkkZuVxuXapejwchAqpjO9BHwKuwHtsDm0aU31Yux0aYpr6tHn9tGF3n8bDKW1vfZoTsd3RsEnqHb0XQxqFdpTjRWo79TSWor/AzTzZsVZSViDUUiyYSBLgFstAJaH3z1ced+Ob+A3x+6w7+euMWmfZ1/FcC+P/x4xX879/9iP//Dz/hzzdu4vuODjzgkG10YR6xVBJFUFacOQ7rVRlXkuFugXUrhwQr2SIroPThaDLPSuVBDUH19L4qHGc+a8v97iWLbGQT8wmXIc+SKWfZ4DJsEGLN3WNLaCeI909GybDS8Hss7KoJ8B5LOVFbgoLlJ3DYTBPc5/36QwiU18DHuQBrpTzAFiQAl8uT1QsDohxRLqbzWKCbp5tmg50gCxZrlhsjcx4ikx4go+5n4K1cH891kYGLiWvbQwDuicygKzKEodgkItkkip8cgSpBJhmj1imgjoVjSHBILvD2kk37/D4YY4rBn9oSDpFmHYxSIguTLEirTmUWsNs/hXOVU9gbinBijTf21JUv52FbgGSMs7tTOLUrjTTljdtDPtwY8OE+terxRQf1ZTlIw1bMeaJjnOCNnI1Q1ofMbClyCZ9OvbDz8rarPSxHXjHF8ijAwLDuLjsLFtuB62wLNp0Ael/QQZXXwijDd8ZzWGSzNCRKAs+ic0GU8TBawBhkGc8CLIznuO/1YndFEM0VIYRKgvCXBBBwt0EESkPwh4JwvA70kVUT3PEHfaivKkWwvAQhumBZCbwr5WaMgc30fcEA5CzbhvshKOtx9vzoEAqjg0CYgCzGvLAEUMYAZR2wToBSD3U8gOSLDcy9dO2PbSyWrw+OZburgNSBW/TzEycCjhc6XwyvNik9WnhV9Ps5tqxK25tsnqKUALrA7dqULRa8x/FAW/lnCeIK57CQbOvZ2RSgp9no8gI6XbziDAvCZpzGbH393PwChkdGKVvFMUcGOsdhu89j4UBzKU7trcBRsta2+hAE2CV+B45tsPYjgNXL4eeWltwnCCV9DE5NuwDeMzaO/qkpTCwtYpa61kwsAj2konsrxmGMAb+u1FFgTy9/beIE5wi1ctkrw2HXQngJi9QIZ5aymI5aCBCQlMcTbeUuWB/dU47Du8twsLkMdRU+5tNy49W91HN0sL+pFEdaynCM4RT20K4yNFQFEcvamFwCUmxBBSZeoK0KlgfuxdjkY+hHxy/kePTaX6XLPgWunk2ZIltYQCY/RqI0hwLS6+IXSKeoc2bZCFU/MtymOQqRv0PmJTYtFrfuomcc2KaAtlAKH9RGsbckBb+df0bolzulci2jnHG0MY3ze1KoIbseppxxc9CLqYgN2wIkcczFLCxxYjGeDoY1+QAAEABJREFUsuDJ+RBKlpE5hnjegU3AEkjq3lzn9bigZ+liLH8stg9H9+73oanUjxKfBxOcZIzbNrwBH50fPm2D3IboAn5Ix7d5nYD6EEeOzSU+LBgb/QTeqNcLb2nQBVCBqD8UcPPBPh8R/kzmgBmGlf+hujK01pShrCwEP69xAZrh/SUB+Lj1Mk3lX2WcZk+UYa0J+b0o43mdU/48zJvF/EMGA6D70TUqR+3Ta/lLoEaE4DxCGWp4EJibB9gmIImDUg0rDFymsRx6019jDIQpjmVDnXWa9c0wpBi2n0TRQ5vx0P0KpFPEFc2dFdume2Kbf6xtTo9G1DcPFdratI0x0F/RT0CWJeiKWVvm2dnM5bLQ5GFehViMgFuLBWELpC3Do6e/0vVmpmcxMTGFOHvgBYJ070TElQPEOtNEjqbqAASEp/aW4+ieMuxtKEEz/arLvCjhcNHjWGDWsfFjjEGAjaauuhJNDTWoqiiHz+dlWLMuqMVwFhuL8p5j/lUZpIdHOYzPUfMrJ8uoKCuFKtYSQXtuKYHxxTzGFgWsBiGfA70TQnnaUxfC7rogqst8DG9cp3PKswB9X2OJm/fykIf5sDAbLWBkgfU8iSekg7YWUKuyZzkJl6Kum6Yul+Fkr1yW+lyB9gbzDLPuVl77oMDJuVxhHpmcAJoNEJnVOGWXAhu50qTJVv2NYSb4lYcxBl4CgC/ggzErnjrxDBd08mgrSaGVzmNtrJXPuPAFTykXAU4m7qnO4kJrCucI1rurcvDatD316puDPohhPxrzIBz1obRQhmChGv5AKQICvaIjCK5lnh7WLWXBGAMBWqA0hNLKUjRVl2FPVQgxguhowYYTCiLIawNFx3ACUw/tZFkGFoAqn4MT1SEcrStDxnEwkMpjmmCd5r7NOmt5HCRommnqucPJLOYJ0lUE+yPVJdhVGkCQnYLy4IKqY8OSI9hZtgXLNm5ZZHi9JBhuUOGxYVmW688f5qD41VkgVyggSZKmTrt4prgtcNRcWKQUNUltOsxGwHCqq8XzL7J1jAWPbSPP+iSgBj8W7egnVnhth0fLX9W5LOu6QDpPLFr23f5fa/uTLNCmKgy5rVMXg5SRVgtz66DI05BZatiFNYY0xsCmwW17GZCwyWdpKQpJHeGlCFyAZJgUx/GT1HA7RyKUMhbxcHARQ9NxCLDFpo+TiZ4mwz7BrZjpAcoirWTaLbVBNJKxVpd6KZE4CLIR1FZVoKGumqwhBMexGfvTX2MMPGoMtoUsh/Ksn0hwIjTJWe1g0I8Qh30lZCSVBHk/G4y06wXKB8MLBYyHC9CKAF3zdMyAKp6HnYjDuM2aAEwGc/EChuZBoGajyD85WTA2CpZDHTyN6Mw4FoZ7EJ4YwtL0CN0oYvPT1EhTsGjbJ1e9/l5hBaCzYtAF9hwgtV8TbZ4dZo5DctnR5/dBzNGmTbX10i7aV3Bt/QRpj9ejw2c62aTam8WuYBretwDQaxNnEaA6lMexpgw+OZjEp4eSOEyGXebPc77LYD7qQaBQguZAJTvzUiwz0SB8oWVG6mNdKDJPsU/dpzHGTcJi5A7vVx1UWciHfZUhlAe86KUENk10tMgQdd7xOLDlHIfl96Tpq55UUiM+zJHVMYK1w/gGoil0h5MYiKQwGEtjgJODo5SziM+0lxdtZX5UaWRpGTcPz/ohFiLC8hNI+5jncufpa4QGRRcnORlh+lrLvcTKuqZ6MhmGyqSACCtvjCC9ps3z5At9jTFwWM/zpIpq97rIop/HcmBbtg5XXZ6ZF1CLVa96bvOOleVQejtdhunl2PsJgDe712Lx6bycAf9owM3CFv1yBOkMJ+AE7EU/y7bh8XpZGdcbvXhecUvqGKLUEU9IKSueAYsOLihL/hiYiqGdk2wPBsIE7DC6OTmnZWsFhqos9UDs9FRbBQTcJyk9HKXkIEZbX12Kmupy90EVy3rSIJ6k8mRPDNvDhpTmkC1L2yQ5fDc8XUKAti0LxhgECPqV5aVufKo4YWZZbHqRFIf1iKFf7Mv6jwVeOygysqT7XL7f4tUFY6FgHGSo1wqQtUWB1VmNgUw/TyajsDY1PEC5xGt/CgRkMehlgGbD4/HGSHNkcTlqMpZtIxDyo4TMMFgSRKgs6B7b9Nc1xhh4fV74CNTPszuDosaXRWOgyNgVw9t1YtCaVDxYn8HJXRmc2Z0mu07jbJOFU2SmTcES2LYDy7bprGWnOiCnDMs9I4sCm7qABwfK/YgT4O7ORjGXzGB9HWHtJdatjUYlGWKnt7vEjyPUmBXHAifldP2D+RgWaf9Kx0JrwEETXYj7a6/far/AdOKUSGZIfriLKo8Fj6XUsP6jk/TJ8wLleyKeRi87iCF2DlreyVNwg+iH9RCc9EMiDAiwdfIlnGG9Nca48Sm95UsNLPrLYc1HOJEjZmUyGZKo7Bt1Obb1rLCL8T8Lg614PM6h/hOXSMTdpWgJApfAa+P51z1WvGmyRAHNGlu4u8YYd1v8UXnQbsXDLbd5FpoMWVhTE1XRPR4ftmqoMvrU9AwmJqchdrpV5KwzZDp5zFMKGSRgd2p1BEH70dAS2geX0DG85AL36GycbCjNoXoBQbKSqvIQ9HTeVumvTc9LgPawgaQI0sqL9FaP/Mh6jFm2iTGGDMvrMmudy+cNIqkC5qJZN92FaBrPc/MMMx3OYITj1QnWb7Zdt6I+yYsqrpi0jSwnNgsE5lBVPUrrd6OsrgUldc3whkph2R44vgDAPOE1P4VCFi5AF8a5XWRs4mrcbPiKRWcJ0sYYOLRNEaCDoSA8Xs+60DZt6SdIi1kas2y/dQFWDqRHVxGk5Va8tnUjwK4I5tFUnkcbJapGfwl8BOcke9IEmeerZEZ367MtNJNRl3lt9FIeuz8XxRRBL7umfShut31pZ41zCKDVrL97CNba6pTirPBYaPDZqHAsOFjfsfNw06+SE8BOstwE1ALoCrJotamnL1jJDRPTeV0LGIRZHbRMkBI79FEoASeHzwDr6KuANKNVVE+7TepKngQlRbyKCQ83YOXrYGGCcSXiCQgP5Z4VlzvIc2+cWX6y5Z6+tBY3bkN+Y1vFqcjcWJnoypdlA9d4K4ZyC4JhXX88+yMw0QqPAg1aDGlZDhyPF8ayil7rtksrUof+f1s+v35AVQxomLiln6IHt6rosWQOc0tpjM0l0DcRRedoxAXrjuGIuz8dYc2yfQQzm1c8/2uzUQmolQ9NFmbJgPwaBZin827xfhRetopTH+wZi+J65xyudMw+1/3UPovr3YuczExRJilsKAE2PN5rwVKeLeRdxmzgK6mEL1QGL52A2TBh21kGaWPM82/uGSEKLkAvIJsbRy6/NUArijxtIjatfWMMLNuC4zjuFpt8PD4P/EH/lud1SYh6tJi0/w1OFirel3cGyHmBrI92KEAscizGIf3LR+ReQeKKaCZHwLdQT9ljkgB9ayaCwUgSAn+3+bkhn/4ROMZo66lEGrPqxd0gBrNk0gLLWUpOWuKXZ9t0T23yo1NKZ5pxDDHNacYToDZdx07DsXivT9W85UiUL4v1y8ewPpZvCTuGgMNJVXZaS26nxRCK3A3OfZIIjfLcw5f8US5Y45kTxsNrdew61i0ervvmFYrpKuQbdYyTUSsbxc2mWysYDHIIvcYFAgisuKfObQz7CscBfwDOGob4xBqGxWOeHK7uGfqvHmy6I3DLs8AKuumVEJZtwybjsoy14vNko3CSOoZHxxDXzPCTU6t7KisvK4jfa8F2K9bqqad28qzZKQ7nYgTNSCKHTN7mPXphjHkq7GYexhgEpLOSAYYjMWTYSLxeD6znpBtj5e8aCROc5/DDo9nnuh8J0nf6FtyHYXLM89N5sVAwNsBsS+c3xpAx+2EMPQBkElHo3xx5Q+WwbIc+r/4tIM8heBjZ/ARyhac16I0x52nfPIECaiUbT25ybFkWfJSIfGTUxpinQsin3JNFNZm09p8KsN0eBdZTulyh4LJeAetmWdB5gfDT55YNw8sRSWcxTE3Xb1v4sKEMhyhf6GGTB2TUepXoKEdUiwwjdptkPUgywgSBMEw/dRC91NJ66FRHDlYEsJ/SicW6OJDIopM6dx/jHlhKQrqxgFjXLbFs5lkflW91MALnfoYJ0z/IfPh4e/m1haeM8iaYPNtLno7551dlEWQ72F3qg96uJ/atMAsuSLt4tvLDkJbqKiNmPK/6ZZKrlxrDOFePlneMMfASR4SJbxQPhbGUMxWv3LPitjxkI2ud45Al0c8hkK71f1P7DgvAsixaYL1BaAsXDIq+Ml6BhVo85gWbfgtkwXlqOwLetQGUhi0gUcRrT3A/TVlhamYWU5Q60hzK0Oupr48AXRb0wOexma+nTm/pIXCVlix7GfO83D+JxqOK4PdB9yEnOxnz7Ot12mMbViLDfFquU6cS8Nnuwy5BboN+GyG6EuqIZUEHZdx6OeTUtU9SX94rGIuThrZ7YHt8ZNFlcHx+yAB5amfJJYIpG1ewogZbjVDwQp88AZqAX5jidp5XrJ8kpMeqHbQvV2BLzRNMtP+izvE4CAT9y3KIwVOfCm+OIP1iejSTZ16fiuLNeZhijYfLdsVm10ZOsxN8cxglQM5ytlj5WXseWL5BPYovoBVQ7wr5sLvUj6OVQZytLUW518EQdV6BdQdBuItg/Zig+5jbrnAKXZys6F6MY55koyHoxcmaEhwmSB/kJOExur2sO0ELmCEYdyzEcY96d8d8HL2LCfQxvm5uu+jfR3COkMnX+B0I4HeHvDBmmY0n2RmwWevruhSPBfTSv7Hy8bJDaAh40VLiQ7lnuT4mWPayASsGr6OthCGso3C8eNmPLGVglsGeUbnX81DblY12XadjYYlj2+4Ev4fY+Cacw/buMC45D+vps+Kkyd28bNuPaxPX2huTNDIbPQ0dvwqjwDpkAdNn02+eEkeOACJgWxtAICKQNgSetf7aDy9FMDIyDm3zBHn5bXSlBOgKVq4888F6tPH0lsd+nwehUAC2/XKmtVgxgwE/Kjk5GCKwvMj1lSEPzh2owG/PNOD35xvxx4vL7k/c/ofce034L3LvN+N/utyM//nyLvzqdD2aa4KwmR42fArGhhxAZl9ejdK6XbDYaRc4ShFAazleUfowm9gVL/gpSObIzyOXn0UBm4NklkCRIYCslivrwur+C6ZjjIHX54WfYLXRnjxFAMjhRfRoVgFEkhbCCesFU36FYIYSmUXHSwW0WYISd1e/WWZiJJrEreko+qkzbwRxBRRwL5ENj1MqERttpc7tsJxDHhutBOszNaXuUrt6ArCIqZbUDXHkN0xbT3OSMJPPo4HnjhDUDxGcte+1LcjpIZnWgI0DrHMHyXIPk53v4Va6N4uGI6IC/Ayra9qYllZ/7OFWckuF10apY0FAO8cRkUYDyq+cQHuMnYQYuEiZ/AwMHMty5Rof4/SosJjIk+sMYDuALwj2wLrkJZ0Bk8DyhxG7O0jXMKMAABAASURBVGbZy7gH635ett6tu/gNHFhvII6XjEJFIcPIbbhUhbHBSGbZdBsCPjkssGLlCSIbDWkRRCzLhjHmSWDuKdz8/DwkdSSSSfo8/fXYxl0D7fNaBBLmlw2kGOpZW5u9bcDnI4v1wWIle1bYzc552KNWV5WjqoIMlnFtFmatXymZsZYAnt5XgTN0WmFyqq0SJ9sqcEKutRx6eEXuaEsZtGRQK09Kg56n7OLGyzxr+Z32Pf4gfJQ1Cmz5ycgiYnOTkMQR5ESigFthXsuJOcqtiURlk2ePmGeZppdSiM3EIJlDQXSOiK7dF3buNSx+L4FassfaMvFaeVR4syhx8s+NTzV1JmJjdN5hfWCEz73iZQMwBTuDAl3xHgXX+TX1TveSJHALrKX3LnAybmMqadptlAAdTefJoH0uc8bKxyFYa8ncfkoXYtZHuT1e4sWpMg+dD8cIyocJzvvImBtJTgTyutO1zmFbKrUtNAU82M9wy2AexP7yAPbJMY69jLeF4F3DyUcBrJJ3GEkZrxOIhwnSS3RixIb3JwDSfWZYz/hVcJqA9uA5HTDb8POHTRK8fag+6lTB8QO+EGARrBXwZR3vBWaZTOtS7sIYA/3puOiYE8j2xeOfYysbbWu6roH5o5tfl7CBayBuoA+hURvQU19s9SmQSecF0izatWGWmbQNY4oxLp+VvDE1PYupqRmkKXss+67/LSNbKCeQpThk28ho1odcfySQDZANO5R01p95sSNjDKULD3wEFWPW53uzGNTwgj4bAa8NP53PY7uSh9exODSz4LBhyNms5BadopTdaX5s9imYZbmjAMOKmUcmGUdsfhJLUyMoEABC1Y3wBkthzPPztln8RT9jHDimErahbGK8rrfAOZVMIR6NIxFPcjIxhyw10HQk7Z5X8Ra2yvhyiHW/ii+dTCMRY1yZLNxhpfdJ5yRwriJI2y94K+w7sEgmvRC31qXzZg4KgM2JQpukwQBelpXuVWBcjF9l2MA6KRD12BaSylDxJLcCujCBe5RyiI/nW0r8sAwj4zl9FZ+cfAK86WqvjWbKYG2UJPQOjyaCahX9PAyQZ1nLfnnKiGnOj8TZDiRLKB655fM5WERVvymg1AbK6YIsJEOKniObX31JE9uY4vLSbFohwkugSckYJxX1wicrk0Elry1hnrJMtxh/ljKkXgoF3qfPMqwrgJi05mvCqTxiNlm0nyBtmGG8/Gf5KqEMbb9y+bLfysGGjWy3wWvbDmm6bUtrNSG3rbk/q14w+jPLx65BaDvZ35gVz+VTT/0qrAAEG+Mj4Fi2DWPWXx8OR8iixxGJRKHKtjFC1gfoBUul1N8i8Yy7XnpjmOKxorb0s+LhIwiEKFVY1vaY1eKtsW6Dm5UcvMCGdqJpNw1YWJE7CvksUrElRGfGXKfAJTWN8JdWwLyRe7NgmVI4VhMbXw3pjAdJAnR0MYroUgxRbjOFDApWASlqpXqQRXkgBrib5/2oTuhR8Ug4iihdjHFmCBaOx4Gc7FZOgH4RqUNpyb5VoRyIVxieczZWNQV5PWcKyBOkk4YdFEEroOrDclogkOWyWcgVmHgFC7vSYW4InmKhhRWDqP4nCYyjS0lEqBfXew38BeY3lUaWTmCXZYeVYXzpRMp9M16O6chOynieyJmlffTq0RQ7Nb32VC4ZTWApEsfQYswFVoXVNVmmpdel6j3QiSXmmfZNLEURLzq2sRjLMLYYgV59qjR5iwjR8AL0eaYxPBtGlOcznCgvY15KOJEsEFb8OXYKSYZJssPOq4PlLTvGgNmEJiKHEnnMmgAguUOZekW3sR0YtiS59dHJyhtDrg/xto9UHV4vjZe8uiDmS7fxtg3jsQishobi7kr1M7B4bIzBVp8CK3OePbC2a8NYvMayOBTituivMHpX9MjI2JarOoI+B2LRmtlOctiYV80oRrBh6yVj9XksWJZxnSt1+P3uPjb5KP1NvF/ZS3kT00lwBv1FXZJDzRzHjTTbU+kWDJm04ZCewJBJxAEehyhvlDe2wl9eDUs6IN7Ux4ZtKOtYzTCFGmRSBikCjNaIZwgYWQERaZ0arLRppSr7yWn/WU5hBNIpAtJyfFmkqblatoWA5gsI1mUe6tEE6mfFUzxnWP3KAgXwckxHLHbc9CiefEPbvMliLhPmBNw87ZBGgTaYJNAlVkAwSTBLE7T0cqk0OzQP67waie41Q1CbJVAOzkcgZlqbzyDBa6MLEcgJLGMCTro4O60Ew2qUoWuVfYG8gFT+caaTIDAntGV6Ee6PhOOY4GSlG5YVJ0tQdUE8lkAqnkCSIx85gXya+4orwzwqn2LLOXYwSsvDdlJuG1hkx5ORJBbjKeR4nw7nlDhlDgvLnwLbXI51UGVX4H3yMrCpIU3/MbLo2RztrwlDy16+4CV/ebVQBSiY1Q7X9WNB87suNt4u8sxDnpi17sQ2HhTtsm1J5ihNZPR0ILdrE7Usi43AgjEGeVomx0aq87Ztu37a38yp8GVEWnzdaWMsKE4Zv3giyYqjB1gkd2Q4nCr6F7cKW1XqRTnljjBZtACteG7j1mFlC/hs+DmOUyXycKY2EPBRZrBhjNkYHLofrX9Wfp86+QoeikcPr3QMhXG/fxH3+17M9Y5FsRTPsnI+3U0WjA2tk7Y4WSjWXFLbhJKaJpdBW7b9Crl83iW2C9Qeuxk+bxM8nhLazlq+iCb0siwsts4U9Wndr04U2FC1fZbjpZuetm0LwZIAQpQCKvyGmq2U302DPuXpkNXrndCprIFeiPRUgNf2yLPepzAVjWKcE4MpdiqLnCiMu0CYhBiuZKAlMkwBm6SFYpLqqMcJemEy5Rrm08+2UwRIgeSyy0BsedllIQkCK1VAtpW0IVDMkbnKpQX8BOZhTuqFU5Q2VsIqTZWBrtc12hYIuvJzHduu4pMrxq9r5FQuQbYbLatLM75pAi75AsvcwGGbsekUbq3TNR76q1YsUkqZZ/5CyKFcIy3e59qwL7pvjGG9U8wF2jwP90M/y1jsKJSS6+P+CFv0WuUsOxLX42f4WZ+jbchAlj1kMp10QWttchZB2kNw0DZPAM+4b6cycGzHLcS1Ydftr1aKdb7uNYrLGBXG8rnw0tITqYPXLfs++fUSEGrKvfB7LISjGTKmlQJ8EmR1T2GCXts9VlRerwdB6tGWbWGzj9hOikPP/AuAzGbXb/RjHcf4XAzfPZjG57cn8PcXdNe75zG7lGblXB9jgXYSSEMVlTb3BELQ5KHleNYHfONHFsu4DCWhfSgr2w+frxKOxwuv38fOwQ+HslOOgFFQa+ZNF17AfsYYeKjr+/xe2LYN27HhY3xe+jkeGyUE6eoSG8EXmDTEyodRQu/ZUDb0H8FXvN/YxoJBScFGNWxkCEYR3nOO4JfkVkCYJ5vTcZznVN8CYgYrqad4bopACp5oEmlY8X+ljZoLXZYIO820RzhKC7I9NPrtJ9HxvDEGhnlYdsw967216mxYdtFZsNi2ixcLjCtYBiG6CMszRmfZNsvJogWWQxUMYOTHcnNsCw7T0b/5mucosMqxsMeThz8VAWk8XuVjYCBAprmQo+0Uh1J3mE/bsnS46vKUjVLEqwxHD6ue27yzPkfbkHiGPVIilaC+l12XmsNC8bFxWjSSDJchmBsWlsdxXIOuC7zmoMDKVHCHIiztNf6GBWssG1AkAPJs3LNzC+7Su61WdWjCsJIz3lFW+Ggy617DSzf9+gnQQU665BivUvZ5vRCTti1r0/BZ9vopFnRBNWPTEC/pyXiSbEBi0wLdVRdOY2bFTXPrusU0plfcIjufDBv/06lZcEH66RNv3ccYmxOm5QTpvaioOISy8maUlFbA6/PBV+aDN+RFEZyLWzzrwzL3EZBDZSEEyJyDJUGESoPwsCMFCIYeoNJfgMP6hRf8KGgpr8nljfua0Re87MWD5S14817s8vqxl3UwQICKkiOEWb/yrFPGtpDlfeVZr/0859jGjZtBEGOYKOtDuc9BTdAHx+uscR7uP+3UcRmzHIcxBjbbmTo217FDC3JU2FIexOmaEpyoCkKrNaAPL9G1HnaAPpIS13EeZnUbDMAX8tMF4Ke0JOf4PLB4D+7lTCvEScqGsgCM14tF2wMvr7dVNgZQW9L9wueFJxRE1vEgzI5JLsh73xN0UM0Ow5vnJGsqxgt0hWJ+cWeMgW1ZVMELyLnYAVj08zoOHMvG2o9GwCKV6Wx6rfe27m+OKG8xC9lsBolkYh2TNsbA5/gQ0NOIBGsXyNl7GWMQ8Pph02+rLKnRFtQbbiwrY0EVw7BR6tpkMonJyRnov7CkqYPJb62zLIOach9CfgdzHF5L4117fuO+C9KUO5Ss0vGxUnk9HhhjNgZ1j3PMY3ZFm3M9XvOH2UVtmRfH9pThdFsFTtGtLr3j/onWCsgd31OB49w/tuJa60vce9yYy4KxXKnjNbP1ypcbYyh3hFBSshvlZYc5KtnFci+Bh6Djr/TDpq0VeYGApO3znGVb8Af80IuYBNZegoqh0XTfITuLMifzvCjWnWf2EPLl4dgFTs5Z7MDXnX69A1HHHEHJhFBZFsQhAWNtKXwEyvG8hXljI+fzua6UgNZUEYTj8QC8GZkjkjfucXNFCcrogmWlcJ3W3JeXIFRRuupKKpf3PQRiXQ9+XFsRWEPuuTKEeF1ZZRl21ZTjcH0FdtHf52V6AIxhWtwPsNMLMG65IDtDuUBpCAH5rzi9EtVHoPawbcj20IfXe9mJVJYGEAj6kLAd5AjWjscBI6cDwLLL0H8eBuNkz+FsARWOjV1sm6Uem2Vgwc6lYJJk0xxx84qX+trKg8X02HhTvD5PoLYtC0HHB5/jrItL8qzwKk2Jdt2JbTywtjEtVuwcEqk44skYsvnsatIeFkiQAO33+NijWZBB4gRyy7Ih/4292+qF7k4BBRqZv+5R8cewgI0x4Ab6hMNLGBkdg96NUSDrkN9ap6Vs1aVe5HlOL1PSkHPt+Y37Hg67fKwwhgl4PQ7EPGxrvTndXpgSh0YFeYK03MZ8boz3RY+9pIH7GkP4zZl6/OFCo+v+yK0eaNHDLHL/frER/36Jjlv34RZu3ztSjapSH1YbzUqCBWOjYFRBzYrPz7ExsG0/vJ4aeOwWOFYLtzVwfKWwHYIEG1VeqIQX++geHY8Dhw3cmCf3FbSyKDHpF4tkTSgfzRP0FDgKNEhmn8S3Jsgr7hpY+QDvtQL+khJUEvz215bhZEMFKgjaAulZ2EjQBuUlATRUhGgTD2ueQR4F6PFur9eDhvIAvARxL8HPdQR5D506qKLzEJwdhrVlE8bgfi0D2+NAYOrxebj1QGHkLPpnWK+fdGnMqyFIOg4cnpPTtescz9mMX87i1thsFyv2l9Us7gd4bQUZdZ4e0pqVD7gfA0lK8+kshmNpxMii6302WsieS1jnGZyhWBFyLL94GBTrefxyX9uyESTWOJaFBME3zdG9Q7+Q1w+/410XWZZF1DrCAAAQAElEQVTnovEokhz9rzuxjQe03valluCNzi3OIZaIIU/QKqbs8/pQXlLKxumBPilO6iVSSffYz3MWjSn/zZwAN6+Gy3Jbe95YBsa9jhWZ52fnFzAyNo7EFu/qqAh5UB70QHKAK3VsiG9t3Np3bAOfxwKTcfMZImuzbUunVl2KjH1+cQmLnFGXppXXPT8n3tWLn7PjMOGKkIOm6gCaawJkPcuuhfuuqw2ghW63XF0Au1dcXbkXXsd60iZW0inQVgXLXjn6uTc27RqCY9XBsVvhIVjbVgUzZcNtwdx7qS9tnqM0pLfo6bqglUGpzUaug5dwxhTgdQqExQIbt3mJK58XlHHl/ATqEDspBwK3oNdBMzvTw1Uh7CJQSwKIEr2yxmCJzFL6rJ7em0vnMUft2GJ9KPc5MMY85eiBVQd+DN3qVwdyqx7rdrJsO3oM/MnLlsD7l6NR14Xc/EAxF93aEDbzWUKSkxMpSmbclRsiSGrPSQKz1oiX8nxbiQ8NZNBa2614VuPgvBXSCSCTWvV60R3HshDy+eGxbUSIM3ECtW0slBCk5WzLWo1Kk4bh6CKWouF1o//VANuw8yQ325CYeqTJ+UnEkvF1qQVpsKrSCspQXtc/QakjkU5BAO3VsM713fxHVaXg8gntrQ1jWC8tOgNX6piawezsPASWa0Np37ENqst88HosarcpJFnx5b+VU3gPAZkpwGKB+jmc8/t8TMtad4nDSqDheXgpSgYfJwMT71kX5JUPLAMw2zAvGYOsJPfUZcZCwdgovHSMT8X0hjwMc+LlPZbDsRoohTTC9gReKW6Bc3wuDj0YY3iHAukSAvWrRMb+zb0sk3U3b+anwGgKrDuSPbhb/NoEsnKBdcgLvXBIj1kLuPS04Xg8g4lUFpPsfBYoCRhjEHDYiRUvfu62QEso4c0D6kyapGIumcVINAWluRxSZ+SWj172V1cSl8G7hc/Wr0GUMmAql4dA2hiDEI2s93bspW4tLdyryr42IUXCugqPH3CWMWPt6eft26zrITJpr+1BlEAfJ9YYY+B3PCj3h1yWXYxDxCqaiGJmcZbkMlr03tattV2pqYdcikUwNTcNMeq16YYCQdRWVMFPw8kokXjMlTxKAyGyVR+e+VGJF92agMYYWCwM8LOwGMbw8Kj7AIvyQa913zIy6BrquwlOGGoiLssKsy7AhgMvK5FYdJaV2HJB2gexHya5LqSHQ7oy6nQ2w0djCd5ThudVw7h5za9uzX6l0iNMbZIFF6AtB0RGvFufZbD2+Fk/SithOORVGWrFQ46Tsdp/Vn5zLNPEbBzZWAYWO2HH5BEyGfis3LMuA7Y4a1kF1isQUMwWIV7BmwwdnjgKXmqs5ul8OZaBwLqe9bSRUobeFd3E/SafjXqvjVJWBJvZeaXqsEV2BZgCZr3edIkdgY9prAu6SR1ad37dATPH7xOv5YstNhgtrwswbgGxMQa6h4BjodLngZi2te468MP6a3tQCFUClQ2Av4R+L/c1xkCAHCDAJzlHtkSgVgxe20F1oBSl3oAOV12SbHt6fgqLUb1Od9V723Zkk21JTDrzXHgWctovJupQv6osKUd1WRUB2YsEWfT80gJ15gIqS8muPd5i0C22BTfsxpPGGBiWsEB/dm4eI6Pjm0odxgA1ZNGlrPSznDCMkTkI8zfGt/bY57HhZUVKc1hmM/9+6ny29bQpjTEIBf2UckpgMS85gv/z4saLfhiRdHPlN5rIIkJmFSYQLUbT7sv/55bSmA2nyACSmFpIYnI+ifG5hLv8Tvnm5etSKhgLBbGTdw+l3Xz6gqUIVtXB4sgqQxkpwU4vEU0gmUhtOQzV0j2XQdMmWnPt06oJK4tSK00wWAYKN/IX/GFVWbYOdwobWO8LRrF5MHYcAuhCaAoFH3VWK8NwT+fPYn3ys95V+hxU01WxHlax4ymjn2OsV1KCgJV0eE9MdPVboDeVDghA9Sh6E9n8k5Orey+2sy5uRsyvZA6xZ8syBEUHHstimSxHZ2Rlw33X8Yf3zSPAsmFI3ExFPVDTApTVAgRa99xL/nhsB6W+AG2WRzgVc7c+gn9dqAyVZNNmTXwpSirT89PErjnkJLOsObcdu9Z2JKI0FqMLGJoYxGJkkaCal5frQv4g6qtqUBYMwWJBRcmiZ8MLkBGrSsvhZaN0A27xo8q0KZsygDEWEskkJianIKDOZJ8eowa8NmrIoi1WhBmCdIpDRzzn4/NazJflrqO2bRsBvxeWZTa9SvdUEgrAZdQWzc0KumnAl/RMcqg7MBnFnd4F3Oiew/WueVx9PIufOmbxQ/sMfng0jW8fTONruq/uTeGLu5P4/PYkbvXMw32Ypdg4mW4BZCew8e5o0szUhq/NzlrvDSmwKccjcehxb7nIfATJaJJ1qrDuChegyaCT7KA8AueqACzbQoAgHbIFguuCv9CBUpCT6aRPv9BFLxqIGnkhMI9C2SgKwWkUPFGAnQkI4JtG4WaEQQwQIlD7bFDXzW8a9PmejIzfteFstgd1BnpxkmSWEocJrA3w0vvM6JprsuwBtBZczaacbRA0KunWmhBgraRjPoxlwyJOeKrr4G3ZD6flIIxYtOQOvNrHR5AWGOs+Z+NLiJEceuhXTTJQEyxz8acYs3TpWRLMsekxRDmJWPTfrq21HQnpJidmJ9A/1s+bjKwmaVgMFey5dtU0QmAtsF2kJBKmKw2VoozOZgGtXrDZzjJKu0W89rTiNsbCIifuhkfGEY3GnmrICl8e8qCCjTjMmeSlWJY95YbaqkAbnN9jk/Xb1JgBx/HAR03aWBa2+ng8DoJ+P8O+bkV/kkKYzPnhwAK+vj+FL+9OQ0D87YMZfP9whgA9ix8J1lc756D/2nKze57gvIC7fQsYnIohyeGrzLYaGxvCMkBvfQ/AauifZ4d5NMZBLmuQjKc4t5BFhqOe5GICySWCNBt9MWMuQM/EkZhNwBP0IFgThMUyAz8Bk0XIejWQ5uXI59mhsYrYRkdv2AmofYvIl44tg3VIzHoRBYdzODwHdjAwTJy1fXkLWLRLtR+o8OUhdvpSOVJUMLxEjpuVr9qhQNPPTq2UAOrjduWUu3Evc/de7Gd97IyZlS+bzyNCQmSzfZd5nacj4n3B9sCQOTscQfla9iFw4CT8rYdhV9YCjvfpa17CpwjIQa8Ps8Sb+UTMtWUJpY7G0kpU+EOrsckekdgSBohfk3MTyBdetTNcjfKldqyXCv2KgcOcGRVAT1HXya5hs16PB/WVNWisqYcm3pIcVswszkHrpOsrq13gfl6SqjAyourt2rDGqDEVMDe3gFFJHWTUa89r37YMWbQPATLj6cUU4mSn8n+e85G5eBzGzwru9Xph2zb3tr7KGAPDtCzDrdk63MucyVI6iROkYpQ6lG+NACR/qKGqHduWRTZgwe+1EfQ5KA04UIdU4neY342ZsFAwNp55E/j5PwYOs+iAP9CnoMeK49RwVQlcD0AadHxaAB2HADpUF4LDe9ZpOTHpEjFUHbyCo9mh5GxLv68QwfMukVbuiaMQnF0G6/KhJ4AdmEXBv0C3BCsUhVMWh68sgbqqJBoqU3Ds7PNiXz1PnHT3VRNYLSGb6o40Wag37OV0gCcfqTspdoQpnlB7K17/JMRWe0xBCcitBFHUmpsvkAn7y2vgLatGwQXdlbDaD5YDlY1wmvbBv/8EAvuPw9vQArukDMZmHViJ61U3trFQRrmjkpp2IpvCbDyMHDsO6dS7mJ+6UDlB21qNPkmmPTo9iuHJIcQ3LHxYDfSWdp7k4i0lsMyix9E30otIdIkVXEW0nFg5Dd7W1ILqskrXIIuRJYzNThJcHDRU1SLg8y0HfOZvYVOGDNa6WCKB8Ykp6F9lZTmDjA2fEgJXTZmPnUKBWm0KArkNQTY99JKVeR2ZzoJPIE1A3DTgGk9VauZ0jc/r7Srv+5tDOLu/EhcOVuHioSq8f6QaHxypwYfHavDx8Rp8erIWn52qw6/P1OG3Z+vpGnBqbyU7Pw+MMasZKLDCLjPpVa93cscYB15vEP6Az60veYK0x3LgL/W796N/FBClBBQni/ZwhFTSUOICNVY/BSwz6RcHs9VLV3aIU6xvwAsU+coVr7BRLyvW7ElQo2abCU6vAPYwChX9KFT1wWkcQaBtGsE9syhvnkdNzRKCgfQrJPbkkgx7oBl2+vMkK2uqB2DY+bHZLpL56h8E6B/LphhWdRov+GEUqyGzNGKC8lqgqh41e4/ANO5HoaQKBSVq2K44eYe6VpjmQ7Ab98JT1wy7tALG8TKOtTHx8DW+AY8PDSUVsC0b45EFRDiB6GUHUE+/FnYeJV7/auya25JU20scm5gZJ6CTHKyefbs7tMjbS0A3NrMwjY7+doyxF0qvebTS43jQVF2HvY0tZHlBSgdZTm5NY34pjJryKhe4HRrsublj5XFbDbSzPvTiQhjDI2OIxuIM8vR5PQJeXuLhRFsGsWQOrDvrI9jkSOzbR4A2xgAsXL/PC8sym4R82kuV+ulcPB3uRXxqy7x473AVfiPwPVOPX5+ux6cE5E9O1uGj47X44GgNQbsGlw5V4+LBapw/UIVzBPQ2ApePnczaHBcM9WgCINQa8e5+xKQdTwDB0iC8bLBWwUawMgh/iR8Zyj+RiQgSc3FIgy5pKF0G6DU3qsouJu0XAL7KbRYMsnnDmsacWG+qJJ+TEWnS0tCdBAqeGAreCOBbghWMwSlLwFPB+y2jI7O2fXEUZRC85IeYC63mmKKUlM7mYRXgthmXNathsPLSC/pvLg85Id1OmWmEcwFLqQxEgLTaJp9jG9rgcjwuKHJe72aJkUgsML4gquubUF3XBJRUAjx2zwuoiQ0sVIDasOtP2QNvoW76GG8D0y4jo57knNlkdHn1RrkviH2V9WgoqYCl/GD5k0jFXcmjc/AxBNjLvm//V/X2raUSiUfweOAx2vseuTelAldihgavYs94sGUvGXMdHMeBdOjBSU6asDBb6hpRGixR0Oe6ApuM4uVl68Kqg9ADLKPjE5uu6vASaGvLffBxq1UQ0mnXRbDFga7zeixwZMR8e+D1egjSL2JG1k7mdYtoX9rbzzzUlXnRUOFHHZ3uRaOCqlIvKumks0ve0PJCse4Qh/xyPo95Kq2CZaHADuepE2/Jo8AZ8gIb70tHz47EMl7a3YGds+DxOAhUBpCNZxEZiyC5mISfx6VNJfAEPWA1w9qP1+QQNBlyOJXF2jMvvk/8gjDLtl/8mrca0hRgbMKek0LeiZDhxde87S6DDEH0iUvzOO2+YzrPkaXbdlgnc5Qw5hNpDCzEkE6mUYo8MskU0nrtqFwiBUaMCta5Fp8DHzXZnrkoro8t4O7kEjpnoxhaiGJ8MYZxxiE3we0MjyOc5E0yrpyAmoYo0FmWg4qKatRU18LrUTkZsP+DzvE0v6qjctx9i18BsAC5IVSBVDaDofAM4pRc/Y4XLeW12EugLvH6V3OQq/CQLAAAEABJREFUZ6Ofoxz7sPcheoa6kdgm2cNazcEb3pGGMzg+gPvd96BJw2wuu5qCjxLBHvaiB3e1oYyzqeqJx2anMDk3Q4ApQ2N1HXwe72r4Z+4QnVXZ2O+vC5akBj07O+dOHGbX6ODFQAKvGoKcwFlrozXUK5571tZH/dpLYM/DIkB7Yf9MrZW4ys7BPCurm54r0LfouLv8NcsgXdiIastn3/hvNpVEOhFlkRVeKm7jatJe5DK8jkjpC/lQ4KgzOhGFpI5QXQglAuiAGv7TUYtBi0k/febFfJgqscq4VvKIar7YZdsTiow7b0cINnOIhyOIyS1GEKeLcfLcdQv0X1hCbDFKME6RKQMpAvQEAbqboLu0FEN5Jg3DkWeM18XDUcjp/dJ6ParfMmj02TgScHCIzbOEwDbOuO5OhQnWi2ifXsLjmSV0zy5hcC6CSQL34lIceq+3AM41hDGwODnn15LbtURMxmVbxjZ/AsSZXdSgBcYjBOkJMmploZIThwerm9DMc7Zly8t1UgNGpkZwr/suhiaHOYrIuP5v88d6k5EX48rmMhifGcPdrrsYGO+HALt4zrIs1FXW4MieA2jkrK1j25iPLKJvbAjqTfc27SFQU39iYeIFPi5Ab1K4kWgMk9Nz7O2ST8Vi6FNJmaOUjXk+mqbUkXUrLL2f+xVAe9xJQws2RwB5pi0m/9wL3ab9/FAvGoLtBTZv5AXNtBptgUYuqEGs+hArjU3bO3jDWcRmnwJZdJoz5frPLwVsyMhmF6zzY3U1BOC8BctjQ/mV/pwnwyltLEGoPgTHt/V9+MWkX2Nlh8ignMOklTzepY8hm/bEkfcscW4lgQyBN01WnCKLTXA/SZdJpZFKZjjxlUaYuvNEKoc+jkJ6YxnE0hnU2QVUsPPRf0PJZrLuCpoU/dOZDGRj3S6rPsr50+KzcDho43jAxgGvQR2LRgy8jGVaaYBq2qicfmLdRhVOjhEY24FTXgW7vBqwGIh+vITfAp0OttfZzEMtJwnFnOPsoPrnJ92nEMWm95BNH6puRoU/uJoptfUYCUb3cDcJ6F1Mzk+x4yZTWA3x5ndoxjcbaY6NUAu/7xGgO/ofYUmThSsFpJRKeMMHdrVCUkdJMIQkDTM0NYaphRk0VNVADNvv9SnoCzsZbn1gg6VYClOzi0hyuLf+HDhMtlBV5oVDlNNDH1oZsTHMVsc+tk6PTeZJJm0Zi/Gn3cqsPMhtdt0TKLI2O/3SfgJmgbT1StGxMTzJkJt2gfdRYGWFUA9v95PjcFIsOk8W9kopUYcuZC13FYf+Y4vltVHaVAp/VQA2y2arOA1P+KhFB18DpKkQuJ25h2CmMmCU79TXODnYoQQsf4r5VDkXoBUZM+kcRpJZjHLeZYjbfk4O9hCcuwnOkzxXStDdH/Sg3ueBh5XKGANjDEUPg4UsMJXOu/Gs3izPeWwb5V4PmoJe6NWq+0p8aA35sDvkpZ8HNZTXyrwO/B4HNtsLI4Sc5QvCqayFXVKOdR+3Tro/67zf9oFhAiWUNPZW1qHKX4Lh8CxGl+aQp6RTEQjhSE0z9lbUw2d7GHL5qw5rPjyHBz33CdT3ML8074ZfPvvmf1+pmW+VDd3YwtKCm/m7nXcgsBZoF8N7PV7sadiFk22HUUdNCjCYmp9B79ggPI6D/c1tqCytgMVKgBf9rJTrmn4AuYKFeMogzkqZE/XZEFcph2t6453AeWHL9ytvuGjl0MsK7XEs9voWPKyktkXAYBoZMo94IknQTuGpNJk5NhnotuTwmh8VGrMAVbCXjor24nf1sgJjKRgbcqueb3Enm05TM03BWCssaiWtPOWwVHQRCTaSbDq14vv0Js/RZTqWR57icIDALAatd05bMsjTwdf5+E3WXd2xzvMFDwoMl8kvW9xr64ge79jXWAXYoTS85Wl4yHA9Pi9sujTb3bRxMMx2MQ4bcyzvHO2vt8sd4YhyP4G1npOvJSUB+EJPnCfoR9zjwVDWYJhArbftsbrAJuh6Az74OYEboCspC6G8PIQKOm1LeRwsDbnnfYxTYW2Wj7EdMugqF6SN43naej+LWQHHsqEld23UoLMkmd1z41ggW/ZaDiSFnKxvpUZd7YYrZjrL+ioZ9/bjW3jY8wAio8Vzb3prvakIxSIjsYi7kuNWx02MUe7QjRTjd2wbzTX1OHPgONqadsPn9SESj7oAHSbbbiV4t9Q2wrtZ4RUj2WKrtNeeynBSKZG1Ieaz1r+4Lz065HewEEtDa4yJocVTz916HYt6uc2OgA2ChRtkZfUSrPPUSOOcZFmglheJRpHmMLGYL3fLCmiMYfxy3LzGl/0C2E7gRveS8RSwIX1GUjA2Y3ljVYFxbf3NZ9MQIFuOw0DLecmRVccXZzE/0oN5DiNTkQVqMAWe3+zrwBsIorSx1JU3PEEPjLUcz8bQsrscVqIKkEmHXpVJM45MzpAxGZY/DzYm9i4c0wy2NwdfVRahWg9Kq8pQXV2O/Q0VONtchfO7qnBBjvvHq4NoI1lp8Noo8zkIhPwIClzXuLKKErTUMI7yICbIqAfJwMOcDyiwAnoCPvgJwM93QZaXDzbL2/L54amshV1aCRhmFsWP7ClXPN7+bdDjw16CdENJBcYj8+il7JGkbFviC+BIbTNO17ehNlQGa02+01QBRqhL32y/Aa34iCVibyXj1puKNZaMuRm98egahiaGoBsoxm1bFrSs7tS+ozjWehDlvFmd7x8fxsDECKpKK3Bw116UhUpYdmsLrxjD1ttCsQWubFXUqZyNJEE6T/1145UWoxdIO0Q5SR2aONwYZqtjYww7Fxs2IwlHkwhH4+wI8rB47PU6CJJ5aD/O2fAU9b8cGbYmLbPsLQQWxpiton4pfybHyvJSl7iB1RkpH+5B8cdYKJAx4M1krRjrlts8K36BbMWyHTdMjhU9vjCF+Nwkcukkloux4J7b7EdL8PxlFRB7tr02Nsu37jFHm7t6LDvODDtM9gwuixZQ4xU/Us5YpGBRv2IM23CZlYcJJOCUJOH4bPgoYVQEvGgs8aG5xO+6RsoS1T4HflYki3XSGAObJMqWNLHGebhfQznjSFUJ9pT5EeEk4wCBepJadjxfgLEsWLb9HMcwlg1je2CXVEBSh8AaGz5u3Vwu/A1ntudQ0mVVoASaLAx4fBCblvSRZ8aqg2U41dCKk/V7UOEPsco9aSxJ1tmB8QHceHQdPSQYyVTijWfYehMxKqN9o71uRnu51XExXmOMC8onKHGIRddR5ihQ7xmdmUD7YLcb7NDufdBkos3CdD1e8qdAQxYvyeYtzljbyOY5hKc5i/7Frc9jo4wMQmbWW+9yrGzFc8/bOpZBwOu4et8MZ69HxqcxPbuAGGUOZSHg96OyvAwV5aXwej3IE4xiBImlaMyVQcCP0uXmtb6632Q6i/lIyn0IZ24p5f43ma22WmI4E05hajGFcDyLtbcsFi33Whl6iYvz2SwKnOizOGLKk1XHOfESn5+GhzP9JdVNCHDW3xsqB1hvsMnHsnywnQDwDEPmCNDxSAxL8xFEFiJY4uimwMYTJIt2NMGGl/8UeEmKw/5cHvA7OqLHz/hVDsTsE2kDbVezYnjGSaLgD6PgvBJgrEalHYvlUO610UawFvP2EjEmqGuPx9OIZmgMBXqOYxSwvF44WihQXgXIAxs/zPdGr20+9joOdpXX4EBVAxKsm4+mhzBNCU42aCytwvmm/Thet9t9MVMxa2qLcTLo7uEuXCdBHRgbWEdQi+FeZ2vF4wmsdYlEAkmCTkL+3F97brP98NISeoZ6cP3BNXQNdRKwYlDGlSm1o1KK70dbD+DC4VPYVdMAy7IwvTCHRwNdWIpHsK95D/bUN8Pn8eqSl3dCxzU9cJbgnMw5lCOU+tPR+Vnhgn4HAbKMSupxXoe1Di/28TiGLMq4L1aKcpZ8cSmK8akZjE/OYCEccScQxT4E1gJpy7LdiJOcZZcr2sX1fI2fdCaHgckYfmyfw3cPZ57rvmWYrx/M4JsHs+gcjSJDPbeYfMFYKLj53NxexXBvaiupo8BOGgTqOCeLE5Q5vMFSlHJIGeRQOMgJHIfD4q3SM8aGMR6etug2/2YyGdbpJNIczWTIolOszyYVRwBpvM5dJjOG2Tasqz8/oHAKBNNLFsbDNlKUItZZwuRQ8EYA7xLwip0S1nxkM79tUMM2s4dtp8lvg40ccXaGa4Jtvcv6ZYfK4FTWwPIHnwonaxbYjuWeOrmNHoa1o9TrJ0g3QVr0OOfXHk4NUZ+OwWs72FNei4vNB3CYk4lBsu1i1vKsz0uxJTwe6CBQX0f/aD8ikQjr4HpsXYufwlcXZ18AY61kKkmW98SlUim4jpM3qWRq3bmNYWPxGIYnhiANumOgHcroWkMH/AFoFcelI6chzVkAthgN49FgF4anxtDAnvVQi2SOUhhjivf88luV8spVYon5TWSOldPIszIk08tLZkJ+B45tFU89d2tbBrl8AdFExgW6XC7PgkhiemYeo+NTmJqdc59uzLkPahjYtoVQMICK8hJXCnHTMnjtj/I/OBnFja45XOmYdd98p7ffbeX0drxrj2dxq3sOQ9MxSjRrDCaQNs5r5+lFI8jLNrRhnhMvGUpk3tJylNY1w/EF4GGH7ispZ114VpkYGHhhXKDeIlXeXoFpFM+qTvpNGqHXeGcHqw3B0Lh0IOR9MQZZTP9NbguMTKA8vuhgYM4hYTBk9vRc+zUM9QbZdDFq2wAhx0IdR5PNZNb6TzDFc1ttDQwsEjCHHbDjLruz8C5/LLaHqkApjtW2QBp0D7Xp9ulh95FxLcuTbn2xeT/2kW37KOEU7yVP0qFFEw97H0CTiWPTY9A7PjZi5tpj4WyaE+kpYu1a/437ViAQwFrn9/vhOh+3Af+6c2vDeTlrHE1F0Dn8GAJoZVAZLWbax4LZ17gbl46cwf7mVjJXP8EtjsdDvega6XdXcZzcexi1lD9s6zUKjvWRX7ith4l77TzKvClUBgtMIwA/82mM4Znlb5xDtb6JKG71LKB7LILECmAvn332r02QTnOItxjLEOiWG6oAIE1aExarnpxFUQLRo+jSogXUPg71vB4PLNtilX2Sl2entvVZRoOA16CEjCbkcxAkw/F7bDI8i0zfgmMb2MyrYWqsO8xrwXV6YGcNdkGfgrEhJl1gWB2/bVegBFQo5OCQUYWqG1BS00SAXmZXxrJhbPu5WTDGw9z6tgxnOzZUPy3WK2MMHI+Dcj9Q5myknHihTzFQinKHZQoo9S+XfdF/u7YFJiQ2PzLvoHtKNgAaK3Jw7ALPbPiaHLZk0+pxNrlkQwwbDg2P5QDbAEGWk9+26Pecr8qAWq/NEZIVKt0icIHN96UztEVcr+/t4b01Ut6QBl1KHGyfHkHnzKgrgZR4STyrm3GB0sduSiMKW0wxx7o9F57Fo75HxLhOJNMJF0vX4ubqvj/gnvOt4O2q/wY8lr/l9/mw1vl4rG5LoyoAABAASURBVAru8/s46bD+XDGc1+uBnmOXvPGg5z5mOGxVBouZ9Tge7CY7unD4NA5Tby4hQ0qyt+gZHaDM0U1QCeD0/qPYVddIUPEUL3ulrYpWQKliVgSOlXNBel+9F+8dacPZA3vRWl+HMjJa27KQ4eTH5EKSRlzCBLdrh/66/llOABeOZyCNN51Vyk9C54iGCY48ZucXCdRTGB6bpF49jyVOLiY4OtF5YwyILnjdj5YQnmorw+/O1uP35xvcFyf95kw9fnWqHp+erMOnJ+pW3t9RTRtU48LBatqhCif3VqGpKghbrWwlEwVDucPYeBP5wvM+BAeBtIJ5yJy9nJBxOLzU8cs4Aw+M8W55iYcdYrA0iEAJGwKJRoj7lSEbpVZmy2ued0KlncxYTBfUJN88SHNQhqWkhbmoDQHxxvzQdIjyfN+MB48nvRA+7q/LomyrDoOdCZwkCv5FFDzxjdERFJ/yeqYHay7k8BJXKs9pWMgEymCVVsCwE94sEYXbzP/n9PM5DnZT3jjByUIB8UOy6T6y6kw+i3ISDDHts0370EAwt217NatZjhCnGE5PWnePdHH0lYSPJK2IncXtKs7ynM/rW4fBxTDFrWWMgTGbO5586pxyE4tHXf3lVscNjLGH0ROG8pdThhuqanH24HEcazvIScNSDsky7iqOh/2dUJyn9h1BW2ML/B6fLnlNp+YjtxyN4cax8qjmbPb5A234L++/h//b+5fwwbGjONDchOoyVhhj03gF5AjYDP7CX7HuifkEphZSBPunG6o6C7HnODXQufkwwXoaQyMTmJyeR5za00vU72fmKeizsacuhBNtFTi9rxJ6cdKFg1W4dLgaehPe5aM1LkgLsH9zuh7/dq4efyKY/57bo7tL4VELX0nBBWnL5pEsx81b/Mo+kiEM0zPsMI15tTSNQBpb1x1jGfj8XpRSZiqrKkOoJIhSTwGaOMQrfrI5gzgn6Rg1Qr4n9e0Vo3MvU6cvQJ6NWhiY9aBz0oPhedtNxw2w8pOlOjdD8H407kHXpIOgJ4+jTWnUlOSg/KwEe3pjcsh7IohiAdOsk4vJDCe16EcNVWWx9gIdq2y2dETSAlbum/t5xcEb2Bg+T7KSZoYXmNaYHihL5pH0lAC+0Nrknt5nnE97/nw+BgYhjw/7KxtwlNJHlixZ+vRoeI5yfAHVJBind+3H2VaqAZzstoy1mtl0JoWRqWFoaV7XYCcJbQLGMMa1jgVnzLKftWbfmGU/Y55sn8S8msSzd+LJOCcIu3Dj0bXNl9qVVbosWUy5mvsqzLHZKTwgQItNH+Ukop44DLE3MsY8O7EXPbtSd9YGt2HIePzYXVuL8wcP4N8vXcT//aMP8Jszpwhse7Gnrg7loSCHivbay565nyXdiSZybERZ5FlBtwqsCp+l9hpnw1gILy0z6kiMVbzAXL3+PVMWpNxh0dkcldgI+R3oJUpi2GVBD+/Lg4qQB3rRUnWZF7XlPtRVLDuFY51ws67cFNhhybkeL/rziuHyrOgFWsFY1ivGsHKZ8cAUfGwsK8ebbIwxrszh8TocrQFBOwuf9XTHusmlT3kJP2IE6CQnDoPeAtb0cU+FXeuh68IJC0Nz1I9n17v+GQdyfdMOgdeLXm5TjL+2NIeSlU5A16tjGKK8cW/Ei7EFB00VOZxqSaOO4Z6bD7LpnJXCfGYRPXNzaJ9aRMfMEv4v9v7CT64kWxMEP7vg19k9GBQKhZg5U8lYlZWVVQ+q6tWD7p7Z/e3un7az09Mz3f3mvX7YxZTMKCnFDMHOvN9nHh7yYFAopMzUjXvc7Boc48+OHbN749x4DrfzZejllCoTqVNYqZQqKOULi1KZ/bjKzVg2HUQN9v0qN2Vb4YuMl88VMJ7J48pEDmdGs/js9jS+Ik1w5elId+t67VUz1848zHV4NJ6MMcSQKPZ2D2J35wCmSjl8evsSbmcnYVj5/d19OLn/KI5Q6EzHkzDm3tguzhzNe2f2aF5x3YVa02hRwuevnecO5tuQqedWysYYpJjRw9QzP7HnCPq5KUin5kkOArS+z6GTHFJ/JKLxOQVq8dhwk43vMhMx6n36OztwaGQbXjt5HH/94gv4y+eexktHDuPIjhFsozokHY/B57LlXjUvzA3Zoc4f3gs9l3CpEdgr1FnX2LEdzrbMzhIhV+9MNgSKButw9XEUUvluyNIiZqYJ0GvqBq3YazcpfQlZDSXptUe+F8PAQbXQQHmqAgEGVrgiThVxpwIjhFkh7GLeqrMMVQ1sSqQi9cWCLOrGJsd4zsEZ6o+/vBnCp9ea9OWNEL6iyuLcHR93KSFHQg3s7a/g0JYy+pM1TioNrtSA0ZyLrxjvM8aTPvwgpefDDNMVq7P9F01ygaNj6oi7FaQaZRRyRZwmSH94awpfTORxLl/FRdIVSrzXJnO4PTaN8QlK3jMfVtLHlUQFChgCcQkfSqBGaTmfL2GUYa+NTuP8nSl8eXsSH9+cxAc3JvEln/NU83XXK+huVOFxcla8xanBVhEt7vuwXR2OkQ7q1A/0brXqjxuZCXx65zImKgW4sSi29A/hyX1HrdYgHonOZld1pZdbvr5yFu9R43Dp5iWuYsqz/muxrHp06uP9V2ferpEIny1koYy0EotT73xg226coh56qGcALgFvIjNFHfRpXL1zAzp+d3BkD6W7FARWrXj3azaWYcD6nfU1xnBjzUdnIoHt/b3U0+7Gj596En/70ov4ybNPU5d7GEd37sBIfx+6kgmEqdc0ZjnIxpou13EotTsAoQL3eTnMFifydXGZA9RE+818kaUhkGauDesC91EP4lPKFpG9nUEpU8JKQN0E6fUNEMxcAmmBbkeMuocZt5UMtVNvkpLvUBkC130E4v0DZUrCJZwcLuH4cNN9T18FWzur3OyuQ11O0rcA/IPLIVwY9ai6q9vwO3uqVspWmJXSbvmzqyAMBz0cjzsCB4eiLnbSjLErZjjr6Fse+obHuWwJ51iX50kXSJezZVzNNUn2y5S89SKLvvtxkdLxBYY/O13EmemSJcUdL5aR5KSwm/x3hx30hwzTrgME9VZ+5pvqj0235UZyM8TD+nU5TnqiSRzu20YddBoXJ+/g87FrmG5UEOLenY4QC/f26l98BeHZbKqfTuc4gV34Eh+efh/611vte3ezAVewsKlWCEHvOitZ3+GwH026+AWmmHDjXu0iwozps6PK6AhnlhABTv+wUSc5zt+4DJ3gOLJzH5fcXXAdlxw3+l6qgdlFec9PzXEcqgkCqgFS2DHQT8Degx+dehJ/+/IL+Kvnn6NK5BikItmzZRCDXV1Ix2MW4I1ZhNl85os9M5rnuvC4GWGMWSzEmtwchnbJhjdtq7/VZO01JSlatHoO9xeywX4Eyk0OO/39cGqgCC9aguNRT3w3j9JUCfqWx1I8o6YKSdJL+WMFD9VbhpK06q6TUuwKwWe91dQxSsl9BOqhjip29FSxvbuKLVRZ9KdqkHtXvE7grUNtKXDWxuD7BOcPqd7QiyoHBioE9TIUPuQpB7PsV2nh+qHhwHM8pMM+BiIhjMRC2BMP4UDcxxGa+0h99HPZP6caBlcrwKVKA1csAZfLDZynbvkspe6vclWcpcrvBv2KBP9YyLP8jqbCOEbalwgwFPGRonvIdWy5GpycG6pELH7JbxnvxSNtsqu+7zEQ78CRvu2cTBM4M3odp29foeqzaPFPWoKnDhy3J9mCUGg2d8JOfYDp068/xadnP4FOwam8swFWYXFWEQaZfAanL30JneQYmxzlxFifjRb4IQLdME7tP4ZdQyM2wwV7kuMSTl+9gGQsCemnB7v64S2nl5rluHbLUl1XHX8lbq7jIMrZsDuVxPa+PhzfvRM/OHkCf/3i81bK/vOnT+FlqkVO7t6F/Vu3WtVIX0cH0rEYwmwMh/GxxGWM4aTkWKk8EoTg+x7ohPu9lKTjsHS818JL9dQ+GBoESx2/A9bICOu7GhRF1UHNfU3UDdQbWbiRAmJ9cbghF/mxPArc0K1QwlMa7blTye5Xkq7VDTJFA7VdOnqv77ens5JdzeW7DfguLB/MXHqvaDLv4GuqPt6+EODN8wFuTHnY2lHFqZESdvVW7AkOxZ+JsiajWncwUfZws+Yh5/nwYhFoIzVJUO7g5kZPyMFg1MeOjigO9iVxoj+NUwMpPNGfwnFLSbqRumM4wb2NJ5I+TiQDHO+KW/9DvQns6k5guDNOfXkcHckoovEIgmgYdfb5guugzMm5vqzKQ0VS75T56JJP/BpKd+PI8G5EwlF8efUcJITqG9PxSBR7t+6wqg+dbNMJt1ZJarUq7ozfxsdnP8bZy2fsRmLLbzWms1IgqTmu3b4KHdLWV5+qTLAVx3NdDHb3MWNHsH94F+KR2OxJjs8vnUXI86hC2I/hvi0IUbpuxdtYc6nGNWiOBppY3eU4DiIE3o5EHEM93TgwMoznDu63apG/e+VF/KfvvWwl7TeePImXjh7GU/v24hhVJEe2b8fh7SML6Ajdju/agRME/h2D/YgEAbNkVpeZZUJpwLoOsBQnAbF05zVtCBEFypU69AJMsVRj+9Qpy6J5CaSN17Rvxi8lKps4011vcg3qVuuNaTRMCX7MQ6w3hlA8hBKX3bk7OQvWUoHonwA0WH7DhKKmghh10rSu+VbvynNDr7VpGPHlsmY2cyKIQ4k872ZcnKFu+i2C85/OhXGVG4OSmJ/ZUcIJqkJ0BjpYl/Q8k1zDQa0cxmQpigucZM5QGr5cBcbYc4ok9RFjDDSOYwTVrmQM/ekYtnTELQ2m4xBtodtAPAx9Na+Pk6LMfj3TvzMVR4LxookowqRQPIpqOIxxbhbeNR4ybOtarQynWp7J1EKjAf6pUhZ6PVIuxhiEo1Fs2zqCg7v2sQYNPr+gF/NuoFarIx1L4iBVuid2H7Jag/YVo75VpJNwwtEbd64zfG3VZeNQXzqspJ6xqTF8ceELXKLaolQpzQY2xqAjkSYw7cOBbXuQjichfcu1OzeZ8dPWrgyP9G+lqiA0G2/DLbZx9SO6x53Zu/ewDpsxBiHPQzwSQVcyiS3d3fYInyRqbThKn/03L72A/+dr38P/+4ev4f/zwx8soP/X66/h//H97+Gnzz/LDcrtBOkQ7vcSAGcLVVy5k4deyjl3M4tzN7L2xZwz17jiuTqNr0ifX57GZ5em8OnFSXx0YQIfnZ/Ap5cmcWuiBO3mKx8N46JBqbbB7qbne/RgbOpP4mw4GcpcD9UbeUrS04xahzEGXuAh2hVFrCcGhzNXcaIIgXXuNgF7ooBGqYyYKSPsrH5QkPm9uwFMFxxU6gad0Ro0Qd7zXL2NiwhIfXF72oH0zR9RnfGncwHeuRjg5qRHMKzi+Z1FCKBHuiqIB411pzWbq7qHoJrCcNCNPZ3N+pG++ROuOr6YLuMc+9H1UhVTnMirMDAsnOpwPhnWq2MMGAStS02ocPKr0S/DCVHf9LhAXfZZ6rTc2s1BAAAQAElEQVQvUp9dqAMdgYNENQtkJ9BoE/BafKypTk2gtvZH+Yf1YCJhxNJp7BzabiXnfKmAzy6cxq3xOyxBg1jRAR2eODCyG4lYbE5ptJGoAxenL5+GdNVzPJd5cJbxo/RVsq99S0Sf5K5ma5ApTjQIW/2LdM096U6bwTvjo9A3OTKFLCT6N4/aRWCMUZQHRmpj0dwEOLqYK1ia67OeJ5VAEkeES7gUd3W7CdwDnR3YSol7uLcHS9EQ/fvYqDE2rjHisp7U78VRG+jV7n95/xb+25+u47/98Rr+rz9exf/1h6v4L7+7gv/82yv4P2j+X7+/iv9K9//+5nX8w1vX8T/evoFffXzHfvOjKsQgy4Zx0CBQ4/6zRW4r35SXbCBj1pdgg5J4naoOkWWkH7JyfAehRAiSqkWhWIiA0ECZgOFxEMUdSnJQf1CEtZFiSR1RqwHSH68tNlCqGtye1ikN3wLy785G8JvTYQik82UHO3sqeHlvAc/ulGqjCp0eoRZircksDE8p2lQjcMtpJN0YhhNh7EpFsD0ZRirwcKVYxQcE6tO5Ci4XKrjCjcBLBNdLmSKu0X67UMZosQL9c9rpcg3ZqqhhAX28UsMtAvxlhj0zkcdnY1m8fyeD392cxHs0c/TfEguwKx1BJ9UpXjGD+thN1HOaXLHgUh0vcHzUHBwDcOyD6iITCiEZjWMPNwq3DwxjbHrC4t7Y9CQczl79nT1cYR/AzoFtcwRUq5+m0Hv60mlcpXaiutSkNa/sS4J0g6g3NjWK05e/ws3RG2hn6LsehnoGcUxvDfYMwOPzdC6L01fO4/bEKPW2QxakE9E4jDHzktysR6Xbos1Kc/F0WJWU/jamK6qhJzmILt3KWEn6AiVpfWzp8u08ro7mcX2sgBukm5SWblGqvE26M1nCHW6ujWcrlOZqUNsqpw1DkOaGEqB6woO/VBECS/WJdSSpDUOr6kB1QV4NB5EbuAglQ4h2RxEfjCPeF0NH0iDhVrDeS1nWhp7mtZ44RcM1MFLcLNUMp2/5ePti2B67K1DNsSVdxbNUaby6r4CT20rY1lVtgrO7MX3EZrHucoZIwlQSXNUCmXIVkwTbuO9iJ4F6SzSELYFLKdtDiO0xXqri4nQRZycLs/QVAfhTAvCHd7P4mP3pNCe91n90+WKqALl/cDeD01yxKD5Vz0iGXGgi2JYIkOLmoUfeDe5RVaiTrUraXABMLHPzxiN7sQzwPSAWBiJcDbOvCYw7Eimr3tjS3Y+rd28SK8/ZD8wF3Kfb1j9EVe8BDHb3weVqtVU2aSNu3L2G81e/xlR2suW8rOks5Stm16k70af3dFKjPVzaZm63laSj4ShKlbJ9o/Dy7WvoplS9f9suqACOWZJ9O7sHZl8HDiyVl/tylxa4zlGuQXtfjBhZ/SVwDVJRDx3cndcLK52JEDoJTl3JAN3c3JklPndxsHSQ0vEASQ7MgAMHZNKAQcO4lrBZlyqAZMz6WqbRyKGODHPbIC1+G2PgUBT1wh68iI94qIG4W8Z6L6k5cmVjN/xSUYrTa2TkupLAaziypYzv78/j9YMFPL+7hP0DFUj/LLWGu9HDhFI0KEWbUhL1ashKw5J6tYLqYr2oL0ZMA9tZP9siHrZx43Afpd6j3Bw81k0JkfZebixGmLEy++21XAnnKDVPUy2ilgsIUp2BB4H9k70JvLQlhRcGUpA9yf5VYDifYWariiugWj6D8uhN1DNTs873LGxP9ot7z4+YjfUA6uxBKRpq0JnsuY6D7lQH9672QKrf8zev4MLNq9z3qUAC6t7hHdhLaTsejc3E4Lqe5ZzKTtn3TG6N3uIEWpv1W8qyZPfQv4O5fPMSxiZH5zAKeb6dHfZwJ7MzkUKD0+fNsds4e+0CJxsf2kDs7eiG2zZ7LJX4xrmzkZdgpk61hNemOTfY0evsqGyi+04zRIDe1hfBcwd78MrR3hXppSO9ePFwL5471IuTe7ow2Blh27BWOIE2jMf80M7fzbgb7CsN1oPhBLHW9BqNKlcjBOlGYU1Ro9wwjJPWFGkmMMcTMkWHg86ggwAdIuDOeK3K4HyBRFDHrp4qdE56R3cVellFKo31HadbVbIApWhTSsCUE6jWjQVpxRyKh+AxUwWqLhIE0T6qIkI0I+xTSUrYXQTmXgL3ANVFI5S293dEcYS67O1UlWyhBLmH7ntjPvaQdnPS38YwQzQHqdroowAgU5J6plJDvlpHie1dJintBgU5SdKSqBvVeyshjVzVs8I8kuQQIsMhStERIOQDrD+0XZ7rQeqN/cM7Oa4cahPOQfppwzBdyQ4IJwe6euGID910axPxzsQd3Lh73X4pT27LkbOYZ50Vq7N90ptk8tk5QZKxBHYObkMf9S4+AVv653PcVMwW8tgxuBVDPf0QkM+J9NAeVFUPLfHZhBvshXUCtTrkrOM6LSHfwUhvFE/t7cSz+7uXpwPdeP5gN1481I1XDnfj6T0dBOkwO5OkaAfaNMRmVhHrwQL1Ospe54ZhuTqBSrmIaqVK4WDl2lTRIjNvG64jSSiFyZxDVR/QHV9Z4lksDZcjLOw3IJJ9sTAb6tZgqWthAnQSoMnkqXZwMRQPIx343ABtQBJyHyVqATQWuVwCUcDMxgjciZCHKFcmcc8gzb4Xdw1ipMABJ4C6/fC/JHRDPhGG6yPIE/dxt1DBVKmGm7myDQO2fb2QQ0X/gSc7ydDtd4Pequ12t0fAznqg5AkrQUcCEGkXzVTgh7C1dxDb+7cik8/h3LXLyBXzCIcCDHX3U/27BXFqHFqRhQfZXAbX7lxdlcqDVd2Kes8scLPl9vgtSCddrVVmPTyK+v2UkncMDCMV4yxdq+Lm2F3OCLfRlUwzk8MsTxSPr7k1oO5XZye1o36u15qfOA4QDTlIcJm6GkpGPaRI6Zhn4/hkYJSqIUgbV7ZNI3VODkesdWJoUPoulSeQmb6JzGQG2emc/aB/ncIElrk8U0OMUnR4nSc71GSTBQc1At96Ng2XydqD82q4BOg4KQkw3y4RsyUhE2fh8TkRchHznFXlQe1VYwdWnwkxbiuSMcZK5ZKUs5Sc5e7Rv4PSeNRzrRStPj/GDUp9aKlEJo1KBVXuWUmiblTv4QrABMTgUSIVmOUgoDVB2vOWzJ0xhmMrBn00TqfcblCzcHt81IZPxRMUaoch7YIxYmqd7VlpnZ2WMFzTrnTTedHfRVtK/6/wFvVHGaJ9Qz11Jqr0LCMDWyHx3qeYP81ZQ3roar3G2WIInck0HA7+meAP2WCF8H7ImbDJ1wkyNQKKOrx1uI8fVW/bymlNnDQURIrUIEBbSXqtiKnI6yW2h2EBzBoLUKvlkcvdIjiPo5AvQt+FyGXy0L/JWi4rkqITThlmnSCgri91B5uO6o61bRoul68H5kdQRjWAdNGohm0yrHILzAJQhyAhALUATbsNwB+FobH4zQ5TZ0W4DC8erUACjsB1ILNca9aN+ARs21TIRZIbbenAQ1/UZ/0DOapYwHFQp266cvcGqtMTxGYyb95sIVpazB8Fk+VANADRF5CaY4U8OQzfQfXvFm4Uao/uKsuYLxW5zximND0AaRgioWabiFWNmKmXBEcn71LqzslpSVIdz/FssCJzhSykM8kX50bWLDFMsV5SdJ3h7nJWvEOSblp6F4n9c5g9xAd1GNFDzMJs0nV2ctGsw31YXBbKZavRWDMXDQNmxcZrECybOmn7uDk/TNPxfDhrPFFSqU5Tch4jKFc5zuuoExQqlMpWAukoVR0Jp7TusmnTkIKgXfFGuAG5bkabFtGFqbSkaHaSRdJV/xFYL+K1pBPxGYpH7m1hGnD55DvGTgK02ltA3kWVR2fYQ8CO2hMOoZf67EAMGKLOdquM30WVQmCj9d5Fq1PS/8Heq+TOMiEcAPEYrKkKWEXUMEF4gCAdj0RxY/wORqfG2dcdSEU81DMA4Wc7G2ks7k7eoYpEm+HtPnPtC1pSbxhO56aQyU1TF1edDe1T3O+Ip9CT7kKYupYCZ4mbzEiZy5ZBZkyziDHrgY7ZJO7DslS6S7nfR1LriNpgJ6xzUqOxjthzo6hE7Puw4gnWfgmoFcuCNDd3G+tlJCZrJGMc+Ow7nu9D5cCqrjpgijCGErEGD0C7gUvVm7EVgSUvvWkYd9qX1UsGXeDRoEu5wlzSEufm30zSdH1Ub+a16qNRSKBeCkOqoMWJ6znuj6CtM7KIVqpdLLz6rssiu6oAJkErw/Ke4RGmBBnQrxUX7OchBvIZVvsPHmXkuOdYPTidFRENCn+10RuoT4/Rqc4QNNryw6eHdwvDghCIrLAnOli+1WbGdRykY0l0pzq5IVjAnckxSGKOBGH0dXQjTdVHOy+doJO6Y/7pufYwsi8A6WK5hMnMJArlAtRACiSKBhEL0PFIzA6SXLEAHd72qfbo4i5mQOW5wj2mhTWg/ldXp252x4UB1uAigUTEMbCGWM2gyoclPRoXDRLWw0jx26jOvYkil6/F6XHUOWm3ec2x+qEQ0sk0UrEYVptuo1GE4+QRRD2EuXnjh3yEwj4i0TB8LqmxzGUlabe8TIgVvAyYdgOOsTC2QuCH7F03qGXDqEyEUMqWUMoVF6d8AeVCiauS5kYoIRtamZSL5UXDV6hecij9etT5NGwfhsWFWrmKar4Ep1SCKc5Lj3Fm06e9WiiiMaO3Vi012F9qxJgqQaxRZvuoU8rjYZMAmv0LCfbPWASQTnqNeYoSkHsoyLrGwV2WTzjpez46E2l7TE/2Fku9eyKVR7aQmSMQt/xbptOytMxSpQid49M/R2y5ydR5aCm/o2Fmng457tTmCnkItEXGGLo+vhergQYaqLMjbsRQL7Kz35ksQm8dXrqdw6roVs6+aXhtLI8s1+/MChrsRPYzpatFy0UK1uCGR5krrulbVzB26Stkbl9DjQOaw3iR0ECYy8DBvn50J1NMdTX9RfWWtWejAy6bE+kEEuk4EqkEwrEwHEouiyZER+mho5SiYyQ+rvlW7nQiI3CBUtXhIJLLmtlsWoR6xUF5ykd+rI48N1bz01mai9BUDsVcnu1kV8kAO2Wd+mJ9wH+xOKVMDgGBNEodap1ArQJJeCvTLU+/4gwtFrflVuD+QYXhFc/GJ58qsaN095bVTTeYCZH8HhoJvzTpx6OAaB0Arbz7FpBTCBOsJzgRTXNfzyFv4ack7DjHgMKJVB8lqnymOYaK5aKcFqUFIF2plJGlTlpme4wIl6lSaUjVoRlgOp+1H7FOUoTX7NEedvPt7GmLJbqE82JBH6SbALrGZSD74n0nMzpdwp++uIt/evsG/vGt66uif3j7Ov7+zev4zSd3cX2syCVYAxakJUmvMUfqWDX2kVJ2EtO3Bc6nMXntPAd7HeFUF1xKyyAEY5ErcF10cTMmFXhgv10kxFynRqOKWiNDkC7AOIaqEh9hStABJWqpO+aGnvvkmToE0iHTlBjn+q7uyXMaSEUaIKZgLGdW4jlIiwAAEABJREFUF+khhGrUDWr5gIAXoFYGBLpLEifWOnX6asdWVmWX22JxHBa+wwU6dDREs/tMJEnVdfEiwC8Wb44bwyn8TFRr1DmZV6fGUJ24i6Y0bZ0fzo9h2wqU41EgQQp5WFUHxcLLGGMBOhaOQiph4aRCBb4P6aSjM0Ku3ETVatW+pThfKJZfixaCNJerhVIelbajdwrsUycdpWLcp3pDeugMQVoYmIomEPiBgjxypPw9Cpmyg4BLxQbuP0f5QgVX7mRx5noGp/VBpVXS1wyv18ZzxSpBT8fv2BFXqJwmGE+hSN1hnoMpx82e6VuXLSiPXz6DyesXUGFfiXcPoHNkP2KdvXDYP5Ziq00me9aWOkoOi6WCzbpTJoReAweaQGuMgaRnY1aOHXZqkD565ZBY8nIYuS9Vhes2cHmc2tX7b74l07ovj7pLPW8Mphq3E5lUQkuRx+W8S4nRtK1CDAsqt8XihBg+EoQ4xj3iFitEGaXhuA7Ey6f/SqRwCm8MI6J5GSKPUy2jMT2Kem5qA0ZGk++af5Unn7OQADoZA7hiY0HXzKY9QsjzEQvCXH3VrG5a4951XEToJj+0XRJ4dUBjTSAtRbcitJ/dM8ZQPeNZHaDjOBD6F6SLorsS9jQLtSX82Dq3BuqUQOqN+lzHdT7FIy629UaxcyCG7f0xjPTFMMznrT1RDHVHMNgVwUBnmBsVAXrSpFSA7mRAfVgIibDPdtToIEiz06zUGSulAjJ3r2GCkvLE1bMYv3KG9nPIT9yBYfxk/zB6dh5GeusuhLkv4bBzYplLIJ30HcQold0brktFqFP3mSVIZ5cKsKx7xFStJL1soEU8250MM9kdr6MjUsd41kW2RIf2AA/Bzrme6hcDHQ0cyzm4NeVhfDKGRqUT0VgaUaqElqMY1UVhApLne83cs5AC6HA8smTcWCqOgCsYx2XfYSxjDPwghAh1t9EV0rP+BL9QOECrvxlj4HkegjAxhXsOKGYk/mPTL+YDLYBmGTcCoFUGj2NDGgdjjP1kRo0rF9VdwH07CbkK06I61UhSecwXilv+Mh39tFNdgMKIQv+Wu8tEg1CIA9yzTlUuX3QWUF02xIQd+luPxz+L1oCVpFmvvBf1X4ujwPjPTg3gb14cJm3FXz8/hL8i/ezZLfjJM1vwF09vwZ89NYg/OzWIHz85gB8+MYDXT/bhtWN9OLG7E92JAALYpj56+ZRdDiQ/kkAolkSEqox4zxZ0bt2D7p2H0EXJOdm/jeDcSYkqzPG3oCstYO5TYtNOv0Ba9gUB2hzq+m50PYsGuH5vc1+tNeJUIUl6teGXCheiFL21o2bfGLw24aNaU69fKvT9uVOzYAE4V3IwlXcwmnVwc8rF5TEP+qcA+t+IH10J4Z2LTfrocoCvroZx82YCtWICXhDApyS4LBFc/ZDHPtBsL5XGcRx4vr9kXC8IwQ35bXEMHNclUPtLxpmTB8XnpGCMgb1oGO5+uwRIj6skU5jiSiBvvTbtR3lh+lb/nIxjowBa+XdcB0EQwGG9SuCtUDvhGperkRA8jim0XXUKbxJ6pW5qc55jbbbUHKcmPAtYWs6u48AncyUKXnoxQ0Bt6O46DgzdHt9L14BqVI0BQs7SoVb2UT1HQg56KB1vocS8tTuKYUrS2/vi2DmYwO4tCezbmsDB4RQOjaRwZHsax3emcXJXJ07t68JhuqXjIRjHQ4OdBiu0nBdEEO/uR3pgO1UZfQSBMFyP8Y2DOnfodZKjwQkdq7x8BwhzcEap7tCrxSrPUlEbjTzqmKb3+lYgkqRjToXx7+82zKT+T+FAqoapgsG5Ox4uETQzlKopIFEtaDBddDBBUB2nZCuaKjSfb2dc3JqeRwTd6xMurlB9cnHUIz8fZ2/fozO3fHxxw8fnpC9uhOw/r33nYmD/Y4v+5+FHVwK8dymMj64GzI+LLvaHbjeEEDwYY1YkBkCTMPdaKS5DG1LrNqbRZLNSPPrPBARaDBoARDRAkOJOJkC1mR43hZSnkAdwJYANlKBbeXc4PkKeD5lSDVc5RhzipE83z3FbwawpnK1zdm7ig3Va8MNhM9/NwJgm3fMhzGidNSMK0rvpNfPcfHj0fmfz+ZCzxjZAjfXX6pfrzY7K4xiw8cE2oskHl+S5BiKf4BcS+Q5nbZfCQZMigYtY2EUk5MJl2AY7UcO4WOkyDOcSlN1QAKm/cuN3MH3nCqaol56+fRUF6qoF1vdG3PIcdXY2cIAI8yCJeqnQDQ7cuv1udG6pICu6R6wkXV4x3GoChLwG9DlRgfUn10IEzDAyBGJJ1aUqCJYObky6uDru4g6BeVb6Jfh+zvCfkc4SfAXAn18P4f3LAT6kRPzVTR9fEoz1/N6lAPr/htcnPQjA75JPxG9A/1PRZ/qd0Tpe3FPADw4UcGxrCb2JGralaxjR5wFqnDzBil1NYWbD3GdvXEt0A/C2hNlrhgExpKH9rzorctbvAVo0iAIfkPQsgKaUD7ltdJIsF0Tkq7I3xwhxlM/tt4GBvWlgiWtByzrMsEu0N+ZerCpFhhJF9prQhowc+nuuR31hnZJElXmZqXD6PZz7Xl4fTvrLp9pgY9mZ8j6ryWExicFQo2Idl5JnVgCCr14Jb6yBUTieQnpwO6KdfQhFYvDDUfg0XY8dfpV8PBYgIEBbkCZiG5YHi1wNFNm3pOpY38B1KKZFKEVHCNSLsF+Xk47j9REYY0EdAVUg0lULPAWkXbEaWDQY/gxS4k5Th50i6T+5SOLUOeuBdBX6Ap7iG5ZbIHt0axlPjJQwRL++ZBVP7yji6FAZXfEaOqkLP7iljJ3dFeif2Sp9qV00UehfarEakXAcuMUwUF59GyxVeGZpKS/rrjy3mrlBlxbRurp7fgKzDGixnXJ1bO4rFNsH4QBIJ2AlaKpwYAt2X1wXRJZkLLzUmA95IXhcuQo7pSKucgXaHkF9xqW/YxZA8WywBT4CYJ8DT2YrlDYT9Xk96U4EOJ7rUlLzLTiXymXq6Wp4fC1dAw0u3OvsiA2Cx9KhVvbhmITLFpvf31eOORPC5oFzOhkJpLEGRg77RJDoQKJ7EEluGCZ6hxCOp2E4Yc9wX9EIMe8BB4pAOuY5SybfkKqjkSE/DmD+rvX2TQ1Sd7j3Wd/z05VEHQ01IFPEosy2xyQl6yxVIIlwHd0E88F0DT00HaeBaNDAts4ahjurSEYaVr8t9clAsmYlZfv6ecUgzrgCdEnoUUrRIlUSZSQoLTabLVGx7KBB3XhQDaGWCdiga2hIFUrVKpK9RcuxWMpvhof6dr5aQ6Fab3FbwlyKEYuwRIwNc9bAiYbBHXRYNYfnAWbp/OA+LgFykbgoMwiFrKrYAndFWFmdw1ngHOJ+gEuhd45H24MjRu3UjBQQ/d22YLBAXKqWuWyvwyfDaDhMaaeBbCFHaboyJ+y3+2FtpVM/VifW5La2mAtDu+xT6msLfVbnorxolDfAQW48RiJD/q72NsbA8Xy4fkAKwThz+wiWuZSSbwx8oo1AWp++lNv8KI1Glf0qy2ktP99rVc+qZ79RA+FrVeHXEojZh6RYATTnOxtVplQeRYKs7ArD+Qc+pW09O3SQtK04ngsUGK5WN0gKkB2wrOBmocaXsZiRLxs4BkhG6moqjjeFBXpTjOxEABOF74eRDoURrUZRK4Rw3xfTW5EHy4H2cLYzNWNVqMq7na9A/3KrrkI3nef9tkeGFfD4a8M0hZc2htZ1g36Ub9+D3SDsSDZNNcTc7GxQYk02kpaLpSLLCE7IAVwKtRJ0i+USytVqM9DMr+u4CNieLqXpdhxutzuZTAbtVC6V4Ts+PAIx2i5J0tl8HtqpDHGgJqIJ6zuRnUKxVLL2R+7nAbX7msrJTquOS2NN0RYLXKnVcWeyiNNXp/HFlWl8SfqK9jPXMjh7PYtzN7K4cCsHvYV45U4eV+/mcX0sD/07rRvjBYxOVwgIHBLGRYO0WBoPys3lYAkRfRyanmMQdQ372cKR0rCqDknR61udaZe8XKpZHfpGl4XZRme8AT/q43wpjcvlJK5VErhVjaHkBqj7IUxQPzxZC5Crh9FwY+iKR9CVILg6ccBNwffTSMfTFOa6+NwDx+9FV6oXfV0DcEPbEI4OY0vPFvR2DsMJ7UIssQe7hvZieOAQTPgk/NhJjNC+p3sYQYWgU3ewvqttcLRZl+dlZr0VRSQHmQLqqXIN2UpdTqui9jHRbl9V5NUEclg3QQhIxQEBtCRpl26riXsfYbRZmC3miKEuomG2PXlVCM7ZQh4Caj7O3g5B2iNAVyuVOTjcjskOVMNt5HshbjLFIJXHLCda9Nm90elx+xaN67pIRuMIU5SfzmWg/5jLII/crWI97EwJoOuUNFpSw/3kJ1eo4qOvx/F//uEq/vffXMZ//t0V/JffXcV/+f1V+49o/9ufruHv37yGf3jrBv7HOzfwz+/exL+8dxP/9v5N/Ov7t/A+407kCWBw7ycb64rrc2yECMwa5qKI62ChNM0JRP8i6z5UHTUC9MRUCaMUxMvrBrDFi8j5Bf1UYzipKH6V3YZ/z2y35rvlIdyI9OFKqA9v5QbxTn4AH5W2IBvsxcjQCfT1HocTeYoA+wy2b30a+3c8jSD5EpzYywgnX8GBnS/h0O5X4CV/hL6BH2LX9teR7v0xnORPEev6K/Ru+SnSPT+CE38doeRrGOp/CUPxHWjkvcUzuoLrwnHBFlnouAwXBW4R4LFiEr4LCRFjxSVW1UyCwRbwFDiLYIFogff6HJSQlZ4jQGcSSCeAcAgQaK+P46pj1bnpnSMY5woFC9DJGCcIxtZZaP3D2hw1D3ycvX3Xs3gradpWQata20wnkYijnTo7OtHd2YNwEJllJEu+WKAUNzYLyPFIjECdQL5YxBSBWuK8wj2muTWg5bdeCVedz/VZ+5NhKxLGUOcGbolSi0B7MlvG3akipeU8Lt2mNE2J+vQ1StqXp/DZpUl8cn4KH56fxEfnJnCekna21EBdUrQ68tqzsO4YPsXQgNRiEPEMQdppPVqzMavqKNjn9fyUC2VMTRRwZcrg5jpBbKl0DT3077DSkRryDQ+Soi9WUrhQ68RVtwvn0YMPi314vzBggfqy2Ysg/QLCqe/DxF6FG3sBqc6n0dF1iqD9JEz4CbjRE0ilDyOV2gdJzqHITgTRHXBDIzD+Fjh+Dzy/A46XBpwUjJOAz8nHLRRRr8xdOjN7q7zZG3nPCWzmPK3uYYaH6xjEfAd19s+pSo2/c6OLtajddWlgJlMCHcitPfyq7ErEZZ8KB0CKwNyZAvSatwDbyHNVXO4rUJkS8ej0BCS46hPOEmalushQCzE+PUn34ix/13ERi8TR09WLLuJuYh4Wt54d13XRThLPO5IdnAViMMaZZVgsFzE+NYlMPmdBIh6JQh9cqtZqBIg71E1TdJkNvbkW1b8xZnMTXWVqdfbGuiRp9r1VRlkyWCzsYv/WBF442IMXDvXgmf1deJ5Em3gAABAASURBVHJvJ07s7LBnog9uS2HvUAI7B+IY6YtiS3cEfR1hdCUCTqghTrweHMdDw3jY7CtkgMC5l2qYUrWO4bU3Wx0F1BtZBlpfZTVYzzWChDa4r+V8nM2EUa4zYXLcqJt4hLBTY1m0IjGoNhxUGi7K8FAiFeoe8qRszcVopYEp2o1Lac4haDhxOFSBOG4UROkmmTCME5BCgPHbSG2kCjOYc9VrQG6SNAWr9JzjucqHedVr5iWxOJd5gdp4yMclE58kQGr9E4AFfBSQjg0oMok3H1tPsjbLpCN5805BND2X+XVYV1zZQ2efBc7pOBBmncp9mWgb7ZUr5nF7/K5Vt3WnuoijEfvWoaToqew06hSwWmn6VBunE2lIdex53hwcbsdklqwVpWm6jot4JIEORg5CQdORv6r8qdw09JF/qT7C9Bvo7GU9BLh256b9wLXCMOjm3rbh7c+CdNlnFrhttoP6oaTpZse8v9QF0nuH4njuYDe+d6wPPzzZb98s/OlzQ/btw//48jb8p1e24e9e2oqfP78VP3t2CH/59CB+9OQgvn+83wJ5LMaOy4kZWLzO8IAuzzEENjObapQSz1x1B2vInupYP0jXuIMnkHZDHibKLr6cjOBG3t/QEtUaxoKwwHg5xpIqJyp5jJdVnuVCrsGPEz700keWIF1e/2pjDSmuOqjP9k2y3uucKMdLlYXxlh2MGiUzUVTGahmolEBEm3FcxnAcIMQ2lsTclQJE3AegvhZYLk1s/CW9sz5PemdyFMlYAv2d3XCJp4VSAbfG72CSIN2easDN365UtwXpdvf5dpZwvpOhCB5DX2e/NdF2KZFLt6/NJtaV6sBQTz+l6Bwu3boGzSJtwTfJamA2KaX1JCOAlrpjPXHnxxHQRUMO4mEP8YjHxvWRivlIkzriIXQmQuhJBxjsimBbXwy7BuPYN5zEsZ0pPL2vA/uHE4hGQgCl6fm8H/SzBnHgmtlkwi4Q88xs29UbFUiKrnPjcDbQGi2VfAWGgmYsHYVLqepqJY4vcimCqr9GTosHF5Rk6iGr5pjixuDioZquwpqpSgHjpRwFXsVsut/Xr6ToPCXo3ATI9L5YLYhsFrjMcRDeGXMvUMPKv/eCqG8mQy5Y/ZjgZHnPZxEbq0P1I0CvU7KsE9j1bEPS0hBI5zNoLDcRcVKw4CxAlt5Z4Cyg9tnW8rPMNvcnW8hCOFgslTj+tqA71Wkl6onMFK7dvWnVwq0cGWMQDUfR3dGD+MwhDCxxOYu5x8Ix9Hf1czZIwph7DZOlQlyZ0D9a1MHsBPXS2/qHEPghXLx5BTdGb0OzyWI8v6tuderX6up47Jj3WwcOW4sC6IpsHLaZ6xh4roOQ57B9HEQDl6YLw5m9IYLBZl4WpJknM5OsS0tE+aOb8tGwqg6d6lhfRUnVUS3WWCrHfnM62ZFAI5bGhUYfzpdTqFEtoXTWS4WyweVxHx+OUgddTJHfTEGWYCgQKxBsJso5FLR8XyLcqp3VhyhF1yil1bJTaBDcWnEbBLka1Y61ShWWyjTLFVTbidJttUUMJ2Bsxa+TV41xKqUyBdiFZOMxToPhbBw2UZ3pKbz+gYCoWizDYZga08zkyyjkS/afC8hP/1BA7g3m08bnT6PWgOKXcgUbrla9p1+vl5kHqQymxwGWm8Hv3ewzXL6DyAYu9yk5U1ev0xuSpjVAlm+We3w22FaulHH97m1cpVYhEY1juG+Q2QwouBZwmQLs9dFbc7DR93xmvwPdyW60aywWyxaH/ULnEEG3p7MP/ZSmw6HIbIA6AUf/t+vC9cuQfsVhpfSmuzhrDGE6l8WXl85atYfCzUZ6WBYO/obrAgQDPMRLknTddjT27PvMB4vE5RPWXyTmow4XdeORCTb18tnTAvfeCJItwuc4JxFDqaxxv6oObqTWqI92fRcuN4qCSJgbcBGMIoVPMp34/G4Ep2/69tXrq+Mebk669gNG00UHeQKw3sNosEamCw4u3PXmfE/Dvsp9JcCblyL44HYco5UwQ658awU1Uc5DQL1y6OVDNChFVyfHUOSAL0xloY/oK4YmAwGcwM5+ZJ9++elM84P/ss9QjmZuSu4ZKGytWlN0YmADNQJ0IZOjqju7ODFeMZtHlSCsSOrTVUrLefLMjk+hRcXJDAxBV2ndvjsx654dn0YxW4CORyq+qM7ylLn5mZ/Oocg4c/LDyaI0MYbK+CgaZao91Fl0tjkSgJIjIJ1zt8A5AUoeAHFo/YNCubk/0qGJ2xOj+OrK1yhy727n4DB6093QuB/LTHDD/gpxcQJqq1ZK2jDc2reVRemCswJGOa1I7aYxBp3JTmwf2oGOJCujzVMbhxduXcGsNM1ZY9+2ndyg6sHl29dx9uoFqj/ybTEerNVY9s1fa239cKAiGgJksjwt5802iYuoUwIRANxv2g6L6epnnYxsXuCgYVxyIDP+btZtQXpe3iNUd0jlQZkKdW4YNrj9tt78VHIV1Ct1+FT9iIcxhuPWoMryXswn8NatFPRxoncuBNAHi/StjA8JvJ9f93HutgeBM9hIEwTpz+j2p/MB3r0Y4Ava9cEjfU8jFnPQ2c2NV0f1p1SWJw3KSYL0OKXp5UOu4MuGE1hVxu6gOHqXaukCNCHZWMyzpOhyoUT34gzJXrISaonukmqLBMQKpd1KsUKwraDBPmnj80f9UwBcJTguTopTZRwmxvC6BdQCXYFrixwCb9wBmkfxqmi51yl1Kw3FUdwWNShZy6/BvLT7yV4nOFemRlGjugjRCKCNwB5iURdJao0gBLhMjO3c4vcwTOV1KpvB6avnqXcetQLrrqERK0XrhIek6Ct3rhO8OdnMZNBzPXRxU3G4fxtSsdSM69IGS7m4Z0yqjIFt6O8eQIiSdStUlbuuN9lZvrx8DlKSy32gqxfHdh2A1CRfXjmHCzeuzMmUwmw6qQEpTUEk+6ZnoJlgnSNfMyqNpsN9/ArjKHzCrJNHnTHrBC2YJZt9nZxXjqadf58FaM97S5JuWFVHlkwapLXfDQ72SqFiJbUWSLdzMVwKb9vi4tmdReztL6MvWUMyWucYb+DahIsLoz6BxcAYQN/n2NlTRQf9d/RU8PzuEl4/WMAbhwrYN9SAH179KkQDeLpagCRp2wfaM7UWO1ewUnHUCFpEZ+aTGZ0fn5k34J9M1XMbVQyBU+4cB4bkUPI0ho4zPIwxrAsXjussQy6MmReH0q1WLS0KWM+JMHXC5JODgceNRI9uIpdhDfOE1kVecvMJtg4FqXY/w07uOA0YbrzWTRncbAE6CGYCa4YF899i8zDNBgd1jpuC525cwtdXLxJw4zi0fS+6KOBKutZm4ekr5+1hC/WFVl6FrdsHt2OwZws8j/2p5bGE6SzhDqF9L1Ueu7butrqT9nBTuQy+uHgGX136Gpl8Fr7rYVv/FhzesRea1T85/yU0e+jNm/Z4D8bOjsN7AW92AsMOwJoDZw/AdRcE2QwHzzhIR6PY2tmF4a4uDKQ70JNIoCMWQzISQSwIEPg+XGfJppjNpvq4axpg/8d6rgbzUjMuGqyb9cRfbxzlO8Q0KTjPYSGddNwDGvYFliz9WDb+rvWWBF0rVuH4DlyqO+bHd90G9E2Noc4qDm2p4IltJZwaKeH41jIXWxpqQFe8ZqPZ17fZFPU6GKeBbrqnCdgiQ9VMscEM25Ar/zQYpER99CTBJq//a8Xndd2UUE1hGm6tiCAWQRANs5wz+TCASwAMcUM44CZaOBFB2JpRRChxhuNRuAzvRSN8jiFKtxAFF4dAqrwYYxjfQxALI5KML0Ex2DSZDnQxjuO7CJFvNEmeluKIUjecJEWZpmEabjwG/cMAuStvruuidTnsFMqH/CMM786AlTEGHu0R5ZcTolcvgUskQGnTrxX/UTDL1J1f4l7cp+e/grJ2eMc+bOnpt3Ydufv8whmcvXYRBa4KWvn1iJXC1d3De9CV7obhX8tvKdNZykPuSYriO4d2YbBniEASyMmSli63qIP56NwX1LdctucAY9yp3Lt1B/YP76J+OoOPz32JW5S4q1zq2EgP8GfJgrIjIMx8pxJ4WEAdDoWwq7cfz+3eixf37MczO3fjiZGdODG8HUeHhnFgyxCluwHs6OnDMIF8IJVGTzKJrnjCArkAvkXRIAKYEFUDPhoIwZgADp8d48MYj+Q2CWpWg/lXnQBdZ1hgoR8e4OUbg5DLNGm2JxN2gajLZTT10Q1QYmr3XINdqo4alcpBPMBiReO0BM/UIVzStzcioQZElZpBtuQwbwDxF62rSNFT5EmaMy1XoFR3Uah79xxWYatRVTHJDb/J9ao8GJ96C7iVLLuyQdQCaQx+yLepGxbYJaiFY1EIDCPWP24BOZKIEbCj8Al4HilC8A4I8qFwCI4qw3IAXBbep743TL/FKGDcgOPIFVAyjiE5joNQEIL1kz8BOyBFSZ3xMAzDZo0D8fWZnoDXMA5mL8N0XbiBD5fScbufcehHNw91OFNjwPQDOM2C+7v0eYyrd29anCuUihRQ92HXlhGEPB968e8c9+0+u3AaY1PjFEIaNjFjDFLxFPZu24ttAyNzMNUGWOLHWcLdOntE/UGqOw7sOICezl6oYawHf7SbeYk66I8J1Nq5lHifTiRxaMcejPRvJUDfhc0kK1igzigP7jbLsGaDgx0QaQF1BPC8ZQJvvJfDhgl5HmKUmFORKPqSKWzr6sauvn7sHxzC0aFteHL7Tjy/ew9eIIg/u2sPntq+i0C+HSe2bcex4ZFZGuneilBoEK47yGJsQcjfwp3hLTQH2eCDNAcQ8vrg+30I+T3wvbkUCbpZFTEYY7CZV8gxCEjzU/WYD98tMisZUrMj0zLnlipDNMex7UHLyHKeAE+VRygZavO5Z3W4+nA5rd1zoY3J6eP8AmNJ2XSZvcsEb8BAnwfFzCWslBRdbPgzLqszJKfrKN4EddOrizEvVIMSfn4KhuSwvhzX4ThkTTqkmaDGGLrJfS5Z4CMwagUFhje0W2J4sHxoXXw2xsDYMAtNZ8YdxrRiNE0HmBPHGE54DtKBhxrrd6xUYxRjCeQBgwWXkaOZ62xabhLwMlMANxHRJo3ODb35TxI8JaRKgh7PTGLf8E4c2LYH8UgMAu8rxMUPv/4cAvH2d0cCP8BWYuP+7QfQ3dG96ow7y4U09EzF0zi48yD2jexHfN55vixVHV9e/hqSqO9w51kduZsK8eO7D2KguxcXuBT4nGqRSapHNJjIbsNv5XFFpg6LKaDWR1a4NAMlANtpVoy4sQGMMXAdB57rwieFPI9A4CPihwjiYUhiFogPUaLezvqTBL6nfwB7+pq0jSDdndxBDc4OJCIjVLdvQziQuYN20S5EInu4zyLaj1jkwBzqSOxCOtHJorM+sPZrvTGohSBIL4xdp661Ws9zZZCjJ0c1f1u3JvYyN7Ly3PkvkMol6pwJxC3/llkv11Et1CiNufDCi0/AilakmkKScCuezHwQxJNNAAAQAElEQVTZgE2CjmhNj7NU4aNLKToe1GfdlDvxKFKannVchUX9/p5e+h6/VUQFRTAqkzmJZSeBed98WE18jUe9/SdpXhPisnHMsr6r9nQJxjGvOSVmKlW2rWoOMPYPc64GJ852muNpHxi3zPJP3AEIhtbpIf+oX+r17s8pJUs4HekbohS9n+MqCQmqN6g9EEB/fe3CnH0513EhYD644zCGudfnu/6qS7LiaHUcB3qx5djeY9ixZQfxLZhlXmcvGJ0cxwdnPrNi/wQr0hiD/s4enNh9CB2JFL7iBuNpUq6Qn433UCwsByIhMFNAZxJEL8D3Abk/lAwtTNQYw+w48JinWSDnaibkeQh5HoHdo59PoPcZjmR8mFkKEXxbFNBOcuZSw4Tsa8yAwWZePssVuGZBqtLTTpUzqDWod5yXoYrO205mMT0+jcmJKY7RDOQ2LxjK2TL30mrwEyEYY+Z72+cCpd/z5TQ+LfbgcjmBu9UIMvUQXN+B9NR9ybngqY/s66P88aBh4+tXAJ2t+/a0iHVc5ofDAjrZUOHEUmY5CpUyJilJ56mfXibaQi9OYshngNw4AZszx8IQy7po0zpHNVCdGYpQpdEKrPIQH1uPqzMXq1rLaGF0j0Ad9RzUODtmNeMtDEKXJSLTZ85drQCTLL9IkvUcz819sBMuBdOvrpyzat7edBeO7TqIHpqsYtxlHj+iBP0JddSTmQzn2HtljEfjVs2xf/t+ClkpsLNitZezmoAhSnrbB3fg5P4nMNQ7BKlBWvFq9Tp02uPdrz6GpGZtJLqOi6GeAQL1YUSCsFV7aAdUZwix0dds55m1zKZwr4pmnDSIfR+grg7daYJ1AlyjANSZsVDAQhb4Nl1lDpoiSdLLZpbL46ANSPPTHKee9mZxkngxt6UEKmVK0To2po3oOoFGR8nKxblg3qjVUcqUITNIBvPZzz5XGi4ulVP4TW4Y/54dwR9yQ3gn24ubjRhc7lyOEnzPZyO4VIzjaiUJk4wg0RPGjUYKZ0qdOF3swucE+OsV9pdZrktYWBRNJrlMDtOT08hOZZHP5zFWzGJCx8mWiLaoswAqS31sgUC9aIDlHdnUKLKOWH0IucsP9ZW7vpk7PFjOpVL32dbpkE8pGix39V4wjb97T5x4eDcaBLN2x3l24otdRUyMAgTIeb6b9shcWl3z19wI/OryWa5kYzix5zAGu/ugYk1mp4hzX+GDs5/Z0xx1TbAzuZOaQ8ftju4+hsGeLRSwlm+LmWizxqpCG2OIawlIl3JkzzHiW8+chKq1Kq7euYG3v/wIZ66ct58zDQTsA0M4TtUHo0Ozy+Vb11GucGacTX6DLErArJKXwqnDSuUhPXVPB1ggQHZunIAbGRRVV8fsGxaqwgFRZKdfZnw9kBItppNWJx4rZXGnOM1BOjdHaiJmVSN4Nj+SYupCnVkXoFqsopovQ2oOL+K1+cy1inul4WC6FuAaQfgzAu5vx3vwL7fS+KdbHfivVzrx36514p9GB/A/MyN4p7oNHzSG8c9TI/j78R34h+ld+HV2mAC+MkhryVvMF5GbzqOYLxFfCshO53A3O4nxitQ6c/O25FOD0j2BHTmqOji+FoZTqdpd5z83/WqsszorU3XadGn9Lh6+5buoqXHW7rEEC4F0MnC57QdOTG0g3R5XdsUX0d7gVE1j8Vv66HGqPKhSBfvv4oEerGupXMbFW1cJxKcJD54F6G1UdUggzeZz+PLS13jnq09w7e4t1Nry6HElrGPMx/Ycx/YtOxEiLq41p6sCaTF1jEMs68bJfSdxZM9RYloHZ5B7TV/mkk466Le+/BCSmkus2HAojN1bRnBw+17oYLeA+ubYbQjUxXOjSLkQLeA30wEWuMtBHc5h8TnjU9lOqToJCLA7KWHrNEg8Ci4DwFoFqD9mYRXrG036MHuJOzocs5taDp/VHLgG4I2ZK18r4w4lxEy1tGB4GmPg+z48tQ3DG2PgcbffD3EVxGd7s21L01R1UEwMp8Mwpo25DbDwh1FQI1iX6g4ypQYmi8BoycelXICzUwHOZSIE4iSuVZO4Xk3g+nQIo1MguPvIUdquMu5CrnNdtMlZrVahFUBrYilTNztJnbJUHgLMuTGWeNLSPk+ALjADSwSZ67yw/AI+6aOr993gc3mLb5Pm5qD15LAtwhKEaOardVQ5UWAuCxu0MaflFwlgQ/GHk1Rjahz1uzfQYD3SZVNvbQbq2xsfn//S/mcVqTh2Etd8z7O4dubKBbz1xYe4RBBvxzaH+NKV6sZR4uWh3YeRovp3PRnn8Fl9NM0KW6juePrQ0zi44xCxLT4bWQNAR1EkSb9tM3wNFVaudjz3b9uFPVu2s8OP47OLp63ZPtvMMtlAi/KDOZ1gGebsTBaIgxCgjcVuAnVfF9DTCXSlgDTLKfd4pAncChfyYOMo7jKsHxUvgYPUHRwzq62VDcu6x14mabqd4Th1tFJ11CUxtnvM2ENhHzGqpSJc3USiEcRY/+FwgNYlnW+Zqg4NhNASpzpaYZc0TbOH1BoGVRGRpMqOU6NZIyCXuSFZylQgdcuSPOZ5GA5Mjxtnype8jDHsJi4qpoHpcoHqh1WsJAWqrB8rRetrcFjsYubnODPjc575QCcBtICaT3NuerU9i5eozandSi8Wo90FthPNZTLH33cMEr6LOsuSqahGDWt1ThDLg95kJbhehpmiFQuo3bqB2thdPW0aCXSlztWR4ulcFoe277GnOSKhwB49vnDjCt768gN8ff2ifW5lzBgDHbo4vOswnjhwCv1d/XAo6Lb812Jy+KwlOOB7vt2dfPrwM9i7bR+i4egsg0ajgQxnui8o+r975lPog0sC43Q8ycLtxdbeQVy+fYO667OYyk4vWObOMlqLhZWxSPOTwwqNzhALbvJiTQKuAwiEowFAcEAXQbuXgN3XDe6igksKoEPgnQBbApytwIoAd1UBSXscpBCvBQk8PIcyq6NYa9gl6GbnQgAduIBB86oTmMdKmUVVHc0QgMvVS4yrmXR3GunuFGR3hPYzASrZCvRp0hAB2lNbzbivxjDGIMSJNiDoKx2RnkXGmHssaBVA18pUPdxzXdbmEJzCkTB0JtkPfOhMsiYaj/1iqlKAXmxZloE87bG7aViQForJrY3YlG1PLSsz27LOmGxuaFKWIDvj1DQWZ9D026Bfj/WQmgHp8eLMxLQwi0xtJjMzBh0WvRtanYyPo8bNuUa9tmiYjXYUdo1NTRCvzuAOVS3SChwY2c1trKgVQC/fvkYV74c4TRVvkZqDVvrGGIaJY//IAZwiTuobHa7DAdAKsEbTWWN4GzzgLLJr6048c+RZ7Ny6i9gUtu760RJvIjNFHfSX0E7nKAvHqZK41oljuw6gJ91p38LRDqm+qrdC24jlCsSW571CoPV5s7LhsIoE2gJegQEHNhJRIB0HJGX3dgD9XYDMHoK5To5Iv52KYxa8wyE8bPCucMQKpBcZ8+urm1XG4liFz/ZpPwKmr8LdLWaQqRbVNZbkZBjZZd07JAWqE3H0vYgGy1LKlGzcSEcEs+iP1V8C0Dgn4CjbUhJ7PBlHoHZqY6H0laYmgzbnZa3GGDR5x6Ev8SXYF6LxCIxLtUkljwlJyMty4IiQ9JzjhmEpt3hIBqGEs7jfjKuAuUzdaJ0NHlIfnnG3ldayy2TbrK7+GJC3orR4KBv2eZEfSdL6dGmVgRb9dCndIUbMH2/ZZrk09MQCNJj/FtUF0pRka6N30chkZsM+KItwTP8aUDh1+fZ1bOEGod4oTMdTqHGSkNr2vdOfUDNwxgqmCt/KSySIYM+2vXjm6LPYQQ2CBNuW33pMItDaoxm2ajQcw76RfXiKqo/h/mErYbc41Skp3Z0Yw/uUpqWHFmgb42Cgqxcndh9CMhKjov0szl2/BOmuW/HWbRrDqCIac27bE+a43PeD0hKp4ws8XI4+n6oPgTclPytZ6ytdAm2Bd18n0E0gb4E3QcFK3ZSsoPiLZfu+M7mQQYXCoNVHL/R6oC4+60qSNI3ZdARUt6lrrbGfzDquYKmVaihOFlAtVFER5Svwoz78mL9CzMW9HbZfEAmQ4GQbT8cQ5qpJbu2hDScJDT6l3e6+kt0YA58TejgStsDvuI7F1GlOSlMEaQtCSzEhMNVzU5QY9XGhMmrUZ7eT/RASAatBEGux0MRV5YZ8xX5AqQyZ5WIJGW5c6gigQ7VjpeVXKs/9wBKHSINpVsus11aYxcxyBUqnlWYzThnlQnFRqhZKMIrDDbdp5qPA/MyJTyCuUg2iz5jqJE9dOvgZ5gpXZnh9rU9fyNMX9ErcjK1ms6g+AJXHTLKzhto8V8xThXEJOs3RmUjj2K6D6LVH7RpWXfvR2S8oiH6FSQqkCt+KHPgBdBJOmoY92/bMEWBbYdZqrguklYgxBslYyuqmnzjwJAa6ByCdtfxEmm1ucJPw7a8+ssuFbD5LTHIxTJXH8T2HLKhLP61ZSop5xVkPGUYS0Zh7s/OxH+ie6/6gnlgfEHHws6CA64KFBFsJXPvgHnhL6u6ElcIlbceizTAcyA8qa+LbPNnR2Lz6UKIk37B4BDsDwyfJTg2Ml7O4bU91WKdV/Uhyzo8WUC/XUJoqQhJuhFK0gHRVDBYJZIyBw/YSGdPMH9ouq15hP6oRTNqcV201xsAYY8M3WPOFahlTlKbLlMSs4yI/dYHt6B3kb99Ebjq3gPLTWRQz+dkz4wKIGoG8MJ2ndiQzS5nJDMYn+MywtWyb31QWpRzrr8ZZm+krfrVUQUFpMU5uCZK/zn0zir21J1Ak38zYFBal8Sm2UwYewbaQLeD2eBaaCGxk/jQ4yVTop8+aqjziR2dOZg1UWR6Bc24yy/KQmOdCJodKvoDaBFUepAYnKoV/EFSqlHHx5lV8cekMwkEYJ/cexlBPP8CmnMxO4dPzp60Aqs+T1rUMQPOSxDzUtxWnDj2F/TsOIBpEFaXpeR+/zn3EhTGGWNOF43tP4BipM9VlO32Lp/4BgF6R1ImPr6i3KZSLXPWHsGNgGIdG9kL/weAzFvimPvDdNpO24q/eZO0tEpjjaxHXTXZiHbGiwIoBXFY39XQIh4BkHKC+FZK4pTZJJWBfsKEEZvXiG5zNCgdFU92xubUi3WTgmtnSlOpVjJaymKoWCFury0uD6o0KddB1LQdYnwJsl/UYoj56lvFGW5hlgTSTQ40Tw0awr3FAT1eKyFA3vSg/SrQ1Smalu7dQmp5GOVdYhCS5llBrA6k641UF7pRcdUbbEoE3RyrT3WVY60b/KiVbxRU4t/KwaHyGbcWRWeVzg+m04shssE9J6l2KXK6UEuzyVcYbp6TenqaNz/po0E/pE53l1CR2i5a7zCY1ILNeyKM2eguN6clm2A3+lcCokxyfXvgKOqVzdMd+DPdt4ZB0kJ09avcRro3ehM33TPoSULU5+MSBJ3Bk9xH7woox7EQz/vdjsArvJzqIPQ56O3vx5MFTySEyswAAEABJREFUzaN58TQxycwy1ax04eYVq2A/f/0y9BymTnvnlm3YPjiM25Oj+Ory13iQr47PZuZRsajxKF1C0naIgJ2IEbBTsIAtVYnUJtx0YuVuWI7LHFBFEvv/hvFcDSPpJgOVdSbwVCmPO5SiaxzAM04rGlI3VKjiMAT7cq4CPUe6IhCIrhj5PgJY/sx7nbrw+QCzHraEGWQ5OU0tAdINqiWqk3dRITVsW81rLQ0r9R2SgbmXBVqN48Che4tAu/Y7GzAIKBy03B3jwDiK0BbdGLjcc3EZztJiJv1tPMxcZOEoHFV9bht5tHsUNEQB+3AqEoI+tpRjPvSZ1JnY1lB8hVd8Zt666ce6h0IIUR11j0JQuAb19VWuMqo65UGQV/iNIoHuGMH/i0tnoX8VqFNpwinf9ey7H2euXsBbX3yAi7euodomVDqse30fWoLqiX0noWN3xrCCNihjzkbw8ViILT1DeObwMzi48xBX93G0X/Zo3tXzeOfLj+xLL1Uu91LxJA5yp1R6Hi0tLnF5IQBvj7cauzEGxohWE/oRDGOYJ4c/rgurGpFEbXXYBO14BFx6oL0DM/S67tnTHY11RV93JJ89LCCZGQ463XCXIL2W8SVJVkBZoyRdmijAC7sIp8IzHB+cIVByPOqTCZhK/35TEkhPE2SmKU0v4MUKaXACM/lJeKgiiIURRCMIybQUQesLdUE0bAHL8mDFup4H6dfDnNxbFIpF0AhC8EgJ7oO03AO6+3QzhhHJwBgDj6AaptotSvXbUqTPifohnzGat+omxH0YHY2MMV6TEohyozTGPixK0N7REUeU+a/7Phrq483oUHyP/MLKG/Pkup71McbYskWTUcQ7k0hQaElwpRlLJxGQj6HkXZucRG1M/7WljI289PW689wn06m0rT2D2De8C1FuAuqTy3qR5W2qbr+mf5nqkFa6xhhqMtM4vOsITlFQ1YsrAu2W/0aYHD4bwQbEEh8jA9vxzJFnsZeqDO1wtjhLCslwqfAFJWad+LhrT3w0IIA+tH0vAj+Es9cuUG911+6ctuLdj9mwkfUrsg+P/g8b3AIyJRCrDrEv1yQBbkChrYOvtSCqAak7SgSbtca93/A+J6DAbQJCjQNsvJyzJxwEWKvlLQmnTh1qZbrEJWYD0Z4YHILnauOvOxyzLbWKAKUusXTdjJoRNQ5y1ZI9L92uy7S+XFk4xQwClAhMSQJUikSzo0UJxAh6sXQc0WQMvvoIIxoYCKQFwu0AG1EYbobqm89xxSGQNv1jlFDDcFwXrUtStE+JNyBYLkXi43AyaMUxxsBjHjQZyK9JAXkH8CkBWyKIR9h306S641LF1WhFp2kgMJN07FB1ZdhPMHM55G0YXuVyKME7rgvHJRmHpQXqxQIkTdcmxmZi3L8hNYf20M7duExgDuPg9j3oTKaJR3X72QsdgtA3iIql0mxixhgrkO4f2Y+nKKAO9Q3DZb5nA2yQxdkgPpZNEAqwc8tOPH34WewY2knBMLDu+lEH1ZnDj859Cb1CqfPUKpDOTuvtnWluLF6gWmRdH2IySmEeUTKh0hOW5nl9Ix4dFoqSBqdpgJIElVxghQLO2puM2AipVYlzm14dIXbkgHmmgWytBL0KXqZeei1t4AUeQjEfHinaG0U4HYYdrXiwl2EibsiFcQyqpfs/myuIUtmz1SLK9Upb5unDTUXkp2BKOTaxM4eM6m8OGTBraF2qW2MMDPvMPeIKgIEaRu4OZt0N7ca0ooJBAP4YY2DMSoS2i2H5ZAzNZSjEfKfZfnX2vPFS+yviLDNvwAAka0XbJee2x3Zro1xC9c4t1LjB2lDnbvdch13YJPwRQGs1v2/bbm4UDjBXBtoo1DeJRArTYDlaSYQpZe/auhtPUzDdbo/aeS2vDTWdDeVGZtFIDPs0sxx6GkO9W+G7Pl2bd53Sgv6ljL5BfYl6HS0jYuEIdgwOoyOeghT2dye5e0t1SDPGKn7ZQcCOB1Ypvo0XO7k9ssdlHyhV2VfV5baGstqTHUTo5n7+GiJuQFAJvKGZXjZFKfpuKQMN2LWw9qIeUsMpdO/tRrw3zuZeZgSvhfEqwrqBC2MM9J9fVhF8xSAqe5bSdIZqj9nAEigKGUBno1fT9xV+AarNcrOWOsMoiIGxz3N/5COa67rs03w2q4zuceJIsg4bzMckJQVmazYZC3h0sGYb+M0GaLco/RZRH1zPTqMqkM5l20Otyy4p+hZ13Hcomfemu7FzcBsCP2Q/Nao3CvW2ofwE5q0EQn6AkYERag6egT7ir09gtPw22pwZPhvH1hhD4S+FQzsP49i+4+hKd8GxINpMo8zdZgG0Ppg9SkBWA/WkOlngrdxUrODynevIFQrNwKv8NewAqwz6zQzGOoXPWToVA6inA3VzXFetuiwVqjmk6uB4WHWcjQrYUncYMpwmOI1RUlxrPowx8MIe/KgP44oTmW3GzaQkxTueg2qlKQVqoFrprbG+DCh+jpJ0ljTLgRuGoC4ahelZp+UtzNgyAVS/anOZqv9lgt6X12qqgBiNgEKFT1KeyspUW6otHi2zzWuB1dhxbqx7o1hsviY+Pmqf1/uj9pjiKv7S7WuoN2rYtWUbh1jKbgxKoPzk/Je4Qr9a2+TpUvXS39UHfRV0//aDlKGi601+VfGcVYVaYyBjDLoJzsd2H7NSdYzSdTuLqVzG6qAv3rpid01DnLWGevqRjichvZD+P5j0kO1xlrWr3UTzAq2m4edFebQf2dHZI2AlauoP4a6u+bjfhg1+kWVV9aQmCTGLAooaV1E6eqbTDZqYV8WgPZCYidrdNsHu+A5E9hhguYJCrgj9I4JioQjpydeahQYlxgwBero6I4gItLhhiOwk0LYhtTzf5Xu2pPUSV05KK/CWqLTlWSyR/Dxeq+ThE6lTlKYNzSzzdY+5GCiXdJGVxrI3kye02CAN1lWNAF0fvwvOoNZtPT86JnxnYhTaJ+umsLiFOOQYB9lCDjrNoY3CAtUrLd7GGCuEHthxCId2HUY6kYYxzFgrwAMwnTyl1nYqUCmvDljIF9DuvlZ7sVRGOt6JgzsOY2v/NgiIW/lvsGPe4dJC77yPTk2gwQGst3oGu3pR4Ayp/3hQKBdbwR+b7TXgEPW4EbMWoG6qO2YGQzuvB2z3OChDJN72w0LTFW74bIAOcX62G1wpVCnp6mULnW1tsH/ND7PuZ44/lwDTcBrITuUwNTZFmsbUxDSK+SKU9lp4K2sl6uSLkp4VURJabgrIEaT1vAFk0yAYygzUX+bzXA0gzo8DVsQCt9U5CKSllzbcBJyqNiixsrg0Jyk96Ggo560VGSn1JhbKxuAqHLEKAmmqPuiyrltf5xTe6EjdcO8gt34SEHDfJl+BtN6cbu9PUmts6x/BAUrQqWja4tVasVHhha8WZ1kGPS9HTpGguIBKRZS4i7nAfbGwy7hJ0ujvHMC+4X1cQnTCmJkKZnWqcq7cvm710Po4iXRA/V29kKkjMNOUttsrh1EWvQ3u/S0a4NvoKNTjzjmndNjNxLZ6Xay4GghFAtlq6nOx+Ot18zmfhJRXtlGNg8qlhBL2qLJYL8NF4mnFVSqWMD2ZwdT4tAXScrGCjSqrepcf9gGWpZgpQJ8gVZp6e65UKPN5dZp+w7wHjo++SBI7Yr3oCmJgJik9UxiRLrqcZ4jV3uI2P+w95JWtbEG6gWDBaquxCCYatpCZz3DDnjVZx0MeGpwwMtU69GW+sUoNl/IVjEtPzRw1SCsnaNDe1XVmGpSCMT3RrMuVGcwJIRWGPlmhfbBENIb+zl5Iis5xZXOBq/xrd26i0ppMGdN1XGoIeqiD3o/edB8qVN3eF0YKZ9l3V+LhRMJhtFOYz00K5ri3h1mtPRqJoI/Au3/Hfmwb2AbNQiyrvTWIRqcn7euX01T+G2PQlUyjh2qSqdw07lLCrrZVkI202I+ho4jGgpvAsMDtATlsOluHhY6E0QRqggjrb6k86PSYBemlAjwgd495CphP5hRRgvPuRB9OdoxAZidByiNo32/SkpxzmTz06rHA2r5KncmhVr3/0xg2b8y8F3bhR1jHMNZp9scIDkWzLgssihFxQ9gS7cTRjq14tW8/vtd/ANtjPQSWOurZKdSnx2hfns9cxstDmsaW3YNgfgNXOZgbW09rSU3hLc1hJQ7MxyrGmMN+oO9Lu46D0sycFtAtR0l6bM2nZtoywQ3EhqRoHekl4Nk8ruFHx+mkXtV3OgYI0J3JNDQBT2WmceXWDUjt2s4uRrXt7uHd2D9CoTPVcX/4yLErnA0obK2Ep44CzqEgjDApEFgTZOf4yW2NFCGPwd4t2DuyH53JudK0XrO8dpeVMTVORX2V+2ExDHT2WAHjFpcb+VVVvGFXNO11+d2xS0rSCy+JKOC6S5ZbGzalmgbUkkEeiEeIAzFwjOXtGRdbCVQCqR8PHsULPbtxIDWIgXAaMS+gBNMMZwOv4UcvmUjVIWBqkaTdGiXJNbBZNqjDZXo4wXERD8NlPRtj4FEyDIVD0BnjxSJ7nIDSoSi2x3twsnObBebvE5wPpLYgHYrApX+DetXq5F3UCNSL8Vib2736Ew7a9qZ0GjC/i/IRxi7qsbwji34vwBp4aMKOOIDyVuBP2GF+CfBZStRlttXKrAyMMQBvtC7G55IfoG6aS6mW66pNreali3bJt7ejCyHPtyc6BNw3xm9Dp89azFzHRVe6m1L0Xgz1b4VwLbxGLFxveMcYA2PmEgxgjIEBYIy5b0rEEhgZHMFAzyDVGQFaV526aL2GefXuTeSom/HYoTo4m0WCAGMEbinvW2GXMs1SHt8Vd88DYlHYDUV3YW2o80sn3ZSsNrdSfA7KwAVauXIITIHrozecxBOdO/DDwSMWvE517cDe5AD6wylK3GGGZ0Ss7hJI+gRMY5qpGMfA8z24BNbVcVhFKLLWKY9YKga9YRflxKhPm4ajzOtMuuLiGgcJP4wt0Q47AT3XvRtvzJRxD1cRCT8CgbdhCSmyoTY9jhrBQGCt+BtFwq4m8BmEXbMIW/UK0SJeyzg1OTV/FYzTPjgPyLoieWzSBH+Iz5imykN9Q89lrnjGS+1nxpdhxaR5zw2g8+VTXImwLrmTO9dvmacqpfApSuGiRDSOrmSHDZ0r5iE1rHTR1mHmJxqOYoR7a0N9W6lhDGCMuS9iZMuZXGjl7zL8WHU27Mb/tHF02Hl7O3qxa+suJOPJNh9gKpuxr4pn8llK0A0kqBvSK+MC6CnqpVWZcyLMfzB0ENGYf6+9G87n8A15pkSHZAzsPWCLo/2qUxddphTNcbHa8dQe/b7snmPQ1EnPZWOMge+46KCkuT81gFeoAvgzSteSsvcnRxDz+yhpdlC6jjCiR1qigekjQI7EIggiIfghHwLOSCwMbyNBmukYw7IEPhLpONJdaQioXQoVIcdFZxDHSKwbh9NDeKZ7JyQxC5yfpn1LpANSd7gcAwb3rgZVedXJUUpsKqgAABAASURBVFS4YrznugabkHiJ4Or3JW7QCkRDrrNEqI1yVmor85IknfAc9sEGpik5q1+kPENptYq7hVWANCvPGPszNzEKeg0CK6TyoNp0rufST2WuYu4S2PXySm9HN7WGCbual476xtgd6GW7VmyHbZdKpLB9aCd6O/pazptmPugWnC1IIprE1r5hpBMcfM69ZHWK4/bEGFQ5Ve50x8JRdCc7UGPly02ViRUuAwPd+K5e6rzRAPafDHAgtFeDur/00ZJg2t03w66BGDhsmyUSM2w0lwMgZIEuhoPpLTjasZsS9X6E3N0E8hHSIDynZwa0Y4zhk5shNW9jDAE6QKojRUoi2ZFAQD0fHtDlMa+JUBgD0RSkWz/WMWxVNz8cPIwfbzlK+17sSfRDqg6fYR3mD/MvAmytkEOVq8W6VHp8nh/kfp6l9pGKS2x9515dLclTQURLBpjxmF+W1eGzjeySf5Q/NFCg0CAzrmcKEVJ5SJiwAZf9USzRvUAqI3REThuImUlK9qvLVIkSuAREsP91JNJUdYRQKpdxm3y0ulcdtlLRybTezn4MdA9CquCW+2aZzmYl5FLqSLMy+jr7EAkis8mqMnLssKPcodU/AAj5Pme1JKUoB5PU1ZXa38yajbWYZW7j2RCray8b9Bv/w/pFlPUqgDL36uJh/UcW1afvAIEG4r3syHlRMoRflwMm7vlWZeCaJMF5kGC9iyTQ3kPA3k63LaRegnYn+4j6SQyuE0MoiFGKjsP3AxhjFk1j9Y6G/D1E3TC0wSk1jCTlfcl+CJSf6t5ppf8/Jyj/iOqMJzu3YzjahbgXZh5dxnVg+Iclrgal3BqX6JXxO5BdnxktF8tYHZVQpnqgTh4t9nVKptVyBa34pVIZlXIVtco9t5ZfhenUKlWC2UxsjpE6l/46vtgKs5hZIc/2zViNWz2L32Lh57tVmGeV1XcMBbAGNxAb8JiFhAu4RNoC1R58tLfKVmN5KkyzQuBU2Woqj8JQeLOB+NPKQ61QQm1sFHW9gSjApt9Kd5l8tVoPeR6SVHcofLFSxl1K5DpZpucWhYlX/QTpzuTcPbWW/4M2nQedQDv/RCyJ/u5+RMLRdmfkSgXqoCes0t6wc8fCEYRDAXLUU5fY0eYEXvBg6CKiMedm7+Piao7Tt/0hRCmTS3+0LfXtyQ5KLqqNzS6+BmTAQbmWdKME9bjH9rRA6zCqyx4RIiAn4Dl9BOwdpH2kPaSdBEVJ29toDsN3BeB9BO1uAmUnqWOVpLBdDNvNNHpIfYh5g9iVGKFkvAev9u+HJOWfDJ3AXw4dx8u9+3AoNYSecJI63xDDu8yfYT6Z3RVvKiEIJFJ1VCn5aZOzmC0gNzG9SsogP5W1/31FSQmoqgTdvD7aTx5Z0uT4NPTR/AbBawFfxtV/OdF+0Gx8Amh+Orts+s00S1B6rXjlYgm5qcyy8Vrp5xmuQdCNsT+wO2KK+jeP4JziGHWrVUiabvHVJFLI5pGdnCZv8p8kMX4pl4fKqnCiBqXwCicd8c6PjqF07QrqBFn5LUeaBHQooVAqIUoAjkdjtlwltst4Zsq+yNKKb4whXkXQ19WHZCLZct5U09nM1GLhGHU6/fYUR3uXVmU1VRtanAMBATrwmzuteq8eK1zGtHNbIfC32dtlc0qSDodA1LAltZuGHBWbDdKGqfv8CXFQ0uDT6u7IDEgvjCMXlg8uwTDE4sXhmi4CZL8FZ9/dZkE75ArAm5J3iCqT1ZEAfy/jK95BSv8HEPb2YCS2E09yU/NgagskKadCMYQcD77jMm2H+VCeVleu2VAEFknR1bFbACVYAY0kUkmLqyWBmOK1eDYoVdcIdIpfoQSaK1a4h1aDT6lTbvNJkjexsRWde5h1St1VzA83/9nGa8VqgGnUGWfleE0+Vbgse4LtK9XbdLXBOgQSDhBiZsosQ4t1neFqlRqqLIek6TInA0sE+fY8aMIQ7xIno9LUNEq3bnEjlpuIbbxaPNtN7XNp9S5sSRCgYwTqOuPkqNvW3lj7qQ7P9ZCOpdCV6kL7EeJ2fg/azip60Enc4x8QfNNUwMciMThteukKlfhaerQqJ/BCrJAAZUrRJfqpMe5xWZutwQ6wthjf8NAtaVrqDxZFuknppO+nDslmzTfHIgHN2IGINVwC9ZjrQMI0lr0EkCKHoVrkEjg9OAjDMXFScpWksFGGDTO+T34uSjWDHAkNwzI49DP0w31fjVoF1Ym7qLZJfIYTmcPxsBYyxtzLC61mJj7oXiY1SBGuqBbjqfTuRaaNYVvx54dvfzaGCTF46zbGoN1/JbvHZoqyY1CARpaStLj5zHfEc2xfQesyYDFMk7dR3d8jY+iJtovPxhgYgmyDUnDt7m00VthArHLTNktArnKSlOAYEJcqcqPaVcfy2rjD90JIU82hE2pMpd1r0+ystk1LyyakQkfDUXieZ5/1ow3DAjdQiuUiaqxsn1J0NIhCS7IcVR5VVqDCLUbGsOpIC/w40y9w+y44uGzSljTNerHqDkomm10dTVUHK9yQ1nAzy4h4BhGVYw3xFgZVwmule1zqtGYp7WVItG7MTXTSSYRGbhINCh9iajiZ+mwv+/H7RBSrMYNoGK4/M35YRI2lgBvHihvEo0AoBD8IcW8nspBfPAKfE7nhxGDTZ4V75BWOhReGbctPwHhe4FvwnI0X8hBQvaZ0VyLF90MhhNiubF771mEVhpu8IXQw7RgnFPEF8+PSHkSCBfkJGG623AxsjGFZPLTyHvgGDie/Bjdkqb/AUpfeNCxStSH/cBDAdRziTs2qV1vu8hO5zG+U6teQH+jxoZCz2an6BOdwwE7GZUR72gJiVZAq0Hc8StJcBLFTFytN4MaKl1kxxHcmAAcPImFQF4BZdccmo7RAWlKxgVlztUvakl567THXnNSSEVRdWUp701x2LxlorR5UP5jCNEyRRIBRdJeSpUA3mopjtRROxCBgVXzD+nU1pgjOih/WUUy2vR8Oo2MRnpFkHD4nBcWDLsNuwv4y/58GiNccIl9fajSGt9GYf4+gGyGQzwm3SJrWn3lWfI+AGCfwUW5AjpUcjoSQJPiGfVdsWRrAFUhzUrDx2vhFyMNjXm1A/mii8YIQ5K6wEU5UQSUPJzMBVJuqUwZbcNeJK5KcgQY8t5muhMMiJ059t6M9guu4Vv3qez4e1uVsdsKe6xOAw/BY+Pa0q9yhlnpDuiGXjRjiMqPBlixTxybgbg87x274xA5jW5fWxzdrQB2PkkgjFCJIw+6kSzKkz6bdkpaCGWltrYmG2f5xLoHXGm9DwxNAchakaWlnvG47+VTLQH6SDZJHe39tdmEDY1ZLAAzuXbQbOhhjCDsGxZk9iIjvwBj6zCFG4zN/Z2+GgEM3Y2hbgsgI9LXUimhTM4AxZkViAN4GFHahCbgBg2nWL3gxOp9ombnJDaCjMbS1kdyahNnLvpmPmXBy5WocVCchO6WnRUmqP6vbNoDjOM0wBO4aV+wC66ZD81f+AaXo7xZIa9YPheEKSJr1YH/rjRo0izVB2qUuyGOHa9CNmyAEaxtokR9DN7Yjf+feDT6y3jVZ0vYdvClx1AnUZXZgzn+bXgG+Y7i0VeusPWmpOzSQF2vXtXNbXwz1nxxVHZlKg/1wfTzmxFJnzE8D+iSp7HM8N+5BUmKuWkONaUjXO5+zynVfg2KmScWnRfPTWPKZcT32C0nSipvlZKKwsotkX4kM+7OoFa7ZOm2xuY9lP7oklUe91go2x2ywbupc1aBh4PAPvKwbVa0NufO5dTuOC6k6vlMg7RgHkqZlou0SOEvlUWcFys+dUYdoZms2RFvgOVbDJxGNObcaTjTH8bvzwMmw4odQNC7q7NibXXCBdOCadaUc4UCOec5mZ3lBeiUKBxnOcNp8XeC5VgdKaVaKprpjDkhucBfVF+aKzLNqLzxPEJrN8mJpmlnftVkW47UkBwOHM2/AzDkUgcusX433OfWBpS+bRfszE0Zpi2YerSFg1sbhxBjAzUHrtuhPA8wKMMOvAeaC2NMg0Tp7Owzgsh6dlsQ967N5FmfzkmqmZIyB47BmaKLtEhCLWFV0bbBqGta0lTav4uixyls8Vhn0Wxis7DgosoNRYHiApVuctZa1GoyL+y7vKl12jPoS3ssHfMC+6j3ZSh2ZmWX5upNT/y3mYKXo2mK6UqW0Ru6LRCHmoUSAFqeo7xIQZdtI4rjdAHYOx36IpLFdojSt6mmO/ZWZGyKD7lZIVcOCuNoUHLsDTFE3LeatwDOmwstZcZmNGdcm8sw+tFkcJmjanjfb6mx2gqoUYwyLvTBlNZoqDtbX2A3ae25Y4iIvy8/M9Rcj0VzX79RThfVYhIOHUQ0C2oCTBJtmzXWuONo8fNjStAayVB7TBOo1F6I9gqS7PHWkeeqj6W7YLrDUBIaNah9JpXnm1QBIEKRpbOhtKP0uZLjK3DNTvG2pNfnGXMeu8LRS0Rhv51u3PXYRvi0G6iCzERiO9+yjLFq1aPNwitL0EhuIimKYG5GiqCWUD1HzeebX0BQxLG0P5d50kMYShVWliTDv0qw3z2lVj+IlWlXgb2kgLdNL1E8KbDa7iJ5jEJDWm26UqpIYyY6P9TLZgHhZStGZ8v30JMatlmBVHaX8TI7oZoFIj7LLXAstHkeu+VpTD5sIucsyVNg5ARY4zPGdeWBr8G4+cGSyY60qWjMCWkNfIK09B0bnKkV8MHtpoilxNVCmhD3rOGsxMIY082zTtj8zDi1DjIsFQNJ0pjkxtrysyTj3wNhYp+YP89K0tP2aZpqmzWmTrc4mp2eTM2aRErPiZkRnG4Y1A0tYJCzmXmYVYebGeKBPjwzzCgG6WKmxWlW5m5stnz0rRDLrTDZMSethn/BQreUIFlPcQJQqYV1FEWAUMoD+RdYsA9WKaMZBCc1Y78cQwBUkSZN1fNWSNANr/Cw2JhfNjMK3eawp74pr4DKtKCdwQWKegCwpFjMXq9u+6JJbtt+KjyKIA0l1rMd2shuIlKQX3UBUpmdohpVYNIFb7u2MZFcgkeybTxxGm58o1CksYfZSBamiWg6qElGzAReruGZIYxjKUvN57u/S8eaG+3Y+lQkuxXKNy8rNLZ/LJhFAS5peb8qtEx7rjb9R8bQakU5am4jr4qmlt1QddsNwXRxWHUkTiSR/jaPl1R0cFwrU4sz2alnXZJLNmsLPBFZy6iMatqpfnURpsZKpj4JNs9/muYqZiTJrGGPAe/a5vRizjrJYFVMW9qRHobWCkccMoighkFfTyf7KaT4/Qx9jDIwxtD2ce9NBWmU1xrDQ8wvMGZFwooqSj+EPg1kpcH7F0WvOrbBzHOwDOdmINO3zd++nzKVvU5Le3LILnKXqUPutN+UIR7F00vfDY71pt8dT78lROl2XXlr9TyoOSdEC63bGbXal0fa4vFWBRfNCyalaryNXrVof1Z21LPajwIu5L+Nmxxh/eC8TagUvRm61p0s3iZ8gAAAQAElEQVRLiM81StIFgnErSy7dRHeLFdzMl5dnqEiqY9FiIWc3EMeJzAp8L5DQBkzLGP60nOcGabrS2xj+NJ8eyu+mgHR7yQxrRgSamHfZum5V1GorxpCJDSsL7a27xaf1/B0zVZcVdv4yVR5apWxm8X0uZUMkLNLGWOWl+I/ECQ/2oyxXJOsCaUpz9ewEqlOj0IeARPoEZ42TJ1HD1oSO5dbZRlV9irNStR86qrVMAq4+nCT/WRJPisxqX8tAP8yjjrBKRVBhm+tfU0kjrRc25lODoDi3PxCumIkGAX4BMREblqaSMWpPI1uTGJNCVNO+0q+iiVrhpJe2X8RjfqYoNbdU9A7HsiZ5lUX/DECSdiuOkm9SO6dZ34UWbRpOUyc9SbVHZTHAZ8W1xVJ5FhaomVbzty3wJlo3HaShWmZDYN7VrC79ilqeptV2LYcFpq08+7PAy8Zt57YwxLfXpcaBV+bgr0nJt8nF1PE7gewSzbLq3NjNQ+8hdNF5OcwS+NYM0gS2OiW58ugd5O6QprJUS5OmcygXSmgQaJVMg+1U4XN+uvk5zjzD6bOhTcqhwPBNexb5TPNZnyHVN6htfPZyAXk+V8DdySwqlEDjnAQKCrsIFbN5VMoVxpoZGTSqnBTEs6B/6EtSmGK2gCLDlkjyK5F/tVyezTcZoM4VRqVYgvxWpHzRpiu9ufLdBGmgwolognlWPchdfUYSdozNniuWcXsqb+tLdVbhsyYwzNSdwmsSqpQq9lvalVIZ7VRlOavZDGq3b6Kh43iK0CK2j8qg9JpOhGi68bf52PZrDEOJ2tw208qq2MzkmmmxyILq5kPbL+tI9dbmQqt1ZE+idfHbkJdovi/j2Ljz3b8bz5VKA8VyvU2BtHnl9tmhpe643xT1xpxOAZj7ZXQf8dmLoM2tadZnTf1ptbwYtqp/ZHH3FsoEujJBqkUCjwb9xUpgLdAs5YoEuyIEiEULkAUUCZgt4LSmBewciuRnwcoyAASyebqNTuYg0AxXSrBgL8CfT+QhsGsNNOWjSpDL0z2n7zaTshMZZCemkR2fRkY0NmXNAvMlULTJMv8VgrbiTI9NYiXKjE/Z8mhFoPiSmAP2kwo3CKc5SbXz9SjVJznR5Fn+i3cmkVFeSEqrlC9BqwbxUN5VD6qP1nerZ02WQ+Hzd8dRuHIZVX0djzxb8dSuIHI0qbmukZsI9mr+qO8ZhhM1XTb/d9NBmu0CNRBkaSuvKrw1y8rZGAfGGAsy8ytO/nOI4WDmuHznHyrskA9DH62Kl7ojTMXi/TaJ9NIP+4SHyqPFiKTpPNUeel4N1WsVVCfvojpNfehqItxnGAmXGWWUfNISU2lu2q0Buhpqy5D6BrsIHM4W88e+Q15R/vj0my5VMU1JW2AsqrNfK3yLlew1rhg18VU42cwSpW5J36VcHqWxcZRv35rzCVNhjTEGFovAi2k2uKppcPLhU9ttYEyT2hw31epsampMzCH46jVLYwyf7t2qtBr1bQ1WlFw9x4HLsGqA1swp98VoLqd7IRZbutzz/XbbKtT1lSilNBZ0ugdfbp+9KkS635QeFZDm+OWGXB065bGqMrHOG/rHygRoh2CtL9a1k+O5duC3eBlj4LC/r4WMaev1tFYbBqU64LsO4r63LD9jGAH3LmPMsuGdmbwZZ2488JKboX+TjC2XMS1TAUhL3C7DqY19A9Q0y7SFk169lx1Jr7nfLjXPfrd5r8naKBVQvXHNStPU10BYUyfWOEzf8zzLS+OkxjEzH2uMMfBcF6oDG/Ah/DibnabjuCy0D8fMTVqVVuUOuCpQeVLlua6HCt2qrFC5LUqGriIa7bcGVvvzd81eph61SF0j8WLTi+47xr7Iwv59X2lLGpe6A4u0730xXmNk1WG22sA0dbCrisrlupOfQqiaQzSdmEORVBxBJAxDYBMvw7rywyFEkrHVUSIG+11lz1V0qG4MQaRIsDEhD12JCGLL8NInSb2Qj9ZljIHHeEEssmz64UQUoSAEZybfStf1XVuWSCIKS/EowrRbikcQxPgsors+x+ozvmF5MXN5tKeYdoR8KjNuMhzPQSwSQm+K8SMBpokZtSCEFg/HdRTMkiEPfa5U+V+KQuTvsj3M2G2gWISAuErp22FZWh9OqlM41H9qqVJSt4xnfhzyFw65zMOM06Yb90q7SUm7rmu/zyoTbZcqp8CNltpMJfmuB48dURUnCbst6DyrRnCL2ryE0qI2p++SVZJ0kaAiCWGzy+1z4Aeu2uT+Ug5xgGjzMLTpvXRhvnOc9PRFvIU+813Y6aolmFIWvlO3wCJwaSePIGlMs36MMfAJ0voe8uoohibQejZhQ7RscExlOV5MEGCgI77sd6k1GfiBb+PaH6bvhUIWoJdNn8AfiobhuE4zGtMVeIUJ7jFORJY6koi3qDOFRNdcEpC7fjPfYuKxfTsIxlHmp0Z+cjOG9cEwkWQCPT0dGO5OAkx3OhwhvzSizIfLCUlhRcpPhBNTsjuN5SgeDcHPTnADcQxVblZWKfyFPB+B74sNJfk693BKKOtzstYFMIZ5cX0IyI0xeFhXs8Y3MXVVjP3PLOxU7cmWKmXk8jlUWIFyV8WEWEFyL1cqWApsVHfGPLwKVF4fRSoTVEpSdzyEzPnsVdo43IhW0XI4NgMMD6EoNknCLgpcjk9TmuZt3Zb8kdhdzAD5CQZRTBor3mupKQMjfm2s2dQYp95W21+9BD15r5UszxUiNcM0f21QWUX2YaUfBuQ4Nc3c28Aun6NsW/WVuZuyBgoWeA56CK4Kdztfgc5Ty90SZi6qeRb9pMiM96yh43hT46iO3UEmM0EwrkD/hDbsBxZbysIfqkUqM/ijeD7xJxaNIxxE9PjQiMNpc9PW7BthocNBGI5zL3lV0nQhC4GyAFn/siYZi9vZbTI7Dak9Fs8pG3ROq90L1eDGgzruPZfvjq0pSVdRF2hsYrEpHCHkAr4sG5BulANVKg+18gawWzcL7clluTLRiy0tJouaWgnqu9Hsy4v6z3Nsw9p5Pks/Ko5IIWQWmWaWy3fVVTpg5cvjQZAaQTTDW2mLZh7XZTiMZUwbUz63brnGPBeaeArUF9/Il2GMsdQKI3NVedA4KBa4gXgN49cvE1fKSCeSFqiFLVPcQ8jTX/xaJKyKR+KIhMItp4diqo42PeEwQTodT3OpEcymXWVHy1CSns5nUOVSJMblTW+6y85ydyZHof+BOBt4EYuZ76ZGEc13/w48q9hlStElkuybWWSPgyi0QQCtfEuSfhROeCgv2jiclNiqh8VIlV3OA7lJoG3ZPD8oqwhz+uuqUGY+l+azJNAJTh7GOOin1OmIedNrbb8rxlOORe1slXFRu9ty9vnxASXrURR2F3pBV+A6BGkfAqpbBOmSZkssEVgRliNKy6U7NzF+8zL0Rb/OZBq+76NM94nMJDIE6vbo8kvGU9S2xNqdN93ujI2No53Gx8cxMTGJ8fGJOe7tYe7XXi6UEQ1F4XuhOQXOFfK4OzkG6aY9qkM00/meh7HpCcyf5VoR1VzG8FfUcqTZlKKthT/frbvGjStJ0lyhb3rBKfhCID2vOdadj+bmoYboullsSEThb5YAPV2uL8OvAegbHQLpZULN8WKUOc9rfJD6ZaJcg3Sz/bF7Qs8a2aw6OEfavbDKu+iey9I2RWzRbKgGDFe7mtiXWnk5jKOPRXVHfKo7arhdqGBu32pwsTxDs3wXt+hwQjY7hanpSUSCKDooKCpkierU0clxTOUyepwlz3ER9sOcb2sbjoXjxN0JYuz4BHGW5nKY6szmaBMtkXAUHckuu4HYnuw0Z7Kb43dnpeZULAnNdlPZDO5MjVk9Unv4lewCajbfSsG+df4VgkmxXLWrkE0tHBMTQAcaWeDo4vP93pKkYx558b5fXmuNX6OEVZgeR4F9r8ZN7SwRcarCXrVUp5LeU6oOfa9j1YmJmWi1ERRWRGxilDIn5EmCtE9RtCvw6PLo3mpCM79fUKfss794barP+SXQS01SeajUUnmU50sf9OA9P9qC5yLr6ka5jAwD9yVTBOkE1YF15Ao53KFwmOFKvhXJGGN10elYBwE90nJ+KKbT1dWJdurs7ERHRxqdnR1z3NvD3K99y8AgRrZsQ4pLCaetcSQt36JifzIzBZ3ySMUS2NY3RPVHDRdvXMH0vJmuWWOGhojG49vWgKToIpfA8/uy9XzAPx47d8jB/KGI9V4+B7BAugn86+WyunjaCxEYl6lyqxBoi9lJTN24hNzYLfbHimUiHb9UDPah/Ueitv0k6QTRczlpeyZSW5clZsw4rmworEgh1b6TbOcSH1IhDyGXFU/78ncr9vKhFvVVnkUtT7EStZ7XYUrtwPkFbOYlYzvsU8mQiw5OQhmq8O5Qmm4PrHajQN7utMCubE5RpXqFUrM8h/0Q4pSUSwTt2xOjdgUvNStmrhD9ezt6sXVwCL09PRuOhZ3E3Q5ibGdHB7poLoepq2nVmWxvnOFJlZHsQE9Hzxy9tI7ajXIH9uqdG8hxp9X3fAx29aGLuqOb43dwm1K2juTNyQk7DdtwjtPsg1pm9uG7YylLkubgtZ13k4sdYmMEbRPvRiQfJfho83AjeC3Go079cZH9bur6BYxdPoPp21dR5qrO4SCOpjqR7uVATSWxN+lja8wFi7iQDaU0ityAJOmFvhvioslholTFeLFq+elFjzuU7GvGwUDYt24r/mhMiFYMuHyABlFR/Utnjuvc1FsNNVhHijfLmflocKYRcWZrc2YoAmqtWp394FSIcXtCrj0qd5266YomRcZQHiTQVQm+VX2ro0Wzbx+WUSlRei6UcLlYxChXR32lEnrv3kFtYgxZqlgv3bqG27ST3ewdDkUw0D2AzmTnrNvDsjwUkFZhJUUP9W1FPBLX4yyNT0/h3PVLGJ+ehDpAVzKNXVtGKMnUcPbaBYxnJuct44nSEM2ymLWwqWlnT+Dvw7kfTqoVbq6UKHHM9ONNzYR00oGDJVoE67oirkGcjBdv5bWzbBAAKsWcBeI6N6kr3NXPjt1A5u51lHNT8PwAQTSBWKoLQ8M7cGiwG892B3ixJ4ztMR/uApRmH6sW0chNo17MQ9+nEFmQaQMavdas72zUOInOtg2j1pmf5QBGIKPvbRTyJZwezeCrsSzHQx15tvMYVR0uqyCNOvQa9EokXu0SIwcTatUaSrnC8pQvQHmoE5CZnMXUer1m0yws8iGn+W5FhikXirZubPyZH43xGuuoQbCWkwXdStXmxX5/ZDprv0Oi+AFBNtWgeoICyOjM3oDiKV8Kq2915CYysDQ5TVOUwTTdrvL5q0wGZQL2QCYP78pV5K9dxu27N3GZID3FtlP6IoeTXiIax0DPINKJDjzsi8Pp4WQhwUGwlSDdSUnFpcTSykWhXMRlStKXbl9DntK0lh3b+ocw0NWHq3du4RwrVmqRVniNlyYtMoQ5AFrhvktmhYO++bbhcVWpnAAAEABJREFU5leA1BOBu0hb3EcDNEH6/njWqS8ucdMoR9XF5LXzGLv4FbKj1wkaFThcsUU7+9G37yS2HHkOnUM70RGPYkfcw1OdIbzaF8aJjgApf4nhwmqu5bIojY1x3zCHfIbAQnApTNGuDxzRbkFkKkNhO4sSAa9OgAMvgZI+imQBRh8FIqDkCCiWZLc0DX3wKEP72GSOgkoBhWIZtwnQWQJ1j0P1CnkqzEqUY36q9kw1E+et9AWeijc9OomlKDM2hQLBrUZAZzR71znZlPJFC6Iq37I0nUMxV7QTgo3MH6WtyaxKngJrOtm7Jr6UfIvZAizNTCAOAbbH1OFSir/Dspc504mHJr4yw1sqllC2VIYmJIHyBCXns5USRjkhD9WAPgowaq8JqlDPfv05rt69xbmqYdPWjzCnj3gz2D1IvXRYTg+Vluh1Dz5PUmX0cWAM929DLBKbk6BUHl9d+ppLkFFoKdNN1cixnQeQYLivLn+NK3euo8JBNxtJKD370LSo8RpszObTd+u3zE6Yo9RS4WZXYwYMNqsGQo7ZkFfC2/O7nhMeKneFG0KiOvtKgZt/k9fPQzR15wqqlHi9UNgCtM+N7Fi6G/FYDD0RD7sSPk51Bhacn+wKo4vL7Pb8LGYnTKJM4MhnCKDTeQtohWy+CTICGws0RQJ0EZKaGzOSo3jV2F4WYAQ0LYAhCAtkmlSxcapc0kvq1mmOc7kKLhSqCDvAtsCF3GuUQFdDdaoOlO43jdi17IpK7aHNw7EZaXpBOQxdiAnGGJRpv24auELqoIS8z7hIUiissA5uTIzj7PXLmMhwH4FRWnece2Hbt+xEX1d/y+mhmmziTU1/TmKSoncP70Y3ddMuK67lqTPRUnl8SaCe5DLEGIOh3gEc3bUfVYLOx+e+IlDfJFBLN2dgjGlFfWyyBsocrFOjo5ic2fQqc9e6mJlEhsv5LCVJbYjVqIel+MDQrfueJNFyWY9JrQSCDZakBdJRb3VtXKsUUZi8yw2/ixi9+IUtc40gXacU5YUCJPqG0b/vCQwefhYpCgi+51kJeTjm4Wg6hOe6w3itL4Knu8LoC3tYVVHY/7xEJ0KD2+BRoGCHXE/VrRjHZTpdlOa1efk5QZpCNHZFfHTQbcXIqw1gYLNvjKFJclrkwDgkY9B+Gfo7rgNLngtnhlyalnzWYYs8D47jtEefSYNubXzFyw9CVDmF51IsgkQ8gv5YCDrNovPh2s51yT+IhqFX1MP0D8eikGliYdwOPJz1DSXiEJ6gCmNbIo5QMoYMdXJfZcdxZXocqs9WpgI/4Kp9ADsGd9iDDS33h2mydh5e8nrzcISVsXvrbsRZge05GZ2awEdff4HznOmKlAgD7rbuHtqOgyO7udybwPtnPsHVOwJqNZM6jqidA+0bgztk9M25uQKENg5L1PNVqS4qcwOsVi5Q1zqNLEF66sZFTN+8gsLEXUpnkuqKyNOeoYpJqoDC5CiKlDrL1NnOSlxi2qJlVidqgRB7VIgDV/aNqjWf/KKuWQj+lIZq7BtlTuQqqyTm3NgdjF/9GlO3LqPCTSGX/cYLBUhw869r+0GkqGKLJtJIcqNtMOriYMrHU10Bvk9g/h7pCIG6kwOYSa4p+8b3EBrYhsjuIwj1boFL6dwClutaYBI4tcjMY26MgeMK6FxYYPNokp8nCnnwQj68wEeEed6ZjuJUdwwHkwGeSIawkxuZjuvCD0IIRYI5JOBajFzfResyxsBjOvo4kYCtCXAEucQ9iiRiiPA5IH+H+ZyNyzYJhQNECHqRZBxRhovSLoroOUU3PdOMkcKJCJx5aRvyc1leZ6ZOjDHwWGbxjHcmkWj7/keS9mRHEh2xMOwmIsf3ZLUB5SGWTiDRnWZ4UQohhrtLwP48zM3GcAhPJhPYT7c4w9WZp4tcHZ0p5TDN/YjZ8hgHaU6yB3YcxDDb0nGcltdDNR96Lrq5zDy48xC2cBD5nj9bGTrpcX30pgXqG6O3oc2OBIH86K6DOLh9rz0y885XH+Iilf5l7tjanYzZ2LKwBZcBFIX4NlKVwFXh2jvS0Yee3UfRuW0vIqzjeM8WdI7sQ5LSYxBLQAAsCbNGiTo/cQeT189hguA2eeMCJm9eIoiPok4/SeCTNy/S7ywmrl9AboxtQdCv1yoW+AtToygI1PMZgNKqD8O/ja/ZqOsgMSNN1ykZS1qeuCH1xQVk7t6Ajs3Vmb7UXJFkF7p3HqZ+mdLywAgcx7V5ihBU+jho9yV9PEF1xiu9EUrNUQikByMuNBmsP+cGTjiCYHgXYodOEawPI0KhItLbh0hHGvr6nSUCRBAJowV2xhj4IZ8gGEM0RTCkf5SApi/ZRdNxCHxaFCfI9HQlsa8nhWMdUQwELjzjwPU9G1/+Ftg6UwSrFNrtArtkdxqxjoQFNcxcxhiEmB8btqsJcHHGt7yYXjydhNJXngTkDgF1JipUr6FogKgAmfmOiAjUEUtRhKnXt0QJOBQNIxQEcF23FX3GNGiYuaPXsLUktTuuC5ktgjEA75DroJNgH7iAvqFd5mYiZi6N+hxX22dKRbxVyHJztY4nOWEeCMIIjAMdV7xIAeZDqsJucoKfiWaNCMNsH9yOfRwn6UTautmfh/zjPOT0ISX9CCvm8K7D6OJuujFshZlM5TjLnb5yDh+d+xx3JsZQ44ZYkkB9nEB9SEBNcHjzi/dx9sZlFKivUwPNRLWt3hT+5rjOen9bLXXqOn3PQUcsQDTw4DoGqlJJK+FoEgnuWKdY30lKlEEsyQGaQIpAlh7ahQQnyggBPUxpwg8irCKDKjtzjiAogJ66do6bbTdRoT63ys2Y3PgdqhUuYYqgnqMaxaGqgQKKTY+RN/SOEGDjLJeYCoybm4C3KS1n4UdipDg85jlFCaiLE1O8o9cucVO+wUDExV7qmU90hPBiL9UZ/RE83xPG9piH1apRlO5qyHg+vK5+RPYeR/TwM4jup7nrAKIjuxAdHEaktxchSnWu78NWFBvHC0JoBzgBW0CAC6IRtk+YFEDSos9wHgHdJUAZY9C6HLax2tclWOsLcQ6B1HFdOK4LSapzQG4+IraYPDST45P3WpMPXAc9rIeA1aB/xiAWNTQwQYz4uFjEH7iC1EexTkWjOBgOI+y4KDkOLjP8u5zkL1Kwq1GgaaXruR76uwdwZM8xDHFstNwfBdN5FDLRkejAoV1HsGt4z4L35EenJ/D2lx/jndMf243EKhshFUvgib1H8BQHQJnPX9y4itvcIS57IdQNW4GFUqPR+M7dLsFsqCuGU7t78MTObhwe7sSegRSGu+PoS0fQGQ8QE3izkxtj4HCAh6IxJClpC7zTVD+Jop298EIB4r1bMECw2Xr8RfQfPIX0lh0IReJwPA+hWByRdBcBpgN+JIYg8BFm+ngAV5R8476BIW+BcZqTytDR5zFw4EmrwgiFowg5QAd/tsZc7Ke0fJygfKorwMsE5tcJzC/3RiCwTvqO5UNWD+52HFC8Bbq3AcOHgG1Hga37YQZ2wx3cBX/LLoT6h+F398NJdTJsHAhigB8GHA9g2/AHgMHqrgff45Ul0Wx+lKRo1mFpiy2F/ZkXhvG1+qExz2OpRwNjDLSoSnLSlkTNbgFJz5cJvG8SnN/lHkzIOHiB/fMQ+0XYD1Bin70UjuEP1To+YZhcuTybgDEGaQomh7ii38sJPhJEZv0eBYvzKGTCGINBzmIn952ETnv4Xmg2W2rA29SZ/vHTd/HmFx/gFqW3Kpe1cYLCMUrULx99GkNbtqNEoJ+KpZALx1HyQ6g5DufVOqlhaZbht9zisdzdiTAObe3ASwcG8MaJIbx+fCu+d3gQLx7oxzN7e3FyZw8O039XfxJbCej9qQi6GCcVDSES8iAeDtuENwcEKI27CLGDR1jHQTwFl51eJyNinf1IDWxHisAe7x7kBBtB4BroDxt8RTgqJUnbPJG37wAJjs6uwMGWqIvdCc9u/D1NUH6VYPzGQBSv90ehDcCdcR9JgrdjGPFh3AQMhDjwkz1A3w54O48ieuQZxI8/j+ihpxHisxncB/TvAnq3A93DQMcAkOoG4h2g3gBwvZmcmxlzvrGU+/xw4HhY6LZ6F6XTDG2B1f40n1f1qwacH9Aueec7LvXcSpD54F1zgZuo4W3uP/wim8WXVGEMhAK8lu7Egc4eBD2DKA2O4CKFjj9Qcv5wenKOHlqpRIIodg3txjGufvSCndweJXIelcwEoTB2cgPxKPWovR29FhhaeWsC9Sj++Nl7+MNn7+IKN7mkhw4Ixru3bMMT23aij8vHOgdDhjPmZDSNO3BwYewuLt++Dr0YU2LjaXmjnVzxazV1K41vq+kRtFMRH1s6Y9g7mMaJ7d0E7368fmwLfnB0C149NEjwHsCzBO9Tu3rwxI5uHNvehUPDHdhLCXx7ZxRDMR99YRcdBLokgVHgOJ9S9OsKuUhSuuHY2fDqFPh3E5AHmA+dXz6cCuHJzgDPdQd4uSeMHxKQX6O0LF3z1qi34WqMjS2QgWHfdeMp+JSk3d6tQA+BuX8HMLQPGDlMouQ9THNoP0DpG130j6UBl6i0aGZW26NXG27RROY6ClxXDfnGTt6mjUNTfOIvHRukNq9Zq3Ir4jYLakyvQBolXXTq+Iz0llPDb+sVfMz4bjKNZ7ftxmv7j2KEq2xn/wnk9h/D2d4B/Do7ifepFp3W3gnuXSG2w3D/MJ7Y/wS29Y/AIYbc8300bM6jkY1mLlLxFA7sOIRD3PSRftp15nbI0alx/OmzD/DrD9/E19cuIUfdqGGlRh2DdCmLruw4EtwsMGzEUepM3714Fv/63u/xP0m/pyT+wZlPcZo67mt3b0LfBylxyfNdBG7Vdoh6y854gK3dcewZTOHoSBee3tOLlw8N4I3jQ/jxia344bEhvEbp++VtKbzQG8Ez3WFok01niOfTUwTMYx0h9AQuFhOWlOb9kEemIwTfl/vC0EkMAbKOyx1JB9hOSVmThMsw95PGIxOXfRpSe0RTQKoX6B0Bth4AtuwF9VKA6y+SVbOI2xJOHB9L+CzvvEgSAtDlI7V8FVLUeqbJR2VF1I71dAa3VqAPIo1z1XyFaoyvuBH4Hveofk+J+Ve1En5FYeAtbmre2LoNfQeO4rUTz+Gvn/k+nn/+B+iiWTvxPCaGd+IT7qn8+xcf4sOvv0SWdqY6e/uezxX8Fpzc/yT2crMwoAQ+6/kIWZxHKC82K13JLpzc9wSO7jmOjmQnHGduFiezU3iP+ul/e+93eI+ge3tiFHrDzrBlfW4IJAoZdGfGMNSoYif1pQnqpK6P3sKfPn8f//z2r/GPf/oF/untX+GXH/wBf/z8PXz09ec4e/UCbozdxnR2GmVuQNbrdXYSzvC299hsfed+PNdBguqP3p4ERoY6sa83hhMEYqkPniVYzyeB956Ej4TvYJGxvCH1l6akvoNSfW/Ypf75QaWC9VwPPg4BBel+WJVIvBNYz4TEMdovOJ4AABAASURBVNIOhljzpToXrTkiIyieiNaZu5UdAbL2kqqOiyLLeZfmFwTm31O3/ItcFv9E+keC9L8y+rvxJMaHRjBw+AReeupl/PXLP8ZPX/sZTrzwQ6QOHEe9dwvy5HGZG9l/4Mr73979HT6/dAbFcnEm1aYhgB6giu7E3pM4SMEwGUs2PR7BX+dRy5MxBn2d/XiWm0In9p9cFKhznFE/vfAV/unNX+EXBNsz1y8jR4BuMK7K4zTq6AiF8OTOffj5i2/g7179C/zFs9/Hs4dOYmvvIOrsFedvXMEfKF3/y9u/wT+++Qv8CwH8Vx/+yYL5R+e+oKR+Efqokz6fWuFsXidPqUnE/ztFmiRjYSCdALgxuC5w+E5V2AMqrPo2+zR6CdQDVH0EwQNK6MGwbRBgRXWaVSaRJd2mZHXZ1HGdq7oJ6oWnuHIYJZ3jxt2fqIP/UySKyz0DcLbvxfaDT+D5J17CX77wOv7D9/4Sf0N66dRL2EZpOYhEOKbr0OcitEp+56uP8c9v/Rq/4Ar6AlUc1apSZIIztwBar3w/eeAUju4+jnScaqQZv0fRcB7FTLmcSbf2DuHF4y/iCe7e93T0wmOjtedVx/G0iajZ8vdnP8e1Wh05NnSFs2jdaNMQELAG1DkNsaFP7DmM1598Cf+BgP3/+MHP8Hev/Dl+9PQrOLn3MPo6ujnTlnD66nn89uM38U9v/Qr/g8D9rwTw3370Ft5lo391+RwkkWe4M1yt1fCdAmzpQeNRIEWgDvl4DNTYvEvg7LuAJsrOJNDXAzO8Daarb+PyQOBcNzOJw8tElneVK9JMvcYxWsEZmh8TmK0u2dTwO6eBLz0fY+E4ityXMhznnVR7Ht9zCH/x3Gt2vP6vHK9/8+qf47UnXoAOCwx291FeCHF8N+z7ExqTF29dxdtffshx+0v8/R//De9yta23lduzZmAgHfTWvq149tjzeIqbtl1cbeMRv5xHNX+u62Jr/zBefeJVvHjiJYwMjiAchGGMmZPlCmfJDEFzIohjPNGF8VgHMpEEJuHgbjaDicwUitRPC9TrVGMYYxCPxDAysBWn9h3Dj59+Ff/p+z/F/8ol09++8md446lXcHz3QXSlOpChDusTSuz/TtXKP1BN8i/v/Aa/++RtfHbhNG6N37V8xRPfhcsjUKRi4NIGHCFgQ2C567HffdYA+yklkyY4dxCcezqadR8Nw/T0wR0YgpFkvcZkBJqLRZk7qhYLASiMCLOXuJEIwrNOtNDFbvLlON6uU23xEVe+v6HK4l9I/14t4g9ODWcI1CVK0mmuavsYpjs/hS6qKftyk9gTCeOp3Yeo9jyG4b4tnJ8oIJCvxpoEJK2k73J/SlLyh1RX/uajN/EPf/yf+O+//ze8RaDWQYH5QpQEv0Qsgf3b9+PVJ7+PZ448i0fxJAeLueB+ZEFaOVXF6k3EVwjUP3z2DS5NjqGTeur5UrXCNtipy14ImWgSY9RrX264eOfSOfzq47fwu0/fxrtnPsGX9uNMN5rAbU971KCGdx0HKeq6dnIiePrACfzFs6/hfyFw/6fv/wQ/4/LqxSOnMNw7YDcq36ce/J/e/iX+7d3f4q0vPsAlzuA5bmCKj/LxrSZOnEhywHDDBkEIYJ3j8bWxNaA61YRIMEZHAugWOHMDMRzA1jf9DVUdHtUebkc37EVU5A2rb5ZlUeIeSyuA/G3EmR89iwiqjXbi6rRBAahOatBeJ80Hv3qtgVq1Rqrabz/ruzGT3JD/uljEn7jq/OfMNP55ehIfZrMocr9nax14puHgjbqLn9Q8/Kjm4DDd06U8wpUSvEYN2vhvUL0oQC6UCvbf5125fQ1fXDrLVe1H+C3HtFa5/+33/4r//Kt/xP9NgBZYz5ecVTpjDCQ9D/QM4tkjz+HPXvgLC9DCEfl/E8j5JmQyGUtCO7B//uJf4KWTr0BSdYR6K2PmzuutstSp7shQj3z65lX8+/t/wP/+q3/A//aLv8f/+Zt/shuH/05dlT3tcfYzq+KQHksNXOKMXqvXLHBrIuhOd+LgyF58/+QL+FuqSaQLe/3Uy9jO5ZIk6V9+9CdIun77y49w9e4N6MNQUrG08vGtNFtALekuEgCc4L6V5dzsQqkvt4OzJOdO6kptHZs5uTFUCbgEaa9vwLrX2Wf1tbxSoYgWFfMFzKdStoBSvoQax4aNyJ8GpeAqQbKYy6OQK8x+tU+fJdVX/KyZoV8mx7gFCJAZzd4NSsFKt0C/3HQOo5kszkxP4/fTU/in6Qn8ZmoKo8zH9koD32t4+Cl8/Ljh42kC9E4CdRKG612gzjwQu9FgHVSMA4H8+VvX8d7pTwjI78CuZAnE/+U3/wP/31/8d8jUXpRWtHcnx6DVNBa5tBpPUXVyYPsB/ODp1/HG8z+iJH2A8gX77SLhH1WnbwRIq/Kk7B8Z3I7vP/Ua3nj2Rzi+7wR6O/sQ+AEcNqxhgyvcYlSjJDCVncaFm1fwzlcf4Z/f/hX+8y//b/z/CNz/9bf/bPVYvyCY//HT9/Ah9dv65wI67ZHJ5WwHkJTsOS76O3rwDCXtn730I/wVNySf3n/c+v/p8/fsMT/FvTOhTlNBg39z8vJtenBdIBEFOlPgWhR2Wf5tKt9mloXARFGP9RiBlZx7CMyq10XAeTZbnBidRBJudw9AFWC1XEVhOms/cq/vQmfHp5v28SlkRWNTyIxNI0N7fiqDSqkyy0ogXS6UkJ3IQPGyE9MQ5fRta9FUtvm9aIJw83vQ9zbhbNxSGVME8UsE6rcpLf9PSs/vcWXJgYEnuEv4Rt3B92sG+yt1xEtVNDgWBcjKgTYP7xpglPtG00EMUxGugml+zXH379zUl2D1f/z6H/Gv7/wW73EFq/+gksnnoPE4W4B5FmMMXI7VaDiK4f5teO7YC/izF/8Szx19nirMbnwTL+eblmkrVXMz8S9f+ilef/qHlLBPYisl21gkRqzwYAxbfRWF0omNselJnL120b7J+I/UOf9vv/x7K3X/t9/9C3eHfwXput6jmuTr65cwOjUBvRCjDhIJBdizdQde5+7yz178IZ7cexT6d19/+Oxd/J46a3uGO59ftjOtIouPdhCXXSceAboIKknqqh9vKK6+vdRHVX9hSnSqO20I9rAereQcBhzW7UrcfB8eJWmvt89uYtepipCUW6fqoS4g5LMkXUuUVBloJY5r9q8xxjSFka9Rx5vUM3/sCH4NnqSk/Ebdw3M0t1Ji9mGgsEWGH2P4C9RHf8JNwzdJf3Ab+JwTze1EJ9WU3RiPpnCXEvotjjf9txStbBlt2duQvwQ1CXI6qbFz6y48c/Q5/PiFP8MPqSbdN7LvGyc9txd4Fb2hPfijYZcqYkvvFrx66nv4+ff/Fn/+0l/iBW4u7ueyprejD1KFuJT2HHZ2Y8yqM61/JHCXy6evrpyH1CH//Q//Ron7HyDQ/rf3fsvd44+g71xPUirXEst3PWzrG7LqkJ889zr2bt1JHfU1/PLDP+L9s5/aL/VV25aWq87INyWg6lYSnyQ/e0QvhFUBzDelfBuZT9UV+6OVmqMRQPXVTWDu7YTdjA0HrDuz6hQN+7fb0wuvtYEo/quOff8BJQnfITh/RGB+261jnFk/xH2gN+DhGeOhz7hwHYMKaZJ0kZuEHxCUf0Mw/xfSP5D+3a3hI6eBW/QvOy6k7lhNzgxB2RjDruZAwByPxjFEQe34vpP43qnX8LNX/go/f/XnePrQM1ycUKePb/blPLzs33/KAuvezl48ffgZ/OxVNsz3/wY/ot7pheMv4tieY9g+uAPd6W5o6aPGdNkRHMeBMWZViWsWn8hO2Q1HvbX4X6jTFnD/6oM/4pPzX0Iv0pSpx/Y4YEb6BdbP4aVjz8Dl81tffGjPXF+7ewvlqrr0qpL8ZgbyPSAdBysbkBrksVTdbEf1M5HqJxIGdDpGE1pv+l5dSQ/dDL22X+PASaQQ2rEHoZFdcGMxNL+C58IlT9k9pjtLIR8eSe4aA+2JueyvPv38IIQWhcIhNCmg2ST5OeRdYuSrlIbfpRT8lWfQxQnmNQLlS7E4huMxhHVcMxbGOHl86Rv8kWD8b6R/IZi/SVAXYGc5BLVXSVYr3sYYKM+u41pQ1qpZwtiuoV04QWDWwYK/oKD2N6/9LTcG/xyHdh1GgvtY+JZczrekHFZ63jm0086kf/v6f8Df/uA/4iev/JTLnR/hpSdewamDT+HgzoPY1r8NnckuRMIReJ4HNbw6gDFm2aqQ/k3v/X9+8Qx12r/Gf6VKRBsaevHl1sSoBeJ4NIaTuw/hx0+9ip0Dw5CaRG866gSINiWXTeCb7smBDg3O7g5YyZCDFJ4Lzoj4Tl3qR44DhDywkwGpONACZis1JwCCGlHnvqvFeD78kR2IPvMioseeRGT7TkS6uxBNJRClGiVCkhllHqKcIGTXh/0F1K3EDaVYn2DaDBNHlBJ+jCRTFOuII9aRsBQmvwqBX+qKdwnStzlkjoTC+DEni5OdaXSxnB7jTsXD+CJw8Tuvjn81VfwWVZxHHXmsDMvGGGg8ujOAHA3HOPf3YGRguwXfpymQvfLk96ww9lMKZn/3+n+kgEapme79Xf12TONbdjnfsvLY4gTcTBzsGcTxvSfw+jM/xN+99h/wH9/4X/DXr/0dVSM/wevP/hAvnXgZTx44BalIpNPuSHQgzA4n6VwdRDouY4zlN/9H+mydCPn1R29asNYr5mevXkC2kLcdTFL1qyefw5Gd++156j9++j7VJJdRLEsGmc/tW/Ss6hI4caByZMECFKUzVgogP3wLL/URkeuAik8gGmmWuyMF9KSB3g5AOmdJ0g7DbHAVmFAAb9sOhJ97BZHnSUdPIDwygnBXJ8LJOIJEDEEsgoD5CkXD8IMARnmdyYdhwzgUVvxwCPY/u9CU3We7ibxQCB6lbIfgXGS881RPfECALjD+Seqbn3F99Hu+VXlPUhf+RbGAf8tm8PeZSfyBm3y3q1VQxczQC29jjN30dwnIHvMgwakz1QVt+B2gQHXq0FN4mQKW9Mp/+fJP8Dccv//pjf+V4/hvrDB2eNcR6Kyz4mKTroeRzMb3modRihXSdCnl6SiO/uvCqYOn8KPnfoy/o7T9H3/4v+Dnr/0N/py7v6898zqe5Q7w4V1HsXNoNwZ6BpCIJri8CkGdyBizIBWdGrk5doebhe9Y6fr909RDT43Zt6C6U514/tATeGr/UWQKWbs5qdMl33qJWrXksK4iYaArhSZYxwhgAViRwCL1iG/SpfyLHA6dkAcu4ZoqHk1MKq+OzokEzARFsO898OIpP1wZYmgHcORp4PApYMd+gIIK2IdBIG1OlMyzWXtuJP/qxZQz1TLer5WtPPwUAfoIKUbPcr2OG1Tp6Vz0P2Wn8GYhh1ECNr0WJGaMgeu4CPkhO770/YxdW/fgxN4nrOAkocqqLrjXpPH5twRmuZ3UV+oGtnGxFrfAju/QxVb7DpW2rageO24c8APyAAAQAElEQVRHsgPSa2kJ9ecv/AX+mh3jJy/9FLK/8eyP8coTr9rX0rdv2YF0PG0BWxJ2Gxtr1floHbT/13d/Qz30B/abH9pYTFBPd2LPEQL1cRQoYeg89cWbV/GdAGrVjABKOmqBVjcBm8tuCLgomTVBYx2IIb6bRcoeQcVOLJQiIVCWqkJqHYEyl/d2EpIaQ2VU+SIhEIU2K4dz01FeqXLD8C7g6FPA8WeA/ceA7buBvi1AugMgmBtKvlDbOBz+nFAVzZZxLjf7JKDNE4S/5irwfa4UG9UaBNB7CNAhGJQbDegrdXqj8Be5DL4ul1Ghm43c9qNxI2DuTHZi1/Buqh9P4VWqLQTAP37uz+3Y+9sf/AcrQJ2ialJjToKVq3ziu32xlb7bFdBeem0udia7sGd4D1488RJ+xh1iSdzSbb966vs4uucotFGpzmaMQfulo3n6X4x6bfwPn76Ha3dvWD11NAjj8I69OLHnEHRW+92vPsLVOzegkyTt8b/Vdg00LrstoEkFIHAToAmw9dEmAaDqU/SwKkLNqfRFAi/fRVN9EQaoi4UF5TSlU042AmWpMTqSAFUJnL0BxcMjcikv4SjQvxU4eBI4+SIB+1mYg0/C2X8c3r5D3HDcDX9gCG5nDwx1ylB4SrcWvNVejosG60HH5s5XSninmKdmuYEnvRB2GA8ew5SYzoVKBb/hSvEtAvgYpef5NWCMYTUG6O8egDb5vv/UD/DTV/6KK9n/hL98+afQCQytcNMJCUE+Hl8La8DRhlg7QYsZTp/WjeGtyZlxM0yr2NrkNNvLNZv+TB4cdtJOzvxHdx/Dnz3/5/ir7/3cvkyzf/sBqlvT7KgeQ869x6Ym8Nbn79sv7AmMdbIjxgFwZMc+HNm5D3cnx/HB2c9wZ3IMOj0yN/a3/IkD226mdSRAZWKTWoAt6VTH+SRluw4s6HGAz5rYgKsdiFu8lZYkZOpqrZQvyV8nVaRT7iIg91D67OsEZ2dA+Y5FYSVqxd+ALD1wFspnhHnupSS9+yDcJ55H5OUfIvbKDxF58XsIc9PRP3YKZt9RgJve2HkAGNkDDO9ApX8rrlIyf4/gW6D51JYRHNy6E5FtO1Eb3o4rHWn8oVHFB6UiMnWdhL5XGmMMJPR0p7txhLpjScw/1+krqhoP7jjI8ZOCpOvW+NPYa9k3z2R+iXU2bVk3CedUPqXJJIm2DWuV21LklEoltJM+RqSXNspyLxbn+LWHe6B2Lq0eKH+VbTkqzq0T5UX6555UL54+9Bxef/pHePrws9jaN0yVZIQ4otGvKm/SRHYa71I//cfP3qdEfdNK1MlYAvqC147Bbfa/xXx+4TSmuDxUwzRjfcd+BY4CZUmoPZ2AgFAqEQFjRxIQUEr6jkYAqRiCEDjqwZkRs6oSAgErH0sSl/I2PDe9IIldPCIBrPQr3kpD3yHRRKG0LSB3wQKy8sGNNzYwrHSJb8nFOjMEbW9gC4I9BxA+9iS8E88Ax58FTr0EPPUK8ORLqB5/Dneo1/6YOu2xRBrHDpzAYfrFn3kJzrMv4eb+A3iXq6EvnDryBLf22nEo3OiY3M4tO/HCsRfxBlWHpw4+jXQsjQolb42ne1RGmSqSUqn8ELBmBt+U/sPCOotDM/mw9tKCenDyhQLaqZAvQNTutpn2AvNTLBTn5Gkz01fa0h8vlabe7BrqGcLzR17ASydewYHtkgrScLk8bO+ok9xAef/MJ3iTUvWNu7ep3qiik51dao9u6sI/u3TWvu1Y4ITUHu87aReYCkglpVrQ7gB6BZYySQLQLgJ3J0mgKol2VTQTXiAsEp/uNKwU30e+rTQ0KQi0BeD3fWzwm9yCBnA91KmimzYOPh+/i0uZKeygjvsINyRjXA3WtmzDVc/gT1fP43Pur+ijSe0l9hi/O9WNY7uP49UnXsPTB59FN4WbSrmy6JjWWCtwvGvcLzXmHqS70n0YeJfL5y3OCm9WKp8TcJk3hyi12OdQAGvO93/Qz0w3RInnoaTNsoVCIQTMw0rp93T24MmDp/D6M2/g5L6T6Ep1UWjz2vsr9JnU905/gndOf4TRqXHUG3Vs6erDE3uPwHMcfHruK9wcu41v9VuJc2pkDQ8t4A5TgpYqJJUABLQ9aQJ4J9BHEF+JpDtWeAvujJ+Iw0rR4umxrZTGGrL0XQlaprR7+fY16F/NpeJJ+8317lQHBY2KXRnq7P+nF0+jMO+/nWivZqBnEM8ceRY/4Lg4uvcYUsk0lhpLYY635lgLLRlmqbgb4W7TVx5I+gzyRvBcLY9WeqvBOicWjaKdolwKRbjEjFKqaXffDHuUebFpMw+bkd78NGbTZ/nn+y32nEoksY/SxQ+eed12zN7OvgWH6fV9kA/OfGrfUJzKZeG4LnZQGjm8cz/0csyXl75GJp+lXkrKse8KDDwu56NaA9oAl3Bx9upFyH5yz2EM9w7a/RPto7xHNd5n57+y/wWlvQwhP8BWqv9e4oa7PtewY2j7HFxZbPxovEU51iKRCDTuYxz/m0lKX+mKosxHbBPTF77adFeBdU57RT+2r70GtPmxpXcIL518mXrqp9HXSaDmkq+dk95IfOfLj3CWS0Tp++PcSNzPJWQ/pfFLlFjsfz+vfmtfHW+visf2R7wGipUS9IbsrYm72ElhYjfBVn18mgKGPg36wdefQXsu7cUI+SEM9w9Dn2PQXk0X1R14fG1YDTwG6Q2qSknRzx9/EacOPgXtaLuOO8tZEolOeuhUx63xO1Rv1NCb7sJR7qQ73Mg5ffkcVSOTVnKZjfTY8rgGNrkGtDk+OjmBczeucJ81sN9ST8USduNb/VefQLg5dmdOrnzPxxYKKc8de86q/9IJqqPmhHj8cL818Bik77cG2+L3dvRSmn4Wh3cd5lIvBmPMrG+xUsb5G5fxBdUb2ULWbjSO9A9hx8A23OQGzQUODEkxsxEeWx7XwCbWgE4Z6XO7565fxBj3T/Zu3U41xwC0jzKVy+BLChKXb1+fkyMJItqL0Z7MyX1P2GN1cwI8ftiQGngM0htSjfeY9HFj8OT+J7FjcIeVRu75gJ1/AvpAk76Mp+9/xKMx7B4aYbgQzly9gNHJcav7a4/z2P64BjajBrR5fYtSsoSFBPvlLvZLqTFK2kS8dY398zyy+dxsVowxiEZi2DuyD8f2Hueebtes32PLxtbAY5De2PqEjiBt37IDJ/c/gd7OXrjcKGwlUavXcfXuTUrTZ+ymIbhXONDVa4Fa/zzzDHXW+kiTpJpWnMfm4xp40DXQkpZPU1CQvnnXlhH7X4ikppvITOLLK+dw9c7NOdmQmmOob6t9i3ArNwzneD5+2NAaeAzSG1qdTWY6yL9v+wH7hb14JD5H7THNpeO5a5dw/c4te6RJbyPuHtqBFHV/GiRX79ywOsAmp8e/j2vgwddAqVyGvilzgeq4vo5u7GV/FAiXqKLTv6xSfy22HbfTRmI6nsahnYewa+vuOYLIg8/tdy+FRwOkv4X13kv99LE9xyEpQx2+VURJydfHblOaPovJ3DR1fg3olMehHXuhkx+fnP8KdybG7OZiK85j83ENPKga0Ddk9M2Zzy6esaq2w+yHvZ3d1j42PYEzV85D/u3p62zzyOB2HKAgkoqn2r0e2x9ADTwG6QdQqWIpNccwNwUP7zrCDZX0PGk6i9Ps/BdvXLXAHPghaIm5fWArrnBz5tPzX2IyMwUtN8XrMT2ugQdRA9JD6+yzTm3c4eb1vq27sHNwBIZ/+WIROiutvZJS5d530LVZqNNLBylFSwB5EPl6zHNuDTwG6bn1saFPyVjSbqyMsOPrHwq0M785fgcfE4zvTI5aqbkr2YETuw+jK9WBzy6cwacXvrLnUaXHbo/32P64BjaiBgTQd7lR/fHXX0L/t3Owpx9Hd+1HMhaHNrX1JuznF0+j/cidMQbRcJQqjl3Ys20v9NbcRuTlG8pj07L9GKQfYFUbYzDQPYAju48tODutb1B/Td307BuHzMdQ7wCePXiSAyGCd09/go/PfWHPT+v8Kr0f2i0VjTaXLHHzU6bcHlqGvkEJq55UX1oVWbNRf+hvl+pb51KpfXj2M3xy4Uuu9JJ4+sAJbOnup5qjjvHMJAWF0wTvy3y+93U7bYrr9NKBHYfQ39X/DWqFb3ZWH4P0A24/bSLq+9S7KXlEKIW0J3d3agzvn/nUqj7yxQI8x+VycxueO/QEIkEY+u7HB2c+w21K29Idtsd9UHYBiSYFDeQyN440meicrKQu/ePdO8zLKCUw/YPebCFn/yVYsVyCNpnKlQpXBVUO7IcPRA+qfubzFQjrk7Ot+lI9qD5Eqp9xqq3usr7Uhqo/1Z0+A6D9B9WX4im++MznvdHPSkP5uz52y35PRvsf6UQKLxx5ElK1NdDAdC6LLy99jY/OfW7BupUHY4z9Tyr6TO/u4d1o32dphXlsPpgacB4M28dc22tAm4hHdh2F/u9ie+cWGF68dRV/+vw9nL9+yQKelpAHt+/BqyeeRQcH0EeUpt/84gNcvHUN+VLBAmA77/u1a+AqH/ruda6Qt2e19ar6V1fO4YOvP8ebX7wP/SOD33z0Jn7zIUnmR2/hdx+/bf9tmP7BwVtffEjJ/2Mr+UvXfmP0FqbyGQvc1VrtoUuO91tH8+NrIqvWqhDQTuUy9nia6utD1tc7X32MNz//wH5P/PefvMt6egu/VZ2p7j58C79R3X3yDt768kMC4Rd2Y+7K7RsYy0ygwPbVZLzRoK02Vn41OXx97QL+9Ol7Nl2pOL5/4nnspy5aAoLa/8zVc3iL/e3KvCN3oZlvc0iK7lrite/59fT4eWNq4DFIb0w9LsvF931s37Kdao+jBN4O6Hu7rQiSpr6+dhF/JFDb/4FIqTQIhbBveBdeO/mClXAuXL9MQHwbHxEEpCuUdFtdJ/hpwErPLQlO0p4kYr1J9jn14AKO3378Fn75/h/xyw/+aNMU6GgDaZRSvz6/KsnwDqVpHdnSiYD3Tn9kB7UG/m8Y9xfv/wG/+uBP+AMBSqsATT76yJQkuI0Gn1YdboapelOdq+4lDZ+9eoET0yfQBParD1Vff4DK/6fP3rMArFXQ5xfP2G+H350cg+puMjuJO6y705wABeS2rj/8A+vrjwTyt/H2lx/hi4tnceXODfutcdWZ2kmqEqW/1nLWGw0ovs7eq43f5gTy24/fwY2x2zgwsgffP/Gc3bA2jgMB9Fn1Q+b/HPub0mylJzVHT7obh/cctf3YGNPyemxuQg04m5DG4yRYAx32P7wcxf4dB+yy0Zh7HT1HVYc2C39HCeucJOpSyao+dgwO4wdPvIBT+49ZKfuPHEC/plT2/plP7EdwJrOUVgnqGogCQA2s9sEse506UPkpjAZ9hioKSbpfXf4a73LQ/p6D9nefvI03KT19ev4r3OAuv+e62No7aP/l12snn8dPnv8BfvbCj/Dzl0Q/xl/R/OkLP8RfPvcD/PiZ7+H7J5/DElhRnwAAEABJREFUc4efwOEd++w3SbJM47MLp/HrD/+E//nBHwhkb0HfLZHEKMCoUgpV3lgtj/ytfKruJDFrEn3nq49myvVHC8p6XVr+g119OL7rEFUHp/Aa2+zPWC9/yXpTPam+fv7Sj239/ezFN2y9aaV0ZMd+9Hf2UskAXL17Ax+e/ZyT9fusr3coib8DAf2Zq+ft5p3qVO2ntNSedQKw8taqQNnV/lVO3pLGNQHrBamvr1/kpPEBfs2JU/1GbfvC0afw8rFnMNQzAC5zkM1noZXAbz9+E19dPkdgr7TYwqUKTt/jOLTrCA5RFx2PxGf9Hls2pwYeg/Tm1DP0IaWhvq32P5LrVdoo9dPG3ANqDcJPqNrQcvj0lfPI5HNUbdQoeaftps7rT76EPUM7IL3mb6lqkLT7x8/exYdfc8nMgSwAvEOJTZKxeOWoupjMTtt/13WNS9fTlN40SP/w6bsQ0P+ay+63CThX7l7nLn2AA9t243uUrH76/Ov4m1f+DD8nmLx28kU8ue8Ydg2NQG9GSprqSXcSWHqg747sG95pPxJ1av9xvHDkKfzoqVfw85d/jJ+99AbeeOplHN19AIHnc2l9Ab+ktPkLArYmg/M3ryBbzNvy4RG9GoROAZ7AWUD5R9bbL977A37HupfqKRWN4ynWzZ8TjH/OSeuvXvwRfnjqJTx/+Emc2ncUR3bux96tO7Ctbwv6Onu4cdyJHkqjAvPdW7fbNlUdKe5fs85+8tzrePn4s9i7dQd8TpIXbl61E+evOSn/+qM/4Y+coD/gRp+OxF2/e8t+YkB5Uztn2VfGudl3e+IuJfdr+JITsNr695x8f8mVzVtUR6m+NYn86OlX8cSeI0gy/1VOluovn1PiVzpfUBetiaDVJFrxJWIJ6LjdM4efwWDvlpbXY3MTa+AxSG9iZUsfvXNoJ54/+gKBbxd0LM+Ye0AtiVpH7/7ne7+HBpkAuczNu8APYffQdvzgyRfxxqmXrcRaa9TsDvxvqWLQQPwVpdbfEHgFIr+jRP67T9/B7zhI5S8/qS9+S4D55NyXyHBzSGAhQPkJQfmnz/8Qrxx/Bkd3HcAwJWhNIBrA0rlqQ1MgIMAfm5rA3YlxC/x6fThLiVnLf0ltGtyS8nzXs4B+fPch/PipV/FzSpBvPP2KnQQkxb/5+fv4Bcv3HqX4m2N3oPJJCtzEZlgxKUmkKrfOrL/NFYZUOO+d/RR1rkpO7DmMv3juNZbrDbxOUD60fS90fNJxjJVAVQ+qD9WL6mdiZuNQ9aaXQyZz05Rcc3Z/QWEpEFvA1KR3cs8hrkqeh9rjL559jUB+3K5MJjLTXIl8bvXZv+RE9yuCttpV7fu7T9+GSG37a7a/2ln0O/YBqWTUxzRp/Pmz32cbP2vb13UcuzK7PnobbxPAVT59ibHMjd9W5eitwhil5n0j+/Hc0ecxMrjdChot/8fm5tWAs3lJPU5JNaBBI0n6xRMvYffwHkSCCIy5B9Qa3F9cPot/ffe3EOB+TfWH/jmAQDPKsAKFH1Fi1UB+7ckXcEQqho5uyn0NCAS0ESnJSOqG8zeu4DbVF9V6Df1dPdB/hBGw/IxS8k+ef80e9xumdBTiJKAltEBjmktfqUO+5LL3bUrav+ESWINeA/nf3/89/u293+HfSb+gXbpngcOb3Fz84MynlJjPQee/BeriJVDT5ufxXQfxZ09/Dz+ltPjUgeMEsyqlxA/xW4LK55fO2mOGKp/q52GSJgupCrQi+ZCqh19R+v+Qq5tIEMZLR57GT194HT/kCuHgyB7EIjFbDgHyFOvs+t3bVoLV0Un95xLVyy+pYlA9/fu7zTrT5KsJ9ZecUOUvfb/e6NNkpZWT6kztoPR02uKFw6dgJ1GmK7WX6rE71QmFu0G9so5wfsa9BEnAmlAms1OQOmOopx8n9xzGDzmh/4xqqR888aLVPQe+zzxXbH1L2v4V9x1+QVIf09noVt1Lgo5T0t4/sg/6RvSux69+t6rmoZiPQfohVLsGuHR8rzzxKvZSUtGzMWY2J5LkblLK/C2loX95+zd4i9LO5VvXkaOK4P/P3ns4NpUs2cOnlSVnG5NzDiYZTDI5h0nvvd3vf/zt7tt9bwZmYIAh55zTDDkbbJwkJ0nfOS3LyMKW5AiGK2jf1F1VXVVdXV3dt6+8VY/Hg/GjxqBqzmIbE/5Phif+kx6rGuRPjIP+SE9P6SfGjP+2bhf+g0Pxf/AoT1yNV2UFQ7C0YuR9Qy3UUM/fvUpv7TR+PXcE/z71O/7n2K/4ryN78c/jv+Hn0wfxG+/L6MjY/HL6EP772D78vyM/d+X5N/Psp0GSF3eZk5wPGdaobfxgvWUfDYRi7Jqs+pE0LmY44G19rcV3kkZenYs6qJhcyy5ODN+JeN5IY3v/2SM7YSqPv5lzBeKxeLlxySpMZAzXbRJe6DuOKjThe/7ONRyh0RVv/n3yd/yTPPt/R36xfPkf8ueXM4fxOzs0pQRfD9o8/yW+8rnlKztkecbq6B6yY5X3LeOvzlV80/zAinlLkAyP/IPy/DsNt2Qtr170/Y0jon+w8/3/GDr5j/V7rIFeMmsByopLrBMgL1nhEe3DcZyhm1/P/oFTNy/hHWWQymU3Y9BFeUWomFGBTVVbMG/aPPjYiafmcc6HlwOOkR5efndhk2GumLkQW1ZswQJOyBTmFdpJmq4MPGlmOEHhDzWo/WzIGpo+eP7Qhhs0HG9jKEQeqNvlQnF+oTXc08dNgVaGKOnLGpNGj0NpYbFd1xqNxqzBVNkaxq/vP3uIc7ev4CDjlntpdP957Df8i4ZGcWs9k7GIxmKkpPf/HZyoamL8W6EZTTodYQz1/07sx/8e3499NFBH6C1rFci7D7XWA9RKgenjJtvJtV0MF4wpKccteoOH6XVef3jHvg4vb7J3jIP/pIOx2RrSd4kx30P0ntVhKLwk46cw0DhOCsY5VlEnoo82XOE8wCF6oL+wU/rf47/aDu0E5we0OkJGT/ztIF8yUdpBnFr1Io9WBvpfJw/YznDv2cN2Zc35u9egSWSFmMKtLXbTLcnCT4NZTm96EkdA2kpAX/iZM2kGpo6bBE1CamLPGIZeCF8et0IurzmakmwUV99H4yzP/i7nPVJf9xatkk1JYQkWzV6MzSu2Yq410H49ctJn5IBjpD8j84MMX8ybOp+Geiu0tekoGiyvxwfDf0myNASvZVxTjfZnGtJfzhyiZ3aCXtBFXH94F4/orcrgNnLySEYk0tZq443yxJR0Tx6hDMKTN89w7a+7dhLqd06CCdb/0qDuP3eU9+9Yr0rGI4m7v0cZBy0VvMSQgTzMn+mVH6a3qdUjNfXvrbGWdzaPk5W7V23ECk48NnOUoBDAWYZYXnIUobCD6t5fGnIpJ/jikZa8nbp5AWfZYblcBpuWrMY2xv+njZvMOKzLxo9fMn4rI36AHZpGGb8zrm47n4Y6dGQxyLnQonXq6uguk2f7zv1hvW11nAfphZ9iHF+4tEOiJvpktCVX0Z5MkbYWS2dDuBEyyvKYr3A0c+LaeYaojuKXMwftCElbEWhuIJUmYwz8Pj8m0PCvWrgaW6q2Ytak2ZzA9KZmc84/Ewdcnwnv4KEd4ZDUOOZMmYvtq3didUU1Jo+ZDL2Z6OawM7Vq8i5rGTpQDPJ3xoQVgvg/el976a0eOH8cMoLHOFEoYyPv+ByN3Wk27uOcQPyDE00HaVT2nTlCT/kA/vfEbzT0x+0HCOQtZwoxGGOsh+92uxnv9FiPXB6XmxOEil0aY5DpJ4Ot2LhWdsi4HaLHrJh5HevSQW+vpKAEayuqOAm3ESX5RdCQ/xgnOOXJy3ArDJEJfn+fySvVtrFaiqilgorrTuKk6W7G+5czjJQfCFnv1RrOezch71P0H+VI4XnNKxrmjoyojTFwudyWZ+KXJo11dJOPLpcLxhj09tPLRe9p/PVG4G8MH/2TIZR/U9bygg+yk5DnrZDFaYaJJGd1LqduXITuH7x4Evs56tp79hCkH0p/XD5t32rVfEMqTgNj6SsIFXAiexY2L9+CLSu3YTont0Vnal7n/PNxwPX5UDuYkxxQg5g4eiLWLFyD9Us3YumcpdCeH/K01aCT+ZJHeYAaxj55/dzO+ive+U8OuxXn/O+j+/A/PP8fhi4UM/4vXTPJOzvPmPOTN8+h8IRgJOGlHo1JNFx5uiEaqmIa0bGjxtnOY+qEaZgxcaZN6kzGlo5FaUEp8tnINSEqQ9QTvYLf1t4O7U18mOEExWH1Nt6jV8/QwqG8z+vF/MkzGXPdhHlTZjLfM3YiJ2iwb+AtwzLyMjN1JOjDLxaPWU9e3uY58kMrJV7XvcNSxm+1vlm7wAmcDJpCAl30MpyheQIZdz1PTYbGzu1yw+fxIcDRUUFeAUoZkhhbNhb6QGuSZ1ohMYmdsO5ri88AJyR9DF+orDEGPf0kJ8n6IWPVZ29fhuYC/t8fP+O/j+6F5PtPzhdI3pKz5K+wyR/sSK79eQcval5DHndPcIUzFAxhfPkELJlVaQ30miVrUV5c3lN2595n5IDrM+J2UKdxQEueKqYvxO7qPdi6cjsWz16CMTSEMtZuemDG9NyQBUaNWcasmfHhOoZH6uipKgSiZXQ9GRaVSSZjjPWo/F4/FBufNHay/U5j9eJqbKNntXPNLuxauwffrf0e361jWv89dvN6Z/UubFu1HZuWb8KKipV2ZzTRq3rI+PRksGWs/3rxhEb4OD2+Y/Tm79s14eBP8fMtlWuxduFyu4b6OA3jcU6eKp6q+qh+sX5OLMojb2MM/x0n/OTJH716BmdvXYHH5bHrwzdwYnBMySiLVyOWKww7KNxwhDH1l+/fQOVJYrf/qp94JqOsTnXutPlYvWg1NnPCbfuqndi5Zjf59h2+X/+D5duetd9hV/Vu7Fy9C1tWbGPeNZg/fYE1lAWhQgiWvG1jepezCJA8FeZobG6GXljRtrZhhos6soRdjEnIWZ3v+PLxWDavivLdjg2VGzF78ly70kjwnTTkHOgTAsdI94ldQ59ZjXTC6InQEr3v1/2ArZzAWTq3EhNHT7Ieq4yfvCBjMjfkTJQaYyAY8nzlASvkMG38NPva+rqlG2hI9uDHjX/D3zf/Bw3Mj9AqlDWLqrF8fhX0PbulcyqtgdnM2OV3NED/2PyfzPsP5v0BO2iANlRuwIIZC1HOGLvgCxfSfo3hJmgFiIbmOipmLiNTUlCEVfOXQS+GjC8bbT+OcJBx2RM3Lti34d7X11rvUAZX+WU81UFpYk8o7DkNue53MJyicIvCJvLIbz66j+MMpWit8V8vHmPG+MnYvWozquYsQn4wsaTubd17+ybmAeLUpJ7KC24yGXnN7DAVkhpLT3nRrMXYwE5KHdkPG37EP8izf2z5T8ggb67aDL0EsoQjI6WqBSvsmmNNyn2/Xnn/kzz7kTLeZkdR6pSnjp+K4oJiiG+Sj8vlJkaTRN/nozEGboamBE9wp46fBrxobd4AABAASURBVNGh8Nr37GzXsCMeVVRuY+9wfl8kBxwj/UWKBZAxnsIGu5ENXQ1aHtj6yvXQSpBx9II0XJZH5PcFbF6PxwMZQ72EYIyxDVvnuifDrwbv5+SQvHKVlSelWLg84C3sCHauloe3GztW7sSqilWYPmEGCvIKYYzJyiHhHsVhcgUN89aVW/G3Tf+ADNYWeotLZi/BmLIx1ui4XN3VTZODem1Z6641Ofas5qUNRfgZApg/ZTZ2r9yMtYuqoE+MadLx8KUTsJOLnODT+mpN+ClmrPhtY3MTwzjNds8LXSucoXDQDU6unr51yb5lqdCGXn8eVVgKrdrYwcnB2ROnMXbsQqQlAq3qOMq4/h/0njVJl15xNw2mQgQTGCJYNnc5tq/awc7sJ/y44SdsXL4Zc6fOpYEtycngaT2zjObsybOxsmI1DfUOa7B30dveTE982fzlmDFpJhRSKswvtF6unyMdyVHyFC2SrwH/UUbirZudh55Ld2SUtYJIHfCkMZM4KluMjcs2sfPYgx/W/4R1S9czpDbe6kx6PZ3rL4sD3VvNl0WbQw05oIapRrZ2yTrbuGSwk8PltUvXoZJe9typ8zB9/HTIAx9F77Uwr8ga2NLiMth48rgp0Isz8vqqF6+FjKeG4t/Rk5JB3cMQhrz18uLR8Hi8MMYQc///BwNBzJo0i4ZnG36gAdu6crv10hWnlYFJhSyPVwbx0KWT0Kvutx8/wIfmRiisMY6e9Kala/DT2h1Yt3AFiuhlP3r11K5sOUpDeoSxV02WHmNIREmTpMdpZI/RWz7Go4ztUYY1tJZZ8dmxpeU2tKG376oXVqGsuNROANYxPKTlf/LqVfZ17dtUEi0/ZPzU2Sybtxw7GP5RJ7SJxlSeqQxitwL9uJBhHT9qPFYsWElD+r3t6BRe2rFmJ2S0Vy9ag4WzFmEm+apw1NhRnA8oKrNy1rrm0SWjMWn0JMyYOAMV0yuwnF77eo5otpH3uxg++56e+252AFWEP6ZsDNLl0A+SB7WIA6x3DjhGunfefHFP5BnNpoe5kcPrHzf+xKH1f7Ix/916YLsZL5bh3bF6J+PE2xhr3IYd9PR2MQa6p/o7KHTyI0MY/9jyH/iJZTcs2wh5vgpJDFWDleGZzA5iE71MGbV1S9ZDE2ny/o0x3firt+XO3L5kJ8bO3LyI5/SqFabQBkBjy8qxYfFK/K16O/as2oLqimX2xZIYJwHlNWtvEu2vcYvhDL2U8/zda9TS8LpdLhvS2LBoBX5Yww6DaU3FcpSz81JcV29GPn713C5J1IsmWlnSFGnuRpe8VYU2tOJBnuh3DO+oHhqJuF3ubnkH40JcEd8USlGIZAtHOZKbQk/q8L5jh7qb8tTIZ/vqHVAHqHmBHew4dknW1IPv2TH+fdPfrX58zxCM5hbUmWgUNRg0OjCGlwMuLfdJTbFYFLFoDPZerPPICQl7PcRH4ZVnNRy4esNh8Q9zvbvRQtyWhiy8jsfiNoSgiToNmbUiRI1xK0MM36/70XqwmrySQVnOWLImqORphQJ5iLFsN5yduGI54u6pbKZ7MnRa1bBx2RZ6hVsxb+p8O0GZbuTa2ttx//lD7D9/jOkozt25gidvXkDGVEsQi/OLsGDabIYq1tC73o5/rNsJvVX5Q/U2a4S/X73VHn+kMf8bve+/r9+F72mY19JIz5k8HQXBPLusrj7ciIcvn1qPXMb54MUT9lqGO7X5uRk+KCkswUKGcbat3IG17GTGlIxhvxFPtI9OvmWqey7PsvHdwEDL5KaMnWI71hWdXvIOTk7+SCP8HecutHxu1cI1dsQyfcJ0lBWNsssls+EXbtU7W76heR6zfLTtPmlzBomnudEbs7ZO+IebBzHWM8H7KHmQ4ENvNLuampqRnpo5a6zU1Mg4Xw/P0/MP3nUTmonP4uZx8OB+WseeYAuvxf8ZcIue5nAYokHnw56SMm9q+kQfBosWj/GgYtpCbFm+FZVzlmE0h+gKI6QaRp3XNn6we3v8+1TiBQzFq+/ReL/98B5aPqjJPMVgZbTHjRqDqWMnYvak6Zg7Zabdo2LKmAmQ910QykecAO1KiEgTtNRO66L15p3e4tx75jDO370GbR7FbF3/jTHQcrqxpeOg2POGpZswZ+JcxKMYIt40QXrXRBl08XoYdVA6J90bdtyaR2Cdhb9J58NYZ1tX4hRupaYh1PumXuolmYebw9SpJqbebZQrTjXuljgznpwh73Y/Pd+QXcP+Pgtu1X3I6pVDjYifbhpiPOaQe1ApFV4ChNJQ4lbMexo9vY3LNtttW6eOn2onxeRtW8F3/pGX8b6+DnoxR2uD99Gg6oWSE9fPQZOIj189w+vaGuh1cy1D04spWjGi/Sm0UqSGBv3V+zfWQ7765y0cZ9z6wIWj2HvmEPadPYJL928gYZxlxjuR8iDjr7DSDE7arVu6AeuWbGSIZgqMy5A1Q8MZAibmxP+hwdA7VOmaZG/bPAnpPecQPKGeq9bCTdT8PwQ4MkDlI1adOEmHaOAZbw3TX+HMEZsrPz8f6SkvPw/5eZ/eT8836NfCmZeHPKbPhT+Bm/XvgS+DXt90HHmhRN3F//Rnw3AdSuKXHIYY35QJU7FpxRbsWL3LDtE1KajYuIb2SPvJ8N54eA96a/H/Th6we2X8eu6oDYkcuHCM949DHxfQ5KNCF3q5R/f3nz8Kecz/PvU7/nXyILQ/yJ0nf0HGPA0FjDE2PFBeXI7Kucvs+uaNVZswafykT9rHYOuBdC5E3udL74eY75/SnmxvoSGv56e4862+y96IBz09H8p7Sbw6DiWeXmGzneWFaGt47DUP9cGlpUCpSXE4mzxupN4fjnM3cbrcLgi/h+fDgTMVh/ALt1Lq/eE6d7s9+Hy43Ra3eDBcvFe4Qqsl9nAybOWCVZhQPhHyYns21gmzGm6JQG8unr971S6rO3DhOL3jP/CvE4kNimSQZZh/v3ACR6+ehTzmZ29fIdIaSQBI+2uMscY5P5iPKeOmQSsidq3ZjSWzFkNrp4dD9uK55K40HPjScQivm7qXfn+4ri3+z9DeVb8k73U+nEl4c7V1rjSddS4dDgwrBxST1kTXhsrN2FiZeHNRxjKf3oWeGWOGhB5jDLSKoji/GMK/fN4KbK3ahk1VW6Albi6Xa0jwOkAdDvSVA44m9pVjTv4h4YCM5VJOJmop4a7qXVizqBqKXRfRiAb8QevtDsRwGhiovAy/lqKVFpVBq2LWLV2PnWv2YEvVViyaudiuOoHzczjwBXHAMdJfkDD6SMpXl90YgzIaT70FqWVle6r3QGuTK+dUYvrEGXY1SGFeIUKBkF1+6PX4GJLzWONrjLH8MMbYa4VM5CnLwCuEorcsx5aNtYa5asEKGuUt0Kvbu6oZ2pizFNo7A87P4cAXyAHHSH+BQvnWSdJKj5LCEiybX2U3JtKLMDLY2m8i8fZdNRbTsM6aPBsTx0xEeeloFBeUWC+4tLAUMsaTx03G3ClzOQlYCX1TUltw6gWQPWu/t2vIdzLuvJBx5wIa/W+d3079v2wOOEb6y5bPN09dwB+gIZ6EynnLO/fK+Bt+2vg3fL/+B+xZ9x1DFdpzZBefbWfawbTTrhjZxRDGHk5I6o27nzb9ze6vsXnFFvvVERlxednfPHMdBowIDnxVRnpEcNwhckAcUEy5hF721HFTsZie8Nol67Bt5XYa7R/x06a/W8OtV6lXL1qDBTMq7H4W8pYVjx4QYqeww4HPxAHHSH8mxjtoHQ44HHA4kAsHHCOdC5ecPA4HHA44HBgSDmQH6hjp7DxycjgccDjgcOCzccAx0p+N9Q5ihwMOBxwOZOeAY6Sz88jJ4XDA4cDwccDBlMYBx0inMcS5dDjgcMDhwJfEAcdIf0nScGhxOOBwwOFAGgccI53GkP5e6svUjeFGtLS12D1q+wvHKedwIJ0DqdexeMzqWGNzA/Qlj9Rnw3GufZfbO9ogXW9tax0OlH3CIfra2tvQxLb4JdLXp8p0Zh6xRjqOOKSw2hx+UBMbQV/htne0403tG5y5fhoPn/8FKUknf7sOUp6c6RQNnZ+y6rUM83QBH4QT0aeUqHsUveLNRlfyeQ/0xbPJjGX0may+4BbNg1D9jCCEoy809Tkv6x1nylZOvGmONOPOozs4TV1roKHuifCEDGO5yTAbXj6Pxz9+GEE0vHn/2ur6g2cP0E6DnY3u4XseRSudpCevHuPsjbPQsSf+jLR7I9JIq7HLEL6vf49X714OWnr9/hXe0ti+phLmCvfluxd4+vopLt25iOOXj1nFaKfRTlUEKbn2M35b9yYjrW9qX0N5Xr97lTHfKz5//+E95L2n4unvufjZ2t6Kdx9qoAYo+K8GyNeauhp0dHR0kSQcLa0tnfBfflK/17WdvGfdcsYtedW9hfSglrpQ21CLD411kPEKt4QTBoRGpouIfpzI4DVFmj6hN2cac+Cj9O2N1bvMcn/x9jnuP7mHk1eO4+Kt89ZbTK+SbRcf3uVMr3TtLfXyDXWvpzrVUI7S3SQeee9va2tw+topppP489mfOePqCf5r4n1b9xpqez0978u9F29f4AHpOXvjDE5dP4XnNS+SZI/o48g00uzZ65vqceXOJRw89zt+PbkXe0/83K+078QvOHBmP/64cBjHrxyjcE/i5NXjOHrpCI5c/MOmQ+cPYv/p37CvJzzHf7H4z1BpZSBipC1dI6z3wUYoxRauvcS5twd6D54/gEMXDvaMpzO/aDjEOl+5dxnyqtQBpOPr67U8HRm6i3cusL6HM+Lvie7Ue6Lv4NnfrREJt4a7Qj/CUcMGf+LyccvvvWk8OHhuv637r6f24ZfOuu795Ehe8/khysPKhjI7RFz7T/9K2f+CfSf2Yj9leezSUVy6e8kakDfv36Cuoc7ySgamr7xRhyuP7PD5Q/itE8+ndP1M/NnSL1DdpEuW9k7dOkI9k76dvnEKxy4fxe9nD9h8e9P4k+DJL1D5+0/voSc9ky4oDHFJ7YJwJIu9n/Dw5260Ko90TrqXmlf3Rcs5GjwZ8FS+qcNtZsd1868bveqKykvXRW9qfQ9fOEQZ/WZp2HfyF57/ioPnf7fHVPx7WX/xW/m7laccBFfw96bU7ZfjqtcvOEAZXb13BWGOOFJpHsnnI9JIc9SMeCyOVsae3tW9w70n93D+5nka15M4ceVEzukMFfDWw1v0BF6huaXZel4d0Xa0K9EbVgOVh1nfWI8X7JXvPb6Hq/eucqh3ht7MSYvn5NUTOHfzLJ69eYb29vZedUFGSh6JPIObf93kcPWMLZ9K77lbZ3Hhzjmcunbyk2cnr5zEeXpP8qRkUEUbeugQeiUgywM18Nb2Fnryb3Hrr1s90pdKa0/nGmLe5VBcHrk8unT64vRqLQ9qXuHmn+TBtdNd9TxLHl64fc56Zyd7kOHJqydx8fYFPHrxiJ5yI9oon1Z6/+LFw+cPcf3BNVy4dQ7HLh6BGvGYuWBRAAAQAElEQVT+U79ao62GvP/Mb+TdOcroKdS5W9qy8KPrMUf6Mu4yfk9fPcXlu1f6rGenrp5iuUuk/SHqGz9AsvuY2jjioM4xbBBujeBt7VuGzB5CBvAC63uS9RavxRN18jceXLfx4C760k7i1Anx5R29aenKuZvnungsOOlJuiadk+4ln6ldSEdf1ry08e8Y21p3NHHI8aitr2V7uNIN/pnrZ3D1/lV6tA/winJuaGqw4T/VV3zXKOf+k/u2jOomr/c85XaG4Zskfh1V19tsm4q927KSN2PgkoPoUqjl6r1rti0q/0m2Q9VFuGs4IhQfutM8cq9GpJHWZjnaZGdlxUrsrN6NTcu3YPK4KXZj+FxFoU/2aDe0tUvXQ3sK71qzG1tXbMfGys3YsnwrtC3mjjW7sHP1Lvt8z9rvsHvtHqxeXI0p46YiL5Rv9y1OxRdn7xFjTFbH1Ptulxvjy8djw7KN2LVmD6oXr8OoolGflE8tk37u8Xgwdfw0aPOgnaRrxYIVlgZjEvsoYwA/bQ1aXjwKqxZWY0vVNugTUuUl5X2jz+3BpLGTsHXlNiuTNYvXIhTMgzEJ+oRjTOlYbFm5FbvIR+EoLSrtep6NfJ/Xj3nT5lsZ7KasJBclyU6y0Y536yrXY8LoCdboPX39BFfvX8FxhqDkbR+wI6F9dsT04OkDa6xlaLLh9Xq90F7WwrOLeKvmVyHoD2Ur1vXcGMP8QSyYXoHd1d9hV/UeSK+6EvVrc9VWbKDebVu5HXvIG9VnK88rZiy0+2t7Pd4uePaEHUecHV6cBtled/4xxqAorwirKlZZPJuqtmDa+Ol9luPoktHU0bWkdw/WLllndbcTRa8HYwz8vgD5PxGrFq7BHtZ197rvLB07WEfVV21q3ZL1mDRmErL93G43xpaNw7qlGyy/dq7eiZ3U+12UwR7C3U0+rmFbnEhYfupGNngj+blrpBLv8/owunQMlX8BFWktls6ptPsJ51qfABVKjWAdjbTKThk3FeNGjYcMiZRjPM+VJoyeCO1brG/xychuX7XDGnCV0Qb1UqYkTjWaCGOh8ryS93Q0xtiGOnH0JCyZsxQblm3A7ClzkKtyGWNs3Vay8YleGatyNiRtbC/4wMD+GmNsAxtLIyqebKjcgIU0EJ8YhwxoQoEQVixYSQO/EYIxpmyM3ZA/WcQYg4C2HSUPlpIHG5dtpOwqoA4smae3ozrlUexEZHT0xZYZk2ZawzGhUzaV85Zh47JN2L4qsU3pcnZgxfnFtgOQTORZPmc8V0P3gwwDaBh9nGGXV4x/y0vrDa/uq3MpCBVg+oQZ0McCJLtJNAx6lktS/Uaxw1vP+q5ZvMbqkvQqNUnfxPvJYyajYuYirFlSja0rttktV6Vz2vHP7/N3oVOd2hnvV726bnaeqFMZUzYW86cvwFoa2KoFVcgP5nc+zXwwxlg9nT1lLjZVbcbSuZXk8wR7L7Wk+gbRkLxnQP2hoZw6fio2Ld9MOeygHqxnm1yKmZSVOs5kfctLRyMUyEO2nzGiJWA/9GDLlk+wHYA6zKVs62oH21Ztx4bKjbYTlT3IBnOkPneNVMKTdBtjrEc5Y8J0FBeUQI0q+ay3o/LkBwusApWwjDGmt6zd7ssoyvhI8bfSY1yxYJX1dGRElFGKqyV48qZ13VNS3pLCEos7GAj2lOWTeyqjDmH2lNlWwY3Jjd5PAOVwwxiDwvwiaMN8fWbKsAFmKyZ+FhcUW6MborHOlt8YgyLmnzdtHrzsbLPld8tLp2GcO3Vur16hMYRJumVYtrPxrly4CnlpxiBG71PD7esPruIQ4/p/ML75+OVjRKMfJzgz0aKPh0r+sybPgjEmU9auZxoBjRs1zsrb5XJ33c90In7qazJz2JFv5ihxEz3tmZNmIdlpaqSmsJzCB73BMYbtgiOZafSkS4vKesvW7b4xBvkcIc6kYS0vLu/2LHkRJw81Yd3REU3egq0jR4rVHD2tWrgaqm+ude0C0scT2xbppKnjrF6ylt75ZLjpfSfBxNmTxDWq5TF5b6QeR7yRFuONMShgA1WjdLmyV8kYQ2MXRAGHhlIwwcg1GRj4PD5MpdcgT2Xx7KV2iGmMyRUEPC439AURedLGZC+nRluQV2g9olzqlzMhvWQUjhKGIvzeAFhdZPspf14wnzIohDHZ6yN4KlPKkI94AGQu43a5UM6Rgz/Fm0QvPzXeifTWFU7RCEi8S8+qTrS24T3j36dw9NIfdr5BBjw9X/q1IZ1etxflNGBuyjD9efq18iufPt2VS+eVXl48KqReV86rxHqO+OTBC156vt6uVXfhLSaM3vKk3he9GmHKITDGpD6y5+ocYjR6Gn1o3kY3RaOcDnm3SjLyuj8cyRhDh6KQo75FdpSjEKIxpJvhIIWyNNLQcThoGUocrqEEPlywjTH0Mjy2RwfPAWRFLWV3u/pffTcb6bjycVjN+NscenjyOrMiTWYgjfKKBCN5K9PRwNBL8NCLdGM4fsYYaPjopgcr3LnglHF0m9zpM8Yw3OODeGCyIEgYmyC5kCVj52MZjjEM3SznUF9GqvN2t4M8LU0WX757iRO1Jxij/tDteW8Xxrgg7184kMPPwEW99EJ1QD9+xhg7IljA8NOaxdUoKy6D4b9cQbncboay/Mj1Z1wuSDfR64+mmt50nJOJxhgbClEoSOFAGeteiw3RA/FVoziF5+ZyZKZOnxTa0VF7exvUIQ8R6mED6xo2TF8hIhmmKeOmoIox0DEcernZIL7Cao7IKsnQzJw4C+PYkfZWARnqpnATrty9jPvP7tsVC73l/Zz3jTEc9RVAo7aFjFkr7vw56bG4DSADWVZYhkWzFkET4/b+Z/jjcnOkVToaFZycHc2jMQZf088x0gOUpjzOmYwXamjdJ296gHid4pk54KJHqGH+DMrGmN4brQy1luXdfnjTrqXODPXzPXW73JCnuoThNa2+QB+8aQzRT+GnSWMncRJ8bhbve4gI6ARryIsELZMZ+58FhSM7H42sQy/UOka6F8bketsYejmc/Z87bb5tRMYWZFDMHp0/n5MDHo8Xkxif1hxAJjoUY3357iXe1L3OlO2zP5NDoJUSszmhqE4oxrDD5yJK+Is56a6VIIphfy46knhFT0lhKY30TNsO8RX9XPIkvqQE2rf+0tMXuRCNfdeC8yA8MorFk/7idbvdmDh6IkYzDhplw9FkRS6wcqVXtCpvLjAHkoeM4P+PvICEIcQ5JoubZewxR37mCJp0AQyD8viRvmx41HCL84uhGHImPIKjpZN6+ULn2RKJyATuk2fZ4OX6HPQYNUGrkZuWM2olUcaySVmgDz8qW0aYVq6A1+OBVrrMnDwLCvtlL0O5ddKTKzVExRIgu1mWF5lwKKM6sfHlEzB57BQ718EiOZVNwM0NTyJvdnpyySeac8nnam1rQ/fUijbea2tNvz/01wmcCfytfcHPvG1t7ZwsiInTOemAmNPe3s66tzIl6ib8bao7U2vrx/vd+ZPIm3qvjXD8Xj8mlk+Ex+Xtgpeap9s56RXumLQoN2qhCRDR1g2O6BzEJPiWB6RPdRKPqI45UWjp40RNrnKzuMg34ciGQDRo2VdfZJLkk8vltg02Gw7Br6l7i5YMctezlrZWaI1yrqIT7dForFedEEzL81zkSNqEd1RROUYXj0FLS0uvcFsFT3LkUbLJVv/kc8lDsrflWbbbkfB03RGNIuALQu8VFIWKM9OQAsPWVe009nH5XhJvT8dYLGZtkXDmkiSX/GCBNdLBQAgd0Y6stFk9tDTm3t5zoSVrHsqylbok/K2dfO2tjCscDiM1RSIRtERaEKECRMKRbs9S8w3JeSScwE0awjzPFYelmfRGqTw9Cbune1LcFjIqtY4WDusetvh7r3tzczOampu6eCMYsY44lWOqHV7Ho/GuZz3WgXWTwdEMeU+09XQvSoWTTHqElybD/uRR3SOsu46qvwyAeNQTLT3di8ZisOVz1hnqWWuL9XR6gtftHr07dWqWtj7UVXps+czy3eD1cKG6NjY3ZpSb8CupYfUAopdbcXR0tPcKV/CURKuO3WTXHEZTUxOkb7qv560trQj58zB3yjzkBfJ7hav8YelZH9qF2CQ+CIctn8Zr6XmY8lWnUkBjOGHUBMQ6oplpSIGh8tKrjvaOXniVcpvERNmelT+cAiPTuXhoYi6MKixHWeEou01DhDzorYzokc6qnM57yzcU9yO0MakpEw5XwO9HalIA3ufzwefzwp/2LDXfUJwLXwK3D35fd7oy4VNelXO7XSlSznzqYizZ5+1eR5/fByXBEy094fR6PYi0sfGEG2FcpovOUDCEKRxm6U2v4oLibjz9BA7r5iVuYxIR7MyUJp66XC67ZO0TWIMkI/HP1p3wVHef1wfhTGDP/tdtSB/1RmVzoVH5hMMYkx04c2hILbnkAjuZR/kTOAgg23+S4WbYSmWS5dOPeqbk9XizQUt5biC46bCS14InvvvEO6aP932Imzjqm+vR2tGaok8BG3NdMLMCU8ZNTbnfQ3uhngmu2+VCLj+yAMYY+LzeHuH62T78Xp99x2DS2MmYNmE6AoFAj3mT9Ug/+llH8SMrPQaQ/vmILx1GputQKIRx5eMxnbTlh/JZF1+v9Pml66RH/Nd5JriD/cxP2SglcPdOo/C6VKn0FAwFkbiXPIY6r4f+mMSdl9cHXHlBBIMB2xioZVnlrwxSgEDAz3p1r2MwqOsg8kI94zdugwfP7uHGw2to62jpKi96i4uKUF5WjoKCAt7vubzlK+sm5Xa5jEjJmgwM3G4PkryxMHqhr7/PVF/VPYEjwU9jXBBu5PBzuV2UQZD1VspQ9y66iYMN3BiTFboxBj46DXmUc9/qF4SfhgWsBbL8DOsaDASRn5/HOoR6TJKx+KSGRZKyQEw8NjBQh9wb3YKpZwm+f8Trp242RhrshlvP3j5J0gPlL8jPx6iSMpSVlHbdF4yeUoD6nJNRTJALyTHAttQTrLy8PBQWFmLapGlYUbECWt7YU75M9wTbw3h2J7qMB4/HTZ0KZK1jKr580jhu9FgsmbsEc6bNzdIWg7ZNSe9DoWCf8KTi7Nc5bYCVOZ27bOVdcH45c0DxuuZIM24/um13imsMN+U2XM8Zg5NxMDkgebW0tSAayz681gqQovziwUQ/IFjtDJFoj+XLdy/Z/coHBGwQC/vpAU7g3ItWmPRtRDGIRGQAZYyxL9jI05c3rRFYhuwj4pFjpPsgphgnPOqbPqC+qZ4NP9qHkk7Wz8GBaDwKfQigraMtI3pjEg1bG/lkzDhMD9W5tHESVtuWanJpmNDmjEae+Zdu/NwuN750GnNluGOkc+UU4tBeyNrPWA0/SoOdc1En45BxIBNgTTa+rHkOTUBlyqfGPKq4HOPKxmXKNmzPpFvaJ/uB3oLkhPGwIXYQfZEccIx0jmJpaWu1w86bf95AAz1pxjlyLOlk+xwckDfaEG6AdrnTyj3JXQAAEABJREFUeW80GGOQF8zHrEmzUZhf1Fu2YbsvA13XUMdw2k27+X+czsGwIXcQfZEccIx0FrGo0Wh7S31gVl+PePii5w/NZgHjPB5mDihc8PjFI7vDXW+ojTEI+AKYPnE65k1b8FmHx+pItGubPvelzz+du3kWjb18aLa3+jj3v04OfLNGWi+SKN7X0hqxYQyFMpRaONGko7zldx/e4dnrp/azTYfPH8blu5chg60G9cWqg0MYOhiKev3+NS7cPg+tZ++NJT6vH1PGT0X14nUYUzqmt2wDvK910h3ddEz6ZVNLGNrg6UPjB+hFmvtP7+HYpSM4yvT09RP60PEB4naKfw0c+CaNtIaQ4daw/ebcjb9u4saf123SJjt3H9/Gzb+u48yN09BXPPTBS20Qf/XeZTth6BjoL1vt9ZbZGxpoeaJ3Ht5GLB77hGBjDELBPMyYOAMblm3CghkV0ETTJxkHeEN61hHrwLsPNVa/knqWPF5/cB2X7lzEyWsncPjiIfx+5gBOXj2BJ6+eQC+VDBC9U/wr4cC3aaTjcTSHm3DvyV1cZiNRQ1G6QkN8/c9ruHLvivWe1dB1Xx+Z1VAU9G2+Erl/VdVQx6kla4rlPnn12H7X8Mz1U2iKNHWrpzEG8p5Hl4xGBQ3z9pXbsWzuMvjpUWOIfuo0Xr97bY2xdCk1XbxzAUpX7l6y32O8QwdBK4ccPRsiYYxQsK4RSncfyP40q0EiFqnNWKZPmIFkmjZ+OqaMnYop46ZaL2vmpFn2XF8F0TakxphPgTl3hpwDMsItrS1QWCA1aZWNlqnpW4V/PntgvdBfT+7FKXqjNXU1XXS5XG5ODuZhTNkY2E9SVW3BztU7sXjOUoQCIQzlTx663kBN6ljqccaEmdS96fbNPemc3Qsjv2hIvPqhrKMDe2g58G0aaRpbfY5qCRupPrOkj5gqrV2y3n5pZd2SddhctQ071+zCnrXfQR+8XDBjAYoLSuByfZMsG1otzAJdIYNHLx/hxJUTTMdsOn7lGI5c+AO/ndqHn4//G/tO7MUfFw7RY70ExXllfCWvMaVjodf1l9Jj3rl6N3ZTnusrNw7LHsiGzoDX7YX2XJZ+pacNyzdiEzsMfbx18/Kt2MGOY82StZDz4PP4snDFefytcOCbtTguGmq9MeX3+ZGaNBwOBfKgLzzIk9ZngdYv3YCtK7bbrx/rrTRjDJzf8HEgFo1BE4E3OHegOK7SDcZzb/51A3ce3caDJ/f5/BU8NIgycIo1L5y1COsq12P3uj34fv0P2LFqB/SF6YUzF9qvnAwf9QZut6ebjiX1TaMzbaWqN/jmTpmLVRWrsYVGe+OyjTTsk+HmCADO75vkQGqlv1kjncqETOfGGDtUnjN1LqrpYc+cNJMNLpCpiPNskDngdrsxccxELJ9fBX2qLJlWL1qDLSu2Ylf1bvyw/kf8uOEn/LDhR+xZ94MdBW2p2gp1sCsqVkKbAck4DjJpgwrOQ2M+umQMVi5chVVMRfmff932oFbQAdYvDjhGOke2yeuePHYy9MHLovxCgMYbzm9YOCDjNW38NCg0tYGhitSk0IXur6vcgLVL19G4rUbl3Er7csqo4lGQ3IaFyEFConCaQnELZiy0HYuBGSTIDpiRygHHSPdBcj6vD5M5qVhcUOIMRfvAt8HIKkMdSAtNyTNWklyM+XqMmcu4UJxfjJkTZ8Kd445xg8HjLxrGN0yc6xuue5+rrsZTmF8IxaWdeGGf2ecUyJEDxhio49GqoqFcHpgjOU62z8wB12fGP6LQG2PsNohjy8airKhzKP31OHAjShZfO7FuxuFLCkswbtQ4zonkf+3VdeqXgQOOkc7AnJ4eaa+HRbMW2Qms4oJiRgxHlpXWmmPta9Ha1gKd91RH597n54BGauWlo7F26XrMmTK7B4KcW98KBxwj3UdJayJKLyRo3XRhXiGMGVlGWhtGvah5gedvn0Nvw/Wx+k72YeKAJhCL8ouwZPYSTB03bZiwOmi+RA44RrofUtFQVMbamJFloFVVvbmn7VYfvXiIqLNXsVjyxSbNgUjPpG9fLJEOYUPOAcdIDzmLvxwE2rTnQ2Md/nx23+7mF4t/VbusfTmMdihxODCIHHCM9CAy80sHpfDGszdPof0uYlHn819furwc+hwOiAOOkRYXvoGkSULthX374W1odzjjcmHkBWu+AUE5VXQ4kMYBV9q1c/kVcSC1KlrR8dezP3HvyX20d3TYL5IY44g/lUfOucOBL5ED32wrVTT2WwnJRhnaePnupd27+P2HGuphHAF/EMaMDF9ao4AO1kEyI/Ej7H/cWeo4wiT2pZH7dRhptt5oLJb4mkUOlpfNht5kG9rbWxGPsfAwS0X4tRQu14k75Y/FY/2iVXje1r3FhVvncffxHbR1tNk95d0uN5DBRqtcXDhz/NCBJiVFI/rw64h1IJ6LvJhHoRrh6AP4IckqWajTi5GmbAiUN0Yetra2oKOjPVv2IXkeJ351cLkCj7Neql+u+fuaL852Kt3KWo7NUvIW/7Lm/cozfBVGWoJsCjfa78jFqGS9yqzzgRSxOdKM1+/fsEyYZoga0flsOA5SvoamerS1t9FIZccoeiMtYbS0RRBjo8teIpGjnQb59btX0BdmLtw6l/Pnv0SfNtdPfI0mASvTX0tfawQtTJnypT5L4rA8oARSn6Wfy5jrk1hamZL+bDivZXRlbEVHLJbbxGtHtMN+PquGIxiVH056pStactnY3JATWtEneahDlExzKtSHTKInwg6robk+a6lE3ggaw92/rpO14FeYYcQbaSmTPur57PUz++WOOHvqbHJSGW0Mf+vhTWgzeRlsKUW2coPxXHgamxrw+NUT20FYtzYLYJWpra/Fi7cv0NrWmiU3IMPwoaEOfzIGffzyMZy+djKxoqMPvHn44i+oYxCvsiEUffVNH+y3+XKhTzAb2akqRt7a3pINPOTZvax5aT9rpk9k5eSJZYXa9wxaEaOvwUhn1MnkAkGyEO2X71yCZNjBsE0u5QaaRzyWgX5Z8wLv6t/lBE5lwi3NePr6KY1jI7vOwXNeBLulrYWO0Su8oXOUjSDJuK7xA7QaSe07W/6v+bmrg5NIX1KKdkQhejS5pWNPSc+kgFL6F2+fQx8c1YbwMhRxqlYuAtOw/8HT+/Z7eNfuXcXjl48hr/Pdh3eob6y3xrAn3P25197ejuZIGPqk09NXT3HtwTVO4N21OHKhVQZB3tvF2+dx7/E9vHz70hpdLaVLTaJfDez+k3s4ff009p/ez+Mp1us1pPSpuHSdrIv4GWmJWCPyoua5/WjqzT9vWk8/tUxv52qAMrrnbp5jSOWupe99/XvWr83KUniEI8zRgOgVjdfJgxt/3kAHPc3e4CbvC77qf/zycZxih/Pw+V94/ua5beziqeAKR3+TdE6pp/JtlF1jc6Pl4cMXj3D57iU8fPEwSVrWo5UdOzB92PjklePsOO/btz1lqN7VvUNTuBnC2xt+Pcs1icdqF+K93ii98+gO6b1s18RnJZQZxGc5LAqLXbl72fL4HduDdDdXGlLzJelRx/qCDsa9R3dx/f41iD6iy/hftMjRuPHgOm79ddM6KGrvql8qjsE7j1o5DB68jqzwrMyp/+JTBrxwhSMRpCY11pZICyJp91PzDNW5cNpEg6Fjb3iaqdhv3r3B+Zvn8dup3/D7mQOQYVJPnVHyKQ+lBDIsMpgHzvyGX479GwfP/m6NwPU/r+P9h9pufOmNllzuqyE+o3E+QSOz7+Re/HHhMORd5WKgkiSrbjJqv53+FQfO7Mfhc4fwx/nDXUnXB8gH1eOXYz/j8PlDuHb/KtRA5Okm4egYZ0fW1tZOGbfYOjY3N+NVzSucv3UWh879bss+ozclQ678uaR2xlxvP7qFX0/ts/SdvX7WGv3mcLgLx4vXL3D00lHsO/EL6T9IHrxguCc3b028evrqMcS7fx/7F2HstXSKpy/evLA4cpFFz3nC5EXEpvTnjU2NePD0T/x+9gBx/oJTV08ybPQhF5Z05RFvnr15hiMX/8DPx3/G3uO/kM8HcZKwHr94bPFK3yNsd+n4+3RNXtfUvsP5G+dw4NR+yuE33Hl02xqLLmKynMihkOwPnTvItvUrzlw7jWfU3T7RkbQdnfRoFLH/9G+kZz/0NZ1WetRZyLB6EW4N23atsnI4Lt6+SOekZoCyjnQrL1unFKYTFU7SPQzHSDhi5S7ckn0m3C4Zq08SG7H+k1P8Hx+2RESUHRst/+v8E7oYb7b3ONkno/Xm/Su8fPcCYQ7RtNnRhPIJmDh6Ys5J+csKS+kxtuNN7RvIi1Sq4URbu40XD07d5U01RRot/NekOcZ45uiS8k/o1IdIx5WNw4TyT+sgWrWXQyPjec/fPsXjV48+SU9fPyE/XqKusQ5ejwdjy8Z04ZhAvmhHtfxQvt0L2+PmxCGFLH7KiMsbfUXaxIc21l2fD+sPLxsZ/3z+9pk1wIKTlKNwNFNOz2n8xQMZLu0mmMTxse69y1D0+zxedqDvLC+fvHpsh8Nhzi+oHv1NVDr7n9Imufyb1DMeo5zcrCc/xdsaxpW1r7VkkaQ716Pkqs256jjCeMnR35PXj+mpPoXkSTH0ir9vdYqhlZPhrzgPIT1ujjShpKCkSwd6olW6JtrEfz2fMHoC9LEEdYovGSp5waT5nr7RkeQh6aFBflP71spLcLTfjfAoSSfHj5qAcWXjoc+e6V5qEp+l82rfLznCe1P7GpqE7R8tSZo+HsV3XvFAg0NZDxbcnOBYrMROvDz9RO9SYbhCwSBSU5DXiRRAMBTq9iw131CcC2+A+ANB4uaxNxx5pGt02Wgsm1+FHat32k8m/bTxb+h/+gk/rP8Bm6u22g/RVsxciNLi0kGre35eHiaNnYTqxWuxp3qP/cxTT7TuWrUb21fugj4B1dNz3fth/Y/YtnI7Ni3fhI3LNnYlXW9buQ3fr/uefPiJKY0fG/6GXcRdMWMhCvMKoX2x84IhW8f8UB7Glo9F1bwqbKna1it9P+XA4x83kL5V27GiYgVKi0oQoqxClKVwTBg9HvqCyu7q7z6hb/fqPbbu37N+P2bBo89k7a7ebXlQrQ+3Eq5w9Dcl9I46FwhafqTCEZ9mTJ6JrSu2dvI2ja9ZaE3nmaV97R7q2hasXlyNKeOnIhP+VFqynpPX5SWjULVA7WJHTnKUrknnpHuptEqO+hDzqoWrrO5mxU0Zf5onhPLSUVg6dwn0jUnh6o7jJ+hDzztW78J3a6W3PfNWOr991Q5Uzl1GeOX4FE/wE7nlkkd8D1Lm9kje5VJmMPMIb8LWBTLS7/J6veiW6Kl4PB54dJ/Hbs90bwiTcAq3lzRkwuvz+aC9ditmVtjPJa1atAaDkVZUrMTSOZWYPXk2CvIKuvNlAPXW10PGlI1F5bxlGelcRiNZOWcZVlasypivf3VdzU6iGmvYUcyeMhdlRWXw+fy2jj7yU48D5gcAABAASURBVN5TxcxFWM6Ob9Wi1QPDv3A1Fs9e0o2HwqGtN2VAeoK/fP4KqBGuZNnVi9bkjH856RXcTPqS7Zl0TqmnfAF/APpsWv94nqEerOcy6sN4djAeL9ubbWseK4+e6Mjlns/rQ1FBERbOWpQz/6Rr0jnp3qpFafSSxiVzlmLMqLH9ostHvSoqKMa8afN7pofwqyj3ZXOXs2NZ2XOeRQmaVrKz0M6TxYXF/aKlZ/55aOeYxHslr3cQYWeG5SEuq3NZbJ3odsH5fRMcMMbA5/XbDkjfBBzNUIi2w/wmKu9U0uHACOaAawTT7pDeRw4YY5DPmLS+eK6QhzGmjxCc7F8kBxyivmoOOEb6qxavUzmHAw4HRjoHHCM90iXo0O9wwOHAV80Bx0h/1eL9Vivn1NvhwNfDAcdIfz2ydGricMDhwFfIAcdIf4VCdarkcMDhwNfDAcdIfz2yzFQT55nDAYcDI5QDjpEeoYJzyHY44HDg2+CAY6S/DTk7tXQ44HBghHLgmzXSI1ReDtkOBxwOfGMccIz0NyZwp7oOBxwOjCwOOEZ6ZMnLodbhgMOBb4wDH430N1Zxp7oOBxwOOBwYCRxwjHSKlDrev0Xbn7cRuXUFTdcvoOlajunGRbTXvEY82pECbWCn0aYGhO/dSNBx8xI6PtQCOXyjcGBYWToaRdu7N2i+dx2N186h8fLp7unqWTTdvoLW548Ra9X3CeMs1L//sZYImu9es3VsuX0ZbTxvJi/b3r4EcvjgbturZ7Zsqpya715HPIfvQPZEcTwWReSvu91hUg8ij+5jSHhPXrfXvUPro3us+1U0p/L7yhk0Ue6Rxw8QbW7qidyB3aMuddTXIXznqsXdeoc6T3ySa851jccRDTchfP9mgmdd5XP7SO/AKvDtlHaMdIqs22teofXySTQe24e6Q//G+4P/l1OqPfwLIk8e0Di0pUAb2KkaZ93x/cT/L9SSFjWEhFEcGNxeS7PBxWgwWmiA608fhupU+zvrf+B/8b5b+j/UHvoZdScOoOHiCbS9edVvA6b61J85auvYdOxXRE7uR/2RvWh9+Qy5GOmWpw/xnrSkyqn+zOHOzqPXmvb+gIar6eZFS08SpnjfTJ7Ec+g0egfc/Yk6g/Z3r9F44wIazvyBppO/I3yCdaecU3lde/BfqDv2GxouHEeYnc9gGus45a0Oov7UIURO/Y7m47+h9uC/UX/2CNreUqZ83p3qnq+iTY2k74TlWd2RfWi+f4Oii/WcefDvfhMQHSOdImbjciNGzyD64T3aa2vQwRRrCcPl88Odlw+XP0DjEUe8o535mtFRX2vztNfVIEavkNqZAq3/p4IVpkff+uo55N3LS2+mV91B7xo5Np6+YlddW6+fQxMbbNPVc2gj7lhbGzzFpfBPnAr/+Mlw5xeynmG009OV0ZABidDTi3f0bwTh8ngtvA52DlHyPMbRQgeTsZ/2yr6NqvH5Ee2UgehXkuE3hNvX+ifyG8Rjccr0HVNC/jJk4D0M0rauoi/y4DY+0DjWHt6Lhkun0fHyie3g3YXF8E+YAt/YiXAF89DRUG89e5v3j1+Y9yRaXzwG2Jkk6O3/X2MMjMtFPW6C+B4l/9VxhB/cQiPlH5WuZQNvCIMp1t5GfpFnDR9IG71o45iVbKzry3OHmyncctEIG7cHkCFkkrfhKS1HwbI1KF67nWkbilZvRtGqTShYsR6FldUIzVsCb/EoSOFTQA3otPX1czbGp1CDFg1xNsqW54/otb5gBzF43nqSyFgkjGYO61vvXEO09h3i7a0ITJqGwqr1KNmwE6VbfrCpeN0Oey8wbTbABh6lFxVrjST4lQTWh6Px+aBEVidg6MTtooEKEYphyvzfHcqD6LA8YlkdXV4/jNeXuWBvTw3gyc8Hu2GqAP8SprK62EEDfIiB/OKwfGZIoO7YfhrC8zRsNQQYh2/yTAQWr0Rh9TbL59LN31ldK1i6Gn4abJVrffkUGuHIYEceK/wSZdkB/DcGlle2Q2PIinWVnskRaGYIxIaNaHyR7efxwM0OJU6uqQ24/JQdYWcr5jzPnQOu3LN+/TnVuI2UNkXJPKECBKbMQmhOBfLmL0XhsmoUrtiAknXbUbpVxut7FK3eRO9nEqCyA2WTDDJjoPLSUz0mGcTIX3cQpUGlRRsolm7lZQAiHE7H5D1xWO8pGcU6bUEx6xWaVcG6TYBv3CTkz1+CkvU02ht3o2DJSngKigin/8ZLvJahSLV/6iTlRRJw1v8qL8OQmtEVHIiRMHBR3iaVIJ678wr4FwP6aVQiwycj2/LsITvgCDujIPIXLkfemq0ILFuLwKwFkBetkUt+xTKogyymcxCaNQ/gKK+DnqqFwXBUy4unVAMa1zSqcr6kjhuvl4Y6rUOj/mkU2ci5h5YnfwKM02eCqVGPeG6UiTS6AsEB80qgnPSRA66Pp85ZT9plXIaKLGX2Q562FFIenBqum0bKN3YCDdYq63m6+uvB4eMv1twATd4o5KFGBFeniNhYIg/v2Xhhf8MLH7F0P2t59gjRhrquBhmYPIMd0wwb3rAdFxufGqPx+XmvgM9mophenzor/5jxgLuTxu5gs1/RUID87ZaR94zJDZ4rEIAhbanlJZvU6z6fJ/mdUtD0cC/lcdbTOCcIJdP6c0cpv5ccDbVDIbS8OYtQtGozvBOmwtAbtbx2u2HcHrg4qvMw/BGavQDFa7ZY/YIxkF60PLwPzQe0M0SRFXmmDIQnmDaL4V8lHhTOa+W8gEIxbe/egsMK3u3lP2UluvVUOqL2oXMnDR4HcmsNg4fvq4NkaCRc8h5koKX0A6khh5xRxic73r+BPBg/G6+noBjoNBLtDEUoVq2GOhA06WU76t8jlhJXVqzYcBjb1YDTChiOGLxl5ShauQEy6DIqaVmG5dLlC3TxJonQGKq0SV59AUfJtLkRjVfOcEL0KWSwpTO+0eMYOloHb/lYGPG6J1KpTy52RP5J06HQh+YEZDCjnCcJ37uJ5puXGZpq66lk3+5ZPCF4y0YDPAd/CmNFHt1DI8NgUY2weC+X/0b8zyWjkydnDlCjc87rZBxiDsTbWtD+9C9EGet10fBryKuhb9JDl4ejJWLtnFxTYx8schTLTYXV8vwx2l6/oEHpSL3d/ZyNUUZDdKKzYXfPMAxXwquUCdVnfiY5KWwQ5mRhvDPGKy85b+4iaDJW3mdmEg296iCC0+fYDhHqsGX4m+rRxNhxey09XcaDMZAfeahJy/z5ldDRgiKOjsYGNN+6hGZ2CNI9e9/5M+wccIz0sLO8d4TRmlfoeEPjyMbsHTUWwSkzEJo5n7FLTpCxIalk+7vXaH36EPF+rgUWjPTkZQw61Ztre/sS9eeP2ZUFWfF00pUO07lOcCDGjldx5A4aVXvHuGgIixBi/DkZJrD3M/0hj9Uh5rGMwiTKKuOvVT/qtFPnLvSsP0kdR3DWfMhQuwKhBAiG2Nrf10Dr5dXRgPMViQfO3+HkgGOkh5PbGXApziwvOtb4AcZlEJw6E56iEgSnzYZXRpRhFRWPtbZCIQ/NwoPeju4NNAUZg3YXFgHy0ghMXpOW2H04eRANl0+j9dXTzF41yzj/e+AAjVq0sR6tL54AjEsrhyGPvWVjuoUWdD9bMgwxaXme5kGSeW1IgpN7scHosI2L+laKAk4IB6fOAtwe6Bdvbyf9j60etL8fBK9dQJ3UJw44RrpP7PqYOR7tQCzSbCdyBsOT0VrhjhePEW+NcHKuCIGpsyGPxls6CmqcSQ9KhrmF+drePEe8oz/xyI91SJ75xk2ElhK6QvlIhi5irS2IPL6PD8cP4MOJ39F4+Qza3ry0sXI4v5w4oCVt7bU16GjkpGyyhNudiEP7g8k7OR1l3OVNq8NOykiGv6PuPdQR5AQkSyZDw6xYef7SlfCOGoMEnrjVcU1aN16/iOhQvP0I55eJA46RzsQdPmuvr0PznWvQxE/DxZNoOH+c6Rgazh3DhzNHEHn0ADEOaZm1///pcUUeP0ism43G4B8/GT42EsMJJQ2J5U278guQaDR0yhizjvw5eMvxXDQYeYuq4F9QCVd+IfEk1EJeVPuH94xLXkXd0V/x4eTvaLpxCVFNJA2SF4+0n0YUGlqH799E+N6NjEk8U/40EF/OZSwOO3/Q9rEzlbH1FpVQlKbPdBp6096iUrAw9NNcgl7LFg513ro30CRnIEgHoWDxCjoL1AUBpKzVETQxPi25SC9020nDw4FEaxweXCMSi/ax0Kuy9jXpQz9DrwnrtejaI/tQf/oQWjjRF09phP2ppLwTeSp621HL7jRJ5NYLFCbRkP0TaLRTVwEwVqjOQW/YxTuH0f3B21WGeNzFo+BfvBLByjXwT5gCGQT7nA00xk5Ib9413bgIvWUofth6czRh8wzinzjj8Vpepk6h7ug+ZEoN545CHv8goh9UUHF2vjJu8qhTAcsQpl7nei4DrxdrElrBUpINwxGxSP9fKCKU7v+lC+yo89lha4mgll0qg/Ss/d0bNF49Z8Mfg9UpCLaTMnPAFaGA01NLhEPdHu6n5xuK65aWBO7w8OFHsh6tLW2MXKTtO+BmbC4QQjyYB1B5UVDMYxHiPj/oKKG9rTVRPhxJHPtBdyO98ZZXzxCjgUI+YTNm2RKNI9IJs83jh2vMJBhfoEua1mg+uIPwh/qufMl69OfYwlh3mz8PZm4l/MvWwV+xHG4tyXK7EzhlEBgCaWXIo/7sUdQxBNJw5zrCDQ0Dwh9VJ5P2TkaUuDqUyOCOLCmetrKhoyOKSB/0N0weS99bpHdM7W3taRCBNsqlPzxVmfZwOMG/lL9tNKx6piT8otfiz0Y36dN6m1R2xTnyaqVcBKuvSThjsYS+66hrwWhpaUVHIA+e2QvhGTMBYLwa/MXJG735+uHiKTS9eg7pZ4to6uiwPItTZq10WFQfwckttSCRX8f+t6HccKXDF87UlP58CK879S5C/oWzyN0lJUlNtrIsKMal3h+OcwldeEW4zocDZyoOGapop9JSJ+1/d3EZfDRYgaoNsGnFRgRW8FyGrLIaGDsJLWwo6lRSYeV63lxfj8b7t6C3yUDccQ5pwy+fo4Ehlvpbl1F/8zIabl9Fe0sEcTUWk/Cj5HE2P7iNZno34XAzcsXXW74E31vR6vLATJ4Ff9V6a6x9cxbDVVgCcMLLMoRefLS50e58ZjdZIg1hhl96g5vtfpS8s3CTf1h/39yl8C+thr9ybcbkW7AMxutPlrTHdhqMCBtANrzJ51bfbcfKxkoet9OAWkBdf+Joo3Hqj3zF0yhDVl2geEI71g1eN/ykI0lXT8cIDX57U9qOeC6DdlptNfSeymS6F6ExTup70kjbepKOSHsHYiWj4Z23FC62AZLO/3HOw4Sh/T3qr55Hc12tNbAd5DkfIsbKtdFIhyPMk6MMVH8Zeh0z0Tokz1hP4W7hMUzehnOkeTDyqb6pKRNMVygURGoKBoMIBgKGo6RYAAANSklEQVQIBgPd7qfmGarzIGkRXouf50OFpze4Ab8fblf3CJCHseC86XNQOG8R0+JEmr8ExZWrUbJmMwpnVyBUXNJvXnma6hHTsjt65FJ0NDeg/cZ5tJw70i11/HWHLl0LwAZp8/FP9N0ruGrfIOBxI0S59VavXO5bvlPmQcEpKkL+2AkoXroKJRt2o7h6K0KspyvllWt1Eh0vn6D95iX4ou391he328WafPxvOHLJmzaLfF7E1MnveT0fCygXV5oR9PJaepRLnZVH9U0k6nwgCK/X+5EYe2bg83n7x9+8EPwlZei+FjoOt+VX0OpMAnfQ8k/noqm3FPD5YMKN1IE47M8YTi4TDieXeyuT6X4w4O/Sdxf1PsB2302PSkutDAoWLoNL+6SAPxrimHT0z5uIP39odc9DnvMJXKTHRxpD1JNMeFOfqc7Cq2Pq/WE5p64Ld4DHUChk5TEseGnbVN/UlAmvKzVj8jzQ2ViT18N5FNOET8qi43Amf8BHh9ElfetKUsBgXh5CBYUIFSZTkTXMeWyAIRo0CbhfdLJTwOuniDdor+gojD8IF42UYQzYtITRLbFhu6lMxt0ZfiCFevMwypi4Px7tauT9ooNwVS7B+4BV1qCUlp1PwcTJKK5ah5L1O1HIeLWnoBgwnTyiB9Xx/C+4PrxD0O8jDcE+J7fqY9D1My6DAOPx3fmd5Hv3YyA/n6S4usrqxMMOK9gH/VXjkL7butNIeWmQU8gRSPi8vj7XKyie0rDljRkPlz9o4dg/HC2ZhjrIQCqP8AdJr8XPY1Dlekqkze82iHMUY+Hwj6Fh9TIEFyorh+TVa9me4PGecLoIg6Cgo65TYUiv88rHoHDhcgSnzQE6jTEYooq9f4v2O5fhqnsLD2Uonhlj4KeRDmaqB/EGu6UAgja/jn3Xn2A3WH0tL5ypqa/lB5Cfhlp6J4c0ZOvfOyyXBOSkz8MBhQ00ARfl8NBwmO+dMZ+Td6tQsHIDilZt/CQVrtxol0YZNgpLMb0alW8b5A8OWNjJP2zELnpGgUnToR0ACxZXgT07n6pZAqpD64vHiA/BJCKRjOj/MqLaRdFbWo7kigwwXNRW8woxhqjQh58mH7XcroMGPjlpZ9we+EazE9DSyT7A6ktW6ZqXk9YFS1bCP24SYBImI8awhvYjabx2Htr3haoI5zc0HEhwfGhgO1CzcKDlxRNYA9vRDk9RCXwc1vsXViGfHmvhsrVIT0VV6xGcOQ/G5++CrEYbZigkxnmErptDcGLoRXk5rNYeEl4ZHRpvi4atM9pQDxkRe+38+cgBY+DOK0BwxlyIf+BPfNKqnFbKHuQdb+X0X+EldcixpCct2PmEPX0uXF5vTjD6m0mrUYJTZ6Fg8Up49NKTBRRHlB2N3njUNgJ9qYstPuh/vl6AjpH+TLKNMQYtBY82fIB80sDEqfCUjra7oeklFnmv6cmtoS0bvBo+2EhFepwhB8Fp//Ce3mxUt/qU4uwg2l49Q5yeUdaC9KK8HP6qQzEuUd1ZopOWzivnkMIBLalUPF9vGQLkGQ1ztLkJTZwMlpHLxbjF6X23v3+D5ge3EOOEHvgTXP/E6QhMmQG4hrgZU75ueuuqh/YckdEmCYyNxxCNNKODuscLe8v5M/gcGGLpDj7BXwtE7bsgD0TrfI2fcbGps+l15QNsEMjw84+fAt/ocTAMjySzaf1qK2PT8raS93I9ykhr/bP2qkb7x5cueisfZzwynroCwuW2X2/R0L63MkN2n8YrFyM3ZPhzAGzIH/+YCShguMDNWLuKaKll5OFdhB9w8k110M3eEo16jEa98cYl+7UcxGOQUfayQ89fVPXxhZPeyudyn/OQCblmkD87Am9xGfIXrUCAXjVYLwua9KmsPXf+DAkHHCM9JGzNDFSeUeThPXTU1bDNReEbNRY+xvsMJ6gylwS00X5g8gy4aNiTeWP0yrXLWn/fBGx98wJNF45DHyPVxv8akidhdzvSQOglGr3qnMzj4ZDbr5df3J5uWYfjItoS+WT0EG3Vix3DgT13HK5AEPkVy5C/cBnUIYOGraO+DnqDVVuOajTUIzTla6yH4r7NNy8jprqxE/cUFNNYVnEybxYUM+6xLNCH23HysZ3wWzKWsd77+MlQyEtvxAIG3X6kNzZIWxV0g/uNX7i+8fp3rz5n3rUgP/WmvJ6kQUq9P5DzaP0HRJ48gIa7hh5KYMrMTm/048qNXuEzf5CeTCLk0JmfjaOFk3etL58gnoM3nA47zkm/NpZvuXgC4fPH0HzjIr22Z5a+ODuAGCc2214/R+PVc/aVeMXBQV7JQIRmzoePnqJJelbpwDNcW74STmqWOD31WFtmY5HML9rU4SWvdRStOvY7MXzUvWwcWkXT/V4fr4yhfMtQuHwd8hcstR2sRjCtzx7hw8mDiFw7hyg7St2zkClP1SNMb1tvd2pHQr28hE44BZWrUSAvWi9Y2QL9+9ON/zG507GsgOQcBKfNtp2E3n5MLWBlp44z9aZzPmAOOEY6hYVxDuPjNFjydJK3FY6I03Akrwfj2PLsL7S/fQ15UIozK67oDoSgRogcfjKKSkiZMIpyQqn53k0a1iaGB9ngcoCjLMYYKMaoOkZraxC5egYfThywbxTWnzoIfe7pA496w7Du+P7O7UvbYXw+u92mvCo3J8dypR2pvyi9N3UqNEpdt8nrOBt613WGE8lGy8FSs8TYqaguqfdyP9dkWBPi/NdVhqyMhdPudT3M/UQdmm/MeBSv2gx9gs1bMorx5Ta0Pn+E5rN/IHL+KJrOHkX96cM2Wb4fP4CGCyfQ/r4GKq95C636KVy+1u6M2C+eJ0kmz9UpxDgnYfWdYZdYTvMSBu6CQtvZ5M2psHqA5E8wWluTV85xkDjgGOkURqoxpsdlY1S6eDsVj0qdkrXfpwkP6R46OIylNbX7ZPjKGWP25h4uSHozbnlSpnPISY808vg+2t6+QlwdTY4UGsa28+YtRWhBJdyMOaqjaqNX13z7CuTFydOrP/MHmm9dZsdC2OSDf8Jk6xUWVW+DvhpiPLnTnkqWVqTEOPHUzSaS9iiNojUcqZl7OG/niCROo576KNoSRpyGOvVe8jzrkXVTGKI77jjstrBZC2fPYMhrH8Na+hxW8dpt9EZXwFNYjBh1of2v22g4fQjaE6b26D7UnzmMyKP7kCH1j59k+V28dju0Vl2xYXBElR1j7znkRasztCEUZouzs4w2N1Al2SvxOtN/jZq8ZaOh1R7+8VOQpEWySMgzO4xM8J1n3TngGOkUfrgLS+CjwcpbsQFFa7ZAb9rlL66CvN2UbAM6VTjFP55GrmqdhV9YWQ2FLmD6IApjGI+cA3lVxdVbLRwdCyqWwxUIkj7DlON/twd58xejkPXV6+4h1r2gshp5FZUIMPatbzj6J0xlniUorFpPXNtQvH4HSmigg1NmwqUXcnJElZ5N63zzGastXrMZIb12v2wdClZshIdeZi5eoq98LOW0mTR95EH+wioIbjqunK4pgwAncIvXfISnteEB1tPA5AQiWybDDk310wikZMMuFK/bzrqvg2/OEvinzICPHbZ/zEQ7SilcutrWrWTdDhSv3YrQnIWcXC4ABmigRaMxxsLKX7wSfsrbX1FF77wc4H3k8LPx6YlTIf4Ud+pg4Yp1dDqmEoTJAYKTJVcO9MEy5Apy5ObzjJmAABtGPg1Q8cbdKNm4B0WrNsGbui54gNVz04gqnliyYSfh74a+hiHPuK9gPSWlKFqx3sIQnUoynnrhQEPjvsBz+YPw0OD55y5BaOUmFG/cBfs6uIzIetLJo65LyI9ieoB5cxfTkJZBDbUveNLzqkMpZKdQsmkP8tZsQ4ChgCLi87Px52KIgjSeJaKNdIk2pSLCcwUC6ahyujY0fgWLlnfjaQn1QB1JLvTkhESZiMcVDDGWPw4yknmrtiC4mmGQ6u0oYQdYTN0o3iD928VOaAtCcxfBW1IGhaVoAQVh4Ik0eMrKUUieB1duRmDZWvjpsecO30Ajubw5i1DSKYNievqhWfMxqLyC83OMdIoOyOiYQAiuUL71Mtz5BdD60H57Zimwu07ZOFzEoTiuUn8bnuFEnYvhDsGwdIpWxoaNVojk6A2hiyhA8ODzs+558BSXwlc2GoGJ0xCaPgeKmXtpxD1FxXDn5Q+esSAvxF836dYklAnlcdRSAJfqgOw/xcVVtqv+4gFh5G5o0nAYY0ci3eCJNnasGIKfeO4ibNXdVVQK77iJ9sWXIL153+hxlEMZxJ+Ejgx+U5Veu8gvQ32XLlnd6Us9xS+OpLpkIF75+9dB9gXtt5Z38CX/rXHwK6yvMVQLlwsamqvhGsZSDa/BRvkVVvfLqBJ5K6Np+c0JYTsa4r0vgziHis/JAdfnRO7gdjjgcMDhgMOBzBxwjHQ3/jgXDgccDjgc+LI44BjpL0seDjUOBxwOOBzoxgHHSHdjh3PhcMDhgMOBL4sD2Yz0l0WtQ43DAYcDDge+MQ44RvobE7hTXYcDDgdGFgccIz2y5OVQ63DA4UA2Dnxlz/9/AAAA///+IpxoAAAABklEQVQDAPnUWYxI+4a5AAAAAElFTkSuQmCC"/>
          <p:cNvSpPr>
            <a:spLocks noChangeAspect="1" noChangeArrowheads="1"/>
          </p:cNvSpPr>
          <p:nvPr/>
        </p:nvSpPr>
        <p:spPr bwMode="auto">
          <a:xfrm>
            <a:off x="1654175" y="-922338"/>
            <a:ext cx="2171700" cy="24003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8436" name="AutoShape 4" descr="data:image/png;base64,iVBORw0KGgoAAAANSUhEUgAAAWkAAAGQCAYAAABs5pGfAAAQAElEQVR4Aez992McOb48CAYyszy9N6JEyntvutV+3Bvz3n1399ze7R94P+ztfs0b19PeyXuJFL33vljeb0SSRZEUKS+2eobFQmUmEgkgPwACgQAyac1NjxTWuvGR3sJAT3thdKinMDs5vO7c2nBvY39mcqgw3N/ppj851r+taet+Jkb63LRHBrsKyov8ttMN9HYUerseFqYnBrf93mXv/u5Hrv1np7a33GXjob7HhT6mPzU2UNDxdrrp8cFCH+0+2Nex7WnL1iMDXQXZfmK0b9vTV11TnVPd206bKy21sdGhbrfNjQ/3bvu9q67pvoU5MxND25q+yl33rnJ/3r1bfp8Pa53P64PX66XzwLfh3Npwb2Nf6S2n7YXy8TbSeFacXp8XckpbeXlW2Ldxzqf0aXul/zbif1acrt2Zvo9l/nOkr3S93uU652MdfFZe3+Q5pbWctvdnqXNKX3VO9vex7N/kvb1IXD7a2k2bZf8i4d90GB/vWenLBm867ufFp3J30+e9a/954d/keR/tLqf79jH9Z8VtBYNBbHSBYGDFr7h9OszGa97UcTHtUGj70lyb90BA9xxAaBO7rA33VvYDvOeV9N9K/M+4J92v7l32/1ltz3LfzvSVlu5ZbrttrvSUvrY/V/pBtXXVOdW9Z9QP5fFtuZe+9zeWzwCUtuq9a4c3Fi/b8fPiYj1X2sEXsLuFnc+OBXYssGOBHQu8sxbYAel3tmh2MrZjgR0L7FgA2AHpnVqwY4FfvAV2buCf2QI7IP3PXLo797ZjgR0L/OItsAPSv/gi3LmBHQvsWOCf2QI7IP3PXLr/uve2c+c7FvinscAOSP/TFOXOjexYYMcC/4wW2AHpf8ZS3bmnHQvsWOCfxgI7IP1PU5TPvpGdszsW2LHAL9MCOyD9yyy3nVzvWGDHAv8iFtgB6X+Rgv5nuM18IY9MNoNEKoFIPILFyCLmwnOYXZx9yslf56PxKJKppHudrv9nsMPOPfxrWeBfF6T/tcr5F3u3uXzOBWUB7uTsJPpGe/Go9wFutF/HN7e+xt+v/A1//fHPT7nPr/4N3935huFu4FHfQ/SP9WNqbhLhaBjJdBL5fP4Xa5OdjP9rWWAHpP+1yvsXcbdivKlMygXU8ekxPOx5gG9vf4O//fQX/JXubwTmz+n+ce3vWHafc7vBXf0cn7vub7zur3R/hq774c53eNzfgcm5CURiEaSzaRT494swzE4m/yUtsAPS/5LF/m7edKFQcFnuzMIMuga78NP9H/F3MuK/X/kr/nH17/ju9re48/g2uoe6MD4z7oJsLpfb9GayuSyWyJrHpkfRNdSJWx238N2tbwjcfydYM75rn+Paw6voH+nFwtK8K4co/U0j2/HcscDPaIE1IP0z5mIn6X95C0hrXowuonOwE9/e/HoZSMmEf7r3I7qHu7EUW4IY9usYStLJQmQBHf3t+J6M+nMCv9j1T3d/wODEgKtzC9xfJ42da3cs8KYtsAPSb9qiO/G9lAUEnJoEHJ4cwq3HN/AFJQxJGw977nMycAYvAprGGNiWBcd23K0xBs/7pDNpV/K403nb1bZ/uPst7nTdwujUCBLJOHZY9fMsuHN+uyywA9LbZemddJ6ygIByam6KEsYtfMtJvp/u/+DqxQLtpwLTwxgDj+Mg6AugLFiCytJyVJdXor6yBi11TdhT34xdtY3ucQ39db40WIKAz+8CuDGGsaz/CozFrh/1P+JE47f46uZXeMiJSa0OyWYz6wPvHL1zFvhXyNAOSP8rlPI7do8CxjjZat9YnwuM/7j2D9zvvguB5cZJPIvA6vf6UFFShoaqWuxt3I0T+w7j8rFz+NWZy/j9xU/x7+//Gn9671eu+6O2PJb/Z6ffx3tHz+B42yG0NuxCXUU1ykOl8Hm8MGY9YIvRT81P4tqDK/j7lb/jx3s/YHhy2F2+p/y+Yybcyc6/kAWsf6F73bnVd8ACOU7oLUTm3WVxX934Ej9SDx6eGEImt561WpQvxJjrKmpwdM8BfHL6PfyBgPzHS79ygfl3Fz7Gb89/hN+e+xCfEozfJ2hfPHIaHxw/D4Hzr+mv8/92/mM3vEBcwP3hiYs4tHsfasoqIfA3xqyzitZg94x0uxLIN5xo7Bzs4AQl9fCdJXvr7LRzsH0W2AHp7bP1v3RKYqOpdApjM2O4/vAated/4F7nHYQ5WbiWPRtjXPBsrKrDyX1H8NlZsuVLnxKMP8Inp97DuUMncKC5FbVkxQLZHMEzwXjjqQTiyQQEskkeax20ZI56su9DLXtx4fApfHbmffzuwkcu2H965j0cbT3gxiNmvbZwlNf5xTnc7LiOL65/gVsdNyFZRvLM2nDv5P5Opv7pLLAD0r/QItVKB4FGLBEj0IWhZWTSUWcXZ6ElbDML0+7Em/zmw/NYjCwgGo9AQJnPb75s7W2ZIpfLuasztBROk4Lf3PraXRaXTCfXJSn2XB4qccHz12c/wL9d+ASfEpjFpCV3GLLrFCf8luJRTC3MYmBiBN0j/egc6kXHYA/aB7vRMdSDzuE+9IwMYGhqFDO890g8hjT1ZduyUU0GLfnjs9MEfzJzse79zW0I+QPrJJACCrRXFO397fjyxhf4/u536B/th+ytDmBdxt/ygaQY2Upa/QLLUeWpcp1dnGFZT9PNsKxn3acvF5YWXFvHKSdpxYw6nLecvZ3o37IFdkD6LRv4TUavxqrGJ8AtPn13r+sOfqJ++jWB74vr/6Ce+lf85cf/xF9++DP+9tPyeuCvCDJaY3yj/QY6Bx9jdHoM8+E5F4QE9G+rIWezWXdZm1ZMKO0vqD1fvX8FEzMT2Ah0Hk4I1lPaOHfwJH5HieLDkxdxYFcrQoGgu8JDQDs1P4PesUHc7+3A9Y67uP74Hu72PMKjgS4XmLsJoo+H+vCwvxN3eh/hesc9urvucf/4MKbJjmMEL7HvMmrTAv9PKaP85twHOL3/GKpKKzjBaK8rMk0ejkyN4Ie730N21GoQrdGOJqJQ57Mu8Bs6kG3UmQqU58KzGGP6j/t5z4+uQeWofGjduMpX5fzXH/8MrSf/kqxfHeDVBz9Bq2P0lOXk3CS0tFEjDMX7hrK4E802WmAHpLfR2K+SlBqWWJRkAT2Y8aDnPr69/S0B+C/4649/YeP8OzTx9iUB+is20q+o83598yt8ffNLggod/cQEv+S22LD15N7XN7/Grcc3yTi7MTk7Qaa9yEmyhAs8rwPaYvgpMmQ9xj00MYjrBJbPr/0dXzF/D/seuKAtllq0hTHL8sbuumZ8cOI8pCUf2b3fXZGhDmR+aREDkyO419uOG5338Ki/C2OzkxBLrCqrwB5OCO5r2g1JGoda9uFASxv28lgrPSpKypFIJzE8PY77fR248fguHvR1YoTH4ViEcWSh1R+SVaRfv3fsLJpqGtyJxWL+tJU91DHeZYeotdXqDG8/voWRqWGXtSqfCqOwr+J0rZYaqgMWEx6fHedIows3H12n3b50y/lv7gM9n0MdncpT5SznljPL+muWu/y/vPEP1ofP8fcrf3PriB6P/5EdTAdHBOOzY28kv69yjzvXvLoFdkD61W33Vq8UOKvRTs1PoXPgsTvBpoanx6G/JOCJ2Qk0Bsb6OdSd4eRWxNVjBV66Nl8ouAxUAK8huobJo9Oj7oTdlfs/EcC/cJ/i+5uAng36yv0f0THQ7gLPLCUTPa0n9vUstihwEbsXSLlpcKg9Ts25k2xd8Qmc/3H1c+jJPqUtZr3WaJI3BJKHOZEnvVjsuaWuEcYyBPMYWfMQrrbfwbX2u+gbH3LZ967aBoj1fkwZRJKIdOrLnCyU5nz+0ElcOnwamjyU/68omXx88hJO7j3srgxJptMu477SfpuAfQ+DBH9p2V7Hg7bGFnxGVv3JqUvY19yK4Ab5A/zIloPjA/jp/g+u7f6x8tRiz3AX9Ji5OiaVmcpAdpF9eNlTX/kXQTkcWXTLb2RyGA9677urXf5OQFZH+jnj/4oAfOXBFbggS9uqs5atlRfFoXJWeasMtL57Kbrk6uc9Iz24TS1dzPsLjmD+zjJWWVxlXD0j3W6aSer4uv6pDO54vFMW2AHpd6o4ADVuNUKB3f3ue2TEX0FDWbG3KwTXHjY+gYEa6KtmXWloKK0lZveYxvfUW7++9RW0VvmLG2Jrn+MKh8x6MZHYsCbNZhZmMEe5YH5pHnOUSnQsYBK4KE+SXb69/TX+qndrUGb5ksz9Bpmg7kMAsjGvkjdqK6pw9sAxd5XGBU7sacWFOoWZxXk8IPMVmA4QvPxeL060HcZHlEC0ikOgXldZ/RTj3ZiGrmvgxKEmCAXcH528gMO79wIG6BzpxZVHt11mvhANgxI06jlZ+d7Rs/gNwf0UJy21ztqx18sf4Edv1RuaGHI7n38QSP/K+/37T3/DD3e+x4Pu++5LoCTxTFFqkG4sacm1Gzu/Gc4VSIIYINhrVPQjO0fZ/qtbX0A2+4p2+/HuD+5abY2cVBfyhVd7GVSBeVWHofJSx/njvR/JxD+H8vrt7W9cvX16bsrt3F81DSax833LFtgB6bds4BeNXuxKYKZGLN1ToKyh9Q8E0Pa+R2Q+sy4zflZ8ljGwCSp68k4gqH3LWDCGqITVz1M7asgCkcGJAYidfyN9W+yLwPNn6p1//uF/4O9kd/+4/jkZOCUUsjsd//mH/6T2/Z/4G8P8/erfXZD5iUDwiPmdJhht1pEYY1wpY0/9Lnx4/IIrbxxtPegy12Q65UoTN6Q1U94wxkDs+LMzl3GGYF5TXgWx76du4AU8ZJMGgvB5dgZaX32SoJ/MpHCz6z5udz3AOMEqw0nJcmrVAujfnvsI7x85i+bqBvi8vk1TUHlJKlJnqo5OUoM61L9wdPJnzgnIdn8ng/2K9pIcIUD/GwH9L67d/gxJEQLmn8jMxaIHxvuhEc9mdlubAWOMaweVr8pZ96ZJUWO2Lufl+pUi45+E8vvtrW9Ypn/DN+ycu4Y7ofJXPcDO552zgPXO5ehfMEMaruq9x4OTA7jRQR2Sjfonsma9llP+amAbzaJG6Sd4SC7QhFd9ZY2rp+6ua3If+NBDH9JlmykP1FfWQk/g6Sk9XaNrN8ZXPFZaSWrKklm0GuMGNWUNmaVhu/ontU8BztfUveV/9eFViI1LdgmTkYoJF+NauzXGuEvrxJ5PtB3Cr85eJjO+hFaCtfITTcTQPTrgyhuDk6Noqq535YezB44z768OzmvzoH2P7aCRYK011R+duIiqskpoNch16tV9nFx05Q+PF/ua9kASzCeUQA637EVlaQW8jldRbOoEcGKsvSM9uNt5G1c5Evn+zrf4htr/V7SZ3Ne0mTrA7+98h1sdN9Az3MPOdwYC+00jXfGUfQJev/sgjjqqBo4OJPu0NjSzrFtcp3KXzepZD1QfSgMht3OxraebuFizyspl12TyP9z7Drc5PzE8OeSyatWBlaR3Nu+ABSzphO+Sy2VzhLiQuAAAEABJREFUUH4y2ay71f52uuX0l/OwHelq6CxAFINVY7nVeRN6uEN64cbGIhYpkNUwXNqtGOilI6ddwNOTdnryTu5P7/0K7vF7v3afxvv393/lrjN+n0P5Y2SteoRaj1Nr5YRYmIF5ZlVUo85k00gkE9AyPnUcmez6h0+2ikDsXgBTV1GNI3sO4NPT7+PfLn6CC4dOEnwrIdY4G553ZYcbHfcQi8dcDfljAmhbQwuB0UMpggN3frdK41X8A74ADlH6+JQa9CFq4lqqd73zLtoHurFIXVfJ1VfX4n1OJmopoKSW/btaCeoVrsxizLNtpjyp89UrV2UvyUvS+GU32VPnt3LGGPfx9xICrUB5d30zju89xLyco+0+xn9c/o1brn9i+f5xxf3p/V/jP+j+cOkzt3ORfKQJ2GZOhJaHytw8qyzWpqn6FUtEIQZ/9dEVsuqvXZlFS/zS1O+3o/6/O2lsX5sv3rOLNbmsO4Fd9Ntsa8UTCax1aojJRBKJDf5rw7ytfaXpOoKBtm8rnY3xFo+VZtEV/d7mdikawSAnxK7ev+LKCO39jxCOLmJjI7YtGyWBIBrJAAXMAozfE+j+cPFT/O78R9AE2qdkfB+euIBLR864D3ycO3gCYovSYjV5podCtIJBT9398b3P8OszH0AsdW9jC2qpDYt5aQLNmOeDz9qGvtm+wMBHNqo4G8jsjgmcT1zC789+iE+PXcDBhj3wGQexWBSDEyO42XEXD7oewV8weH//CVzYcxi1viBMMgUk6JJpIFV07BzSclmwdj9x7NSJ+KCoD+Sp4XLidLO8rfWTXRur66HO68KhU+yqDO70PMItyh+jMxNIplK0ewjH2g7SXpchm39y8hLBfZ9rM3VyHseBMW/CZha8slmwBNLb9ze34vzhE/j1uQ/wp/c+Y9qfutr9Z6cvQ+V5+dh5XDx8Girn84dO4L2jZ/AhNftPWQ9UH/REpuqHOpgPT5x3V7/UVdS4spJtrWfXmqOYXZzBzfYbrmSl7QTvP8ryeZv1X3EniDU/F94ofaUtF0/E1+Fg/C3jXyKecDFWaQtznpWepd70KadZlAKrMyv6U+feoh8YN36mtHWfSpp3zU2BWXm7TkPccc7Wa9h79eEVgtUAcYiApAysOJv6soBOQ9uzB07gN+c+ZGP9BJrY0gTXkT37XYmjhIxL+U9RU02kkoixk5PTfoo6rxid2GxDdR3Z7H68RyDXUF4N2AVsAsH5wychpqghsx74KAuWutqxx/HAtqwtgcgY45732h6EOCSvDJSgqbwah+pbcLHtCH599AJ+f+wSPtl3EkermlFCfE3NzmNqeBj32+/jyv3rGBoaQJMTwke7DuFISS2CMdphbgmQm+ek3pzcIjCr7YqTv9wCwy1EQDEX7OGASAw0wDK4C9gzBPNcDsirQmPTjyQjrQBRh1ZbXomesQFo0vLRQJf7MEyW11eVVUBa9a84qSjwUycngJQsIomhoqTMffHTsr3s59jLhpd2DZLNl1MDr6HW3lxTj0Mtbbh0+DQ73o/dkdDvzn9CVnwZF1lehyi51LPD03Vi40mWq6SZWDLO202wL0uuyCbGXVa4q7YRR9m5XD5+Dsv15lN3xHVq7xGoYwr5A66ujZWP6k+MkpPkmiuU2u5138UsJzqzZHo69zYcG9lyW+Ov+2X7fxvpbBWnmyZ/2NLh5mU7019JV3njLpNnLrZI3woGAljrAjxedn4EgsF159aGexv7StfP9P0Bps3t20jjWXEGmO52pO3xOMSUOdzvuUs99y6m56fc9ckr7cVt4D6vFwJMPQYtBvy7Cx/hQzJlDWErSitIGPPQk3ez4QV30muAjLRruN994q59sIvD9i7oKbzO4T70TQy5YeYYNhKPIsOGVxIIobVhF84ePIFPKUH87vzH+COHynJiYmJmJ1sPYX/jbrRw8qyhrAq1JeWoDpahOlCKWm7rQ+VoKq3Enoo6HKxpwpmmvfi07Tj+sP8s/rDvDH7XdgofNR3EoVANSpJZJGdmMTM2gvbuDlx5eJPa7X1kwhGcrt6FDwjQu/3lcGJJAm0c1FWWXYT7At4lgu9SlEBMQF5ccUVwXiRQy8895r7A2wV2ArpAXNeTsSHFHoJyGlymXbT28tZLFtvGUcWHlFlkY9npZud9XHl0i5p1L/uLBUiCExjricVPyFhdm1Fa+v3FT92yObnvMPY370FLfRMEhAJVAbA6Pbk6gmwTmbvmCvbvaoPCv3/snAuif2I8ei+JylpM+cz+Y9jN+YUgOz5NaC6R1c5SFhqdnYQe6Okc7nXLVx1JOzuTx0O96B4ZwCD1/In5aTe/UUpH6pqUhxN7D+NjSjti2CrfU/uOoo4SlEB/2QLLvyIPI9PDHN1cZx16xA4gCp/P+1ZwIBAIIMDOwt1y/1lt822cc9Mtpr/NWKf7UfrLeON/pn0tj8eDdY49vOM4cOTP7bpz8nuLTmk6SpN52M50i2k9Sd9Zb5M3eM/SleeWZnGn6zbdHWg1h4aby00EList45D30K69UGP9zbmPINas1RBeAonYk5686+Ek253uh7jacZtAsrzu915fu9twda5ndBBquA/6OnGz8wHEDK89vuMO57tH+jExO4VFaq/pTAZi2S21jThNlvXh0XP41fGL+C3liX87+T7+eOI9/PtxumPv4Q+HzuM3ZMS/3nsSv9t/Gn86eA7/cfCCu/3jgbP43b7T+FXbCQLuYZwg8Db5SuFJ5RBdXMD4zCQejfbhSn87bo10YSa6iJayanyy5xjONu5FFRm4KRrhRbZkHaQfcAE3l4crdfBeIGkkTqCPEtwF6gLueQJ3kZWHo4A6ArFsSSS6VnExTduyUVdZgwtksx8cPw+BmGQPPdl4lZKMgHFqYdZ9R4if4Ol2cpzY/PjURRdo/+3Cp+zofuXqxf/x/m+W2fCFjyH2/RuOgtQB/vvlX+NP72vO4DPqy59QwviQbPl9aK33CQKpJnpVzhoFaWngGMupc6QPt1XW7Xdwtf02blKOedD32O08BNgq7/bBbvcpyxucAFXHcpVh7/W2o29sCDOL8zRLClr7LRlF9/YbymTatrJjCpLRG/PE+mLqWtd+o/06HvY9QJS6tdsuPRuw4o0cO1DcDolLsR1u35ZpM12l7xHuvJH7eTEbOUxrOd3nh7dYN3e+22QByQ5z4Vnc4wTVnce3MbswQ0bMofhK+jbljWoOt88cOOY2+suctNpNVuZlgSbSSUzMTeE+G+cVNlTppv1kz2JYAv6aiiq0NrTgYEsbxAQlhWh/b/Nu9/3K0okXIkvQQyG3CNo/MQ6Bt4B8jPrjwsI84ouLKBDYSgisjcaHg8EqnKlqwXsN+ylFHManBNTPWk/gV23H8VnrcXxC9+HuI7jUdAAn6/Zgb3kdyr0B954iqQRmYmH0LUzi9gTBeaQT9yYGXL+GUAU+aCGzY3z7q5vgd7wrFnjDmwLjE2sWg44RtAXQYtZi2nICcIG5gF2yiMLykpJAELLfp2fepzR0FmLPAutbXQ/dzu5+X4f7XpC5pQUCWByGf9VlldBj7Co7yUkfnbyAT8m2P6OG/KuzlwnUl93jj8jUL1G+OE0me6C5jWVT68okmoeIUabSE5aj0+NuZ3vz8X23E77b006GPIJwLILi6pR9za0s673M5wEc3rPfTVsMXZPK6nME8ALvG533XGBv54To9MIcBxNpBHx+7G/aA81taDni8b2H3JUjWq7J23e/kjkkx918dMN9AEpA7Z7Y+dl2C1jbnuK/aILSnjTDrzXPtx7fwvTCtAtmRXM4BOg6Dj/PHzyJzyg/aEhdTp1T75mYpUzRMdgDMTptNRSvZVg19A8pgUhf/pSA8BH3BQCSMM4ePE4tc+XpO577lHFKn5Qm2US2mE0mMTo6hHsdbMT3b+DGg1t41PkIgwO9mBodxcLkFCJzc4iHw0hyqJ2l1s0Mw2vZ8FJ/VoNW3pLZDGLsQMLURmfjEYwtzaNrbgx3JvpxhcB8fbSbx+NQuN3ltQTnIwT3YzhevxsV/hDhDdv3EXoJjMW0JZ9IJhHLFmBLLhHD1qQkwVqsWjLBaXaYAjKNZhqqal2g1EucrpGpXqUTYPeSrU5QshLALhFI4wRbzQXkyNJty4KPnZCHNstTF09z3kB6sgBZcpWu0chI7xZ52P/YLeOrHXdwn/tjlDakV0pfPkPGvlzWlwn277tPVV4k4z9Lf2njyt9H7sTh+1B9+IAjgeNk5upg1JkoPgG2gFsjqDxtoY7lLO9P4U/uO4KK0rJ1OrUYtSt9cEKxe7iLE6kcoWxfab1sSv+04XdAepuKNp1JQeueb3bcwMjUCPVN6qMraQug6wmcFw6fcoe9eh+Fx/G4k0HDU2Mc6j7AI+qOavguAyIbkxQiABF70rpYn8cHY8xKjOs3AtVq6sl7qRufbTmIj/edwCe7j+J8zW7s9pQCBKzJiTEIfK73Uy8e6sDNsR7cnxzEI+qTnbNj6JodRzfBt3tO2xVHv87ZUTyYHnJB+fpoF67QCaDFoKMEb00knqpvxcdkzR/uOYKjdS0r4Lx5Xtfn/C0eEaSQzYPIA0j3FkgLrF12nQBn4VwpRWUjsNakoR4ZV0eokUrQH6Tuu0gduB/L2vVtF2Dv9nbgIcuqk3MB3aP92Oi6KF08Hupxy/MeGfIN6d4c1Vx/fM+Vp6Y5Wac02yhDXDxyGh9TRxY4n95/FK2cQ6gsLYfHcTY1jDpOsWTlV+vkBd6fnnrfrVMC+jDlrfvM393eR+4chd4MGOB9iNF/zDqlTr+C9USjrmICqnP9Y33uyo+RqeF1cyfFMDvbt2uBHZB+u/Z1Y8+TmU1RqrjXdRf9YwME6LTrrx9XquDs/tmDJyA2pMZkk61GONOuhn6Dw9WJ2Wk0VtVBk0yXjp5xXyBUGgxhbWNSXE85AVGOcor01yiBh0BkONwPxNJocoKubvwhZQfpwhd3HcBBSg/l/iAynFicIyseWpxxwfnB1DII32RjFTOWE4jfpoyhc71zE5iIzEOg7LUdiDGfbmiDpBDJIheb96O1ohYhdSRPZfId8JCdNKEohl2URGgnahmrYC1bl3KuQJquyuBTjk4+OH7O/a8vDWTYBgaL0TAki3QTiO8RDCWPCMAFwHqK8ha15Dvdj/CwvxNitCOSmSKLHKDkUV1WQelCK2/Ouu/N/uDYORxrPQjF7ff6XslItmWhvKQUh1r2knmfc7V2jc7E2pWvgYlhCIQVfxsniD84fgF6ElP3aYxx09QIUKs+ujgZrScV9WSi/NyTOz/bYoEdkN4GM0vmeDz4GHqCL0FZoFjJjTGoCJXhBCfsLh45jabqOnfisAjQ9zjxo0Z0rO2QK13saWh29URjlhvQllkX6BTBmSwZAhw5grRYM2eRQGRwL/c5HtSXECBqduFS80FKEcfxEVn2BQLryfo9OFK7C/urGrGHINtcWoU6hq0NlaOxtBIt5TU810BEmDkAABAASURBVIBjdS0407gXl3cfhnTrj6hTn+Vxa0UdSjkpJYbnJvZL+JHd1oK1bKZjySSyK+9BDwBVktEKsDX6+YSALcarTlaM98ieA2hr2o1dtQ0uyNZV0G6V1dCDJa2cNziwq80FZDHXSyz3jznx+CnlqIuULw7t3otaSllej5cpvd63eLUxxl3vrXSVnrbqUG73PILmKCS/+LxetLJ+vXfsDA7v3ufWs+L1Ihl6C6Be8tRN2SPFEVLx3M727VtgB6Tfso1dXW9yGI96H3CicJbYSGa7kmaQEziH2CAuHjmFXTUNBGib5C2OLg6V2znRo4Z64dBpaA1vBfXp54KdQEQgI+YscJbequE7JwMhoBFbXEl7s41tWSj1+l0AFjCfqN+D8037cLnlEOWKowTwYxAz/qztOD7lpOEne47y3GGcbdzngnlLWQ0kb3jIpjeL/xflRz3ZtdliFJAdxbD1cI38N9yIj4BaS2Bto0RxjOz3/KGTkCyiN/F9QvD9lJOHn565DFcuoW78PlnyOY6cjrUdxF5O4NVX1kIrLzSq2hD1Gz20LcvtALS87xQnLjPZLDQpKaDWGnvVN93DpaNnIblkrayS5ehqbGYMD3ruY2x6DALuN5q5nci2tMAOSG9pmjdzQi/Mae9vx+DEINLZJzKHTUlDzOocJ/ikK4udaXmdlsc9IkAH/H4OT09h/65Wl9UY8wz2vArO1Lm1JligIuasfQE2J6xe927UQYh1lxDES70Bd0WG7uF1433nr1enpw5OjFodnmSjNax6q/wbY1ztWB1xaTCEEn8QAsG3DcRb5afob4yB5Azp6mLyAluN2CR9SOYKcuRzoLkVZzihWFtRA2OW651Gf3qsvW+kF3qlrUaHxTh3tm/XAjsg/RbtKxY9PDnkyhzReBSq6MXkykKl7pBXT6xpzW06m4G0wgec1dfEkdhOG4fGYmnFazbditlpRYImvwTMAhIXnAnYbwCcN03zl+r5qvlWJyhgLtpYIxMt2+Ncw6tG+XNeZ4xxmfsBEgAtv9OKEwH1KDXyfCHvgvjh3fuhF0tJry7mVYC+sLTA+tzFye/hHTZdNMxb3u6A9FsysAB5fmkOPcPd0HuXBdjFpDSM3F3XRJA+wImdMnoXMDk/gwecUNIQVG+JE7tWOJ7c/CvgEDhr/a8LzktY1Zt3wHlzm72ur0BZkodYdTgCVw5RJ/m68f4M1xtDoCZr1mqhgy37OOkZgR6Q0ZJA27JQR/lGckxLbeNTy/JGp0bRPdQN/WOInyHr/3JJ7oD0WyryVDoF/ePSrsFOxBPxdalIXz7MCaJdbADSb6M83zXSDz22rckosestGbTAWdqyhuDSSecJFtKff8HMbp1x3vUD2T+dZYfIMhVY62EYlce7nu9N8meMQUkghIOcyGyqrof+zVj36ADErDWRKH1aD8ooTPFyMe2lWJhsupMjv37orW3Fczvbt2OBHZB+C3bVY95iz4/6HmFidhKadCkmI3bcQhZ9cNdehKhTagipYWb/+BCqyspxsKUNwUBwVQssXuduXYCgjCE5Q+xZIJ1Mrq7UcMO81M9O4Fe2gLRqPfwioNZohpNwrxzXz3ihNHKRhoMte925j87hXozNTbk5Kg+V4QABvKWu8Sk2PTY9iva+dswsTq+T8dwLd37eqAV2QPqNmhNuhQ1Hw9BkYfdQF/Re6GISxhjowRMxl4bqWkh71uO7Ws2h2XWxaD2IYFubFIuG1XpJkIBZuvPqBFYx9p3ttlvAlT84GeyWB5n1LxSoNWktJq0RnJ6Y1MM2MY7uPI4HGu2pvpYFS1bNKylPcyxaUtox0IFYIrp6bmfnzVtgEzR484n8K8WYTCeh1z1q4f9ceP2SO83uawh5qGW/y6KlPw9OjrrDzMaqOrRyotDr8aw3l9izJq1iCVA45DA7BqQJDPJfH3Ln6OewQBGotVRP0ocY9s+Rj9dI0xjD+hjAvqbdEEkYmGCdnBoj4cijPFgKjfpaG3a5pKKYjEaHU3OT0P90XH5AiyO84smd7Ru1wA5Irzfnax1JyxuaGMLtx7fd/66S0VvZVmLUErZ6TsYc3XMQjWTRlmVD/w1ES+70NJuGlZWl5VC4lUtEywnIrPxaVaBhtUBAgK0XB60G2tn52S2gDlNzAmF2oOpMBdw/e6ZeLgO2baO2vBr7m9vctfyPh/vICZbcZYRi00dbD1KOq1wXaVLzLmP9uNN5G2OcTNzRp9eZ540d7ID0GzKlAHp4cgjXH15F58BjxFNxFPhXjL4kGHT/o0dR+9OrKPVosFZ17K5vhpzXWcOi1dD1X0k0KSiJQxOFkjyKEe5s3y0LFIF6ibKHyk3H71YOn5sbLbfTSE/r9/Xeaj3kIsZcGgyRTbfh0IpuXYyoUMi7KzzaOfdyo+M6xmfHsHYVUzHczvb1LLAD0q9nP/dqreTQwyrF/2ihR2g1Ieie5I8q/76mPdBTXrUVVfQB9N+pBdIBf8Ct/GXU/Iwx7jnONMJ957HYswBaD6T8Ahv98s38C/26HSsncjWx65bZL+veLc6FaDS3v7nVfSXq46E+TC7MuqO7xuo61t8jlOR2kV0/IROaJNcbHTV6vP7ouvs0ogjLL+vO3+3cPhek3+3s/7y5KxA448m4q0H/ePd7d9g3F55zh4vFnHkcB1rNoUeF91Lz0/FidMl945leVakGIebiOPayvCE5Q6sFBNCr8saOvlG05zu/1XI8TepKovoFTiR6OJrTao7W+l2YWZzD48Ee8oW4u/JDkty5gycp19W5rzAolkUul4X06ZvtN3D1wU+u1CfiUjy/s309C+yA9CvaT8NAPfKtl858f+c73O26A70hbC2D1hpozZoLoI9S09OjwZI5tCa6f3wI9ZXVLosOkk0b4bBeTi95Q6sF4pwo3JE38Iv8CJzVwUqiErv+Bd2E5kfKOFl4YFcrxKq7R/vRy7qaZedTUVLmvkfm7IHjqOWI0LaewIfagwvUHTfx4/0f0DPSAz06Lqb9C7r9dzKrT6z8Tmbv3cuUQFhLjjRBeI3689c3v4ReOrMYWVz3mKyWNWmIeOHwafc9CFWcFFSFHZocxaP+LnjJWI63HSZQ18CGBUjHlLShJ9k0CbXz1OC7V/gvmiN1uHoaVECtjvdFr3tHwmlpaFNNA461HuDoDu6TiKOzE+6+/pO5/u/mGQJ1dXkVGTXr7kq+Vb9nF2eg/zr09Y0vcJuAPTEzzqqdgEadK8G2YfPPlcQTC/9z3dcbvxtVMr1gZmJuAnovtMD521vfuJOEYgw6X0zU4zhoooYngBaLrquocSvp2OwU7vd3Qv8KS/95RfKH13II0NQxBdDSMtW4KaMU49rZ/kItoE5WHa+kK7LQX9JdGGMQ9PtxoLkNmuheiIRxv7cDWo1kjIHkOb2W9RyBWkv2bItS3coNisRohPmg9wG+vPElvmEb6ehrx+ziLFKZlNsOVoLubF7QAjsg/QxDCXg1CbIUW8L47Dg0i/0dK92X17/ALbEE+unFSGuj8JIhN9c0Qi+G17uGG6pqebqAiblp97WQ05yI2d+8B+7jtl4/jN4FIYAW65IeLRbGK3a+/wQWEDhrSZ4eQvqFdbxaCqp/p3WUMp006qGpUdztJdiGF8iebeidHu8fO4tzB0+47/nQyLFYYmo3yVQSWu107eEVfHH9H/iBczZ6uGt6fgp6EEbyyNrVT8Vrd7ZPW8B62utf16dQyLtLiGLJGOY5ATg+MwZVrOsPr+EfVz/H36/8DVrB0TfWh1gito4VGJrN5/W5S+kuHzuHi4dPo5EArYo4ToC+3f0Qkjp2EcBP7j2CqlAZLA2FBdBqyGrQjGPn+09kAQGzyljlqw7457u1V0pZDLm+sgZalSTGrEfG7xGo58LzsG3LnRC/fPw8Lh1hXefI0UOCsjYhsepwNIzOwcf4/s63+NuPfyFgf4Hbj2+5/0pucnYSWgmlyfdsNrOuPa2N5199/18WpAtsQFrTGScgq6JMz09Db/fS/yHU04Lfs+f/609/wV9+/DOHbf/grPUVF7AXo4vrtGdVIFXm0lAJ9Pjshycv4vzhk6hj5c4R9MdmJnG76wH0GtLGmjqcO3QcjRU1cFJZYAegZb5/bqeJw3iKkhYd69wv7WY9juOy5vMHT7qvNOgY7MHtnoeYXpyDMRb0oMv7JCVyrQ273CcXjRFleXKnYs2SOx71P8KP937AP659jj9//5/4+1WSHjLtDvqr3el/KM4sTBO4F+ECdy67A9w0478ESAuQVVFU8Jrg07rOkakR9Ax3u/ryT/d+ZMX5O/525S/48uY/qKN9he9uf4NrnBh81PfQXfspMNcbwGiz1a8xBmLPkjTOctj367Mf4NzB46gpq4SWJQ1PjUP/o7B/Ypgadb37Ev/mqno46dwyQGup1g6DXrXnP+WO5CuxaK300HzDL/AmvRwhtja24MKhU9AKD/3XoFudDzBJYqO21VBdi/eOnsavzlzGyX1HINbt3cCqddti1lH978yJQdzrvkvi8xNB+3t8e+drtr2/Erj/B764tkyINBnfO9KLMY5mZzgZKUauOSG1Y41OFd+/irP+GW9UYJpKJ6FXKs4szGB0epSA3OOuwrj64Aq+ZEX48w//A/9JJwnj65tfUTP7Abc7b7mvYByeGobWO6fSm090GGMQYMWtq6iG/sPFR2TPqqCaDCwPliLJCZI+AvONx3eZ9gR21zXhIoeELdUN8GRWAFpD4Df8ngc1mHQmg0gigXAs5roYNe+c2NzPXNDKWyqdxlI87uZL+dN+IpVG/mdgmDKH0k1tsNcSJ/pSbxpMOaKCJhHltrhX2SdN+ywuhjE9M4u5uQVEojFkBPDK7DY6gWkqlUKU6cdojyxt5PN40UagvnTkDGpZ77U070bnfYzMjFMizKKmrApa8SGi8uHxC9D6/+qyCnh5nYF5Kve6X+nWs5xQHJocQjvZ9I32G2yH3+MrTjj+/ae/4j+//+9QO/2Kc0AiTA97HqB/tA/jTFPXRThXlGJby8u+T6Xwz+PxTwHSKnBJF5qQUOENTw6jfaCDTPgavrzxhVvQf2aB/+3KX/HVzS/dinDj0XU84rCtf6wfU5zMiCWiZL8E0GeUrSZHyoIlaKqux7G2Q/j09Pv4/cVPyCLOoq6sGqrQI1MT7kz49/euc+JkDHsI0Of2H0OD2HUsisTUNGJzM4hGFhCJhRGOLmBxaQ4LS7Ov5WZZ2UdnpvB4ZJgTPN241dVJ9xgdg33Q61Lnw68X/+vkb45pj81Oo2N4CLe7uug6cae7E/d6O9E3NogZDnFfJ/5XuVb2GpmeQhftda+327WVbHa3twv6V1KvEueW1/D+F+YmsTA5ioWpMSxQi93opjnq6uruwZVrN/DNN9/hx59+wv37BMGhAcxvEn7j9S97PE+gm5+ZeCovs9PjGB8ZRHdnBx7cu432h/cxzDq0MDeFHIlPc2U1LnLU2Mw2MMT7udbsscGzAAAQAElEQVRxB4+He7EYXYKAfH9TKz4+dRH/xnYh8qL/7qJleyF/EJIFn9G8IJaslVKTcxPoHe11SZXmgzTp+BXbsdrvf37/P/BXSpDf3PoaAvXHA48pU464pCrGeSLF8aw0fonnrF9ipot5FjirN54hW5amJSYsVvyXH//TLUgB9A93v4MAWUuC9P/ZJmcnoIqgwnzesMkYA4/joDQQcjVmsYMLR07hN+c+xG8obVw8dAJ7ahqQ5ex9Z28Pvr95jel+xUnGb9DZ+RAesth6jwcZAuhw9wP03r+OLnYOj7tu4WHPbUot13Gn4wputf+Amw+/f2V34+EPnJj5AX+99gO+uPETrj68jluPb9DdxI32q7jO8zdeI/7XyZuu/ZE65OfXf8DXt36CyuJO5w0Od2/iQddN3v9V3vcP2M78XX/wA765/QP+du17bn/EjfbrnMy6SXvdwF3a7U6H8vTq5aF7fsrd/w43r/8DN7//C92fV92N7/+Ma9/9GV//4y/4x9//hms/fo2Hd37C/ZtM/6cvcfW7v+L6d/+5Gv4mw7+OU3qK79o3/x3Xv/3v6+K9wXSufv3f8f0X/wd+/PL/xA3m9TYZ7Q2mefunz9Fx9wcMk9gYkovWsnJUsm4PDPfh+7tXcO3xHQyxA0pm0u6LmDQ5rn/E+/uLn+JXbCtnDhxFa0MzqssrXd1aa7HxnI/at8hXmJOPYs+uPEmZ5NqDq9BEpFaN/JWArbkjyZP3uu5igKRLpGCrUfBzknwnT1sJDo03uiRBZ6Pfdh0nk0korfgm+ZK/XIxD5oXwAkYoKWiSzwXmH/5McPzcLbxb7Tfd9cvj02NYYg+vglaBP68ELIKyl8OzEoJyFYdqjdV12Ne4GydbD+Ay2cNHh0/gbMtetJVXIJhNYWF8AJ3tt/Djje+Z9rf4/v4V3Ou4hcn+xzDU0rKjPei59Q2uff1/4so3/xVXWeGv3/3aBaRbj37AnfafCApXcbfzOgH7xiu72wSWax13CXwPMDbRjvB8L6LhAdfNTHehq/8OAfE58Xe9nfN3CcjX2+/gDidPJyY7EAn3I7I4gKWFASzM92NkvAPtPbdw/y2lf29jvMzPjY7buNp+Dx399zAx+QiLtFeE9orRhRf7MDj68JXL4qn0VtNnGT+6gnusD/dufIVVd/0r3Lz6La5fu4JeymMp5sUkRpFZGsTC2CP0tV/BgxtfPwm/9tpX2L/P9O7zugc3v2FH8M26eO8znYfMX/eDnzBO28yPd2J6mHnouA5dd5Ogfe2b/4YbdH23v0NuvB/O4jQmh3pwhR3L1+z47vY8wgRZt0iQtOljbQfx0YkL+N2FT/CHS59x9PkeTh84hn3Ne6D2VVlaTtAOwut4YIx5XhN1JxJTlDgWlhZcBv2YI2Z1/N/d/hafcyJSoP0N7+1h70OMsdMIL4URJ14IN552wpq1LuFiz9Ph3oJ/PAEXZ4l38efgrRVn4LXOzSAvTPDCtf7bsZ9gXpRuQulzf2OakhMWw2GMToywUd/H19SSP7/yN4gtP+i5jyFOSGhiUKD8vNI2RizZ41YQVRQtNdpT34zDu9pwYs9+nG09iEt0Z1mZ9pM1VOfTyHKycfjhNdzizPT3X/1XfPstGdDVr/DTo1voHetBbHECgfgcyhOLCCVYOWaHMUQdbYAsepjDsvHJQUzPjWOe0oakjngyRs0x7VY8g1f/S+cMtFikxGdQV2qjMmijzL/sQj4bHtuCMQY/x18BFjV6wLKAmlIH5cxbCfMW9Br4HMCxNJ7JUWrKQsuw5DJkY89yaTbSFIfe+ocKyVQcCdoxnojihVwyikXOB0STafisBPx0diEOOYvbQi6OdDr2YnG9aJprw3HiLE7i8MRFEF5Sekk3L36LecnFYNNZdPl0FAlqr0/CL+G19hlXIhYhQESRjEfXx8VzadoS+Qxsk2fJZVHIsd7TxlFKcjOTIxgb6kZ/1330kghNEAhzbBMeyhNRasXtj27imxvf4BsC9sP+Thes1ZZDlDraGlo4qX4CLru+8Cn+4/3fUCr8FB+duIizB45DD83spjSodqjJyaA/wHrrwBiDZ31EvtKsL3PhOfSTRd8lm3YBm7igh80e9bLTmJ7AUoR224gpJIIihUlu4wTy+Mbzb/E4wTTXumelbQWDAax1gUAAAb8fgYB/nf/aMG9rP8C8KF03fe6vTcfr8yJDoBwl8N0iG/r+3re4SQapNcthDody+a31ZGOMW+AqeFWAusoadzJPr17UZIfWNX/Gyb+POSlyfvdeHBAokyljegSLvQ8wQmDuuP097rCHvnP3J9wj47k/0IVH48Poo9YaZgXws6LUmxwaPA5qQyWopnZXVVmH6op61FY1oKGmGU21LWhuaMWexv1o23UQ+3cfxcG2Ezi69zSO7T+LYwdezbXtOorayia0Nu7BsX2nXjmeV03/mdftO4PdjXtRQzu07TqCo/vP4BjdEd7z4b0ncbD1BA7sOUZbHMHelsNoaz5I2xzawh1Ea/N+N76Whjbsqicbo01l2/rqZjzL1VU3sRwaUVPZwOF4DfzeALxOEOWlVagsq9nCVaOC58tLKlFWUoHSUDlKgmWuC3GC+LkuUIpgoAQBfwh+XwA+rx9ej48SmhcOmaNtOyAKIVewICjy2Hl3i234bDF/+cIpCxyznFhPs+0Zzq+EoovwzE9glmTk3r0r+Oral/jqxrfU+u+jnyPeWTJfPfhVTru1Nbbg5L6jcNvdmfepX39M0P41/uPyb/G78x/jg+PncZrzOAd27YWW+NVWVKO8pAwBnx+SSYyRtTbPajaXxUJkHj0j3ZSxruGHe9/hbs8dTC1MIc+Ox+/3PcE1Yp2fWOfnNhgMPvHfgD1rcehN7QeY5lr3rHittQGL+34CdHF/u7cymtIMrrkJh8C3FF/kZOAj/HT/xxVw7uWkWxibgbNF2qbXg5aHSlHHAtbTUQcoU6jgP+TQ699YEf7j8m/wB05ufHjkFI437kKDY8NiJZsn8x2jbjz48Bq6qe12UmvrI3sYnpnEOHu/OcePVEUdvHUtqGrYjZbaJtT5ylFpl2Jv036cPHUZZy7+Gufe+y0unf8N3j/za3x07t/wyYU/uO5j7n949rf44Mxv8P7pX+G9k5/i4omPceHER7hw/NXc+aOXCG77UFW1Gwf3nsX5Yx++clwXXjEPW1136eSHuHTsHATUJWV7sHf3aZw5+oF7zxdPfIr3Tsn9Cu+f+jU+OE1Hu8g2W7vf4qOzv4Ns+vG537s2/fTCH/Hpxee483/Aqu1PX8a+XQcQLG3Bnl2ncHY1Px+v5Gt5e562OHfsA5w58j5OH76Ekwcv4sSB8+xkzr2AO4tjB85AHfARdkaHVjqjfbuPoK3lEHbvOYTm1kNo2LUPVbWN8AdLUVJWjfrm1rfvmpRG27p0atnBl1Y2wPGzI2KHujEftY27UV3XjIrqepSWVyEQLIFDadCwrRkU4MllECLjLiVYWzOjmOLo8R4JzbfXvsLfr3xBdv0jwbLdBezphTno33MJcCWJtJJlH+NEvF6h8MGJ85CGrQn5/7hM4Cbj/i3ngC4fO4tT+45A80LNnAfSdWWhEviYBz0duRGyBdbzBOvu4S5c57zM1Uc/Ebi7EOcoyeP1QBgTcHHOz/2iC3B/mxw7Ahdn2UkE3Xxsna618ebepWP11poYlIxxhXrvd3e+xcO+h5hbnOPwOLcuq8YYt8D0PwQ1bDrGBqD3C2iS798JyP/x/q/xe+pin7Hn1prOw027UWVbSEwOYYBxP2DPf5dM+RGHbL0E5fH5Wczncoj4goix8eRqdyGwaz/q2g7j4KHTuHz2A/z+g9/iT5/8Ee+dfh/VNXsQqGxD497TOHTiMk4eozt4gY2aDZps8vDeUzjYepyM8SjEonc37sOu+lY0kgnWieWxgdS+ottLSeZgyx41FcxE0oAVREVpDdl1w8/u6qoacbxtP4617kUsZTA8G2VDsRAMVUH3rftvrtuNXQ2taGnci91N+7BnS7cfrc0HaL9D2NdyGPv3HMXBPcdxqO0kjtC+z3QcYSyz+LM4f+QcLh8/g6b6NsBTi8qqNhxsO41Thy6ucwLm04ffI4i/T3cZAuzzxz9kB/gi7iOG+3gF9D/BpVPqjD7DZXbMH5z9DT68/O/4+Lf/T3zyh/8Vlz/5A3aTWda1nsLFT/8XfPrH/+3tuj/9b/iMbm06H//+f8XRC79DaeNJ1Ladx7mP/yd8/Pv/j5uPT/7w/8VHv/t/4/3P/idc+OiPOHnhMxw8fhF79h9HQ/NeVJOoCLh9GikUcggSrEPxMBzKIGEy6x6Snhu3vqcU8jUntr/FN/eukmE/QNdIP0amxzHNifVFSkDpbBr+laWtext3s94cwoXDJyFi9eszH5BUfeay7T+9/yv8+uxlXDx8Gkc5X7SrrhEaIXsdzzpM0IHinKJGfqfzDiSPSr+emBlHmiNfnf8lOOtdzWSe47FYIgb1hN/f+Q7XHl7ByOQwpEVKxSzm2xjjFmwtGbPeh6FlP3+89Cv88b3P8OtzH7CAL7KgT+H43kNoa9iFMg47o/Mz6CRLvvLDX3Hlyj9w98F1dI32YyIeQ9jxIlZSiXR1I6zGNpTsPojG/Sdw/NR7+Iy9+p8++gP+jYD/8dkPcP7kJZw+dQEXLr5P4D6GWNpC//AspiYWUIjn4Ddedhw+2BzWmrc4kA14vZzgbER9ZSWZyiRud/e4W62XVkdXtNXPtS3lUPJQyy601tdhNryEG13daB8awmI06urx25EvYyzYlk2pwYNSssAje1px/uAhyg9+9E3OYnIxSmbod+WJYKDE3YYoV0jiKGN9qCitRlV5DeWrOkom9S/c+akjaqjZhaZadkT1rWhp2OvKXXt3HcL+/SdxhHXo3MUPcfT4KTjBGhR8Ndi19yQOn3wfR05d3j53+gMcP/shmveeQNqqQDxfgkBFC2qaD6Nl/ykSj/dw4vynOHXp1zj3wR9w6bP/gg9/+//AR//2/8J7BG8B916CZkNzG8oralBChhsk6JYmIwgtzcNMDSM82ImRvnZ0USe+1/0QVziXI8D+7t51XO24g/u9j9EzOojRmQkC9xyW4hFkSZRC/iAaquugycaTew/jEtP5iHb77bmP8EdORop164nH/bvaUF1WyTL1wvCvWK/yhTyZexRaAfYjR+JXHlzBEOeHUpRrimHe5a31EpnbtqAyqhaqdwy0QwCt/6E2szjDAsuu5sEYQwD0oo7gfHTPAXx6+j1ouc+nZMrnD53AQRZYE4dmJYGgy7rD7KnHpsfwqPMufiBr/v7m97jd246+xXnMGAdJNkS7rgVluw+gcd9xHDh2HhfPf4LffPBv+OOH/4bfnP8Yl6mVneIkx15qZZWsiF6vHxYbfn1dDc6dPYljh/Yjn86g63EPBgeHkU6lVvP7tncqSkpworUVbfX1mF1awk0Cde/YBDKs5G877ReJPZtm+AAAEABJREFUvzwUIjNqxen9e+FzHLTTPr3jE9sG0hvzWBLwQx3H6X17XfDuHh3FHDuQjeHeznEBZBsAJy8NEygrK8GxIwdRW1ONjo5udHb1Qg+T8NS2fSU91NbU4MSxw6goL0MX8/DTtVu4duMOOlifw5EYfGxLJaWVrjzT1LIfbQdP4fAJgveFT13gvvyr/xmXf/2/4Cylvn1HzqKOMkYoEEKgyK6pX4fCsyhPRFBlWyghaxaJWIgsYkCLAfo6cKX9Fr4jafrx4U3ceHwfmoDsHR8icE9ilm01wsnOPAlcGTva5toGHN6932XUephMI+WPOLektl9VVsEO2VlnPy0oEIu+0X4dP937EZrPSnECel2gd/DAegfzxF4vhscDHdB/O3lEeSPMws2veWpOjKicerMK4+NTlzjx8Ak+otZ8dM9+1FIv00Mnern+bHgeg1OjeDTQiass9C+ufY0vOZlxk734ENl0VC/V50ROOScS9xHo36ds8fsPf48/fUy2TDb+CY8vHT1DcDmMXXVNUIWzrKdN5hB0GupqqbUexpGWFmRTaUzOziGtl79vk4Ety6C2ogxn9u+DgCfHexuYnNzWPDzvVoN+Hw7tasbx1j3kOQXMExQJV8+77K2d9zoOmgmMYvjJVAZi+W8tsbUR66b15ClBmswDtm2jsaEBZ0+foAwUxMDQMJYIimsv2Y59Taq1tbbg/UvnXLAuZcc/y3rc0dmDyanpTbNg2Tb8gZAL3C17j+Lwqfdx5vLvyK7/Cy5+8u84RBCvbdgNPyf9LDLrPHXi/Ow4fEuzaGX8lw+fwsen3sN7bGdH2H5r2H6lMS/FIhhi233Q/xhX22/jx4c3XLatF5V1DPZgeGoMc0uL7OdS8FLm0HK+E3sP4RPhwYWPcfn4ObSpk/AHYZHQFTOfzWUxuzCDu5Q/rpBV69/evevSh1XM/LuyTXEIMjQxwJnZ6+ga6kKMEoR622L+PJQO6gmqekfGr899COlVh1v2oaKknPU9x5ndsFu4jwa6oMdWf7p/HT+QNV+/+S3aH1xz13TmOBsdTCdQw7s/WFOPDzmx9TtXwvgQ54+exfG9R9DWvAc1FVXwky0bY4rJb7k1ZKy+bA6VrDBey0Iyk8F2P45tjOFQPoADzU0cYZQjnkxhbee2Zea38YQYWygQQIgTJg4na7cx6S2TEqv2ehzEksktw7zxE2SDLptmh664PUy/rrYGdXXVHPnlkU6n5b3tzkvprLmpgSPDU3jv4hnspkyVyWShJWLPy4wxBh6X9NSihXM3R898hAsf/wlnL/8bWg+cdCccDSNZWpzFKCWPsa57ANtiW20DycUxXDpyBh9Txvjk1Htuu5bmfGTPAai9i3hFElEMU8MWu77eeQ+3uh6gY6jH9VvkSBns+gXyxzgJqTjErk9SHqksLYdtsbFj+aPFBgtMt6O/Hfe67mB8dowjzuzyyXfw90nO34HMaTgig93vvY++0T6CTJyTYaIdy5lTj6khzqUjp6HeV+/KqCqtIDhnXQ1LExE3O+/jZucD9HGItMRhVJpsOjk+gPRYHzwLUyjhhEZ5KoFGvw8nCMYfkjFL1jjASZBqyiMejxdgZcPLfMhaofcyRLTGNQdVxCxZ9NrO5WWie92wHoKfQ6dO4ufKw7PuoUCN0BgLGoHgHfj4CUwWyzy+jfIUdR6A0hjYkbI3X2MFA2MMNhuxYZs+xhj4fF5UlJejvLwU6sCMMS+VujGWuwKkcdc+HDvzIc5/9CccOf0hqut3wbE9iEVIpnoe4tHt7zE+3INcNkNC5IMAtbmmHlrFcYIAe4FMWzKjyNh7JFDnDp7AwZY2lAdLESWB6xkZIFjfxx2OjnvHBl12TdBAPYmcHpr5hDKoXn5WS1lUBKF4EyIvS7EldA13QqP1mflpFkOuePqd2lrvSm40DJmancDDnvvuUpkodauC2MZKBn0ETz1scvnoOaiwtO/1eCCNqnt0gFrWbRbWA4I1Na+SMhxsbsWesgqEOHHhWZqDn5OQvkyKk3lATVUtDh+/hHPs4Q9xlrqqtgG241lJ6SU3+g8camganpIVWTDun7RgaWcvGdsbC24YkyZYVRm5+058sxxthGMxzC5FEEskEY7GMB+JIMMO7efIoDoxsedIPI5IMoEZavnKT5qjoG3Jjzp3SR4CazfBAvL0U7X/OUHazQp/1P5yLLMC923KGty89Ff3UUIi1UoSdIZa9cnzn7lL/xy23RhBcqjvEbo4iT/H+aKNddUYAy/bZTmlzQa2Wa34ONZ6EOcOnoRkyHOHBNh7OSoLYnR2Etcf33UfTx+YHHb/+1GQUscBzk19eOKCu3igoaoODkfixZsQo57npGZ7/yM87H2AxaUF9p2622KId2NrvQvZUGXQ8EPL69oHHlGyWFg3TPcRoFsbdrk6k97VrAIDoXAuvICHlDWkU80szFGTrYIeTjl/8AR2EaCT06OYGepGnEObfD4Hy7JRUVWPw5w5P3Xp1xySHUGAFcCYVzSDylMNLBpHIZ6EHvPUigWtqnDBaDEMsbPtAmulI9AZnZnD1OIiogTCKeZhkWCoTgM/00fa/CwBsH9ikuU1iIHJKTaiNIep07je2Q1NIIZjcTKZ/LbkUJ2CwFj5uN8/gEecxAyzDOeYxwc87mM+pxYW4MpFQsy3lSvFTS28wHJKs4NfWFzCAssrwo5rMRyGnr5V23izyb94bAVSUhekOfKxLPPiF24MSbD1cJKwrnE3jp75AMfOfYy6plbYBP4odWU9kSunJyE3Xrrx2BgDLwFejFuYcHLfYQLwaZzkqLiMbXl0egK3OJp+TBlkibq25NHddc14nyz8wuGTEHbYlr0abZYatV7odLf7DjqHOil5xVbPvSs71ruQkQTlB7386H7PPeiNdKoYxXzJyJI4LnDYc2r/MVRzYkFgNEXxX5MKkjh8BPGzB4+zIM7hUMs++FmhRqg39XTcxiKHMXmyAWMMQgTufYfPcPj1Aeqb2qCKU0znlbZkgAU27sRCGJMzs+gaGUXn8AiiZGUJaooPBgapmQ27qwYEDK+UxgtcJHvEyOZHmYcH/YMEvi7MssEnmYebXd242U0gHBvHHBv/doJ1lqxwIRpF9+iYm6d7ff0QGO/iZN3FQwfQ1tiA6YVFaEne7Z5egvaMC4wvcMuvFCTDOYM5sviesTHcYOdwtf0xemgXD8HizP69OL5nDxWILLQq5k5PHzqGhzE6M4MlMu0s69ArJfqMiwTACXZOU2OT6HzcjXsP2jHFCbolltPDR5142N6J0bEJ95WhG1nmM6J9I6d0v3pV6TzLJxyOYIF1fCkSXUeeXjYhy7ZdknSQo9ejpy6jum4Xu4ECFuamMEjpY3pikCOJ3EtFK2ZcU16Jo60HcJlzS5JIxJ0eDXSjfbALc+wELMtCEyWU84dO4TQxROHlV0wonUm7y3v1SPkwWXiWwF089y5sf3aQ1pBjcm7CHW6MTo6wkTyZMJEhayurcfbAMZzcdwTVBNkCe/VJAu/D/k4K/lNoqq5zhz7Sp6vLK2BY7DM0dO/jO5glk5bWJUN7fQHsaj1EFv0eatmja7gl/1d1BQJQgpV3cmQMnX2DuNfbh34yRJ/XiwsHD+DSoUPU2LwQK3swMEAAmiazTUCA+qppbrxOcYmpj83OkqEOuEDYTQDyOg7OH2IejiznYXh6hqDUBQF2L0FJLDLDDmZjfG/qWIASTSTImCdxo6sHArwwZY7G6iqcaNtD18rGso8Ttkdx8fBBVJeWYnBqClc6OvBwcBAzZJFvMn9FJt83PgF1FPfZkc0yjcrSEpxsa8MF2urCoYOuzU7ubcNedh5+arJDBMxbzP/9vgH0T0xRmom+uDRTINgUMjSpIIObNV/JLLLPqMqNebly+x7u3n2ARQJhW9tunDpxDLLhfYL2dz9cxe27DzHMehbhiCjHercmqje+m2VHFg4vYXBwBI86utxOYokdWwc7tZu37mKEHW6cnVZBo4BXSN2yBdR1OHD8Ag4eu8DJxGpkKUNOjw9idKAT8Wj4FWIFvI4HdZU1rFdHXWatuaq+sWE8YpxzlDG0YkQrQCSRCCvKgiWr6ehe4sk4+jkPpsnE+fDc6rl3YednB+kIhyQ9lCTEpGN6ucuKVYwxkBZ1jBrUqX1HUVdR7epFk/MzBKROMrBZ7OEkhF7OsofDGT+HU4YQHedkoQp7amwAmdTybL1hT1pZ04D9R86iYddeMmj/Siovv1GBJslaJ8cn8bi9C7cfdqCXFdfhEGp/UyPO7N9HzeyA2+AvHT7kPmQSTSbxYGAIj8mytcwr+5qsTHlIcHg8PjtHWwxCrLCLjVgTI0d3t+C9I4cJPAdxkcDz0fFjOH9gP+1XQb0+DDHWO2StkhiUlzRn7p+GkZe3i65QvsTex+fmcae3H9ced7IjneMQsxKyxdn9+9FSV+d2XrZloaKkBEeY38tHjxAsW6kX2mQ/Q+51PexMwmSZAjTF/bJOeUlRipqhfKCO6S470XYyY/m1NdTjEm10+RjT3dvKSaZK+DweBH0+N6+Hd+/CmX373LyVh0owMb8APSB0q7sHAnqNDrYckZBEIB9FITuCQnoAyD0BHZW7OqtBgr86i2uPu/B4aBhZ5nNvfT0unDqOSxfOukvgLl04g/372pAjKD/u7MGVa7dw995DDA6NYJEgqhUXeIOfLDvtRY6+tPzv7v123LpzH+Os402N9Thz6hhEPh48eozvfriGew863CV5qc0mWnX/ZKZQ29uintvUhatqGtkez2HXnkOwCbBRttsx4sAstemC4niFe7OIGSF/kJ3sbpwhsautqMLQ5BjayarnGb/a6K7aRpyjli2tOuB7ggPqFBcpi3YNdrovahO7xjvy+VlBWix6an7SXWo3x95LhiraJUDQ3d+0B2c4PGmsrod6wllq0I+oQU/OzWBXbROO7jkALbmx2TvrOunO85x8HKWhYyyUwkpv72PBNe3ej2ZWCH+gREFf2imuFIFxhsDY3d2Lu6zE2oIThwLnU/v24jABp66inL2647r6ygocb92NE62tKAsGMERG+2hgEGOMQ2CmOF8mIwovGWV8fp466hBuUMroHB6FMQaHW3ZBQHiKTLC+qtJN3+fxuKBzvK0V7x0lcB88wJFHlcsI7xC0dH2x49gSdF4wg1k2SEkJHQSdH9s7KPMMsWF7cIYywiWy5b0NDZzg8cFsiM+2LFSVlUIM9sNjxzir34RFMkZ1JgLWEUo4ic3AYEM8xUOBuliqgLVrdBS3e3spW4xA+Wutr4UepjnDjlTLFKvI4NWxFa8tbm1LHUiI0tkunD+4H7JpQ1Ul50oiuMvO5w7LX2C9fkRCPT0fIziPoZC8j0LsO85T/IB8ugfZbByLHEn0U+u+QxnlOsFZnaTS1gM17x85hAv792MfO/mKsjKUlISwhx3FxQun8clH7+H48UPwej3oZ0d//eZdF0B7Gc/C1CQyCxoCipIAABAASURBVJMoRCaBdBQQey/exNotywZkiuDkObJi98sn1TlrxLLAjkxx32EncOv2A4xxxFFeXoaTJ466HcZHH77HfLyPgyzLKDtOAfgPP91ABzsP/QeZjCZaBawC5sV5FMYGURjpA9gWSY3ZUWWXE1zzK2CuIWC2koRVUsIUm56dGsUUGXVa8awJ+7K7Hsdhva+FpI9akrsBjtDbB7sptUXczrjVJXfH0EIMURkU49fqMo3q9W+7NKFY9P+5tz8rSEfjEQyQ8erfWyXXPPljWzYEzKf3H0VrQwsN66UuGEXXcB81wgmeqyNA70dlWTkkiRSNmErEMTMxDM0UZ9JPnvYrY0E17zmIssoaWLZdDP7CW7EWVcYeNtC7HHp2k0FTu8B+ssJzbPDH9uzmpGU5pG1ujNRP+WNPfR0EDPs4jI6RVT8moxuYnEQknkCeIL/xms2P88jkkphkp3a3p4esfNgNdqilGZfI2AU+jVWV8BKYNwPCSrJWAYKG9WcP7IPCzkeWcItx3ejswuDkBOKcG1BHgJf4SHIRKPZPTOAa4xG4qiNRp/HB0aOQbcpDIRizMVfrE/E6DpqpVZ9nR3KJoF5XUcEZ+1nc5DC7ncAv1p/hUHz9VU+OBM7SjvtpVwHpza4udHGEQ/WLzKoBp8mMT1DaaKLk4vO82Eoe27JQTsA8uKuJI5MDOEfAFlhrFchtAvVNSiF9vO+FyBxHbQLnBwTm75CPf49Cqp1Mugv5xH1OBnZxhDCIW7xmhBJHeSjojhw04jlD4GupqYEftA8nn4no0McYg1Aw6IL1+TOncPm9Czh5/AjKSkMYY8d8/6crGPzua0RvfIX0w2+RH3kILI4CCQ7VWU8g0BQ4xwneMxPIk9xkeh4jOzGCQjTC/KaoMy+ir3/IlVNu3XmAcUo6lZXlrtxy6fwZHF15CrKSxGP/vlZcfv8CPrp8EbuaGzFFwnH1+m38dPUmerv7EB4fR26kH4XH95F5eAuZR3eA9jso9LQjPz7KAcUC7UEpU8SJzhCIteKqyfagIVgKAZGkDkmVS4uzMsFrOYdsvb6qFsf3HkJlSRl6x4Y4/zCAJHGhJBDCAY6oj+89iMrSitV0VPejtJdeeTrGDiP7jmjTss1qJrdzJ89KNMPJv76RHmiYIQMV0y8Nhshi9mL/rjaUBIJI0bADBN++iSFKIGUE6AOoIfDaBPPiNdrqX1JNjg8iFl1CMT6bjb+yuhF1ja3w+YIK9sIun8+7kzZDahQP26HHdXNsSHurqnGmrRUn6NRoNwPGtYnYlgWxNg3tj7XucYG0lxNCHZQ/phYWqMNnVvO79jrt51mhk9TsYqklpNOTSCRH2RkkcKC53tVzT5PBN60AjzFs6LpoC6fhYGkgQNBqxAWCoQBbADEXCbMC92EhMo5sLop84Wnms1mUKTIoMVatkLhJKWB6cRG7CDgfHjvK+A+iqboaYjWbXbuVnySH/U1Nbsdzau9e+NjJdXJC9gZBt29inJ11HLJJ8XqBc4T699D0NCRHXOFkYC8BQ+kebG7ifMY+nKDN1Sl5Had42UttjTGsh8t2O0+gPsuOWfHNR+Zxr/s+7ndfx/j494iHv0c6RrDMTrA8k+z00lgMD3Ji7AYiSwOoKfNBnfp7ZM4nOeJRHD6PZzkvrGvQWntKaepYlj0BYwz0JKBkhxME6ffOncK5fbvQmonC392O7KN2guJj5AmKhY6fkOm/hthYBxLTI8AUXX8nCh13kG6/i6l7tzBx6zoWOh6gt+Mxbt++T3cPk5xLqWYHf4Zyy8Xzp3Hk8H5UVVVgLcu0SW4E1kcOH8CHly/hPYJ4VdCPQc4j/PTFl7j5xRcYvnEVkd7HiE+MITVDdj82iELnA6Ru/YTk7RvIDPYiy1FwfpEdCcmZ3fMIZdPjqDMWQo4XIlbzBMdFdiqQPfB6Hw+BurGqjnhxEBqZd7MTGZkaR57Yo8fG9Uh5a8MueJl2MSXJPtML0xiYGCAuLRa9f9btzwbSSbK28dlxapbjSLJXLVrBtsiiadhDLXtRXVbp1tfJhVmyogHYrCiSOBp4fm0F0rUFFuoSC3+WFTOVTMjLdYFACWrqmzlBUQX7BRtpQcDIIfbk1Aw6OOveQTanl5fvbqyHQPEYZY2Gykr4PB63EbkJvcBPkVWfoPxRV1lBrXOe2m0fejm8FNDkmW4xGg1FNeE1R9YzyAo/OjdIFjDGTiqGI7t9lFEq0FhVQn335fKg+F2wJks7IDA8cgDnDzSiqSoHgwlEEqNYiM4jxjJRJ6XwG538I5w86h0bx3XqztqWky1f5ATc+5RV9jU2IhTwg/iy8dIXOtboqIIM9giH/AK0fRyBhDXMppZ+j6MZrWKJs3yiLOdBTjje6+uDdHnJCaWBAE4RANUBHSM411VUvHRHsVUmi3bb31SHCwcacL7VQWNoGEuLdzE+9ZijvGnMLKUJ0KAdLXRNOeibTiGAQRyrH8XFvQ6O7KpkvS7BxvrrXpSmFBHjPArnCbDJx2MZ1HgMjnjzOObJoTqXgYllkV/KAdNLyA+OYpFkoven7zF99RvgwQ2g+wEwPogs29AINebbDx/jJln4za+/wdiD+6jMpnB6bwsunD6Gwwf3oaqywm1nmyTvejks1NqQDyebqvFxSzXOhgDvzBjnZzrw46Me3BudwXQ8zVFfwZU5CksLyA71IXn/FuLXfkT09jXEH91Ftov5Imh6OZqrIpsup7ypf/iwNDeNyPgQ8iQOYJt2E32NHw/b6K7aBpc5p0kqOinDzC8tunWisboOerWEFhwUkygQcWJk03rz5tTcJPIE9OK5n2tr/VwJL8WW3GUvi5zNXWsIsei2xhY007A+jxeadR2YHEYkFiED3I3d9U0uu9qY7xRBf3FuCtHwPCdbnjDBEIcz1XXN0MthNl6z2bF60oWFRQ4DBzm73YlJDuvEMk4SfE6QtTZSx/Sx5zebXfwCfrZloYZ6n2SAfdQgk+m0q3Nq6dwMtcEsh6hZVs4wpZtBso6Ho8No53BxammWFT+OgLeA0kAKKExRXpzmvUbYvjNMmY2Cvy/+VfgMJ8tS2F1bwO46G35PgtrpJLomh9AzNYFZdhApTigpZDHeNAFkguz/Xt8A5NSRSIu/RMnlSEsLKiirWASTYvjX2QrI6jjUVsd4nsy/trwcQzMz7ioWrZi50dONf9y7i86xMVRQQlCYD48fdaUEhdX1r5P+09fmAerOJjuKEvMYbeXdON08QcCaQ31pHDNRCz3THsxEbPTNOOinU79bHUqgqWQEwcJdpOL3kU2NM544o19rWR6y3JEgSHNkQHSgx5ov6wV7A2CwC9ZwD6z4EgwBZTkEa2PeQjZpYWwsjv4uEh9Kapik/LG0CMMytFlnLQYbXoyhf3QK1YtTOBafxfHUIlqTYZRx0sxemgfYLl39mqNXUluA2wK17Hx4EbnZaWTHR1Do74Kv7xEaF8ZwtsTCxw1lOFYRYP3Mo30+hrFYCo6QRbcnx/TzzEdmZADxzkeY7XiEMMtM8TvMVJnX7741T+QozXYeH+pBeuAxQIBHnh3Q8k2+0i9vGQG/H62Nu1xMmeW8lh4tVzsr8QfR1rgbAnHJI8UE0pz4nJ6fxiRBOkWyUvT/ubYy5banLVBeZKGNz4yzTsZX07fYS2sicC8nDMtDZayCBcwQdMfIJMuCJe5qjpA/uBp+7U6C+vbC7CQnlcmiC6oZPMv4giXl0MoODysCfbb8uuwwEoWWOj3s6CRID7m97WEOb08cO4xddbUIUD82BCmi4pbxvMgJY4w7fD7Y3IxT+9pQyknFHuqn0nMHyAzH5ufweGwUd4cG0EOteJb5SmZyq8kWChlks4tk1qN0I0hnppHNkUkVUgzzrEpNnkApI59PIptd4nWT7vXZ7BwoGPLaApYSaQzOLqJ9fAyPxkYwMjdL+T2BDBvaEjX0PmqwdzlpJXmhrrIc7xGcT5K51hBAbY50XuT+XzZMwOfDPrLpi4cO4hgnYuO8/2+6HuGLR/fRuzgJp9TBnl31ONDSBBecX3DE9FL5kG2z03AnBePfIR//ESbTTXAJo6Uyi+aKLEK+AibDNq4PejEdsbCrMod9dRn4nDzSnNgbn+7DwPB1RBd/QCH1CIUMwVqrP1geQJZlwE4gzW00CWp8PGZZ5lIEyjAQngCGOiGQhssyC+uyr6N0roDxaBaJjIUqj2/dea9t0BzyoT7oRbnPxtEyH/baWQSnxyiZ3EXu3jXg0S2g+xHT6AbIODE64G7zvZ1IPbiN+PUfkaTLUjoBWbDhyDXI+rS7xIcLdaV4n2Ddwv2gYyHg2GAvsuyw8iHg5uMxLMwvYIGyoXwtYyFIWcJPNm14QY6jgwTbcZJSSH6gG3mCKtR5KfArOqVRHip18cNLZj08NUZpLwyH9aS2osr1rygpXY1d+BSNRzHJic8wSeTqiZ9px/o50k2xd55ZnMECe27NqBbz4POyEnFyr7Gq1mXLSQ5pBdAJ9mZi1lWl5dBQuBh+7VZPKy2y51s7M2yz8IMlZQgRqLW/NvzG/RiH01oX+u33VzE8PAa97ObY0UPY27YHZWRplh7fjaeAHBvSxotf8djPGftWLb0iS2yurXYB8RrZ4a3BfnQQpEdmZjlsTiLLzoEYvS7pAnI8jkEAnUwPUzIaQjo9QfCdR5aAnctH3fM5Mr9cLuYy7iwBIUNAThEckukh4sAostl55AlARAQkiQ+LxIdoKo9FrUaYmcYDMnmBdReZz/3+PndViSrxcU6Wnj9wgBW8juzey+b1ikZ4wctU7iqH+oZKeOv9mPEnMO9LIldpY8KEcXuGNpsZxWR0EXFq+PliR/2C8W8ZTCsmaLdCug+F+E8EZwFsO+vBNE2WXr3MZktaBuo8GbTHZZJHGjKoCuZZDsDUkoX7I8DQ9CxyiQeMR0D/LeJLtxCPdsCNPzPM7RgKkUEUFnpQCHdxe58TbzdQ6LkKiF1GlpiuIHk1aXdHPrFsDoupLHyWhQrfev3dNgbVfg8OkvGWODaWGE7MtZBJu0CY54QihnuBXt5b532g/TbdLRS4zXXcRbr9HlLt95EZ6EF+fhZiwW7C/LEMEGKcjUEv9pcH0MTOwCNPnnO/PK+tKfCXI4IkiU6SFbrAes3KB9tY8LGtOsy3yk1SaHJmCpmeDqR7u5BbWgReE6g9jL+uohp15dWU85YgXNEj+CJ9LXXq3KtZhw0zuPxNppMQk34XVnmwai1najt/Yxw+aTihrSpKMe2SQAiNNfUoDZXAYsEtRpcwTo1K6xmbaxoQ8AWKQddtFUeCPd8SWXeGla540uvzo6S0AmLRxjwpgOL5tdtZ9u537z+CnvqanpkjqOUIYDmk2FHkNQSNkaGzcpFurr3stfeNMQhyAqauphKBUADzyTgmwotYpOab4CSS5JccKzMJLsKJHJlvfk0WCtzPMK8RMt0ZF3QTqQECNjXA1CC3QytuAIlUPxLJZf+5zcq+AAAQAElEQVRUeswNLwAvCIR4F6lMHpMLaUyHed/sh9SetEpjeHYG1zhp9/mdu7g3MIBQwI/T+/bhKEFaD4MY82y7Muo38s0ynzPJCNo5uTlaWIS3xofS5lLYlV5MpMK4NtaNv/bcwT/67+He5ACGwzNYSEaR5gy96scrZYKdV0GTgMk7BOjvUOCW432A/hvjkxnK/Xnsr8uixJfHXMxGMmPAosNiwnJlkEjKoKE8i6AnjkJmFPHIAwyM3sDw6PcoRD+n+xsdt2G6if8ThcH/HwoD/w2F3ivIc1SFpSWwwDcm7R7n2SnFs3mkSCJ8toHHMq5/8Uc2EJveFfQiSKY7GE1hXkCtALwWBMECpbdCZAkFgnCB0kZhegL56UnkuZ9fXECBEpwL6tTOc2wLRZflfpJ+YVZSm2y5nKiS5bHreC4vIzAd1laqF3nKdFmqKBmkWb/l9Gpfh2E8NGKe+UhQO45FIkhxAjjV/gDpni6qTJEt751RP/drjGHdDaKppt7tFMbJ1sWWvcZGXUkFajn/5WFHU4woQxyZC89hgZJLlnWo6P9zbGnOV0n29a6JJaKYWZhGgjry2pjKKGmIRQd8fqjSLRCkIwTfSjLhcsoftrV5dnM0YpLhkow3z0pSjNNHUJcm7Xi8Ra9NtwLCaTKcweFRzMzOo6u7D198/QO++Op7zn7fR193P6YnpxEjcOZYiTaN5CU91WiSrIzTS2F0T45jgPpz1uTheBw3Jt1/hsxIrkAfsdv+ySR6xiOYj6aR5dCW3qvfAkEsl4/TfxHpzCzd1Iqb5HaabobAPM/zYeTzCbZ1DqV5tdpnjBR6cCqGrrEE5qJ5sL0wXAFRdkzTswsYmpjCBBtpGnn4gj74/V6YLcqCUb7xb5ZlOpkI4/bCIO7ND2M+HQNbGhyfAw+dQ4aYNDn0LUzi2ki3C9Z/7r6NH4Yeo316GKNLc5hn3YiTYedepPxoy0JukVjcjUL8R+QTP6GQJsvMEygowm11g1J7JH0cacxgIW7h3ohkDxvD8w4i1IuP0f8A5Q+vXUCeRp5azKBnIoylyJgbfz75GInIIySW7qMQuYfC3CPkp3humgQhwmuydGSiYoCFNRNaBcaVY11JExhzPF/gPboAyWNtMynWF7ocR4NB3luj1yDF8D2sRzHWowIrgQBXgOm6RAppEpMUJYk0Ja4M9wtsY7rvPOPXufhSDEUXDccwuxDFfDgKKCxHpXHuxxYjSERiyKYyupQgC953Htl0ltp8Agojl4zEaessrIJhvSyQbGQQV7rRKDKTY0g9foD0QC/L4Yk0uhzhc37VcGgLkLWzAcDLe632hcj6vZhnR7Q4PQ0rmkAoC9TI3/uEBOZpX82HiUlr+5yU3urpzVHvLSapChFLxLBAqUMCfTEp27JQSpDWig4fQTVFSWSevZiMVcNhioC7GHbjNsOhidZYZtn7sZRXT4tBBwXutrPqt9lOJBqDFvAvcuJOzHl2bt5d1fH9j9fwn3/9Av/171/hi+u3cLOrG12jo+7DKPPs6RNkHi/U6DckmmFFXyDg90tOGBnGg+ERDoNnECNrl30UXESoQEDIMqz8EqznYwsZPBqK4H7fAoZnYtSKs6z0qom6Yq3jlWyMBWq3BWqGBemdBFgwvmIotksk0znMLqXQPxFF32QCi0mDbMFBOm+wwMmfqYUYlsgGvWXVqGxohl1agaGlKO5SPx+cXyQTyyBCBi4XJYtLsBGk8gVev+wy3M8zoc1yWMzH87YZAvR4YhG35wfxYGEEC+k4i3h9jB6vB34yfEOjRdIJDC5O4+5EP74ZfIT/7L6FP/fcImB34C4ZdvfcOEbCs5RFFjAdC2M2voT5RITbCKZii5iNzSCZHEAhcQP52LcEj/sAtWjQls/Lq2GAICd2D9Vn0FqVxcCsg2v9PurUDhrLczhA/4BnOe+prIHAO0p2XVOSc0tGZTy6wBFNmKjBcs/FfcjOlSGz6EM6lkYyGqdLIMnOM0egY3KuLXKcL0jRLxtPIEdgjhNcowTImNxCBHFtCZoCxDTBtSKbQa0NzLH8++NZiIGnCcw67zqWsQA4wbAJglia4J4nQ3fTY5kK+AXgcgmmOUuQHeWEZJbhAsxLhnGlCdZpbjP0E7DrWjliH9SJ5NlJKB455Xk1fgZSm1JnI78C21hWQN3xEJmRIRSICwyy9VfmdYGZNiRTZyMBwhFgfglmLoxgNIWKgo0UO4CFyUmOGsLwcg6gyvKhzOvH2k8mm4aWB0fZwa/13+79bQfpHHtkgXSMw/os94s3LGAuD5W6koZlLOi8nrn3OA6qyyqg88WwG7cZgls8HoUq69pzHq8PfgK/zTjW+m/cn59fxMjIGJKsWGpoOi92vUDQ7h8cwZ2OLnxz7wH+x7Ub+D9+uIL/5PY7SiN6ekwv65F2PMOwCyz4JYJvlPEkyFxSZMoC5LwqDSMVYMVZySbISjvGR6GVGwOUE6YWFlgZYsitNAQGhUNapnsv5idHlqFOJ+D3YWoxhXt9i3g4GCZYx12gjSSySKRySBMs82xIimOtI1aSTOQRYaOcCacwMhtH/2QMfeNRzEYyMI4flpgEO7QkvFjK+5ArqUNw11GE9pyAXbcfqZImjKW9nBibwncDk7g1m8CDxTQehtN4RNe5lEEP4+qNZiDXH8tiOJ7FOPM2Tqlm4hluOpnDDPOv7ST3FXY8kUZfdN4F6PbwGMKZBMGsAHVaOYFYJucOn40x8JLdyxmzbLEUJ6BmCMI9BOXb4334loAtOeS/dl7Hf++8gb/33sWX/Q9cIP9uqAPf8fxPQ7fRNfE9lha/JEhTA870g0i91ozP3VfylaE8TrWksZtAPUIWPROxUEIphCqDe72qw2zUpk5tozKQRwMBXH4LcQsjCw4ilEdyKQfpuSAS0z4kaOOEC9BxJLUlIGdYt9zI+CNbZFnfbAK0zYgiyQzCsSTZcGpFUkhDYOkyaoZxaLtdXgu1XhsTtHlfLONq1BmeE2iuukwWYtgCWdmcSblf7Qtos6yvi7x+LJ5BgqBbbhv4aH73vMDSDf3kR9UyrYrIUvQw3JMz2ltzAc8Zox/6M3whmUR2bBjpjvtUmyjsr7l3hgArBDvSHCDGzrYHdhpgx0RqD9dpfykK+fvYMVXYPjf8AiclM2yvnlwBFR4/J4H9bnTFnww7nEg8ggSxquj3c2yt7U40zV48lowhw+3atH0eHyfoSuB1HOiTIJjFkgkXnIO+ACwybflv5rS+MkW9LLcG9BVOMofPr2ttHW7qMqyI05ygm+bQRyynrtKPyhIvfGxRqicFVijleZ7MeXByCg/6B3Cl4zG+oEb7365cxf/+/Y/4H1ev8fgefnjYjqsdj13GrUeaFbZjaIjse4yAOAnpu93svR+MDqNnahJaA50k+9e7QFJsZAJxrHx0vz4yRGMMpPkJeC3Hi4aachxsKWdnZmNkJo4HA4t4RLDuHA6jZyyCAbLiuUgammzUNZIyphaSGJ6OoZfnOkaW3PAdQ2Fq0An42VCrKkrg+ILk2g4K1OjgL0Ogvg3lLYcQqmuBVVKDjL+SrgoJK4QpsrpusuyH4QzuEEDuLKQJpGncmEvh2mwKV1fcTzNJfD+dwjdTSXwzncDXW7hv6f/jbNK97iduv5tOMmwUX9JW3071oyM8TkafdC0jABCYxCMJRCNRxDm0zhKsHY8Nf8AHy15fpdX0k6xrM/ElDC1O4zEnF+9M9uPaaDd+GunEDwToH4bacX/iAWKReyjL30Mg1w3k5pgeGz5/X/ZrEV9qS3M435rG8eYMy8Kge8qD3mkHi3EL0TTBeN52JxT31mZZ1wrEGeOei5FZe2GRPQeRng0hGzcuUAoscwRCObHQghCvmLECYAhmfiZcQqDUiGYhk8dWH1mojHZqCzio9FgYYifaLaBmB8+otrrsiT/rZA4GCwS3EYJ0gvv1AQ80WWnZNixqu/YaZyzLvTbHPMZ5jW3ZKKdE5XgcOF4PbG4N88No3HCWZVw/R/7cp3GgVSGZ4QFkujuQX5gF2Bm5BhQws0MC2T/mw8AsJxm15cgB7NBANk+wYXnSHkzfY9koI5443IZTcY4i0nCY51JvAAFiENZ8hCcilJpEXOO97bvL1tvGZLMEUkkZuVxuXapejwchAqpjO9BHwKuwHtsDm0aU31Yux0aYpr6tHn9tGF3n8bDKW1vfZoTsd3RsEnqHb0XQxqFdpTjRWo79TSWor/AzTzZsVZSViDUUiyYSBLgFstAJaH3z1ced+Ob+A3x+6w7+euMWmfZ1/FcC+P/x4xX879/9iP//Dz/hzzdu4vuODjzgkG10YR6xVBJFUFacOQ7rVRlXkuFugXUrhwQr2SIroPThaDLPSuVBDUH19L4qHGc+a8v97iWLbGQT8wmXIc+SKWfZ4DJsEGLN3WNLaCeI909GybDS8Hss7KoJ8B5LOVFbgoLlJ3DYTBPc5/36QwiU18DHuQBrpTzAFiQAl8uT1QsDohxRLqbzWKCbp5tmg50gCxZrlhsjcx4ikx4go+5n4K1cH891kYGLiWvbQwDuicygKzKEodgkItkkip8cgSpBJhmj1imgjoVjSHBILvD2kk37/D4YY4rBn9oSDpFmHYxSIguTLEirTmUWsNs/hXOVU9gbinBijTf21JUv52FbgGSMs7tTOLUrjTTljdtDPtwY8OE+terxRQf1ZTlIw1bMeaJjnOCNnI1Q1ofMbClyCZ9OvbDz8rarPSxHXjHF8ijAwLDuLjsLFtuB62wLNp0Ael/QQZXXwijDd8ZzWGSzNCRKAs+ic0GU8TBawBhkGc8CLIznuO/1YndFEM0VIYRKgvCXBBBwt0EESkPwh4JwvA70kVUT3PEHfaivKkWwvAQhumBZCbwr5WaMgc30fcEA5CzbhvshKOtx9vzoEAqjg0CYgCzGvLAEUMYAZR2wToBSD3U8gOSLDcy9dO2PbSyWrw+OZburgNSBW/TzEycCjhc6XwyvNik9WnhV9Ps5tqxK25tsnqKUALrA7dqULRa8x/FAW/lnCeIK57CQbOvZ2RSgp9no8gI6XbziDAvCZpzGbH393PwChkdGKVvFMUcGOsdhu89j4UBzKU7trcBRsta2+hAE2CV+B45tsPYjgNXL4eeWltwnCCV9DE5NuwDeMzaO/qkpTCwtYpa61kwsAj2konsrxmGMAb+u1FFgTy9/beIE5wi1ctkrw2HXQngJi9QIZ5aymI5aCBCQlMcTbeUuWB/dU47Du8twsLkMdRU+5tNy49W91HN0sL+pFEdaynCM4RT20K4yNFQFEcvamFwCUmxBBSZeoK0KlgfuxdjkY+hHxy/kePTaX6XLPgWunk2ZIltYQCY/RqI0hwLS6+IXSKeoc2bZCFU/MtymOQqRv0PmJTYtFrfuomcc2KaAtlAKH9RGsbckBb+df0bolzulci2jnHG0MY3ze1KoIbseppxxc9CLqYgN2wIkcczFLCxxYjGeDoY1+QAAEABJREFUsuDJ+RBKlpE5hnjegU3AEkjq3lzn9bigZ+liLH8stg9H9+73oanUjxKfBxOcZIzbNrwBH50fPm2D3IboAn5Ix7d5nYD6EEeOzSU+LBgb/QTeqNcLb2nQBVCBqD8UcPPBPh8R/kzmgBmGlf+hujK01pShrCwEP69xAZrh/SUB+Lj1Mk3lX2WcZk+UYa0J+b0o43mdU/48zJvF/EMGA6D70TUqR+3Ta/lLoEaE4DxCGWp4EJibB9gmIImDUg0rDFymsRx6019jDIQpjmVDnXWa9c0wpBi2n0TRQ5vx0P0KpFPEFc2dFdume2Kbf6xtTo9G1DcPFdratI0x0F/RT0CWJeiKWVvm2dnM5bLQ5GFehViMgFuLBWELpC3Do6e/0vVmpmcxMTGFOHvgBYJ070TElQPEOtNEjqbqAASEp/aW4+ieMuxtKEEz/arLvCjhcNHjWGDWsfFjjEGAjaauuhJNDTWoqiiHz+dlWLMuqMVwFhuL8p5j/lUZpIdHOYzPUfMrJ8uoKCuFKtYSQXtuKYHxxTzGFgWsBiGfA70TQnnaUxfC7rogqst8DG9cp3PKswB9X2OJm/fykIf5sDAbLWBkgfU8iSekg7YWUKuyZzkJl6Kum6Yul+Fkr1yW+lyB9gbzDLPuVl77oMDJuVxhHpmcAJoNEJnVOGWXAhu50qTJVv2NYSb4lYcxBl4CgC/ggzErnjrxDBd08mgrSaGVzmNtrJXPuPAFTykXAU4m7qnO4kJrCucI1rurcvDatD316puDPohhPxrzIBz1obRQhmChGv5AKQICvaIjCK5lnh7WLWXBGAMBWqA0hNLKUjRVl2FPVQgxguhowYYTCiLIawNFx3ACUw/tZFkGFoAqn4MT1SEcrStDxnEwkMpjmmCd5r7NOmt5HCRommnqucPJLOYJ0lUE+yPVJdhVGkCQnYLy4IKqY8OSI9hZtgXLNm5ZZHi9JBhuUOGxYVmW688f5qD41VkgVyggSZKmTrt4prgtcNRcWKQUNUltOsxGwHCqq8XzL7J1jAWPbSPP+iSgBj8W7egnVnhth0fLX9W5LOu6QDpPLFr23f5fa/uTLNCmKgy5rVMXg5SRVgtz66DI05BZatiFNYY0xsCmwW17GZCwyWdpKQpJHeGlCFyAZJgUx/GT1HA7RyKUMhbxcHARQ9NxCLDFpo+TiZ4mwz7BrZjpAcoirWTaLbVBNJKxVpd6KZE4CLIR1FZVoKGumqwhBMexGfvTX2MMPGoMtoUsh/Ksn0hwIjTJWe1g0I8Qh30lZCSVBHk/G4y06wXKB8MLBYyHC9CKAF3zdMyAKp6HnYjDuM2aAEwGc/EChuZBoGajyD85WTA2CpZDHTyN6Mw4FoZ7EJ4YwtL0CN0oYvPT1EhTsGjbJ1e9/l5hBaCzYtAF9hwgtV8TbZ4dZo5DctnR5/dBzNGmTbX10i7aV3Bt/QRpj9ejw2c62aTam8WuYBretwDQaxNnEaA6lMexpgw+OZjEp4eSOEyGXebPc77LYD7qQaBQguZAJTvzUiwz0SB8oWVG6mNdKDJPsU/dpzHGTcJi5A7vVx1UWciHfZUhlAe86KUENk10tMgQdd7xOLDlHIfl96Tpq55UUiM+zJHVMYK1w/gGoil0h5MYiKQwGEtjgJODo5SziM+0lxdtZX5UaWRpGTcPz/ohFiLC8hNI+5jncufpa4QGRRcnORlh+lrLvcTKuqZ6MhmGyqSACCtvjCC9ps3z5At9jTFwWM/zpIpq97rIop/HcmBbtg5XXZ6ZF1CLVa96bvOOleVQejtdhunl2PsJgDe712Lx6bycAf9owM3CFv1yBOkMJ+AE7EU/y7bh8XpZGdcbvXhecUvqGKLUEU9IKSueAYsOLihL/hiYiqGdk2wPBsIE7DC6OTmnZWsFhqos9UDs9FRbBQTcJyk9HKXkIEZbX12Kmupy90EVy3rSIJ6k8mRPDNvDhpTmkC1L2yQ5fDc8XUKAti0LxhgECPqV5aVufKo4YWZZbHqRFIf1iKFf7Mv6jwVeOygysqT7XL7f4tUFY6FgHGSo1wqQtUWB1VmNgUw/TyajsDY1PEC5xGt/CgRkMehlgGbD4/HGSHNkcTlqMpZtIxDyo4TMMFgSRKgs6B7b9Nc1xhh4fV74CNTPszuDosaXRWOgyNgVw9t1YtCaVDxYn8HJXRmc2Z0mu07jbJOFU2SmTcES2LYDy7bprGWnOiCnDMs9I4sCm7qABwfK/YgT4O7ORjGXzGB9HWHtJdatjUYlGWKnt7vEjyPUmBXHAifldP2D+RgWaf9Kx0JrwEETXYj7a6/far/AdOKUSGZIfriLKo8Fj6XUsP6jk/TJ8wLleyKeRi87iCF2DlreyVNwg+iH9RCc9EMiDAiwdfIlnGG9Nca48Sm95UsNLPrLYc1HOJEjZmUyGZKo7Bt1Obb1rLCL8T8Lg614PM6h/hOXSMTdpWgJApfAa+P51z1WvGmyRAHNGlu4u8YYd1v8UXnQbsXDLbd5FpoMWVhTE1XRPR4ftmqoMvrU9AwmJqchdrpV5KwzZDp5zFMKGSRgd2p1BEH70dAS2geX0DG85AL36GycbCjNoXoBQbKSqvIQ9HTeVumvTc9LgPawgaQI0sqL9FaP/Mh6jFm2iTGGDMvrMmudy+cNIqkC5qJZN92FaBrPc/MMMx3OYITj1QnWb7Zdt6I+yYsqrpi0jSwnNgsE5lBVPUrrd6OsrgUldc3whkph2R44vgDAPOE1P4VCFi5AF8a5XWRs4mrcbPiKRWcJ0sYYOLRNEaCDoSA8Xs+60DZt6SdIi1kas2y/dQFWDqRHVxGk5Va8tnUjwK4I5tFUnkcbJapGfwl8BOcke9IEmeerZEZ367MtNJNRl3lt9FIeuz8XxRRBL7umfShut31pZ41zCKDVrL97CNba6pTirPBYaPDZqHAsOFjfsfNw06+SE8BOstwE1ALoCrJotamnL1jJDRPTeV0LGIRZHbRMkBI79FEoASeHzwDr6KuANKNVVE+7TepKngQlRbyKCQ83YOXrYGGCcSXiCQgP5Z4VlzvIc2+cWX6y5Z6+tBY3bkN+Y1vFqcjcWJnoypdlA9d4K4ZyC4JhXX88+yMw0QqPAg1aDGlZDhyPF8ayil7rtksrUof+f1s+v35AVQxomLiln6IHt6rosWQOc0tpjM0l0DcRRedoxAXrjuGIuz8dYc2yfQQzm1c8/2uzUQmolQ9NFmbJgPwaBZin827xfhRetopTH+wZi+J65xyudMw+1/3UPovr3YuczExRJilsKAE2PN5rwVKeLeRdxmzgK6mEL1QGL52A2TBh21kGaWPM82/uGSEKLkAvIJsbRy6/NUArijxtIjatfWMMLNuC4zjuFpt8PD4P/EH/lud1SYh6tJi0/w1OFirel3cGyHmBrI92KEAscizGIf3LR+ReQeKKaCZHwLdQT9ljkgB9ayaCwUgSAn+3+bkhn/4ROMZo66lEGrPqxd0gBrNk0gLLWUpOWuKXZ9t0T23yo1NKZ5pxDDHNacYToDZdx07DsXivT9W85UiUL4v1y8ewPpZvCTuGgMNJVXZaS26nxRCK3A3OfZIIjfLcw5f8US5Y45kTxsNrdew61i0ervvmFYrpKuQbdYyTUSsbxc2mWysYDHIIvcYFAgisuKfObQz7CscBfwDOGob4xBqGxWOeHK7uGfqvHmy6I3DLs8AKuumVEJZtwybjsoy14vNko3CSOoZHxxDXzPCTU6t7KisvK4jfa8F2K9bqqad28qzZKQ7nYgTNSCKHTN7mPXphjHkq7GYexhgEpLOSAYYjMWTYSLxeD6znpBtj5e8aCROc5/DDo9nnuh8J0nf6FtyHYXLM89N5sVAwNsBsS+c3xpAx+2EMPQBkElHo3xx5Q+WwbIc+r/4tIM8heBjZ/ARyhac16I0x52nfPIECaiUbT25ybFkWfJSIfGTUxpinQsin3JNFNZm09p8KsN0eBdZTulyh4LJeAetmWdB5gfDT55YNw8sRSWcxTE3Xb1v4sKEMhyhf6GGTB2TUepXoKEdUiwwjdptkPUgywgSBMEw/dRC91NJ66FRHDlYEsJ/SicW6OJDIopM6dx/jHlhKQrqxgFjXLbFs5lkflW91MALnfoYJ0z/IfPh4e/m1haeM8iaYPNtLno7551dlEWQ72F3qg96uJ/atMAsuSLt4tvLDkJbqKiNmPK/6ZZKrlxrDOFePlneMMfASR4SJbxQPhbGUMxWv3LPitjxkI2ud45Al0c8hkK71f1P7DgvAsixaYL1BaAsXDIq+Ml6BhVo85gWbfgtkwXlqOwLetQGUhi0gUcRrT3A/TVlhamYWU5Q60hzK0Oupr48AXRb0wOexma+nTm/pIXCVlix7GfO83D+JxqOK4PdB9yEnOxnz7Ot12mMbViLDfFquU6cS8Nnuwy5BboN+GyG6EuqIZUEHZdx6OeTUtU9SX94rGIuThrZ7YHt8ZNFlcHx+yAB5amfJJYIpG1ewogZbjVDwQp88AZqAX5jidp5XrJ8kpMeqHbQvV2BLzRNMtP+izvE4CAT9y3KIwVOfCm+OIP1iejSTZ16fiuLNeZhijYfLdsVm10ZOsxN8cxglQM5ytlj5WXseWL5BPYovoBVQ7wr5sLvUj6OVQZytLUW518EQdV6BdQdBuItg/Zig+5jbrnAKXZys6F6MY55koyHoxcmaEhwmSB/kJOExur2sO0ELmCEYdyzEcY96d8d8HL2LCfQxvm5uu+jfR3COkMnX+B0I4HeHvDBmmY0n2RmwWevruhSPBfTSv7Hy8bJDaAh40VLiQ7lnuT4mWPayASsGr6OthCGso3C8eNmPLGVglsGeUbnX81DblY12XadjYYlj2+4Ev4fY+Cacw/buMC45D+vps+Kkyd28bNuPaxPX2huTNDIbPQ0dvwqjwDpkAdNn02+eEkeOACJgWxtAICKQNgSetf7aDy9FMDIyDm3zBHn5bXSlBOgKVq4888F6tPH0lsd+nwehUAC2/XKmtVgxgwE/Kjk5GCKwvMj1lSEPzh2owG/PNOD35xvxx4vL7k/c/ofce034L3LvN+N/utyM//nyLvzqdD2aa4KwmR42fArGhhxAZl9ejdK6XbDYaRc4ShFAazleUfowm9gVL/gpSObIzyOXn0UBm4NklkCRIYCslivrwur+C6ZjjIHX54WfYLXRnjxFAMjhRfRoVgFEkhbCCesFU36FYIYSmUXHSwW0WYISd1e/WWZiJJrEreko+qkzbwRxBRRwL5ENj1MqERttpc7tsJxDHhutBOszNaXuUrt6ArCIqZbUDXHkN0xbT3OSMJPPo4HnjhDUDxGcte+1LcjpIZnWgI0DrHMHyXIPk53v4Va6N4uGI6IC/Ayra9qYllZ/7OFWckuF10apY0FAO8cRkUYDyq+cQHuMnYQYuEiZ/AwMHMty5Rof4/SosJjIk+sMYDuALwj2wLrkJZ0Bk8DyhxG7O0jXMKMAABAASURBVGbZy7gH635ett6tu/gNHFhvII6XjEJFIcPIbbhUhbHBSGbZdBsCPjkssGLlCSIbDWkRRCzLhjHmSWDuKdz8/DwkdSSSSfo8/fXYxl0D7fNaBBLmlw2kGOpZW5u9bcDnI4v1wWIle1bYzc552KNWV5WjqoIMlnFtFmatXymZsZYAnt5XgTN0WmFyqq0SJ9sqcEKutRx6eEXuaEsZtGRQK09Kg56n7OLGyzxr+Z32Pf4gfJQ1Cmz5ycgiYnOTkMQR5ESigFthXsuJOcqtiURlk2ePmGeZppdSiM3EIJlDQXSOiK7dF3buNSx+L4FassfaMvFaeVR4syhx8s+NTzV1JmJjdN5hfWCEz73iZQMwBTuDAl3xHgXX+TX1TveSJHALrKX3LnAybmMqadptlAAdTefJoH0uc8bKxyFYa8ncfkoXYtZHuT1e4sWpMg+dD8cIyocJzvvImBtJTgTyutO1zmFbKrUtNAU82M9wy2AexP7yAPbJMY69jLeF4F3DyUcBrJJ3GEkZrxOIhwnSS3RixIb3JwDSfWZYz/hVcJqA9uA5HTDb8POHTRK8fag+6lTB8QO+EGARrBXwZR3vBWaZTOtS7sIYA/3puOiYE8j2xeOfYysbbWu6roH5o5tfl7CBayBuoA+hURvQU19s9SmQSecF0izatWGWmbQNY4oxLp+VvDE1PYupqRmkKXss+67/LSNbKCeQpThk28ho1odcfySQDZANO5R01p95sSNjDKULD3wEFWPW53uzGNTwgj4bAa8NP53PY7uSh9exODSz4LBhyNms5BadopTdaX5s9imYZbmjAMOKmUcmGUdsfhJLUyMoEABC1Y3wBkthzPPztln8RT9jHDimErahbGK8rrfAOZVMIR6NIxFPcjIxhyw10HQk7Z5X8Ra2yvhyiHW/ii+dTCMRY1yZLNxhpfdJ5yRwriJI2y94K+w7sEgmvRC31qXzZg4KgM2JQpukwQBelpXuVWBcjF9l2MA6KRD12BaSylDxJLcCujCBe5RyiI/nW0r8sAwj4zl9FZ+cfAK86WqvjWbKYG2UJPQOjyaCahX9PAyQZ1nLfnnKiGnOj8TZDiRLKB655fM5WERVvymg1AbK6YIsJEOKniObX31JE9uY4vLSbFohwkugSckYJxX1wicrk0Elry1hnrJMtxh/ljKkXgoF3qfPMqwrgJi05mvCqTxiNlm0nyBtmGG8/Gf5KqEMbb9y+bLfysGGjWy3wWvbDmm6bUtrNSG3rbk/q14w+jPLx65BaDvZ35gVz+VTT/0qrAAEG+Mj4Fi2DWPWXx8OR8iixxGJRKHKtjFC1gfoBUul1N8i8Yy7XnpjmOKxorb0s+LhIwiEKFVY1vaY1eKtsW6Dm5UcvMCGdqJpNw1YWJE7CvksUrElRGfGXKfAJTWN8JdWwLyRe7NgmVI4VhMbXw3pjAdJAnR0MYroUgxRbjOFDApWASlqpXqQRXkgBrib5/2oTuhR8Ug4iihdjHFmCBaOx4Gc7FZOgH4RqUNpyb5VoRyIVxieczZWNQV5PWcKyBOkk4YdFEEroOrDclogkOWyWcgVmHgFC7vSYW4InmKhhRWDqP4nCYyjS0lEqBfXew38BeY3lUaWTmCXZYeVYXzpRMp9M16O6chOynieyJmlffTq0RQ7Nb32VC4ZTWApEsfQYswFVoXVNVmmpdel6j3QiSXmmfZNLEURLzq2sRjLMLYYgV59qjR5iwjR8AL0eaYxPBtGlOcznCgvY15KOJEsEFb8OXYKSYZJssPOq4PlLTvGgNmEJiKHEnnMmgAguUOZekW3sR0YtiS59dHJyhtDrg/xto9UHV4vjZe8uiDmS7fxtg3jsQishobi7kr1M7B4bIzBVp8CK3OePbC2a8NYvMayOBTituivMHpX9MjI2JarOoI+B2LRmtlOctiYV80oRrBh6yVj9XksWJZxnSt1+P3uPjb5KP1NvF/ZS3kT00lwBv1FXZJDzRzHjTTbU+kWDJm04ZCewJBJxAEehyhvlDe2wl9eDUs6IN7Ux4ZtKOtYzTCFGmRSBikCjNaIZwgYWQERaZ0arLRppSr7yWn/WU5hBNIpAtJyfFmkqblatoWA5gsI1mUe6tEE6mfFUzxnWP3KAgXwckxHLHbc9CiefEPbvMliLhPmBNw87ZBGgTaYJNAlVkAwSTBLE7T0cqk0OzQP67waie41Q1CbJVAOzkcgZlqbzyDBa6MLEcgJLGMCTro4O60Ew2qUoWuVfYG8gFT+caaTIDAntGV6Ee6PhOOY4GSlG5YVJ0tQdUE8lkAqnkCSIx85gXya+4orwzwqn2LLOXYwSsvDdlJuG1hkx5ORJBbjKeR4nw7nlDhlDgvLnwLbXI51UGVX4H3yMrCpIU3/MbLo2RztrwlDy16+4CV/ebVQBSiY1Q7X9WNB87suNt4u8sxDnpi17sQ2HhTtsm1J5ihNZPR0ILdrE7Usi43AgjEGeVomx0aq87Ztu37a38yp8GVEWnzdaWMsKE4Zv3giyYqjB1gkd2Q4nCr6F7cKW1XqRTnljjBZtACteG7j1mFlC/hs+DmOUyXycKY2EPBRZrBhjNkYHLofrX9Wfp86+QoeikcPr3QMhXG/fxH3+17M9Y5FsRTPsnI+3U0WjA2tk7Y4WSjWXFLbhJKaJpdBW7b9Crl83iW2C9Qeuxk+bxM8nhLazlq+iCb0siwsts4U9Wndr04U2FC1fZbjpZuetm0LwZIAQpQCKvyGmq2U302DPuXpkNXrndCprIFeiPRUgNf2yLPepzAVjWKcE4MpdiqLnCiMu0CYhBiuZKAlMkwBm6SFYpLqqMcJemEy5Rrm08+2UwRIgeSyy0BsedllIQkCK1VAtpW0IVDMkbnKpQX8BOZhTuqFU5Q2VsIqTZWBrtc12hYIuvJzHduu4pMrxq9r5FQuQbYbLatLM75pAi75AsvcwGGbsekUbq3TNR76q1YsUkqZZ/5CyKFcIy3e59qwL7pvjGG9U8wF2jwP90M/y1jsKJSS6+P+CFv0WuUsOxLX42f4WZ+jbchAlj1kMp10QWttchZB2kNw0DZPAM+4b6cycGzHLcS1Ydftr1aKdb7uNYrLGBXG8rnw0tITqYPXLfs++fUSEGrKvfB7LISjGTKmlQJ8EmR1T2GCXts9VlRerwdB6tGWbWGzj9hOikPP/AuAzGbXb/RjHcf4XAzfPZjG57cn8PcXdNe75zG7lGblXB9jgXYSSEMVlTb3BELQ5KHleNYHfONHFsu4DCWhfSgr2w+frxKOxwuv38fOwQ+HslOOgFFQa+ZNF17AfsYYeKjr+/xe2LYN27HhY3xe+jkeGyUE6eoSG8EXmDTEyodRQu/ZUDb0H8FXvN/YxoJBScFGNWxkCEYR3nOO4JfkVkCYJ5vTcZznVN8CYgYrqad4bopACp5oEmlY8X+ljZoLXZYIO820RzhKC7I9NPrtJ9HxvDEGhnlYdsw967216mxYdtFZsNi2ixcLjCtYBiG6CMszRmfZNsvJogWWQxUMYOTHcnNsCw7T0b/5mucosMqxsMeThz8VAWk8XuVjYCBAprmQo+0Uh1J3mE/bsnS46vKUjVLEqwxHD6ue27yzPkfbkHiGPVIilaC+l12XmsNC8bFxWjSSDJchmBsWlsdxXIOuC7zmoMDKVHCHIiztNf6GBWssG1AkAPJs3LNzC+7Su61WdWjCsJIz3lFW+Ggy617DSzf9+gnQQU665BivUvZ5vRCTti1r0/BZ9vopFnRBNWPTEC/pyXiSbEBi0wLdVRdOY2bFTXPrusU0plfcIjufDBv/06lZcEH66RNv3ccYmxOm5QTpvaioOISy8maUlFbA6/PBV+aDN+RFEZyLWzzrwzL3EZBDZSEEyJyDJUGESoPwsCMFCIYeoNJfgMP6hRf8KGgpr8nljfua0Re87MWD5S14817s8vqxl3UwQICKkiOEWb/yrFPGtpDlfeVZr/0859jGjZtBEGOYKOtDuc9BTdAHx+uscR7uP+3UcRmzHIcxBjbbmTo217FDC3JU2FIexOmaEpyoCkKrNaAPL9G1HnaAPpIS13EeZnUbDMAX8tMF4Ke0JOf4PLB4D+7lTCvEScqGsgCM14tF2wMvr7dVNgZQW9L9wueFJxRE1vEgzI5JLsh73xN0UM0Ow5vnJGsqxgt0hWJ+cWeMgW1ZVMELyLnYAVj08zoOHMvG2o9GwCKV6Wx6rfe27m+OKG8xC9lsBolkYh2TNsbA5/gQ0NOIBGsXyNl7GWMQ8Pph02+rLKnRFtQbbiwrY0EVw7BR6tpkMonJyRnov7CkqYPJb62zLIOach9CfgdzHF5L4117fuO+C9KUO5Ss0vGxUnk9HhhjNgZ1j3PMY3ZFm3M9XvOH2UVtmRfH9pThdFsFTtGtLr3j/onWCsgd31OB49w/tuJa60vce9yYy4KxXKnjNbP1ypcbYyh3hFBSshvlZYc5KtnFci+Bh6Djr/TDpq0VeYGApO3znGVb8Af80IuYBNZegoqh0XTfITuLMifzvCjWnWf2EPLl4dgFTs5Z7MDXnX69A1HHHEHJhFBZFsQhAWNtKXwEyvG8hXljI+fzua6UgNZUEYTj8QC8GZkjkjfucXNFCcrogmWlcJ3W3JeXIFRRuupKKpf3PQRiXQ9+XFsRWEPuuTKEeF1ZZRl21ZTjcH0FdtHf52V6AIxhWtwPsNMLMG65IDtDuUBpCAH5rzi9EtVHoPawbcj20IfXe9mJVJYGEAj6kLAd5AjWjscBI6cDwLLL0H8eBuNkz+FsARWOjV1sm6Uem2Vgwc6lYJJk0xxx84qX+trKg8X02HhTvD5PoLYtC0HHB5/jrItL8qzwKk2Jdt2JbTywtjEtVuwcEqk44skYsvnsatIeFkiQAO33+NijWZBB4gRyy7Ih/4292+qF7k4BBRqZv+5R8cewgI0x4Ab6hMNLGBkdg96NUSDrkN9ap6Vs1aVe5HlOL1PSkHPt+Y37Hg67fKwwhgl4PQ7EPGxrvTndXpgSh0YFeYK03MZ8boz3RY+9pIH7GkP4zZl6/OFCo+v+yK0eaNHDLHL/frER/36Jjlv34RZu3ztSjapSH1YbzUqCBWOjYFRBzYrPz7ExsG0/vJ4aeOwWOFYLtzVwfKWwHYIEG1VeqIQX++geHY8Dhw3cmCf3FbSyKDHpF4tkTSgfzRP0FDgKNEhmn8S3Jsgr7hpY+QDvtQL+khJUEvz215bhZEMFKgjaAulZ2EjQBuUlATRUhGgTD2ueQR4F6PFur9eDhvIAvARxL8HPdQR5D506qKLzEJwdhrVlE8bgfi0D2+NAYOrxebj1QGHkLPpnWK+fdGnMqyFIOg4cnpPTtescz9mMX87i1thsFyv2l9Us7gd4bQUZdZ4e0pqVD7gfA0lK8+kshmNpxMii6302WsieS1jnGZyhWBFyLL94GBTrefxyX9uyESTWOJaFBME3zdG9Q7+Q1w+/410XWZZF1DrCAAAQAElEQVTnovEokhz9rzuxjQe03valluCNzi3OIZaIIU/QKqbs8/pQXlLKxumBPilO6iVSSffYz3MWjSn/zZwAN6+Gy3Jbe95YBsa9jhWZ52fnFzAyNo7EFu/qqAh5UB70QHKAK3VsiG9t3Np3bAOfxwKTcfMZImuzbUunVl2KjH1+cQmLnFGXppXXPT8n3tWLn7PjMOGKkIOm6gCaawJkPcuuhfuuqw2ghW63XF0Au1dcXbkXXsd60iZW0inQVgXLXjn6uTc27RqCY9XBsVvhIVjbVgUzZcNtwdx7qS9tnqM0pLfo6bqglUGpzUaug5dwxhTgdQqExQIbt3mJK58XlHHl/ATqEDspBwK3oNdBMzvTw1Uh7CJQSwKIEr2yxmCJzFL6rJ7em0vnMUft2GJ9KPc5MMY85eiBVQd+DN3qVwdyqx7rdrJsO3oM/MnLlsD7l6NR14Xc/EAxF93aEDbzWUKSkxMpSmbclRsiSGrPSQKz1oiX8nxbiQ8NZNBa2614VuPgvBXSCSCTWvV60R3HshDy+eGxbUSIM3ECtW0slBCk5WzLWo1Kk4bh6CKWouF1o//VANuw8yQ325CYeqTJ+UnEkvF1qQVpsKrSCspQXtc/QakjkU5BAO3VsM713fxHVaXg8gntrQ1jWC8tOgNX6piawezsPASWa0Np37ENqst88HosarcpJFnx5b+VU3gPAZkpwGKB+jmc8/t8TMtad4nDSqDheXgpSgYfJwMT71kX5JUPLAMw2zAvGYOsJPfUZcZCwdgovHSMT8X0hjwMc+LlPZbDsRoohTTC9gReKW6Bc3wuDj0YY3iHAukSAvWrRMb+zb0sk3U3b+anwGgKrDuSPbhb/NoEsnKBdcgLvXBIj1kLuPS04Xg8g4lUFpPsfBYoCRhjEHDYiRUvfu62QEso4c0D6kyapGIumcVINAWluRxSZ+SWj172V1cSl8G7hc/Wr0GUMmAql4dA2hiDEI2s93bspW4tLdyryr42IUXCugqPH3CWMWPt6eft26zrITJpr+1BlEAfJ9YYY+B3PCj3h1yWXYxDxCqaiGJmcZbkMlr03tattV2pqYdcikUwNTcNMeq16YYCQdRWVMFPw8kokXjMlTxKAyGyVR+e+VGJF92agMYYWCwM8LOwGMbw8Kj7AIvyQa913zIy6BrquwlOGGoiLssKsy7AhgMvK5FYdJaV2HJB2gexHya5LqSHQ7oy6nQ2w0djCd5ThudVw7h5za9uzX6l0iNMbZIFF6AtB0RGvFufZbD2+Fk/SithOORVGWrFQ46Tsdp/Vn5zLNPEbBzZWAYWO2HH5BEyGfis3LMuA7Y4a1kF1isQUMwWIV7BmwwdnjgKXmqs5ul8OZaBwLqe9bSRUobeFd3E/SafjXqvjVJWBJvZeaXqsEV2BZgCZr3edIkdgY9prAu6SR1ad37dATPH7xOv5YstNhgtrwswbgGxMQa6h4BjodLngZi2te468MP6a3tQCFUClQ2Av4R+L/c1xkCAHCDAJzlHtkSgVgxe20F1oBSl3oAOV12SbHt6fgqLUb1Od9V723Zkk21JTDrzXHgWctovJupQv6osKUd1WRUB2YsEWfT80gJ15gIqS8muPd5i0C22BTfsxpPGGBiWsEB/dm4eI6Pjm0odxgA1ZNGlrPSznDCMkTkI8zfGt/bY57HhZUVKc1hmM/9+6ny29bQpjTEIBf2UckpgMS85gv/z4saLfhiRdHPlN5rIIkJmFSYQLUbT7sv/55bSmA2nyACSmFpIYnI+ifG5hLv8Tvnm5etSKhgLBbGTdw+l3Xz6gqUIVtXB4sgqQxkpwU4vEU0gmUhtOQzV0j2XQdMmWnPt06oJK4tSK00wWAYKN/IX/GFVWbYOdwobWO8LRrF5MHYcAuhCaAoFH3VWK8NwT+fPYn3ys95V+hxU01WxHlax4ymjn2OsV1KCgJV0eE9MdPVboDeVDghA9Sh6E9n8k5Orey+2sy5uRsyvZA6xZ8syBEUHHstimSxHZ2Rlw33X8Yf3zSPAsmFI3ExFPVDTApTVAgRa99xL/nhsB6W+AG2WRzgVc7c+gn9dqAyVZNNmTXwpSirT89PErjnkJLOsObcdu9Z2JKI0FqMLGJoYxGJkkaCal5frQv4g6qtqUBYMwWJBRcmiZ8MLkBGrSsvhZaN0A27xo8q0KZsygDEWEskkJianIKDOZJ8eowa8NmrIoi1WhBmCdIpDRzzn4/NazJflrqO2bRsBvxeWZTa9SvdUEgrAZdQWzc0KumnAl/RMcqg7MBnFnd4F3Oiew/WueVx9PIufOmbxQ/sMfng0jW8fTONruq/uTeGLu5P4/PYkbvXMw32Ypdg4mW4BZCew8e5o0szUhq/NzlrvDSmwKccjcehxb7nIfATJaJJ1qrDuChegyaCT7KA8AueqACzbQoAgHbIFguuCv9CBUpCT6aRPv9BFLxqIGnkhMI9C2SgKwWkUPFGAnQkI4JtG4WaEQQwQIlD7bFDXzW8a9PmejIzfteFstgd1BnpxkmSWEocJrA3w0vvM6JprsuwBtBZczaacbRA0KunWmhBgraRjPoxlwyJOeKrr4G3ZD6flIIxYtOQOvNrHR5AWGOs+Z+NLiJEceuhXTTJQEyxz8acYs3TpWRLMsekxRDmJWPTfrq21HQnpJidmJ9A/1s+bjKwmaVgMFey5dtU0QmAtsF2kJBKmKw2VoozOZgGtXrDZzjJKu0W89rTiNsbCIifuhkfGEY3GnmrICl8e8qCCjTjMmeSlWJY95YbaqkAbnN9jk/Xb1JgBx/HAR03aWBa2+ng8DoJ+P8O+bkV/kkKYzPnhwAK+vj+FL+9OQ0D87YMZfP9whgA9ix8J1lc756D/2nKze57gvIC7fQsYnIohyeGrzLYaGxvCMkBvfQ/AauifZ4d5NMZBLmuQjKc4t5BFhqOe5GICySWCNBt9MWMuQM/EkZhNwBP0IFgThMUyAz8Bk0XIejWQ5uXI59mhsYrYRkdv2AmofYvIl44tg3VIzHoRBYdzODwHdjAwTJy1fXkLWLRLtR+o8OUhdvpSOVJUMLxEjpuVr9qhQNPPTq2UAOrjduWUu3Evc/de7Gd97IyZlS+bzyNCQmSzfZd5nacj4n3B9sCQOTscQfla9iFw4CT8rYdhV9YCjvfpa17CpwjIQa8Ps8Sb+UTMtWUJpY7G0kpU+EOrsckekdgSBohfk3MTyBdetTNcjfKldqyXCv2KgcOcGRVAT1HXya5hs16PB/WVNWisqYcm3pIcVswszkHrpOsrq13gfl6SqjAyourt2rDGqDEVMDe3gFFJHWTUa89r37YMWbQPATLj6cUU4mSn8n+e85G5eBzGzwru9Xph2zb3tr7KGAPDtCzDrdk63MucyVI6iROkYpQ6lG+NACR/qKGqHduWRTZgwe+1EfQ5KA04UIdU4neY342ZsFAwNp55E/j5PwYOs+iAP9CnoMeK49RwVQlcD0AadHxaAB2HADpUF4LDe9ZpOTHpEjFUHbyCo9mh5GxLv68QwfMukVbuiaMQnF0G6/KhJ4AdmEXBv0C3BCsUhVMWh68sgbqqJBoqU3Ds7PNiXz1PnHT3VRNYLSGb6o40Wag37OV0gCcfqTspdoQpnlB7K17/JMRWe0xBCcitBFHUmpsvkAn7y2vgLatGwQXdlbDaD5YDlY1wmvbBv/8EAvuPw9vQArukDMZmHViJ61U3trFQRrmjkpp2IpvCbDyMHDsO6dS7mJ+6UDlB21qNPkmmPTo9iuHJIcQ3LHxYDfSWdp7k4i0lsMyix9E30otIdIkVXEW0nFg5Dd7W1ILqskrXIIuRJYzNThJcHDRU1SLg8y0HfOZvYVOGDNa6WCKB8Ykp6F9lZTmDjA2fEgJXTZmPnUKBWm0KArkNQTY99JKVeR2ZzoJPIE1A3DTgGk9VauZ0jc/r7Srv+5tDOLu/EhcOVuHioSq8f6QaHxypwYfHavDx8Rp8erIWn52qw6/P1OG3Z+vpGnBqbyU7Pw+MMasZKLDCLjPpVa93cscYB15vEP6Az60veYK0x3LgL/W796N/FBClBBQni/ZwhFTSUOICNVY/BSwz6RcHs9VLV3aIU6xvwAsU+coVr7BRLyvW7ElQo2abCU6vAPYwChX9KFT1wWkcQaBtGsE9syhvnkdNzRKCgfQrJPbkkgx7oBl2+vMkK2uqB2DY+bHZLpL56h8E6B/LphhWdRov+GEUqyGzNGKC8lqgqh41e4/ANO5HoaQKBSVq2K44eYe6VpjmQ7Ab98JT1wy7tALG8TKOtTHx8DW+AY8PDSUVsC0b45EFRDiB6GUHUE+/FnYeJV7/auya25JU20scm5gZJ6CTHKyefbs7tMjbS0A3NrMwjY7+doyxF0qvebTS43jQVF2HvY0tZHlBSgdZTm5NY34pjJryKhe4HRrsublj5XFbDbSzPvTiQhjDI2OIxuIM8vR5PQJeXuLhRFsGsWQOrDvrI9jkSOzbR4A2xgAsXL/PC8sym4R82kuV+ulcPB3uRXxqy7x473AVfiPwPVOPX5+ux6cE5E9O1uGj47X44GgNQbsGlw5V4+LBapw/UIVzBPQ2ApePnczaHBcM9WgCINQa8e5+xKQdTwDB0iC8bLBWwUawMgh/iR8Zyj+RiQgSc3FIgy5pKF0G6DU3qsouJu0XAL7KbRYMsnnDmsacWG+qJJ+TEWnS0tCdBAqeGAreCOBbghWMwSlLwFPB+y2jI7O2fXEUZRC85IeYC63mmKKUlM7mYRXgthmXNathsPLSC/pvLg85Id1OmWmEcwFLqQxEgLTaJp9jG9rgcjwuKHJe72aJkUgsML4gquubUF3XBJRUAjx2zwuoiQ0sVIDasOtP2QNvoW76GG8D0y4jo57knNlkdHn1RrkviH2V9WgoqYCl/GD5k0jFXcmjc/AxBNjLvm//V/X2raUSiUfweOAx2vseuTelAldihgavYs94sGUvGXMdHMeBdOjBSU6asDBb6hpRGixR0Oe6ApuM4uVl68Kqg9ADLKPjE5uu6vASaGvLffBxq1UQ0mnXRbDFga7zeixwZMR8e+D1egjSL2JG1k7mdYtoX9rbzzzUlXnRUOFHHZ3uRaOCqlIvKumks0ve0PJCse4Qh/xyPo95Kq2CZaHADuepE2/Jo8AZ8gIb70tHz47EMl7a3YGds+DxOAhUBpCNZxEZiyC5mISfx6VNJfAEPWA1w9qP1+QQNBlyOJXF2jMvvk/8gjDLtl/8mrca0hRgbMKek0LeiZDhxde87S6DDEH0iUvzOO2+YzrPkaXbdlgnc5Qw5hNpDCzEkE6mUYo8MskU0nrtqFwiBUaMCta5Fp8DHzXZnrkoro8t4O7kEjpnoxhaiGJ8MYZxxiE3we0MjyOc5E0yrpyAmoYo0FmWg4qKatRU18LrUTkZsP+DzvE0v6qjctx9i18BsAC5IVSBVDaDofAM4pRc/Y4XLeW12EugLvH6V3OQq/CQLAAAEABJREFUZ6Ofoxz7sPcheoa6kdgm2cNazcEb3pGGMzg+gPvd96BJw2wuu5qCjxLBHvaiB3e1oYyzqeqJx2anMDk3Q4ApQ2N1HXwe72r4Z+4QnVXZ2O+vC5akBj07O+dOHGbX6ODFQAKvGoKcwFlrozXUK5571tZH/dpLYM/DIkB7Yf9MrZW4ys7BPCurm54r0LfouLv8NcsgXdiIastn3/hvNpVEOhFlkRVeKm7jatJe5DK8jkjpC/lQ4KgzOhGFpI5QXQglAuiAGv7TUYtBi0k/febFfJgqscq4VvKIar7YZdsTiow7b0cINnOIhyOIyS1GEKeLcfLcdQv0X1hCbDFKME6RKQMpAvQEAbqboLu0FEN5Jg3DkWeM18XDUcjp/dJ6ParfMmj02TgScHCIzbOEwDbOuO5OhQnWi2ifXsLjmSV0zy5hcC6CSQL34lIceq+3AM41hDGwODnn15LbtURMxmVbxjZ/AsSZXdSgBcYjBOkJMmploZIThwerm9DMc7Zly8t1UgNGpkZwr/suhiaHOYrIuP5v88d6k5EX48rmMhifGcPdrrsYGO+HALt4zrIs1FXW4MieA2jkrK1j25iPLKJvbAjqTfc27SFQU39iYeIFPi5Ab1K4kWgMk9Nz7O2ST8Vi6FNJmaOUjXk+mqbUkXUrLL2f+xVAe9xJQws2RwB5pi0m/9wL3ab9/FAvGoLtBTZv5AXNtBptgUYuqEGs+hArjU3bO3jDWcRmnwJZdJoz5frPLwVsyMhmF6zzY3U1BOC8BctjQ/mV/pwnwyltLEGoPgTHt/V9+MWkX2Nlh8ignMOklTzepY8hm/bEkfcscW4lgQyBN01WnCKLTXA/SZdJpZFKZjjxlUaYuvNEKoc+jkJ6YxnE0hnU2QVUsPPRf0PJZrLuCpoU/dOZDGRj3S6rPsr50+KzcDho43jAxgGvQR2LRgy8jGVaaYBq2qicfmLdRhVOjhEY24FTXgW7vBqwGIh+vITfAp0OttfZzEMtJwnFnOPsoPrnJ92nEMWm95BNH6puRoU/uJoptfUYCUb3cDcJ6F1Mzk+x4yZTWA3x5ndoxjcbaY6NUAu/7xGgO/ofYUmThSsFpJRKeMMHdrVCUkdJMIQkDTM0NYaphRk0VNVADNvv9SnoCzsZbn1gg6VYClOzi0hyuLf+HDhMtlBV5oVDlNNDH1oZsTHMVsc+tk6PTeZJJm0Zi/Gn3cqsPMhtdt0TKLI2O/3SfgJmgbT1StGxMTzJkJt2gfdRYGWFUA9v95PjcFIsOk8W9kopUYcuZC13FYf+Y4vltVHaVAp/VQA2y2arOA1P+KhFB18DpKkQuJ25h2CmMmCU79TXODnYoQQsf4r5VDkXoBUZM+kcRpJZjHLeZYjbfk4O9hCcuwnOkzxXStDdH/Sg3ueBh5XKGANjDEUPg4UsMJXOu/Gs3izPeWwb5V4PmoJe6NWq+0p8aA35sDvkpZ8HNZTXyrwO/B4HNtsLI4Sc5QvCqayFXVKOdR+3Tro/67zf9oFhAiWUNPZW1qHKX4Lh8CxGl+aQp6RTEQjhSE0z9lbUw2d7GHL5qw5rPjyHBz33CdT3ML8074ZfPvvmf1+pmW+VDd3YwtKCm/m7nXcgsBZoF8N7PV7sadiFk22HUUdNCjCYmp9B79ggPI6D/c1tqCytgMVKgBf9rJTrmn4AuYKFeMogzkqZE/XZEFcph2t6453AeWHL9ytvuGjl0MsK7XEs9voWPKyktkXAYBoZMo94IknQTuGpNJk5NhnotuTwmh8VGrMAVbCXjor24nf1sgJjKRgbcqueb3Enm05TM03BWCssaiWtPOWwVHQRCTaSbDq14vv0Js/RZTqWR57icIDALAatd05bMsjTwdf5+E3WXd2xzvMFDwoMl8kvW9xr64ge79jXWAXYoTS85Wl4yHA9Pi9sujTb3bRxMMx2MQ4bcyzvHO2vt8sd4YhyP4G1npOvJSUB+EJPnCfoR9zjwVDWYJhArbftsbrAJuh6Az74OYEboCspC6G8PIQKOm1LeRwsDbnnfYxTYW2Wj7EdMugqF6SN43naej+LWQHHsqEld23UoLMkmd1z41ggW/ZaDiSFnKxvpUZd7YYrZjrL+ioZ9/bjW3jY8wAio8Vzb3prvakIxSIjsYi7kuNWx02MUe7QjRTjd2wbzTX1OHPgONqadsPn9SESj7oAHSbbbiV4t9Q2wrtZ4RUj2WKrtNeeynBSKZG1Ieaz1r+4Lz065HewEEtDa4yJocVTz916HYt6uc2OgA2ChRtkZfUSrPPUSOOcZFmglheJRpHmMLGYL3fLCmiMYfxy3LzGl/0C2E7gRveS8RSwIX1GUjA2Y3ljVYFxbf3NZ9MQIFuOw0DLecmRVccXZzE/0oN5DiNTkQVqMAWe3+zrwBsIorSx1JU3PEEPjLUcz8bQsrscVqIKkEmHXpVJM45MzpAxGZY/DzYm9i4c0wy2NwdfVRahWg9Kq8pQXV2O/Q0VONtchfO7qnBBjvvHq4NoI1lp8Noo8zkIhPwIClzXuLKKErTUMI7yICbIqAfJwMOcDyiwAnoCPvgJwM93QZaXDzbL2/L54amshV1aCRhmFsWP7ClXPN7+bdDjw16CdENJBcYj8+il7JGkbFviC+BIbTNO17ehNlQGa02+01QBRqhL32y/Aa34iCVibyXj1puKNZaMuRm98egahiaGoBsoxm1bFrSs7tS+ozjWehDlvFmd7x8fxsDECKpKK3Bw116UhUpYdmsLrxjD1ttCsQWubFXUqZyNJEE6T/1145UWoxdIO0Q5SR2aONwYZqtjYww7Fxs2IwlHkwhH4+wI8rB47PU6CJJ5aD/O2fAU9b8cGbYmLbPsLQQWxpiton4pfybHyvJSl7iB1RkpH+5B8cdYKJAx4M1krRjrlts8K36BbMWyHTdMjhU9vjCF+Nwkcukkloux4J7b7EdL8PxlFRB7tr02Nsu37jFHm7t6LDvODDtM9gwuixZQ4xU/Us5YpGBRv2IM23CZlYcJJOCUJOH4bPgoYVQEvGgs8aG5xO+6RsoS1T4HflYki3XSGAObJMqWNLHGebhfQznjSFUJ9pT5EeEk4wCBepJadjxfgLEsWLb9HMcwlg1je2CXVEBSh8AaGz5u3Vwu/A1ntudQ0mVVoASaLAx4fBCblvSRZ8aqg2U41dCKk/V7UOEPsco9aSxJ1tmB8QHceHQdPSQYyVTijWfYehMxKqN9o71uRnu51XExXmOMC8onKHGIRddR5ihQ7xmdmUD7YLcb7NDufdBkos3CdD1e8qdAQxYvyeYtzljbyOY5hKc5i/7Frc9jo4wMQmbWW+9yrGzFc8/bOpZBwOu4et8MZ69HxqcxPbuAGGUOZSHg96OyvAwV5aXwej3IE4xiBImlaMyVQcCP0uXmtb6632Q6i/lIyn0IZ24p5f43ma22WmI4E05hajGFcDyLtbcsFi33Whl6iYvz2SwKnOizOGLKk1XHOfESn5+GhzP9JdVNCHDW3xsqB1hvsMnHsnywnQDwDEPmCNDxSAxL8xFEFiJY4uimwMYTJIt2NMGGl/8UeEmKw/5cHvA7OqLHz/hVDsTsE2kDbVezYnjGSaLgD6PgvBJgrEalHYvlUO610UawFvP2EjEmqGuPx9OIZmgMBXqOYxSwvF44WihQXgXIAxs/zPdGr20+9joOdpXX4EBVAxKsm4+mhzBNCU42aCytwvmm/Thet9t9MVMxa2qLcTLo7uEuXCdBHRgbWEdQi+FeZ2vF4wmsdYlEAkmCTkL+3F97brP98NISeoZ6cP3BNXQNdRKwYlDGlSm1o1KK70dbD+DC4VPYVdMAy7IwvTCHRwNdWIpHsK95D/bUN8Pn8eqSl3dCxzU9cJbgnMw5lCOU+tPR+Vnhgn4HAbKMSupxXoe1Di/28TiGLMq4L1aKcpZ8cSmK8akZjE/OYCEccScQxT4E1gJpy7LdiJOcZZcr2sX1fI2fdCaHgckYfmyfw3cPZ57rvmWYrx/M4JsHs+gcjSJDPbeYfMFYKLj53NxexXBvaiupo8BOGgTqOCeLE5Q5vMFSlHJIGeRQOMgJHIfD4q3SM8aGMR6etug2/2YyGdbpJNIczWTIolOszyYVRwBpvM5dJjOG2Tasqz8/oHAKBNNLFsbDNlKUItZZwuRQ8EYA7xLwip0S1nxkM79tUMM2s4dtp8lvg40ccXaGa4Jtvcv6ZYfK4FTWwPIHnwonaxbYjuWeOrmNHoa1o9TrJ0g3QVr0OOfXHk4NUZ+OwWs72FNei4vNB3CYk4lBsu1i1vKsz0uxJTwe6CBQX0f/aD8ikQjr4HpsXYufwlcXZ18AY61kKkmW98SlUim4jpM3qWRq3bmNYWPxGIYnhiANumOgHcroWkMH/AFoFcelI6chzVkAthgN49FgF4anxtDAnvVQi2SOUhhjivf88luV8spVYon5TWSOldPIszIk08tLZkJ+B45tFU89d2tbBrl8AdFExgW6XC7PgkhiemYeo+NTmJqdc59uzLkPahjYtoVQMICK8hJXCnHTMnjtj/I/OBnFja45XOmYdd98p7ffbeX0drxrj2dxq3sOQ9MxSjRrDCaQNs5r5+lFI8jLNrRhnhMvGUpk3tJylNY1w/EF4GGH7ispZ114VpkYGHhhXKDeIlXeXoFpFM+qTvpNGqHXeGcHqw3B0Lh0IOR9MQZZTP9NbguMTKA8vuhgYM4hYTBk9vRc+zUM9QbZdDFq2wAhx0IdR5PNZNb6TzDFc1ttDQwsEjCHHbDjLruz8C5/LLaHqkApjtW2QBp0D7Xp9ulh95FxLcuTbn2xeT/2kW37KOEU7yVP0qFFEw97H0CTiWPTY9A7PjZi5tpj4WyaE+kpYu1a/437ViAQwFrn9/vhOh+3Af+6c2vDeTlrHE1F0Dn8GAJoZVAZLWbax4LZ17gbl46cwf7mVjJXP8EtjsdDvega6XdXcZzcexi1lD9s6zUKjvWRX7ith4l77TzKvClUBgtMIwA/82mM4Znlb5xDtb6JKG71LKB7LILECmAvn332r02QTnOItxjLEOiWG6oAIE1aExarnpxFUQLRo+jSogXUPg71vB4PLNtilX2Sl2entvVZRoOA16CEjCbkcxAkw/F7bDI8i0zfgmMb2MyrYWqsO8xrwXV6YGcNdkGfgrEhJl1gWB2/bVegBFQo5OCQUYWqG1BS00SAXmZXxrJhbPu5WTDGw9z6tgxnOzZUPy3WK2MMHI+Dcj9Q5myknHihTzFQinKHZQoo9S+XfdF/u7YFJiQ2PzLvoHtKNgAaK3Jw7ALPbPiaHLZk0+pxNrlkQwwbDg2P5QDbAEGWk9+26Pecr8qAWq/NEZIVKt0icIHN96UztEVcr+/t4b01Ut6QBl1KHGyfHkHnzKgrgZR4STyrm3GB0sduSiMKW0wxx7o9F57Fo75HxLhOJNMJF0vX4ubqvj/gnvOt4O2q/wY8lr/l9/mw1vl4rG5LoyoAABAASURBVAru8/s46bD+XDGc1+uBnmOXvPGg5z5mOGxVBouZ9Tge7CY7unD4NA5Tby4hQ0qyt+gZHaDM0U1QCeD0/qPYVddIUPEUL3ulrYpWQKliVgSOlXNBel+9F+8dacPZA3vRWl+HMjJa27KQ4eTH5EKSRlzCBLdrh/66/llOABeOZyCNN51Vyk9C54iGCY48ZucXCdRTGB6bpF49jyVOLiY4OtF5YwyILnjdj5YQnmorw+/O1uP35xvcFyf95kw9fnWqHp+erMOnJ+pW3t9RTRtU48LBatqhCif3VqGpKghbrWwlEwVDucPYeBP5wvM+BAeBtIJ5yJy9nJBxOLzU8cs4Aw+M8W55iYcdYrA0iEAJGwKJRoj7lSEbpVZmy2ued0KlncxYTBfUJN88SHNQhqWkhbmoDQHxxvzQdIjyfN+MB48nvRA+7q/LomyrDoOdCZwkCv5FFDzxjdERFJ/yeqYHay7k8BJXKs9pWMgEymCVVsCwE94sEYXbzP/n9PM5DnZT3jjByUIB8UOy6T6y6kw+i3ISDDHts0370EAwt217NatZjhCnGE5PWnePdHH0lYSPJK2IncXtKs7ynM/rW4fBxTDFrWWMgTGbO5586pxyE4tHXf3lVscNjLGH0ROG8pdThhuqanH24HEcazvIScNSDsky7iqOh/2dUJyn9h1BW2ML/B6fLnlNp+YjtxyN4cax8qjmbPb5A234L++/h//b+5fwwbGjONDchOoyVhhj03gF5AjYDP7CX7HuifkEphZSBPunG6o6C7HnODXQufkwwXoaQyMTmJyeR5za00vU72fmKeizsacuhBNtFTi9rxJ6cdKFg1W4dLgaehPe5aM1LkgLsH9zuh7/dq4efyKY/57bo7tL4VELX0nBBWnL5pEsx81b/Mo+kiEM0zPsMI15tTSNQBpb1x1jGfj8XpRSZiqrKkOoJIhSTwGaOMQrfrI5gzgn6Rg1Qr4n9e0Vo3MvU6cvQJ6NWhiY9aBz0oPhedtNxw2w8pOlOjdD8H407kHXpIOgJ4+jTWnUlOSg/KwEe3pjcsh7IohiAdOsk4vJDCe16EcNVWWx9gIdq2y2dETSAlbum/t5xcEb2Bg+T7KSZoYXmNaYHihL5pH0lAC+0Nrknt5nnE97/nw+BgYhjw/7KxtwlNJHlixZ+vRoeI5yfAHVJBind+3H2VaqAZzstoy1mtl0JoWRqWFoaV7XYCcJbQLGMMa1jgVnzLKftWbfmGU/Y55sn8S8msSzd+LJOCcIu3Dj0bXNl9qVVbosWUy5mvsqzLHZKTwgQItNH+Ukop44DLE3MsY8O7EXPbtSd9YGt2HIePzYXVuL8wcP4N8vXcT//aMP8Jszpwhse7Gnrg7loSCHivbay565nyXdiSZybERZ5FlBtwqsCp+l9hpnw1gILy0z6kiMVbzAXL3+PVMWpNxh0dkcldgI+R3oJUpi2GVBD+/Lg4qQB3rRUnWZF7XlPtRVLDuFY51ws67cFNhhybkeL/rziuHyrOgFWsFY1ivGsHKZ8cAUfGwsK8ebbIwxrszh8TocrQFBOwuf9XTHusmlT3kJP2IE6CQnDoPeAtb0cU+FXeuh68IJC0Nz1I9n17v+GQdyfdMOgdeLXm5TjL+2NIeSlU5A16tjGKK8cW/Ei7EFB00VOZxqSaOO4Z6bD7LpnJXCfGYRPXNzaJ9aRMfMEv4v9v7CT64kWxMEP7vg19k9GBQKhZg5U8lYlZWVVQ+q6tWD7p7Z/e3un7az09Mz3f3mvX7YxZTMKCnFDMHOvN9nHh7yYFAopMzUjXvc7Boc48+OHbN749x4DrfzZejllCoTqVNYqZQqKOULi1KZ/bjKzVg2HUQN9v0qN2Vb4YuMl88VMJ7J48pEDmdGs/js9jS+Ik1w5elId+t67VUz1848zHV4NJ6MMcSQKPZ2D2J35wCmSjl8evsSbmcnYVj5/d19OLn/KI5Q6EzHkzDm3tguzhzNe2f2aF5x3YVa02hRwuevnecO5tuQqedWysYYpJjRw9QzP7HnCPq5KUin5kkOArS+z6GTHFJ/JKLxOQVq8dhwk43vMhMx6n36OztwaGQbXjt5HH/94gv4y+eexktHDuPIjhFsozokHY/B57LlXjUvzA3Zoc4f3gs9l3CpEdgr1FnX2LEdzrbMzhIhV+9MNgSKButw9XEUUvluyNIiZqYJ0GvqBq3YazcpfQlZDSXptUe+F8PAQbXQQHmqAgEGVrgiThVxpwIjhFkh7GLeqrMMVQ1sSqQi9cWCLOrGJsd4zsEZ6o+/vBnCp9ea9OWNEL6iyuLcHR93KSFHQg3s7a/g0JYy+pM1TioNrtSA0ZyLrxjvM8aTPvwgpefDDNMVq7P9F01ygaNj6oi7FaQaZRRyRZwmSH94awpfTORxLl/FRdIVSrzXJnO4PTaN8QlK3jMfVtLHlUQFChgCcQkfSqBGaTmfL2GUYa+NTuP8nSl8eXsSH9+cxAc3JvEln/NU83XXK+huVOFxcla8xanBVhEt7vuwXR2OkQ7q1A/0brXqjxuZCXx65zImKgW4sSi29A/hyX1HrdYgHonOZld1pZdbvr5yFu9R43Dp5iWuYsqz/muxrHp06uP9V2ferpEIny1koYy0EotT73xg226coh56qGcALgFvIjNFHfRpXL1zAzp+d3BkD6W7FARWrXj3azaWYcD6nfU1xnBjzUdnIoHt/b3U0+7Gj596En/70ov4ybNPU5d7GEd37sBIfx+6kgmEqdc0ZjnIxpou13EotTsAoQL3eTnMFifydXGZA9RE+818kaUhkGauDesC91EP4lPKFpG9nUEpU8JKQN0E6fUNEMxcAmmBbkeMuocZt5UMtVNvkpLvUBkC130E4v0DZUrCJZwcLuH4cNN9T18FWzur3OyuQ11O0rcA/IPLIVwY9ai6q9vwO3uqVspWmJXSbvmzqyAMBz0cjzsCB4eiLnbSjLErZjjr6Fse+obHuWwJ51iX50kXSJezZVzNNUn2y5S89SKLvvtxkdLxBYY/O13EmemSJcUdL5aR5KSwm/x3hx30hwzTrgME9VZ+5pvqj0235UZyM8TD+nU5TnqiSRzu20YddBoXJ+/g87FrmG5UEOLenY4QC/f26l98BeHZbKqfTuc4gV34Eh+efh/611vte3ezAVewsKlWCEHvOitZ3+GwH026+AWmmHDjXu0iwozps6PK6AhnlhABTv+wUSc5zt+4DJ3gOLJzH5fcXXAdlxw3+l6qgdlFec9PzXEcqgkCqgFS2DHQT8Degx+dehJ/+/IL+Kvnn6NK5BikItmzZRCDXV1Ix2MW4I1ZhNl85os9M5rnuvC4GWGMWSzEmtwchnbJhjdtq7/VZO01JSlatHoO9xeywX4Eyk0OO/39cGqgCC9aguNRT3w3j9JUCfqWx1I8o6YKSdJL+WMFD9VbhpK06q6TUuwKwWe91dQxSsl9BOqhjip29FSxvbuKLVRZ9KdqkHtXvE7grUNtKXDWxuD7BOcPqd7QiyoHBioE9TIUPuQpB7PsV2nh+qHhwHM8pMM+BiIhjMRC2BMP4UDcxxGa+0h99HPZP6caBlcrwKVKA1csAZfLDZynbvkspe6vclWcpcrvBv2KBP9YyLP8jqbCOEbalwgwFPGRonvIdWy5GpycG6pELH7JbxnvxSNtsqu+7zEQ78CRvu2cTBM4M3odp29foeqzaPFPWoKnDhy3J9mCUGg2d8JOfYDp068/xadnP4FOwam8swFWYXFWEQaZfAanL30JneQYmxzlxFifjRb4IQLdME7tP4ZdQyM2wwV7kuMSTl+9gGQsCemnB7v64S2nl5rluHbLUl1XHX8lbq7jIMrZsDuVxPa+PhzfvRM/OHkCf/3i81bK/vOnT+FlqkVO7t6F/Vu3WtVIX0cH0rEYwmwMh/GxxGWM4aTkWKk8EoTg+x7ohPu9lKTjsHS818JL9dQ+GBoESx2/A9bICOu7GhRF1UHNfU3UDdQbWbiRAmJ9cbghF/mxPArc0K1QwlMa7blTye5Xkq7VDTJFA7VdOnqv77ens5JdzeW7DfguLB/MXHqvaDLv4GuqPt6+EODN8wFuTHnY2lHFqZESdvVW7AkOxZ+JsiajWncwUfZws+Yh5/nwYhFoIzVJUO7g5kZPyMFg1MeOjigO9iVxoj+NUwMpPNGfwnFLSbqRumM4wb2NJ5I+TiQDHO+KW/9DvQns6k5guDNOfXkcHckoovEIgmgYdfb5guugzMm5vqzKQ0VS75T56JJP/BpKd+PI8G5EwlF8efUcJITqG9PxSBR7t+6wqg+dbNMJt1ZJarUq7ozfxsdnP8bZy2fsRmLLbzWms1IgqTmu3b4KHdLWV5+qTLAVx3NdDHb3MWNHsH94F+KR2OxJjs8vnUXI86hC2I/hvi0IUbpuxdtYc6nGNWiOBppY3eU4DiIE3o5EHEM93TgwMoznDu63apG/e+VF/KfvvWwl7TeePImXjh7GU/v24hhVJEe2b8fh7SML6Ajdju/agRME/h2D/YgEAbNkVpeZZUJpwLoOsBQnAbF05zVtCBEFypU69AJMsVRj+9Qpy6J5CaSN17Rvxi8lKps4011vcg3qVuuNaTRMCX7MQ6w3hlA8hBKX3bk7OQvWUoHonwA0WH7DhKKmghh10rSu+VbvynNDr7VpGPHlsmY2cyKIQ4k872ZcnKFu+i2C85/OhXGVG4OSmJ/ZUcIJqkJ0BjpYl/Q8k1zDQa0cxmQpigucZM5QGr5cBcbYc4ok9RFjDDSOYwTVrmQM/ekYtnTELQ2m4xBtodtAPAx9Na+Pk6LMfj3TvzMVR4LxookowqRQPIpqOIxxbhbeNR4ybOtarQynWp7J1EKjAf6pUhZ6PVIuxhiEo1Fs2zqCg7v2sQYNPr+gF/NuoFarIx1L4iBVuid2H7Jag/YVo75VpJNwwtEbd64zfG3VZeNQXzqspJ6xqTF8ceELXKLaolQpzQY2xqAjkSYw7cOBbXuQjichfcu1OzeZ8dPWrgyP9G+lqiA0G2/DLbZx9SO6x53Zu/ewDpsxBiHPQzwSQVcyiS3d3fYInyRqbThKn/03L72A/+dr38P/+4ev4f/zwx8soP/X66/h//H97+Gnzz/LDcrtBOkQ7vcSAGcLVVy5k4deyjl3M4tzN7L2xZwz17jiuTqNr0ifX57GZ5em8OnFSXx0YQIfnZ/Ap5cmcWuiBO3mKx8N46JBqbbB7qbne/RgbOpP4mw4GcpcD9UbeUrS04xahzEGXuAh2hVFrCcGhzNXcaIIgXXuNgF7ooBGqYyYKSPsrH5QkPm9uwFMFxxU6gad0Ro0Qd7zXL2NiwhIfXF72oH0zR9RnfGncwHeuRjg5qRHMKzi+Z1FCKBHuiqIB411pzWbq7qHoJrCcNCNPZ3N+pG++ROuOr6YLuMc+9H1UhVTnMirMDAsnOpwPhnWq2MMGAStS02ocPKr0S/DCVHf9LhAXfZZ6rTc2s1BAAAQAElEQVQvUp9dqAMdgYNENQtkJ9BoE/BafKypTk2gtvZH+Yf1YCJhxNJp7BzabiXnfKmAzy6cxq3xOyxBg1jRAR2eODCyG4lYbE5ptJGoAxenL5+GdNVzPJd5cJbxo/RVsq99S0Sf5K5ma5ApTjQIW/2LdM096U6bwTvjo9A3OTKFLCT6N4/aRWCMUZQHRmpj0dwEOLqYK1ia67OeJ5VAEkeES7gUd3W7CdwDnR3YSol7uLcHS9EQ/fvYqDE2rjHisp7U78VRG+jV7n95/xb+25+u47/98Rr+rz9exf/1h6v4L7+7gv/82yv4P2j+X7+/iv9K9//+5nX8w1vX8T/evoFffXzHfvOjKsQgy4Zx0CBQ4/6zRW4r35SXbCBj1pdgg5J4naoOkWWkH7JyfAehRAiSqkWhWIiA0ECZgOFxEMUdSnJQf1CEtZFiSR1RqwHSH68tNlCqGtye1ikN3wLy785G8JvTYQik82UHO3sqeHlvAc/ulGqjCp0eoRZircksDE8p2lQjcMtpJN0YhhNh7EpFsD0ZRirwcKVYxQcE6tO5Ci4XKrjCjcBLBNdLmSKu0X67UMZosQL9c9rpcg3ZqqhhAX28UsMtAvxlhj0zkcdnY1m8fyeD392cxHs0c/TfEguwKx1BJ9UpXjGD+thN1HOaXLHgUh0vcHzUHBwDcOyD6iITCiEZjWMPNwq3DwxjbHrC4t7Y9CQczl79nT1cYR/AzoFtcwRUq5+m0Hv60mlcpXaiutSkNa/sS4J0g6g3NjWK05e/ws3RG2hn6LsehnoGcUxvDfYMwOPzdC6L01fO4/bEKPW2QxakE9E4jDHzktysR6Xbos1Kc/F0WJWU/jamK6qhJzmILt3KWEn6AiVpfWzp8u08ro7mcX2sgBukm5SWblGqvE26M1nCHW6ujWcrlOZqUNsqpw1DkOaGEqB6woO/VBECS/WJdSSpDUOr6kB1QV4NB5EbuAglQ4h2RxEfjCPeF0NH0iDhVrDeS1nWhp7mtZ44RcM1MFLcLNUMp2/5ePti2B67K1DNsSVdxbNUaby6r4CT20rY1lVtgrO7MX3EZrHucoZIwlQSXNUCmXIVkwTbuO9iJ4F6SzSELYFLKdtDiO0xXqri4nQRZycLs/QVAfhTAvCHd7P4mP3pNCe91n90+WKqALl/cDeD01yxKD5Vz0iGXGgi2JYIkOLmoUfeDe5RVaiTrUraXABMLHPzxiN7sQzwPSAWBiJcDbOvCYw7Eimr3tjS3Y+rd28SK8/ZD8wF3Kfb1j9EVe8BDHb3weVqtVU2aSNu3L2G81e/xlR2suW8rOks5Stm16k70af3dFKjPVzaZm63laSj4ShKlbJ9o/Dy7WvoplS9f9suqACOWZJ9O7sHZl8HDiyVl/tylxa4zlGuQXtfjBhZ/SVwDVJRDx3cndcLK52JEDoJTl3JAN3c3JklPndxsHSQ0vEASQ7MgAMHZNKAQcO4lrBZlyqAZMz6WqbRyKGODHPbIC1+G2PgUBT1wh68iI94qIG4W8Z6L6k5cmVjN/xSUYrTa2TkupLAaziypYzv78/j9YMFPL+7hP0DFUj/LLWGu9HDhFI0KEWbUhL1ashKw5J6tYLqYr2oL0ZMA9tZP9siHrZx43Afpd6j3Bw81k0JkfZebixGmLEy++21XAnnKDVPUy2ilgsIUp2BB4H9k70JvLQlhRcGUpA9yf5VYDifYWariiugWj6D8uhN1DNTs873LGxP9ot7z4+YjfUA6uxBKRpq0JnsuY6D7lQH9672QKrf8zev4MLNq9z3qUAC6t7hHdhLaTsejc3E4Lqe5ZzKTtn3TG6N3uIEWpv1W8qyZPfQv4O5fPMSxiZH5zAKeb6dHfZwJ7MzkUKD0+fNsds4e+0CJxsf2kDs7eiG2zZ7LJX4xrmzkZdgpk61hNemOTfY0evsqGyi+04zRIDe1hfBcwd78MrR3hXppSO9ePFwL5471IuTe7ow2Blh27BWOIE2jMf80M7fzbgb7CsN1oPhBLHW9BqNKlcjBOlGYU1Ro9wwjJPWFGkmMMcTMkWHg86ggwAdIuDOeK3K4HyBRFDHrp4qdE56R3cVellFKo31HadbVbIApWhTSsCUE6jWjQVpxRyKh+AxUwWqLhIE0T6qIkI0I+xTSUrYXQTmXgL3ANVFI5S293dEcYS67O1UlWyhBLmH7ntjPvaQdnPS38YwQzQHqdroowAgU5J6plJDvlpHie1dJintBgU5SdKSqBvVeyshjVzVs8I8kuQQIsMhStERIOQDrD+0XZ7rQeqN/cM7Oa4cahPOQfppwzBdyQ4IJwe6euGID910axPxzsQd3Lh73X4pT27LkbOYZ50Vq7N90ptk8tk5QZKxBHYObkMf9S4+AVv653PcVMwW8tgxuBVDPf0QkM+J9NAeVFUPLfHZhBvshXUCtTrkrOM6LSHfwUhvFE/t7cSz+7uXpwPdeP5gN1481I1XDnfj6T0dBOkwO5OkaAfaNMRmVhHrwQL1Ospe54ZhuTqBSrmIaqVK4WDl2lTRIjNvG64jSSiFyZxDVR/QHV9Z4lksDZcjLOw3IJJ9sTAb6tZgqWthAnQSoMnkqXZwMRQPIx343ABtQBJyHyVqATQWuVwCUcDMxgjciZCHKFcmcc8gzb4Xdw1ipMABJ4C6/fC/JHRDPhGG6yPIE/dxt1DBVKmGm7myDQO2fb2QQ0X/gSc7ydDtd4Pequ12t0fAznqg5AkrQUcCEGkXzVTgh7C1dxDb+7cik8/h3LXLyBXzCIcCDHX3U/27BXFqHFqRhQfZXAbX7lxdlcqDVd2Kes8scLPl9vgtSCddrVVmPTyK+v2UkncMDCMV4yxdq+Lm2F3OCLfRlUwzk8MsTxSPr7k1oO5XZye1o36u15qfOA4QDTlIcJm6GkpGPaRI6Zhn4/hkYJSqIUgbV7ZNI3VODkesdWJoUPoulSeQmb6JzGQG2emc/aB/ncIElrk8U0OMUnR4nSc71GSTBQc1At96Ng2XydqD82q4BOg4KQkw3y4RsyUhE2fh8TkRchHznFXlQe1VYwdWnwkxbiuSMcZK5ZKUs5Sc5e7Rv4PSeNRzrRStPj/GDUp9aKlEJo1KBVXuWUmiblTv4QrABMTgUSIVmOUgoDVB2vOWzJ0xhmMrBn00TqfcblCzcHt81IZPxRMUaoch7YIxYmqd7VlpnZ2WMFzTrnTTedHfRVtK/6/wFvVHGaJ9Qz11Jqr0LCMDWyHx3qeYP81ZQ3roar3G2WIInck0HA7+meAP2WCF8H7ImbDJ1wkyNQKKOrx1uI8fVW/bymlNnDQURIrUIEBbSXqtiKnI6yW2h2EBzBoLUKvlkcvdIjiPo5AvQt+FyGXy0L/JWi4rkqITThlmnSCgri91B5uO6o61bRoul68H5kdQRjWAdNGohm0yrHILzAJQhyAhALUATbsNwB+FobH4zQ5TZ0W4DC8erUACjsB1ILNca9aN+ARs21TIRZIbbenAQ1/UZ/0DOapYwHFQp266cvcGqtMTxGYyb95sIVpazB8Fk+VANADRF5CaY4U8OQzfQfXvFm4Uao/uKsuYLxW5zximND0AaRgioWabiFWNmKmXBEcn71LqzslpSVIdz/FssCJzhSykM8kX50bWLDFMsV5SdJ3h7nJWvEOSblp6F4n9c5g9xAd1GNFDzMJs0nV2ctGsw31YXBbKZavRWDMXDQNmxcZrECybOmn7uDk/TNPxfDhrPFFSqU5Tch4jKFc5zuuoExQqlMpWAukoVR0Jp7TusmnTkIKgXfFGuAG5bkabFtGFqbSkaHaSRdJV/xFYL+K1pBPxGYpH7m1hGnD55DvGTgK02ltA3kWVR2fYQ8CO2hMOoZf67EAMGKLOdquM30WVQmCj9d5Fq1PS/8Heq+TOMiEcAPEYrKkKWEXUMEF4gCAdj0RxY/wORqfG2dcdSEU81DMA4Wc7G2ks7k7eoYpEm+HtPnPtC1pSbxhO56aQyU1TF1edDe1T3O+Ip9CT7kKYupYCZ4mbzEiZy5ZBZkyziDHrgY7ZJO7DslS6S7nfR1LriNpgJ6xzUqOxjthzo6hE7Puw4gnWfgmoFcuCNDd3G+tlJCZrJGMc+Ow7nu9D5cCqrjpgijCGErEGD0C7gUvVm7EVgSUvvWkYd9qX1UsGXeDRoEu5wlzSEufm30zSdH1Ub+a16qNRSKBeCkOqoMWJ6znuj6CtM7KIVqpdLLz6rssiu6oAJkErw/Ke4RGmBBnQrxUX7OchBvIZVvsPHmXkuOdYPTidFRENCn+10RuoT4/Rqc4QNNryw6eHdwvDghCIrLAnOli+1WbGdRykY0l0pzq5IVjAnckxSGKOBGH0dXQjTdVHOy+doJO6Y/7pufYwsi8A6WK5hMnMJArlAtRACiSKBhEL0PFIzA6SXLEAHd72qfbo4i5mQOW5wj2mhTWg/ldXp252x4UB1uAigUTEMbCGWM2gyoclPRoXDRLWw0jx26jOvYkil6/F6XHUOWm3ec2x+qEQ0sk0UrEYVptuo1GE4+QRRD2EuXnjh3yEwj4i0TB8LqmxzGUlabe8TIgVvAyYdgOOsTC2QuCH7F03qGXDqEyEUMqWUMoVF6d8AeVCiauS5kYoIRtamZSL5UXDV6hecij9etT5NGwfhsWFWrmKar4Ep1SCKc5Lj3Fm06e9WiiiMaO3Vi012F9qxJgqQaxRZvuoU8rjYZMAmv0LCfbPWASQTnqNeYoSkHsoyLrGwV2WTzjpez46E2l7TE/2Fku9eyKVR7aQmSMQt/xbptOytMxSpQid49M/R2y5ydR5aCm/o2Fmng457tTmCnkItEXGGLo+vhergQYaqLMjbsRQL7Kz35ksQm8dXrqdw6roVs6+aXhtLI8s1+/MChrsRPYzpatFy0UK1uCGR5krrulbVzB26Stkbl9DjQOaw3iR0ECYy8DBvn50J1NMdTX9RfWWtWejAy6bE+kEEuk4EqkEwrEwHEouiyZER+mho5SiYyQ+rvlW7nQiI3CBUtXhIJLLmtlsWoR6xUF5ykd+rI48N1bz01mai9BUDsVcnu1kV8kAO2Wd+mJ9wH+xOKVMDgGBNEodap1ArQJJeCvTLU+/4gwtFrflVuD+QYXhFc/GJ58qsaN095bVTTeYCZH8HhoJvzTpx6OAaB0Arbz7FpBTCBOsJzgRTXNfzyFv4ack7DjHgMKJVB8lqnymOYaK5aKcFqUFIF2plJGlTlpme4wIl6lSaUjVoRlgOp+1H7FOUoTX7NEedvPt7GmLJbqE82JBH6SbALrGZSD74n0nMzpdwp++uIt/evsG/vGt66uif3j7Ov7+zev4zSd3cX2syCVYAxakJUmvMUfqWDX2kVJ2EtO3Bc6nMXntPAd7HeFUF1xKyyAEY5ErcF10cTMmFXhgv10kxFynRqOKWiNDkC7AOIaqEh9hStABJWqpO+aGnvvkmToE0iHTlBjn+q7uyXMaSEUaIKZgLGdW4jlIiwAAEABJREFUF+khhGrUDWr5gIAXoFYGBLpLEifWOnX6asdWVmWX22JxHBa+wwU6dDREs/tMJEnVdfEiwC8Wb44bwyn8TFRr1DmZV6fGUJ24i6Y0bZ0fzo9h2wqU41EgQQp5WFUHxcLLGGMBOhaOQiph4aRCBb4P6aSjM0Ku3ETVatW+pThfKJZfixaCNJerhVIelbajdwrsUycdpWLcp3pDeugMQVoYmIomEPiBgjxypPw9Cpmyg4BLxQbuP0f5QgVX7mRx5noGp/VBpVXS1wyv18ZzxSpBT8fv2BFXqJwmGE+hSN1hnoMpx82e6VuXLSiPXz6DyesXUGFfiXcPoHNkP2KdvXDYP5Ziq00me9aWOkoOi6WCzbpTJoReAweaQGuMgaRnY1aOHXZqkD565ZBY8nIYuS9Vhes2cHmc2tX7b74l07ovj7pLPW8Mphq3E5lUQkuRx+W8S4nRtK1CDAsqt8XihBg+EoQ4xj3iFitEGaXhuA7Ey6f/SqRwCm8MI6J5GSKPUy2jMT2Kem5qA0ZGk++af5Unn7OQADoZA7hiY0HXzKY9QsjzEQvCXH3VrG5a4951XEToJj+0XRJ4dUBjTSAtRbcitJ/dM8ZQPeNZHaDjOBD6F6SLorsS9jQLtSX82Dq3BuqUQOqN+lzHdT7FIy629UaxcyCG7f0xjPTFMMznrT1RDHVHMNgVwUBnmBsVAXrSpFSA7mRAfVgIibDPdtToIEiz06zUGSulAjJ3r2GCkvLE1bMYv3KG9nPIT9yBYfxk/zB6dh5GeusuhLkv4bBzYplLIJ30HcQold0brktFqFP3mSVIZ5cKsKx7xFStJL1soEU8250MM9kdr6MjUsd41kW2RIf2AA/Bzrme6hcDHQ0cyzm4NeVhfDKGRqUT0VgaUaqElqMY1UVhApLne83cs5AC6HA8smTcWCqOgCsYx2XfYSxjDPwghAh1t9EV0rP+BL9QOECrvxlj4HkegjAxhXsOKGYk/mPTL+YDLYBmGTcCoFUGj2NDGgdjjP1kRo0rF9VdwH07CbkK06I61UhSecwXilv+Mh39tFNdgMKIQv+Wu8tEg1CIA9yzTlUuX3QWUF02xIQd+luPxz+L1oCVpFmvvBf1X4ujwPjPTg3gb14cJm3FXz8/hL8i/ezZLfjJM1vwF09vwZ89NYg/OzWIHz85gB8+MYDXT/bhtWN9OLG7E92JAALYpj56+ZRdDiQ/kkAolkSEqox4zxZ0bt2D7p2H0EXJOdm/jeDcSYkqzPG3oCstYO5TYtNOv0Ba9gUB2hzq+m50PYsGuH5vc1+tNeJUIUl6teGXCheiFL21o2bfGLw24aNaU69fKvT9uVOzYAE4V3IwlXcwmnVwc8rF5TEP+qcA+t+IH10J4Z2LTfrocoCvroZx82YCtWICXhDApyS4LBFc/ZDHPtBsL5XGcRx4vr9kXC8IwQ35bXEMHNclUPtLxpmTB8XnpGCMgb1oGO5+uwRIj6skU5jiSiBvvTbtR3lh+lb/nIxjowBa+XdcB0EQwGG9SuCtUDvhGperkRA8jim0XXUKbxJ6pW5qc55jbbbUHKcmPAtYWs6u48AncyUKXnoxQ0Bt6O46DgzdHt9L14BqVI0BQs7SoVb2UT1HQg56KB1vocS8tTuKYUrS2/vi2DmYwO4tCezbmsDB4RQOjaRwZHsax3emcXJXJ07t68JhuqXjIRjHQ4OdBiu0nBdEEO/uR3pgO1UZfQSBMFyP8Y2DOnfodZKjwQkdq7x8BwhzcEap7tCrxSrPUlEbjTzqmKb3+lYgkqRjToXx7+82zKT+T+FAqoapgsG5Ox4uETQzlKopIFEtaDBddDBBUB2nZCuaKjSfb2dc3JqeRwTd6xMurlB9cnHUIz8fZ2/fozO3fHxxw8fnpC9uhOw/r33nYmD/Y4v+5+FHVwK8dymMj64GzI+LLvaHbjeEEDwYY1YkBkCTMPdaKS5DG1LrNqbRZLNSPPrPBARaDBoARDRAkOJOJkC1mR43hZSnkAdwJYANlKBbeXc4PkKeD5lSDVc5RhzipE83z3FbwawpnK1zdm7ig3Va8MNhM9/NwJgm3fMhzGidNSMK0rvpNfPcfHj0fmfz+ZCzxjZAjfXX6pfrzY7K4xiw8cE2oskHl+S5BiKf4BcS+Q5nbZfCQZMigYtY2EUk5MJl2AY7UcO4WOkyDOcSlN1QAKm/cuN3MH3nCqaol56+fRUF6qoF1vdG3PIcdXY2cIAI8yCJeqnQDQ7cuv1udG6pICu6R6wkXV4x3GoChLwG9DlRgfUn10IEzDAyBGJJ1aUqCJYObky6uDru4g6BeVb6Jfh+zvCfkc4SfAXAn18P4f3LAT6kRPzVTR9fEoz1/N6lAPr/htcnPQjA75JPxG9A/1PRZ/qd0Tpe3FPADw4UcGxrCb2JGralaxjR5wFqnDzBil1NYWbD3GdvXEt0A/C2hNlrhgExpKH9rzorctbvAVo0iAIfkPQsgKaUD7ltdJIsF0Tkq7I3xwhxlM/tt4GBvWlgiWtByzrMsEu0N+ZerCpFhhJF9prQhowc+nuuR31hnZJElXmZqXD6PZz7Xl4fTvrLp9pgY9mZ8j6ryWExicFQo2Idl5JnVgCCr14Jb6yBUTieQnpwO6KdfQhFYvDDUfg0XY8dfpV8PBYgIEBbkCZiG5YHi1wNFNm3pOpY38B1KKZFKEVHCNSLsF+Xk47j9REYY0EdAVUg0lULPAWkXbEaWDQY/gxS4k5Th50i6T+5SOLUOeuBdBX6Ap7iG5ZbIHt0axlPjJQwRL++ZBVP7yji6FAZXfEaOqkLP7iljJ3dFeif2Sp9qV00UehfarEakXAcuMUwUF59GyxVeGZpKS/rrjy3mrlBlxbRurp7fgKzDGixnXJ1bO4rFNsH4QBIJ2AlaKpwYAt2X1wXRJZkLLzUmA95IXhcuQo7pSKucgXaHkF9xqW/YxZA8WywBT4CYJ8DT2YrlDYT9Xk96U4EOJ7rUlLzLTiXymXq6Wp4fC1dAw0u3OvsiA2Cx9KhVvbhmITLFpvf31eOORPC5oFzOhkJpLEGRg77RJDoQKJ7EEluGCZ6hxCOp2E4Yc9wX9EIMe8BB4pAOuY5SybfkKqjkSE/DmD+rvX2TQ1Sd7j3Wd/z05VEHQ01IFPEosy2xyQl6yxVIIlwHd0E88F0DT00HaeBaNDAts4ahjurSEYaVr8t9clAsmYlZfv6ecUgzrgCdEnoUUrRIlUSZSQoLTabLVGx7KBB3XhQDaGWCdiga2hIFUrVKpK9RcuxWMpvhof6dr5aQ6Fab3FbwlyKEYuwRIwNc9bAiYbBHXRYNYfnAWbp/OA+LgFykbgoMwiFrKrYAndFWFmdw1ngHOJ+gEuhd45H24MjRu3UjBQQ/d22YLBAXKqWuWyvwyfDaDhMaaeBbCFHaboyJ+y3+2FtpVM/VifW5La2mAtDu+xT6msLfVbnorxolDfAQW48RiJD/q72NsbA8Xy4fkAKwThz+wiWuZSSbwx8oo1AWp++lNv8KI1Glf0qy2ktP99rVc+qZ79RA+FrVeHXEojZh6RYATTnOxtVplQeRYKs7ArD+Qc+pW09O3SQtK04ngsUGK5WN0gKkB2wrOBmocaXsZiRLxs4BkhG6moqjjeFBXpTjOxEABOF74eRDoURrUZRK4Rw3xfTW5EHy4H2cLYzNWNVqMq7na9A/3KrrkI3nef9tkeGFfD4a8M0hZc2htZ1g36Ub9+D3SDsSDZNNcTc7GxQYk02kpaLpSLLCE7IAVwKtRJ0i+USytVqM9DMr+u4CNieLqXpdhxutzuZTAbtVC6V4Ts+PAIx2i5J0tl8HtqpDHGgJqIJ6zuRnUKxVLL2R+7nAbX7msrJTquOS2NN0RYLXKnVcWeyiNNXp/HFlWl8SfqK9jPXMjh7PYtzN7K4cCsHvYV45U4eV+/mcX0sD/07rRvjBYxOVwgIHBLGRYO0WBoPys3lYAkRfRyanmMQdQ372cKR0rCqDknR61udaZe8XKpZHfpGl4XZRme8AT/q43wpjcvlJK5VErhVjaHkBqj7IUxQPzxZC5Crh9FwY+iKR9CVILg6ccBNwffTSMfTFOa6+NwDx+9FV6oXfV0DcEPbEI4OY0vPFvR2DsMJ7UIssQe7hvZieOAQTPgk/NhJjNC+p3sYQYWgU3ewvqttcLRZl+dlZr0VRSQHmQLqqXIN2UpdTqui9jHRbl9V5NUEclg3QQhIxQEBtCRpl26riXsfYbRZmC3miKEuomG2PXlVCM7ZQh4Caj7O3g5B2iNAVyuVOTjcjskOVMNt5HshbjLFIJXHLCda9Nm90elx+xaN67pIRuMIU5SfzmWg/5jLII/crWI97EwJoOuUNFpSw/3kJ1eo4qOvx/F//uEq/vffXMZ//t0V/JffXcV/+f1V+49o/9ufruHv37yGf3jrBv7HOzfwz+/exL+8dxP/9v5N/Ov7t/A+407kCWBw7ycb64rrc2yECMwa5qKI62ChNM0JRP8i6z5UHTUC9MRUCaMUxMvrBrDFi8j5Bf1UYzipKH6V3YZ/z2y35rvlIdyI9OFKqA9v5QbxTn4AH5W2IBvsxcjQCfT1HocTeYoA+wy2b30a+3c8jSD5EpzYywgnX8GBnS/h0O5X4CV/hL6BH2LX9teR7v0xnORPEev6K/Ru+SnSPT+CE38doeRrGOp/CUPxHWjkvcUzuoLrwnHBFlnouAwXBW4R4LFiEr4LCRFjxSVW1UyCwRbwFDiLYIFogff6HJSQlZ4jQGcSSCeAcAgQaK+P46pj1bnpnSMY5woFC9DJGCcIxtZZaP3D2hw1D3ycvX3Xs3gradpWQata20wnkYijnTo7OtHd2YNwEJllJEu+WKAUNzYLyPFIjECdQL5YxBSBWuK8wj2muTWg5bdeCVedz/VZ+5NhKxLGUOcGbolSi0B7MlvG3akipeU8Lt2mNE2J+vQ1StqXp/DZpUl8cn4KH56fxEfnJnCekna21EBdUrQ68tqzsO4YPsXQgNRiEPEMQdppPVqzMavqKNjn9fyUC2VMTRRwZcrg5jpBbKl0DT3077DSkRryDQ+Soi9WUrhQ68RVtwvn0YMPi314vzBggfqy2Ysg/QLCqe/DxF6FG3sBqc6n0dF1iqD9JEz4CbjRE0ilDyOV2gdJzqHITgTRHXBDIzD+Fjh+Dzy/A46XBpwUjJOAz8nHLRRRr8xdOjN7q7zZG3nPCWzmPK3uYYaH6xjEfAd19s+pSo2/c6OLtajddWlgJlMCHcitPfyq7ErEZZ8KB0CKwNyZAvSatwDbyHNVXO4rUJkS8ej0BCS46hPOEmalushQCzE+PUn34ix/13ERi8TR09WLLuJuYh4Wt54d13XRThLPO5IdnAViMMaZZVgsFzE+NYlMPmdBIh6JQh9cqtZqBIg71E1TdJkNvbkW1b8xZnMTXWVqdfbGuiRp9r1VRlkyWCzsYv/WBF442IMXDvXgmf1deJ5Em3gAABAASURBVHJvJ07s7LBnog9uS2HvUAI7B+IY6YtiS3cEfR1hdCUCTqghTrweHMdDw3jY7CtkgMC5l2qYUrWO4bU3Wx0F1BtZBlpfZTVYzzWChDa4r+V8nM2EUa4zYXLcqJt4hLBTY1m0IjGoNhxUGi7K8FAiFeoe8qRszcVopYEp2o1Lac4haDhxOFSBOG4UROkmmTCME5BCgPHbSG2kCjOYc9VrQG6SNAWr9JzjucqHedVr5iWxOJd5gdp4yMclE58kQGr9E4AFfBSQjg0oMok3H1tPsjbLpCN5805BND2X+XVYV1zZQ2efBc7pOBBmncp9mWgb7ZUr5nF7/K5Vt3WnuoijEfvWoaToqew06hSwWmn6VBunE2lIdex53hwcbsdklqwVpWm6jot4JIEORg5CQdORv6r8qdw09JF/qT7C9Bvo7GU9BLh256b9wLXCMOjm3rbh7c+CdNlnFrhttoP6oaTpZse8v9QF0nuH4njuYDe+d6wPPzzZb98s/OlzQ/btw//48jb8p1e24e9e2oqfP78VP3t2CH/59CB+9OQgvn+83wJ5LMaOy4kZWLzO8IAuzzEENjObapQSz1x1B2vInupYP0jXuIMnkHZDHibKLr6cjOBG3t/QEtUaxoKwwHg5xpIqJyp5jJdVnuVCrsGPEz700keWIF1e/2pjDSmuOqjP9k2y3uucKMdLlYXxlh2MGiUzUVTGahmolEBEm3FcxnAcIMQ2lsTclQJE3AegvhZYLk1s/CW9sz5PemdyFMlYAv2d3XCJp4VSAbfG72CSIN2easDN365UtwXpdvf5dpZwvpOhCB5DX2e/NdF2KZFLt6/NJtaV6sBQTz+l6Bwu3boGzSJtwTfJamA2KaX1JCOAlrpjPXHnxxHQRUMO4mEP8YjHxvWRivlIkzriIXQmQuhJBxjsimBbXwy7BuPYN5zEsZ0pPL2vA/uHE4hGQgCl6fm8H/SzBnHgmtlkwi4Q88xs29UbFUiKrnPjcDbQGi2VfAWGgmYsHYVLqepqJY4vcimCqr9GTosHF5Rk6iGr5pjixuDioZquwpqpSgHjpRwFXsVsut/Xr6ToPCXo3ATI9L5YLYhsFrjMcRDeGXMvUMPKv/eCqG8mQy5Y/ZjgZHnPZxEbq0P1I0CvU7KsE9j1bEPS0hBI5zNoLDcRcVKw4CxAlt5Z4Cyg9tnW8rPMNvcnW8hCOFgslTj+tqA71Wkl6onMFK7dvWnVwq0cGWMQDUfR3dGD+MwhDCxxOYu5x8Ix9Hf1czZIwph7DZOlQlyZ0D9a1MHsBPXS2/qHEPghXLx5BTdGb0OzyWI8v6tuderX6up47Jj3WwcOW4sC6IpsHLaZ6xh4roOQ57B9HEQDl6YLw5m9IYLBZl4WpJknM5OsS0tE+aOb8tGwqg6d6lhfRUnVUS3WWCrHfnM62ZFAI5bGhUYfzpdTqFEtoXTWS4WyweVxHx+OUgddTJHfTEGWYCgQKxBsJso5FLR8XyLcqp3VhyhF1yil1bJTaBDcWnEbBLka1Y61ShWWyjTLFVTbidJttUUMJ2Bsxa+TV41xKqUyBdiFZOMxToPhbBw2UZ3pKbz+gYCoWizDYZga08zkyyjkS/afC8hP/1BA7g3m08bnT6PWgOKXcgUbrla9p1+vl5kHqQymxwGWm8Hv3ewzXL6DyAYu9yk5U1ev0xuSpjVAlm+We3w22FaulHH97m1cpVYhEY1juG+Q2QwouBZwmQLs9dFbc7DR93xmvwPdyW60aywWyxaH/ULnEEG3p7MP/ZSmw6HIbIA6AUf/t+vC9cuQfsVhpfSmuzhrDGE6l8WXl85atYfCzUZ6WBYO/obrAgQDPMRLknTddjT27PvMB4vE5RPWXyTmow4XdeORCTb18tnTAvfeCJItwuc4JxFDqaxxv6oObqTWqI92fRcuN4qCSJgbcBGMIoVPMp34/G4Ep2/69tXrq+Mebk669gNG00UHeQKw3sNosEamCw4u3PXmfE/Dvsp9JcCblyL44HYco5UwQ658awU1Uc5DQL1y6OVDNChFVyfHUOSAL0xloY/oK4YmAwGcwM5+ZJ9++elM84P/ss9QjmZuSu4ZKGytWlN0YmADNQJ0IZOjqju7ODFeMZtHlSCsSOrTVUrLefLMjk+hRcXJDAxBV2ndvjsx654dn0YxW4CORyq+qM7ylLn5mZ/Oocg4c/LDyaI0MYbK+CgaZao91Fl0tjkSgJIjIJ1zt8A5AUoeAHFo/YNCubk/0qGJ2xOj+OrK1yhy727n4DB6093QuB/LTHDD/gpxcQJqq1ZK2jDc2reVRemCswJGOa1I7aYxBp3JTmwf2oGOJCujzVMbhxduXcGsNM1ZY9+2ndyg6sHl29dx9uoFqj/ybTEerNVY9s1fa239cKAiGgJksjwt5802iYuoUwIRANxv2g6L6epnnYxsXuCgYVxyIDP+btZtQXpe3iNUd0jlQZkKdW4YNrj9tt78VHIV1Ct1+FT9iIcxhuPWoMryXswn8NatFPRxoncuBNAHi/StjA8JvJ9f93HutgeBM9hIEwTpz+j2p/MB3r0Y4Ava9cEjfU8jFnPQ2c2NV0f1p1SWJw3KSYL0OKXp5UOu4MuGE1hVxu6gOHqXaukCNCHZWMyzpOhyoUT34gzJXrISaonukmqLBMQKpd1KsUKwraDBPmnj80f9UwBcJTguTopTZRwmxvC6BdQCXYFrixwCb9wBmkfxqmi51yl1Kw3FUdwWNShZy6/BvLT7yV4nOFemRlGjugjRCKCNwB5iURdJao0gBLhMjO3c4vcwTOV1KpvB6avnqXcetQLrrqERK0XrhIek6Ct3rhO8OdnMZNBzPXRxU3G4fxtSsdSM69IGS7m4Z0yqjIFt6O8eQIiSdStUlbuuN9lZvrx8DlKSy32gqxfHdh2A1CRfXjmHCzeuzMmUwmw6qQEpTUEk+6ZnoJlgnSNfMyqNpsN9/ArjKHzCrJNHnTHrBC2YJZt9nZxXjqadf58FaM97S5JuWFVHlkwapLXfDQ72SqFiJbUWSLdzMVwKb9vi4tmdReztL6MvWUMyWucYb+DahIsLoz6BxcAYQN/n2NlTRQf9d/RU8PzuEl4/WMAbhwrYN9SAH179KkQDeLpagCRp2wfaM7UWO1ewUnHUCFpEZ+aTGZ0fn5k34J9M1XMbVQyBU+4cB4bkUPI0ho4zPIwxrAsXjussQy6MmReH0q1WLS0KWM+JMHXC5JODgceNRI9uIpdhDfOE1kVecvMJtg4FqXY/w07uOA0YbrzWTRncbAE6CGYCa4YF899i8zDNBgd1jpuC525cwtdXLxJw4zi0fS+6KOBKutZm4ekr5+1hC/WFVl6FrdsHt2OwZws8j/2p5bGE6SzhDqF9L1Ueu7butrqT9nBTuQy+uHgGX136Gpl8Fr7rYVv/FhzesRea1T85/yU0e+jNm/Z4D8bOjsN7AW92AsMOwJoDZw/AdRcE2QwHzzhIR6PY2tmF4a4uDKQ70JNIoCMWQzISQSwIEPg+XGfJppjNpvq4axpg/8d6rgbzUjMuGqyb9cRfbxzlO8Q0KTjPYSGddNwDGvYFliz9WDb+rvWWBF0rVuH4DlyqO+bHd90G9E2Noc4qDm2p4IltJZwaKeH41jIXWxpqQFe8ZqPZ17fZFPU6GKeBbrqnCdgiQ9VMscEM25Ar/zQYpER99CTBJq//a8Xndd2UUE1hGm6tiCAWQRANs5wz+TCASwAMcUM44CZaOBFB2JpRRChxhuNRuAzvRSN8jiFKtxAFF4dAqrwYYxjfQxALI5KML0Ex2DSZDnQxjuO7CJFvNEmeluKIUjecJEWZpmEabjwG/cMAuStvruuidTnsFMqH/CMM786AlTEGHu0R5ZcTolcvgUskQGnTrxX/UTDL1J1f4l7cp+e/grJ2eMc+bOnpt3Ydufv8whmcvXYRBa4KWvn1iJXC1d3De9CV7obhX8tvKdNZykPuSYriO4d2YbBniEASyMmSli63qIP56NwX1LdctucAY9yp3Lt1B/YP76J+OoOPz32JW5S4q1zq2EgP8GfJgrIjIMx8pxJ4WEAdDoWwq7cfz+3eixf37MczO3fjiZGdODG8HUeHhnFgyxCluwHs6OnDMIF8IJVGTzKJrnjCArkAvkXRIAKYEFUDPhoIwZgADp8d48MYj+Q2CWpWg/lXnQBdZ1hgoR8e4OUbg5DLNGm2JxN2gajLZTT10Q1QYmr3XINdqo4alcpBPMBiReO0BM/UIVzStzcioQZElZpBtuQwbwDxF62rSNFT5EmaMy1XoFR3Uah79xxWYatRVTHJDb/J9ao8GJ96C7iVLLuyQdQCaQx+yLepGxbYJaiFY1EIDCPWP24BOZKIEbCj8Al4HilC8A4I8qFwCI4qw3IAXBbep743TL/FKGDcgOPIFVAyjiE5joNQEIL1kz8BOyBFSZ3xMAzDZo0D8fWZnoDXMA5mL8N0XbiBD5fScbufcehHNw91OFNjwPQDOM2C+7v0eYyrd29anCuUihRQ92HXlhGEPB968e8c9+0+u3AaY1PjFEIaNjFjDFLxFPZu24ttAyNzMNUGWOLHWcLdOntE/UGqOw7sOICezl6oYawHf7SbeYk66I8J1Nq5lHifTiRxaMcejPRvJUDfhc0kK1igzigP7jbLsGaDgx0QaQF1BPC8ZQJvvJfDhgl5HmKUmFORKPqSKWzr6sauvn7sHxzC0aFteHL7Tjy/ew9eIIg/u2sPntq+i0C+HSe2bcex4ZFZGuneilBoEK47yGJsQcjfwp3hLTQH2eCDNAcQ8vrg+30I+T3wvbkUCbpZFTEYY7CZV8gxCEjzU/WYD98tMisZUrMj0zLnlipDNMex7UHLyHKeAE+VRygZavO5Z3W4+nA5rd1zoY3J6eP8AmNJ2XSZvcsEb8BAnwfFzCWslBRdbPgzLqszJKfrKN4EddOrizEvVIMSfn4KhuSwvhzX4ThkTTqkmaDGGLrJfS5Z4CMwagUFhje0W2J4sHxoXXw2xsDYMAtNZ8YdxrRiNE0HmBPHGE54DtKBhxrrd6xUYxRjCeQBgwWXkaOZ62xabhLwMlMANxHRJo3ODb35TxI8JaRKgh7PTGLf8E4c2LYH8UgMAu8rxMUPv/4cAvH2d0cCP8BWYuP+7QfQ3dG96ow7y4U09EzF0zi48yD2jexHfN55vixVHV9e/hqSqO9w51kduZsK8eO7D2KguxcXuBT4nGqRSapHNJjIbsNv5XFFpg6LKaDWR1a4NAMlANtpVoy4sQGMMXAdB57rwieFPI9A4CPihwjiYUhiFogPUaLezvqTBL6nfwB7+pq0jSDdndxBDc4OJCIjVLdvQziQuYN20S5EInu4zyLaj1jkwBzqSOxCOtHJorM+sPZrvTGohSBIL4xdp661Ws9zZZCjJ0c1f1u3JvYyN7Ly3PkvkMol6pwJxC3/llkv11Et1CiNufDCi0/AilakmkKScCuezHwQxJNNAAAQAElEQVTZgE2CjmhNj7NU4aNLKToe1GfdlDvxKFKannVchUX9/p5e+h6/VUQFRTAqkzmJZSeBed98WE18jUe9/SdpXhPisnHMsr6r9nQJxjGvOSVmKlW2rWoOMPYPc64GJ852muNpHxi3zPJP3AEIhtbpIf+oX+r17s8pJUs4HekbohS9n+MqCQmqN6g9EEB/fe3CnH0513EhYD644zCGudfnu/6qS7LiaHUcB3qx5djeY9ixZQfxLZhlXmcvGJ0cxwdnPrNi/wQr0hiD/s4enNh9CB2JFL7iBuNpUq6Qn433UCwsByIhMFNAZxJEL8D3Abk/lAwtTNQYw+w48JinWSDnaibkeQh5HoHdo59PoPcZjmR8mFkKEXxbFNBOcuZSw4Tsa8yAwWZePssVuGZBqtLTTpUzqDWod5yXoYrO205mMT0+jcmJKY7RDOQ2LxjK2TL30mrwEyEYY+Z72+cCpd/z5TQ+LfbgcjmBu9UIMvUQXN+B9NR9ybngqY/s66P88aBh4+tXAJ2t+/a0iHVc5ofDAjrZUOHEUmY5CpUyJilJ56mfXibaQi9OYshngNw4AZszx8IQy7po0zpHNVCdGYpQpdEKrPIQH1uPqzMXq1rLaGF0j0Ad9RzUODtmNeMtDEKXJSLTZ85drQCTLL9IkvUcz819sBMuBdOvrpyzat7edBeO7TqIHpqsYtxlHj+iBP0JddSTmQzn2HtljEfjVs2xf/t+ClkpsLNitZezmoAhSnrbB3fg5P4nMNQ7BKlBWvFq9Tp02uPdrz6GpGZtJLqOi6GeAQL1YUSCsFV7aAdUZwix0dds55m1zKZwr4pmnDSIfR+grg7daYJ1AlyjANSZsVDAQhb4Nl1lDpoiSdLLZpbL46ANSPPTHKee9mZxkngxt6UEKmVK0To2po3oOoFGR8nKxblg3qjVUcqUITNIBvPZzz5XGi4ulVP4TW4Y/54dwR9yQ3gn24ubjRhc7lyOEnzPZyO4VIzjaiUJk4wg0RPGjUYKZ0qdOF3swucE+OsV9pdZrktYWBRNJrlMDtOT08hOZZHP5zFWzGJCx8mWiLaoswAqS31sgUC9aIDlHdnUKLKOWH0IucsP9ZW7vpk7PFjOpVL32dbpkE8pGix39V4wjb97T5x4eDcaBLN2x3l24otdRUyMAgTIeb6b9shcWl3z19wI/OryWa5kYzix5zAGu/ugYk1mp4hzX+GDs5/Z0xx1TbAzuZOaQ8ftju4+hsGeLRSwlm+LmWizxqpCG2OIawlIl3JkzzHiW8+chKq1Kq7euYG3v/wIZ66ct58zDQTsA0M4TtUHo0Ozy+Vb11GucGacTX6DLErArJKXwqnDSuUhPXVPB1ggQHZunIAbGRRVV8fsGxaqwgFRZKdfZnw9kBItppNWJx4rZXGnOM1BOjdHaiJmVSN4Nj+SYupCnVkXoFqsopovQ2oOL+K1+cy1inul4WC6FuAaQfgzAu5vx3vwL7fS+KdbHfivVzrx36514p9GB/A/MyN4p7oNHzSG8c9TI/j78R34h+ld+HV2mAC+MkhryVvMF5GbzqOYLxFfCshO53A3O4nxitQ6c/O25FOD0j2BHTmqOji+FoZTqdpd5z83/WqsszorU3XadGn9Lh6+5buoqXHW7rEEC4F0MnC57QdOTG0g3R5XdsUX0d7gVE1j8Vv66HGqPKhSBfvv4oEerGupXMbFW1cJxKcJD54F6G1UdUggzeZz+PLS13jnq09w7e4t1Nry6HElrGPMx/Ycx/YtOxEiLq41p6sCaTF1jEMs68bJfSdxZM9RYloHZ5B7TV/mkk466Le+/BCSmkus2HAojN1bRnBw+17oYLeA+ubYbQjUxXOjSLkQLeA30wEWuMtBHc5h8TnjU9lOqToJCLA7KWHrNEg8Ci4DwFoFqD9mYRXrG036MHuJOzocs5taDp/VHLgG4I2ZK18r4w4lxEy1tGB4GmPg+z48tQ3DG2PgcbffD3EVxGd7s21L01R1UEwMp8Mwpo25DbDwh1FQI1iX6g4ypQYmi8BoycelXICzUwHOZSIE4iSuVZO4Xk3g+nQIo1MguPvIUdquMu5CrnNdtMlZrVahFUBrYilTNztJnbJUHgLMuTGWeNLSPk+ALjADSwSZ67yw/AI+6aOr993gc3mLb5Pm5qD15LAtwhKEaOardVQ5UWAuCxu0MaflFwlgQ/GHk1Rjahz1uzfQYD3SZVNvbQbq2xsfn//S/mcVqTh2Etd8z7O4dubKBbz1xYe4RBBvxzaH+NKV6sZR4uWh3YeRovp3PRnn8Fl9NM0KW6juePrQ0zi44xCxLT4bWQNAR1EkSb9tM3wNFVaudjz3b9uFPVu2s8OP47OLp63ZPtvMMtlAi/KDOZ1gGebsTBaIgxCgjcVuAnVfF9DTCXSlgDTLKfd4pAncChfyYOMo7jKsHxUvgYPUHRwzq62VDcu6x14mabqd4Th1tFJ11CUxtnvM2ENhHzGqpSJc3USiEcRY/+FwgNYlnW+Zqg4NhNASpzpaYZc0TbOH1BoGVRGRpMqOU6NZIyCXuSFZylQgdcuSPOZ5GA5Mjxtnype8jDHsJi4qpoHpcoHqh1WsJAWqrB8rRetrcFjsYubnODPjc575QCcBtICaT3NuerU9i5eozandSi8Wo90FthPNZTLH33cMEr6LOsuSqahGDWt1ThDLg95kJbhehpmiFQuo3bqB2thdPW0aCXSlztWR4ulcFoe277GnOSKhwB49vnDjCt768gN8ff2ifW5lzBgDHbo4vOswnjhwCv1d/XAo6Lb812Jy+KwlOOB7vt2dfPrwM9i7bR+i4egsg0ajgQxnui8o+r975lPog0sC43Q8ycLtxdbeQVy+fYO667OYyk4vWObOMlqLhZWxSPOTwwqNzhALbvJiTQKuAwiEowFAcEAXQbuXgN3XDe6igksKoEPgnQBbApytwIoAd1UBSXscpBCvBQk8PIcyq6NYa9gl6GbnQgAduIBB86oTmMdKmUVVHc0QgMvVS4yrmXR3GunuFGR3hPYzASrZCvRp0hAB2lNbzbivxjDGIMSJNiDoKx2RnkXGmHssaBVA18pUPdxzXdbmEJzCkTB0JtkPfOhMsiYaj/1iqlKAXmxZloE87bG7aViQForJrY3YlG1PLSsz27LOmGxuaFKWIDvj1DQWZ9D026Bfj/WQmgHp8eLMxLQwi0xtJjMzBh0WvRtanYyPo8bNuUa9tmiYjXYUdo1NTRCvzuAOVS3SChwY2c1trKgVQC/fvkYV74c4TRVvkZqDVvrGGIaJY//IAZwiTuobHa7DAdAKsEbTWWN4GzzgLLJr6048c+RZ7Ny6i9gUtu760RJvIjNFHfSX0E7nKAvHqZK41oljuw6gJ91p38LRDqm+qrdC24jlCsSW571CoPV5s7LhsIoE2gJegQEHNhJRIB0HJGX3dgD9XYDMHoK5To5Iv52KYxa8wyE8bPCucMQKpBcZ8+urm1XG4liFz/ZpPwKmr8LdLWaQqRbVNZbkZBjZZd07JAWqE3H0vYgGy1LKlGzcSEcEs+iP1V8C0Dgn4CjbUhJ7PBlHoHZqY6H0laYmgzbnZa3GGDR5x6Ev8SXYF6LxCIxLtUkljwlJyMty4IiQ9JzjhmEpt3hIBqGEs7jfjKuAuUzdaJ0NHlIfnnG3ldayy2TbrK7+GJC3orR4KBv2eZEfSdL6dGmVgRb9dCndIUbMH2/ZZrk09MQCNJj/FtUF0pRka6N30chkZsM+KItwTP8aUDh1+fZ1bOEGod4oTMdTqHGSkNr2vdOfUDNwxgqmCt/KSySIYM+2vXjm6LPYQQ2CBNuW33pMItDaoxm2ajQcw76RfXiKqo/h/mErYbc41Skp3Z0Yw/uUpqWHFmgb42Cgqxcndh9CMhKjov0szl2/BOmuW/HWbRrDqCIac27bE+a43PeD0hKp4ws8XI4+n6oPgTclPytZ6ytdAm2Bd18n0E0gb4E3QcFK3ZSsoPiLZfu+M7mQQYXCoNVHL/R6oC4+60qSNI3ZdARUt6lrrbGfzDquYKmVaihOFlAtVFER5Svwoz78mL9CzMW9HbZfEAmQ4GQbT8cQ5qpJbu2hDScJDT6l3e6+kt0YA58TejgStsDvuI7F1GlOSlMEaQtCSzEhMNVzU5QY9XGhMmrUZ7eT/RASAatBEGux0MRV5YZ8xX5AqQyZ5WIJGW5c6gigQ7VjpeVXKs/9wBKHSINpVsus11aYxcxyBUqnlWYzThnlQnFRqhZKMIrDDbdp5qPA/MyJTyCuUg2iz5jqJE9dOvgZ5gpXZnh9rU9fyNMX9ErcjK1ms6g+AJXHTLKzhto8V8xThXEJOs3RmUjj2K6D6LVH7RpWXfvR2S8oiH6FSQqkCt+KHPgBdBJOmoY92/bMEWBbYdZqrguklYgxBslYyuqmnzjwJAa6ByCdtfxEmm1ucJPw7a8+ssuFbD5LTHIxTJXH8T2HLKhLP61ZSop5xVkPGUYS0Zh7s/OxH+ie6/6gnlgfEHHws6CA64KFBFsJXPvgHnhL6u6ElcIlbceizTAcyA8qa+LbPNnR2Lz6UKIk37B4BDsDwyfJTg2Ml7O4bU91WKdV/Uhyzo8WUC/XUJoqQhJuhFK0gHRVDBYJZIyBw/YSGdPMH9ouq15hP6oRTNqcV201xsAYY8M3WPOFahlTlKbLlMSs4yI/dYHt6B3kb99Ebjq3gPLTWRQz+dkz4wKIGoG8MJ2ndiQzS5nJDMYn+MywtWyb31QWpRzrr8ZZm+krfrVUQUFpMU5uCZK/zn0zir21J1Ak38zYFBal8Sm2UwYewbaQLeD2eBaaCGxk/jQ4yVTop8+aqjziR2dOZg1UWR6Bc24yy/KQmOdCJodKvoDaBFUepAYnKoV/EFSqlHHx5lV8cekMwkEYJ/cexlBPP8CmnMxO4dPzp60Aqs+T1rUMQPOSxDzUtxWnDj2F/TsOIBpEFaXpeR+/zn3EhTGGWNOF43tP4BipM9VlO32Lp/4BgF6R1ImPr6i3KZSLXPWHsGNgGIdG9kL/weAzFvimPvDdNpO24q/eZO0tEpjjaxHXTXZiHbGiwIoBXFY39XQIh4BkHKC+FZK4pTZJJWBfsKEEZvXiG5zNCgdFU92xubUi3WTgmtnSlOpVjJaymKoWCFury0uD6o0KddB1LQdYnwJsl/UYoj56lvFGW5hlgTSTQ40Tw0awr3FAT1eKyFA3vSg/SrQ1Smalu7dQmp5GOVdYhCS5llBrA6k641UF7pRcdUbbEoE3RyrT3WVY60b/KiVbxRU4t/KwaHyGbcWRWeVzg+m04shssE9J6l2KXK6UEuzyVcYbp6TenqaNz/po0E/pE53l1CR2i5a7zCY1ILNeyKM2eguN6clm2A3+lcCokxyfXvgKOqVzdMd+DPdt4ZB0kJ09avcRro3ehM33TPoSULU5+MSBJ3Bk9xH7woox7EQz/vdjsArvJzqIPQ56O3vx5MFTySEyswAAEABJREFUzaN58TQxycwy1ax04eYVq2A/f/0y9BymTnvnlm3YPjiM25Oj+Ory13iQr47PZuZRsajxKF1C0naIgJ2IEbBTsIAtVYnUJtx0YuVuWI7LHFBFEvv/hvFcDSPpJgOVdSbwVCmPO5SiaxzAM04rGlI3VKjiMAT7cq4CPUe6IhCIrhj5PgJY/sx7nbrw+QCzHraEGWQ5OU0tAdINqiWqk3dRITVsW81rLQ0r9R2SgbmXBVqN48Che4tAu/Y7GzAIKBy03B3jwDiK0BbdGLjcc3EZztJiJv1tPMxcZOEoHFV9bht5tHsUNEQB+3AqEoI+tpRjPvSZ1JnY1lB8hVd8Zt666ce6h0IIUR11j0JQuAb19VWuMqo65UGQV/iNIoHuGMH/i0tnoX8VqFNpwinf9ey7H2euXsBbX3yAi7euodomVDqse30fWoLqiX0noWN3xrCCNihjzkbw8ViILT1DeObwMzi48xBX93G0X/Zo3tXzeOfLj+xLL1Uu91LxJA5yp1R6Hi0tLnF5IQBvj7cauzEGxohWE/oRDGOYJ4c/rgurGpFEbXXYBO14BFx6oL0DM/S67tnTHY11RV93JJ89LCCZGQ463XCXIL2W8SVJVkBZoyRdmijAC7sIp8IzHB+cIVByPOqTCZhK/35TEkhPE2SmKU0v4MUKaXACM/lJeKgiiIURRCMIybQUQesLdUE0bAHL8mDFup4H6dfDnNxbFIpF0AhC8EgJ7oO03AO6+3QzhhHJwBgDj6AaptotSvXbUqTPifohnzGat+omxH0YHY2MMV6TEohyozTGPixK0N7REUeU+a/7Phrq483oUHyP/MLKG/Pkup71McbYskWTUcQ7k0hQaElwpRlLJxGQj6HkXZucRG1M/7WljI289PW689wn06m0rT2D2De8C1FuAuqTy3qR5W2qbr+mf5nqkFa6xhhqMtM4vOsITlFQ1YsrAu2W/0aYHD4bwQbEEh8jA9vxzJFnsZeqDO1wtjhLCslwqfAFJWad+LhrT3w0IIA+tH0vAj+Es9cuUG911+6ctuLdj9mwkfUrsg+P/g8b3AIyJRCrDrEv1yQBbkChrYOvtSCqAak7SgSbtca93/A+J6DAbQJCjQNsvJyzJxwEWKvlLQmnTh1qZbrEJWYD0Z4YHILnauOvOxyzLbWKAKUusXTdjJoRNQ5y1ZI9L92uy7S+XFk4xQwClAhMSQJUikSzo0UJxAh6sXQc0WQMvvoIIxoYCKQFwu0AG1EYbobqm89xxSGQNv1jlFDDcFwXrUtStE+JNyBYLkXi43AyaMUxxsBjHjQZyK9JAXkH8CkBWyKIR9h306S641LF1WhFp2kgMJN07FB1ZdhPMHM55G0YXuVyKME7rgvHJRmHpQXqxQIkTdcmxmZi3L8hNYf20M7duExgDuPg9j3oTKaJR3X72QsdgtA3iIql0mxixhgrkO4f2Y+nKKAO9Q3DZb5nA2yQxdkgPpZNEAqwc8tOPH34WewY2knBMLDu+lEH1ZnDj859Cb1CqfPUKpDOTuvtnWluLF6gWmRdH2IySmEeUTKh0hOW5nl9Ix4dFoqSBqdpgJIElVxghQLO2puM2AipVYlzm14dIXbkgHmmgWytBL0KXqZeei1t4AUeQjEfHinaG0U4HYYdrXiwl2EibsiFcQyqpfs/myuIUtmz1SLK9Upb5unDTUXkp2BKOTaxM4eM6m8OGTBraF2qW2MMDPvMPeIKgIEaRu4OZt0N7ca0ooJBAP4YY2DMSoS2i2H5ZAzNZSjEfKfZfnX2vPFS+yviLDNvwAAka0XbJee2x3Zro1xC9c4t1LjB2lDnbvdch13YJPwRQGs1v2/bbm4UDjBXBtoo1DeJRArTYDlaSYQpZe/auhtPUzDdbo/aeS2vDTWdDeVGZtFIDPs0sxx6GkO9W+G7Pl2bd53Sgv6ljL5BfYl6HS0jYuEIdgwOoyOeghT2dye5e0t1SDPGKn7ZQcCOB1Ypvo0XO7k9ssdlHyhV2VfV5baGstqTHUTo5n7+GiJuQFAJvKGZXjZFKfpuKQMN2LWw9qIeUsMpdO/tRrw3zuZeZgSvhfEqwrqBC2MM9J9fVhF8xSAqe5bSdIZqj9nAEigKGUBno1fT9xV+AarNcrOWOsMoiIGxz3N/5COa67rs03w2q4zuceJIsg4bzMckJQVmazYZC3h0sGYb+M0GaLco/RZRH1zPTqMqkM5l20Otyy4p+hZ13Hcomfemu7FzcBsCP2Q/Nao3CvW2ofwE5q0EQn6AkYERag6egT7ir09gtPw22pwZPhvH1hhD4S+FQzsP49i+4+hKd8GxINpMo8zdZgG0Ppg9SkBWA/WkOlngrdxUrODynevIFQrNwKv8NewAqwz6zQzGOoXPWToVA6inA3VzXFetuiwVqjmk6uB4WHWcjQrYUncYMpwmOI1RUlxrPowx8MIe/KgP44oTmW3GzaQkxTueg2qlKQVqoFrprbG+DCh+jpJ0ljTLgRuGoC4ahelZp+UtzNgyAVS/anOZqv9lgt6X12qqgBiNgEKFT1KeyspUW6otHi2zzWuB1dhxbqx7o1hsviY+Pmqf1/uj9pjiKv7S7WuoN2rYtWUbh1jKbgxKoPzk/Je4Qr9a2+TpUvXS39UHfRV0//aDlKGi601+VfGcVYVaYyBjDLoJzsd2H7NSdYzSdTuLqVzG6qAv3rpid01DnLWGevqRjichvZD+P5j0kO1xlrWr3UTzAq2m4edFebQf2dHZI2AlauoP4a6u+bjfhg1+kWVV9aQmCTGLAooaV1E6eqbTDZqYV8WgPZCYidrdNsHu+A5E9hhguYJCrgj9I4JioQjpydeahQYlxgwBero6I4gItLhhiOwk0LYhtTzf5Xu2pPUSV05KK/CWqLTlWSyR/Dxeq+ThE6lTlKYNzSzzdY+5GCiXdJGVxrI3kye02CAN1lWNAF0fvwvOoNZtPT86JnxnYhTaJ+umsLiFOOQYB9lCDjrNoY3CAtUrLd7GGCuEHthxCId2HUY6kYYxzFgrwAMwnTyl1nYqUCmvDljIF9DuvlZ7sVRGOt6JgzsOY2v/NgiIW/lvsGPe4dJC77yPTk2gwQGst3oGu3pR4Ayp/3hQKBdbwR+b7TXgEPW4EbMWoG6qO2YGQzuvB2z3OChDJN72w0LTFW74bIAOcX62G1wpVCnp6mULnW1tsH/ND7PuZ44/lwDTcBrITuUwNTZFmsbUxDSK+SKU9lp4K2sl6uSLkp4VURJabgrIEaT1vAFk0yAYygzUX+bzXA0gzo8DVsQCt9U5CKSllzbcBJyqNiixsrg0Jyk96Ggo560VGSn1JhbKxuAqHLEKAmmqPuiyrltf5xTe6EjdcO8gt34SEHDfJl+BtN6cbu9PUmts6x/BAUrQqWja4tVasVHhha8WZ1kGPS9HTpGguIBKRZS4i7nAfbGwy7hJ0ujvHMC+4X1cQnTCmJkKZnWqcq7cvm710Po4iXRA/V29kKkjMNOUttsrh1EWvQ3u/S0a4NvoKNTjzjmndNjNxLZ6Xay4GghFAtlq6nOx+Ot18zmfhJRXtlGNg8qlhBL2qLJYL8NF4mnFVSqWMD2ZwdT4tAXScrGCjSqrepcf9gGWpZgpQJ8gVZp6e65UKPN5dZp+w7wHjo++SBI7Yr3oCmJgJik9UxiRLrqcZ4jV3uI2P+w95JWtbEG6gWDBaquxCCYatpCZz3DDnjVZx0MeGpwwMtU69GW+sUoNl/IVjEtPzRw1SCsnaNDe1XVmGpSCMT3RrMuVGcwJIRWGPlmhfbBENIb+zl5Iis5xZXOBq/xrd26i0ppMGdN1XGoIeqiD3o/edB8qVN3eF0YKZ9l3V+LhRMJhtFOYz00K5ri3h1mtPRqJoI/Au3/Hfmwb2AbNQiyrvTWIRqcn7euX01T+G2PQlUyjh2qSqdw07lLCrrZVkI202I+ho4jGgpvAsMDtATlsOluHhY6E0QRqggjrb6k86PSYBemlAjwgd495CphP5hRRgvPuRB9OdoxAZidByiNo32/SkpxzmTz06rHA2r5KncmhVr3/0xg2b8y8F3bhR1jHMNZp9scIDkWzLgssihFxQ9gS7cTRjq14tW8/vtd/ANtjPQSWOurZKdSnx2hfns9cxstDmsaW3YNgfgNXOZgbW09rSU3hLc1hJQ7MxyrGmMN+oO9Lu46D0sycFtAtR0l6bM2nZtoywQ3EhqRoHekl4Nk8ruFHx+mkXtV3OgYI0J3JNDQBT2WmceXWDUjt2s4uRrXt7uHd2D9CoTPVcX/4yLErnA0obK2Ep44CzqEgjDApEFgTZOf4yW2NFCGPwd4t2DuyH53JudK0XrO8dpeVMTVORX2V+2ExDHT2WAHjFpcb+VVVvGFXNO11+d2xS0rSCy+JKOC6S5ZbGzalmgbUkkEeiEeIAzFwjOXtGRdbCVQCqR8PHsULPbtxIDWIgXAaMS+gBNMMZwOv4UcvmUjVIWBqkaTdGiXJNbBZNqjDZXo4wXERD8NlPRtj4FEyDIVD0BnjxSJ7nIDSoSi2x3twsnObBebvE5wPpLYgHYrApX+DetXq5F3UCNSL8Vib2736Ew7a9qZ0GjC/i/IRxi7qsbwji34vwBp4aMKOOIDyVuBP2GF+CfBZStRlttXKrAyMMQBvtC7G55IfoG6aS6mW66pNreali3bJt7ejCyHPtyc6BNw3xm9Dp89azFzHRVe6m1L0Xgz1b4VwLbxGLFxveMcYA2PmEgxgjIEBYIy5b0rEEhgZHMFAzyDVGQFaV526aL2GefXuTeSom/HYoTo4m0WCAGMEbinvW2GXMs1SHt8Vd88DYlHYDUV3YW2o80sn3ZSsNrdSfA7KwAVauXIITIHrozecxBOdO/DDwSMWvE517cDe5AD6wylK3GGGZ0Ss7hJI+gRMY5qpGMfA8z24BNbVcVhFKLLWKY9YKga9YRflxKhPm4ajzOtMuuLiGgcJP4wt0Q47AT3XvRtvzJRxD1cRCT8CgbdhCSmyoTY9jhrBQGCt+BtFwq4m8BmEXbMIW/UK0SJeyzg1OTV/FYzTPjgPyLoieWzSBH+Iz5imykN9Q89lrnjGS+1nxpdhxaR5zw2g8+VTXImwLrmTO9dvmacqpfApSuGiRDSOrmSHDZ0r5iE1rHTR1mHmJxqOYoR7a0N9W6lhDGCMuS9iZMuZXGjl7zL8WHU27Mb/tHF02Hl7O3qxa+suJOPJNh9gKpuxr4pn8llK0A0kqBvSK+MC6CnqpVWZcyLMfzB0ENGYf6+9G87n8A15pkSHZAzsPWCLo/2qUxddphTNcbHa8dQe/b7snmPQ1EnPZWOMge+46KCkuT81gFeoAvgzSteSsvcnRxDz+yhpdlC6jjCiR1qigekjQI7EIggiIfghHwLOSCwMbyNBmukYw7IEPhLpONJdaQioXQoVIcdFZxDHSKwbh9NDeKZ7JyQxC5yfpn1LpANSd7gcAwb3rgZVedXJUUpsKqgAABAASURBVFS4YrznugabkHiJ4Or3JW7QCkRDrrNEqI1yVmor85IknfAc9sEGpik5q1+kPENptYq7hVWANCvPGPszNzEKeg0CK6TyoNp0rufST2WuYu4S2PXySm9HN7WGCbual476xtgd6GW7VmyHbZdKpLB9aCd6O/pazptmPugWnC1IIprE1r5hpBMcfM69ZHWK4/bEGFQ5Ve50x8JRdCc7UGPly02ViRUuAwPd+K5e6rzRAPafDHAgtFeDur/00ZJg2t03w66BGDhsmyUSM2w0lwMgZIEuhoPpLTjasZsS9X6E3N0E8hHSIDynZwa0Y4zhk5shNW9jDAE6QKojRUoi2ZFAQD0fHtDlMa+JUBgD0RSkWz/WMWxVNz8cPIwfbzlK+17sSfRDqg6fYR3mD/MvAmytkEOVq8W6VHp8nh/kfp6l9pGKS2x9515dLclTQURLBpjxmF+W1eGzjeySf5Q/NFCg0CAzrmcKEVJ5SJiwAZf9USzRvUAqI3REThuImUlK9qvLVIkSuAREsP91JNJUdYRQKpdxm3y0ulcdtlLRybTezn4MdA9CquCW+2aZzmYl5FLqSLMy+jr7EAkis8mqMnLssKPcodU/AAj5Pme1JKUoB5PU1ZXa38yajbWYZW7j2RCray8b9Bv/w/pFlPUqgDL36uJh/UcW1afvAIEG4r3syHlRMoRflwMm7vlWZeCaJMF5kGC9iyTQ3kPA3k63LaRegnYn+4j6SQyuE0MoiFGKjsP3AxhjFk1j9Y6G/D1E3TC0wSk1jCTlfcl+CJSf6t5ppf8/Jyj/iOqMJzu3YzjahbgXZh5dxnVg+Iclrgal3BqX6JXxO5BdnxktF8tYHZVQpnqgTh4t9nVKptVyBa34pVIZlXIVtco9t5ZfhenUKlWC2UxsjpE6l/46vtgKs5hZIc/2zViNWz2L32Lh57tVmGeV1XcMBbAGNxAb8JiFhAu4RNoC1R58tLfKVmN5KkyzQuBU2Woqj8JQeLOB+NPKQ61QQm1sFHW9gSjApt9Kd5l8tVoPeR6SVHcofLFSxl1K5DpZpucWhYlX/QTpzuTcPbWW/4M2nQedQDv/RCyJ/u5+RMLRdmfkSgXqoCes0t6wc8fCEYRDAXLUU5fY0eYEXvBg6CKiMedm7+Piao7Tt/0hRCmTS3+0LfXtyQ5KLqqNzS6+BmTAQbmWdKME9bjH9rRA6zCqyx4RIiAn4Dl9BOwdpH2kPaSdBEVJ29toDsN3BeB9BO1uAmUnqWOVpLBdDNvNNHpIfYh5g9iVGKFkvAev9u+HJOWfDJ3AXw4dx8u9+3AoNYSecJI63xDDu8yfYT6Z3RVvKiEIJFJ1VCn5aZOzmC0gNzG9SsogP5W1/31FSQmoqgTdvD7aTx5Z0uT4NPTR/AbBawFfxtV/OdF+0Gx8Amh+Orts+s00S1B6rXjlYgm5qcyy8Vrp5xmuQdCNsT+wO2KK+jeP4JziGHWrVUiabvHVJFLI5pGdnCZv8p8kMX4pl4fKqnCiBqXwCicd8c6PjqF07QrqBFn5LUeaBHQooVAqIUoAjkdjtlwltst4Zsq+yNKKb4whXkXQ19WHZCLZct5U09nM1GLhGHU6/fYUR3uXVmU1VRtanAMBATrwmzuteq8eK1zGtHNbIfC32dtlc0qSDodA1LAltZuGHBWbDdKGqfv8CXFQ0uDT6u7IDEgvjCMXlg8uwTDE4sXhmi4CZL8FZ9/dZkE75ArAm5J3iCqT1ZEAfy/jK95BSv8HEPb2YCS2E09yU/NgagskKadCMYQcD77jMm2H+VCeVleu2VAEFknR1bFbACVYAY0kUkmLqyWBmOK1eDYoVdcIdIpfoQSaK1a4h1aDT6lTbvNJkjexsRWde5h1St1VzA83/9nGa8VqgGnUGWfleE0+Vbgse4LtK9XbdLXBOgQSDhBiZsosQ4t1neFqlRqqLIek6TInA0sE+fY8aMIQ7xIno9LUNEq3bnEjlpuIbbxaPNtN7XNp9S5sSRCgYwTqOuPkqNvW3lj7qQ7P9ZCOpdCV6kL7EeJ2fg/azip60Enc4x8QfNNUwMciMThteukKlfhaerQqJ/BCrJAAZUrRJfqpMe5xWZutwQ6wthjf8NAtaVrqDxZFuknppO+nDslmzTfHIgHN2IGINVwC9ZjrQMI0lr0EkCKHoVrkEjg9OAjDMXFScpWksFGGDTO+T34uSjWDHAkNwzI49DP0w31fjVoF1Ym7qLZJfIYTmcPxsBYyxtzLC61mJj7oXiY1SBGuqBbjqfTuRaaNYVvx54dvfzaGCTF46zbGoN1/JbvHZoqyY1CARpaStLj5zHfEc2xfQesyYDFMk7dR3d8jY+iJtovPxhgYgmyDUnDt7m00VthArHLTNktArnKSlOAYEJcqcqPaVcfy2rjD90JIU82hE2pMpd1r0+ystk1LyyakQkfDUXieZ5/1ow3DAjdQiuUiaqxsn1J0NIhCS7IcVR5VVqDCLUbGsOpIC/w40y9w+y44uGzSljTNerHqDkomm10dTVUHK9yQ1nAzy4h4BhGVYw3xFgZVwmule1zqtGYp7WVItG7MTXTSSYRGbhINCh9iajiZ+mwv+/H7RBSrMYNoGK4/M35YRI2lgBvHihvEo0AoBD8IcW8nspBfPAKfE7nhxGDTZ4V75BWOhReGbctPwHhe4FvwnI0X8hBQvaZ0VyLF90MhhNiubF771mEVhpu8IXQw7RgnFPEF8+PSHkSCBfkJGG623AxsjGFZPLTyHvgGDie/Bjdkqb/AUpfeNCxStSH/cBDAdRziTs2qV1vu8hO5zG+U6teQH+jxoZCz2an6BOdwwE7GZUR72gJiVZAq0Hc8StJcBLFTFytN4MaKl1kxxHcmAAcPImFQF4BZdccmo7RAWlKxgVlztUvakl567THXnNSSEVRdWUp701x2LxlorR5UP5jCNEyRRIBRdJeSpUA3mopjtRROxCBgVXzD+nU1pgjOih/WUUy2vR8Oo2MRnpFkHD4nBcWDLsNuwv4y/58GiNccIl9fajSGt9GYf4+gGyGQzwm3SJrWn3lWfI+AGCfwUW5AjpUcjoSQJPiGfVdsWRrAFUhzUrDx2vhFyMNjXm1A/mii8YIQ5K6wEU5UQSUPJzMBVJuqUwZbcNeJK5KcgQY8t5muhMMiJ059t6M9guu4Vv3qez4e1uVsdsKe6xOAw/BY+Pa0q9yhlnpDuiGXjRjiMqPBlixTxybgbg87x274xA5jW5fWxzdrQB2PkkgjFCJIw+6kSzKkz6bdkpaCGWltrYmG2f5xLoHXGm9DwxNAchakaWlnvG47+VTLQH6SDZJHe39tdmEDY1ZLAAzuXbQbOhhjCDsGxZk9iIjvwBj6zCFG4zN/Z2+GgEM3Y2hbgsgI9LXUimhTM4AxZkViAN4GFHahCbgBg2nWL3gxOp9ombnJDaCjMbS1kdyahNnLvpmPmXBy5WocVCchO6WnRUmqP6vbNoDjOM0wBO4aV+wC66ZD81f+AaXo7xZIa9YPheEKSJr1YH/rjRo0izVB2qUuyGOHa9CNmyAEaxtokR9DN7Yjf+feDT6y3jVZ0vYdvClx1AnUZXZgzn+bXgG+Y7i0VeusPWmpOzSQF2vXtXNbXwz1nxxVHZlKg/1wfTzmxFJnzE8D+iSp7HM8N+5BUmKuWkONaUjXO5+zynVfg2KmScWnRfPTWPKZcT32C0nSipvlZKKwsotkX4kM+7OoFa7ZOm2xuY9lP7oklUe91go2x2ywbupc1aBh4PAPvKwbVa0NufO5dTuOC6k6vlMg7RgHkqZlou0SOEvlUWcFys+dUYdoZms2RFvgOVbDJxGNObcaTjTH8bvzwMmw4odQNC7q7NibXXCBdOCadaUc4UCOec5mZ3lBeiUKBxnOcNp8XeC5VgdKaVaKprpjDkhucBfVF+aKzLNqLzxPEJrN8mJpmlnftVkW47UkBwOHM2/AzDkUgcusX433OfWBpS+bRfszE0Zpi2YerSFg1sbhxBjAzUHrtuhPA8wKMMOvAeaC2NMg0Tp7Owzgsh6dlsQ967N5FmfzkmqmZIyB47BmaKLtEhCLWFV0bbBqGta0lTav4uixyls8Vhn0Wxis7DgosoNRYHiApVuctZa1GoyL+y7vKl12jPoS3ssHfMC+6j3ZSh2ZmWX5upNT/y3mYKXo2mK6UqW0Ru6LRCHmoUSAFqeo7xIQZdtI4rjdAHYOx36IpLFdojSt6mmO/ZWZGyKD7lZIVcOCuNoUHLsDTFE3LeatwDOmwstZcZmNGdcm8sw+tFkcJmjanjfb6mx2gqoUYwyLvTBlNZoqDtbX2A3ae25Y4iIvy8/M9Rcj0VzX79RThfVYhIOHUQ0C2oCTBJtmzXWuONo8fNjStAayVB7TBOo1F6I9gqS7PHWkeeqj6W7YLrDUBIaNah9JpXnm1QBIEKRpbOhtKP0uZLjK3DNTvG2pNfnGXMeu8LRS0Rhv51u3PXYRvi0G6iCzERiO9+yjLFq1aPNwitL0EhuIimKYG5GiqCWUD1HzeebX0BQxLG0P5d50kMYShVWliTDv0qw3z2lVj+IlWlXgb2kgLdNL1E8KbDa7iJ5jEJDWm26UqpIYyY6P9TLZgHhZStGZ8v30JMatlmBVHaX8TI7oZoFIj7LLXAstHkeu+VpTD5sIucsyVNg5ARY4zPGdeWBr8G4+cGSyY60qWjMCWkNfIK09B0bnKkV8MHtpoilxNVCmhD3rOGsxMIY082zTtj8zDi1DjIsFQNJ0pjkxtrysyTj3wNhYp+YP89K0tP2aZpqmzWmTrc4mp2eTM2aRErPiZkRnG4Y1A0tYJCzmXmYVYebGeKBPjwzzCgG6WKmxWlW5m5stnz0rRDLrTDZMSethn/BQreUIFlPcQJQqYV1FEWAUMoD+RdYsA9WKaMZBCc1Y78cQwBUkSZN1fNWSNANr/Cw2JhfNjMK3eawp74pr4DKtKCdwQWKegCwpFjMXq9u+6JJbtt+KjyKIA0l1rMd2shuIlKQX3UBUpmdohpVYNIFb7u2MZFcgkeybTxxGm58o1CksYfZSBamiWg6qElGzAReruGZIYxjKUvN57u/S8eaG+3Y+lQkuxXKNy8rNLZ/LJhFAS5peb8qtEx7rjb9R8bQakU5am4jr4qmlt1QddsNwXRxWHUkTiSR/jaPl1R0cFwrU4sz2alnXZJLNmsLPBFZy6iMatqpfnURpsZKpj4JNs9/muYqZiTJrGGPAe/a5vRizjrJYFVMW9qRHobWCkccMoighkFfTyf7KaT4/Qx9jDIwxtD2ce9NBWmU1xrDQ8wvMGZFwooqSj+EPg1kpcH7F0WvOrbBzHOwDOdmINO3zd++nzKVvU5Le3LILnKXqUPutN+UIR7F00vfDY71pt8dT78lROl2XXlr9TyoOSdEC63bGbXal0fa4vFWBRfNCyalaryNXrVof1Z21LPajwIu5L+Nmxxh/eC8TagUvRm61p0s3iZ8gAAAQAElEQVRLiM81StIFgnErSy7dRHeLFdzMl5dnqEiqY9FiIWc3EMeJzAp8L5DQBkzLGP60nOcGabrS2xj+NJ8eyu+mgHR7yQxrRgSamHfZum5V1GorxpCJDSsL7a27xaf1/B0zVZcVdv4yVR5apWxm8X0uZUMkLNLGWOWl+I/ECQ/2oyxXJOsCaUpz9ewEqlOj0IeARPoEZ42TJ1HD1oSO5dbZRlV9irNStR86qrVMAq4+nCT/WRJPisxqX8tAP8yjjrBKRVBhm+tfU0kjrRc25lODoDi3PxCumIkGAX4BMREblqaSMWpPI1uTGJNCVNO+0q+iiVrhpJe2X8RjfqYoNbdU9A7HsiZ5lUX/DECSdiuOkm9SO6dZ34UWbRpOUyc9SbVHZTHAZ8W1xVJ5FhaomVbzty3wJlo3HaShWmZDYN7VrC79ilqeptV2LYcFpq08+7PAy8Zt57YwxLfXpcaBV+bgr0nJt8nF1PE7gewSzbLq3NjNQ+8hdNF5OcwS+NYM0gS2OiW58ugd5O6QprJUS5OmcygXSmgQaJVMg+1U4XN+uvk5zjzD6bOhTcqhwPBNexb5TPNZnyHVN6htfPZyAXk+V8DdySwqlEDjnAQKCrsIFbN5VMoVxpoZGTSqnBTEs6B/6EtSmGK2gCLDlkjyK5F/tVyezTcZoM4VRqVYgvxWpHzRpiu9ufLdBGmgwolognlWPchdfUYSdozNniuWcXsqb+tLdVbhsyYwzNSdwmsSqpQq9lvalVIZ7VRlOavZDGq3b6Kh43iK0CK2j8qg9JpOhGi68bf52PZrDEOJ2tw208qq2MzkmmmxyILq5kPbL+tI9dbmQqt1ZE+idfHbkJdovi/j2Ljz3b8bz5VKA8VyvU2BtHnl9tmhpe643xT1xpxOAZj7ZXQf8dmLoM2tadZnTf1ptbwYtqp/ZHH3FsoEujJBqkUCjwb9xUpgLdAs5YoEuyIEiEULkAUUCZgt4LSmBewciuRnwcoyAASyebqNTuYg0AxXSrBgL8CfT+QhsGsNNOWjSpDL0z2n7zaTshMZZCemkR2fRkY0NmXNAvMlULTJMv8VgrbiTI9NYiXKjE/Z8mhFoPiSmAP2kwo3CKc5SbXz9SjVJznR5Fn+i3cmkVFeSEqrlC9BqwbxUN5VD6qP1nerZ02WQ+Hzd8dRuHIZVX0djzxb8dSuIHI0qbmukZsI9mr+qO8ZhhM1XTb/d9NBmu0CNRBkaSuvKrw1y8rZGAfGGAsy8ytO/nOI4WDmuHznHyrskA9DH62Kl7ojTMXi/TaJ9NIP+4SHyqPFiKTpPNUeel4N1WsVVCfvojpNfehqItxnGAmXGWWUfNISU2lu2q0Buhpqy5D6BrsIHM4W88e+Q15R/vj0my5VMU1JW2AsqrNfK3yLlew1rhg18VU42cwSpW5J36VcHqWxcZRv35rzCVNhjTEGFovAi2k2uKppcPLhU9ttYEyT2hw31epsampMzCH46jVLYwyf7t2qtBr1bQ1WlFw9x4HLsGqA1swp98VoLqd7IRZbutzz/XbbKtT1lSilNBZ0ugdfbp+9KkS635QeFZDm+OWGXB065bGqMrHOG/rHygRoh2CtL9a1k+O5duC3eBlj4LC/r4WMaev1tFYbBqU64LsO4r63LD9jGAH3LmPMsuGdmbwZZ2488JKboX+TjC2XMS1TAUhL3C7DqY19A9Q0y7SFk169lx1Jr7nfLjXPfrd5r8naKBVQvXHNStPU10BYUyfWOEzf8zzLS+OkxjEzH2uMMfBcF6oDG/Ah/DibnabjuCy0D8fMTVqVVuUOuCpQeVLlua6HCt2qrFC5LUqGriIa7bcGVvvzd81eph61SF0j8WLTi+47xr7Iwv59X2lLGpe6A4u0730xXmNk1WG22sA0dbCrisrlupOfQqiaQzSdmEORVBxBJAxDYBMvw7rywyFEkrHVUSIG+11lz1V0qG4MQaRIsDEhD12JCGLL8NInSb2Qj9ZljIHHeEEssmz64UQUoSAEZybfStf1XVuWSCIKS/EowrRbikcQxPgsors+x+ozvmF5MXN5tKeYdoR8KjNuMhzPQSwSQm+K8SMBpokZtSCEFg/HdRTMkiEPfa5U+V+KQuTvsj3M2G2gWISAuErp22FZWh9OqlM41H9qqVJSt4xnfhzyFw65zMOM06Yb90q7SUm7rmu/zyoTbZcqp8CNltpMJfmuB48dURUnCbst6DyrRnCL2ryE0qI2p++SVZJ0kaAiCWGzy+1z4Aeu2uT+Ug5xgGjzMLTpvXRhvnOc9PRFvIU+813Y6aolmFIWvlO3wCJwaSePIGlMs36MMfAJ0voe8uoohibQejZhQ7RscExlOV5MEGCgI77sd6k1GfiBb+PaH6bvhUIWoJdNn8AfiobhuE4zGtMVeIUJ7jFORJY6koi3qDOFRNdcEpC7fjPfYuKxfTsIxlHmp0Z+cjOG9cEwkWQCPT0dGO5OAkx3OhwhvzSizIfLCUlhRcpPhBNTsjuN5SgeDcHPTnADcQxVblZWKfyFPB+B74sNJfk693BKKOtzstYFMIZ5cX0IyI0xeFhXs8Y3MXVVjP3PLOxU7cmWKmXk8jlUWIFyV8WEWEFyL1cqWApsVHfGPLwKVF4fRSoTVEpSdzyEzPnsVdo43IhW0XI4NgMMD6EoNknCLgpcjk9TmuZt3Zb8kdhdzAD5CQZRTBor3mupKQMjfm2s2dQYp95W21+9BD15r5UszxUiNcM0f21QWUX2YaUfBuQ4Nc3c28Aun6NsW/WVuZuyBgoWeA56CK4Kdztfgc5Ty90SZi6qeRb9pMiM96yh43hT46iO3UEmM0EwrkD/hDbsBxZbysIfqkUqM/ijeD7xJxaNIxxE9PjQiMNpc9PW7BthocNBGI5zL3lV0nQhC4GyAFn/siYZi9vZbTI7Dak9Fs8pG3ROq90L1eDGgzruPZfvjq0pSVdRF2hsYrEpHCHkAr4sG5BulANVKg+18gawWzcL7clluTLRiy0tJouaWgnqu9Hsy4v6z3Nsw9p5Pks/Ko5IIWQWmWaWy3fVVTpg5cvjQZAaQTTDW2mLZh7XZTiMZUwbUz63brnGPBeaeArUF9/Il2GMsdQKI3NVedA4KBa4gXgN49cvE1fKSCeSFqiFLVPcQ8jTX/xaJKyKR+KIhMItp4diqo42PeEwQTodT3OpEcymXWVHy1CSns5nUOVSJMblTW+6y85ydyZHof+BOBt4EYuZ76ZGEc13/w48q9hlStElkuybWWSPgyi0QQCtfEuSfhROeCgv2jiclNiqh8VIlV3OA7lJoG3ZPD8oqwhz+uuqUGY+l+azJNAJTh7GOOin1OmIedNrbb8rxlOORe1slXFRu9ty9vnxASXrURR2F3pBV+A6BGkfAqpbBOmSZkssEVgRliNKy6U7NzF+8zL0Rb/OZBq+76NM94nMJDIE6vbo8kvGU9S2xNqdN93ujI2No53Gx8cxMTGJ8fGJOe7tYe7XXi6UEQ1F4XuhOQXOFfK4OzkG6aY9qkM00/meh7HpCcyf5VoR1VzG8FfUcqTZlKKthT/frbvGjStJ0lyhb3rBKfhCID2vOdadj+bmoYboullsSEThb5YAPV2uL8OvAegbHQLpZULN8WKUOc9rfJD6ZaJcg3Sz/bF7Qs8a2aw6OEfavbDKu+iey9I2RWzRbKgGDFe7mtiXWnk5jKOPRXVHfKo7arhdqGBu32pwsTxDs3wXt+hwQjY7hanpSUSCKDooKCpkierU0clxTOUyepwlz3ER9sOcb2sbjoXjxN0JYuz4BHGW5nKY6szmaBMtkXAUHckuu4HYnuw0Z7Kb43dnpeZULAnNdlPZDO5MjVk9Unv4lewCajbfSsG+df4VgkmxXLWrkE0tHBMTQAcaWeDo4vP93pKkYx558b5fXmuNX6OEVZgeR4F9r8ZN7SwRcarCXrVUp5LeU6oOfa9j1YmJmWi1ERRWRGxilDIn5EmCtE9RtCvw6PLo3mpCM79fUKfss794barP+SXQS01SeajUUnmU50sf9OA9P9qC5yLr6ka5jAwD9yVTBOkE1YF15Ao53KFwmOFKvhXJGGN10elYBwE90nJ+KKbT1dWJdurs7ERHRxqdnR1z3NvD3K99y8AgRrZsQ4pLCaetcSQt36JifzIzBZ3ySMUS2NY3RPVHDRdvXMH0vJmuWWOGhojG49vWgKToIpfA8/uy9XzAPx47d8jB/KGI9V4+B7BAugn86+WyunjaCxEYl6lyqxBoi9lJTN24hNzYLfbHimUiHb9UDPah/Ueitv0k6QTRczlpeyZSW5clZsw4rmworEgh1b6TbOcSH1IhDyGXFU/78ncr9vKhFvVVnkUtT7EStZ7XYUrtwPkFbOYlYzvsU8mQiw5OQhmq8O5Qmm4PrHajQN7utMCubE5RpXqFUrM8h/0Q4pSUSwTt2xOjdgUvNStmrhD9ezt6sXVwCL09PRuOhZ3E3Q5ibGdHB7poLoepq2nVmWxvnOFJlZHsQE9Hzxy9tI7ajXIH9uqdG8hxp9X3fAx29aGLuqOb43dwm1K2juTNyQk7DdtwjtPsg1pm9uG7YylLkubgtZ13k4sdYmMEbRPvRiQfJfho83AjeC3Go079cZH9bur6BYxdPoPp21dR5qrO4SCOpjqR7uVATSWxN+lja8wFi7iQDaU0ityAJOmFvhvioslholTFeLFq+elFjzuU7GvGwUDYt24r/mhMiFYMuHyABlFR/Utnjuvc1FsNNVhHijfLmflocKYRcWZrc2YoAmqtWp394FSIcXtCrj0qd5266YomRcZQHiTQVQm+VX2ro0Wzbx+WUSlRei6UcLlYxChXR32lEnrv3kFtYgxZqlgv3bqG27ST3ewdDkUw0D2AzmTnrNvDsjwUkFZhJUUP9W1FPBLX4yyNT0/h3PVLGJ+ehDpAVzKNXVtGKMnUcPbaBYxnJuct44nSEM2ymLWwqWlnT+Dvw7kfTqoVbq6UKHHM9ONNzYR00oGDJVoE67oirkGcjBdv5bWzbBAAKsWcBeI6N6kr3NXPjt1A5u51lHNT8PwAQTSBWKoLQ8M7cGiwG892B3ixJ4ztMR/uApRmH6sW0chNo17MQ9+nEFmQaQMavdas72zUOInOtg2j1pmf5QBGIKPvbRTyJZwezeCrsSzHQx15tvMYVR0uqyCNOvQa9EokXu0SIwcTatUaSrnC8pQvQHmoE5CZnMXUer1m0yws8iGn+W5FhikXirZubPyZH43xGuuoQbCWkwXdStXmxX5/ZDprv0Oi+AFBNtWgeoICyOjM3oDiKV8Kq2915CYysDQ5TVOUwTTdrvL5q0wGZQL2QCYP78pV5K9dxu27N3GZID3FtlP6IoeTXiIax0DPINKJDjzsi8Pp4WQhwUGwlSDdSUnFpcTSykWhXMRlStKXbl9DntK0lh3b+ocw0NWHq3du4RwrVmqRVniNlyYtMoQ5AFrhvktmhYO++bbhcVWpnAAAEABJREFU5leA1BOBu0hb3EcDNEH6/njWqS8ucdMoR9XF5LXzGLv4FbKj1wkaFThcsUU7+9G37yS2HHkOnUM70RGPYkfcw1OdIbzaF8aJjgApf4nhwmqu5bIojY1x3zCHfIbAQnApTNGuDxzRbkFkKkNhO4sSAa9OgAMvgZI+imQBRh8FIqDkCCiWZLc0DX3wKEP72GSOgkoBhWIZtwnQWQJ1j0P1CnkqzEqUY36q9kw1E+et9AWeijc9OomlKDM2hQLBrUZAZzR71znZlPJFC6Iq37I0nUMxV7QTgo3MH6WtyaxKngJrOtm7Jr6UfIvZAizNTCAOAbbH1OFSir/Dspc504mHJr4yw1sqllC2VIYmJIHyBCXns5USRjkhD9WAPgowaq8JqlDPfv05rt69xbmqYdPWjzCnj3gz2D1IvXRYTg+Vluh1Dz5PUmX0cWAM929DLBKbk6BUHl9d+ppLkFFoKdNN1cixnQeQYLivLn+NK3euo8JBNxtJKD370LSo8RpszObTd+u3zE6Yo9RS4WZXYwYMNqsGQo7ZkFfC2/O7nhMeKneFG0KiOvtKgZt/k9fPQzR15wqqlHi9UNgCtM+N7Fi6G/FYDD0RD7sSPk51Bhacn+wKo4vL7Pb8LGYnTKJM4MhnCKDTeQtohWy+CTICGws0RQJ0EZKaGzOSo3jV2F4WYAQ0LYAhCAtkmlSxcapc0kvq1mmOc7kKLhSqCDvAtsCF3GuUQFdDdaoOlO43jdi17IpK7aHNw7EZaXpBOQxdiAnGGJRpv24auELqoIS8z7hIUiissA5uTIzj7PXLmMhwH4FRWnece2Hbt+xEX1d/y+mhmmziTU1/TmKSoncP70Y3ddMuK67lqTPRUnl8SaCe5DLEGIOh3gEc3bUfVYLOx+e+IlDfJFBLN2dgjGlFfWyyBsocrFOjo5ic2fQqc9e6mJlEhsv5LCVJbYjVqIel+MDQrfueJNFyWY9JrQSCDZakBdJRb3VtXKsUUZi8yw2/ixi9+IUtc40gXacU5YUCJPqG0b/vCQwefhYpCgi+51kJeTjm4Wg6hOe6w3itL4Knu8LoC3tYVVHY/7xEJ0KD2+BRoGCHXE/VrRjHZTpdlOa1efk5QZpCNHZFfHTQbcXIqw1gYLNvjKFJclrkwDgkY9B+Gfo7rgNLngtnhlyalnzWYYs8D47jtEefSYNubXzFyw9CVDmF51IsgkQ8gv5YCDrNovPh2s51yT+IhqFX1MP0D8eikGliYdwOPJz1DSXiEJ6gCmNbIo5QMoYMdXJfZcdxZXocqs9WpgI/4Kp9ADsGd9iDDS33h2mydh5e8nrzcISVsXvrbsRZge05GZ2awEdff4HznOmKlAgD7rbuHtqOgyO7udybwPtnPsHVOwJqNZM6jqidA+0bgztk9M25uQKENg5L1PNVqS4qcwOsVi5Q1zqNLEF66sZFTN+8gsLEXUpnkuqKyNOeoYpJqoDC5CiKlDrL1NnOSlxi2qJlVidqgRB7VIgDV/aNqjWf/KKuWQj+lIZq7BtlTuQqqyTm3NgdjF/9GlO3LqPCTSGX/cYLBUhw869r+0GkqGKLJtJIcqNtMOriYMrHU10Bvk9g/h7pCIG6kwOYSa4p+8b3EBrYhsjuIwj1boFL6dwClutaYBI4tcjMY26MgeMK6FxYYPNokp8nCnnwQj68wEeEed6ZjuJUdwwHkwGeSIawkxuZjuvCD0IIRYI5JOBajFzfResyxsBjOvo4kYCtCXAEucQ9iiRiiPA5IH+H+ZyNyzYJhQNECHqRZBxRhovSLoroOUU3PdOMkcKJCJx5aRvyc1leZ6ZOjDHwWGbxjHcmkWj7/keS9mRHEh2xMOwmIsf3ZLUB5SGWTiDRnWZ4UQohhrtLwP48zM3GcAhPJhPYT7c4w9WZp4tcHZ0p5TDN/YjZ8hgHaU6yB3YcxDDb0nGcltdDNR96Lrq5zDy48xC2cBD5nj9bGTrpcX30pgXqG6O3oc2OBIH86K6DOLh9rz0y885XH+Iilf5l7tjanYzZ2LKwBZcBFIX4NlKVwFXh2jvS0Yee3UfRuW0vIqzjeM8WdI7sQ5LSYxBLQAAsCbNGiTo/cQeT189hguA2eeMCJm9eIoiPok4/SeCTNy/S7ywmrl9AboxtQdCv1yoW+AtToygI1PMZgNKqD8O/ja/ZqOsgMSNN1ykZS1qeuCH1xQVk7t6Ajs3Vmb7UXJFkF7p3HqZ+mdLywAgcx7V5ihBU+jho9yV9PEF1xiu9EUrNUQikByMuNBmsP+cGTjiCYHgXYodOEawPI0KhItLbh0hHGvr6nSUCRBAJowV2xhj4IZ8gGEM0RTCkf5SApi/ZRdNxCHxaFCfI9HQlsa8nhWMdUQwELjzjwPU9G1/+Ftg6UwSrFNrtArtkdxqxjoQFNcxcxhiEmB8btqsJcHHGt7yYXjydhNJXngTkDgF1JipUr6FogKgAmfmOiAjUEUtRhKnXt0QJOBQNIxQEcF23FX3GNGiYuaPXsLUktTuuC5ktgjEA75DroJNgH7iAvqFd5mYiZi6N+hxX22dKRbxVyHJztY4nOWEeCMIIjAMdV7xIAeZDqsJucoKfiWaNCMNsH9yOfRwn6UTautmfh/zjPOT0ISX9CCvm8K7D6OJuujFshZlM5TjLnb5yDh+d+xx3JsZQ44ZYkkB9nEB9SEBNcHjzi/dx9sZlFKivUwPNRLWt3hT+5rjOen9bLXXqOn3PQUcsQDTw4DoGqlJJK+FoEgnuWKdY30lKlEEsyQGaQIpAlh7ahQQnyggBPUxpwg8irCKDKjtzjiAogJ66do6bbTdRoT63ys2Y3PgdqhUuYYqgnqMaxaGqgQKKTY+RN/SOEGDjLJeYCoybm4C3KS1n4UdipDg85jlFCaiLE1O8o9cucVO+wUDExV7qmU90hPBiL9UZ/RE83xPG9piH1apRlO5qyHg+vK5+RPYeR/TwM4jup7nrAKIjuxAdHEaktxchSnWu78NWFBvHC0JoBzgBW0CAC6IRtk+YFEDSos9wHgHdJUAZY9C6HLax2tclWOsLcQ6B1HFdOK4LSapzQG4+IraYPDST45P3WpMPXAc9rIeA1aB/xiAWNTQwQYz4uFjEH7iC1EexTkWjOBgOI+y4KDkOLjP8u5zkL1Kwq1GgaaXruR76uwdwZM8xDHFstNwfBdN5FDLRkejAoV1HsGt4z4L35EenJ/D2lx/jndMf243EKhshFUvgib1H8BQHQJnPX9y4itvcIS57IdQNW4GFUqPR+M7dLsFsqCuGU7t78MTObhwe7sSegRSGu+PoS0fQGQ8QE3izkxtj4HCAh6IxJClpC7zTVD+Jop298EIB4r1bMECw2Xr8RfQfPIX0lh0IReJwPA+hWByRdBcBpgN+JIYg8BFm+ngAV5R8476BIW+BcZqTytDR5zFw4EmrwgiFowg5QAd/tsZc7Ke0fJygfKorwMsE5tcJzC/3RiCwTvqO5UNWD+52HFC8Bbq3AcOHgG1Hga37YQZ2wx3cBX/LLoT6h+F398NJdTJsHAhigB8GHA9g2/AHgMHqrgff45Ul0Wx+lKRo1mFpiy2F/ZkXhvG1+qExz2OpRwNjDLSoSnLSlkTNbgFJz5cJvG8SnN/lHkzIOHiB/fMQ+0XYD1Bin70UjuEP1To+YZhcuTybgDEGaQomh7ii38sJPhJEZv0eBYvzKGTCGINBzmIn952ETnv4Xmg2W2rA29SZ/vHTd/HmFx/gFqW3Kpe1cYLCMUrULx99GkNbtqNEoJ+KpZALx1HyQ6g5DufVOqlhaZbht9zisdzdiTAObe3ASwcG8MaJIbx+fCu+d3gQLx7oxzN7e3FyZw8O039XfxJbCej9qQi6GCcVDSES8iAeDtuENwcEKI27CLGDR1jHQTwFl51eJyNinf1IDWxHisAe7x7kBBtB4BroDxt8RTgqJUnbPJG37wAJjs6uwMGWqIvdCc9u/D1NUH6VYPzGQBSv90ehDcCdcR9JgrdjGPFh3AQMhDjwkz1A3w54O48ieuQZxI8/j+ihpxHisxncB/TvAnq3A93DQMcAkOoG4h2g3gBwvZmcmxlzvrGU+/xw4HhY6LZ6F6XTDG2B1f40n1f1qwacH9Aueec7LvXcSpD54F1zgZuo4W3uP/wim8WXVGEMhAK8lu7Egc4eBD2DKA2O4CKFjj9Qcv5wenKOHlqpRIIodg3txjGufvSCndweJXIelcwEoTB2cgPxKPWovR29FhhaeWsC9Sj++Nl7+MNn7+IKN7mkhw4Ixru3bMMT23aij8vHOgdDhjPmZDSNO3BwYewuLt++Dr0YU2LjaXmjnVzxazV1K41vq+kRtFMRH1s6Y9g7mMaJ7d0E7368fmwLfnB0C149NEjwHsCzBO9Tu3rwxI5uHNvehUPDHdhLCXx7ZxRDMR99YRcdBLokgVHgOJ9S9OsKuUhSuuHY2fDqFPh3E5AHmA+dXz6cCuHJzgDPdQd4uSeMHxKQX6O0LF3z1qi34WqMjS2QgWHfdeMp+JSk3d6tQA+BuX8HMLQPGDlMouQ9THNoP0DpG130j6UBl6i0aGZW26NXG27RROY6ClxXDfnGTt6mjUNTfOIvHRukNq9Zq3Ir4jYLakyvQBolXXTq+Iz0llPDb+sVfMz4bjKNZ7ftxmv7j2KEq2xn/wnk9h/D2d4B/Do7ifepFp3W3gnuXSG2w3D/MJ7Y/wS29Y/AIYbc8300bM6jkY1mLlLxFA7sOIRD3PSRftp15nbI0alx/OmzD/DrD9/E19cuIUfdqGGlRh2DdCmLruw4EtwsMGzEUepM3714Fv/63u/xP0m/pyT+wZlPcZo67mt3b0LfBylxyfNdBG7Vdoh6y854gK3dcewZTOHoSBee3tOLlw8N4I3jQ/jxia344bEhvEbp++VtKbzQG8Ez3WFok01niOfTUwTMYx0h9AQuFhOWlOb9kEemIwTfl/vC0EkMAbKOyx1JB9hOSVmThMsw95PGIxOXfRpSe0RTQKoX6B0Bth4AtuwF9VKA6y+SVbOI2xJOHB9L+CzvvEgSAtDlI7V8FVLUeqbJR2VF1I71dAa3VqAPIo1z1XyFaoyvuBH4Hveofk+J+Ve1En5FYeAtbmre2LoNfQeO4rUTz+Gvn/k+nn/+B+iiWTvxPCaGd+IT7qn8+xcf4sOvv0SWdqY6e/uezxX8Fpzc/yT2crMwoAQ+6/kIWZxHKC82K13JLpzc9wSO7jmOjmQnHGduFiezU3iP+ul/e+93eI+ge3tiFHrDzrBlfW4IJAoZdGfGMNSoYif1pQnqpK6P3sKfPn8f//z2r/GPf/oF/untX+GXH/wBf/z8PXz09ec4e/UCbozdxnR2GmVuQNbrdXYSzvC299hsfed+PNdBguqP3p4ERoY6sa83hhMEYqkPniVYzyeB956Ej4TvYJGxvCH1l6akvoNSfW/Ypf75QaWC9VwPPg4BBel+WJVIvBNYz4TEMdovOJ4AABAASURBVNIOhljzpToXrTkiIyieiNaZu5UdAbL2kqqOiyLLeZfmFwTm31O3/ItcFv9E+keC9L8y+rvxJMaHRjBw+AReeupl/PXLP8ZPX/sZTrzwQ6QOHEe9dwvy5HGZG9l/4Mr73979HT6/dAbFcnEm1aYhgB6giu7E3pM4SMEwGUs2PR7BX+dRy5MxBn2d/XiWm0In9p9cFKhznFE/vfAV/unNX+EXBNsz1y8jR4BuMK7K4zTq6AiF8OTOffj5i2/g7179C/zFs9/Hs4dOYmvvIOrsFedvXMEfKF3/y9u/wT+++Qv8CwH8Vx/+yYL5R+e+oKR+Efqokz6fWuFsXidPqUnE/ztFmiRjYSCdALgxuC5w+E5V2AMqrPo2+zR6CdQDVH0EwQNK6MGwbRBgRXWaVSaRJd2mZHXZ1HGdq7oJ6oWnuHIYJZ3jxt2fqIP/UySKyz0DcLbvxfaDT+D5J17CX77wOv7D9/4Sf0N66dRL2EZpOYhEOKbr0OcitEp+56uP8c9v/Rq/4Ar6AlUc1apSZIIztwBar3w/eeAUju4+jnScaqQZv0fRcB7FTLmcSbf2DuHF4y/iCe7e93T0wmOjtedVx/G0iajZ8vdnP8e1Wh05NnSFs2jdaNMQELAG1DkNsaFP7DmM1598Cf+BgP3/+MHP8Hev/Dl+9PQrOLn3MPo6ujnTlnD66nn89uM38U9v/Qr/g8D9rwTw3370Ft5lo391+RwkkWe4M1yt1fCdAmzpQeNRIEWgDvl4DNTYvEvg7LuAJsrOJNDXAzO8Daarb+PyQOBcNzOJw8tElneVK9JMvcYxWsEZmh8TmK0u2dTwO6eBLz0fY+E4ityXMhznnVR7Ht9zCH/x3Gt2vP6vHK9/8+qf47UnXoAOCwx291FeCHF8N+z7ExqTF29dxdtffshx+0v8/R//De9yta23lduzZmAgHfTWvq149tjzeIqbtl1cbeMRv5xHNX+u62Jr/zBefeJVvHjiJYwMjiAchGGMmZPlCmfJDEFzIohjPNGF8VgHMpEEJuHgbjaDicwUitRPC9TrVGMYYxCPxDAysBWn9h3Dj59+Ff/p+z/F/8ol09++8md446lXcHz3QXSlOpChDusTSuz/TtXKP1BN8i/v/Aa/++RtfHbhNG6N37V8xRPfhcsjUKRi4NIGHCFgQ2C567HffdYA+yklkyY4dxCcezqadR8Nw/T0wR0YgpFkvcZkBJqLRZk7qhYLASiMCLOXuJEIwrNOtNDFbvLlON6uU23xEVe+v6HK4l9I/14t4g9ODWcI1CVK0mmuavsYpjs/hS6qKftyk9gTCeOp3Yeo9jyG4b4tnJ8oIJCvxpoEJK2k73J/SlLyh1RX/uajN/EPf/yf+O+//ze8RaDWQYH5QpQEv0Qsgf3b9+PVJ7+PZ448i0fxJAeLueB+ZEFaOVXF6k3EVwjUP3z2DS5NjqGTeur5UrXCNtipy14ImWgSY9RrX264eOfSOfzq47fwu0/fxrtnPsGX9uNMN5rAbU971KCGdx0HKeq6dnIiePrACfzFs6/hfyFw/6fv/wQ/4/LqxSOnMNw7YDcq36ce/J/e/iX+7d3f4q0vPsAlzuA5bmCKj/LxrSZOnEhywHDDBkEIYJ3j8bWxNaA61YRIMEZHAugWOHMDMRzA1jf9DVUdHtUebkc37EVU5A2rb5ZlUeIeSyuA/G3EmR89iwiqjXbi6rRBAahOatBeJ80Hv3qtgVq1Rqrabz/ruzGT3JD/uljEn7jq/OfMNP55ehIfZrMocr9nax14puHgjbqLn9Q8/Kjm4DDd06U8wpUSvEYN2vhvUL0oQC6UCvbf5125fQ1fXDrLVe1H+C3HtFa5/+33/4r//Kt/xP9NgBZYz5ecVTpjDCQ9D/QM4tkjz+HPXvgLC9DCEfl/E8j5JmQyGUtCO7B//uJf4KWTr0BSdYR6K2PmzuutstSp7shQj3z65lX8+/t/wP/+q3/A//aLv8f/+Zt/shuH/05dlT3tcfYzq+KQHksNXOKMXqvXLHBrIuhOd+LgyF58/+QL+FuqSaQLe/3Uy9jO5ZIk6V9+9CdIun77y49w9e4N6MNQUrG08vGtNFtALekuEgCc4L6V5dzsQqkvt4OzJOdO6kptHZs5uTFUCbgEaa9vwLrX2Wf1tbxSoYgWFfMFzKdStoBSvoQax4aNyJ8GpeAqQbKYy6OQK8x+tU+fJdVX/KyZoV8mx7gFCJAZzd4NSsFKt0C/3HQOo5kszkxP4/fTU/in6Qn8ZmoKo8zH9koD32t4+Cl8/Ljh42kC9E4CdRKG612gzjwQu9FgHVSMA4H8+VvX8d7pTwjI78CuZAnE/+U3/wP/31/8d8jUXpRWtHcnx6DVNBa5tBpPUXVyYPsB/ODp1/HG8z+iJH2A8gX77SLhH1WnbwRIq/Kk7B8Z3I7vP/Ua3nj2Rzi+7wR6O/sQ+AEcNqxhgyvcYlSjJDCVncaFm1fwzlcf4Z/f/hX+8y//b/z/CNz/9bf/bPVYvyCY//HT9/Ah9dv65wI67ZHJ5WwHkJTsOS76O3rwDCXtn730I/wVNySf3n/c+v/p8/fsMT/FvTOhTlNBg39z8vJtenBdIBEFOlPgWhR2Wf5tKt9mloXARFGP9RiBlZx7CMyq10XAeTZbnBidRBJudw9AFWC1XEVhOms/cq/vQmfHp5v28SlkRWNTyIxNI0N7fiqDSqkyy0ogXS6UkJ3IQPGyE9MQ5fRta9FUtvm9aIJw83vQ9zbhbNxSGVME8UsE6rcpLf9PSs/vcWXJgYEnuEv4Rt3B92sG+yt1xEtVNDgWBcjKgTYP7xpglPtG00EMUxGugml+zXH379zUl2D1f/z6H/Gv7/wW73EFq/+gksnnoPE4W4B5FmMMXI7VaDiK4f5teO7YC/izF/8Szx19nirMbnwTL+eblmkrVXMz8S9f+ilef/qHlLBPYisl21gkRqzwYAxbfRWF0omNselJnL120b7J+I/UOf9vv/x7K3X/t9/9C3eHfwXput6jmuTr65cwOjUBvRCjDhIJBdizdQde5+7yz178IZ7cexT6d19/+Oxd/J46a3uGO59ftjOtIouPdhCXXSceAboIKknqqh9vKK6+vdRHVX9hSnSqO20I9rAereQcBhzW7UrcfB8eJWmvt89uYtepipCUW6fqoS4g5LMkXUuUVBloJY5r9q8xxjSFka9Rx5vUM3/sCH4NnqSk/Ebdw3M0t1Ji9mGgsEWGH2P4C9RHf8JNwzdJf3Ab+JwTze1EJ9WU3RiPpnCXEvotjjf9txStbBlt2duQvwQ1CXI6qbFz6y48c/Q5/PiFP8MPqSbdN7LvGyc9txd4Fb2hPfijYZcqYkvvFrx66nv4+ff/Fn/+0l/iBW4u7ueyprejD1KFuJT2HHZ2Y8yqM61/JHCXy6evrpyH1CH//Q//Ron7HyDQ/rf3fsvd44+g71xPUirXEst3PWzrG7LqkJ889zr2bt1JHfU1/PLDP+L9s5/aL/VV25aWq87INyWg6lYSnyQ/e0QvhFUBzDelfBuZT9UV+6OVmqMRQPXVTWDu7YTdjA0HrDuz6hQN+7fb0wuvtYEo/quOff8BJQnfITh/RGB+261jnFk/xH2gN+DhGeOhz7hwHYMKaZJ0kZuEHxCUf0Mw/xfSP5D+3a3hI6eBW/QvOy6k7lhNzgxB2RjDruZAwByPxjFEQe34vpP43qnX8LNX/go/f/XnePrQM1ycUKePb/blPLzs33/KAuvezl48ffgZ/OxVNsz3/wY/ot7pheMv4tieY9g+uAPd6W5o6aPGdNkRHMeBMWZViWsWn8hO2Q1HvbX4X6jTFnD/6oM/4pPzX0Iv0pSpx/Y4YEb6BdbP4aVjz8Dl81tffGjPXF+7ewvlqrr0qpL8ZgbyPSAdBysbkBrksVTdbEf1M5HqJxIGdDpGE1pv+l5dSQ/dDL22X+PASaQQ2rEHoZFdcGMxNL+C58IlT9k9pjtLIR8eSe4aA+2JueyvPv38IIQWhcIhNCmg2ST5OeRdYuSrlIbfpRT8lWfQxQnmNQLlS7E4huMxhHVcMxbGOHl86Rv8kWD8b6R/IZi/SVAXYGc5BLVXSVYr3sYYKM+u41pQ1qpZwtiuoV04QWDWwYK/oKD2N6/9LTcG/xyHdh1GgvtY+JZczrekHFZ63jm0086kf/v6f8Df/uA/4iev/JTLnR/hpSdewamDT+HgzoPY1r8NnckuRMIReJ4HNbw6gDFm2aqQ/k3v/X9+8Qx12r/Gf6VKRBsaevHl1sSoBeJ4NIaTuw/hx0+9ip0Dw5CaRG866gSINiWXTeCb7smBDg3O7g5YyZCDFJ4Lzoj4Tl3qR44DhDywkwGpONACZis1JwCCGlHnvqvFeD78kR2IPvMioseeRGT7TkS6uxBNJRClGiVCkhllHqKcIGTXh/0F1K3EDaVYn2DaDBNHlBJ+jCRTFOuII9aRsBQmvwqBX+qKdwnStzlkjoTC+DEni5OdaXSxnB7jTsXD+CJw8Tuvjn81VfwWVZxHHXmsDMvGGGg8ujOAHA3HOPf3YGRguwXfpymQvfLk96ww9lMKZn/3+n+kgEapme79Xf12TONbdjnfsvLY4gTcTBzsGcTxvSfw+jM/xN+99h/wH9/4X/DXr/0dVSM/wevP/hAvnXgZTx44BalIpNPuSHQgzA4n6VwdRDouY4zlN/9H+mydCPn1R29asNYr5mevXkC2kLcdTFL1qyefw5Gd++156j9++j7VJJdRLEsGmc/tW/Ss6hI4caByZMECFKUzVgogP3wLL/URkeuAik8gGmmWuyMF9KSB3g5AOmdJ0g7DbHAVmFAAb9sOhJ97BZHnSUdPIDwygnBXJ8LJOIJEDEEsgoD5CkXD8IMARnmdyYdhwzgUVvxwCPY/u9CU3We7ibxQCB6lbIfgXGS881RPfECALjD+Seqbn3F99Hu+VXlPUhf+RbGAf8tm8PeZSfyBm3y3q1VQxczQC29jjN30dwnIHvMgwakz1QVt+B2gQHXq0FN4mQKW9Mp/+fJP8Dccv//pjf+V4/hvrDB2eNcR6Kyz4mKTroeRzMb3modRihXSdCnl6SiO/uvCqYOn8KPnfoy/o7T9H3/4v+Dnr/0N/py7v6898zqe5Q7w4V1HsXNoNwZ6BpCIJri8CkGdyBizIBWdGrk5doebhe9Y6fr909RDT43Zt6C6U514/tATeGr/UWQKWbs5qdMl33qJWrXksK4iYaArhSZYxwhgAViRwCL1iG/SpfyLHA6dkAcu4ZoqHk1MKq+OzokEzARFsO898OIpP1wZYmgHcORp4PApYMd+gIIK2IdBIG1OlMyzWXtuJP/qxZQz1TLer5WtPPwUAfoIKUbPcr2OG1Tp6Vz0P2Wn8GYhh1ECNr0WJGaMgeu4CPkhO770/YxdW/fgxN4nrOAkocqqLrjXpPH5twRmuZ3UV+oGtnGxFrfAju/QxVb7DpW2rageO24c8APyAAAQAElEQVRHsgPSa2kJ9ecv/AX+mh3jJy/9FLK/8eyP8coTr9rX0rdv2YF0PG0BWxJ2Gxtr1floHbT/13d/Qz30B/abH9pYTFBPd2LPEQL1cRQoYeg89cWbV/GdAGrVjABKOmqBVjcBm8tuCLgomTVBYx2IIb6bRcoeQcVOLJQiIVCWqkJqHYEyl/d2EpIaQ2VU+SIhEIU2K4dz01FeqXLD8C7g6FPA8WeA/ceA7buBvi1AugMgmBtKvlDbOBz+nFAVzZZxLjf7JKDNE4S/5irwfa4UG9UaBNB7CNAhGJQbDegrdXqj8Be5DL4ul1Ghm43c9qNxI2DuTHZi1/Buqh9P4VWqLQTAP37uz+3Y+9sf/AcrQJ2ialJjToKVq3ziu32xlb7bFdBeem0udia7sGd4D1488RJ+xh1iSdzSbb966vs4uucotFGpzmaMQfulo3n6X4x6bfwPn76Ha3dvWD11NAjj8I69OLHnEHRW+92vPsLVOzegkyTt8b/Vdg00LrstoEkFIHAToAmw9dEmAaDqU/SwKkLNqfRFAi/fRVN9EQaoi4UF5TSlU042AmWpMTqSAFUJnL0BxcMjcikv4SjQvxU4eBI4+SIB+1mYg0/C2X8c3r5D3HDcDX9gCG5nDwx1ylB4SrcWvNVejosG60HH5s5XSninmKdmuYEnvRB2GA8ew5SYzoVKBb/hSvEtAvgYpef5NWCMYTUG6O8egDb5vv/UD/DTV/6KK9n/hL98+afQCQytcNMJCUE+Hl8La8DRhlg7QYsZTp/WjeGtyZlxM0yr2NrkNNvLNZv+TB4cdtJOzvxHdx/Dnz3/5/ir7/3cvkyzf/sBqlvT7KgeQ869x6Ym8Nbn79sv7AmMdbIjxgFwZMc+HNm5D3cnx/HB2c9wZ3IMOj0yN/a3/IkD226mdSRAZWKTWoAt6VTH+SRluw4s6HGAz5rYgKsdiFu8lZYkZOpqrZQvyV8nVaRT7iIg91D67OsEZ2dA+Y5FYSVqxd+ALD1wFspnhHnupSS9+yDcJ55H5OUfIvbKDxF58XsIc9PRP3YKZt9RgJve2HkAGNkDDO9ApX8rrlIyf4/gW6D51JYRHNy6E5FtO1Eb3o4rHWn8oVHFB6UiMnWdhL5XGmMMJPR0p7txhLpjScw/1+krqhoP7jjI8ZOCpOvW+NPYa9k3z2R+iXU2bVk3CedUPqXJJIm2DWuV21LklEoltJM+RqSXNspyLxbn+LWHe6B2Lq0eKH+VbTkqzq0T5UX6555UL54+9Bxef/pHePrws9jaN0yVZIQ4otGvKm/SRHYa71I//cfP3qdEfdNK1MlYAvqC147Bbfa/xXx+4TSmuDxUwzRjfcd+BY4CZUmoPZ2AgFAqEQFjRxIQUEr6jkYAqRiCEDjqwZkRs6oSAgErH0sSl/I2PDe9IIldPCIBrPQr3kpD3yHRRKG0LSB3wQKy8sGNNzYwrHSJb8nFOjMEbW9gC4I9BxA+9iS8E88Ax58FTr0EPPUK8ORLqB5/Dneo1/6YOu2xRBrHDpzAYfrFn3kJzrMv4eb+A3iXq6EvnDryBLf22nEo3OiY3M4tO/HCsRfxBlWHpw4+jXQsjQolb42ne1RGmSqSUqn8ELBmBt+U/sPCOotDM/mw9tKCenDyhQLaqZAvQNTutpn2AvNTLBTn5Gkz01fa0h8vlabe7BrqGcLzR17ASydewYHtkgrScLk8bO+ok9xAef/MJ3iTUvWNu7ep3qiik51dao9u6sI/u3TWvu1Y4ITUHu87aReYCkglpVrQ7gB6BZYySQLQLgJ3J0mgKol2VTQTXiAsEp/uNKwU30e+rTQ0KQi0BeD3fWzwm9yCBnA91KmimzYOPh+/i0uZKeygjvsINyRjXA3WtmzDVc/gT1fP43Pur+ijSe0l9hi/O9WNY7uP49UnXsPTB59FN4WbSrmy6JjWWCtwvGvcLzXmHqS70n0YeJfL5y3OCm9WKp8TcJk3hyi12OdQAGvO93/Qz0w3RInnoaTNsoVCIQTMw0rp93T24MmDp/D6M2/g5L6T6Ep1UWjz2vsr9JnU905/gndOf4TRqXHUG3Vs6erDE3uPwHMcfHruK9wcu41v9VuJc2pkDQ8t4A5TgpYqJJUABLQ9aQJ4J9BHEF+JpDtWeAvujJ+Iw0rR4umxrZTGGrL0XQlaprR7+fY16F/NpeJJ+8317lQHBY2KXRnq7P+nF0+jMO+/nWivZqBnEM8ceRY/4Lg4uvcYUsk0lhpLYY635lgLLRlmqbgb4W7TVx5I+gzyRvBcLY9WeqvBOicWjaKdolwKRbjEjFKqaXffDHuUebFpMw+bkd78NGbTZ/nn+y32nEoksY/SxQ+eed12zN7OvgWH6fV9kA/OfGrfUJzKZeG4LnZQGjm8cz/0csyXl75GJp+lXkrKse8KDDwu56NaA9oAl3Bx9upFyH5yz2EM9w7a/RPto7xHNd5n57+y/wWlvQwhP8BWqv9e4oa7PtewY2j7HFxZbPxovEU51iKRCDTuYxz/m0lKX+mKosxHbBPTF77adFeBdU57RT+2r70GtPmxpXcIL518mXrqp9HXSaDmkq+dk95IfOfLj3CWS0Tp++PcSNzPJWQ/pfFLlFjsfz+vfmtfHW+visf2R7wGipUS9IbsrYm72ElhYjfBVn18mgKGPg36wdefQXsu7cUI+SEM9w9Dn2PQXk0X1R14fG1YDTwG6Q2qSknRzx9/EacOPgXtaLuOO8tZEolOeuhUx63xO1Rv1NCb7sJR7qQ73Mg5ffkcVSOTVnKZjfTY8rgGNrkGtDk+OjmBczeucJ81sN9ST8USduNb/VefQLg5dmdOrnzPxxYKKc8de86q/9IJqqPmhHj8cL818Bik77cG2+L3dvRSmn4Wh3cd5lIvBmPMrG+xUsb5G5fxBdUb2ULWbjSO9A9hx8A23OQGzQUODEkxsxEeWx7XwCbWgE4Z6XO7565fxBj3T/Zu3U41xwC0jzKVy+BLChKXb1+fkyMJItqL0Z7MyX1P2GN1cwI8ftiQGngM0htSjfeY9HFj8OT+J7FjcIeVRu75gJ1/AvpAk76Mp+9/xKMx7B4aYbgQzly9gNHJcav7a4/z2P64BjajBrR5fYtSsoSFBPvlLvZLqTFK2kS8dY398zyy+dxsVowxiEZi2DuyD8f2Hueebtes32PLxtbAY5De2PqEjiBt37IDJ/c/gd7OXrjcKGwlUavXcfXuTUrTZ+ymIbhXONDVa4Fa/zzzDHXW+kiTpJpWnMfm4xp40DXQkpZPU1CQvnnXlhH7X4ikppvITOLLK+dw9c7NOdmQmmOob6t9i3ArNwzneD5+2NAaeAzSG1qdTWY6yL9v+wH7hb14JD5H7THNpeO5a5dw/c4te6RJbyPuHtqBFHV/GiRX79ywOsAmp8e/j2vgwddAqVyGvilzgeq4vo5u7GV/FAiXqKLTv6xSfy22HbfTRmI6nsahnYewa+vuOYLIg8/tdy+FRwOkv4X13kv99LE9xyEpQx2+VURJydfHblOaPovJ3DR1fg3olMehHXuhkx+fnP8KdybG7OZiK85j83ENPKga0Ddk9M2Zzy6esaq2w+yHvZ3d1j42PYEzV85D/u3p62zzyOB2HKAgkoqn2r0e2x9ADTwG6QdQqWIpNccwNwUP7zrCDZX0PGk6i9Ps/BdvXLXAHPghaIm5fWArrnBz5tPzX2IyMwUtN8XrMT2ugQdRA9JD6+yzTm3c4eb1vq27sHNwBIZ/+WIROiutvZJS5d530LVZqNNLBylFSwB5EPl6zHNuDTwG6bn1saFPyVjSbqyMsOPrHwq0M785fgcfE4zvTI5aqbkr2YETuw+jK9WBzy6cwacXvrLnUaXHbo/32P64BjaiBgTQd7lR/fHXX0L/t3Owpx9Hd+1HMhaHNrX1JuznF0+j/cidMQbRcJQqjl3Ys20v9NbcRuTlG8pj07L9GKQfYFUbYzDQPYAju48tODutb1B/Td307BuHzMdQ7wCePXiSAyGCd09/go/PfWHPT+v8Kr0f2i0VjTaXLHHzU6bcHlqGvkEJq55UX1oVWbNRf+hvl+pb51KpfXj2M3xy4Uuu9JJ4+sAJbOnup5qjjvHMJAWF0wTvy3y+93U7bYrr9NKBHYfQ39X/DWqFb3ZWH4P0A24/bSLq+9S7KXlEKIW0J3d3agzvn/nUqj7yxQI8x+VycxueO/QEIkEY+u7HB2c+w21K29Idtsd9UHYBiSYFDeQyN440meicrKQu/ePdO8zLKCUw/YPebCFn/yVYsVyCNpnKlQpXBVUO7IcPRA+qfubzFQjrk7Ot+lI9qD5Eqp9xqq3usr7Uhqo/1Z0+A6D9B9WX4im++MznvdHPSkP5uz52y35PRvsf6UQKLxx5ElK1NdDAdC6LLy99jY/OfW7BupUHY4z9Tyr6TO/u4d1o32dphXlsPpgacB4M28dc22tAm4hHdh2F/u9ie+cWGF68dRV/+vw9nL9+yQKelpAHt+/BqyeeRQcH0EeUpt/84gNcvHUN+VLBAmA77/u1a+AqH/ruda6Qt2e19ar6V1fO4YOvP8ebX7wP/SOD33z0Jn7zIUnmR2/hdx+/bf9tmP7BwVtffEjJ/2Mr+UvXfmP0FqbyGQvc1VrtoUuO91tH8+NrIqvWqhDQTuUy9nia6utD1tc7X32MNz//wH5P/PefvMt6egu/VZ2p7j58C79R3X3yDt768kMC4Rd2Y+7K7RsYy0ygwPbVZLzRoK02Vn41OXx97QL+9Ol7Nl2pOL5/4nnspy5aAoLa/8zVc3iL/e3KvCN3oZlvc0iK7lrite/59fT4eWNq4DFIb0w9LsvF931s37Kdao+jBN4O6Hu7rQiSpr6+dhF/JFDb/4FIqTQIhbBveBdeO/mClXAuXL9MQHwbHxEEpCuUdFtdJ/hpwErPLQlO0p4kYr1J9jn14AKO3378Fn75/h/xyw/+aNMU6GgDaZRSvz6/KsnwDqVpHdnSiYD3Tn9kB7UG/m8Y9xfv/wG/+uBP+AMBSqsATT76yJQkuI0Gn1YdboapelOdq+4lDZ+9eoET0yfQBParD1Vff4DK/6fP3rMArFXQ5xfP2G+H350cg+puMjuJO6y705wABeS2rj/8A+vrjwTyt/H2lx/hi4tnceXODfutcdWZ2kmqEqW/1nLWGw0ovs7eq43f5gTy24/fwY2x2zgwsgffP/Gc3bA2jgMB9Fn1Q+b/HPub0mylJzVHT7obh/cctf3YGNPyemxuQg04m5DG4yRYAx32P7wcxf4dB+yy0Zh7HT1HVYc2C39HCeucJOpSyao+dgwO4wdPvIBT+49ZKfuPHEC/plT2/plP7EdwJrOUVgnqGogCQA2s9sEse506UPkpjAZ9hioKSbpfXf4a73LQ/p6D9nefvI03KT19ev4r3OAuv+e62No7aP/l12snn8dPnv8BfvbCj/Dzl0Q/xl/R/OkLP8RfPvcD/PiZ7+H7J5/DElhRnwAAEABJREFUc4efwOEd++w3SbJM47MLp/HrD/+E//nBHwhkb0HfLZHEKMCoUgpV3lgtj/ytfKruJDFrEn3nq49myvVHC8p6XVr+g119OL7rEFUHp/Aa2+zPWC9/yXpTPam+fv7Sj239/ezFN2y9aaV0ZMd+9Hf2UskAXL17Ax+e/ZyT9fusr3coib8DAf2Zq+ft5p3qVO2ntNSedQKw8taqQNnV/lVO3pLGNQHrBamvr1/kpPEBfs2JU/1GbfvC0afw8rFnMNQzAC5zkM1noZXAbz9+E19dPkdgr7TYwqUKTt/jOLTrCA5RFx2PxGf9Hls2pwYeg/Tm1DP0IaWhvq32P5LrVdoo9dPG3ANqDcJPqNrQcvj0lfPI5HNUbdQoeaftps7rT76EPUM7IL3mb6lqkLT7x8/exYdfc8nMgSwAvEOJTZKxeOWoupjMTtt/13WNS9fTlN40SP/w6bsQ0P+ay+63CThX7l7nLn2AA9t243uUrH76/Ov4m1f+DD8nmLx28kU8ue8Ydg2NQG9GSprqSXcSWHqg747sG95pPxJ1av9xvHDkKfzoqVfw85d/jJ+99AbeeOplHN19AIHnc2l9Ab+ktPkLArYmg/M3ryBbzNvy4RG9GoROAZ7AWUD5R9bbL977A37HupfqKRWN4ynWzZ8TjH/OSeuvXvwRfnjqJTx/+Emc2ncUR3bux96tO7Ctbwv6Onu4cdyJHkqjAvPdW7fbNlUdKe5fs85+8tzrePn4s9i7dQd8TpIXbl61E+evOSn/+qM/4Y+coD/gRp+OxF2/e8t+YkB5Uztn2VfGudl3e+IuJfdr+JITsNr695x8f8mVzVtUR6m+NYn86OlX8cSeI0gy/1VOluovn1PiVzpfUBetiaDVJFrxJWIJ6LjdM4efwWDvlpbXY3MTa+AxSG9iZUsfvXNoJ54/+gKBbxd0LM+Ye0AtiVpH7/7ne7+HBpkAuczNu8APYffQdvzgyRfxxqmXrcRaa9TsDvxvqWLQQPwVpdbfEHgFIr+jRP67T9/B7zhI5S8/qS9+S4D55NyXyHBzSGAhQPkJQfmnz/8Qrxx/Bkd3HcAwJWhNIBrA0rlqQ1MgIMAfm5rA3YlxC/x6fThLiVnLf0ltGtyS8nzXs4B+fPch/PipV/FzSpBvPP2KnQQkxb/5+fv4Bcv3HqX4m2N3oPJJCtzEZlgxKUmkKrfOrL/NFYZUOO+d/RR1rkpO7DmMv3juNZbrDbxOUD60fS90fNJxjJVAVQ+qD9WL6mdiZuNQ9aaXQyZz05Rcc3Z/QWEpEFvA1KR3cs8hrkqeh9rjL559jUB+3K5MJjLTXIl8bvXZv+RE9yuCttpV7fu7T9+GSG37a7a/2ln0O/YBqWTUxzRp/Pmz32cbP2vb13UcuzK7PnobbxPAVT59ibHMjd9W5eitwhil5n0j+/Hc0ecxMrjdChot/8fm5tWAs3lJPU5JNaBBI0n6xRMvYffwHkSCCIy5B9Qa3F9cPot/ffe3EOB+TfWH/jmAQDPKsAKFH1Fi1UB+7ckXcEQqho5uyn0NCAS0ESnJSOqG8zeu4DbVF9V6Df1dPdB/hBGw/IxS8k+ef80e9xumdBTiJKAltEBjmktfqUO+5LL3bUrav+ESWINeA/nf3/89/u293+HfSb+gXbpngcOb3Fz84MynlJjPQee/BeriJVDT5ufxXQfxZ09/Dz+ltPjUgeMEsyqlxA/xW4LK55fO2mOGKp/q52GSJgupCrQi+ZCqh19R+v+Qq5tIEMZLR57GT194HT/kCuHgyB7EIjFbDgHyFOvs+t3bVoLV0Un95xLVyy+pYlA9/fu7zTrT5KsJ9ZecUOUvfb/e6NNkpZWT6kztoPR02uKFw6dgJ1GmK7WX6rE71QmFu0G9so5wfsa9BEnAmlAms1OQOmOopx8n9xzGDzmh/4xqqR888aLVPQe+zzxXbH1L2v4V9x1+QVIf09noVt1Lgo5T0t4/sg/6RvSux69+t6rmoZiPQfohVLsGuHR8rzzxKvZSUtGzMWY2J5LkblLK/C2loX95+zd4i9LO5VvXkaOK4P/P3ns4NpUs2cOnlSVnG5NzDiYZTDI5h0nvvd3vf/zt7tt9bwZmYIAh55zTDDkbbJwkJ0nfOS3LyMKW5AiGK2jf1F1VXVVdXV3dt6+8VY/Hg/GjxqBqzmIbE/5Phif+kx6rGuRPjIP+SE9P6SfGjP+2bhf+g0Pxf/AoT1yNV2UFQ7C0YuR9Qy3UUM/fvUpv7TR+PXcE/z71O/7n2K/4ryN78c/jv+Hn0wfxG+/L6MjY/HL6EP772D78vyM/d+X5N/Psp0GSF3eZk5wPGdaobfxgvWUfDYRi7Jqs+pE0LmY44G19rcV3kkZenYs6qJhcyy5ODN+JeN5IY3v/2SM7YSqPv5lzBeKxeLlxySpMZAzXbRJe6DuOKjThe/7ONRyh0RVv/n3yd/yTPPt/R36xfPkf8ueXM4fxOzs0pQRfD9o8/yW+8rnlKztkecbq6B6yY5X3LeOvzlV80/zAinlLkAyP/IPy/DsNt2Qtr170/Y0jon+w8/3/GDr5j/V7rIFeMmsByopLrBMgL1nhEe3DcZyhm1/P/oFTNy/hHWWQymU3Y9BFeUWomFGBTVVbMG/aPPjYiafmcc6HlwOOkR5efndhk2GumLkQW1ZswQJOyBTmFdpJmq4MPGlmOEHhDzWo/WzIGpo+eP7Qhhs0HG9jKEQeqNvlQnF+oTXc08dNgVaGKOnLGpNGj0NpYbFd1xqNxqzBVNkaxq/vP3uIc7ev4CDjlntpdP957Df8i4ZGcWs9k7GIxmKkpPf/HZyoamL8W6EZTTodYQz1/07sx/8e3499NFBH6C1rFci7D7XWA9RKgenjJtvJtV0MF4wpKccteoOH6XVef3jHvg4vb7J3jIP/pIOx2RrSd4kx30P0ntVhKLwk46cw0DhOCsY5VlEnoo82XOE8wCF6oL+wU/rf47/aDu0E5we0OkJGT/ztIF8yUdpBnFr1Io9WBvpfJw/YznDv2cN2Zc35u9egSWSFmMKtLXbTLcnCT4NZTm96EkdA2kpAX/iZM2kGpo6bBE1CamLPGIZeCF8et0IurzmakmwUV99H4yzP/i7nPVJf9xatkk1JYQkWzV6MzSu2Yq410H49ctJn5IBjpD8j84MMX8ybOp+Geiu0tekoGiyvxwfDf0myNASvZVxTjfZnGtJfzhyiZ3aCXtBFXH94F4/orcrgNnLySEYk0tZq443yxJR0Tx6hDMKTN89w7a+7dhLqd06CCdb/0qDuP3eU9+9Yr0rGI4m7v0cZBy0VvMSQgTzMn+mVH6a3qdUjNfXvrbGWdzaPk5W7V23ECk48NnOUoBDAWYZYXnIUobCD6t5fGnIpJ/jikZa8nbp5AWfZYblcBpuWrMY2xv+njZvMOKzLxo9fMn4rI36AHZpGGb8zrm47n4Y6dGQxyLnQonXq6uguk2f7zv1hvW11nAfphZ9iHF+4tEOiJvpktCVX0Z5MkbYWS2dDuBEyyvKYr3A0c+LaeYaojuKXMwftCElbEWhuIJUmYwz8Pj8m0PCvWrgaW6q2Ytak2ZzA9KZmc84/Ewdcnwnv4KEd4ZDUOOZMmYvtq3didUU1Jo+ZDL2Z6OawM7Vq8i5rGTpQDPJ3xoQVgvg/el976a0eOH8cMoLHOFEoYyPv+ByN3Wk27uOcQPyDE00HaVT2nTlCT/kA/vfEbzT0x+0HCOQtZwoxGGOsh+92uxnv9FiPXB6XmxOEil0aY5DpJ4Ot2LhWdsi4HaLHrJh5HevSQW+vpKAEayuqOAm3ESX5RdCQ/xgnOOXJy3ArDJEJfn+fySvVtrFaiqilgorrTuKk6W7G+5czjJQfCFnv1RrOezch71P0H+VI4XnNKxrmjoyojTFwudyWZ+KXJo11dJOPLpcLxhj09tPLRe9p/PVG4G8MH/2TIZR/U9bygg+yk5DnrZDFaYaJJGd1LqduXITuH7x4Evs56tp79hCkH0p/XD5t32rVfEMqTgNj6SsIFXAiexY2L9+CLSu3YTont0Vnal7n/PNxwPX5UDuYkxxQg5g4eiLWLFyD9Us3YumcpdCeH/K01aCT+ZJHeYAaxj55/dzO+ive+U8OuxXn/O+j+/A/PP8fhi4UM/4vXTPJOzvPmPOTN8+h8IRgJOGlHo1JNFx5uiEaqmIa0bGjxtnOY+qEaZgxcaZN6kzGlo5FaUEp8tnINSEqQ9QTvYLf1t4O7U18mOEExWH1Nt6jV8/QwqG8z+vF/MkzGXPdhHlTZjLfM3YiJ2iwb+AtwzLyMjN1JOjDLxaPWU9e3uY58kMrJV7XvcNSxm+1vlm7wAmcDJpCAl30MpyheQIZdz1PTYbGzu1yw+fxIcDRUUFeAUoZkhhbNhb6QGuSZ1ohMYmdsO5ri88AJyR9DF+orDEGPf0kJ8n6IWPVZ29fhuYC/t8fP+O/j+6F5PtPzhdI3pKz5K+wyR/sSK79eQcval5DHndPcIUzFAxhfPkELJlVaQ30miVrUV5c3lN2595n5IDrM+J2UKdxQEueKqYvxO7qPdi6cjsWz16CMTSEMtZuemDG9NyQBUaNWcasmfHhOoZH6uipKgSiZXQ9GRaVSSZjjPWo/F4/FBufNHay/U5j9eJqbKNntXPNLuxauwffrf0e361jWv89dvN6Z/UubFu1HZuWb8KKipV2ZzTRq3rI+PRksGWs/3rxhEb4OD2+Y/Tm79s14eBP8fMtlWuxduFyu4b6OA3jcU6eKp6q+qh+sX5OLMojb2MM/x0n/OTJH716BmdvXYHH5bHrwzdwYnBMySiLVyOWKww7KNxwhDH1l+/fQOVJYrf/qp94JqOsTnXutPlYvWg1NnPCbfuqndi5Zjf59h2+X/+D5duetd9hV/Vu7Fy9C1tWbGPeNZg/fYE1lAWhQgiWvG1jepezCJA8FeZobG6GXljRtrZhhos6soRdjEnIWZ3v+PLxWDavivLdjg2VGzF78ly70kjwnTTkHOgTAsdI94ldQ59ZjXTC6InQEr3v1/2ArZzAWTq3EhNHT7Ieq4yfvCBjMjfkTJQaYyAY8nzlASvkMG38NPva+rqlG2hI9uDHjX/D3zf/Bw3Mj9AqlDWLqrF8fhX0PbulcyqtgdnM2OV3NED/2PyfzPsP5v0BO2iANlRuwIIZC1HOGLvgCxfSfo3hJmgFiIbmOipmLiNTUlCEVfOXQS+GjC8bbT+OcJBx2RM3Lti34d7X11rvUAZX+WU81UFpYk8o7DkNue53MJyicIvCJvLIbz66j+MMpWit8V8vHmPG+MnYvWozquYsQn4wsaTubd17+ybmAeLUpJ7KC24yGXnN7DAVkhpLT3nRrMXYwE5KHdkPG37EP8izf2z5T8ggb67aDL0EsoQjI6WqBSvsmmNNyn2/Xnn/kzz7kTLeZkdR6pSnjp+K4oJiiG+Sj8vlJkaTRN/nozEGboamBE9wp46fBrxobd4AABAASURBVNGh8Nr37GzXsCMeVVRuY+9wfl8kBxwj/UWKBZAxnsIGu5ENXQ1aHtj6yvXQSpBx9II0XJZH5PcFbF6PxwMZQ72EYIyxDVvnuifDrwbv5+SQvHKVlSelWLg84C3sCHauloe3GztW7sSqilWYPmEGCvIKYYzJyiHhHsVhcgUN89aVW/G3Tf+ADNYWeotLZi/BmLIx1ui4XN3VTZODem1Z6641Ofas5qUNRfgZApg/ZTZ2r9yMtYuqoE+MadLx8KUTsJOLnODT+mpN+ClmrPhtY3MTwzjNds8LXSucoXDQDU6unr51yb5lqdCGXn8eVVgKrdrYwcnB2ROnMXbsQqQlAq3qOMq4/h/0njVJl15xNw2mQgQTGCJYNnc5tq/awc7sJ/y44SdsXL4Zc6fOpYEtycngaT2zjObsybOxsmI1DfUOa7B30dveTE982fzlmDFpJhRSKswvtF6unyMdyVHyFC2SrwH/UUbirZudh55Ld2SUtYJIHfCkMZM4KluMjcs2sfPYgx/W/4R1S9czpDbe6kx6PZ3rL4sD3VvNl0WbQw05oIapRrZ2yTrbuGSwk8PltUvXoZJe9typ8zB9/HTIAx9F77Uwr8ga2NLiMth48rgp0Isz8vqqF6+FjKeG4t/Rk5JB3cMQhrz18uLR8Hi8MMYQc///BwNBzJo0i4ZnG36gAdu6crv10hWnlYFJhSyPVwbx0KWT0Kvutx8/wIfmRiisMY6e9Kala/DT2h1Yt3AFiuhlP3r11K5sOUpDeoSxV02WHmNIREmTpMdpZI/RWz7Go4ztUYY1tJZZ8dmxpeU2tKG376oXVqGsuNROANYxPKTlf/LqVfZ17dtUEi0/ZPzU2Sybtxw7GP5RJ7SJxlSeqQxitwL9uJBhHT9qPFYsWElD+r3t6BRe2rFmJ2S0Vy9ag4WzFmEm+apw1NhRnA8oKrNy1rrm0SWjMWn0JMyYOAMV0yuwnF77eo5otpH3uxg++56e+252AFWEP6ZsDNLl0A+SB7WIA6x3DjhGunfefHFP5BnNpoe5kcPrHzf+xKH1f7Ix/916YLsZL5bh3bF6J+PE2xhr3IYd9PR2MQa6p/o7KHTyI0MY/9jyH/iJZTcs2wh5vgpJDFWDleGZzA5iE71MGbV1S9ZDE2ny/o0x3firt+XO3L5kJ8bO3LyI5/SqFabQBkBjy8qxYfFK/K16O/as2oLqimX2xZIYJwHlNWtvEu2vcYvhDL2U8/zda9TS8LpdLhvS2LBoBX5Yww6DaU3FcpSz81JcV29GPn713C5J1IsmWlnSFGnuRpe8VYU2tOJBnuh3DO+oHhqJuF3ubnkH40JcEd8USlGIZAtHOZKbQk/q8L5jh7qb8tTIZ/vqHVAHqHmBHew4dknW1IPv2TH+fdPfrX58zxCM5hbUmWgUNRg0OjCGlwMuLfdJTbFYFLFoDPZerPPICQl7PcRH4ZVnNRy4esNh8Q9zvbvRQtyWhiy8jsfiNoSgiToNmbUiRI1xK0MM36/70XqwmrySQVnOWLImqORphQJ5iLFsN5yduGI54u6pbKZ7MnRa1bBx2RZ6hVsxb+p8O0GZbuTa2ttx//lD7D9/jOkozt25gidvXkDGVEsQi/OLsGDabIYq1tC73o5/rNsJvVX5Q/U2a4S/X73VHn+kMf8bve+/r9+F72mY19JIz5k8HQXBPLusrj7ciIcvn1qPXMb54MUT9lqGO7X5uRk+KCkswUKGcbat3IG17GTGlIxhvxFPtI9OvmWqey7PsvHdwEDL5KaMnWI71hWdXvIOTk7+SCP8HecutHxu1cI1dsQyfcJ0lBWNsssls+EXbtU7W76heR6zfLTtPmlzBomnudEbs7ZO+IebBzHWM8H7KHmQ4ENvNLuampqRnpo5a6zU1Mg4Xw/P0/MP3nUTmonP4uZx8OB+WseeYAuvxf8ZcIue5nAYokHnw56SMm9q+kQfBosWj/GgYtpCbFm+FZVzlmE0h+gKI6QaRp3XNn6we3v8+1TiBQzFq+/ReL/98B5aPqjJPMVgZbTHjRqDqWMnYvak6Zg7Zabdo2LKmAmQ910QykecAO1KiEgTtNRO66L15p3e4tx75jDO370GbR7FbF3/jTHQcrqxpeOg2POGpZswZ+JcxKMYIt40QXrXRBl08XoYdVA6J90bdtyaR2Cdhb9J58NYZ1tX4hRupaYh1PumXuolmYebw9SpJqbebZQrTjXuljgznpwh73Y/Pd+QXcP+Pgtu1X3I6pVDjYifbhpiPOaQe1ApFV4ChNJQ4lbMexo9vY3LNtttW6eOn2onxeRtW8F3/pGX8b6+DnoxR2uD99Gg6oWSE9fPQZOIj189w+vaGuh1cy1D04spWjGi/Sm0UqSGBv3V+zfWQ7765y0cZ9z6wIWj2HvmEPadPYJL928gYZxlxjuR8iDjr7DSDE7arVu6AeuWbGSIZgqMy5A1Q8MZAibmxP+hwdA7VOmaZG/bPAnpPecQPKGeq9bCTdT8PwQ4MkDlI1adOEmHaOAZbw3TX+HMEZsrPz8f6SkvPw/5eZ/eT8836NfCmZeHPKbPhT+Bm/XvgS+DXt90HHmhRN3F//Rnw3AdSuKXHIYY35QJU7FpxRbsWL3LDtE1KajYuIb2SPvJ8N54eA96a/H/Th6we2X8eu6oDYkcuHCM949DHxfQ5KNCF3q5R/f3nz8Kecz/PvU7/nXyILQ/yJ0nf0HGPA0FjDE2PFBeXI7Kucvs+uaNVZswafykT9rHYOuBdC5E3udL74eY75/SnmxvoSGv56e4862+y96IBz09H8p7Sbw6DiWeXmGzneWFaGt47DUP9cGlpUCpSXE4mzxupN4fjnM3cbrcLgi/h+fDgTMVh/ALt1Lq/eE6d7s9+Hy43Ra3eDBcvFe4Qqsl9nAybOWCVZhQPhHyYns21gmzGm6JQG8unr971S6rO3DhOL3jP/CvE4kNimSQZZh/v3ACR6+ehTzmZ29fIdIaSQBI+2uMscY5P5iPKeOmQSsidq3ZjSWzFkNrp4dD9uK55K40HPjScQivm7qXfn+4ri3+z9DeVb8k73U+nEl4c7V1rjSddS4dDgwrBxST1kTXhsrN2FiZeHNRxjKf3oWeGWOGhB5jDLSKoji/GMK/fN4KbK3ahk1VW6Albi6Xa0jwOkAdDvSVA44m9pVjTv4h4YCM5VJOJmop4a7qXVizqBqKXRfRiAb8QevtDsRwGhiovAy/lqKVFpVBq2LWLV2PnWv2YEvVViyaudiuOoHzczjwBXHAMdJfkDD6SMpXl90YgzIaT70FqWVle6r3QGuTK+dUYvrEGXY1SGFeIUKBkF1+6PX4GJLzWONrjLH8MMbYa4VM5CnLwCuEorcsx5aNtYa5asEKGuUt0Kvbu6oZ2pizFNo7A87P4cAXyAHHSH+BQvnWSdJKj5LCEiybX2U3JtKLMDLY2m8i8fZdNRbTsM6aPBsTx0xEeeloFBeUWC+4tLAUMsaTx03G3ClzOQlYCX1TUltw6gWQPWu/t2vIdzLuvJBx5wIa/W+d3079v2wOOEb6y5bPN09dwB+gIZ6EynnLO/fK+Bt+2vg3fL/+B+xZ9x1DFdpzZBefbWfawbTTrhjZxRDGHk5I6o27nzb9ze6vsXnFFvvVERlxednfPHMdBowIDnxVRnpEcNwhckAcUEy5hF721HFTsZie8Nol67Bt5XYa7R/x06a/W8OtV6lXL1qDBTMq7H4W8pYVjx4QYqeww4HPxAHHSH8mxjtoHQ44HHA4kAsHHCOdC5ecPA4HHA44HBgSDmQH6hjp7DxycjgccDjgcOCzccAx0p+N9Q5ihwMOBxwOZOeAY6Sz88jJ4XDA4cDwccDBlMYBx0inMcS5dDjgcMDhwJfEAcdIf0nScGhxOOBwwOFAGgccI53GkP5e6svUjeFGtLS12D1q+wvHKedwIJ0DqdexeMzqWGNzA/Qlj9Rnw3GufZfbO9ogXW9tax0OlH3CIfra2tvQxLb4JdLXp8p0Zh6xRjqOOKSw2hx+UBMbQV/htne0403tG5y5fhoPn/8FKUknf7sOUp6c6RQNnZ+y6rUM83QBH4QT0aeUqHsUveLNRlfyeQ/0xbPJjGX0may+4BbNg1D9jCCEoy809Tkv6x1nylZOvGmONOPOozs4TV1roKHuifCEDGO5yTAbXj6Pxz9+GEE0vHn/2ur6g2cP0E6DnY3u4XseRSudpCevHuPsjbPQsSf+jLR7I9JIq7HLEL6vf49X714OWnr9/hXe0ti+phLmCvfluxd4+vopLt25iOOXj1nFaKfRTlUEKbn2M35b9yYjrW9qX0N5Xr97lTHfKz5//+E95L2n4unvufjZ2t6Kdx9qoAYo+K8GyNeauhp0dHR0kSQcLa0tnfBfflK/17WdvGfdcsYtedW9hfSglrpQ21CLD411kPEKt4QTBoRGpouIfpzI4DVFmj6hN2cac+Cj9O2N1bvMcn/x9jnuP7mHk1eO4+Kt89ZbTK+SbRcf3uVMr3TtLfXyDXWvpzrVUI7S3SQeee9va2tw+topppP489mfOePqCf5r4n1b9xpqez0978u9F29f4AHpOXvjDE5dP4XnNS+SZI/o48g00uzZ65vqceXOJRw89zt+PbkXe0/83K+078QvOHBmP/64cBjHrxyjcE/i5NXjOHrpCI5c/MOmQ+cPYv/p37CvJzzHf7H4z1BpZSBipC1dI6z3wUYoxRauvcS5twd6D54/gEMXDvaMpzO/aDjEOl+5dxnyqtQBpOPr67U8HRm6i3cusL6HM+Lvie7Ue6Lv4NnfrREJt4a7Qj/CUcMGf+LyccvvvWk8OHhuv637r6f24ZfOuu795Ehe8/khysPKhjI7RFz7T/9K2f+CfSf2Yj9leezSUVy6e8kakDfv36Cuoc7ySgamr7xRhyuP7PD5Q/itE8+ndP1M/NnSL1DdpEuW9k7dOkI9k76dvnEKxy4fxe9nD9h8e9P4k+DJL1D5+0/voSc9ky4oDHFJ7YJwJIu9n/Dw5260Ko90TrqXmlf3Rcs5GjwZ8FS+qcNtZsd1868bveqKykvXRW9qfQ9fOEQZ/WZp2HfyF57/ioPnf7fHVPx7WX/xW/m7laccBFfw96bU7ZfjqtcvOEAZXb13BWGOOFJpHsnnI9JIc9SMeCyOVsae3tW9w70n93D+5nka15M4ceVEzukMFfDWw1v0BF6huaXZel4d0Xa0K9EbVgOVh1nfWI8X7JXvPb6Hq/eucqh3ht7MSYvn5NUTOHfzLJ69eYb29vZedUFGSh6JPIObf93kcPWMLZ9K77lbZ3Hhzjmcunbyk2cnr5zEeXpP8qRkUEUbeugQeiUgywM18Nb2Fnryb3Hrr1s90pdKa0/nGmLe5VBcHrk8unT64vRqLQ9qXuHmn+TBtdNd9TxLHl64fc56Zyd7kOHJqydx8fYFPHrxiJ5yI9oon1Z6/+LFw+cPcf3BNVy4dQ7HLh6BGvGYuWBRAAAQAElEQVT+U79ao62GvP/Mb+TdOcroKdS5W9qy8KPrMUf6Mu4yfk9fPcXlu1f6rGenrp5iuUuk/SHqGz9AsvuY2jjioM4xbBBujeBt7VuGzB5CBvAC63uS9RavxRN18jceXLfx4C760k7i1Anx5R29aenKuZvnungsOOlJuiadk+4ln6ldSEdf1ry08e8Y21p3NHHI8aitr2V7uNIN/pnrZ3D1/lV6tA/winJuaGqw4T/VV3zXKOf+k/u2jOomr/c85XaG4Zskfh1V19tsm4q927KSN2PgkoPoUqjl6r1rti0q/0m2Q9VFuGs4IhQfutM8cq9GpJHWZjnaZGdlxUrsrN6NTcu3YPK4KXZj+FxFoU/2aDe0tUvXQ3sK71qzG1tXbMfGys3YsnwrtC3mjjW7sHP1Lvt8z9rvsHvtHqxeXI0p46YiL5Rv9y1OxRdn7xFjTFbH1Ptulxvjy8djw7KN2LVmD6oXr8OoolGflE8tk37u8Xgwdfw0aPOgnaRrxYIVlgZjEvsoYwA/bQ1aXjwKqxZWY0vVNugTUuUl5X2jz+3BpLGTsHXlNiuTNYvXIhTMgzEJ+oRjTOlYbFm5FbvIR+EoLSrtep6NfJ/Xj3nT5lsZ7KasJBclyU6y0Y536yrXY8LoCdboPX39BFfvX8FxhqDkbR+wI6F9dsT04OkDa6xlaLLh9Xq90F7WwrOLeKvmVyHoD2Ur1vXcGMP8QSyYXoHd1d9hV/UeSK+6EvVrc9VWbKDebVu5HXvIG9VnK88rZiy0+2t7Pd4uePaEHUecHV6cBtled/4xxqAorwirKlZZPJuqtmDa+Ol9luPoktHU0bWkdw/WLllndbcTRa8HYwz8vgD5PxGrFq7BHtZ197rvLB07WEfVV21q3ZL1mDRmErL93G43xpaNw7qlGyy/dq7eiZ3U+12UwR7C3U0+rmFbnEhYfupGNngj+blrpBLv8/owunQMlX8BFWktls6ptPsJ51qfABVKjWAdjbTKThk3FeNGjYcMiZRjPM+VJoyeCO1brG/xychuX7XDGnCV0Qb1UqYkTjWaCGOh8ryS93Q0xtiGOnH0JCyZsxQblm3A7ClzkKtyGWNs3Vay8YleGatyNiRtbC/4wMD+GmNsAxtLIyqebKjcgIU0EJ8YhwxoQoEQVixYSQO/EYIxpmyM3ZA/WcQYg4C2HSUPlpIHG5dtpOwqoA4smae3ozrlUexEZHT0xZYZk2ZawzGhUzaV85Zh47JN2L4qsU3pcnZgxfnFtgOQTORZPmc8V0P3gwwDaBh9nGGXV4x/y0vrDa/uq3MpCBVg+oQZ0McCJLtJNAx6lktS/Uaxw1vP+q5ZvMbqkvQqNUnfxPvJYyajYuYirFlSja0rttktV6Vz2vHP7/N3oVOd2hnvV726bnaeqFMZUzYW86cvwFoa2KoFVcgP5nc+zXwwxlg9nT1lLjZVbcbSuZXk8wR7L7Wk+gbRkLxnQP2hoZw6fio2Ld9MOeygHqxnm1yKmZSVOs5kfctLRyMUyEO2nzGiJWA/9GDLlk+wHYA6zKVs62oH21Ztx4bKjbYTlT3IBnOkPneNVMKTdBtjrEc5Y8J0FBeUQI0q+ay3o/LkBwusApWwjDGmt6zd7ssoyvhI8bfSY1yxYJX1dGRElFGKqyV48qZ13VNS3pLCEos7GAj2lOWTeyqjDmH2lNlWwY3Jjd5PAOVwwxiDwvwiaMN8fWbKsAFmKyZ+FhcUW6MborHOlt8YgyLmnzdtHrzsbLPld8tLp2GcO3Vur16hMYRJumVYtrPxrly4CnlpxiBG71PD7esPruIQ4/p/ML75+OVjRKMfJzgz0aKPh0r+sybPgjEmU9auZxoBjRs1zsrb5XJ33c90In7qazJz2JFv5ihxEz3tmZNmIdlpaqSmsJzCB73BMYbtgiOZafSkS4vKesvW7b4xBvkcIc6kYS0vLu/2LHkRJw81Yd3REU3egq0jR4rVHD2tWrgaqm+ude0C0scT2xbppKnjrF6ylt75ZLjpfSfBxNmTxDWq5TF5b6QeR7yRFuONMShgA1WjdLmyV8kYQ2MXRAGHhlIwwcg1GRj4PD5MpdcgT2Xx7KV2iGmMyRUEPC439AURedLGZC+nRluQV2g9olzqlzMhvWQUjhKGIvzeAFhdZPspf14wnzIohDHZ6yN4KlPKkI94AGQu43a5UM6Rgz/Fm0QvPzXeifTWFU7RCEi8S8+qTrS24T3j36dw9NIfdr5BBjw9X/q1IZ1etxflNGBuyjD9efq18iufPt2VS+eVXl48KqReV86rxHqO+OTBC156vt6uVXfhLSaM3vKk3he9GmHKITDGpD6y5+ocYjR6Gn1o3kY3RaOcDnm3SjLyuj8cyRhDh6KQo75FdpSjEKIxpJvhIIWyNNLQcThoGUocrqEEPlywjTH0Mjy2RwfPAWRFLWV3u/pffTcb6bjycVjN+NscenjyOrMiTWYgjfKKBCN5K9PRwNBL8NCLdGM4fsYYaPjopgcr3LnglHF0m9zpM8Yw3OODeGCyIEgYmyC5kCVj52MZjjEM3SznUF9GqvN2t4M8LU0WX757iRO1Jxij/tDteW8Xxrgg7184kMPPwEW99EJ1QD9+xhg7IljA8NOaxdUoKy6D4b9cQbncboay/Mj1Z1wuSDfR64+mmt50nJOJxhgbClEoSOFAGeteiw3RA/FVoziF5+ZyZKZOnxTa0VF7exvUIQ8R6mED6xo2TF8hIhmmKeOmoIox0DEcernZIL7Cao7IKsnQzJw4C+PYkfZWARnqpnATrty9jPvP7tsVC73l/Zz3jTEc9RVAo7aFjFkr7vw56bG4DSADWVZYhkWzFkET4/b+Z/jjcnOkVToaFZycHc2jMQZf088x0gOUpjzOmYwXamjdJ296gHid4pk54KJHqGH+DMrGmN4brQy1luXdfnjTrqXODPXzPXW73JCnuoThNa2+QB+8aQzRT+GnSWMncRJ8bhbve4gI6ARryIsELZMZ+58FhSM7H42sQy/UOka6F8bketsYejmc/Z87bb5tRMYWZFDMHp0/n5MDHo8Xkxif1hxAJjoUY3357iXe1L3OlO2zP5NDoJUSszmhqE4oxrDD5yJK+Is56a6VIIphfy46knhFT0lhKY30TNsO8RX9XPIkvqQE2rf+0tMXuRCNfdeC8yA8MorFk/7idbvdmDh6IkYzDhplw9FkRS6wcqVXtCpvLjAHkoeM4P+PvICEIcQ5JoubZewxR37mCJp0AQyD8viRvmx41HCL84uhGHImPIKjpZN6+ULn2RKJyATuk2fZ4OX6HPQYNUGrkZuWM2olUcaySVmgDz8qW0aYVq6A1+OBVrrMnDwLCvtlL0O5ddKTKzVExRIgu1mWF5lwKKM6sfHlEzB57BQ718EiOZVNwM0NTyJvdnpyySeac8nnam1rQ/fUijbea2tNvz/01wmcCfytfcHPvG1t7ZwsiInTOemAmNPe3s66tzIl6ib8bao7U2vrx/vd+ZPIm3qvjXD8Xj8mlk+Ex+Xtgpeap9s56RXumLQoN2qhCRDR1g2O6BzEJPiWB6RPdRKPqI45UWjp40RNrnKzuMg34ciGQDRo2VdfZJLkk8vltg02Gw7Br6l7i5YMctezlrZWaI1yrqIT7dForFedEEzL81zkSNqEd1RROUYXj0FLS0uvcFsFT3LkUbLJVv/kc8lDsrflWbbbkfB03RGNIuALQu8VFIWKM9OQAsPWVe009nH5XhJvT8dYLGZtkXDmkiSX/GCBNdLBQAgd0Y6stFk9tDTm3t5zoSVrHsqylbok/K2dfO2tjCscDiM1RSIRtERaEKECRMKRbs9S8w3JeSScwE0awjzPFYelmfRGqTw9Cbune1LcFjIqtY4WDusetvh7r3tzczOampu6eCMYsY44lWOqHV7Ho/GuZz3WgXWTwdEMeU+09XQvSoWTTHqElybD/uRR3SOsu46qvwyAeNQTLT3di8ZisOVz1hnqWWuL9XR6gtftHr07dWqWtj7UVXps+czy3eD1cKG6NjY3ZpSb8CupYfUAopdbcXR0tPcKV/CURKuO3WTXHEZTUxOkb7qv560trQj58zB3yjzkBfJ7hav8YelZH9qF2CQ+CIctn8Zr6XmY8lWnUkBjOGHUBMQ6oplpSIGh8tKrjvaOXniVcpvERNmelT+cAiPTuXhoYi6MKixHWeEou01DhDzorYzokc6qnM57yzcU9yO0MakpEw5XwO9HalIA3ufzwefzwp/2LDXfUJwLXwK3D35fd7oy4VNelXO7XSlSznzqYizZ5+1eR5/fByXBEy094fR6PYi0sfGEG2FcpovOUDCEKRxm6U2v4oLibjz9BA7r5iVuYxIR7MyUJp66XC67ZO0TWIMkI/HP1p3wVHef1wfhTGDP/tdtSB/1RmVzoVH5hMMYkx04c2hILbnkAjuZR/kTOAgg23+S4WbYSmWS5dOPeqbk9XizQUt5biC46bCS14InvvvEO6aP932Imzjqm+vR2tGaok8BG3NdMLMCU8ZNTbnfQ3uhngmu2+VCLj+yAMYY+LzeHuH62T78Xp99x2DS2MmYNmE6AoFAj3mT9Ug/+llH8SMrPQaQ/vmILx1GputQKIRx5eMxnbTlh/JZF1+v9Pml66RH/Nd5JriD/cxP2SglcPdOo/C6VKn0FAwFkbiXPIY6r4f+mMSdl9cHXHlBBIMB2xioZVnlrwxSgEDAz3p1r2MwqOsg8kI94zdugwfP7uHGw2to62jpKi96i4uKUF5WjoKCAt7vubzlK+sm5Xa5jEjJmgwM3G4PkryxMHqhr7/PVF/VPYEjwU9jXBBu5PBzuV2UQZD1VspQ9y66iYMN3BiTFboxBj46DXmUc9/qF4SfhgWsBbL8DOsaDASRn5/HOoR6TJKx+KSGRZKyQEw8NjBQh9wb3YKpZwm+f8Trp242RhrshlvP3j5J0gPlL8jPx6iSMpSVlHbdF4yeUoD6nJNRTJALyTHAttQTrLy8PBQWFmLapGlYUbECWt7YU75M9wTbw3h2J7qMB4/HTZ0KZK1jKr580jhu9FgsmbsEc6bNzdIWg7ZNSe9DoWCf8KTi7Nc5bYCVOZ27bOVdcH45c0DxuuZIM24/um13imsMN+U2XM8Zg5NxMDkgebW0tSAayz681gqQovziwUQ/IFjtDJFoj+XLdy/Z/coHBGwQC/vpAU7g3ItWmPRtRDGIRGQAZYyxL9jI05c3rRFYhuwj4pFjpPsgphgnPOqbPqC+qZ4NP9qHkk7Wz8GBaDwKfQigraMtI3pjEg1bG/lkzDhMD9W5tHESVtuWanJpmNDmjEae+Zdu/NwuN750GnNluGOkc+UU4tBeyNrPWA0/SoOdc1En45BxIBNgTTa+rHkOTUBlyqfGPKq4HOPKxmXKNmzPpFvaJ/uB3oLkhPGwIXYQfZEccIx0jmJpaWu1w86bf95AAz1pxjlyLOlk+xwckDfaEG6AdrnTyj3JXQAAEABJREFUeW80GGOQF8zHrEmzUZhf1Fu2YbsvA13XUMdw2k27+X+czsGwIXcQfZEccIx0FrGo0Wh7S31gVl+PePii5w/NZgHjPB5mDihc8PjFI7vDXW+ojTEI+AKYPnE65k1b8FmHx+pItGubPvelzz+du3kWjb18aLa3+jj3v04OfLNGWi+SKN7X0hqxYQyFMpRaONGko7zldx/e4dnrp/azTYfPH8blu5chg60G9cWqg0MYOhiKev3+NS7cPg+tZ++NJT6vH1PGT0X14nUYUzqmt2wDvK910h3ddEz6ZVNLGNrg6UPjB+hFmvtP7+HYpSM4yvT09RP60PEB4naKfw0c+CaNtIaQ4daw/ebcjb9u4saf123SJjt3H9/Gzb+u48yN09BXPPTBS20Qf/XeZTth6BjoL1vt9ZbZGxpoeaJ3Ht5GLB77hGBjDELBPMyYOAMblm3CghkV0ETTJxkHeEN61hHrwLsPNVa/knqWPF5/cB2X7lzEyWsncPjiIfx+5gBOXj2BJ6+eQC+VDBC9U/wr4cC3aaTjcTSHm3DvyV1cZiNRQ1G6QkN8/c9ruHLvivWe1dB1Xx+Z1VAU9G2+Erl/VdVQx6kla4rlPnn12H7X8Mz1U2iKNHWrpzEG8p5Hl4xGBQ3z9pXbsWzuMvjpUWOIfuo0Xr97bY2xdCk1XbxzAUpX7l6y32O8QwdBK4ccPRsiYYxQsK4RSncfyP40q0EiFqnNWKZPmIFkmjZ+OqaMnYop46ZaL2vmpFn2XF8F0TakxphPgTl3hpwDMsItrS1QWCA1aZWNlqnpW4V/PntgvdBfT+7FKXqjNXU1XXS5XG5ODuZhTNkY2E9SVW3BztU7sXjOUoQCIQzlTx663kBN6ljqccaEmdS96fbNPemc3Qsjv2hIvPqhrKMDe2g58G0aaRpbfY5qCRupPrOkj5gqrV2y3n5pZd2SddhctQ071+zCnrXfQR+8XDBjAYoLSuByfZMsG1otzAJdIYNHLx/hxJUTTMdsOn7lGI5c+AO/ndqHn4//G/tO7MUfFw7RY70ExXllfCWvMaVjodf1l9Jj3rl6N3ZTnusrNw7LHsiGzoDX7YX2XJZ+pacNyzdiEzsMfbx18/Kt2MGOY82StZDz4PP4snDFefytcOCbtTguGmq9MeX3+ZGaNBwOBfKgLzzIk9ZngdYv3YCtK7bbrx/rrTRjDJzf8HEgFo1BE4E3OHegOK7SDcZzb/51A3ce3caDJ/f5/BU8NIgycIo1L5y1COsq12P3uj34fv0P2LFqB/SF6YUzF9qvnAwf9QZut6ebjiX1TaMzbaWqN/jmTpmLVRWrsYVGe+OyjTTsk+HmCADO75vkQGqlv1kjncqETOfGGDtUnjN1LqrpYc+cNJMNLpCpiPNskDngdrsxccxELJ9fBX2qLJlWL1qDLSu2Ylf1bvyw/kf8uOEn/LDhR+xZ94MdBW2p2gp1sCsqVkKbAck4DjJpgwrOQ2M+umQMVi5chVVMRfmff932oFbQAdYvDjhGOke2yeuePHYy9MHLovxCgMYbzm9YOCDjNW38NCg0tYGhitSk0IXur6vcgLVL19G4rUbl3Er7csqo4lGQ3IaFyEFConCaQnELZiy0HYuBGSTIDpiRygHHSPdBcj6vD5M5qVhcUOIMRfvAt8HIKkMdSAtNyTNWklyM+XqMmcu4UJxfjJkTZ8Kd445xg8HjLxrGN0yc6xuue5+rrsZTmF8IxaWdeGGf2ecUyJEDxhio49GqoqFcHpgjOU62z8wB12fGP6LQG2PsNohjy8airKhzKP31OHAjShZfO7FuxuFLCkswbtQ4zonkf+3VdeqXgQOOkc7AnJ4eaa+HRbMW2Qms4oJiRgxHlpXWmmPta9Ha1gKd91RH597n54BGauWlo7F26XrMmTK7B4KcW98KBxwj3UdJayJKLyRo3XRhXiGMGVlGWhtGvah5gedvn0Nvw/Wx+k72YeKAJhCL8ouwZPYSTB03bZiwOmi+RA44RrofUtFQVMbamJFloFVVvbmn7VYfvXiIqLNXsVjyxSbNgUjPpG9fLJEOYUPOAcdIDzmLvxwE2rTnQ2Md/nx23+7mF4t/VbusfTmMdihxODCIHHCM9CAy80sHpfDGszdPof0uYlHn819furwc+hwOiAOOkRYXvoGkSULthX374W1odzjjcmHkBWu+AUE5VXQ4kMYBV9q1c/kVcSC1KlrR8dezP3HvyX20d3TYL5IY44g/lUfOucOBL5ED32wrVTT2WwnJRhnaePnupd27+P2HGuphHAF/EMaMDF9ao4AO1kEyI/Ej7H/cWeo4wiT2pZH7dRhptt5oLJb4mkUOlpfNht5kG9rbWxGPsfAwS0X4tRQu14k75Y/FY/2iVXje1r3FhVvncffxHbR1tNk95d0uN5DBRqtcXDhz/NCBJiVFI/rw64h1IJ6LvJhHoRrh6AP4IckqWajTi5GmbAiUN0Yetra2oKOjPVv2IXkeJ351cLkCj7Neql+u+fuaL852Kt3KWo7NUvIW/7Lm/cozfBVGWoJsCjfa78jFqGS9yqzzgRSxOdKM1+/fsEyYZoga0flsOA5SvoamerS1t9FIZccoeiMtYbS0RRBjo8teIpGjnQb59btX0BdmLtw6l/Pnv0SfNtdPfI0mASvTX0tfawQtTJnypT5L4rA8oARSn6Wfy5jrk1hamZL+bDivZXRlbEVHLJbbxGtHtMN+PquGIxiVH056pStactnY3JATWtEneahDlExzKtSHTKInwg6robk+a6lE3ggaw92/rpO14FeYYcQbaSmTPur57PUz++WOOHvqbHJSGW0Mf+vhTWgzeRlsKUW2coPxXHgamxrw+NUT20FYtzYLYJWpra/Fi7cv0NrWmiU3IMPwoaEOfzIGffzyMZy+djKxoqMPvHn44i+oYxCvsiEUffVNH+y3+XKhTzAb2akqRt7a3pINPOTZvax5aT9rpk9k5eSJZYXa9wxaEaOvwUhn1MnkAkGyEO2X71yCZNjBsE0u5QaaRzyWgX5Z8wLv6t/lBE5lwi3NePr6KY1jI7vOwXNeBLulrYWO0Su8oXOUjSDJuK7xA7QaSe07W/6v+bmrg5NIX1KKdkQhejS5pWNPSc+kgFL6F2+fQx8c1YbwMhRxqlYuAtOw/8HT+/Z7eNfuXcXjl48hr/Pdh3eob6y3xrAn3P25197ejuZIGPqk09NXT3HtwTVO4N21OHKhVQZB3tvF2+dx7/E9vHz70hpdLaVLTaJfDez+k3s4ff009p/ez+Mp1us1pPSpuHSdrIv4GWmJWCPyoua5/WjqzT9vWk8/tUxv52qAMrrnbp5jSOWupe99/XvWr83KUniEI8zRgOgVjdfJgxt/3kAHPc3e4CbvC77qf/zycZxih/Pw+V94/ua5beziqeAKR3+TdE6pp/JtlF1jc6Pl4cMXj3D57iU8fPEwSVrWo5UdOzB92PjklePsOO/btz1lqN7VvUNTuBnC2xt+Pcs1icdqF+K93ii98+gO6b1s18RnJZQZxGc5LAqLXbl72fL4HduDdDdXGlLzJelRx/qCDsa9R3dx/f41iD6iy/hftMjRuPHgOm79ddM6KGrvql8qjsE7j1o5DB68jqzwrMyp/+JTBrxwhSMRpCY11pZICyJp91PzDNW5cNpEg6Fjb3iaqdhv3r3B+Zvn8dup3/D7mQOQYVJPnVHyKQ+lBDIsMpgHzvyGX479GwfP/m6NwPU/r+P9h9pufOmNllzuqyE+o3E+QSOz7+Re/HHhMORd5WKgkiSrbjJqv53+FQfO7Mfhc4fwx/nDXUnXB8gH1eOXYz/j8PlDuHb/KtRA5Okm4egYZ0fW1tZOGbfYOjY3N+NVzSucv3UWh879bss+ozclQ678uaR2xlxvP7qFX0/ts/SdvX7WGv3mcLgLx4vXL3D00lHsO/EL6T9IHrxguCc3b028evrqMcS7fx/7F2HstXSKpy/evLA4cpFFz3nC5EXEpvTnjU2NePD0T/x+9gBx/oJTV08ybPQhF5Z05RFvnr15hiMX/8DPx3/G3uO/kM8HcZKwHr94bPFK3yNsd+n4+3RNXtfUvsP5G+dw4NR+yuE33Hl02xqLLmKynMihkOwPnTvItvUrzlw7jWfU3T7RkbQdnfRoFLH/9G+kZz/0NZ1WetRZyLB6EW4N23atsnI4Lt6+SOekZoCyjnQrL1unFKYTFU7SPQzHSDhi5S7ckn0m3C4Zq08SG7H+k1P8Hx+2RESUHRst/+v8E7oYb7b3ONkno/Xm/Su8fPcCYQ7RtNnRhPIJmDh6Ys5J+csKS+kxtuNN7RvIi1Sq4URbu40XD07d5U01RRot/NekOcZ45uiS8k/o1IdIx5WNw4TyT+sgWrWXQyPjec/fPsXjV48+SU9fPyE/XqKusQ5ejwdjy8Z04ZhAvmhHtfxQvt0L2+PmxCGFLH7KiMsbfUXaxIc21l2fD+sPLxsZ/3z+9pk1wIKTlKNwNFNOz2n8xQMZLu0mmMTxse69y1D0+zxedqDvLC+fvHpsh8Nhzi+oHv1NVDr7n9Imufyb1DMeo5zcrCc/xdsaxpW1r7VkkaQ716Pkqs256jjCeMnR35PXj+mpPoXkSTH0ir9vdYqhlZPhrzgPIT1ujjShpKCkSwd6olW6JtrEfz2fMHoC9LEEdYovGSp5waT5nr7RkeQh6aFBflP71spLcLTfjfAoSSfHj5qAcWXjoc+e6V5qEp+l82rfLznCe1P7GpqE7R8tSZo+HsV3XvFAg0NZDxbcnOBYrMROvDz9RO9SYbhCwSBSU5DXiRRAMBTq9iw131CcC2+A+ANB4uaxNxx5pGt02Wgsm1+FHat32k8m/bTxb+h/+gk/rP8Bm6u22g/RVsxciNLi0kGre35eHiaNnYTqxWuxp3qP/cxTT7TuWrUb21fugj4B1dNz3fth/Y/YtnI7Ni3fhI3LNnYlXW9buQ3fr/uefPiJKY0fG/6GXcRdMWMhCvMKoX2x84IhW8f8UB7Glo9F1bwqbKna1it9P+XA4x83kL5V27GiYgVKi0oQoqxClKVwTBg9HvqCyu7q7z6hb/fqPbbu37N+P2bBo89k7a7ebXlQrQ+3Eq5w9Dcl9I46FwhafqTCEZ9mTJ6JrSu2dvI2ja9ZaE3nmaV97R7q2hasXlyNKeOnIhP+VFqynpPX5SWjULVA7WJHTnKUrknnpHuptEqO+hDzqoWrrO5mxU0Zf5onhPLSUVg6dwn0jUnh6o7jJ+hDzztW78J3a6W3PfNWOr991Q5Uzl1GeOX4FE/wE7nlkkd8D1Lm9kje5VJmMPMIb8LWBTLS7/J6veiW6Kl4PB54dJ/Hbs90bwiTcAq3lzRkwuvz+aC9ditmVtjPJa1atAaDkVZUrMTSOZWYPXk2CvIKuvNlAPXW10PGlI1F5bxlGelcRiNZOWcZVlasypivf3VdzU6iGmvYUcyeMhdlRWXw+fy2jj7yU48D5gcAABAASURBVN5TxcxFWM6Ob9Wi1QPDv3A1Fs9e0o2HwqGtN2VAeoK/fP4KqBGuZNnVi9bkjH856RXcTPqS7Zl0TqmnfAF/APpsWv94nqEerOcy6sN4djAeL9ubbWseK4+e6Mjlns/rQ1FBERbOWpQz/6Rr0jnp3qpFafSSxiVzlmLMqLH9ostHvSoqKMa8afN7pofwqyj3ZXOXs2NZ2XOeRQmaVrKz0M6TxYXF/aKlZ/55aOeYxHslr3cQYWeG5SEuq3NZbJ3odsH5fRMcMMbA5/XbDkjfBBzNUIi2w/wmKu9U0uHACOaAawTT7pDeRw4YY5DPmLS+eK6QhzGmjxCc7F8kBxyivmoOOEb6qxavUzmHAw4HRjoHHCM90iXo0O9wwOHAV80Bx0h/1eL9Vivn1NvhwNfDAcdIfz2ydGricMDhwFfIAcdIf4VCdarkcMDhwNfDAcdIfz2yzFQT55nDAYcDI5QDjpEeoYJzyHY44HDg2+CAY6S/DTk7tXQ44HBghHLgmzXSI1ReDtkOBxwOfGMccIz0NyZwp7oOBxwOjCwOOEZ6ZMnLodbhgMOBb4wDH430N1Zxp7oOBxwOOBwYCRxwjHSKlDrev0Xbn7cRuXUFTdcvoOlajunGRbTXvEY82pECbWCn0aYGhO/dSNBx8xI6PtQCOXyjcGBYWToaRdu7N2i+dx2N186h8fLp7unqWTTdvoLW548Ra9X3CeMs1L//sZYImu9es3VsuX0ZbTxvJi/b3r4EcvjgbturZ7Zsqpya715HPIfvQPZEcTwWReSvu91hUg8ij+5jSHhPXrfXvUPro3us+1U0p/L7yhk0Ue6Rxw8QbW7qidyB3aMuddTXIXznqsXdeoc6T3ySa851jccRDTchfP9mgmdd5XP7SO/AKvDtlHaMdIqs22teofXySTQe24e6Q//G+4P/l1OqPfwLIk8e0Di0pUAb2KkaZ93x/cT/L9SSFjWEhFEcGNxeS7PBxWgwWmiA608fhupU+zvrf+B/8b5b+j/UHvoZdScOoOHiCbS9edVvA6b61J85auvYdOxXRE7uR/2RvWh9+Qy5GOmWpw/xnrSkyqn+zOHOzqPXmvb+gIar6eZFS08SpnjfTJ7Ec+g0egfc/Yk6g/Z3r9F44wIazvyBppO/I3yCdaecU3lde/BfqDv2GxouHEeYnc9gGus45a0Oov7UIURO/Y7m47+h9uC/UX/2CNreUqZ83p3qnq+iTY2k74TlWd2RfWi+f4Oii/WcefDvfhMQHSOdImbjciNGzyD64T3aa2vQwRRrCcPl88Odlw+XP0DjEUe8o535mtFRX2vztNfVIEavkNqZAq3/p4IVpkff+uo55N3LS2+mV91B7xo5Np6+YlddW6+fQxMbbNPVc2gj7lhbGzzFpfBPnAr/+Mlw5xeynmG009OV0ZABidDTi3f0bwTh8ngtvA52DlHyPMbRQgeTsZ/2yr6NqvH5Ee2UgehXkuE3hNvX+ifyG8Rjccr0HVNC/jJk4D0M0rauoi/y4DY+0DjWHt6Lhkun0fHyie3g3YXF8E+YAt/YiXAF89DRUG89e5v3j1+Y9yRaXzwG2Jkk6O3/X2MMjMtFPW6C+B4l/9VxhB/cQiPlH5WuZQNvCIMp1t5GfpFnDR9IG71o45iVbKzry3OHmyncctEIG7cHkCFkkrfhKS1HwbI1KF67nWkbilZvRtGqTShYsR6FldUIzVsCb/EoSOFTQA3otPX1czbGp1CDFg1xNsqW54/otb5gBzF43nqSyFgkjGYO61vvXEO09h3i7a0ITJqGwqr1KNmwE6VbfrCpeN0Oey8wbTbABh6lFxVrjST4lQTWh6Px+aBEVidg6MTtooEKEYphyvzfHcqD6LA8YlkdXV4/jNeXuWBvTw3gyc8Hu2GqAP8SprK62EEDfIiB/OKwfGZIoO7YfhrC8zRsNQQYh2/yTAQWr0Rh9TbL59LN31ldK1i6Gn4abJVrffkUGuHIYEceK/wSZdkB/DcGlle2Q2PIinWVnskRaGYIxIaNaHyR7efxwM0OJU6uqQ24/JQdYWcr5jzPnQOu3LN+/TnVuI2UNkXJPKECBKbMQmhOBfLmL0XhsmoUrtiAknXbUbpVxut7FK3eRO9nEqCyA2WTDDJjoPLSUz0mGcTIX3cQpUGlRRsolm7lZQAiHE7H5D1xWO8pGcU6bUEx6xWaVcG6TYBv3CTkz1+CkvU02ht3o2DJSngKigin/8ZLvJahSLV/6iTlRRJw1v8qL8OQmtEVHIiRMHBR3iaVIJ678wr4FwP6aVQiwycj2/LsITvgCDujIPIXLkfemq0ILFuLwKwFkBetkUt+xTKogyymcxCaNQ/gKK+DnqqFwXBUy4unVAMa1zSqcr6kjhuvl4Y6rUOj/mkU2ci5h5YnfwKM02eCqVGPeG6UiTS6AsEB80qgnPSRA66Pp85ZT9plXIaKLGX2Q562FFIenBqum0bKN3YCDdYq63m6+uvB4eMv1twATd4o5KFGBFeniNhYIg/v2Xhhf8MLH7F0P2t59gjRhrquBhmYPIMd0wwb3rAdFxufGqPx+XmvgM9mophenzor/5jxgLuTxu5gs1/RUID87ZaR94zJDZ4rEIAhbanlJZvU6z6fJ/mdUtD0cC/lcdbTOCcIJdP6c0cpv5ccDbVDIbS8OYtQtGozvBOmwtAbtbx2u2HcHrg4qvMw/BGavQDFa7ZY/YIxkF60PLwPzQe0M0SRFXmmDIQnmDaL4V8lHhTOa+W8gEIxbe/egsMK3u3lP2UluvVUOqL2oXMnDR4HcmsNg4fvq4NkaCRc8h5koKX0A6khh5xRxic73r+BPBg/G6+noBjoNBLtDEUoVq2GOhA06WU76t8jlhJXVqzYcBjb1YDTChiOGLxl5ShauQEy6DIqaVmG5dLlC3TxJonQGKq0SV59AUfJtLkRjVfOcEL0KWSwpTO+0eMYOloHb/lYGPG6J1KpTy52RP5J06HQh+YEZDCjnCcJ37uJ5puXGZpq66lk3+5ZPCF4y0YDPAd/CmNFHt1DI8NgUY2weC+X/0b8zyWjkydnDlCjc87rZBxiDsTbWtD+9C9EGet10fBryKuhb9JDl4ejJWLtnFxTYx8schTLTYXV8vwx2l6/oEHpSL3d/ZyNUUZDdKKzYXfPMAxXwquUCdVnfiY5KWwQ5mRhvDPGKy85b+4iaDJW3mdmEg296iCC0+fYDhHqsGX4m+rRxNhxey09XcaDMZAfeahJy/z5ldDRgiKOjsYGNN+6hGZ2CNI9e9/5M+wccIz0sLO8d4TRmlfoeEPjyMbsHTUWwSkzEJo5n7FLTpCxIalk+7vXaH36EPF+rgUWjPTkZQw61Ztre/sS9eeP2ZUFWfF00pUO07lOcCDGjldx5A4aVXvHuGgIixBi/DkZJrD3M/0hj9Uh5rGMwiTKKuOvVT/qtFPnLvSsP0kdR3DWfMhQuwKhBAiG2Nrf10Dr5dXRgPMViQfO3+HkgGOkh5PbGXApziwvOtb4AcZlEJw6E56iEgSnzYZXRpRhFRWPtbZCIQ/NwoPeju4NNAUZg3YXFgHy0ghMXpOW2H04eRANl0+j9dXTzF41yzj/e+AAjVq0sR6tL54AjEsrhyGPvWVjuoUWdD9bMgwxaXme5kGSeW1IgpN7scHosI2L+laKAk4IB6fOAtwe6Bdvbyf9j60etL8fBK9dQJ3UJw44RrpP7PqYOR7tQCzSbCdyBsOT0VrhjhePEW+NcHKuCIGpsyGPxls6CmqcSQ9KhrmF+drePEe8oz/xyI91SJ75xk2ElhK6QvlIhi5irS2IPL6PD8cP4MOJ39F4+Qza3ry0sXI4v5w4oCVt7bU16GjkpGyyhNudiEP7g8k7OR1l3OVNq8NOykiGv6PuPdQR5AQkSyZDw6xYef7SlfCOGoMEnrjVcU1aN16/iOhQvP0I55eJA46RzsQdPmuvr0PznWvQxE/DxZNoOH+c6Rgazh3DhzNHEHn0ADEOaZm1///pcUUeP0ism43G4B8/GT42EsMJJQ2J5U278guQaDR0yhizjvw5eMvxXDQYeYuq4F9QCVd+IfEk1EJeVPuH94xLXkXd0V/x4eTvaLpxCVFNJA2SF4+0n0YUGlqH799E+N6NjEk8U/40EF/OZSwOO3/Q9rEzlbH1FpVQlKbPdBp6096iUrAw9NNcgl7LFg513ro30CRnIEgHoWDxCjoL1AUBpKzVETQxPi25SC9020nDw4FEaxweXCMSi/ax0Kuy9jXpQz9DrwnrtejaI/tQf/oQWjjRF09phP2ppLwTeSp621HL7jRJ5NYLFCbRkP0TaLRTVwEwVqjOQW/YxTuH0f3B21WGeNzFo+BfvBLByjXwT5gCGQT7nA00xk5Ib9413bgIvWUofth6czRh8wzinzjj8Vpepk6h7ug+ZEoN545CHv8goh9UUHF2vjJu8qhTAcsQpl7nei4DrxdrElrBUpINwxGxSP9fKCKU7v+lC+yo89lha4mgll0qg/Ss/d0bNF49Z8Mfg9UpCLaTMnPAFaGA01NLhEPdHu6n5xuK65aWBO7w8OFHsh6tLW2MXKTtO+BmbC4QQjyYB1B5UVDMYxHiPj/oKKG9rTVRPhxJHPtBdyO98ZZXzxCjgUI+YTNm2RKNI9IJs83jh2vMJBhfoEua1mg+uIPwh/qufMl69OfYwlh3mz8PZm4l/MvWwV+xHG4tyXK7EzhlEBgCaWXIo/7sUdQxBNJw5zrCDQ0Dwh9VJ5P2TkaUuDqUyOCOLCmetrKhoyOKSB/0N0weS99bpHdM7W3taRCBNsqlPzxVmfZwOMG/lL9tNKx6piT8otfiz0Y36dN6m1R2xTnyaqVcBKuvSThjsYS+66hrwWhpaUVHIA+e2QvhGTMBYLwa/MXJG735+uHiKTS9eg7pZ4to6uiwPItTZq10WFQfwckttSCRX8f+t6HccKXDF87UlP58CK879S5C/oWzyN0lJUlNtrIsKMal3h+OcwldeEW4zocDZyoOGapop9JSJ+1/d3EZfDRYgaoNsGnFRgRW8FyGrLIaGDsJLWwo6lRSYeV63lxfj8b7t6C3yUDccQ5pwy+fo4Ehlvpbl1F/8zIabl9Fe0sEcTUWk/Cj5HE2P7iNZno34XAzcsXXW74E31vR6vLATJ4Ff9V6a6x9cxbDVVgCcMLLMoRefLS50e58ZjdZIg1hhl96g5vtfpS8s3CTf1h/39yl8C+thr9ybcbkW7AMxutPlrTHdhqMCBtANrzJ51bfbcfKxkoet9OAWkBdf+Joo3Hqj3zF0yhDVl2geEI71g1eN/ykI0lXT8cIDX57U9qOeC6DdlptNfSeymS6F6ExTup70kjbepKOSHsHYiWj4Z23FC62AZLO/3HOw4Sh/T3qr55Hc12tNbAd5DkfIsbKtdFIhyPMk6MMVH8Zeh0z0Tokz1hP4W7hMUzehnOkeTDyqb6pKRNMVygURGoKBoMIBgKGo6RYAAANSklEQVQIBgPd7qfmGarzIGkRXouf50OFpze4Ab8fblf3CJCHseC86XNQOG8R0+JEmr8ExZWrUbJmMwpnVyBUXNJvXnma6hHTsjt65FJ0NDeg/cZ5tJw70i11/HWHLl0LwAZp8/FP9N0ruGrfIOBxI0S59VavXO5bvlPmQcEpKkL+2AkoXroKJRt2o7h6K0KspyvllWt1Eh0vn6D95iX4ou391he328WafPxvOHLJmzaLfF7E1MnveT0fCygXV5oR9PJaepRLnZVH9U0k6nwgCK/X+5EYe2bg83n7x9+8EPwlZei+FjoOt+VX0OpMAnfQ8k/noqm3FPD5YMKN1IE47M8YTi4TDieXeyuT6X4w4O/Sdxf1PsB2302PSkutDAoWLoNL+6SAPxrimHT0z5uIP39odc9DnvMJXKTHRxpD1JNMeFOfqc7Cq2Pq/WE5p64Ld4DHUChk5TEseGnbVN/UlAmvKzVj8jzQ2ViT18N5FNOET8qi43Amf8BHh9ElfetKUsBgXh5CBYUIFSZTkTXMeWyAIRo0CbhfdLJTwOuniDdor+gojD8IF42UYQzYtITRLbFhu6lMxt0ZfiCFevMwypi4Px7tauT9ooNwVS7B+4BV1qCUlp1PwcTJKK5ah5L1O1HIeLWnoBgwnTyiB9Xx/C+4PrxD0O8jDcE+J7fqY9D1My6DAOPx3fmd5Hv3YyA/n6S4usrqxMMOK9gH/VXjkL7butNIeWmQU8gRSPi8vj7XKyie0rDljRkPlz9o4dg/HC2ZhjrIQCqP8AdJr8XPY1Dlekqkze82iHMUY+Hwj6Fh9TIEFyorh+TVa9me4PGecLoIg6Cgo65TYUiv88rHoHDhcgSnzQE6jTEYooq9f4v2O5fhqnsLD2Uonhlj4KeRDmaqB/EGu6UAgja/jn3Xn2A3WH0tL5ypqa/lB5Cfhlp6J4c0ZOvfOyyXBOSkz8MBhQ00ARfl8NBwmO+dMZ+Td6tQsHIDilZt/CQVrtxol0YZNgpLMb0alW8b5A8OWNjJP2zELnpGgUnToR0ACxZXgT07n6pZAqpD64vHiA/BJCKRjOj/MqLaRdFbWo7kigwwXNRW8woxhqjQh58mH7XcroMGPjlpZ9we+EazE9DSyT7A6ktW6ZqXk9YFS1bCP24SYBImI8awhvYjabx2Htr3haoI5zc0HEhwfGhgO1CzcKDlxRNYA9vRDk9RCXwc1vsXViGfHmvhsrVIT0VV6xGcOQ/G5++CrEYbZigkxnmErptDcGLoRXk5rNYeEl4ZHRpvi4atM9pQDxkRe+38+cgBY+DOK0BwxlyIf+BPfNKqnFbKHuQdb+X0X+EldcixpCct2PmEPX0uXF5vTjD6m0mrUYJTZ6Fg8Up49NKTBRRHlB2N3njUNgJ9qYstPuh/vl6AjpH+TLKNMQYtBY82fIB80sDEqfCUjra7oeklFnmv6cmtoS0bvBo+2EhFepwhB8Fp//Ce3mxUt/qU4uwg2l49Q5yeUdaC9KK8HP6qQzEuUd1ZopOWzivnkMIBLalUPF9vGQLkGQ1ztLkJTZwMlpHLxbjF6X23v3+D5ge3EOOEHvgTXP/E6QhMmQG4hrgZU75ueuuqh/YckdEmCYyNxxCNNKODuscLe8v5M/gcGGLpDj7BXwtE7bsgD0TrfI2fcbGps+l15QNsEMjw84+fAt/ocTAMjySzaf1qK2PT8raS93I9ykhr/bP2qkb7x5cueisfZzwynroCwuW2X2/R0L63MkN2n8YrFyM3ZPhzAGzIH/+YCShguMDNWLuKaKll5OFdhB9w8k110M3eEo16jEa98cYl+7UcxGOQUfayQ89fVPXxhZPeyudyn/OQCblmkD87Am9xGfIXrUCAXjVYLwua9KmsPXf+DAkHHCM9JGzNDFSeUeThPXTU1bDNReEbNRY+xvsMJ6gylwS00X5g8gy4aNiTeWP0yrXLWn/fBGx98wJNF45DHyPVxv8akidhdzvSQOglGr3qnMzj4ZDbr5df3J5uWYfjItoS+WT0EG3Vix3DgT13HK5AEPkVy5C/cBnUIYOGraO+DnqDVVuOajTUIzTla6yH4r7NNy8jprqxE/cUFNNYVnEybxYUM+6xLNCH23HysZ3wWzKWsd77+MlQyEtvxAIG3X6kNzZIWxV0g/uNX7i+8fp3rz5n3rUgP/WmvJ6kQUq9P5DzaP0HRJ48gIa7hh5KYMrMTm/048qNXuEzf5CeTCLk0JmfjaOFk3etL58gnoM3nA47zkm/NpZvuXgC4fPH0HzjIr22Z5a+ODuAGCc2214/R+PVc/aVeMXBQV7JQIRmzoePnqJJelbpwDNcW74STmqWOD31WFtmY5HML9rU4SWvdRStOvY7MXzUvWwcWkXT/V4fr4yhfMtQuHwd8hcstR2sRjCtzx7hw8mDiFw7hyg7St2zkClP1SNMb1tvd2pHQr28hE44BZWrUSAvWi9Y2QL9+9ON/zG507GsgOQcBKfNtp2E3n5MLWBlp44z9aZzPmAOOEY6hYVxDuPjNFjydJK3FY6I03Akrwfj2PLsL7S/fQ15UIozK67oDoSgRogcfjKKSkiZMIpyQqn53k0a1iaGB9ngcoCjLMYYKMaoOkZraxC5egYfThywbxTWnzoIfe7pA496w7Du+P7O7UvbYXw+u92mvCo3J8dypR2pvyi9N3UqNEpdt8nrOBt613WGE8lGy8FSs8TYqaguqfdyP9dkWBPi/NdVhqyMhdPudT3M/UQdmm/MeBSv2gx9gs1bMorx5Ta0Pn+E5rN/IHL+KJrOHkX96cM2Wb4fP4CGCyfQ/r4GKq95C636KVy+1u6M2C+eJ0kmz9UpxDgnYfWdYZdYTvMSBu6CQtvZ5M2psHqA5E8wWluTV85xkDjgGOkURqoxpsdlY1S6eDsVj0qdkrXfpwkP6R46OIylNbX7ZPjKGWP25h4uSHozbnlSpnPISY808vg+2t6+QlwdTY4UGsa28+YtRWhBJdyMOaqjaqNX13z7CuTFydOrP/MHmm9dZsdC2OSDf8Jk6xUWVW+DvhpiPLnTnkqWVqTEOPHUzSaS9iiNojUcqZl7OG/niCROo576KNoSRpyGOvVe8jzrkXVTGKI77jjstrBZC2fPYMhrH8Na+hxW8dpt9EZXwFNYjBh1of2v22g4fQjaE6b26D7UnzmMyKP7kCH1j59k+V28dju0Vl2xYXBElR1j7znkRasztCEUZouzs4w2N1Al2SvxOtN/jZq8ZaOh1R7+8VOQpEWySMgzO4xM8J1n3TngGOkUfrgLS+CjwcpbsQFFa7ZAb9rlL66CvN2UbAM6VTjFP55GrmqdhV9YWQ2FLmD6IApjGI+cA3lVxdVbLRwdCyqWwxUIkj7DlON/twd58xejkPXV6+4h1r2gshp5FZUIMPatbzj6J0xlniUorFpPXNtQvH4HSmigg1NmwqUXcnJElZ5N63zzGastXrMZIb12v2wdClZshIdeZi5eoq98LOW0mTR95EH+wioIbjqunK4pgwAncIvXfISnteEB1tPA5AQiWybDDk310wikZMMuFK/bzrqvg2/OEvinzICPHbZ/zEQ7SilcutrWrWTdDhSv3YrQnIWcXC4ABmigRaMxxsLKX7wSfsrbX1FF77wc4H3k8LPx6YlTIf4Ud+pg4Yp1dDqmEoTJAYKTJVcO9MEy5Apy5ObzjJmAABtGPg1Q8cbdKNm4B0WrNsGbui54gNVz04gqnliyYSfh74a+hiHPuK9gPSWlKFqx3sIQnUoynnrhQEPjvsBz+YPw0OD55y5BaOUmFG/cBfs6uIzIetLJo65LyI9ieoB5cxfTkJZBDbUveNLzqkMpZKdQsmkP8tZsQ4ChgCLi87Px52KIgjSeJaKNdIk2pSLCcwUC6ahyujY0fgWLlnfjaQn1QB1JLvTkhESZiMcVDDGWPw4yknmrtiC4mmGQ6u0oYQdYTN0o3iD928VOaAtCcxfBW1IGhaVoAQVh4Ik0eMrKUUieB1duRmDZWvjpsecO30Ajubw5i1DSKYNievqhWfMxqLyC83OMdIoOyOiYQAiuUL71Mtz5BdD60H57Zimwu07ZOFzEoTiuUn8bnuFEnYvhDsGwdIpWxoaNVojk6A2hiyhA8ODzs+558BSXwlc2GoGJ0xCaPgeKmXtpxD1FxXDn5Q+esSAvxF836dYklAnlcdRSAJfqgOw/xcVVtqv+4gFh5G5o0nAYY0ci3eCJNnasGIKfeO4ibNXdVVQK77iJ9sWXIL153+hxlEMZxJ+Ejgx+U5Veu8gvQ32XLlnd6Us9xS+OpLpkIF75+9dB9gXtt5Z38CX/rXHwK6yvMVQLlwsamqvhGsZSDa/BRvkVVvfLqBJ5K6Np+c0JYTsa4r0vgziHis/JAdfnRO7gdjjgcMDhgMOBzBxwjHQ3/jgXDgccDjgc+LI44BjpL0seDjUOBxwOOBzoxgHHSHdjh3PhcMDhgMOBL4sD2Yz0l0WtQ43DAYcDDge+MQ44RvobE7hTXYcDDgdGFgccIz2y5OVQ63DA4UA2Dnxlz/9/AAAA///+IpxoAAAABklEQVQDAPnUWYxI+4a5AAAAAElFTkSuQmCC"/>
          <p:cNvSpPr>
            <a:spLocks noChangeAspect="1" noChangeArrowheads="1"/>
          </p:cNvSpPr>
          <p:nvPr/>
        </p:nvSpPr>
        <p:spPr bwMode="auto">
          <a:xfrm>
            <a:off x="1654175" y="-922338"/>
            <a:ext cx="2171700" cy="24003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2290" name="AutoShape 2" descr="data:image/png;base64,iVBORw0KGgoAAAANSUhEUgAAAP8AAABaCAYAAAB32YCXAAAQAElEQVR4Aex9BWDUR9r3b9biycZdISF4cHenFG8phUJdru7t2Xf3ysl7Vju/q1C5lgJtcXfXECA4JIQYcdfd/Z7fhKVLCNZS2t6x2clfxmcef2ZmDY5bn1sjcGsE/iNHwIBbn1sjcGsE/iNH4Bby/0dO+61O3xoB4Bby34KCWyPwHzoCrsj/HzoEt7p9awT+M0fgFvL/Z877rV7fGoFbYv8tGLg1Av+pI3D9nN9hA64WYJc0Doj/BHa7HTab7XsT2F62+0oAwTQMl+sX465Whmv5TMs8dhkn3rcU56yL6Vzjv0/37Bvbz8D7a2k70zG9s//Nr4y7lnJupbl0BC6H/JemdL45+zLsOU9dOeS/ieKzW7B48VL85te/xs9++tPvfPh/P/kJfvjKq/jVL36JpYuX4Ny5c84eX7gS8EpLS/HRhx/iv3/+Xzr9j1/9IX748isXwk9++CPp8/9h7do1ugzmuVDAZW6OHzuGd99+Gz//2c+xasVKVFZW6pRlZWXYtXOntOkX+NErr+BnP/kpFi1ciMbGRh3/fflHBK6vr8fa1Wvwxmuv46033tT9qq6uvmIXGhoakJWVhQ8/+ADPPv00pk2diml33Ik7p0zF7JkzwTlbvGgRSkpKNJO5YmG3Ii8ZgetGfkfVUqjKJVAVcm0xLAHK58JSswCR/uUCyCXYn7ofa9es+U6HdWvWYsP69diyeROIjNVVVZcMFrlMXV0d0vbvx+ZNm7B1yxbs2bMbqampOvB+69YtWLliBd57510sW7IUmZmZl5TT/EV5eTlOnzqF9EOHkJOTDQI90/Ddoi++wMrlK7Bj+w6kpaUhLzcXBsN1TxuL+1YDieAp6eP2bdukL9uknzloFOS+XKNKhcju2rULf/3TnzH/03nYtWMnsrOzwXkpLCzEkSNHsH7deny24DOQABQVFn3viOLl+n6z3l83FDlsOVCNOUBj7mWDqjsI98bVSAxJRfcOvoiMCBCAtiE/L/+7G/LzUVhQIKEQ5RXllwUkiuYEzCIBQHd3N/To1QvDhg+TMBy9+/RBq1atoJTC7p27sHrVShw5fBi1tbVa7SHhIAHh5NoabUIYK3Wch4cHYmLj0LZtW4SEhmrkJnc/e/Ysdu/eo4E+MioK3bp3R3xCgoxlgw7kqCzLNRDJSDzIaXnPONbJuslpq4So8cpnZzzTOAPLZN01wpVd0/F9XW2dIGzjJVyW5bA8pidyMi/bwDzOcnmlREPELRREra2phd3h4OtLAss6ffq0SEErsHzZMmTLOMTGxWLsbbdh6h134I4770BPGXeT0Yj9+/ZhiUhqqampWgJgv1k329S8flbEeAb2kYH3TMvAe7adY+ScM5bBdOwb39fU1OixZ1kMHFvGO+vkO2c5LIPvnYF1MN4Z+My0DLxnXc64m3G9buRnoxyOK2VTgKMWBttJeNvmYUi3GowZloQuXdrCy9tbIwbLuFFBKQWjAIHJbILJZIRUgG/6o6B0FUlJbfDQww/jxZdfxkuvvIynnn4a98yajUGDBkEphWMizp88eVIDJQH/xPETyBciUypcLVs4/J7du5GRkQFPLy+kdEnBAMmXlJQEAlNeXp7mjmWSlpX16NkDt427DYmJicgQxDgjEkWFSAxMy3gCDu8LhShR2iDCEFgJeEVFRThx4gRSBVH27d2rpRQ+8z3jmZ+BAFhRUYGzImpTyti3d5/msDnCcQsLCrVElJeXqwkW0zvrJCE8fvy4Ln+v5Dlw4ACyzpwBJRqWybTXEyjGU7rauGEj2Af2efKUKXjk0Udx/4MP4ImnnsJ999+vCQCloONHj2Lb1q0gwcjJyQHH5pyMs2vdvOccnDp5CiSqxcXFKBV1gWOZK3koUfF+v0h1e/fswTEps0CYAfuQk52jpa5UITDp6ek6PxGb/ef4cRzZX6qKZaVlOCVzfuhQOjj3BaI+Zp3J0nnYL7bDORaEgywZJ7aXbXONc6b5Jq9XwmJnvdd/FcBXSvTSxjPwsc3F0C7ncOftndClew8YjIKg11/iZXOYTCb4+HojKMgfflZfEBgE8y6b/oZGSD8NynChyOCQEM39x44bB7PZrJGEQEZEJpL/5U9/xOfz54v6sxr/+ugjvPDcc5g3d64W9w+LhEBiQMCkuE+Ot3H9BlDvZwW7RQSmvv/xv/6F9959F3Pee08jmzOeHIjAtXrlSlE53sFCsQ3kCwEpLSnFhnXr8Mc33xQbxSt4/tln8eNXX8Wf3npLvyexYPkMBMAD+9Pw/pz38dMf/wQvv/ACfvOrX2kbB0XrN15/HcuXLwfFb6ZnncVCWNaKSveWxL0qRJDl//z//Uza+B727dkrYnqTXq+UkmlRzHbVkCkEMU2QkETIXaSi8RMnYNCQIeD4OjN379EDQ0Xi6tKtKwICA4TAFiM9/RCWLlkiYzMHy0RiIOFwpifn3p+air//7a9Y/MVCHDxwEAdFzfrH3/6u1YoFMi9//ctf9Bi9/MKLeP0Pr2HNqlVaguOY05bz6ksva/vLp598gpNCTElsWS5Vkg8/+BBLFi3W6uBfRFX5Pxm3D2Qct4ma8y+xEc2b+yn2iBTH9M42sT2EA4bTp06DEo8z7mZcv4TcG16bTDQRw5YL94YF6BS1DrMnxqLfgH7w9bPekNqUUmiTFIEJIyLwyLQgPH53MCaPa4uhA5MRGxOiEfCGVHS5QkRsJfV3RiulhFNVas5JxOB7ivRmIVDknmlpB/Dxxx/jr3/+K1YJknqLJOTj44OS4hKkiV2E3OuEcFByhOyz2VpKIICxjqysszgjXIKId/LESdCusG7dejAd62kQgxo5zqqVq7QtgpysTt4RqOd+MheHDh6Cm5s7wsLCYbc7sE8kgPfnzMH7QkTKy8pht9mxXojEu++8jRWCOOVibGTbiqVta8RQ9+4774gKshtESnJ6iqpsz58F0D98/wOQ2yulEBDQhIhEnA/ef1/E9qVfArWABNt6tVBcVCzqVwE4dr379EayqENWq/Ui4qGUQkqXLlryelmI2fQZM2TOY2U8zmqkXS72lmxRF4hQHENKBFQPdos6RmJcK+I7+0E7z6efzsX8efOFIByAh7sHyIHZz3/+4x/47W9/i5UyVxaLReoHMjMy9diT+BaL9EA15+TJE3o+OZZvvvEG9ojkwDopiZKrb9q4EZslcG45bs7+c74Yt33bdm3LcY1zpvkmr4ZvsnCAs90AoyMf/m770DlmJ+66LQY9e7RDYFAwvu5H5h9JCV7o16kU/Ttmo3fHEkwbegKzR5/GqH4KnTtGoXWrCOEYAUIITF+3ukvyUyzcsWM7Nol4ukEQkRxwqQAduQ7FQSJPSHCwSCa+oC5ZKSJ1Tk4uKqsqER8fj+kzZmKgiPpMR/GypKQY5L7BwSH6fc9ePS+oSgMHDcSo0aPRp29fxMXHgQhy6OBB5ObmaGCtb2jQ4iaJjJubG2gjIMDuEYMkgcxq9cOIUSPxyGOP4sGHHtKIYxOEp0hLPfZs9lltgScSM9/kqVPwwMMP4e4Zd6N9h/YiwpfpwLQE7EJRA7Zs2oyNGzaAyEQEnXnPLFA0nzh5kkhhVhw+nK7jSawa6hsEGhSUUpeMY/MXRNhasS9YpB+JSUkIDAwE29Q8Hd+379BBi//t2rXTKlFgYBBI9DJEetgnKggRlIjOcaHnpKSkBP4iKQQGBYLIxvh8sUX5+vpi8JChWq24ffx4eIkqli0EuEo8Lz1F5XpQxmLaXXchLi5WEDUPR8XgSAJJQlEvfaMKkSvGWBJSjtdtIv31HzAAZosFZeVlKBV1oFZsPyTkzn7USh+ZvkxUO8KLa5wzzTd5/YaRn02XyRYJwOgogJ9lG/q1O46xQ8LQtUtrBMikMsVXDUopRIUoxISUwMutBDIHiAutQM/kMxjVpwSThtZj4jAbBvTwh9XX/FWruWy+s2eztKj3iXBzioYMn3/2mUYiAk+HDh21gY4czGa3wyF/vG/fvgPG3X47JkycgE6dO2tEUUpBBAnQCBYqRr++/fqia9euoHTABhCQhg0fjgECUF26dBFiZka2IOxZkQhKBXjIgQ6JGEtRNzo6Gm2T22oAJtEhsiql4OnhiZiYGFBkZnkMHTt1Au0lx48eE+JxSksA7dq314Y1IsGEiRMxYuRItElOhkHm0WwyaxtLYWGB7if15ZjYWAwfPgKTJk/GuPG3Y+rUOzRCms0WHJVy9+7dAxI89kOawcsVg91hl3Gww2gwwFckI7OFXFddkoe2HovEUcWi+hcYFITWia0RFx+PKjFY7hUOTCNuZVUViPwMflarJrxBkpYIB/l4eHpoYkiEZRh7+zhERkdpghMZGYnxMgacr9uFKCS1aQO7zCURl0TKIfkNBgWqm2xHSpcUbZgcPXYMOqfI3Pr5ST+MEi9pmnWeeRiEIkJJGbjJH8N11vcVk8vEKQUDyuFp/xTDuuZh3NBoMQK2A7meUhKP6/sogwEWNwv8fWyQC0oqvXEkKwrHczugss4PydHnMLl/GmaNOow7RyrERLgJMrjDw8MCAs311dZyaurT5L7UxwloqftSxbCTBR8R57sI4o4ZOxZJYhRkbk3VBVIIdL1799beASI52+IMEOJACmAym0DubRHOR4u2UkoTAY5VsNgV4hISNDesqqwSMTRDG7jIwWjQqxdRPyIiEjGxMfAW7tVaDITBIcGg2rBQ3IYU0TduWA8ljerVu5e0Y5gumyI8jX0sv0PHjpposQ0+whGTBfF79+4DAiqRjFcSmWwRq4kIvcTy3q17N5HmAsH4BPF49JR38YKEFZUVYLsqyis00ihds1R+pS+poIwVyybxooelpeS1wklp2Dt+7LgeAyJjfHwCUlJStNGUYjaNcRTvuV6AyE7jYVRUNEg0mJ/lWv2smmhwzExiq4kWzwrVF9obyKDYf/aLxMXHxxdKKQ1DSimZMoeWvCgBeHp6YvDQIegl80uiQUJptpihXBBbwwG+Gx/DTWuGckAZbVBmGzwxDwM7HsU9k9tjyMhRIJBfbzssMkmhoSEI9a+Dl6UaodZytI4owcEMP5wpTERtg6dMUA3czLVIjDiKbp380a9PG6R0SoCfUGMC8PXW2Tx9bFwcptwxFfc98ADuFevzvffdJyL1w3jy6afwolj/h40YjtCw0IuyEaiCRRXwEsR0RjiE0zkI8M4X5698RwTgI7k378ldQkUy6D9wANzd3bUdgF6Fc2KZzhYxlcCaJNyJAE4vwp0iqpKbtWrdCuTWn3/+Od547XX8+pe/wt/+8lesX78eRHqjeErMFgso/pJYsE5nIFAHC6dUSoGArJQSd1ej2DeqhVY54CfclGmc6XmlusO+0pZQeK5ApLJ6SWtn1FWDyWSGSewk7DPVJIrxLWUiJ1+5YqU2ZlL6oiclMioSSW2SNIJS3CZRo0R0TKz3SomNKLmNSJwBGmEbhFCyXBI5k9HEW2mjQ9souAbBw8NdGIaXJiSc6Ri//wAAEABJREFUCxJWtkkndPlnFxsKHz0E+f0EtkhY+OyQf/ZGu5QJkFkR5gxK4cLH5fbCu5t48w0gvx3K2AjlJjoeg0muDIL4Noc7Cku7oLI6BhbHAXSK3ox7JsTjttvHiF4ect3d5oQUlHmhut4ML/cSRAScQmRQPdJOBeB4diRq6gNgUHYhDoWYMCALP5hwEDNGnUG3zqEiNn/9rseKuEuRkNboCZMmYqLouuNE7KVlmuI1EYITDpcPxXiKmUpdPPNUCVySXfaWUoK/vz/69uunEZW6rV5wtHkzCJxx8XEg1zEKMpM7s6Au3bphxsyZePKpp3D/A/dj1JgxCBHCeerUSfGlrwQX01SJbtvYUA+qEPniJWA+Z6A94kzWGQFiBxwC6KRTJinfXZBDsEwjS0NDozO5vhaJMaxUjIYEdj8hDuSCSl3cZ52whX/+Af5aiiBnTktLA20WFeXll6SkLYFSDN1zVH/qRBIgUWX/ya1pn9gk9pjVYgTlOFHqoioWJHYBtlsHKZVwpFUNEeflEXwm4hqFIJjNJknm2m7GMNWXgd1SIokyFSUAx/lylFKwCOfnGOh38mwSpuXMqSB/8s75fLOvhhtboU2Kc6CiNgQn8ntj++lRyCzqirLqeOSVt8W2jJFYcHgk1p8aiuziIHgajqFt2AZMHROHQQO6IiIiQvJf25cUuKy0DGVVBtQ3GmA0NMDPswhto47AbGrE6fxQnMwNg91hkrh6xIedQ5uYXCTFVKJ1rBtMRnVtFV0hFSl8gCBieHi4bjvbz/sg4ZLkys0Rn0UReVt6z7hrCUopUV08QOAOl/EigqeKYWvzxk0wC2BxoVBEZITmVtTH6R5cJ644IgJ1/QmTJuGu6dNB0R4CfLQbnD51ClQpyAFpxKTRjwatAuHYmZkZ2CuegT27d8MuQG2zNcrVptsQIhIIAZtclQhKYyXTsAyuVswWtYDcsI1wW08vTyhlwKWog0s+NFa2bt0aJJ7Z2dlYL14IqlUU34mYdJcdTj+siRavVA24+Mnb20ePQXh4hCaOgNJeCFruq6qqRbRPRHyrBHj7eIMfGUpepE1C1EjR9NOX/xivlIJS6suXLd4pqPPvHSSO5++NBiO8PL1gMBrB8adRkEZCRtPFyufLSTVM802Hr4P8l7RNGWxodHgiszgZS4+Mxtv7x2PJsdHYc7Y/dp4ZiPnybs6x7lhwojfSC9ujtrYe7vbl6NHqIG4fFo0+vTsiWADqkoJbeGGz2URcrRRu5xAjlYLMICymOkQFnETb6Cw0NALHc8JwriwcdocRZmM1TIY6WMwOWH0cuOp8tlAnXxH4SHicV3Invr9SYFoiBdMwL9vOe2ewOxy6/eyDMx3jeN8oyMZ7JhGWxFsN4KFhYWjbri28xb5AKzMXuASJOpGc3BYhYhdgnUSSndu3i7ttmfj012vjW2VFpVTjgJI/Iq5JRGxP8aXTqh4n+jLf0Qe+QFxfK8Snv3jhYqxZvVovEtLtabSBV6u/P2hhZ/3p6Yewbt1abBTLP4nEKhHFd+7YIR6JIlBFSenaRbfTIeoN+8/8DM7+6E65/NN5unRBV/HhK3m/bctWLFq4CKulHSx/i0g5C7/4HDukbzTsxYr61advHy0tkLAGiiW/l9gzvITgFBcXgfYQEmMaV4PFy0SiLcVeqJ7z0bw9XIFJGwHb69CDL1N0/sr5cr5nHPM2CjwyvV366CzYLFID58RPVAHaI7gQim3fJ8R05YoV2htCwsX0LINtupnhhiI/pLTahhBB7DaYe7I9/pERgz+l98DcwwOx8nQ3rMmLxLZyT+woCURmZSDq7N7S13Ko8n+gb/szmDgmUSh2T03xleK0S/TlvhKvDAZU1dhRUWMWHd8NdkFyZXSgU9xBxIWeRWWND1JPtUVto5eOg+SRLLCY7EKRzbBYTCCwXK6K5u850Q55abMJZZHmMS/fyasrf5lJOILBaJR5tkvgC5csDoc0TcFgNEADgTxDPg7htHw2if4rTReklZfyNUgniHQ9evZETEy0vIH0xYI2outHi6HPSwiCxWxBkAB6orjKPAS56eb68x/fEn3/Nfz21/+nV8QRYKm6cIly55QU0J3YqXMn0HPw4Qcf4M9/+hPenzMHB9IOyJx46TayPexziLgjqXokin5N6WPl8hV48/U38JYELig6nJ4Oq4j7ncSb0L5dB22foP7PPsnQ6X46dMsv/ecl9pAUaQ8lFOrv5eIiJSH64xtv4o3XX8cbYrOY+/En2tgZJ6oXvRGUZCi9sDT2l8usKRnRb2+2WEBDZldRfzw8PZhEMBlQ8mc2m/V8sE+48FHaJkAC4OyvM4pjbzQYtGRll3ligMwM8zcIAdDpzyemLSta5icpKVFLVhwTrh3gxqa//vkv2L8/TY8D55f5pZjzOW/ORdD1OiuSDustvZdpaaOdg2mCm8GuCz5aY8LZWgssMtDRbrUwSL5Ez0q0th6Fv9cRSaNghxGo/Ahd4/ZgxoRkbQTkBErk5b/SDk7Omq3F+HxTDHYe747ymgiZyKYudYjNRWzwWaSdMCO3OFFUA08pywAvNxuSomsxdkQbJCVGg4AmEdf05cRbBKnihUPGxsaJ4SgQnOCrZTYJB/D18wUNYARIGtVc8xBoQ8UwGCFW+tDQMBAYGE/uSm9BXHycdtOxfr53hlYiGhPB+WwRAKevnVzGaDSCdYaFh4mffgZuHz8BJALV1TV6mSo32ISKqjJRbBT33n+fJhoU+YlETz/3LB585GH06tMbwcFBoGtx9r33iltyIliu3dFEvCjGk/NzSfP4CRPANlKk3S86Om0PKcK5Z9wzE3feNQ3su1IKVBMozseLF4BjQU8G295S8PXzQ7cePfDMc89h/ITxIrK3RlV1lV5xd/zYMdDuMXzECNDYOn3G3bBarXCOD9vpI1b5Pn366jop2USL666bSBJOuOJ4sQ20zXAcec98Sik9dnEiTbRp21bsJ1HgfCilYDQYZQ4DkSDeDBJauk45biQsbYTIUuXy87Pq9JAPCQs5/+SpUzBcjL/sf15uHii90OvQvXt3JLdNBgkE228yGSXXzfsarrsqr9vhUGYhdg7JyiAX51fw3ds9C+1DD2BC3DHcEVaA/n6VsDW64UyVN7zF6DcptAidrCUoq2qN4/m94LAboIQTw1ENc+NmtA5cg7vHJWDo8MGaWjuLbulKapmfX4zjGXXIKVCgcQ9CSqAM8HQvR0xIMeIjFHYdDUdRhVWorAmebqVoE7kf0wdvR/+udoQEe+JaPwQu6qFjbhuLBx56EKPHjAaRTSl1xSJIYJLbtdN5bhdfcZwAv2uGKPHLcwHPrNmzQbcZ9WTGJwlAzZw1C48+9hiYhkDI985AIxjVDgJgeES4+NZ7aiRgvFIKBHAC9hQBvsefehLPPf88nnvheTz/4gti/HsSd9x5p15nYBRikZOTg01iN9ifmgaqDUS6H//0p3jw4Ye0fYAGQY63QcZWKQWlFMhFuchm+owZePLpp6XsF/CClP2chMce/wFGjhoF6u8cNwbuT7hbCMJdgqxt27eDm3gr2NaWAtNTuukobse7z5f/1NPP4LHHHxeC8CyeEI/KPbNnYcDAgZoQsA/OcpRSIPGjd4MLfIjYrRJa6QVTznR+Vj+tVjzyg8cw8557wHrYHtbr4+MDumlnSlsHDxms3a4s2+JmEcm0Lx559BFMm36XdrcybZ8+ffDwo4+C80fiRmmD6Rk4Z1zXMeWOO/CEzMGz58f/sR/8AFxw9ahc75F55zxRNWGemxUM11vRwax2gOcYIQBeEMyV7CQADijY5B6ot3mjvsEHJhjQyrMWoRYbCsQav7/KA6cbLAiT54oGN6zITsYnJwfjxLkesNmlLJkwZcuFt2EXOkTuwORRcWID6CSusnBd7uX+UZcym2zw9qiHm1FUCLA9Sqi0DSHWIrSNyUBesQUFZSFi/fcWvb8evh4liAyqga83YL4OaquUEoB1AxfB9BNre4cOHeDkJLjCh0gYLpx28JAh4KKawGaLm8jFiETktrFxcSDHYHHkKEQYLsYJEAs4AZciNv3Xy5YuxZIlS0Bd38fXByQUCQkJF7VHKSXiuidYJrnMkGFDQSIzYuRI0BfdSjgYiReRmkSE220XL1yIrZu3IOvMGXDnXVZWluZU+/btg8Fo1GURmdg+g8EAAj/rpQoydNgw0JMwQjgyOT+lHCdAs+0xIqJT9GbgeBAxWM7lgi7f11dzWrZ31OhRWgrggpuBgwbpeaBbkmWzDOrhmRkZ4FbfRV8sxP7UVNAIyXpTunaFMx3Tsl3RMTGaeHC3JNvKeVJK6TFsK/YUGki5TsL5nvNCrt+3f390kfK8fbz1+NLY2KdfX/QQSYXtMVvMcP34ihRDyauf5CNRGS3elk4pnUFVq7cQDq6JCBZ7jcl8cT7XMr6Je8P1Frp0YwVOFA5GvaELYLDiAgFQNkAZkFOaiJ05nbEhPxwnaz3Q4FASHKiyA1UOA4rr3bCvxB9L8yKw8Ex77Mwagpq6YEFZIyBcW9ny4GFfht7JGRg7NAY9e7QXQ06QxF3+S45fLxb/onK6/azC4VkWxP1XgZigUwjzLxfkD2ji/tIGu9gGSqojkJNvQ1l5zeULbhajlAIBlhyJ/nROKp+bJbvkkUBMIhEqxkwiG4HINRGBi6oAkYrclOkZz/dMz7osbm5QSoFuN1qv57z7HoiotKwnCFej3u5ntV4E4CzDGQjsLJ9AFiTeCC8vL90XxiultEGOfaFFnca6995+Bx999CHef28OSGhYD8V8EiMiLvO5BpbvLwRKly+AzLa7xhPxKDWxPwxM7+yna7rL3bO9YUJAScgoBbEvbjImrulpcDt8+AgWzJuHOe++i9OnToNjRyTjklvXtGwP54Rj4doepZQeQ2/h/nzPepkW8uGVz/5i7OR8cR45ZuwXxXZKE2xTS/3ieDANx45EnXmZluXwPe9byifVfmNfw/WWvGLlVrz3RS7y6qej0dQZUBaAXN/ggM3mgSMFrbDsTBLm5gXj04IQIRAOtPWqwwDfavTzrkBFg0mIggnlDRD/sBknSoJRXecHu8MMKABcDGQvg6n2QwzsmItJo5PQq3d3cHCUYgJc8jl6uhortnlixd5uyDjXVji8l5QnyRwOeHk0YFiXMyiuMCKnyEekDHcJJhSUh+LE6QoUFJZJwu/Pl9yttLQUJ0+cEG9JnV6qSomCXJeA+FV6opTSVvlJUybjLhHJKYIel/J37tiJgwcPyrza0LdvXzz8yCOilvSGf0DAV6nmG89DCaasrBRnMs/oU5SoY48S1WzgoIFaNfjGG/A9q+C6kZ+cYcXS5Xh73gkcKxoNeI2ConFPKbGqh6OoJhDlwt2FlcPRaIevuQ4h7rWiBAD5de7o6F+EqeHncH9UHu6JP43RrfbBzyNHTH71gHBlMKUClL1aCMB8dInZIjaAcAwZMUqMc95o6VNUWJz2ceEAABAASURBVIrtu07hw88ysHBLCM4URInq0ZTWaLAjwPs0rN41aLT7i1EwBCZjI0L8zmFg71C0SRQC1VKh39F3VBmGiHj9y9/8H34l4eUfvqrX05MTfl3OQTVgvBjvXnjpRfzf736LX/76V/i11PHz//lvPCo6PPVrXzFcfkeHRqtLfUUde/XHP9Rj89Of/0wbPJPFcPddbfO32a7rRn6buDNo1V23dgs+W5GDfRk9Yff+geB6JEyqGl3C0jGzzT681PYw/rvTbrTyKcNp0fm3VnoivdqC6kYzBkQfwowOKzCx7RdIjlgnrrcSGQPq6myOYL4mAHK1l8JT7UJy6BbMHBeEQUN6ixHw4uWyklFzppqaBhSV1uNkVgPq6u183RTEOm002hEXWgqjwYRzpVYo1Qir51kE+DXCw93UlO578p/iMkVH6vDUMZOTk8UqHwyKpF+3CxRFSUTI+Vk29XjqvXTXxYq+Tgv/1yUwX7eNV8pPySdUVCvaYtj+zp07g88Uua+U7z81jth23X2nLzM3JxvrNu7Hsg2lSMvsBIfHZJjMwWgVdBKjWq3G7PaLMbPDMrQPzoRNOG2uEIDSRgUPUwPahKShU+Q2SZsGP7dsGJRN2iDIDga51VfV9N9RAB9zKjpF78bEYcEYPCgFPPKKqZqHhgYbsrJLsfeoN3YcjsWhzFYoqQqDQ+wOYdZCvc6/stZTbAy+OJ4TjqOnhWAU1zQv5jv9TOQjAaA+ykAd1Gw237A2k4hQF2bZ1EUZaNSj2nXDKvmGClJKaQ+H1tetVm2MbGlsCL811dWgFMv9ANVyT6b2DTXrO1us4eu0LPP0KaxetwMLV2cio3QIGsz94OVtQVTAIbSLWI+4kO1oH5aGLoFZ6OhbhkTR+ZMDsxHie0pcbiLqqyrAbhTkNEkzlARyf7tcGeReXinlgMFRBHf7KvRrexITR0ZjQP8UcIWbJLzo29DQiLy8Yizb4oZ/rQzFyl0JOFsUD7sd8HIvhp9niRAAu4j+AdhyqB227WtAdm7FRWVc6aGhvgFcTcedfFx2Sgu5Mz11cb7jslguayWAOeN4JXBx3zsXenD3H3e6OQP91gRElsG0LQVarTMzMsE6qNu2lOZq7+pqa3X+zIwMbThkm66Wp6X4srIyZGZmikHtlJa6XNOwbfTz8xCLgwcOwNlHXg+kpYFrDEpLS12z3LB7ekJ4+g/rvlyhNJhyvLdv347169dj7Zo1eqUgvSYc48vlu973XM7L1YXcNHW5XYnXW+aNTv+1kJ+NycrMwNKlq/HOvH3IqxsFm2m4IHMMINZ31AGtg3ZiRuvNeDl5Px5KOI5+Mfvg61YBB5GeC4JE22c5TcEOiuQ6oBFKDIkOibBJGpvDAWP9F0iJ2Y9JIyMxauwofVCCUkIhJA2/RLiqyiqk7j+NNRuOYOvuczhb4IWGRhOMqhZh/vmIDCxErUghWXmNKCmtAQGVea8llJWVYuWKFfivn/0cC+bN14hEYGfestJSfLZgAX73m99i4RdfgJZnvncGAsPypcvwi//5X7z84ov6uKhXX3lF37/x2uvgeXVlpWVwlufMxyvfnT51Sh+ntUhcWM3LZpprCfnnzuHzBZ9hznvvIf3gIZAYXEu+5mm4/PfD9z/AP//+D9DV6hrPOeByWp7i85Mf/Uj374fSz1dffhl8/vtf/4pdu3bqFXLsl2ver3vPMZov8/Lxv/7VYlG2xkZ9Ws+f//hH/Pyn/w+v/f73eOuNN/Dz//f/8JH05+iRo7hRbcrOPoutW7aCexxqhOi22KBv+eXXRn62nxsUVixbivfm7cSRvM5weE2Bw9AaDrtRRPpqEe+3YkTSxxjb9nNEWnfAokTUtl9ctQNGscJ7CqJaxeHnA8F8NIiBLru0J7advhvLDj+Iw3mjUVd9EIlBazBhkCdmzJ4N7rFWSqGlT16RDet2G7Dp8ABkFHSCXVx8QDVO5kbhwOEilFfUtZTtsu98fH1Bn7uP+Hd5gs/G9RtQWVGp0/OstrTU/droxJVpFJ91xPl/jQ0NOHnyJAiAg4cMxgsvvYQnn3oK9PmeKziHefPmYcH8+dCcwm7XuYhIRHQGivpRUZEICwvVcfxHSYHEi4FIyCvzMM41MD+lFHJGbijJz8tHdXUVXNMyL9OwTNe8vGc6luGso7y8DDzIMzcv76IymJbB1mhDbk4u3N09MGr0GN3X++6/H127dUf22Wx88tHHmuuyPUzP8p3188pnvici8plXPjPwnm3hlc/OwHa7u7uD9pCIyCjn6wtXtj3r7FnM/eQTfTAqjab/+8tf4pe/+hVoPzly5LDew0DpzFk2y+SYMK9rnWyf85lXpmE7nZUx34ljx7Fi2XLs2rkLFeXlLY6TM/23db0YA79iK9jZ0uJirFu3CV+sPIp9pyJg95wIGFvB4bDAzVQJq2c2grxPinGvTPDaqeOzQgeUakRBRSKWHB+PX+94CL/b/hCWHrkLm0+PwYfHhuK/Dg7Ea8d7YHt2J5TWGeBh3o+EgE0YP9AdY8YMQmxcHKgLszTXUFJSjR17c/DBwkq89bEJby+OxKYD8aiqNeNcQalwLfEwuGa4yj31x4iICAweOlTXl5q6D/vT9oN7xrds3qKNbjSQccFNc+R3SNn19XVwEwCNk/Z269YNvXr1Ao+jpoWaouGuXbvAnXRUK7hNlz8e8uknc/WPVuRk54ghs14IpF3aXaePBOepQfPmztXr7//wu9/hXfHNkytTfCVQUp9dvnQpeKDkX/70J31wZdaZM2KcdUAZDBogeeIsDwvlQZbkiHPefQ8b1q8HEZNAzivF9w/mvC9SzW90XTxrsKiwEJ4e7lDSr0u/DnAZMHVvehDY14GDBmHc7ePAxTGUgjZt2ICqykqw/ANpB/CJcOu33nhTt5UbiXJyckBCuHTJEqxetUovOqKhmZtiKHWwn1Ui5Z3Lz8eK5cuxe9duvYGnobEBJLTN20QYJeHjCcokEu3bt9dt6SLzMGLkSNAjYLGYUSP6P8eOaynmffop/vTWH/Hm66+D0oRz52JWVpZe+7BIJLz33nkHr/3hD9LuP2Hn9h16URHVCh65zt2Q69auBeeVdTdv07f9fEOQn50goGQLYK3buAtL1mZg9/FIlGOECO4JAmxeAiSNMArHbxlY7CirCcVWkRrmnOiPOccHYOmpIUjN7YTd5+Kx5lw4thUFIqM8CDU2NymrAF6GPWgTvAVjBwVgUP+O4JLZ5ghXV1eP3NxS7EkrxJqtlVi22YQ9h71gsxnE3WfSCIzr+JDA0BhG7p/Upg14SgyRa8nixfqYKK4G40o0GsmUurSnSiktGXh6ecHPatVSC/P07NlTvBjByBdOytNwT544gVUrV2LxokXggpsc4Zblwm0LRGwvESJbX1endWdupuGSXB5HTUQnEmzauBHZ2dm6bbz//LPPcezoERmHXK2nZ2ZkaJXEZDKhuKQEu3buxJLFS8BVg9nCGambkxjwPfVj/jjG6lWrsWnjBlBXp059+tRp8Cw89gPSp5aGkGNFZPL08tR95QIdLnOl54DSGusjEeBBJGznLuGQJAT8nYM1Uh9XG5LAHBA7wfp165Ah7Wadu6S9JHokSEXFReBpx6tEFcsVYkEprKiwSAj7uUuaRNjgCUu0/jvsDpwWexW3CXOsg4KDNCHu0qUrOL/5+XnS3416ZSP7S0LENu3Zs0ePY46ML+vkuB0RVYFpaMdZKMSANg3CRYVwexIrIj3b7SoZXNK4b+nFDUN+tp/iUqbopitXb8PHi45i/9luKG3sLQQgViQATwkGIQSs8lLEgMRUO4BzNiOyG8xILw1AYY2XiP5GWJQdocZ6eJrqoSi6i8qgUABL41J0jkrD2MEhGDywC8LCw2AwGuH6YZuo2xKw8vJLcSa7AmVVJnj7+III4Jr2Wu/Jubmemz53LiUld/YPCED3nj3AE3MuV46CkiiHdFWC3PFLoCRA+vsHaD2Y7SwTgxo5W4YAPFeo9ejVU0sMPI+OgMXzAMvEPkCJA4J8KV1SMGrUaM21DogkQmAkwC5bslSQ5rReRjp8+AgkJiWBIiqX7RoMRs1NqboQcbp06wqKwlHRUZoQLF60GDwBeI9II7t374K7hwcmT5mCHj17wupvlbbapPnsj1wu8+XYE9Gc0W7ubggKDkZoSIhw/GoQ+XkEGoNBJJHhI4YjLj4Ox44d1dIHjas+Pj44k3FGiGsOeGjo0cNH9PZiGvUoDWWdydLqFNOxHhJPEkneuwa6+6Kio8HFUL5+fiCRmy+c/QshjvtFXTOJx4TLgLlUuuBcgZbmPDw8tXSQ0rULzp3Lx+FDh/SYUCIhwaWK0Ca5jS6TMEGJKP3gQU1AwiPCNdGLjIxEtNTLVaGu7fku3BtudCM44XlChdet3YS3P9qE9Py+qFKDAUOkAD1roz77JfDzDYO3ezkSPcvRzb0WCeZGmOQl1wTUCTEItTRgamgRUoLPwgNuwrl8BeZtUKiHqW4eusbvx+RRUaI/j9YDT0CS7Jd86+sakJNfL9wfqJV7h8N+SZprfUEk4Ko3g0FpTktpoEP7Dnol4rWWcSGdILB89aMD8ifDQxWDQHfv/feBYqnV319EaYdILTY4xCZQV18PLg0dOGggJk2ejK7duyH5/GYZiq1FhYWgmMq8w0eMAE/u5dr4bj26a+mDlRG5c3JzMEzib7ttHG4bN07GcCw6dU4RtSJdczmqBX6CLGPGjtWITzVl8JAhiI6KEntHhcypNJaFXWMgEnqK5MP+8gzEE6IbkzMGBAWChIkEVSkFEjAiOFUiL7GxkBuTqxYWFen2k0AeP3ZMSzN+Vn+9M87T0xMOB8ev5TYZhTGMHXcbZt03GyR0ZrMF+/buwzv/fFtvE168eJEmSvQk9erdR8ahE7juoVG8PAaDEXaRGKg+sKscey56IjEZImog4cEq7cjPPwer1Qqu948WQsoNQ9wLwnf4jn1uOPI7+0ffaeqe3fho/hZsPRyFUtyGJhsAqyTSXTpBrXxLMToqA6PCs0BT3KKiYJwTv3x/nwrxENTg5+nd8evdU7Dl9BDU24IAkx1cXeioWYtY31WYNNQD06bdiXDRy40y0Wj24cTl5BZj646jyM8vEkt/Q7MU1/7oJQAcIVSdi2yo40cIpffw9LhiAQ5BbGUwQCnDRenIScjxjUYDPASAuc8+IjIC8XHx8PbyvpBWKQWllJQirwTIzSK6WywWbWuQNzCgKd4uxEEpBXIxAq/ZYmG0Rhp/f39NoJRSmpAoifHz84VB6pZbqd8DfoLslaJPk7PV1dbBS9rAd0oxNfRmFg8R56lfXzqLLKUpGJQBznL5hkQpW6zgx4Wzu7m5g/2srqnRRGbXjp2gvWHN6jWi61eKZOajpR3q4l4yJjyHb9++vfCVtvbu3VsQ0Y709EOaQ8eLtECC4loX63MNlDIOp6droyolHxLFZ59/Hr97/Q946dVXtETYwgMbAAAQAElEQVSyS1SPXaJW0AXKNtJgt0RUuiMibdBeYxBCbzDIKCsDuNciIEDGUsaW78wWM9zFBgKZHeeYKKVgMpuglHJtynfm3vBNtYQGLJ5Tv29PGpatPY7NB/xQijGAMR4Q7g2x6TcFoMEWgC1nO+KLM0lYLQh/uMIKo6RSdAfaTCisd8MSeX+w3IoleXFYlp2CzOL20OKBTIRylMHdsRexvusxabgPRg3v3aIRkFyhXqh4eXmNRnw+SzVf6Ws0GkHEowHPzc1NIxaBAFf4sD7WX1NbIxymCuRe5L47tm0TTncWoaFhCAsL00hpNls0krmqJszPwCqI4AQyBfk7D1yM43ujwQjmI7HLyMjQJ+qQwJDDnhPOVCc2A4fDLmnMuq7jwn0pKbA9vFKXJmcLCQ4BgZzenEzx61eKgY52AEoDfMc62JaWgkO4JJGdTEDXLbaK9EPpYpjbhWwxXlL39xGO7uPjg7DwcHC347S7pmnVghyVW2NJcEhkQ0WdY7sPHz4shMhLPC79NYrxmeNH+wvbq5QSg6gNdqm7eZtoBKTasF4McFQzSktLERAYAIrlcfHxIjG6ixpSDdpUtm7ZIlLTKc1Ehg0fhl5CbChVkFjVi8Rlt9t08UaBAaWUvuc/zr/QZIj4IV8HGsS1WClElONtF4LMNN+lYPimG0Ng2rXrEFZuOIMdRyJQZh8CmyIBIJe0w+4woLQ6Dhtz22B5Tiy2FgXheIUfIj2qEW2pR6hbHbzN9Sird4e7THm9qAGltb6oqA1qarogPwQBYC+Am2M7kkO3ig0gAIP6tUdsbAw4IfgGPw6H8HOZWF6vVI1SCiQSNAIdO3pMG/L4oxfcMUfjFjkHj56i2GsToHEIcirhNOyas1ypSoDqwpPcS90yJhfeSILGhkYwDxGHnolD4s/fvnUbtonPmUDPo6QaGup13qDgIISFhYNGtS0C8JvFWMjNPPm5uegiem5sfBzi4uLAD9tInXbr1q36V3toyPL0FEOu9IvxrsEhD0opkNgQ4bdK2RvWr8fyZUtxOP2wRrpBgwfpcwPipI5wIXiSHCFypbTiLsTUU7g9+6CUAj0GZuGg5WLn4C68bj16wCLEkT9cQi5N6cBDbBLst0PGQKq/5GsUKYkEwmazY9++VL24h+OxPzVVCNJulEnZgQGBYngNETdmHkrLSmES5PYQvZ9ElMhL4kF4rqmu0eWzKgb9cP4f62f/3SxuIBE+TtVECHClEM7zSb4zF8PNaEmBGEt27NiPz5YdxoGcHihr7AWbIU6qdodduHtxVRSKGrwEjB2wqgb4C9LH+5TDx1wn97Vo71uK0f7F6CHXEYG56BV4BgGe+UCjUF2OtAi8ECARcIOj8jN0jj2IcUMDMWRgJ5nM4EsWA+EGfcid/fyssPpbNedXStpzmbJJhHhIBoHosIifXCy0fNky7aYicNGAOFxcTu7u7rBYzCDw814pJV1ToIjvK1zSy9sLLItxflY/8Ar58B0Rh6qH0WgCuSl/5MMmXGqrSBYkMrt379ZuQn8xLprNZsQJx+vdt49w/0Zs3rgJS8VASGSgNDNq9GiECTJ26doV/MEOGtbofVgtXogzmWc0IQsW4sF6pfqLvkaDAVYZE4rKaftTBemXYeWKlaCRzUvUhWHDh6OHuDmDxPjXWewL5L5cDPPZ/PlYvHARSKBYLlUWFky1KiGhFdin+PgExEu7uS2W7YuNi0VsbKxIMSYJZq0u+Pr6MNtFwV3GNVEMnkOGDYVBxnTHtu26XfSq0GNDLt2pc2dwX0Ab8eSQyGSeycTKlSvAswk5JlVVleACJhJPq9UKdxHzjUaDnh83QXYSF86bUYhGoIxNlOj8tFtQQiEhvKhB34EHw81qA8Wp7dt24Z9iBDyQ0wuVxtGApbWu3mKqw7DAfEwOKcSowDL08StERZ07jtR6YE1JIHaVBiIlOAfPtN+HH/f5And1novYoK1wNFpExFK6DIBdMULxUjUPHcPXYsoIT0yYOA6hoSEgsJ9PeMMuwQK81D+HDBum3XYGAfrLFU6u30V8yoOE4yW0StDIw+ObeLIPf2uOp7kQiFlG23bt0FOQI6FVKxCQWCaBsadY/SkusywC8qDBgwXw4xgNAjc3s/Tp2xdNi4HCwJN6n37mGbRr11a4rYxhShfcJwZEGgCdyMP7J556SiM4kYn575k1C7379AEt1NwHP/3u6Zh9371ClCxSdhSoL0+aPAUdBVmc7dONkH9KKdBu0UsMZgPFt0+R3F/sDDR6zbjnHjz/4ouYfvfduiyL6Ms8H2DGrHswaeoUEbtrQASfcucduHvmTMQJknM8YuPiwDEed/vtoGfDJFy8Z+9euEvaNXrMGF2WUgoco25du+mxQ7MP8/iLjn7/Aw/g0R88Bh6+wTMFq6uq0bVbVzwm7+6eOQMRYsfhuHJeeMBKcHCIxHfD4088AY5VbGwcIqOiRfUYgNaJiaCtgbDFdrO/yW2T9Z4CEpApU+/AoCGD4SnSAyWCZk361h+JKjelEex8TXU10vbuxSefb8eWA/4otY+Dyb0Lwv324fYO7+DJPm/hub5/xd2d34VD1aGuQaFUQoEd8HWvRKe4pYgSpPcwnwNEYri04UpeNXVJNRxAjN8mTBlUidmzpghwJ0GLhpLiRn1JVPoP6A9yydDQUOE8pssWTQAh4k676y69L/6BBx/UAM68RHJyDKUUCOzkQERCApC7cCzIh3vT+/XvD5464+3tDRIIImGCEBKJ1n1j/BCxPMfGxWluxLxdu3XT9dwrSD/ljqkYKxZ9tjlCjKJEPkoTXJhEBL/3gftx+4TxaNu2nW4Hy1VKgXXTwv+kEAn+CMiESROlnNtAaYX9YjpnYPvZvn79+wly3g328z5BONbN9kWJ28uVYDB9VFQUxowZCx4FNvve2eDiJ3J9pTif0Ho+VSJ6LJifeTq0b4/BglhdBXE5r0op0IXYU4gCx87ZHterUkoTU9oX7pw2DY89/gM88thjmClEiRIO7Q8sm+PWW4jfXdOF6N17r94y3VXGkR4Peh86duqIoULwaexlX0mMSciHiauS5VitVk04O3TsgEcefRQjR49CuNg18B37NGHKTWoURV4ufti79wBWrDspBMAPFcaJcPNIQLBXOeIDjiApeD9aBR5Ft7BT6OJXih4+legbmIP2YXsR5JEFd0MFlKMRQh0u02oCjFALVQp302HEWDdjWNdyjBnRBe3aJ2skuUzG635NYxj9+5QA3ERPVUpdtgwCFYGLngj6k3mEFMXdIJEeCLyMZ2allOYc5JZe4lFwvmf5rIt6sFHESgIdOR2JBvPxHeMDAwMv9JF5KYqynmhBOgIgVQ+mI4Az3mgygWWS4zENiZiXtxeLvBBIJFguOTGJBtPocoSjK3VpnzWXlTimZT9ZLutmn9iPCwWfv+E7jmF8fDyI3EQeV6LCvvEd+8t2K6XA1YMBoqP7+vqB8SyK88F0rIfPlwt6HgQZY+PiEBsXi0ghPr6+vhfK4biwHLY/SkR39pfxlJb8RXpg/kBxTXIOWDfTs11sH9Ox7XzPdJxr9o19vFx7vq33NxX5nZ0sKijAzl0HsWLDaew6HoIyjBUbQAcYlAeMhmp4mCvRL3Yb7my9DbNb78LE2N2ID0qF2VEPh02aLEZCZ1lQguhGCSYJvBrsUAYbHDCjsdEGNJxGtM8GDOtlwNAByUhqk3hBTLxQhsuNNqGJFYeSisvrW7e3RuDfbgQEk66zT+pSSn+dJejkhWIE3L5tJ+Z+vhnpeV1RZh8KG9oCNi8hAA1ICNmCqR3n456UT9E3biMs5kJA1+3SZOWQPGbU2L1QafNFjUOMhhJdY/NBYWUszpZ0QHZpAuqr9yDBuhUj+7ph1IgeWq8jd1Kqpb7wHQNufW6NwL/1CAiqXF//LGbz9WW4QmpuBtohbqh/vv8ZdhxPQIlDjIDmjrA3iu7caIDZWCyGLLEsW/LhuMi4B0AQH8ZGFJZ3xu6Td2DVgQeljKmorY1G6pnxmJs2G3/cOQvvp01EYVVHNNbuRazvGozqZcP0GdMRJNZYimZo9qF45iXiNo1WzaJuPd4agX+rEbhu5Kd+eKNGgKI1fx0mVVxQcz9dgVXbHcitHQHl1hMOuycc4tMHg72FZgryO4RGpOW1xT+PdsbP0lLwm4M9sD1jGFae6or5Z+IxNzcEi/PDcLI4GTUNFhhsBxDmsQ7DOhdg+vQJSBBjGfUz1/5QZwsJCQF1Ptf3t+5vjcC/2wi0gFVX7qJVDDlXTnFxLI1ZzRHMNQWNgGWlpUhLO4SVaw9hzU478uqGw2bqJMl8AbuI4A4J8nTJV8T2nIpAHC0LwIEyXxwSl2BGSQzyqvyRU+OBc/Vm1Et+i7FOrNd2OBxlsOAQIrzXYmQvO0YN74rEpES4SgDsH406lAAuqe/Wi1sj8G80AteN/LRyXq3/RCZfXw8kt/ZHj85WpLT3R/skfyQn+os7xk/0d9MlRZSXlyM1LR3L16RjY5ofCuoGoEG1ARQXbOiVPLj044C/ZykSvMuR6FWDAKMDZyusKBGk97c0oJ13NZLkvQF2+XPXRkA4imFq3IlW/psxqr8Xhgxsj/iEeNBiy/JpoaUV1/nMd7fCrRH4dxyB60b+kJDQq46Dp6cbkloFYfYdUXh0mhcenhaIB++Kwr1TIzGgTywiwr3Fd2uB2Wy6qCzuBUg7cAQfzl2LHSdao6h+AGzGJOHY5ovSNT0oOOwWpIQdx7io05gQUoL2ng3YXxyMg5VeiPKow5jgEiR71SE1PxlZJUmoqfcHZQiFajhqVqJN0DaMG2zFbWMHgdyebi8P8avTbUMC1lTPxf8pqXD3WVVlpV6UwueLUwB8x/XcVVVVOk1jo7gmmye6yjPzcDMK1SLu32eZV8nyrUZzmS3HhctYm9a/27/V9rhWTvWS48n54D4D7jdoaGgA3zvTOdtfVVkFxjO9azzv2T+WwXlpnp/zw347y2d+Z9lXuzIv62TZLPdq6W9U/HUjf1Rk5FXrDgr0RK8Ud4zpuh6dYrajd+IWDOu4HsM7b8e0YeV45O5oTByTjMTW4ZeUVVtTjVPHT2DOBwux6WAoCupHQlk6w2G3fZnWYIPNYUFxcSfsOtNddPpI1IqRsF5SrKjwwbFGN2TXeuBMpbcQg0D839GO+FvqJBzI6waHuBMV3YG0GdRuQJzvOtzWT2H2/feBvuyAgACQ+0tRl3wJIJwg/jQ0D5TgklgeIOGakGkqyiuQlrof3E/PpaF6371romu4P3MmUx8owWW5Bw4cQIVIRiz7GrJ+K0l4zgBP05k/bx7S0tJAIvCtNKSFSkmIMzMysPDzL/DxRx+BS6t5iIfrePIXiXbt3AXO66oVK/VRX05EJOKzDO5v4PLj9WvXITMjU1zJXxJ1Ii9/4IRnF/JQlUypr4WmtPiKY8U8S5csAbdht5joG3h53cgfGR2Fq4nFFJktZgV3Sy1K4KRYwAAAEABJREFUqiJRWhMtLjkf+HiUIzHiEAa234eRPc+hc9Kl1TsH+uSJU1i8bDvW7gJya84bAWGBwyEcRRC3RgyCh/M74e1TbfDB2QhsLfVFRYMZKe41aG+ph5/BgTx53l7lhaxqMz7PD8fWwiSU1UQ1DaMyiBRQB6NtP8K91mBsz3I88vAMcJUWF3c0Jbr4v8NuB6k+T3yd9+k8bNmyGeUV5dKmL9USh8OByqpK8Iy/BfPnXQC0i0u6+hMPk1yyeAnmfvIJNqzfgNKysovquXoJNzcFDw/haT/zZVyIJKUlJZqDpqen4+1//BM8uJN7GpwIdbNaR27MjVRfCOLPefddfPLxJ/hs/gKkpqZeNJ5EwEMHD+LTuXPxzttv49iRo3qu2U5ycR7dtWjhIrwnZcz95GNs2bxZ75NgPOvgiULcq0HiwCPY+My4qwW7wBT3C8z79FN9QOvBAwfhSpSulv/rxBuuNzPXf3O7pcViuWxWixnw9lTijVPILg7F2eJIQTorDMKxvdyKEeKXh+TobPRoX41uKZHo0C4S/v4+FwxvRCBy2IMHj2LNxmPYsNeIfBoBDR2glLfUa0edzQ2ZJZFIL7PiWJUHSsU1aDU3INGjBmZBfDdxA4YJIWjrU4Eu3pXo6l8olv4q3SZh/1KGApRBnkvg5jiAKJ+NGNY3Cu2S4+Dr54eWPg55yR13PMYp4/RpcJtpQz3lDYk4/2XbCeD5+fnIOJ2B7KyzKC8rPx977RcaSgP8/REYFAx6IDjeJKrXXsLNTWkxW6SdfggJCQGXDFOFIlJwnBbMn4/PFnwGItDNbRVAjs2ddRvWrwcPA7FareCquyAZV9fx5JkBXPvBeeNRYpmZGaAIz/ZyPk8cO4ZjR4/imFzT0w8jbf9+sH+MpzrAw0e2CkE4feqUrtO1bKa5XCC81NXW4uSJk+D5giQEJAiXS38j3xuutzAuVezWvTuoF18ur2KEw4C6Bh/Y7EBZlbv44636N/kAiZWvn1cROrUuwpRR3pgw3Avt21gFeDwlWiLR9CkvL8P+/eliBDyErYdCUFg7AI1iBFTwEaS1wcNShfbWEnTxL0VHaykSfMpgEsQvsBmRLyHQowp3Rx/HPQnpeDx5M/qHpUmeIimc3WY9EjQBKIOhcTfCpQw/b8MV1+hzskgEcJWPCADQ6RTraLID0KZB8ZJckZyG95xwnmdHzkmC5yyW69179OyJgQMHgmvEaYPgzrCCc+dQWlp6Edcip2B52dnZ4FFftTU1uhi2lYDJ47AIXNwtRxWE0osTwJx5uVWV+/kJ8BThiShEBOYnkDP+9KnTYBknTpwA62KdrIOVBQQG6HYOGDgA3HfA9rIcckAiDRGQ7eBWYPaBB4Xw3rUtLIdclsZfEtZz0tfm8UzDwHQcBxKUk9IeBtcxZLvYdvaBCMuTk01mkQy7pGDosKG6rWwjy2IICAxEZBSZkD84Njk5ueBJQ7xn/48K4leIlCcDD+5RYb3sP8eP483zFzk+LDM6KloTQcZVVFQg68wZcMw4zySG7BcJCutlIJywvbwneujr+X/sJ8eR80EJhvnZb9f855OCY8X+sq+si6oHx5gE0JnG9UoscH2+6j31Yh4Z5eHpCaUEsFvIUV5pQ2YuUFobiYSwAribq5AnhrgcMbo5HJJH8hlVAyID80XcPoA7Bh3E4F7uiI70u6RMAmRq6kF8NHc1dp5KQlHDELHct4OvoQ6DEjbj1U7b8PNOezC79RGx4OcjV1x8ZSIF7BF9/4zYCQbF7cXMLl9gcNJ8xATtEE9DsSCl0aXVbI8JUO5Sdy0Am4TLf5VSMBqMklbyQT7yLP8v+jLGYFCSBiAHMBqNWj8k4lAk3L17NygCbxRx/p1//lOLxdT3GM9JJSAwj8XNAjd3NxBoc3Jy9GGbPMxy3969F4mGJBokIhQ5eVZ8Xl6+BmDqoZkZGeCJNDxl9u2//wMUy08Kl7kAuMJ1TosUw3z7xU7BrbUUaXlaL+0VRF6e8cd3H37wAf7597/jXRGLFy1cCHLImuoaXZfup8kkRlwLCBt5eXlIk/IoPpstFhiMRqQfPIQN69Zj44aNWL1iBTgWWWeyLnBQDiIJ5CFJt37tWmzeuBFEKo4J45yBSEWg3rNrtxbheQwXwzJRk6guEQmYJl/GgSfqHhJxnkZTbouuFIOe3e4AubyzPF7d3NxAew8lF6UU2OeiwkKwbiL/SSEwHGf20yEQRLikBMi6ampq9XkATMv1//y5M0oWZaVlOJB2AAtE8uGY8XcOPvrwQ3AOSQCZnnUrpWA0GcE2sXyllNAYh4YZniGwbctWfPDeHPztL38R1eAj8ByCgnMFum2QD+GFhI6EgScdv/fOuzJP/8An//pY7EabwDl01iXJL3wNF+6u8cbdw0OLTTw//krcnz/B5elWBl/3HHhaKlAt7resQl808td4HULrFASJGuBhLtQhyK8B3qIqtNSMmpoacFI//GgJNqQFIL9hPEyePRDgmYrucfMxNPltDGo9H+1C0+Eh4r5BxI04YwM6eJYiyPsMvD2PwohqiOsAjpZ2AyovKFMiHD79AXNwS034yu+UUjBIIPDx9Ne5n8zF66+9hl/+7y/wmlyJ9AxETk7uHiEMBKiTgqDU+T8ShNuxbTsK8s9hvRia3hZi8dmCBZrDc0LJGbKEsyxbugRMSyQ9dy4fRD6m+9///m8BhL+DyLps6VKd5mc//Yk8f6EBnN6ENBFhP/roQ53uj2+8iTf+8JqI6Qs0oi4TI9S7b7+DN19/AwvEmLd86TJwX//7776HP/zu91i2bKk+KZicetuWLfj4Xx9h/75UsM3sF4+uZt+pLq1Zswb/EoPbF59/jg+kXyQkq1au1JwR5z8ZmZlY+MXnmDNnjhCJTeBZhQTu89EaIbLPZoP1v/Xmm/jw/fexePFiHd595x3whzhIuEqKS8Cjv5YvX479qamaQJEYLpcxWCj18/RfZ5nOK1UCIi4RkPvw8/Lz9IlLlNTITYnk4eHh4EYlcnRyc15LRRLjbxgwH+MjIiPEGF0M6vG/+sUvZMw/1GPG8V8wbz7+8qc/g0elc5w4h2azGUr+2A6jEEkGqpOHDh7AG6+/puGFc8mxmic2id//9rf4x9//hr2794BjQ3hZ+MUXeO0Pf9C2FR4pzro+EXsRjx3nmJCos3zXYHB9uJZ7i1BxdpDbM7nbqaU8ZpNBEA6C1MUwm2oQFZSLQO9zyMj1wtGznUT8p97ugFIOGKQFDJ7uQFiIDyIjg0GiopSC82O320HKduzYcSxftUeMgAax5t8Gg8dwuBsVvMyl8PM4i1ZBe3FPhw2YHpMhov4RDItJEyNjJgz2RsBhlIEySpFflisPTV+DD+DeEQZLiLTJ0vTuBv+3C8EjoBQIYmaKLYBcZNCggXj40UfQq3dvqU2JNHAYlAZoIyCg8iTa3Nw8UNznykqDDFSBUHyK0TwqmmWQ82ZkZGDH9h0oEE7F7bcGgxE8OOPTuZ+CnoKEVq0wbfp0TJ85AzxYkulXLF0uksQukBNSbCUXY9qjx45CGRSGDx+uV0CelrbyB0koig8aPAj3P/QguK+ey6OPHjkCIjj13dq6WimrElq0LyjQy6c7de6M5LZtQcnFYDSibbu24JbYzikpIhaHCoHKl/alIVMQXgZAf4l0mdIfEqWAAH/NjU0mk47jv8rKSiEOX2CjSAVUcbinnucPzJg5Ezzu6+TJE2JkXY5FixYiODgYXXgiUVwcjFI/YZcqCc8oCAsLY3EXBdp6ePqyn9UPeWKzKRC1g2OflZWFcvHghAvicztwQkIr1FRXi03ntCYOZWWl4HFiBpmf1omt4eXtLbaBo1i1aiUoVSVLv6fffTdm3XuvnmuK8WvXrgW9AzxPQEFdaIeSexKEs6LCffThR/pXf9xEKhk9Zgwee/xxDB4yBDyDcJ0wAhJhSoRs384dO7SkxT7eOW1aE1z16gVKQJTAlgiBvFDJ+RtBvfN313hhB72lcz169ESYDAafm2etqq5HVm4dTuZGC8f3hL9XqYjcOfD3qcXBjAjkFEehtt77fDYlV4WooCL0T6nAiL5uaJUQLESDiCpR57+kcJz4AweOYNX6Q1izvR5nKoajXvUWpA6FAXUIEAIwIG4dprdZj4mJa9EpdI8Y/8oE8Q1NQQb2fHFfXpQ7YI6Fw3sAlFHapNieL6Nv2J1DmiBErLHRBh9fX/AXZKdMnaoP3OAhEPQwlIs7j7odEckhoiWJHs+es9ka4evni7iEeEGaEPD4KqoOFJGrxTWaJwSCAECVjAgmNYFW41MiqkZGRmGYIPLESZPAwP36gQGBWgelOEwDE/tIgKsSxKLYO+a228D997TtsA3UI5kmPCIC/fr1A88EGDP2NnDvPBd9ETnpCbHZbGiobwDbHxsbiz59+4D74C0WM4wGA7p164ZRY0ZjoBA9lm00GJApLjNKLuReJGZUJSiu+/j4IDEpSbtdibis34lwmzZtAolVXFycEKJxmDxlsg48nTg0NAwnT54Cj0izWv3QWwgrx8Qk3JVG1F6CEITdiBZc1jSsxickaJcvjXAcG9ZDDk/RPz4+HiRoMdI3PlOcLiku1qoJkZBqGvN7inTMeCJihw7tMWrUKIyfMAG3jbsNvWVM3EWVyxe1qKioUFSeOnZNBw16An7Ofu7Yvh2UmlK6dMEk6eOESRPlOkW3ge8PHTqI02JgpHpSIEyhpLQURqMJlF4GDhqE0TLWw0cMR2exc3h4eOo6XP8ZXB+u9Z4I30ooHDvK5bDN85WUVmPvwQos2d4KZ85FoMFmQHhAITrF56C8SuFUfgzyS+V9o7tkFayQ/7EhZzGoUyZG9KxBq/gg4RZGeXvplyIWudqipRuxcqcBZ8oGosaRIgkDYVR18Pc+hh4xG9E+bDP8PU/L+6t8DYFwCNd3ePUFlBtu6MfRvDSZWXkVEx0tiNFXuFJXEOl5TBb33AsVA5GAiGQQSCAHluRQSumTf9q1aw+mpRRExOVYkBCcE2miQbwOiYmJ4J57lpEp3JMEkyKql5eXWK7LwfMDidx+Vqt2w+Xm5aKwsEDIDKAEEb2FqHfp2g3kHEROHlbB9vnIexIHIsExsXbXVFXro7IHChIPGToUlDaUUprLQD4i5IAGtHhBFh5yYRSuS5iJjolBW5EE2Icu3bqCsEMEOyN6P42flHSOiCW9XLgsOTPPxCcCKaWkVIDuTvY7U/rG97Q9DZb6CYcE+OEjRqBzSmfw8Niz2WdBaStG6mQf2AaK11zNyTYR0XWhLv9IHMjdg4NDBP5M2uDH8/mPituvsbFRS00kJJwrlkXJg1JPphAwtt/Pz4qY6BjwrIEwYYwkMl27dUdAQKCMfwWYhnNHYslq7XaHTLkrkEg/ZfCqRKqgakODo7u7O9hWpiWBYT9CQkP0u4qKSrB9fMexZPvLhYFQojguUjIJXvsOHTBo8GD069+PVV4UDBc9XX3MjgoAABAASURBVOMDJzIgIEBEuL7o2LGDBk7XrASU3LxyzF+ag51HYlFUEQyLqRLh/hno1KoK2YVeOJodg+LKSIB+e8lsMVbAy60AbuYSoYZ2EBiVksGQuGZfLV4eSDuIv/31HSzd6YGzFUNhM/WG3e4GR6OC2VgEo6FayjbCwd0/zQu48Czlm2OhPLrD6BYBKBOu+yOT1TwPp5NcUKb2QhTvqfcSIcnFg0OCL8T5+1s1InCy7CIdMP+FyPM3BqMRccLpiFAsO08QNyc3V6zvx8Az9YgMRBZvQXRKSCQM5D47d+4AdcEXnnsezz/7rLY1cCEJf/ijUaSQCkE0HvppUAYQ4Vq3boWoqCgQuInA3bp3Q4qIzjLJoP/+N7/+P7zy0kt447XXsEsMbu5u7mDdgIJDgBnX8HEXgGZfYoWDsi9nxGbBNtGIl5Obow8jITIzXimZo/NlUtI5JR4HXsl9ExJawWq1no8FyPUjpe0cX441OSj7CZcyCFeuzxcyyw3hmggULjo7Re3i4iIcF2J3TNQbSmA82CMmJhYkoETAysoqpB8+jGPHj4nEU49YITRRMdEaMUlwSGiyzmTiPbFF/PTHP8GPXv2hGHf/IQS3SNsupMpLvmxvXW2dVicIK/nnzoELp1556UU88+STeOXll7T94Jy8dwjuEA6ihJn07NkDyW2TNfOg/v/f//VfoL3hU9H7Tx4/AX9//0vq+krIz1IIHDyXjWIQRT++cw3u7iYkJ4Whc0IGgn0LZLwdgtg16BS9E9HBpSiu8MahzEhw0U0T0DjQaHMXkdETdfV2mE1mcDJcy3S9J5JQN5778af4fG0ZjhYOECQeAyK7QyQNfcVVumcIgsOjBxyevVyLvvK9AJJD80qgUbhBjVjLXTM4hBiQ85Ii14gl3DXusvdSpkHCl2B+aUrG+Vn9hOPGaOSsFBGdVuAtm7eA3IeUP6VrV61SOHOTw8THJ4DceYzojMOHjwBVAOrst4+/XfTPXggOCZExswuhdIAchME1f+eUFK2rPv/CC1ptoNuRdVEX3iRW+z++9ZZe0dfY2AAitTMvrw79T//n3YXAdhEYeX5fqNRPyzpFXNoyqM/GxMagjQAy61FKXcjnesNxds6D8z3fEUnr6+qbXslcOISYnp8u/Y5wIx3W9y39I9Lzx1esVn9kZZ0FfyuAHJcnJoWGhmokIlFs3ToRJSLyb964SXs9mI/cnlyaYjiNc/Tk7BYCKcAvTLIjRo8ejREjRwnxCAbHQHdN/2upJU3vQsRuwbMZR3P+RLIZIXM4esxYUZ/GYMDAQWjbtp0ed9oCeM7gD554HFR/WomdB1A4Loi/RIy2rwuxRrOPodnzNT8qpYTShmqdrmfPXlAiNrpmttkcqKyuQ2FFAMqqQ1DX6KfTeHpUoGPMYYT4FeBcmR/2nUxASVUEGoVrm4y1iAktxKSBeejfMwQB/h6uRV50z4km16CVefWa7Vi4Ohfpeb0At1GAwaqBWf5dlMf1QUAdDve+gOcAKEu0a9Rl75VSmss5CRNF5oNpaaCoRS5LfypFa+qJZ4Ti19bVifHH6yKEbLFwAmmLEV++JAoRwIgYHTp2FLG9BnT57BXvALl8jHCddu3agaI703mIK5aITA7Fs/ZunzgBk++YijFjxyBWJAgCM7m2t7eXEFkjIH1Dsw/7QjGbP5HlJRLFbePG4ZFHH8Ujjz2qCQrn4PjRY8gQbkxC1yQBuBTCfklwviHiMSilNHdnP4JEAiIX2yqeAlqoSUzZxxiRCth+Z15ePaUNUdFR4DVLpIWMjAw99oxjoA5N1xhFa7Po+BY3N+mbQaI4enK5hi/HjoeOBgYFgf0/KwSARL51UqKI7wFw93BHQGAAksQe0Sg2jrNns7Rl31tsFFSFSQDpaeGY5eTkgrYF2lqmTb8LY24bq9USjlMTY1OXtIjvLW4WPT5KKU0kEqWusWKHuePOOzFx8iR0FSLPBWAsJyIqEgUiBfBHQTkmlNqm3nEHnnz6KfD8RKalasUj2ZtXZmj+4nqe2dHWomfS8h8rk8XGOPM3NDQiO7sISzfYsGxbIPadiEVBWSRs4uoLseYjMfw0Qq1FohJYcSI3TlSAUNjFIh9sLUbv9tno2t4TVl+Ls7jLXqnfcSXd2o1pWLiuGCeKB6IW3QFDEJoofEsTbwJMYVA+w6A8u0AZPS9bvmsEJ4ZIwwklkvG34rjUd51YbumiIzLynmvDS4pLQIShDkgRkOU4yIIc8l+aRMThOwZ5BJGCIp/DYZd2A9RXHefFaMY5JB+RgT8l1UFULeY7IwjAxTZsVyuh9EECsAR6qmRhYaHSfYdYofNEzBTJSzJ4CUGgmM81BlwwUlZWpokZ8zuEQ7J+1itJ9bdCpAv2iUhJiz+lDRr9qHoECUcyGBSIrCR6PCJcZ5J/bK9ULvRE6cBnBhJFWr+LRZxmX6JFP46NjQPbTCNdamoqvH28QeQjEEtRF33p8SCBo85N42Ba6n7wNwloizgstoIN6zcgPT0d5KokHt6CkOybzWbXdgAyC4eMKcf7ooJdHtgW3b/AQD0HrMdoMiE5uS0oibBscvcEUY+MBgNI9Fgmx5w2F4sQHVrw6dmpE6mQ9fv4+ki/fPTKvyyxb3Ac2RaOAxGXUhPHx2636ZbQYBgq80f4qayqAg2unAsSJCagkY/9PCceCT2nMk9UyZaJG5Y/Pso5jBZmEE0VRAzFThWIeV2DwfXhq9zTwkydkCu7ODnsLMtpFH2yoKAEi1bn4f1FdizaHC6W/gQRlc2AAqKDs9E5/igiAsqRVRiIs4WxIiEEAw4FD7cy+PvaYTFfaZrAjw4cOHKfhYvXSz1AZml/IQCdAYOflCfIBIdO1/RPumz0BTz7A959oNzE7tAUcdX/7BsJXhfRgamT0ge9Y8dO8eN+gE/Ff//Jxx9rP/aypUv1bwW0b99OKH0KokQn04UrpTmRUgqX+ygOjmqKVUpdSE/kZ7BarfrIaOqdFHHZs2ARnSkmE6EgHxqt2ooUQGJwTFx3S5csRZOff5n2PZNg0drM/liEOypBYlYrWS/6KqVAQD558iTWiY+ePuoVy5ZhnbiZ0g8eEgOfXbvTQkQcJsdsFK9EkwTIVkGPAQHYw90DSilwcdL6tWtETD6in/2sfqABjUZJuhsrRYeOE6mEXJVuuosaIw/eYnhkXM+ePREmrjquYqP/mzru/Hnz9IIf2g443v369Qfh8UJ7pH6OnwCElHT5L5E7KDgIIWJUY30cU1rnidhEeo6Zu9gsSIBYvtli0Yua2B4SYLPFoqU99o15z4gEuHrVaixZtFi7KPm7B9wMRpg9LvYEboKimmg0GKRRTRNPyYYEiGo120zEnjf3U6xdvRrceLRw4RfaRdrQUA+2xVeIHIkQ1y6wns/nLwDXM2xYvx5cL+Iu0grhQyq46MsaL3pxvQ/k9qTSt48fr0UcUs7mZWSeOYdte/Kx+7BBJr1Gxp/cTyHAuwBdE7YjJqQCheUBOFsUi8q6cKG47qioMqJBjHfNy7rcMwepQNwdf/3zX7BkmzuyKkfAYekrDEgG1GGTbE0AKaweMCfB7v8EYEmQ99f3VUqB+tVYEeHouiLQ79+f1oRcgmSHDx/RwECr9rS77hKrfh8tASil4C7GMXcPDz1hZuEmzpoJUJQoiNheAuB8Jgfx9PIUQPLWIiDfMT3ro+TRt19f8IchiCTJycmayBDYmIbSAaWxyVOngOoAuQRXl/3h978H/ct0NU4RFYC6Ietk2XStMbhZ3FiEDiyb1nTaDCwiilKP/f1vf4e//vnPWuUgJ6L9IKVLCnz9/GSsHfAQxPAQZDcYjSCyxInNgUDsLz57iqZLFi3RRIAVELmI/AmtZB5kfNgO2ihoD2B8S8FbAH3a9Olive6vx5ll/vmtP2qj2knx8YdFhGPw0CFaxGb5BmWQ8faAVQiNnwSzxSIwqFoq+qJ3sWLYCxeLPefDz88KivQkZExEGPcPCECHTp008SPXjxE7RWxcnJZieE1JSQH7VSWekcULF+Ivf/oT6GunazZc2ugm45SWdgD8FaRK4e6UKjgXHH/OcVx8HB565CF0F4Nrjbhzicw0Gs559z3tOaDLki7XuPh40HtCmKSHpl4IAhcXcZ7mfvwJskQ6bNOmDR5+5BE2/aJguOjpKz7QQkpRbeqddyBZXDlOIHQWp5RCfYMD+cUGHMnuiSM5vXA8rwfySlvBbKpDu4g9SIzIgLvFgYoaLyjx2eMibu0s6SpXEY1JUecLF5i/Ih/p+f0E18cBygycX7brMMfD4T0dRo/WUAYPeX/9X1LboeI7f+rZZ/CCWGHvve8+TJo8GUSEuwThn3r6afz05z/TAMpJZQ2c0J69euIOGaNh4nuNjPrSzsBJp0985qx7MFZ0OwJ/68QkjB17G2bMnCEEpC+ImEopLdKGhoRi/PgJuGfWLNx7370a0GNEuiDysC4Gqhp3iI746o9+hB88/gNMn3E3pk2bBv44xS9+9SuMnzgRTEOAptF2+owZILFoJ9IK8zMQyCnl3P/gA/jRT34C/nAH3YB3S5see/xxvCRW/1n3ztblkFD0FW7LNtH/bxViwDLi4uPw7PPPS72P68C8PcXXzjgGs9kC1kNixx877dqtK0i8GNdSIGfmGvyHHn0Er/zwVb2YhcRgpowFDV7PSV133323NsxxPEhAu/XoLm2/T8ZrNhJFTSWhbals13fde/bANNHTuQiLc0AiyjlkGsI3EX78hPFS5izcLWPbf8BARunAOP7IyFPPPAPn7yXwdxGeluf//eUv8T+/+AVmzZ6FmffMBN2TZJ7ThaDNnj0bTpXOIkSqfYeOeFo8NC+98gpmCmyQwd49cyZeePElPPb4Exq+dIXyb+DgQXj8ySfwnBhm73vgAe2u5Q/BcOxfkHnq3bu3pLr4e0OQn4NMIBowcCAGDxksFK/VRbWQ55aXVyH1QD7+/mk93vqgBm9+WId5a3xwOr8dSqvDkJlvRXahN/JKQnHoTDu4WUzo0DYEbRLDRV/yvqi8Kz4IASjIP4c163bhi1U5OHKuD2zmYYAKAIwxUJ6DoawjoYwi+quv1n32lwhKiso+T54yGQTqe2RCpwrCDRHOQ/HUT0R003kOTwBnelrbe4jYStES5z/kUBTTh4rPmojBsSRi8n7osOFo1749mIb1KqWE43kguV1bsRyP1MDTXuLdhJMopc6XCK3LE4m6iHGIlmIiLYGZBIqcmmqDRUR+ErLWrVtjiNTdv39/xIrtxlmIUkrXy3e9+/TBlKlTcdfd0zVgjRXJp3uPHhrxLQKoBPjOKZ0xeuwYsUC31RILyyGiJbVJwtBhQzFm7FgMGjIE9MvTp3/4cDr4I6Xcl8C28D25Jgkd87YUlFIgEnJ8unXrhtuEWFLCukOI6iixiHfp0kVE9lBNJJVSYP0c95GjRmKItCEyKkrnb6ls13fUmfv07QuOHcfGarVqbwh7dWjDAAAQAElEQVTTcB44RySaI6TcoTJHycltGKUD55zEMEXaMn7CBEwXYnSnMIURI0eCEkHnlBRMmDgRNMxxdSfTDhK8GSbWfPafhSiBTdbBMek/YIAQ5qlCAGbJ2N+JgYMGierXGlQ7mJbBKu2jBDBExpdE/C6Zp8lTpug+E34omTGdazC4Pnyde6UUSMHY0N59eoO2gAvlCULW1NQh62wJ1m4rxeqtEraUY8VmBxZuCsbnG/yxeKNdnquwdGM9PlvjjeMZdYgI9UJS6yBYrT4XirrCzYUoqgDaCLh+PxatK8PpkkGoMQwWjj8e8BkL5R4PKCO+7odASPcPB50T3VWAkUtHwyMiLgCfsw4CDEXF2Lg4UJyktOSMI/JwvAhwYeFhOq+Xtxd4T3GScUyjVBNyk/Nw4uOkrBhBVqd04SzPeWWdJBqss32HDtBLU8UwyLoZx3QEVKsADvXuiMjIFj0TJFwkdpTqWAbLiouPh5/VD0o1tcldiA8JCoE1QIxlzMPylVKaELHsuPg4EEbchegcEd/5ws+/wIrlK5CZmQHmdSKCMy/zXykQoFlfx04dNYGMlbGgSuOah/0jYYqNjQP7yPHg+LmmaemeiBcmdgWOMW0IruOvlNLSCueF8TGxMWg+B6yDag8lDRKJDuKhYTn0wnD8k0QUbyt2GRIxPjOO5TCPa3vYfhIHqpFdRSri2NMeQdhzTcd7lhMmqgrVQM5TsrhLneUzvnkwNH/xdZ+TxSo6aPAQdO3eHc25EZGSLjGK5rzPzK7BR4uKRBooxeJVWfhsWQbeX3AG85dmiJegALn5FTCgAWbTV2sVreELPl+Jdak+KFF3wRHwgBCAvl+tsFu5btgI0AV6WtyDm8RHzrX8vr5+oHoxdNgwbSe4YRXdKuiKI3DDkd/D0wPdxEhBPchVT2reCro6ampqUFZaCq4p57MzjU1cM7k5Bfh82XEsXnkMGRl5zqjrupLAcDUYra2FNXHC8RNhMLpdVxm3Et/4ESBX7SwqwmRRl/jjnfc/+CDuEX2X6gcliBtf460SWxqBG478rIR6FkUaLjToID5pTjbftxSIoJd7b7M5tDvpcmlayuf6zl1cHAliSb7zrmmIEAObMhhdo2/df0sjQARPEPWD9gd6HYaJLp6QkACnKvItNes/rtpvBPmN4ubxt1rRW4xEk8XoQJGOutZNHF1t6GnXrj1ohe8rhhs/vy/105vZju96XSSsjY2N2k13s9pKJCeDCAkNBe0fdBny+WbVf6uephH4RpCfRXNVFA0t1ONohe3UuZNGSKWaDERM800FchYa4YaPHIGRo0eDRhAabL5ufVRNqKYcO3oUPADjQFoaeEgCV5fxfn/qfnDlHC3ZRCpnfUQurqY7efIkuHmF2zGdcVe6lopKdOrUKb18lGU0NDSAqhKXr14p37XEsY2H09PBvQFcDEJ/MxedsJ3Xkp/948o+rq7LPnsWXAl3Lfk4hmx/ZWUlaPu5XJ6a6mp9Ag23+HKsufqPV7aZC5RoO7pc3ut9z7MTuFKSW3R5z741L4Pt5q48vdquoqJ59Pfy+RtDfudoBAUHa5fUhEmTkJiUCDex9Cr1zRAApRRoKY4Rq+/oMaMxVtxAXIlFTuNsz9e5EthpROQhCjzSas5774GnxvA0mfffmyP3c7BsyRK9qorA4qyLwJ6ZkaGP0yLwll8j8JwWxOdSYSIY6+YeAgJpTk7OV+bUBGwSEK624yKQP731Fv78xz+CV66POHTgIK4FsVgOCcXSxUuwbds2ECGd/b3SlRt3eP7AUbH2s0+XS8vDNNasWo0PP/gQc2Sc32eYMwdcRbl+3XrkZOfodrIdlyvjWt9zay43FpEAFpw7d8nYsg4S3/379oHHgtFIea1lf5fTfePIz85TAhgkvsmHHnlE+yfdRRfn+xsdyN2J+LPvvVf7Z+nmuJF1OOx2zXm5mSg3JxcH0g7gi88/10depe1PAw/UILe2c32+S8Xk2NwFd+LkCZB7XCvnZx4uVy0tLhHbhw0Eum1btoLLPa/ENV2qvuSWQMzzED75ZC527NghfnwvJHNhlsmEZUuXYe7cueCy2UsytvCCRIJpc7Kzr5nzl5WXYX/qPnzw/gdg/1ooVr/iaUfzP52nx/bwoXTwpBzuXtyxfQe4UvGzBfOFyJ7Q46IzfI1/lELI9bmJh3vpmxellNLuSm5h3rhhAyjBNU/zfXw23IxGk/PSD8pFGY8+9hj69euPwKDAG1o1dXoub/zBE0+g34D+eqsq6wVww+px9/DQSylpnX7x5ZfFQj0LPCWFvutZ984GV1JNmDQRtHlQNdize7dG1IzTp0H9lkYtXqkSUfwnEu7cuROrVqzAZ/PnY8Xy5aBYSQRlo+l/p2/cz+oHLtMk0nNd/vp167Bp00ZQ3OZxXrt37dZnHJBDkdBwO/GuHTtBMd5ZFstj4PP+1FS9RJRLhJ957jncd//9ePGll0HbCMVt+uCZliEzIxNrV68BD4NcMG+eXppLpFVKwdPDE9zjQCJLoy4J35490uft27Bm9eqmJc9LlwqRTNObWhh/QFSl1atWgYt7eCYhN/q0JAGwLwajAbExMXjokYfx8qs/1OP7qMBPfHwcNombcPu27bofJIQkqls2b8bnCz7TBJnSCCUcepJ48i6fieAcH/aLksouIX48NNXTy0svg46IjNCqKePZJo4D54Rzw3EvLS2BSfzOrkuzmfb7Gm4K8nNwuFiBiz9oBJw0eRJoC4iNi2XU1w40GvXTq6CmgKvUwsLCNKX+2gU3K4BITSKT1CYJXFjCBRxcnOLr5weuUaddg1IO9dSP//UvvcmHJ9RyiyelBu7zrqutAzfkEJm/+PxzfDBnjta7d+3cJWrBMnADB4GUXJX6Z8G5Ao3YFPW5hZWE5LT4yIlEJCDcxcU191QnqGrwHX9MZMWK5cjMzAR3dDXrBogANdVV+uBNplcGA7gDbJTYRzgvXD5MInHo0CF9cMRKIU5EoO3bt+OLzz7T6/op8lPC4XbckpJSjdwsa/XK1dKn98E8OwW5eJzWZ4KQ5JZEUEpHVGOKiopw6OBBEAnZnuZthGiGRDLCDCUTji0XUvXp1xcjR43SEhi305aVloFiO8dy1YqVIMHds3sPFsrY7t2zV9tLKD2tWLYcmzZs1GNJTn9ApLZly5bhtKhW7Cs3MPHkHI4728L5YBlEfqblGNP+QqmNxJtpvu/hpiE/B4rIQwmAiMplj0OHDddLPfme8dcblFJ61RaX2I4fPx5chkmJgoTmesv6OumVUlCqaSiJFDw/j8B28kSTWEp1hFyPy1hLiou1rloguuXaNWtBMdbucIgkFCSAWYUFIgEcP3Zc76YrEXGfiML92EopcAUXuRQt415e3tq+UVJSrJFol0gQBOJM4dQkCDQ80v4ByefaN45168RERERGar2ZSLNk8WKQG0MB7Tq0B7ersiwSMSI9kTM2NgZ2mx1btmwB6zqXn6/7cfzoMX2YSGVlFbj/fb9IFTy5t0qerX5WsG8bN6zXhtBqMeLR5uPp6QVKUV4+3ppIKyUVuzbS5d4o3F+ppnij0QhKQ33794e/v78mYtVCxDg+u0TS4S5Lzr8yKCFQu7Ft6xZwPsjFqZ4Qgbnug3v+edTVfjHQcuMPEZq2FEpSNdLGivJykNPv25cKm/Q5LDwMlC5YVnVNDcD16i5t/L7eNkHsTW493X5c3871x1zfzCWy7u7uMAgHupamkFMRobhcdtz42/WptAMGDbxorfO1lHMj0jjsDkEKmwBJI4gwBDQCOXdXkUNNEENnUps2oLGuUizcfC+4LoDbqLkSt4EOHzFcbw5henJC6ra0njc0NqC6plqXS/GaSzbbd+iATp06YcyYMYiNi0N8fAK8PD21aE3D4kmxK5CDEWA7de6sCYRrP0kQ+vTpiylTpoJlkVhQrH3z9Tfw7jvvgKIwy2Eeo8EI7hvg+vWBgwfrffYNDY3Iy8vXh4hSNK+prUZtXa3uPyUPEgouVR05ehTumnE3uNeDY0LvAlUDrv/gARPcbjxixAgxAidpIzDraykQ6ViPM854ngBw/T/7wji+45p97lIcPnIkOKZGowHsG9vDH9GganJAVA7OAxGd4+whtqdO4oVSSmmbRV1DPXimASWm9PRDeinyXdPvwh3Tpsn8zEBcXJxW6ezNbDrOtn3frt8K8nOQyJ1jxSo/9c478PIPXwX1T1J1xl0tEIgoAv7oxz8CV4glJydrDnK1fABuaBIyAIbmhRoFQLkem5tqCIgkbDx0hH1mHIGHBIwHbvTt10+klxjQKxIhOqevr68wFgeYxmAwgHnInfjez8+qd/d5C8d0+sZbJ7ZGTHwcaB0nlz514iTc3N3A1XJUUVgGmn2ot/bq0xsPPPQgXhLbxZNPP43JUyZrBKCI/tn8BRohqQoUFRXqswp4dh+t4SQM3IHHfpAfG40m8J71aESUNrcTAyKJFdUvtsFTiBOJtYcQeD/pn9XfCu6Rp4pERsA+NmviZR9JYEjcSEhJiLiEnHYUL28vLTW99vs/gB4I6vtu4lkySvtCwkK0WuYm43L0yFGRlA6A/WjVOhFUK1imQxDabDLreqme+Pn6oV27dtrGwz6QCCYmJmmJQyn2XCf9Xv8zfJut56QT4fv06SPGs3vB3UjU767UJnIO7uAi4FJ9IAchB1Dq5k8Ia2S4uL0KSikQIQh8bJtBxFClFCQC/DiE9fOdt7ePWNubxHdyOAIhiQKRXSlJL4n5Xykl0oVdgk27oYhoDEopEMFoeyBi0X6QIS5Fnh7Uvn2HFiUpcmEe6khxn6oHxXxuxqKEMnDgIJCwnjxxXFSQShGdd4mH4QyIrL169RQC3Q/h4eGa0LIP0jw4+wSXj9ligVm8BxwDZzulqWDfpOtgX0k0DUajZGcPXTI3u3Xmd74m0tLwWVpaqgkUdXT6//lbeoSF3r17o0/fPoiMigaJHGV0f/8ALWFERcfoH/fYI7YAqk9cfco2ctwpwcGlKbW1NWJXqNb2GbbBbLHodlMNuNB3fL8/3yryc+g4+KS+FAXHjB2LiWIMHDxkiN4VSOLANLwGBAZonX6ScCguC+V2V04245jm2wgE5EsBwaERlO8ZLrSLgCWuQr5j4HujgcAvdxLHdxoIhQNdAEKpgO8lBSgJ8MoTb2j8oxGLiOBntYJeBLo4afWvEh2Y9/zxCaZvHoh4NNLR0k4d+JhwQr6j/72hvh4cT3fxarCew+mHRTUpQlBQsCBPGzAd1RaqNTWCHK5lO9tJpGY6XhnPK+N45TORsbHRBp5mQ9dlSUmJVmua4r78rwmgwYBSMejRVnI4PV0To2VLloJGOJ5h16pVgs5Abk5RnnaAqPNn/FVVVaKivAJsK/sUKTaOjh074pTYYajb+/n5goxEKaXni+NL6UwphXAhcGaLBUePHAE9CLxu3bwFHHNKHLrSf4N/3zryO8eQYhv3HY+7fRxmHpYTwgAABi9JREFUzJqJgYMHgVIAVYPEpCQMEp2TBxqMGzcOTEedz5n327oajQbNfSjWGoxG3QyDwQjuTXcXBDKef6eUQSOVh7wjRzQIgBlFHHXzcINRrkop8MP0LEtLC/LOZDaD5RB4GecnXgWKufR501BYIYYpShdhAqwUSetE92aayKhI7epkmc0Dy6FUwCvXJvDnrGjFXy/uw1PikiQCdU5JgUEQz9PLUx/FRYMYpYQTIhHQW8Fz+6qqqnTRXpKGbWB5BoMR7KPFzQL2kQmMfCcGPrOI1EopUPxnHhKE/WJwo2eDejnTugaWQZgoEffaDvEyrBF3I4nVmjWrRSqpQC+RFtlObzF8Gk1GmM0WbSTl+guODxGZBjoaA+vq6rS43qVrF7BMd1E/QkJCQdhinQaDATxBh+NuNNDzEaNhj/lJJHlsGccpLy8PSjKYpC9y+d5/Dd+lHnDww8LCQfHz6WefxYMPP4Rp06eLSjALz7/4Ing0FfU7prsB7f7aRXiJf5h6cULrVto/TCAi8kZHR+sTY7h3m5WYRAT2FR2S6awBASCy+Pr6aI5NiYb9YV4SNNovgrgfXjiPlVy9VStY/a06T6vWrdFZjHiBEk/9nlyNSOQmafk7AExPQknOZTxPeFi/a7BI2qHDh+lDIXjOPz0SK5Yuw549e+An+viQYUNBl5+3jw9uE0LMgzC4qnGN+O3ZRh5aweOkKaUoQRSqHJFRUVpd4HjEJcSD5xkQwVgv3/FgExIVs4yDn/SptXgbWC4Nm3TTNTY2MulFgUTMabfgWoBU8SJwVR85O0/xmTx1skgjSQgJCUY/sZvwBzz4Qx3796dqCWX4iJHwFe5OAx+JJIlomzbJMn4p4L741mIr4XizUs5ZhBDMCJEOPIRAs80TxVBLeGuQtvHXkUgIKGG1lrZznJjv+x6+U8jvHEwCbpj46unCoxowfPhwfVYa3zvTfBeuFK8nTZ6M2ffeC+f25ZjYGEwU1eWRxx4DF/+wnQQoWvxnSboU4ao01nHvAY9bovpCpCUBSBSD0lPPPItuPXqAwE/r/j2zZoEcjmX4B/iDp7g8+fQzmiBaxd1F4M46exZ0y3F8Oog3gMjIelsKSikQMXv06oVZs2fj2eefwyM/eAxPPvUU+Dt8gwcPFjE/SHPorl274d777sMzzz0LItxDjzwCEuV7H7gfvXv30arZbImnuhYTEwv2nWXymYeKsn6+e+SxR6VP3QUZ/XS/eALQiy+9hAcefBAdRBTn4R5M6xpixbI+Y+ZM/M///A9efOVlqfcZ/ODJJ3DvffdjyJChgvShYH8pCTHtzHvuwWOPP46HH31UxmY2uJPzqWeeAWEoQIgliV6YuOwefPhhzJh5jz5H31kfidVo8Z7cJlIl75VSWioYP3GirvdpKefxJ57A408+qec2sU2SM+v3+vqdRH6OKLklKXOgTByBnBOtFIUuxn43AhEyTERuIhsRSqkmxAoNDUVMTIxGMraUffEVrkpiQKRmWvaNz5ojinivlNLHc8UJ0FutVhFjzdoYSF2Vedh/Bj+rH+Li4zRwkhPT2EXr9n7hjL1FFI6Pj9dSCOu9XGA+b29vENDJXcm9WwsnpMRCzsx6lJL2CBfUaYTbMR37RERjOhIiEiy2LyQkRLfdQ9KzT/R0ULqBfNhXpmcfmN5ZNyWEWOkH+2qS/kvSi74si5w4STw5un0i9bBvdNmx7RxTpRSUUppQ8T05MwPbwDYxPdvCNrBelknJIUK8KpRsnBXyPdNz3nivlNLjHxQUJGMdD45NbFwsSMjIlDh3zrzf56vhu9x4ThgBkdfvYjvZLgI0uYpSSjfR9R3v+VIppbkU0xFo+Z794jOvSn2Zl7ou0yh1cR6lmtIwPRGLAM38RCoi5sBBg+HkXEyDq3yUagJwisMUewn0LK95XvaPcQyMdwZnG/nMNOwTg/NZqab2Ot8507NZfOfsA/Mq1ZSWcc7ANCyL/WTdDLxnOc40zqtS5/siujzTMB/7wTp4z7KYllc+s07G8x0D3/Mdg+t73rMM1s1rS3mZ//savtPIfxMH9XtZFQGyk9gAuFiKojU5PyWM72VnbjX6po/ALeS/6UN+q8JbI/DdGIH/DwAA///2RAIrAAAABklEQVQDAKe4OT37fyTRAAAAAElFTkSuQmCC"/>
          <p:cNvSpPr>
            <a:spLocks noChangeAspect="1" noChangeArrowheads="1"/>
          </p:cNvSpPr>
          <p:nvPr/>
        </p:nvSpPr>
        <p:spPr bwMode="auto">
          <a:xfrm>
            <a:off x="142875" y="-182563"/>
            <a:ext cx="2428875" cy="85725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8" name="Picture 1"/>
          <p:cNvPicPr>
            <a:picLocks noChangeAspect="1" noChangeArrowheads="1"/>
          </p:cNvPicPr>
          <p:nvPr/>
        </p:nvPicPr>
        <p:blipFill>
          <a:blip r:embed="rId2"/>
          <a:srcRect/>
          <a:stretch>
            <a:fillRect/>
          </a:stretch>
        </p:blipFill>
        <p:spPr bwMode="auto">
          <a:xfrm>
            <a:off x="1" y="0"/>
            <a:ext cx="1356671" cy="500042"/>
          </a:xfrm>
          <a:prstGeom prst="rect">
            <a:avLst/>
          </a:prstGeom>
          <a:noFill/>
          <a:ln w="9525">
            <a:noFill/>
            <a:miter lim="800000"/>
            <a:headEnd/>
            <a:tailEnd/>
          </a:ln>
          <a:effec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nSpc>
                <a:spcPct val="150000"/>
              </a:lnSpc>
            </a:pPr>
            <a:r>
              <a:rPr lang="en-US" sz="2400" b="1" dirty="0">
                <a:solidFill>
                  <a:srgbClr val="000000"/>
                </a:solidFill>
                <a:latin typeface="Times New Roman"/>
              </a:rPr>
              <a:t>INTRODUCTION</a:t>
            </a:r>
            <a:endParaRPr lang="en-US" sz="2400" b="1" dirty="0">
              <a:latin typeface="Times New Roman" pitchFamily="18" charset="0"/>
              <a:cs typeface="Times New Roman" pitchFamily="18" charset="0"/>
            </a:endParaRPr>
          </a:p>
        </p:txBody>
      </p:sp>
      <p:sp>
        <p:nvSpPr>
          <p:cNvPr id="3" name="Content Placeholder 2"/>
          <p:cNvSpPr>
            <a:spLocks noGrp="1"/>
          </p:cNvSpPr>
          <p:nvPr>
            <p:ph idx="1"/>
          </p:nvPr>
        </p:nvSpPr>
        <p:spPr>
          <a:xfrm>
            <a:off x="692849" y="1643050"/>
            <a:ext cx="5472122" cy="4530904"/>
          </a:xfrm>
        </p:spPr>
        <p:txBody>
          <a:bodyPr>
            <a:normAutofit/>
          </a:bodyPr>
          <a:lstStyle/>
          <a:p>
            <a:pPr lvl="0" algn="just">
              <a:lnSpc>
                <a:spcPct val="150000"/>
              </a:lnSpc>
            </a:pPr>
            <a:r>
              <a:rPr lang="en-GB" sz="1600" dirty="0">
                <a:latin typeface="Times New Roman" pitchFamily="18" charset="0"/>
                <a:ea typeface="Tahoma" pitchFamily="34" charset="0"/>
                <a:cs typeface="Times New Roman" pitchFamily="18" charset="0"/>
              </a:rPr>
              <a:t>Professional skill is mandatory in health and social care for enhancing career progression using diverse methods, such as training </a:t>
            </a:r>
            <a:endParaRPr lang="en-US" sz="1600" dirty="0">
              <a:latin typeface="Times New Roman" pitchFamily="18" charset="0"/>
              <a:ea typeface="Tahoma" pitchFamily="34" charset="0"/>
              <a:cs typeface="Times New Roman" pitchFamily="18" charset="0"/>
            </a:endParaRPr>
          </a:p>
          <a:p>
            <a:pPr lvl="0" algn="just">
              <a:lnSpc>
                <a:spcPct val="150000"/>
              </a:lnSpc>
            </a:pPr>
            <a:r>
              <a:rPr lang="en-GB" sz="1600" dirty="0">
                <a:latin typeface="Times New Roman" pitchFamily="18" charset="0"/>
                <a:ea typeface="Tahoma" pitchFamily="34" charset="0"/>
                <a:cs typeface="Times New Roman" pitchFamily="18" charset="0"/>
              </a:rPr>
              <a:t>The self-awareness presentation focuses on analysing the key importance of working in teams as a skill for professional success</a:t>
            </a:r>
            <a:endParaRPr lang="en-US" sz="1600" dirty="0">
              <a:latin typeface="Times New Roman" pitchFamily="18" charset="0"/>
              <a:ea typeface="Tahoma" pitchFamily="34" charset="0"/>
              <a:cs typeface="Times New Roman" pitchFamily="18" charset="0"/>
            </a:endParaRPr>
          </a:p>
          <a:p>
            <a:pPr lvl="0" algn="just">
              <a:lnSpc>
                <a:spcPct val="150000"/>
              </a:lnSpc>
            </a:pPr>
            <a:r>
              <a:rPr lang="en-GB" sz="1600" dirty="0">
                <a:latin typeface="Times New Roman" pitchFamily="18" charset="0"/>
                <a:ea typeface="Tahoma" pitchFamily="34" charset="0"/>
                <a:cs typeface="Times New Roman" pitchFamily="18" charset="0"/>
              </a:rPr>
              <a:t>The presentation is going to state about relevance of working in teams by providing a real-world scenario </a:t>
            </a:r>
            <a:endParaRPr lang="en-US" sz="1600" dirty="0">
              <a:latin typeface="Times New Roman" pitchFamily="18" charset="0"/>
              <a:ea typeface="Tahoma" pitchFamily="34" charset="0"/>
              <a:cs typeface="Times New Roman" pitchFamily="18" charset="0"/>
            </a:endParaRPr>
          </a:p>
          <a:p>
            <a:pPr lvl="0" algn="just">
              <a:lnSpc>
                <a:spcPct val="150000"/>
              </a:lnSpc>
            </a:pPr>
            <a:r>
              <a:rPr lang="en-GB" sz="1600" dirty="0">
                <a:latin typeface="Times New Roman" pitchFamily="18" charset="0"/>
                <a:ea typeface="Tahoma" pitchFamily="34" charset="0"/>
                <a:cs typeface="Times New Roman" pitchFamily="18" charset="0"/>
              </a:rPr>
              <a:t>Working in teams shows a high importance for individuals in boosting productivity to achieve goals faster (Vemuri, 2024, p.40)</a:t>
            </a:r>
            <a:endParaRPr lang="en-US" sz="1600" dirty="0">
              <a:latin typeface="Times New Roman" pitchFamily="18" charset="0"/>
              <a:ea typeface="Tahoma" pitchFamily="34" charset="0"/>
              <a:cs typeface="Times New Roman" pitchFamily="18" charset="0"/>
            </a:endParaRPr>
          </a:p>
          <a:p>
            <a:pPr algn="just">
              <a:lnSpc>
                <a:spcPct val="150000"/>
              </a:lnSpc>
              <a:spcBef>
                <a:spcPts val="0"/>
              </a:spcBef>
              <a:buFont typeface="Arial"/>
              <a:buChar char="●"/>
            </a:pPr>
            <a:endParaRPr lang="en-US" sz="1600" dirty="0">
              <a:latin typeface="Times New Roman" pitchFamily="18" charset="0"/>
              <a:ea typeface="Tahoma" pitchFamily="34" charset="0"/>
              <a:cs typeface="Times New Roman" pitchFamily="18" charset="0"/>
            </a:endParaRPr>
          </a:p>
        </p:txBody>
      </p:sp>
      <p:pic>
        <p:nvPicPr>
          <p:cNvPr id="11265" name="Picture 1"/>
          <p:cNvPicPr>
            <a:picLocks noChangeAspect="1" noChangeArrowheads="1"/>
          </p:cNvPicPr>
          <p:nvPr/>
        </p:nvPicPr>
        <p:blipFill>
          <a:blip r:embed="rId3"/>
          <a:srcRect/>
          <a:stretch>
            <a:fillRect/>
          </a:stretch>
        </p:blipFill>
        <p:spPr bwMode="auto">
          <a:xfrm>
            <a:off x="1" y="0"/>
            <a:ext cx="1356671" cy="500042"/>
          </a:xfrm>
          <a:prstGeom prst="rect">
            <a:avLst/>
          </a:prstGeom>
          <a:noFill/>
          <a:ln w="9525">
            <a:noFill/>
            <a:miter lim="800000"/>
            <a:headEnd/>
            <a:tailEnd/>
          </a:ln>
          <a:effectLst/>
        </p:spPr>
      </p:pic>
      <p:pic>
        <p:nvPicPr>
          <p:cNvPr id="1026" name="Picture 2"/>
          <p:cNvPicPr>
            <a:picLocks noChangeAspect="1" noChangeArrowheads="1"/>
          </p:cNvPicPr>
          <p:nvPr/>
        </p:nvPicPr>
        <p:blipFill>
          <a:blip r:embed="rId4"/>
          <a:srcRect/>
          <a:stretch>
            <a:fillRect/>
          </a:stretch>
        </p:blipFill>
        <p:spPr bwMode="auto">
          <a:xfrm>
            <a:off x="7096132" y="1571612"/>
            <a:ext cx="4929222" cy="3929090"/>
          </a:xfrm>
          <a:prstGeom prst="rect">
            <a:avLst/>
          </a:prstGeom>
          <a:noFill/>
          <a:ln w="9525">
            <a:noFill/>
            <a:miter lim="800000"/>
            <a:headEnd/>
            <a:tailEnd/>
          </a:ln>
          <a:effectLst/>
        </p:spPr>
      </p:pic>
      <p:sp>
        <p:nvSpPr>
          <p:cNvPr id="6" name="TextBox 5"/>
          <p:cNvSpPr txBox="1"/>
          <p:nvPr/>
        </p:nvSpPr>
        <p:spPr>
          <a:xfrm>
            <a:off x="7381884" y="5715016"/>
            <a:ext cx="3714776" cy="461665"/>
          </a:xfrm>
          <a:prstGeom prst="rect">
            <a:avLst/>
          </a:prstGeom>
          <a:noFill/>
        </p:spPr>
        <p:txBody>
          <a:bodyPr wrap="square" rtlCol="0">
            <a:spAutoFit/>
          </a:bodyPr>
          <a:lstStyle/>
          <a:p>
            <a:pPr algn="ctr"/>
            <a:r>
              <a:rPr lang="en-US" sz="1200" b="1" dirty="0">
                <a:latin typeface="Times New Roman" pitchFamily="18" charset="0"/>
                <a:cs typeface="Times New Roman" pitchFamily="18" charset="0"/>
              </a:rPr>
              <a:t>Figure 1: Aspects of team work</a:t>
            </a:r>
          </a:p>
          <a:p>
            <a:pPr algn="ctr"/>
            <a:r>
              <a:rPr lang="en-US" sz="1200" dirty="0">
                <a:latin typeface="Times New Roman" pitchFamily="18" charset="0"/>
                <a:cs typeface="Times New Roman" pitchFamily="18" charset="0"/>
              </a:rPr>
              <a:t>(Source: Self-developed)</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9122" y="142852"/>
            <a:ext cx="11272878" cy="1143000"/>
          </a:xfrm>
        </p:spPr>
        <p:txBody>
          <a:bodyPr>
            <a:noAutofit/>
          </a:bodyPr>
          <a:lstStyle/>
          <a:p>
            <a:r>
              <a:rPr lang="en-US" sz="2400" b="1" dirty="0">
                <a:latin typeface="Times New Roman" pitchFamily="18" charset="0"/>
                <a:cs typeface="Times New Roman" pitchFamily="18" charset="0"/>
              </a:rPr>
              <a:t>IMPORTANCE OF SKILLS OF WORKING IN TEAMS IN HEALTH AND SOCIAL CARE</a:t>
            </a:r>
          </a:p>
        </p:txBody>
      </p:sp>
      <p:graphicFrame>
        <p:nvGraphicFramePr>
          <p:cNvPr id="9" name="Content Placeholder 8"/>
          <p:cNvGraphicFramePr>
            <a:graphicFrameLocks noGrp="1"/>
          </p:cNvGraphicFramePr>
          <p:nvPr>
            <p:ph idx="1"/>
          </p:nvPr>
        </p:nvGraphicFramePr>
        <p:xfrm>
          <a:off x="6381752" y="1357298"/>
          <a:ext cx="5472113"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1"/>
          <p:cNvPicPr>
            <a:picLocks noChangeAspect="1" noChangeArrowheads="1"/>
          </p:cNvPicPr>
          <p:nvPr/>
        </p:nvPicPr>
        <p:blipFill>
          <a:blip r:embed="rId8"/>
          <a:srcRect/>
          <a:stretch>
            <a:fillRect/>
          </a:stretch>
        </p:blipFill>
        <p:spPr bwMode="auto">
          <a:xfrm>
            <a:off x="1" y="0"/>
            <a:ext cx="1356671" cy="500042"/>
          </a:xfrm>
          <a:prstGeom prst="rect">
            <a:avLst/>
          </a:prstGeom>
          <a:noFill/>
          <a:ln w="9525">
            <a:noFill/>
            <a:miter lim="800000"/>
            <a:headEnd/>
            <a:tailEnd/>
          </a:ln>
          <a:effectLst/>
        </p:spPr>
      </p:pic>
      <p:sp>
        <p:nvSpPr>
          <p:cNvPr id="10" name="Content Placeholder 2"/>
          <p:cNvSpPr txBox="1">
            <a:spLocks/>
          </p:cNvSpPr>
          <p:nvPr/>
        </p:nvSpPr>
        <p:spPr>
          <a:xfrm>
            <a:off x="692848" y="1643050"/>
            <a:ext cx="5688903" cy="4714908"/>
          </a:xfrm>
          <a:prstGeom prst="rect">
            <a:avLst/>
          </a:prstGeom>
        </p:spPr>
        <p:txBody>
          <a:bodyPr vert="horz" lIns="91440" tIns="45720" rIns="91440" bIns="45720" rtlCol="0">
            <a:normAutofit/>
          </a:bodyPr>
          <a:lstStyle/>
          <a:p>
            <a:pPr lvl="0" algn="just">
              <a:lnSpc>
                <a:spcPct val="150000"/>
              </a:lnSpc>
              <a:buFont typeface="Arial" pitchFamily="34" charset="0"/>
              <a:buChar char="•"/>
            </a:pPr>
            <a:r>
              <a:rPr lang="en-GB" sz="1600" dirty="0">
                <a:latin typeface="Times New Roman" pitchFamily="18" charset="0"/>
                <a:cs typeface="Times New Roman" pitchFamily="18" charset="0"/>
              </a:rPr>
              <a:t> Working in a team is referred to as effective collaboration with different individuals towards a common goal; involving the key elements of mutual respect, role clarity, trust, and communication</a:t>
            </a:r>
            <a:endParaRPr lang="en-US" sz="1600" dirty="0">
              <a:latin typeface="Times New Roman" pitchFamily="18" charset="0"/>
              <a:cs typeface="Times New Roman" pitchFamily="18" charset="0"/>
            </a:endParaRPr>
          </a:p>
          <a:p>
            <a:pPr lvl="0" algn="just">
              <a:lnSpc>
                <a:spcPct val="150000"/>
              </a:lnSpc>
              <a:buFont typeface="Arial" pitchFamily="34" charset="0"/>
              <a:buChar char="•"/>
            </a:pPr>
            <a:r>
              <a:rPr lang="en-GB" sz="1600" dirty="0">
                <a:latin typeface="Times New Roman" pitchFamily="18" charset="0"/>
                <a:cs typeface="Times New Roman" pitchFamily="18" charset="0"/>
              </a:rPr>
              <a:t> Working in teams plays an important role in increasing productivity and boosting morale through shared responsibility in social care (Vemuri, 2024, p.42)</a:t>
            </a:r>
            <a:endParaRPr lang="en-US" sz="1600" dirty="0">
              <a:latin typeface="Times New Roman" pitchFamily="18" charset="0"/>
              <a:cs typeface="Times New Roman" pitchFamily="18" charset="0"/>
            </a:endParaRPr>
          </a:p>
          <a:p>
            <a:pPr lvl="0" algn="just">
              <a:lnSpc>
                <a:spcPct val="150000"/>
              </a:lnSpc>
              <a:buFont typeface="Arial" pitchFamily="34" charset="0"/>
              <a:buChar char="•"/>
            </a:pPr>
            <a:r>
              <a:rPr lang="en-GB" sz="1600" dirty="0">
                <a:latin typeface="Times New Roman" pitchFamily="18" charset="0"/>
                <a:cs typeface="Times New Roman" pitchFamily="18" charset="0"/>
              </a:rPr>
              <a:t> Professionals in health and social care can be able to ensure patient safety through offering quality of care by working in teams  </a:t>
            </a:r>
            <a:endParaRPr lang="en-US" sz="1600" dirty="0">
              <a:latin typeface="Times New Roman" pitchFamily="18" charset="0"/>
              <a:cs typeface="Times New Roman" pitchFamily="18" charset="0"/>
            </a:endParaRPr>
          </a:p>
          <a:p>
            <a:pPr lvl="0" algn="just">
              <a:lnSpc>
                <a:spcPct val="150000"/>
              </a:lnSpc>
              <a:buFont typeface="Arial" pitchFamily="34" charset="0"/>
              <a:buChar char="•"/>
            </a:pPr>
            <a:r>
              <a:rPr lang="en-GB" sz="1600" dirty="0">
                <a:latin typeface="Times New Roman" pitchFamily="18" charset="0"/>
                <a:cs typeface="Times New Roman" pitchFamily="18" charset="0"/>
              </a:rPr>
              <a:t> Conversely, individuals working in teams show weaknesses due to conflicts, communication barriers and unequal workload (Bahrain </a:t>
            </a:r>
            <a:r>
              <a:rPr lang="en-GB" sz="1600" i="1" dirty="0">
                <a:latin typeface="Times New Roman" pitchFamily="18" charset="0"/>
                <a:cs typeface="Times New Roman" pitchFamily="18" charset="0"/>
              </a:rPr>
              <a:t>et al.</a:t>
            </a:r>
            <a:r>
              <a:rPr lang="en-GB" sz="1600" dirty="0">
                <a:latin typeface="Times New Roman" pitchFamily="18" charset="0"/>
                <a:cs typeface="Times New Roman" pitchFamily="18" charset="0"/>
              </a:rPr>
              <a:t> 2023, p.1491) </a:t>
            </a:r>
            <a:endParaRPr lang="en-US" sz="1600" dirty="0">
              <a:latin typeface="Times New Roman" pitchFamily="18" charset="0"/>
              <a:cs typeface="Times New Roman" pitchFamily="18" charset="0"/>
            </a:endParaRPr>
          </a:p>
        </p:txBody>
      </p:sp>
      <p:sp>
        <p:nvSpPr>
          <p:cNvPr id="7" name="TextBox 6"/>
          <p:cNvSpPr txBox="1"/>
          <p:nvPr/>
        </p:nvSpPr>
        <p:spPr>
          <a:xfrm>
            <a:off x="7381884" y="5715016"/>
            <a:ext cx="3714776" cy="461665"/>
          </a:xfrm>
          <a:prstGeom prst="rect">
            <a:avLst/>
          </a:prstGeom>
          <a:noFill/>
        </p:spPr>
        <p:txBody>
          <a:bodyPr wrap="square" rtlCol="0">
            <a:spAutoFit/>
          </a:bodyPr>
          <a:lstStyle/>
          <a:p>
            <a:pPr algn="ctr"/>
            <a:r>
              <a:rPr lang="en-US" sz="1200" b="1" dirty="0">
                <a:latin typeface="Times New Roman" pitchFamily="18" charset="0"/>
                <a:cs typeface="Times New Roman" pitchFamily="18" charset="0"/>
              </a:rPr>
              <a:t>Figure 2: Benefits of team work</a:t>
            </a:r>
          </a:p>
          <a:p>
            <a:pPr algn="ctr"/>
            <a:r>
              <a:rPr lang="en-US" sz="1200" dirty="0">
                <a:latin typeface="Times New Roman" pitchFamily="18" charset="0"/>
                <a:cs typeface="Times New Roman" pitchFamily="18" charset="0"/>
              </a:rPr>
              <a:t>(Source: Self-developed)</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52530" y="0"/>
            <a:ext cx="10739470" cy="1000132"/>
          </a:xfrm>
        </p:spPr>
        <p:txBody>
          <a:bodyPr>
            <a:noAutofit/>
          </a:bodyPr>
          <a:lstStyle/>
          <a:p>
            <a:r>
              <a:rPr lang="en-US" sz="2400" b="1" dirty="0">
                <a:solidFill>
                  <a:srgbClr val="000000"/>
                </a:solidFill>
                <a:latin typeface="Times New Roman"/>
              </a:rPr>
              <a:t>ACTION PLAN FOR DEVELOPING TEAM WORKING SKILLS FOR HEALTH AND SOCIAL CARE PRACTICES</a:t>
            </a:r>
            <a:endParaRPr lang="en-US" sz="2400" b="1" dirty="0">
              <a:latin typeface="Times New Roman" pitchFamily="18" charset="0"/>
              <a:cs typeface="Times New Roman" pitchFamily="18" charset="0"/>
            </a:endParaRPr>
          </a:p>
        </p:txBody>
      </p:sp>
      <p:sp>
        <p:nvSpPr>
          <p:cNvPr id="3" name="Content Placeholder 2"/>
          <p:cNvSpPr>
            <a:spLocks noGrp="1"/>
          </p:cNvSpPr>
          <p:nvPr>
            <p:ph idx="1"/>
          </p:nvPr>
        </p:nvSpPr>
        <p:spPr>
          <a:xfrm>
            <a:off x="380960" y="1571612"/>
            <a:ext cx="4857784" cy="4572032"/>
          </a:xfrm>
        </p:spPr>
        <p:txBody>
          <a:bodyPr>
            <a:normAutofit lnSpcReduction="10000"/>
          </a:bodyPr>
          <a:lstStyle/>
          <a:p>
            <a:pPr lvl="0" algn="just">
              <a:lnSpc>
                <a:spcPct val="150000"/>
              </a:lnSpc>
            </a:pPr>
            <a:r>
              <a:rPr lang="en-GB" sz="1600" dirty="0">
                <a:latin typeface="Times New Roman" pitchFamily="18" charset="0"/>
                <a:cs typeface="Times New Roman" pitchFamily="18" charset="0"/>
              </a:rPr>
              <a:t>Healthcare professionals need to develop psychological safety via Herzberg’s two-factor theory while working in teams</a:t>
            </a:r>
            <a:endParaRPr lang="en-US" sz="1600" dirty="0">
              <a:latin typeface="Times New Roman" pitchFamily="18" charset="0"/>
              <a:cs typeface="Times New Roman" pitchFamily="18" charset="0"/>
            </a:endParaRPr>
          </a:p>
          <a:p>
            <a:pPr lvl="0" algn="just">
              <a:lnSpc>
                <a:spcPct val="150000"/>
              </a:lnSpc>
            </a:pPr>
            <a:r>
              <a:rPr lang="en-GB" sz="1600" dirty="0">
                <a:latin typeface="Times New Roman" pitchFamily="18" charset="0"/>
                <a:cs typeface="Times New Roman" pitchFamily="18" charset="0"/>
              </a:rPr>
              <a:t>Collaborative training can enable healthcare professionals to work collaboratively in high-stress scenarios (Sanchez, 2024, p.225)</a:t>
            </a:r>
            <a:endParaRPr lang="en-US" sz="1600" dirty="0">
              <a:latin typeface="Times New Roman" pitchFamily="18" charset="0"/>
              <a:cs typeface="Times New Roman" pitchFamily="18" charset="0"/>
            </a:endParaRPr>
          </a:p>
          <a:p>
            <a:pPr lvl="0" algn="just">
              <a:lnSpc>
                <a:spcPct val="150000"/>
              </a:lnSpc>
            </a:pPr>
            <a:r>
              <a:rPr lang="en-GB" sz="1600" dirty="0">
                <a:latin typeface="Times New Roman" pitchFamily="18" charset="0"/>
                <a:cs typeface="Times New Roman" pitchFamily="18" charset="0"/>
              </a:rPr>
              <a:t>Conducting a team workshop can also be effective by using the RACI matrix, which can help to deliver safety in patient care</a:t>
            </a:r>
            <a:endParaRPr lang="en-US" sz="1600" dirty="0">
              <a:latin typeface="Times New Roman" pitchFamily="18" charset="0"/>
              <a:cs typeface="Times New Roman" pitchFamily="18" charset="0"/>
            </a:endParaRPr>
          </a:p>
          <a:p>
            <a:pPr algn="just">
              <a:lnSpc>
                <a:spcPct val="150000"/>
              </a:lnSpc>
            </a:pPr>
            <a:r>
              <a:rPr lang="en-GB" sz="1600" dirty="0">
                <a:latin typeface="Times New Roman" pitchFamily="18" charset="0"/>
                <a:cs typeface="Times New Roman" pitchFamily="18" charset="0"/>
              </a:rPr>
              <a:t>Working in teams for offering patient-centred care requires safety mechanisms for increasing patient satisfaction (</a:t>
            </a:r>
            <a:r>
              <a:rPr lang="en-GB" sz="1600" dirty="0" err="1">
                <a:latin typeface="Times New Roman" pitchFamily="18" charset="0"/>
                <a:cs typeface="Times New Roman" pitchFamily="18" charset="0"/>
              </a:rPr>
              <a:t>Baek</a:t>
            </a:r>
            <a:r>
              <a:rPr lang="en-GB" sz="1600" dirty="0">
                <a:latin typeface="Times New Roman" pitchFamily="18" charset="0"/>
                <a:cs typeface="Times New Roman" pitchFamily="18" charset="0"/>
              </a:rPr>
              <a:t> </a:t>
            </a:r>
            <a:r>
              <a:rPr lang="en-GB" sz="1600" i="1" dirty="0">
                <a:latin typeface="Times New Roman" pitchFamily="18" charset="0"/>
                <a:cs typeface="Times New Roman" pitchFamily="18" charset="0"/>
              </a:rPr>
              <a:t>et al</a:t>
            </a:r>
            <a:r>
              <a:rPr lang="en-GB" sz="1600" dirty="0">
                <a:latin typeface="Times New Roman" pitchFamily="18" charset="0"/>
                <a:cs typeface="Times New Roman" pitchFamily="18" charset="0"/>
              </a:rPr>
              <a:t>. 2023, p.43) </a:t>
            </a:r>
            <a:endParaRPr lang="en-US" sz="1600" dirty="0">
              <a:latin typeface="Times New Roman" pitchFamily="18" charset="0"/>
              <a:cs typeface="Times New Roman" pitchFamily="18" charset="0"/>
            </a:endParaRPr>
          </a:p>
        </p:txBody>
      </p:sp>
      <p:pic>
        <p:nvPicPr>
          <p:cNvPr id="6" name="Picture 1"/>
          <p:cNvPicPr>
            <a:picLocks noChangeAspect="1" noChangeArrowheads="1"/>
          </p:cNvPicPr>
          <p:nvPr/>
        </p:nvPicPr>
        <p:blipFill>
          <a:blip r:embed="rId3"/>
          <a:srcRect/>
          <a:stretch>
            <a:fillRect/>
          </a:stretch>
        </p:blipFill>
        <p:spPr bwMode="auto">
          <a:xfrm>
            <a:off x="1" y="0"/>
            <a:ext cx="1356671" cy="500042"/>
          </a:xfrm>
          <a:prstGeom prst="rect">
            <a:avLst/>
          </a:prstGeom>
          <a:noFill/>
          <a:ln w="9525">
            <a:noFill/>
            <a:miter lim="800000"/>
            <a:headEnd/>
            <a:tailEnd/>
          </a:ln>
          <a:effectLst/>
        </p:spPr>
      </p:pic>
      <p:graphicFrame>
        <p:nvGraphicFramePr>
          <p:cNvPr id="5" name="Table 4"/>
          <p:cNvGraphicFramePr>
            <a:graphicFrameLocks noGrp="1"/>
          </p:cNvGraphicFramePr>
          <p:nvPr/>
        </p:nvGraphicFramePr>
        <p:xfrm>
          <a:off x="5881686" y="1714488"/>
          <a:ext cx="6072231" cy="3857652"/>
        </p:xfrm>
        <a:graphic>
          <a:graphicData uri="http://schemas.openxmlformats.org/drawingml/2006/table">
            <a:tbl>
              <a:tblPr>
                <a:tableStyleId>{08FB837D-C827-4EFA-A057-4D05807E0F7C}</a:tableStyleId>
              </a:tblPr>
              <a:tblGrid>
                <a:gridCol w="2024077">
                  <a:extLst>
                    <a:ext uri="{9D8B030D-6E8A-4147-A177-3AD203B41FA5}">
                      <a16:colId xmlns:a16="http://schemas.microsoft.com/office/drawing/2014/main" val="20000"/>
                    </a:ext>
                  </a:extLst>
                </a:gridCol>
                <a:gridCol w="2024077">
                  <a:extLst>
                    <a:ext uri="{9D8B030D-6E8A-4147-A177-3AD203B41FA5}">
                      <a16:colId xmlns:a16="http://schemas.microsoft.com/office/drawing/2014/main" val="20001"/>
                    </a:ext>
                  </a:extLst>
                </a:gridCol>
                <a:gridCol w="2024077">
                  <a:extLst>
                    <a:ext uri="{9D8B030D-6E8A-4147-A177-3AD203B41FA5}">
                      <a16:colId xmlns:a16="http://schemas.microsoft.com/office/drawing/2014/main" val="20002"/>
                    </a:ext>
                  </a:extLst>
                </a:gridCol>
              </a:tblGrid>
              <a:tr h="720492">
                <a:tc>
                  <a:txBody>
                    <a:bodyPr/>
                    <a:lstStyle/>
                    <a:p>
                      <a:pPr algn="ctr">
                        <a:lnSpc>
                          <a:spcPct val="150000"/>
                        </a:lnSpc>
                        <a:spcAft>
                          <a:spcPts val="0"/>
                        </a:spcAft>
                      </a:pPr>
                      <a:r>
                        <a:rPr lang="en-GB" sz="1600" b="1" dirty="0">
                          <a:latin typeface="Times New Roman" pitchFamily="18" charset="0"/>
                          <a:cs typeface="Times New Roman" pitchFamily="18" charset="0"/>
                        </a:rPr>
                        <a:t>Actions</a:t>
                      </a:r>
                      <a:endParaRPr lang="en-US" sz="1400" b="1" dirty="0">
                        <a:latin typeface="Times New Roman" pitchFamily="18" charset="0"/>
                        <a:ea typeface="Arial"/>
                        <a:cs typeface="Times New Roman" pitchFamily="18" charset="0"/>
                      </a:endParaRPr>
                    </a:p>
                  </a:txBody>
                  <a:tcPr marL="63500" marR="63500" marT="63500" marB="63500"/>
                </a:tc>
                <a:tc>
                  <a:txBody>
                    <a:bodyPr/>
                    <a:lstStyle/>
                    <a:p>
                      <a:pPr algn="ctr">
                        <a:lnSpc>
                          <a:spcPct val="150000"/>
                        </a:lnSpc>
                        <a:spcAft>
                          <a:spcPts val="0"/>
                        </a:spcAft>
                      </a:pPr>
                      <a:r>
                        <a:rPr lang="en-GB" sz="1600" b="1" dirty="0">
                          <a:latin typeface="Times New Roman" pitchFamily="18" charset="0"/>
                          <a:cs typeface="Times New Roman" pitchFamily="18" charset="0"/>
                        </a:rPr>
                        <a:t>Resources</a:t>
                      </a:r>
                      <a:endParaRPr lang="en-US" sz="1400" b="1" dirty="0">
                        <a:latin typeface="Times New Roman" pitchFamily="18" charset="0"/>
                        <a:ea typeface="Arial"/>
                        <a:cs typeface="Times New Roman" pitchFamily="18" charset="0"/>
                      </a:endParaRPr>
                    </a:p>
                  </a:txBody>
                  <a:tcPr marL="63500" marR="63500" marT="63500" marB="63500"/>
                </a:tc>
                <a:tc>
                  <a:txBody>
                    <a:bodyPr/>
                    <a:lstStyle/>
                    <a:p>
                      <a:pPr algn="ctr">
                        <a:lnSpc>
                          <a:spcPct val="150000"/>
                        </a:lnSpc>
                        <a:spcAft>
                          <a:spcPts val="0"/>
                        </a:spcAft>
                      </a:pPr>
                      <a:r>
                        <a:rPr lang="en-GB" sz="1600" b="1" dirty="0">
                          <a:latin typeface="Times New Roman" pitchFamily="18" charset="0"/>
                          <a:cs typeface="Times New Roman" pitchFamily="18" charset="0"/>
                        </a:rPr>
                        <a:t>Time required</a:t>
                      </a:r>
                      <a:endParaRPr lang="en-US" sz="1400" b="1" dirty="0">
                        <a:latin typeface="Times New Roman" pitchFamily="18" charset="0"/>
                        <a:ea typeface="Arial"/>
                        <a:cs typeface="Times New Roman" pitchFamily="18" charset="0"/>
                      </a:endParaRPr>
                    </a:p>
                  </a:txBody>
                  <a:tcPr marL="63500" marR="63500" marT="63500" marB="63500"/>
                </a:tc>
                <a:extLst>
                  <a:ext uri="{0D108BD9-81ED-4DB2-BD59-A6C34878D82A}">
                    <a16:rowId xmlns:a16="http://schemas.microsoft.com/office/drawing/2014/main" val="10000"/>
                  </a:ext>
                </a:extLst>
              </a:tr>
              <a:tr h="1212982">
                <a:tc>
                  <a:txBody>
                    <a:bodyPr/>
                    <a:lstStyle/>
                    <a:p>
                      <a:pPr algn="ctr">
                        <a:lnSpc>
                          <a:spcPct val="150000"/>
                        </a:lnSpc>
                        <a:spcAft>
                          <a:spcPts val="0"/>
                        </a:spcAft>
                      </a:pPr>
                      <a:r>
                        <a:rPr lang="en-GB" sz="1600">
                          <a:latin typeface="Times New Roman" pitchFamily="18" charset="0"/>
                          <a:cs typeface="Times New Roman" pitchFamily="18" charset="0"/>
                        </a:rPr>
                        <a:t>Psychological safety development</a:t>
                      </a:r>
                      <a:endParaRPr lang="en-US" sz="1400">
                        <a:latin typeface="Times New Roman" pitchFamily="18" charset="0"/>
                        <a:ea typeface="Arial"/>
                        <a:cs typeface="Times New Roman" pitchFamily="18" charset="0"/>
                      </a:endParaRPr>
                    </a:p>
                  </a:txBody>
                  <a:tcPr marL="63500" marR="63500" marT="63500" marB="63500"/>
                </a:tc>
                <a:tc>
                  <a:txBody>
                    <a:bodyPr/>
                    <a:lstStyle/>
                    <a:p>
                      <a:pPr algn="ctr">
                        <a:lnSpc>
                          <a:spcPct val="150000"/>
                        </a:lnSpc>
                        <a:spcAft>
                          <a:spcPts val="0"/>
                        </a:spcAft>
                      </a:pPr>
                      <a:r>
                        <a:rPr lang="en-GB" sz="1600" dirty="0">
                          <a:latin typeface="Times New Roman" pitchFamily="18" charset="0"/>
                          <a:cs typeface="Times New Roman" pitchFamily="18" charset="0"/>
                        </a:rPr>
                        <a:t>Herzberg’s model, websites and toolkits</a:t>
                      </a:r>
                      <a:endParaRPr lang="en-US" sz="1400" dirty="0">
                        <a:latin typeface="Times New Roman" pitchFamily="18" charset="0"/>
                        <a:ea typeface="Arial"/>
                        <a:cs typeface="Times New Roman" pitchFamily="18" charset="0"/>
                      </a:endParaRPr>
                    </a:p>
                  </a:txBody>
                  <a:tcPr marL="63500" marR="63500" marT="63500" marB="63500"/>
                </a:tc>
                <a:tc>
                  <a:txBody>
                    <a:bodyPr/>
                    <a:lstStyle/>
                    <a:p>
                      <a:pPr algn="ctr">
                        <a:lnSpc>
                          <a:spcPct val="150000"/>
                        </a:lnSpc>
                        <a:spcAft>
                          <a:spcPts val="0"/>
                        </a:spcAft>
                      </a:pPr>
                      <a:r>
                        <a:rPr lang="en-GB" sz="1600">
                          <a:latin typeface="Times New Roman" pitchFamily="18" charset="0"/>
                          <a:cs typeface="Times New Roman" pitchFamily="18" charset="0"/>
                        </a:rPr>
                        <a:t>1 to 2 months </a:t>
                      </a:r>
                      <a:endParaRPr lang="en-US" sz="1400">
                        <a:latin typeface="Times New Roman" pitchFamily="18" charset="0"/>
                        <a:ea typeface="Arial"/>
                        <a:cs typeface="Times New Roman" pitchFamily="18" charset="0"/>
                      </a:endParaRPr>
                    </a:p>
                  </a:txBody>
                  <a:tcPr marL="63500" marR="63500" marT="63500" marB="63500"/>
                </a:tc>
                <a:extLst>
                  <a:ext uri="{0D108BD9-81ED-4DB2-BD59-A6C34878D82A}">
                    <a16:rowId xmlns:a16="http://schemas.microsoft.com/office/drawing/2014/main" val="10001"/>
                  </a:ext>
                </a:extLst>
              </a:tr>
              <a:tr h="962089">
                <a:tc>
                  <a:txBody>
                    <a:bodyPr/>
                    <a:lstStyle/>
                    <a:p>
                      <a:pPr algn="ctr">
                        <a:lnSpc>
                          <a:spcPct val="150000"/>
                        </a:lnSpc>
                        <a:spcAft>
                          <a:spcPts val="0"/>
                        </a:spcAft>
                      </a:pPr>
                      <a:r>
                        <a:rPr lang="en-GB" sz="1600">
                          <a:latin typeface="Times New Roman" pitchFamily="18" charset="0"/>
                          <a:cs typeface="Times New Roman" pitchFamily="18" charset="0"/>
                        </a:rPr>
                        <a:t>Provide collaborative training </a:t>
                      </a:r>
                      <a:endParaRPr lang="en-US" sz="1400">
                        <a:latin typeface="Times New Roman" pitchFamily="18" charset="0"/>
                        <a:ea typeface="Arial"/>
                        <a:cs typeface="Times New Roman" pitchFamily="18" charset="0"/>
                      </a:endParaRPr>
                    </a:p>
                  </a:txBody>
                  <a:tcPr marL="63500" marR="63500" marT="63500" marB="63500"/>
                </a:tc>
                <a:tc>
                  <a:txBody>
                    <a:bodyPr/>
                    <a:lstStyle/>
                    <a:p>
                      <a:pPr algn="ctr">
                        <a:lnSpc>
                          <a:spcPct val="150000"/>
                        </a:lnSpc>
                        <a:spcAft>
                          <a:spcPts val="0"/>
                        </a:spcAft>
                      </a:pPr>
                      <a:r>
                        <a:rPr lang="en-GB" sz="1600">
                          <a:latin typeface="Times New Roman" pitchFamily="18" charset="0"/>
                          <a:cs typeface="Times New Roman" pitchFamily="18" charset="0"/>
                        </a:rPr>
                        <a:t>Meetings, Google Workspace</a:t>
                      </a:r>
                      <a:endParaRPr lang="en-US" sz="1400">
                        <a:latin typeface="Times New Roman" pitchFamily="18" charset="0"/>
                        <a:ea typeface="Arial"/>
                        <a:cs typeface="Times New Roman" pitchFamily="18" charset="0"/>
                      </a:endParaRPr>
                    </a:p>
                  </a:txBody>
                  <a:tcPr marL="63500" marR="63500" marT="63500" marB="63500"/>
                </a:tc>
                <a:tc>
                  <a:txBody>
                    <a:bodyPr/>
                    <a:lstStyle/>
                    <a:p>
                      <a:pPr algn="ctr">
                        <a:lnSpc>
                          <a:spcPct val="150000"/>
                        </a:lnSpc>
                        <a:spcAft>
                          <a:spcPts val="0"/>
                        </a:spcAft>
                      </a:pPr>
                      <a:r>
                        <a:rPr lang="en-GB" sz="1600">
                          <a:latin typeface="Times New Roman" pitchFamily="18" charset="0"/>
                          <a:cs typeface="Times New Roman" pitchFamily="18" charset="0"/>
                        </a:rPr>
                        <a:t>3 to 4 months</a:t>
                      </a:r>
                      <a:endParaRPr lang="en-US" sz="1400">
                        <a:latin typeface="Times New Roman" pitchFamily="18" charset="0"/>
                        <a:ea typeface="Arial"/>
                        <a:cs typeface="Times New Roman" pitchFamily="18" charset="0"/>
                      </a:endParaRPr>
                    </a:p>
                  </a:txBody>
                  <a:tcPr marL="63500" marR="63500" marT="63500" marB="63500"/>
                </a:tc>
                <a:extLst>
                  <a:ext uri="{0D108BD9-81ED-4DB2-BD59-A6C34878D82A}">
                    <a16:rowId xmlns:a16="http://schemas.microsoft.com/office/drawing/2014/main" val="10002"/>
                  </a:ext>
                </a:extLst>
              </a:tr>
              <a:tr h="962089">
                <a:tc>
                  <a:txBody>
                    <a:bodyPr/>
                    <a:lstStyle/>
                    <a:p>
                      <a:pPr algn="ctr">
                        <a:lnSpc>
                          <a:spcPct val="150000"/>
                        </a:lnSpc>
                        <a:spcAft>
                          <a:spcPts val="0"/>
                        </a:spcAft>
                      </a:pPr>
                      <a:r>
                        <a:rPr lang="en-GB" sz="1600">
                          <a:latin typeface="Times New Roman" pitchFamily="18" charset="0"/>
                          <a:cs typeface="Times New Roman" pitchFamily="18" charset="0"/>
                        </a:rPr>
                        <a:t>Developing team workshop </a:t>
                      </a:r>
                      <a:endParaRPr lang="en-US" sz="1400">
                        <a:latin typeface="Times New Roman" pitchFamily="18" charset="0"/>
                        <a:ea typeface="Arial"/>
                        <a:cs typeface="Times New Roman" pitchFamily="18" charset="0"/>
                      </a:endParaRPr>
                    </a:p>
                  </a:txBody>
                  <a:tcPr marL="63500" marR="63500" marT="63500" marB="63500"/>
                </a:tc>
                <a:tc>
                  <a:txBody>
                    <a:bodyPr/>
                    <a:lstStyle/>
                    <a:p>
                      <a:pPr algn="ctr">
                        <a:lnSpc>
                          <a:spcPct val="150000"/>
                        </a:lnSpc>
                        <a:spcAft>
                          <a:spcPts val="0"/>
                        </a:spcAft>
                      </a:pPr>
                      <a:r>
                        <a:rPr lang="en-GB" sz="1600">
                          <a:latin typeface="Times New Roman" pitchFamily="18" charset="0"/>
                          <a:cs typeface="Times New Roman" pitchFamily="18" charset="0"/>
                        </a:rPr>
                        <a:t>Library and toolbox</a:t>
                      </a:r>
                      <a:endParaRPr lang="en-US" sz="1400">
                        <a:latin typeface="Times New Roman" pitchFamily="18" charset="0"/>
                        <a:ea typeface="Arial"/>
                        <a:cs typeface="Times New Roman" pitchFamily="18" charset="0"/>
                      </a:endParaRPr>
                    </a:p>
                  </a:txBody>
                  <a:tcPr marL="63500" marR="63500" marT="63500" marB="63500"/>
                </a:tc>
                <a:tc>
                  <a:txBody>
                    <a:bodyPr/>
                    <a:lstStyle/>
                    <a:p>
                      <a:pPr algn="ctr">
                        <a:lnSpc>
                          <a:spcPct val="150000"/>
                        </a:lnSpc>
                        <a:spcAft>
                          <a:spcPts val="0"/>
                        </a:spcAft>
                      </a:pPr>
                      <a:r>
                        <a:rPr lang="en-GB" sz="1600" dirty="0">
                          <a:latin typeface="Times New Roman" pitchFamily="18" charset="0"/>
                          <a:cs typeface="Times New Roman" pitchFamily="18" charset="0"/>
                        </a:rPr>
                        <a:t>4 to5 months</a:t>
                      </a:r>
                      <a:endParaRPr lang="en-US" sz="1400" dirty="0">
                        <a:latin typeface="Times New Roman" pitchFamily="18" charset="0"/>
                        <a:ea typeface="Arial"/>
                        <a:cs typeface="Times New Roman" pitchFamily="18" charset="0"/>
                      </a:endParaRPr>
                    </a:p>
                  </a:txBody>
                  <a:tcPr marL="63500" marR="63500" marT="63500" marB="63500"/>
                </a:tc>
                <a:extLst>
                  <a:ext uri="{0D108BD9-81ED-4DB2-BD59-A6C34878D82A}">
                    <a16:rowId xmlns:a16="http://schemas.microsoft.com/office/drawing/2014/main" val="10003"/>
                  </a:ext>
                </a:extLst>
              </a:tr>
            </a:tbl>
          </a:graphicData>
        </a:graphic>
      </p:graphicFrame>
      <p:sp>
        <p:nvSpPr>
          <p:cNvPr id="8" name="TextBox 7"/>
          <p:cNvSpPr txBox="1"/>
          <p:nvPr/>
        </p:nvSpPr>
        <p:spPr>
          <a:xfrm>
            <a:off x="7381884" y="5715016"/>
            <a:ext cx="3714776" cy="461665"/>
          </a:xfrm>
          <a:prstGeom prst="rect">
            <a:avLst/>
          </a:prstGeom>
          <a:noFill/>
        </p:spPr>
        <p:txBody>
          <a:bodyPr wrap="square" rtlCol="0">
            <a:spAutoFit/>
          </a:bodyPr>
          <a:lstStyle/>
          <a:p>
            <a:pPr algn="ctr"/>
            <a:r>
              <a:rPr lang="en-US" sz="1200" b="1" dirty="0">
                <a:latin typeface="Times New Roman" pitchFamily="18" charset="0"/>
                <a:cs typeface="Times New Roman" pitchFamily="18" charset="0"/>
              </a:rPr>
              <a:t>Table 1: Action Plan</a:t>
            </a:r>
          </a:p>
          <a:p>
            <a:pPr algn="ctr"/>
            <a:r>
              <a:rPr lang="en-US" sz="1200" dirty="0">
                <a:latin typeface="Times New Roman" pitchFamily="18" charset="0"/>
                <a:cs typeface="Times New Roman" pitchFamily="18" charset="0"/>
              </a:rPr>
              <a:t>(Source: Self-developed)</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06C1E1-B145-B51A-6739-27A40409E16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DBD6AE1-C963-B290-9735-E0DB074C5DDF}"/>
              </a:ext>
            </a:extLst>
          </p:cNvPr>
          <p:cNvSpPr>
            <a:spLocks noGrp="1"/>
          </p:cNvSpPr>
          <p:nvPr>
            <p:ph type="title"/>
          </p:nvPr>
        </p:nvSpPr>
        <p:spPr>
          <a:xfrm>
            <a:off x="595274" y="142852"/>
            <a:ext cx="10972800" cy="1143000"/>
          </a:xfrm>
        </p:spPr>
        <p:txBody>
          <a:bodyPr>
            <a:normAutofit/>
          </a:bodyPr>
          <a:lstStyle/>
          <a:p>
            <a:pPr>
              <a:lnSpc>
                <a:spcPct val="150000"/>
              </a:lnSpc>
            </a:pPr>
            <a:r>
              <a:rPr lang="en-US" sz="2400" b="1" dirty="0">
                <a:solidFill>
                  <a:srgbClr val="000000"/>
                </a:solidFill>
                <a:latin typeface="Times New Roman"/>
              </a:rPr>
              <a:t>WAYS TO APPLY CHOSEN SKILL IN A REAL SETTING</a:t>
            </a:r>
            <a:endParaRPr lang="en-US" sz="2400" b="1" dirty="0">
              <a:latin typeface="Times New Roman" pitchFamily="18" charset="0"/>
              <a:cs typeface="Times New Roman" pitchFamily="18" charset="0"/>
            </a:endParaRPr>
          </a:p>
        </p:txBody>
      </p:sp>
      <p:sp>
        <p:nvSpPr>
          <p:cNvPr id="3" name="Content Placeholder 2">
            <a:extLst>
              <a:ext uri="{FF2B5EF4-FFF2-40B4-BE49-F238E27FC236}">
                <a16:creationId xmlns:a16="http://schemas.microsoft.com/office/drawing/2014/main" id="{DECDD3F0-E64F-4C7B-006D-F6DEB85710C8}"/>
              </a:ext>
            </a:extLst>
          </p:cNvPr>
          <p:cNvSpPr>
            <a:spLocks noGrp="1"/>
          </p:cNvSpPr>
          <p:nvPr>
            <p:ph idx="1"/>
          </p:nvPr>
        </p:nvSpPr>
        <p:spPr>
          <a:xfrm>
            <a:off x="309522" y="1285860"/>
            <a:ext cx="5629200" cy="5287962"/>
          </a:xfrm>
        </p:spPr>
        <p:txBody>
          <a:bodyPr>
            <a:normAutofit fontScale="92500"/>
          </a:bodyPr>
          <a:lstStyle/>
          <a:p>
            <a:pPr lvl="0" algn="just">
              <a:lnSpc>
                <a:spcPct val="150000"/>
              </a:lnSpc>
            </a:pPr>
            <a:r>
              <a:rPr lang="en-GB" sz="1600" dirty="0">
                <a:latin typeface="Times New Roman" pitchFamily="18" charset="0"/>
                <a:cs typeface="Times New Roman" pitchFamily="18" charset="0"/>
              </a:rPr>
              <a:t>Teamwork skills can be applied for communicating with nurses and care assistants to ensure consistent care by increasing productivity </a:t>
            </a:r>
            <a:endParaRPr lang="en-US" sz="1600" dirty="0">
              <a:latin typeface="Times New Roman" pitchFamily="18" charset="0"/>
              <a:cs typeface="Times New Roman" pitchFamily="18" charset="0"/>
            </a:endParaRPr>
          </a:p>
          <a:p>
            <a:pPr lvl="0" algn="just">
              <a:lnSpc>
                <a:spcPct val="150000"/>
              </a:lnSpc>
            </a:pPr>
            <a:r>
              <a:rPr lang="en-GB" sz="1600" dirty="0">
                <a:latin typeface="Times New Roman" pitchFamily="18" charset="0"/>
                <a:cs typeface="Times New Roman" pitchFamily="18" charset="0"/>
              </a:rPr>
              <a:t>For example, working in teams has helped Mayo Clinic to achieve a patient satisfaction score of 87.5% in 2021</a:t>
            </a:r>
            <a:r>
              <a:rPr lang="en-GB" sz="1600" b="1" dirty="0">
                <a:latin typeface="Times New Roman" pitchFamily="18" charset="0"/>
                <a:cs typeface="Times New Roman" pitchFamily="18" charset="0"/>
              </a:rPr>
              <a:t> </a:t>
            </a:r>
            <a:r>
              <a:rPr lang="en-GB" sz="1600" dirty="0">
                <a:latin typeface="Times New Roman" pitchFamily="18" charset="0"/>
                <a:cs typeface="Times New Roman" pitchFamily="18" charset="0"/>
              </a:rPr>
              <a:t>(Mayo Clinic, 2022)</a:t>
            </a:r>
            <a:endParaRPr lang="en-US" sz="1600" dirty="0">
              <a:latin typeface="Times New Roman" pitchFamily="18" charset="0"/>
              <a:cs typeface="Times New Roman" pitchFamily="18" charset="0"/>
            </a:endParaRPr>
          </a:p>
          <a:p>
            <a:pPr lvl="0" algn="just">
              <a:lnSpc>
                <a:spcPct val="150000"/>
              </a:lnSpc>
            </a:pPr>
            <a:r>
              <a:rPr lang="en-GB" sz="1600" dirty="0">
                <a:latin typeface="Times New Roman" pitchFamily="18" charset="0"/>
                <a:cs typeface="Times New Roman" pitchFamily="18" charset="0"/>
              </a:rPr>
              <a:t>In a case such as that of assisting a 75-year-old stroke patient in a nursing facility with mobility difficulties, family isolation, my work as a junior care assistant will involve liaising with a registered nurse, physio and social worker</a:t>
            </a:r>
            <a:endParaRPr lang="en-US" sz="1600" dirty="0">
              <a:latin typeface="Times New Roman" pitchFamily="18" charset="0"/>
              <a:cs typeface="Times New Roman" pitchFamily="18" charset="0"/>
            </a:endParaRPr>
          </a:p>
          <a:p>
            <a:pPr lvl="0" algn="just">
              <a:lnSpc>
                <a:spcPct val="150000"/>
              </a:lnSpc>
            </a:pPr>
            <a:r>
              <a:rPr lang="en-GB" sz="1600" dirty="0">
                <a:latin typeface="Times New Roman" pitchFamily="18" charset="0"/>
                <a:cs typeface="Times New Roman" pitchFamily="18" charset="0"/>
              </a:rPr>
              <a:t>During handover, I would discuss the observations with the registered nurse and physiotherapist and then have our weekly multidisciplinary team meeting that would develop a plan, such as physio to work on mobility and counselling through social worker referral</a:t>
            </a:r>
            <a:endParaRPr lang="en-US" sz="1600" dirty="0">
              <a:latin typeface="Times New Roman" pitchFamily="18" charset="0"/>
              <a:cs typeface="Times New Roman" pitchFamily="18" charset="0"/>
            </a:endParaRPr>
          </a:p>
          <a:p>
            <a:pPr algn="just">
              <a:lnSpc>
                <a:spcPct val="150000"/>
              </a:lnSpc>
            </a:pPr>
            <a:endParaRPr lang="en-US" sz="1600" dirty="0">
              <a:latin typeface="Times New Roman" pitchFamily="18" charset="0"/>
              <a:cs typeface="Times New Roman" pitchFamily="18" charset="0"/>
            </a:endParaRPr>
          </a:p>
        </p:txBody>
      </p:sp>
      <p:pic>
        <p:nvPicPr>
          <p:cNvPr id="6" name="Picture 1"/>
          <p:cNvPicPr>
            <a:picLocks noChangeAspect="1" noChangeArrowheads="1"/>
          </p:cNvPicPr>
          <p:nvPr/>
        </p:nvPicPr>
        <p:blipFill>
          <a:blip r:embed="rId3"/>
          <a:srcRect/>
          <a:stretch>
            <a:fillRect/>
          </a:stretch>
        </p:blipFill>
        <p:spPr bwMode="auto">
          <a:xfrm>
            <a:off x="1" y="0"/>
            <a:ext cx="1356671" cy="500042"/>
          </a:xfrm>
          <a:prstGeom prst="rect">
            <a:avLst/>
          </a:prstGeom>
          <a:noFill/>
          <a:ln w="9525">
            <a:noFill/>
            <a:miter lim="800000"/>
            <a:headEnd/>
            <a:tailEnd/>
          </a:ln>
          <a:effectLst/>
        </p:spPr>
      </p:pic>
      <p:pic>
        <p:nvPicPr>
          <p:cNvPr id="5121" name="Picture 1"/>
          <p:cNvPicPr>
            <a:picLocks noChangeAspect="1" noChangeArrowheads="1"/>
          </p:cNvPicPr>
          <p:nvPr/>
        </p:nvPicPr>
        <p:blipFill>
          <a:blip r:embed="rId4"/>
          <a:srcRect/>
          <a:stretch>
            <a:fillRect/>
          </a:stretch>
        </p:blipFill>
        <p:spPr bwMode="auto">
          <a:xfrm>
            <a:off x="6453190" y="1428736"/>
            <a:ext cx="5286412" cy="4406348"/>
          </a:xfrm>
          <a:prstGeom prst="rect">
            <a:avLst/>
          </a:prstGeom>
          <a:noFill/>
          <a:ln w="9525">
            <a:noFill/>
            <a:miter lim="800000"/>
            <a:headEnd/>
            <a:tailEnd/>
          </a:ln>
          <a:effectLst/>
        </p:spPr>
      </p:pic>
      <p:sp>
        <p:nvSpPr>
          <p:cNvPr id="7" name="TextBox 6"/>
          <p:cNvSpPr txBox="1"/>
          <p:nvPr/>
        </p:nvSpPr>
        <p:spPr>
          <a:xfrm>
            <a:off x="6524628" y="5929330"/>
            <a:ext cx="5072098" cy="461665"/>
          </a:xfrm>
          <a:prstGeom prst="rect">
            <a:avLst/>
          </a:prstGeom>
          <a:noFill/>
        </p:spPr>
        <p:txBody>
          <a:bodyPr wrap="square" rtlCol="0">
            <a:spAutoFit/>
          </a:bodyPr>
          <a:lstStyle/>
          <a:p>
            <a:pPr algn="ctr"/>
            <a:r>
              <a:rPr lang="en-US" sz="1200" b="1" dirty="0">
                <a:latin typeface="Times New Roman" pitchFamily="18" charset="0"/>
                <a:cs typeface="Times New Roman" pitchFamily="18" charset="0"/>
              </a:rPr>
              <a:t>Figure 3: Skills of health workers</a:t>
            </a:r>
          </a:p>
          <a:p>
            <a:pPr algn="ctr"/>
            <a:r>
              <a:rPr lang="en-US" sz="1200" dirty="0">
                <a:latin typeface="Times New Roman" pitchFamily="18" charset="0"/>
                <a:cs typeface="Times New Roman" pitchFamily="18" charset="0"/>
              </a:rPr>
              <a:t>(Source: https://bhcagency.ie/communication-skills-for-healthcare-workers/)</a:t>
            </a:r>
          </a:p>
        </p:txBody>
      </p:sp>
    </p:spTree>
    <p:extLst>
      <p:ext uri="{BB962C8B-B14F-4D97-AF65-F5344CB8AC3E}">
        <p14:creationId xmlns:p14="http://schemas.microsoft.com/office/powerpoint/2010/main" val="11498672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A1E88D-C9E7-E413-A1A3-39FA18ED5B9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0B0D301-D3E3-00A2-092A-D908D6827B29}"/>
              </a:ext>
            </a:extLst>
          </p:cNvPr>
          <p:cNvSpPr>
            <a:spLocks noGrp="1"/>
          </p:cNvSpPr>
          <p:nvPr>
            <p:ph type="title"/>
          </p:nvPr>
        </p:nvSpPr>
        <p:spPr/>
        <p:txBody>
          <a:bodyPr>
            <a:normAutofit/>
          </a:bodyPr>
          <a:lstStyle/>
          <a:p>
            <a:pPr>
              <a:lnSpc>
                <a:spcPct val="150000"/>
              </a:lnSpc>
            </a:pPr>
            <a:r>
              <a:rPr lang="en-US" sz="2400" b="1" dirty="0">
                <a:solidFill>
                  <a:srgbClr val="000000"/>
                </a:solidFill>
                <a:latin typeface="Times New Roman"/>
              </a:rPr>
              <a:t>CONCLUSION</a:t>
            </a:r>
            <a:endParaRPr lang="en-US" sz="2800" b="1" dirty="0">
              <a:latin typeface="Times New Roman" pitchFamily="18" charset="0"/>
              <a:cs typeface="Times New Roman" pitchFamily="18" charset="0"/>
            </a:endParaRPr>
          </a:p>
        </p:txBody>
      </p:sp>
      <p:sp>
        <p:nvSpPr>
          <p:cNvPr id="3" name="Content Placeholder 2">
            <a:extLst>
              <a:ext uri="{FF2B5EF4-FFF2-40B4-BE49-F238E27FC236}">
                <a16:creationId xmlns:a16="http://schemas.microsoft.com/office/drawing/2014/main" id="{7E225746-B627-240A-7BAC-D91B01F2CD6B}"/>
              </a:ext>
            </a:extLst>
          </p:cNvPr>
          <p:cNvSpPr>
            <a:spLocks noGrp="1"/>
          </p:cNvSpPr>
          <p:nvPr>
            <p:ph idx="1"/>
          </p:nvPr>
        </p:nvSpPr>
        <p:spPr>
          <a:xfrm>
            <a:off x="1095340" y="1428736"/>
            <a:ext cx="7929618" cy="3143272"/>
          </a:xfrm>
        </p:spPr>
        <p:txBody>
          <a:bodyPr>
            <a:normAutofit lnSpcReduction="10000"/>
          </a:bodyPr>
          <a:lstStyle/>
          <a:p>
            <a:pPr lvl="0" algn="just">
              <a:lnSpc>
                <a:spcPct val="150000"/>
              </a:lnSpc>
            </a:pPr>
            <a:r>
              <a:rPr lang="en-GB" sz="1600" dirty="0">
                <a:latin typeface="Times New Roman" pitchFamily="18" charset="0"/>
                <a:cs typeface="Times New Roman" pitchFamily="18" charset="0"/>
              </a:rPr>
              <a:t>Overall, working in teams has a high importance for health and social care professionals due to its emphasis on patient-centred care</a:t>
            </a:r>
            <a:endParaRPr lang="en-US" sz="1600" dirty="0">
              <a:latin typeface="Times New Roman" pitchFamily="18" charset="0"/>
              <a:cs typeface="Times New Roman" pitchFamily="18" charset="0"/>
            </a:endParaRPr>
          </a:p>
          <a:p>
            <a:pPr lvl="0" algn="just">
              <a:lnSpc>
                <a:spcPct val="150000"/>
              </a:lnSpc>
            </a:pPr>
            <a:r>
              <a:rPr lang="en-GB" sz="1600" dirty="0">
                <a:latin typeface="Times New Roman" pitchFamily="18" charset="0"/>
                <a:cs typeface="Times New Roman" pitchFamily="18" charset="0"/>
              </a:rPr>
              <a:t>Teamwork ability can also help to secure professional development, personal advancement, and boost readiness for employability</a:t>
            </a:r>
            <a:endParaRPr lang="en-US" sz="1600" dirty="0">
              <a:latin typeface="Times New Roman" pitchFamily="18" charset="0"/>
              <a:cs typeface="Times New Roman" pitchFamily="18" charset="0"/>
            </a:endParaRPr>
          </a:p>
          <a:p>
            <a:pPr lvl="0" algn="just">
              <a:lnSpc>
                <a:spcPct val="150000"/>
              </a:lnSpc>
            </a:pPr>
            <a:r>
              <a:rPr lang="en-GB" sz="1600" dirty="0">
                <a:latin typeface="Times New Roman" pitchFamily="18" charset="0"/>
                <a:cs typeface="Times New Roman" pitchFamily="18" charset="0"/>
              </a:rPr>
              <a:t>However, individuals need to be concerned about weaknesses in teamwork skills, like conflict, silos and poor communication</a:t>
            </a:r>
            <a:endParaRPr lang="en-US" sz="1600" dirty="0">
              <a:latin typeface="Times New Roman" pitchFamily="18" charset="0"/>
              <a:cs typeface="Times New Roman" pitchFamily="18" charset="0"/>
            </a:endParaRPr>
          </a:p>
          <a:p>
            <a:pPr lvl="0" algn="just">
              <a:lnSpc>
                <a:spcPct val="150000"/>
              </a:lnSpc>
            </a:pPr>
            <a:r>
              <a:rPr lang="en-GB" sz="1600" dirty="0">
                <a:latin typeface="Times New Roman" pitchFamily="18" charset="0"/>
                <a:cs typeface="Times New Roman" pitchFamily="18" charset="0"/>
              </a:rPr>
              <a:t>Maintaining psychological safety and collaborative training can enable professionals to work in teams </a:t>
            </a:r>
            <a:endParaRPr lang="en-US" sz="1600" dirty="0">
              <a:latin typeface="Times New Roman" pitchFamily="18" charset="0"/>
              <a:cs typeface="Times New Roman" pitchFamily="18" charset="0"/>
            </a:endParaRPr>
          </a:p>
          <a:p>
            <a:pPr algn="just">
              <a:lnSpc>
                <a:spcPct val="150000"/>
              </a:lnSpc>
            </a:pPr>
            <a:endParaRPr lang="en-US" sz="1600" dirty="0">
              <a:latin typeface="Times New Roman" pitchFamily="18" charset="0"/>
              <a:cs typeface="Times New Roman" pitchFamily="18" charset="0"/>
            </a:endParaRPr>
          </a:p>
        </p:txBody>
      </p:sp>
      <p:pic>
        <p:nvPicPr>
          <p:cNvPr id="6" name="Picture 1"/>
          <p:cNvPicPr>
            <a:picLocks noChangeAspect="1" noChangeArrowheads="1"/>
          </p:cNvPicPr>
          <p:nvPr/>
        </p:nvPicPr>
        <p:blipFill>
          <a:blip r:embed="rId3"/>
          <a:srcRect/>
          <a:stretch>
            <a:fillRect/>
          </a:stretch>
        </p:blipFill>
        <p:spPr bwMode="auto">
          <a:xfrm>
            <a:off x="1" y="0"/>
            <a:ext cx="1356671" cy="500042"/>
          </a:xfrm>
          <a:prstGeom prst="rect">
            <a:avLst/>
          </a:prstGeom>
          <a:noFill/>
          <a:ln w="9525">
            <a:noFill/>
            <a:miter lim="800000"/>
            <a:headEnd/>
            <a:tailEnd/>
          </a:ln>
          <a:effectLst/>
        </p:spPr>
      </p:pic>
    </p:spTree>
    <p:extLst>
      <p:ext uri="{BB962C8B-B14F-4D97-AF65-F5344CB8AC3E}">
        <p14:creationId xmlns:p14="http://schemas.microsoft.com/office/powerpoint/2010/main" val="7258216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95500" y="82480"/>
            <a:ext cx="8229600" cy="658959"/>
          </a:xfrm>
        </p:spPr>
        <p:txBody>
          <a:bodyPr>
            <a:normAutofit/>
          </a:bodyPr>
          <a:lstStyle/>
          <a:p>
            <a:pPr>
              <a:lnSpc>
                <a:spcPct val="150000"/>
              </a:lnSpc>
            </a:pPr>
            <a:r>
              <a:rPr lang="en-US" sz="2400" b="1" dirty="0">
                <a:solidFill>
                  <a:srgbClr val="000000"/>
                </a:solidFill>
                <a:latin typeface="Times New Roman"/>
              </a:rPr>
              <a:t>REFERENCES</a:t>
            </a:r>
            <a:endParaRPr lang="en-US" sz="2400" b="1" dirty="0">
              <a:latin typeface="Times New Roman" pitchFamily="18" charset="0"/>
              <a:cs typeface="Times New Roman" pitchFamily="18" charset="0"/>
            </a:endParaRPr>
          </a:p>
        </p:txBody>
      </p:sp>
      <p:sp>
        <p:nvSpPr>
          <p:cNvPr id="3" name="Content Placeholder 2"/>
          <p:cNvSpPr>
            <a:spLocks noGrp="1"/>
          </p:cNvSpPr>
          <p:nvPr>
            <p:ph idx="1"/>
          </p:nvPr>
        </p:nvSpPr>
        <p:spPr>
          <a:xfrm>
            <a:off x="191344" y="908720"/>
            <a:ext cx="11809312" cy="5776480"/>
          </a:xfrm>
        </p:spPr>
        <p:txBody>
          <a:bodyPr>
            <a:noAutofit/>
          </a:bodyPr>
          <a:lstStyle/>
          <a:p>
            <a:pPr algn="just"/>
            <a:r>
              <a:rPr lang="en-GB" sz="1200" dirty="0" err="1">
                <a:latin typeface="Times New Roman" pitchFamily="18" charset="0"/>
                <a:cs typeface="Times New Roman" pitchFamily="18" charset="0"/>
              </a:rPr>
              <a:t>Affainie</a:t>
            </a:r>
            <a:r>
              <a:rPr lang="en-GB" sz="1200" dirty="0">
                <a:latin typeface="Times New Roman" pitchFamily="18" charset="0"/>
                <a:cs typeface="Times New Roman" pitchFamily="18" charset="0"/>
              </a:rPr>
              <a:t>, E.A.B. and </a:t>
            </a:r>
            <a:r>
              <a:rPr lang="en-GB" sz="1200" dirty="0" err="1">
                <a:latin typeface="Times New Roman" pitchFamily="18" charset="0"/>
                <a:cs typeface="Times New Roman" pitchFamily="18" charset="0"/>
              </a:rPr>
              <a:t>Qutieshat</a:t>
            </a:r>
            <a:r>
              <a:rPr lang="en-GB" sz="1200" dirty="0">
                <a:latin typeface="Times New Roman" pitchFamily="18" charset="0"/>
                <a:cs typeface="Times New Roman" pitchFamily="18" charset="0"/>
              </a:rPr>
              <a:t>, A. (2023) ‘Maximising productivity through employee motivation’. </a:t>
            </a:r>
            <a:r>
              <a:rPr lang="en-GB" sz="1200" i="1" dirty="0">
                <a:latin typeface="Times New Roman" pitchFamily="18" charset="0"/>
                <a:cs typeface="Times New Roman" pitchFamily="18" charset="0"/>
              </a:rPr>
              <a:t>International Journal of Innovative Research &amp; Development</a:t>
            </a:r>
            <a:r>
              <a:rPr lang="en-GB" sz="1200" dirty="0">
                <a:latin typeface="Times New Roman" pitchFamily="18" charset="0"/>
                <a:cs typeface="Times New Roman" pitchFamily="18" charset="0"/>
              </a:rPr>
              <a:t>, </a:t>
            </a:r>
            <a:r>
              <a:rPr lang="en-GB" sz="1200" i="1" dirty="0">
                <a:latin typeface="Times New Roman" pitchFamily="18" charset="0"/>
                <a:cs typeface="Times New Roman" pitchFamily="18" charset="0"/>
              </a:rPr>
              <a:t>10</a:t>
            </a:r>
            <a:r>
              <a:rPr lang="en-GB" sz="1200" dirty="0">
                <a:latin typeface="Times New Roman" pitchFamily="18" charset="0"/>
                <a:cs typeface="Times New Roman" pitchFamily="18" charset="0"/>
              </a:rPr>
              <a:t>, pp.1-9.</a:t>
            </a:r>
            <a:r>
              <a:rPr lang="en-GB" sz="1200" dirty="0">
                <a:latin typeface="Times New Roman" pitchFamily="18" charset="0"/>
                <a:cs typeface="Times New Roman" pitchFamily="18" charset="0"/>
                <a:hlinkClick r:id="rId2"/>
              </a:rPr>
              <a:t> </a:t>
            </a:r>
            <a:r>
              <a:rPr lang="en-GB" sz="1200" u="sng" dirty="0">
                <a:latin typeface="Times New Roman" pitchFamily="18" charset="0"/>
                <a:cs typeface="Times New Roman" pitchFamily="18" charset="0"/>
                <a:hlinkClick r:id="rId2"/>
              </a:rPr>
              <a:t>http://doi10.24940/ijird/2023/v12/i10/OCT23002</a:t>
            </a:r>
            <a:endParaRPr lang="en-US" sz="1200" dirty="0">
              <a:latin typeface="Times New Roman" pitchFamily="18" charset="0"/>
              <a:cs typeface="Times New Roman" pitchFamily="18" charset="0"/>
            </a:endParaRPr>
          </a:p>
          <a:p>
            <a:pPr algn="just"/>
            <a:r>
              <a:rPr lang="en-GB" sz="1200" dirty="0" err="1">
                <a:latin typeface="Times New Roman" pitchFamily="18" charset="0"/>
                <a:cs typeface="Times New Roman" pitchFamily="18" charset="0"/>
              </a:rPr>
              <a:t>AlHamazani</a:t>
            </a:r>
            <a:r>
              <a:rPr lang="en-GB" sz="1200" dirty="0">
                <a:latin typeface="Times New Roman" pitchFamily="18" charset="0"/>
                <a:cs typeface="Times New Roman" pitchFamily="18" charset="0"/>
              </a:rPr>
              <a:t>, A.A.F. (2024) ‘Effective Communication In Healthcare Teams: A Patient-</a:t>
            </a:r>
            <a:r>
              <a:rPr lang="en-GB" sz="1200" dirty="0" err="1">
                <a:latin typeface="Times New Roman" pitchFamily="18" charset="0"/>
                <a:cs typeface="Times New Roman" pitchFamily="18" charset="0"/>
              </a:rPr>
              <a:t>Centered</a:t>
            </a:r>
            <a:r>
              <a:rPr lang="en-GB" sz="1200" dirty="0">
                <a:latin typeface="Times New Roman" pitchFamily="18" charset="0"/>
                <a:cs typeface="Times New Roman" pitchFamily="18" charset="0"/>
              </a:rPr>
              <a:t> Approach’. </a:t>
            </a:r>
            <a:r>
              <a:rPr lang="en-GB" sz="1200" i="1" dirty="0">
                <a:latin typeface="Times New Roman" pitchFamily="18" charset="0"/>
                <a:cs typeface="Times New Roman" pitchFamily="18" charset="0"/>
              </a:rPr>
              <a:t>Gland Surgery</a:t>
            </a:r>
            <a:r>
              <a:rPr lang="en-GB" sz="1200" dirty="0">
                <a:latin typeface="Times New Roman" pitchFamily="18" charset="0"/>
                <a:cs typeface="Times New Roman" pitchFamily="18" charset="0"/>
              </a:rPr>
              <a:t>, </a:t>
            </a:r>
            <a:r>
              <a:rPr lang="en-GB" sz="1200" i="1" dirty="0">
                <a:latin typeface="Times New Roman" pitchFamily="18" charset="0"/>
                <a:cs typeface="Times New Roman" pitchFamily="18" charset="0"/>
              </a:rPr>
              <a:t>9</a:t>
            </a:r>
            <a:r>
              <a:rPr lang="en-GB" sz="1200" dirty="0">
                <a:latin typeface="Times New Roman" pitchFamily="18" charset="0"/>
                <a:cs typeface="Times New Roman" pitchFamily="18" charset="0"/>
              </a:rPr>
              <a:t>(2), pp.517-524.</a:t>
            </a:r>
            <a:r>
              <a:rPr lang="en-GB" sz="1200" dirty="0">
                <a:latin typeface="Times New Roman" pitchFamily="18" charset="0"/>
                <a:cs typeface="Times New Roman" pitchFamily="18" charset="0"/>
                <a:hlinkClick r:id="rId3"/>
              </a:rPr>
              <a:t> </a:t>
            </a:r>
            <a:r>
              <a:rPr lang="en-GB" sz="1200" u="sng" dirty="0">
                <a:latin typeface="Times New Roman" pitchFamily="18" charset="0"/>
                <a:cs typeface="Times New Roman" pitchFamily="18" charset="0"/>
                <a:hlinkClick r:id="rId3"/>
              </a:rPr>
              <a:t>http://www.glandsurgery.net/index.php/GS/article/view/136/115</a:t>
            </a:r>
            <a:endParaRPr lang="en-US" sz="1200" dirty="0">
              <a:latin typeface="Times New Roman" pitchFamily="18" charset="0"/>
              <a:cs typeface="Times New Roman" pitchFamily="18" charset="0"/>
            </a:endParaRPr>
          </a:p>
          <a:p>
            <a:pPr algn="just"/>
            <a:r>
              <a:rPr lang="en-GB" sz="1200" dirty="0" err="1">
                <a:latin typeface="Times New Roman" pitchFamily="18" charset="0"/>
                <a:cs typeface="Times New Roman" pitchFamily="18" charset="0"/>
              </a:rPr>
              <a:t>Arigbabu</a:t>
            </a:r>
            <a:r>
              <a:rPr lang="en-GB" sz="1200" dirty="0">
                <a:latin typeface="Times New Roman" pitchFamily="18" charset="0"/>
                <a:cs typeface="Times New Roman" pitchFamily="18" charset="0"/>
              </a:rPr>
              <a:t>, A.T., </a:t>
            </a:r>
            <a:r>
              <a:rPr lang="en-GB" sz="1200" dirty="0" err="1">
                <a:latin typeface="Times New Roman" pitchFamily="18" charset="0"/>
                <a:cs typeface="Times New Roman" pitchFamily="18" charset="0"/>
              </a:rPr>
              <a:t>Olaniyi</a:t>
            </a:r>
            <a:r>
              <a:rPr lang="en-GB" sz="1200" dirty="0">
                <a:latin typeface="Times New Roman" pitchFamily="18" charset="0"/>
                <a:cs typeface="Times New Roman" pitchFamily="18" charset="0"/>
              </a:rPr>
              <a:t>, O.O., </a:t>
            </a:r>
            <a:r>
              <a:rPr lang="en-GB" sz="1200" dirty="0" err="1">
                <a:latin typeface="Times New Roman" pitchFamily="18" charset="0"/>
                <a:cs typeface="Times New Roman" pitchFamily="18" charset="0"/>
              </a:rPr>
              <a:t>Adigwe</a:t>
            </a:r>
            <a:r>
              <a:rPr lang="en-GB" sz="1200" dirty="0">
                <a:latin typeface="Times New Roman" pitchFamily="18" charset="0"/>
                <a:cs typeface="Times New Roman" pitchFamily="18" charset="0"/>
              </a:rPr>
              <a:t>, C.S., </a:t>
            </a:r>
            <a:r>
              <a:rPr lang="en-GB" sz="1200" dirty="0" err="1">
                <a:latin typeface="Times New Roman" pitchFamily="18" charset="0"/>
                <a:cs typeface="Times New Roman" pitchFamily="18" charset="0"/>
              </a:rPr>
              <a:t>Adebiyi</a:t>
            </a:r>
            <a:r>
              <a:rPr lang="en-GB" sz="1200" dirty="0">
                <a:latin typeface="Times New Roman" pitchFamily="18" charset="0"/>
                <a:cs typeface="Times New Roman" pitchFamily="18" charset="0"/>
              </a:rPr>
              <a:t>, O.O. and </a:t>
            </a:r>
            <a:r>
              <a:rPr lang="en-GB" sz="1200" dirty="0" err="1">
                <a:latin typeface="Times New Roman" pitchFamily="18" charset="0"/>
                <a:cs typeface="Times New Roman" pitchFamily="18" charset="0"/>
              </a:rPr>
              <a:t>Ajayi</a:t>
            </a:r>
            <a:r>
              <a:rPr lang="en-GB" sz="1200" dirty="0">
                <a:latin typeface="Times New Roman" pitchFamily="18" charset="0"/>
                <a:cs typeface="Times New Roman" pitchFamily="18" charset="0"/>
              </a:rPr>
              <a:t>, S.A. (2024) ‘Data governance in AI-enabled healthcare systems: A case of the project nightingale’. </a:t>
            </a:r>
            <a:r>
              <a:rPr lang="en-GB" sz="1200" i="1" dirty="0">
                <a:latin typeface="Times New Roman" pitchFamily="18" charset="0"/>
                <a:cs typeface="Times New Roman" pitchFamily="18" charset="0"/>
              </a:rPr>
              <a:t>Asian Journal of Research in Computer Science</a:t>
            </a:r>
            <a:r>
              <a:rPr lang="en-GB" sz="1200" dirty="0">
                <a:latin typeface="Times New Roman" pitchFamily="18" charset="0"/>
                <a:cs typeface="Times New Roman" pitchFamily="18" charset="0"/>
              </a:rPr>
              <a:t>, </a:t>
            </a:r>
            <a:r>
              <a:rPr lang="en-GB" sz="1200" i="1" dirty="0">
                <a:latin typeface="Times New Roman" pitchFamily="18" charset="0"/>
                <a:cs typeface="Times New Roman" pitchFamily="18" charset="0"/>
              </a:rPr>
              <a:t>17</a:t>
            </a:r>
            <a:r>
              <a:rPr lang="en-GB" sz="1200" dirty="0">
                <a:latin typeface="Times New Roman" pitchFamily="18" charset="0"/>
                <a:cs typeface="Times New Roman" pitchFamily="18" charset="0"/>
              </a:rPr>
              <a:t>(5), pp.85-107.</a:t>
            </a:r>
            <a:r>
              <a:rPr lang="en-GB" sz="1200" dirty="0">
                <a:latin typeface="Times New Roman" pitchFamily="18" charset="0"/>
                <a:cs typeface="Times New Roman" pitchFamily="18" charset="0"/>
                <a:hlinkClick r:id="rId4"/>
              </a:rPr>
              <a:t> </a:t>
            </a:r>
            <a:r>
              <a:rPr lang="en-GB" sz="1200" u="sng" dirty="0">
                <a:latin typeface="Times New Roman" pitchFamily="18" charset="0"/>
                <a:cs typeface="Times New Roman" pitchFamily="18" charset="0"/>
                <a:hlinkClick r:id="rId4"/>
              </a:rPr>
              <a:t>https://papers.ssrn.com/sol3/Delivery.cfm?abstractid=4752897</a:t>
            </a:r>
            <a:endParaRPr lang="en-US" sz="1200" dirty="0">
              <a:latin typeface="Times New Roman" pitchFamily="18" charset="0"/>
              <a:cs typeface="Times New Roman" pitchFamily="18" charset="0"/>
            </a:endParaRPr>
          </a:p>
          <a:p>
            <a:pPr algn="just"/>
            <a:r>
              <a:rPr lang="en-GB" sz="1200" dirty="0" err="1">
                <a:latin typeface="Times New Roman" pitchFamily="18" charset="0"/>
                <a:cs typeface="Times New Roman" pitchFamily="18" charset="0"/>
              </a:rPr>
              <a:t>Baek</a:t>
            </a:r>
            <a:r>
              <a:rPr lang="en-GB" sz="1200" dirty="0">
                <a:latin typeface="Times New Roman" pitchFamily="18" charset="0"/>
                <a:cs typeface="Times New Roman" pitchFamily="18" charset="0"/>
              </a:rPr>
              <a:t>, H., Han, K., Cho, H. and </a:t>
            </a:r>
            <a:r>
              <a:rPr lang="en-GB" sz="1200" dirty="0" err="1">
                <a:latin typeface="Times New Roman" pitchFamily="18" charset="0"/>
                <a:cs typeface="Times New Roman" pitchFamily="18" charset="0"/>
              </a:rPr>
              <a:t>Ju</a:t>
            </a:r>
            <a:r>
              <a:rPr lang="en-GB" sz="1200" dirty="0">
                <a:latin typeface="Times New Roman" pitchFamily="18" charset="0"/>
                <a:cs typeface="Times New Roman" pitchFamily="18" charset="0"/>
              </a:rPr>
              <a:t>, J. (2023) ‘Nursing teamwork is essential in promoting patient-</a:t>
            </a:r>
            <a:r>
              <a:rPr lang="en-GB" sz="1200" dirty="0" err="1">
                <a:latin typeface="Times New Roman" pitchFamily="18" charset="0"/>
                <a:cs typeface="Times New Roman" pitchFamily="18" charset="0"/>
              </a:rPr>
              <a:t>centered</a:t>
            </a:r>
            <a:r>
              <a:rPr lang="en-GB" sz="1200" dirty="0">
                <a:latin typeface="Times New Roman" pitchFamily="18" charset="0"/>
                <a:cs typeface="Times New Roman" pitchFamily="18" charset="0"/>
              </a:rPr>
              <a:t> care: a cross-sectional study’. </a:t>
            </a:r>
            <a:r>
              <a:rPr lang="en-GB" sz="1200" i="1" dirty="0">
                <a:latin typeface="Times New Roman" pitchFamily="18" charset="0"/>
                <a:cs typeface="Times New Roman" pitchFamily="18" charset="0"/>
              </a:rPr>
              <a:t>BMC nursing</a:t>
            </a:r>
            <a:r>
              <a:rPr lang="en-GB" sz="1200" dirty="0">
                <a:latin typeface="Times New Roman" pitchFamily="18" charset="0"/>
                <a:cs typeface="Times New Roman" pitchFamily="18" charset="0"/>
              </a:rPr>
              <a:t>, </a:t>
            </a:r>
            <a:r>
              <a:rPr lang="en-GB" sz="1200" i="1" dirty="0">
                <a:latin typeface="Times New Roman" pitchFamily="18" charset="0"/>
                <a:cs typeface="Times New Roman" pitchFamily="18" charset="0"/>
              </a:rPr>
              <a:t>22</a:t>
            </a:r>
            <a:r>
              <a:rPr lang="en-GB" sz="1200" dirty="0">
                <a:latin typeface="Times New Roman" pitchFamily="18" charset="0"/>
                <a:cs typeface="Times New Roman" pitchFamily="18" charset="0"/>
              </a:rPr>
              <a:t>(1), p.433.</a:t>
            </a:r>
            <a:r>
              <a:rPr lang="en-GB" sz="1200" dirty="0">
                <a:latin typeface="Times New Roman" pitchFamily="18" charset="0"/>
                <a:cs typeface="Times New Roman" pitchFamily="18" charset="0"/>
                <a:hlinkClick r:id="rId5"/>
              </a:rPr>
              <a:t> </a:t>
            </a:r>
            <a:r>
              <a:rPr lang="en-GB" sz="1200" u="sng" dirty="0">
                <a:latin typeface="Times New Roman" pitchFamily="18" charset="0"/>
                <a:cs typeface="Times New Roman" pitchFamily="18" charset="0"/>
                <a:hlinkClick r:id="rId5"/>
              </a:rPr>
              <a:t>https://doi.org/10.1186/s12912-023-01592-3</a:t>
            </a:r>
            <a:endParaRPr lang="en-US" sz="1200" dirty="0">
              <a:latin typeface="Times New Roman" pitchFamily="18" charset="0"/>
              <a:cs typeface="Times New Roman" pitchFamily="18" charset="0"/>
            </a:endParaRPr>
          </a:p>
          <a:p>
            <a:pPr algn="just"/>
            <a:r>
              <a:rPr lang="en-GB" sz="1200" dirty="0">
                <a:latin typeface="Times New Roman" pitchFamily="18" charset="0"/>
                <a:cs typeface="Times New Roman" pitchFamily="18" charset="0"/>
              </a:rPr>
              <a:t>Bahrain, N.K., </a:t>
            </a:r>
            <a:r>
              <a:rPr lang="en-GB" sz="1200" dirty="0" err="1">
                <a:latin typeface="Times New Roman" pitchFamily="18" charset="0"/>
                <a:cs typeface="Times New Roman" pitchFamily="18" charset="0"/>
              </a:rPr>
              <a:t>Sakrani</a:t>
            </a:r>
            <a:r>
              <a:rPr lang="en-GB" sz="1200" dirty="0">
                <a:latin typeface="Times New Roman" pitchFamily="18" charset="0"/>
                <a:cs typeface="Times New Roman" pitchFamily="18" charset="0"/>
              </a:rPr>
              <a:t>, S.R. and </a:t>
            </a:r>
            <a:r>
              <a:rPr lang="en-GB" sz="1200" dirty="0" err="1">
                <a:latin typeface="Times New Roman" pitchFamily="18" charset="0"/>
                <a:cs typeface="Times New Roman" pitchFamily="18" charset="0"/>
              </a:rPr>
              <a:t>Maidin</a:t>
            </a:r>
            <a:r>
              <a:rPr lang="en-GB" sz="1200" dirty="0">
                <a:latin typeface="Times New Roman" pitchFamily="18" charset="0"/>
                <a:cs typeface="Times New Roman" pitchFamily="18" charset="0"/>
              </a:rPr>
              <a:t>, A. (2023) ‘Communication barriers in work environment: understanding impact and challenges’. </a:t>
            </a:r>
            <a:r>
              <a:rPr lang="en-GB" sz="1200" i="1" dirty="0">
                <a:latin typeface="Times New Roman" pitchFamily="18" charset="0"/>
                <a:cs typeface="Times New Roman" pitchFamily="18" charset="0"/>
              </a:rPr>
              <a:t>International Journal of Academic Research in Business and Social Sciences</a:t>
            </a:r>
            <a:r>
              <a:rPr lang="en-GB" sz="1200" dirty="0">
                <a:latin typeface="Times New Roman" pitchFamily="18" charset="0"/>
                <a:cs typeface="Times New Roman" pitchFamily="18" charset="0"/>
              </a:rPr>
              <a:t>, </a:t>
            </a:r>
            <a:r>
              <a:rPr lang="en-GB" sz="1200" i="1" dirty="0">
                <a:latin typeface="Times New Roman" pitchFamily="18" charset="0"/>
                <a:cs typeface="Times New Roman" pitchFamily="18" charset="0"/>
              </a:rPr>
              <a:t>13</a:t>
            </a:r>
            <a:r>
              <a:rPr lang="en-GB" sz="1200" dirty="0">
                <a:latin typeface="Times New Roman" pitchFamily="18" charset="0"/>
                <a:cs typeface="Times New Roman" pitchFamily="18" charset="0"/>
              </a:rPr>
              <a:t>(11), pp.1489-1503.</a:t>
            </a:r>
            <a:r>
              <a:rPr lang="en-GB" sz="1200" dirty="0">
                <a:latin typeface="Times New Roman" pitchFamily="18" charset="0"/>
                <a:cs typeface="Times New Roman" pitchFamily="18" charset="0"/>
                <a:hlinkClick r:id="rId6"/>
              </a:rPr>
              <a:t> </a:t>
            </a:r>
            <a:r>
              <a:rPr lang="en-GB" sz="1200" u="sng" dirty="0">
                <a:latin typeface="Times New Roman" pitchFamily="18" charset="0"/>
                <a:cs typeface="Times New Roman" pitchFamily="18" charset="0"/>
                <a:hlinkClick r:id="rId6"/>
              </a:rPr>
              <a:t>http://dx.doi.org/10.6007/IJARBSS/v13-i11/19498</a:t>
            </a:r>
            <a:endParaRPr lang="en-US" sz="1200" dirty="0">
              <a:latin typeface="Times New Roman" pitchFamily="18" charset="0"/>
              <a:cs typeface="Times New Roman" pitchFamily="18" charset="0"/>
            </a:endParaRPr>
          </a:p>
          <a:p>
            <a:pPr algn="just"/>
            <a:r>
              <a:rPr lang="en-GB" sz="1200" dirty="0">
                <a:latin typeface="Times New Roman" pitchFamily="18" charset="0"/>
                <a:cs typeface="Times New Roman" pitchFamily="18" charset="0"/>
              </a:rPr>
              <a:t>GMC UK (2023) </a:t>
            </a:r>
            <a:r>
              <a:rPr lang="en-GB" sz="1200" i="1" dirty="0">
                <a:latin typeface="Times New Roman" pitchFamily="18" charset="0"/>
                <a:cs typeface="Times New Roman" pitchFamily="18" charset="0"/>
              </a:rPr>
              <a:t>Enablers, barriers and outcomes of </a:t>
            </a:r>
            <a:r>
              <a:rPr lang="en-GB" sz="1200" i="1" dirty="0" err="1">
                <a:latin typeface="Times New Roman" pitchFamily="18" charset="0"/>
                <a:cs typeface="Times New Roman" pitchFamily="18" charset="0"/>
              </a:rPr>
              <a:t>teamworking</a:t>
            </a:r>
            <a:r>
              <a:rPr lang="en-GB" sz="1200" dirty="0">
                <a:latin typeface="Times New Roman" pitchFamily="18" charset="0"/>
                <a:cs typeface="Times New Roman" pitchFamily="18" charset="0"/>
              </a:rPr>
              <a:t>. Available at: </a:t>
            </a:r>
            <a:r>
              <a:rPr lang="en-GB" sz="1200" u="sng" dirty="0">
                <a:latin typeface="Times New Roman" pitchFamily="18" charset="0"/>
                <a:cs typeface="Times New Roman" pitchFamily="18" charset="0"/>
                <a:hlinkClick r:id="rId7"/>
              </a:rPr>
              <a:t>https://www.gmc-uk.org/cdn/documents/teamworking---understanding-barriers-and-enablers-to-supportive-teams-in-uk-health-systems-106637377.pdf</a:t>
            </a:r>
            <a:r>
              <a:rPr lang="en-GB" sz="1200" dirty="0">
                <a:latin typeface="Times New Roman" pitchFamily="18" charset="0"/>
                <a:cs typeface="Times New Roman" pitchFamily="18" charset="0"/>
              </a:rPr>
              <a:t> (Accessed: 16 February 2026).</a:t>
            </a:r>
            <a:endParaRPr lang="en-US" sz="1200" dirty="0">
              <a:latin typeface="Times New Roman" pitchFamily="18" charset="0"/>
              <a:cs typeface="Times New Roman" pitchFamily="18" charset="0"/>
            </a:endParaRPr>
          </a:p>
          <a:p>
            <a:pPr algn="just"/>
            <a:r>
              <a:rPr lang="en-GB" sz="1200" dirty="0">
                <a:latin typeface="Times New Roman" pitchFamily="18" charset="0"/>
                <a:cs typeface="Times New Roman" pitchFamily="18" charset="0"/>
              </a:rPr>
              <a:t>Mayo Clinic (2022). </a:t>
            </a:r>
            <a:r>
              <a:rPr lang="en-GB" sz="1200" i="1" dirty="0">
                <a:latin typeface="Times New Roman" pitchFamily="18" charset="0"/>
                <a:cs typeface="Times New Roman" pitchFamily="18" charset="0"/>
              </a:rPr>
              <a:t>Mayo Clinic earns patients' trust, 5-star ratings</a:t>
            </a:r>
            <a:r>
              <a:rPr lang="en-GB" sz="1200" dirty="0">
                <a:latin typeface="Times New Roman" pitchFamily="18" charset="0"/>
                <a:cs typeface="Times New Roman" pitchFamily="18" charset="0"/>
              </a:rPr>
              <a:t>. Available at:</a:t>
            </a:r>
            <a:r>
              <a:rPr lang="en-GB" sz="1200" dirty="0">
                <a:latin typeface="Times New Roman" pitchFamily="18" charset="0"/>
                <a:cs typeface="Times New Roman" pitchFamily="18" charset="0"/>
                <a:hlinkClick r:id="rId8"/>
              </a:rPr>
              <a:t> </a:t>
            </a:r>
            <a:r>
              <a:rPr lang="en-GB" sz="1200" u="sng" dirty="0">
                <a:latin typeface="Times New Roman" pitchFamily="18" charset="0"/>
                <a:cs typeface="Times New Roman" pitchFamily="18" charset="0"/>
                <a:hlinkClick r:id="rId8"/>
              </a:rPr>
              <a:t>https://newsnetwork.mayoclinic.org/discussion/mayo-clinic-earns-patients-trust-5-star-ratings-for-patient-experience/</a:t>
            </a:r>
            <a:r>
              <a:rPr lang="en-GB" sz="1200" dirty="0">
                <a:latin typeface="Times New Roman" pitchFamily="18" charset="0"/>
                <a:cs typeface="Times New Roman" pitchFamily="18" charset="0"/>
              </a:rPr>
              <a:t> (Accessed: 15 February 2026).</a:t>
            </a:r>
            <a:endParaRPr lang="en-US" sz="1200" dirty="0">
              <a:latin typeface="Times New Roman" pitchFamily="18" charset="0"/>
              <a:cs typeface="Times New Roman" pitchFamily="18" charset="0"/>
            </a:endParaRPr>
          </a:p>
          <a:p>
            <a:pPr algn="just"/>
            <a:r>
              <a:rPr lang="en-GB" sz="1200" dirty="0" err="1">
                <a:latin typeface="Times New Roman" pitchFamily="18" charset="0"/>
                <a:cs typeface="Times New Roman" pitchFamily="18" charset="0"/>
              </a:rPr>
              <a:t>Meneses</a:t>
            </a:r>
            <a:r>
              <a:rPr lang="en-GB" sz="1200" dirty="0">
                <a:latin typeface="Times New Roman" pitchFamily="18" charset="0"/>
                <a:cs typeface="Times New Roman" pitchFamily="18" charset="0"/>
              </a:rPr>
              <a:t>-La-Riva, M.E., </a:t>
            </a:r>
            <a:r>
              <a:rPr lang="en-GB" sz="1200" dirty="0" err="1">
                <a:latin typeface="Times New Roman" pitchFamily="18" charset="0"/>
                <a:cs typeface="Times New Roman" pitchFamily="18" charset="0"/>
              </a:rPr>
              <a:t>Fernández-Bedoya</a:t>
            </a:r>
            <a:r>
              <a:rPr lang="en-GB" sz="1200" dirty="0">
                <a:latin typeface="Times New Roman" pitchFamily="18" charset="0"/>
                <a:cs typeface="Times New Roman" pitchFamily="18" charset="0"/>
              </a:rPr>
              <a:t>, V.H., </a:t>
            </a:r>
            <a:r>
              <a:rPr lang="en-GB" sz="1200" dirty="0" err="1">
                <a:latin typeface="Times New Roman" pitchFamily="18" charset="0"/>
                <a:cs typeface="Times New Roman" pitchFamily="18" charset="0"/>
              </a:rPr>
              <a:t>Suyo</a:t>
            </a:r>
            <a:r>
              <a:rPr lang="en-GB" sz="1200" dirty="0">
                <a:latin typeface="Times New Roman" pitchFamily="18" charset="0"/>
                <a:cs typeface="Times New Roman" pitchFamily="18" charset="0"/>
              </a:rPr>
              <a:t>-Vega, J.A., </a:t>
            </a:r>
            <a:r>
              <a:rPr lang="en-GB" sz="1200" dirty="0" err="1">
                <a:latin typeface="Times New Roman" pitchFamily="18" charset="0"/>
                <a:cs typeface="Times New Roman" pitchFamily="18" charset="0"/>
              </a:rPr>
              <a:t>Ocupa</a:t>
            </a:r>
            <a:r>
              <a:rPr lang="en-GB" sz="1200" dirty="0">
                <a:latin typeface="Times New Roman" pitchFamily="18" charset="0"/>
                <a:cs typeface="Times New Roman" pitchFamily="18" charset="0"/>
              </a:rPr>
              <a:t>-Cabrera, H.G., </a:t>
            </a:r>
            <a:r>
              <a:rPr lang="en-GB" sz="1200" dirty="0" err="1">
                <a:latin typeface="Times New Roman" pitchFamily="18" charset="0"/>
                <a:cs typeface="Times New Roman" pitchFamily="18" charset="0"/>
              </a:rPr>
              <a:t>Grijalva</a:t>
            </a:r>
            <a:r>
              <a:rPr lang="en-GB" sz="1200" dirty="0">
                <a:latin typeface="Times New Roman" pitchFamily="18" charset="0"/>
                <a:cs typeface="Times New Roman" pitchFamily="18" charset="0"/>
              </a:rPr>
              <a:t>-Salazar, R.V. and </a:t>
            </a:r>
            <a:r>
              <a:rPr lang="en-GB" sz="1200" dirty="0" err="1">
                <a:latin typeface="Times New Roman" pitchFamily="18" charset="0"/>
                <a:cs typeface="Times New Roman" pitchFamily="18" charset="0"/>
              </a:rPr>
              <a:t>Ocupa-Meneses</a:t>
            </a:r>
            <a:r>
              <a:rPr lang="en-GB" sz="1200" dirty="0">
                <a:latin typeface="Times New Roman" pitchFamily="18" charset="0"/>
                <a:cs typeface="Times New Roman" pitchFamily="18" charset="0"/>
              </a:rPr>
              <a:t>, G.D.D. (2025) ‘Enhancing healthcare efficiency: the relationship between effective communication and teamwork among nurses in Peru’. </a:t>
            </a:r>
            <a:r>
              <a:rPr lang="en-GB" sz="1200" i="1" dirty="0">
                <a:latin typeface="Times New Roman" pitchFamily="18" charset="0"/>
                <a:cs typeface="Times New Roman" pitchFamily="18" charset="0"/>
              </a:rPr>
              <a:t>Nursing Reports</a:t>
            </a:r>
            <a:r>
              <a:rPr lang="en-GB" sz="1200" dirty="0">
                <a:latin typeface="Times New Roman" pitchFamily="18" charset="0"/>
                <a:cs typeface="Times New Roman" pitchFamily="18" charset="0"/>
              </a:rPr>
              <a:t>, </a:t>
            </a:r>
            <a:r>
              <a:rPr lang="en-GB" sz="1200" i="1" dirty="0">
                <a:latin typeface="Times New Roman" pitchFamily="18" charset="0"/>
                <a:cs typeface="Times New Roman" pitchFamily="18" charset="0"/>
              </a:rPr>
              <a:t>15</a:t>
            </a:r>
            <a:r>
              <a:rPr lang="en-GB" sz="1200" dirty="0">
                <a:latin typeface="Times New Roman" pitchFamily="18" charset="0"/>
                <a:cs typeface="Times New Roman" pitchFamily="18" charset="0"/>
              </a:rPr>
              <a:t>(2), p.59.</a:t>
            </a:r>
            <a:r>
              <a:rPr lang="en-GB" sz="1200" dirty="0">
                <a:latin typeface="Times New Roman" pitchFamily="18" charset="0"/>
                <a:cs typeface="Times New Roman" pitchFamily="18" charset="0"/>
                <a:hlinkClick r:id="rId9"/>
              </a:rPr>
              <a:t> </a:t>
            </a:r>
            <a:r>
              <a:rPr lang="en-GB" sz="1200" u="sng" dirty="0">
                <a:latin typeface="Times New Roman" pitchFamily="18" charset="0"/>
                <a:cs typeface="Times New Roman" pitchFamily="18" charset="0"/>
                <a:hlinkClick r:id="rId9"/>
              </a:rPr>
              <a:t>https://doi.org/10.3390/nursrep15020059</a:t>
            </a:r>
            <a:endParaRPr lang="en-US" sz="1200" dirty="0">
              <a:latin typeface="Times New Roman" pitchFamily="18" charset="0"/>
              <a:cs typeface="Times New Roman" pitchFamily="18" charset="0"/>
            </a:endParaRPr>
          </a:p>
          <a:p>
            <a:pPr algn="just"/>
            <a:r>
              <a:rPr lang="en-GB" sz="1200" dirty="0" err="1">
                <a:latin typeface="Times New Roman" pitchFamily="18" charset="0"/>
                <a:cs typeface="Times New Roman" pitchFamily="18" charset="0"/>
              </a:rPr>
              <a:t>Potosky</a:t>
            </a:r>
            <a:r>
              <a:rPr lang="en-GB" sz="1200" dirty="0">
                <a:latin typeface="Times New Roman" pitchFamily="18" charset="0"/>
                <a:cs typeface="Times New Roman" pitchFamily="18" charset="0"/>
              </a:rPr>
              <a:t>, D., </a:t>
            </a:r>
            <a:r>
              <a:rPr lang="en-GB" sz="1200" dirty="0" err="1">
                <a:latin typeface="Times New Roman" pitchFamily="18" charset="0"/>
                <a:cs typeface="Times New Roman" pitchFamily="18" charset="0"/>
              </a:rPr>
              <a:t>Godé</a:t>
            </a:r>
            <a:r>
              <a:rPr lang="en-GB" sz="1200" dirty="0">
                <a:latin typeface="Times New Roman" pitchFamily="18" charset="0"/>
                <a:cs typeface="Times New Roman" pitchFamily="18" charset="0"/>
              </a:rPr>
              <a:t>, C. and </a:t>
            </a:r>
            <a:r>
              <a:rPr lang="en-GB" sz="1200" dirty="0" err="1">
                <a:latin typeface="Times New Roman" pitchFamily="18" charset="0"/>
                <a:cs typeface="Times New Roman" pitchFamily="18" charset="0"/>
              </a:rPr>
              <a:t>Lebraty</a:t>
            </a:r>
            <a:r>
              <a:rPr lang="en-GB" sz="1200" dirty="0">
                <a:latin typeface="Times New Roman" pitchFamily="18" charset="0"/>
                <a:cs typeface="Times New Roman" pitchFamily="18" charset="0"/>
              </a:rPr>
              <a:t>, J.F. (2022) </a:t>
            </a:r>
            <a:r>
              <a:rPr lang="en-GB" sz="1200" dirty="0" err="1">
                <a:latin typeface="Times New Roman" pitchFamily="18" charset="0"/>
                <a:cs typeface="Times New Roman" pitchFamily="18" charset="0"/>
              </a:rPr>
              <a:t>Modeling</a:t>
            </a:r>
            <a:r>
              <a:rPr lang="en-GB" sz="1200" dirty="0">
                <a:latin typeface="Times New Roman" pitchFamily="18" charset="0"/>
                <a:cs typeface="Times New Roman" pitchFamily="18" charset="0"/>
              </a:rPr>
              <a:t> the feedback process in teams: a field study of teamwork. </a:t>
            </a:r>
            <a:r>
              <a:rPr lang="en-GB" sz="1200" i="1" dirty="0">
                <a:latin typeface="Times New Roman" pitchFamily="18" charset="0"/>
                <a:cs typeface="Times New Roman" pitchFamily="18" charset="0"/>
              </a:rPr>
              <a:t>Group &amp; Organization Management</a:t>
            </a:r>
            <a:r>
              <a:rPr lang="en-GB" sz="1200" dirty="0">
                <a:latin typeface="Times New Roman" pitchFamily="18" charset="0"/>
                <a:cs typeface="Times New Roman" pitchFamily="18" charset="0"/>
              </a:rPr>
              <a:t>, </a:t>
            </a:r>
            <a:r>
              <a:rPr lang="en-GB" sz="1200" i="1" dirty="0">
                <a:latin typeface="Times New Roman" pitchFamily="18" charset="0"/>
                <a:cs typeface="Times New Roman" pitchFamily="18" charset="0"/>
              </a:rPr>
              <a:t>47</a:t>
            </a:r>
            <a:r>
              <a:rPr lang="en-GB" sz="1200" dirty="0">
                <a:latin typeface="Times New Roman" pitchFamily="18" charset="0"/>
                <a:cs typeface="Times New Roman" pitchFamily="18" charset="0"/>
              </a:rPr>
              <a:t>(6), pp.1218-1258.</a:t>
            </a:r>
            <a:r>
              <a:rPr lang="en-GB" sz="1200" dirty="0">
                <a:latin typeface="Times New Roman" pitchFamily="18" charset="0"/>
                <a:cs typeface="Times New Roman" pitchFamily="18" charset="0"/>
                <a:hlinkClick r:id="rId10"/>
              </a:rPr>
              <a:t> </a:t>
            </a:r>
            <a:r>
              <a:rPr lang="en-GB" sz="1200" u="sng" dirty="0">
                <a:latin typeface="Times New Roman" pitchFamily="18" charset="0"/>
                <a:cs typeface="Times New Roman" pitchFamily="18" charset="0"/>
                <a:hlinkClick r:id="rId10"/>
              </a:rPr>
              <a:t>https://doi.org/10.1177/10596011211018017</a:t>
            </a:r>
            <a:endParaRPr lang="en-US" sz="1200" dirty="0">
              <a:latin typeface="Times New Roman" pitchFamily="18" charset="0"/>
              <a:cs typeface="Times New Roman" pitchFamily="18" charset="0"/>
            </a:endParaRPr>
          </a:p>
          <a:p>
            <a:pPr algn="just"/>
            <a:r>
              <a:rPr lang="en-GB" sz="1200" dirty="0">
                <a:latin typeface="Times New Roman" pitchFamily="18" charset="0"/>
                <a:cs typeface="Times New Roman" pitchFamily="18" charset="0"/>
              </a:rPr>
              <a:t>Sanchez, D. (2024) ‘Learning Under Stress: Enhancing Team-Based Simulation Training with Multimodal Data’. In </a:t>
            </a:r>
            <a:r>
              <a:rPr lang="en-GB" sz="1200" i="1" dirty="0">
                <a:latin typeface="Times New Roman" pitchFamily="18" charset="0"/>
                <a:cs typeface="Times New Roman" pitchFamily="18" charset="0"/>
              </a:rPr>
              <a:t>Proceedings of the 17th International Conference on Computer-Supported Collaborative Learning-CSCL 2024, pp. 225-228</a:t>
            </a:r>
            <a:r>
              <a:rPr lang="en-GB" sz="1200" dirty="0">
                <a:latin typeface="Times New Roman" pitchFamily="18" charset="0"/>
                <a:cs typeface="Times New Roman" pitchFamily="18" charset="0"/>
              </a:rPr>
              <a:t>.</a:t>
            </a:r>
            <a:r>
              <a:rPr lang="en-GB" sz="1200" dirty="0">
                <a:latin typeface="Times New Roman" pitchFamily="18" charset="0"/>
                <a:cs typeface="Times New Roman" pitchFamily="18" charset="0"/>
                <a:hlinkClick r:id="rId11"/>
              </a:rPr>
              <a:t> </a:t>
            </a:r>
            <a:r>
              <a:rPr lang="en-GB" sz="1200" u="sng" dirty="0">
                <a:latin typeface="Times New Roman" pitchFamily="18" charset="0"/>
                <a:cs typeface="Times New Roman" pitchFamily="18" charset="0"/>
                <a:hlinkClick r:id="rId11"/>
              </a:rPr>
              <a:t>https://doi.org/10.22318/cscl2024.651107</a:t>
            </a:r>
            <a:endParaRPr lang="en-US" sz="1200" dirty="0">
              <a:latin typeface="Times New Roman" pitchFamily="18" charset="0"/>
              <a:cs typeface="Times New Roman" pitchFamily="18" charset="0"/>
            </a:endParaRPr>
          </a:p>
          <a:p>
            <a:pPr algn="just"/>
            <a:r>
              <a:rPr lang="en-GB" sz="1200" dirty="0" err="1">
                <a:latin typeface="Times New Roman" pitchFamily="18" charset="0"/>
                <a:cs typeface="Times New Roman" pitchFamily="18" charset="0"/>
              </a:rPr>
              <a:t>Tjan</a:t>
            </a:r>
            <a:r>
              <a:rPr lang="en-GB" sz="1200" dirty="0">
                <a:latin typeface="Times New Roman" pitchFamily="18" charset="0"/>
                <a:cs typeface="Times New Roman" pitchFamily="18" charset="0"/>
              </a:rPr>
              <a:t>, T.E., Wong, L.Y. and </a:t>
            </a:r>
            <a:r>
              <a:rPr lang="en-GB" sz="1200" dirty="0" err="1">
                <a:latin typeface="Times New Roman" pitchFamily="18" charset="0"/>
                <a:cs typeface="Times New Roman" pitchFamily="18" charset="0"/>
              </a:rPr>
              <a:t>Rixon</a:t>
            </a:r>
            <a:r>
              <a:rPr lang="en-GB" sz="1200" dirty="0">
                <a:latin typeface="Times New Roman" pitchFamily="18" charset="0"/>
                <a:cs typeface="Times New Roman" pitchFamily="18" charset="0"/>
              </a:rPr>
              <a:t>, A. (2024) ‘Conflict in emergency medicine: A systematic review’. </a:t>
            </a:r>
            <a:r>
              <a:rPr lang="en-GB" sz="1200" i="1" dirty="0">
                <a:latin typeface="Times New Roman" pitchFamily="18" charset="0"/>
                <a:cs typeface="Times New Roman" pitchFamily="18" charset="0"/>
              </a:rPr>
              <a:t>Academic Emergency Medicine</a:t>
            </a:r>
            <a:r>
              <a:rPr lang="en-GB" sz="1200" dirty="0">
                <a:latin typeface="Times New Roman" pitchFamily="18" charset="0"/>
                <a:cs typeface="Times New Roman" pitchFamily="18" charset="0"/>
              </a:rPr>
              <a:t>, </a:t>
            </a:r>
            <a:r>
              <a:rPr lang="en-GB" sz="1200" i="1" dirty="0">
                <a:latin typeface="Times New Roman" pitchFamily="18" charset="0"/>
                <a:cs typeface="Times New Roman" pitchFamily="18" charset="0"/>
              </a:rPr>
              <a:t>31</a:t>
            </a:r>
            <a:r>
              <a:rPr lang="en-GB" sz="1200" dirty="0">
                <a:latin typeface="Times New Roman" pitchFamily="18" charset="0"/>
                <a:cs typeface="Times New Roman" pitchFamily="18" charset="0"/>
              </a:rPr>
              <a:t>(6), pp.538-546.</a:t>
            </a:r>
            <a:r>
              <a:rPr lang="en-GB" sz="1200" dirty="0">
                <a:latin typeface="Times New Roman" pitchFamily="18" charset="0"/>
                <a:cs typeface="Times New Roman" pitchFamily="18" charset="0"/>
                <a:hlinkClick r:id="rId12"/>
              </a:rPr>
              <a:t> </a:t>
            </a:r>
            <a:r>
              <a:rPr lang="en-GB" sz="1200" u="sng" dirty="0">
                <a:latin typeface="Times New Roman" pitchFamily="18" charset="0"/>
                <a:cs typeface="Times New Roman" pitchFamily="18" charset="0"/>
                <a:hlinkClick r:id="rId12"/>
              </a:rPr>
              <a:t>https://doi.org/10.1111/acem.14874</a:t>
            </a:r>
            <a:endParaRPr lang="en-US" sz="1200" dirty="0">
              <a:latin typeface="Times New Roman" pitchFamily="18" charset="0"/>
              <a:cs typeface="Times New Roman" pitchFamily="18" charset="0"/>
            </a:endParaRPr>
          </a:p>
          <a:p>
            <a:pPr algn="just"/>
            <a:r>
              <a:rPr lang="en-GB" sz="1200" dirty="0">
                <a:latin typeface="Times New Roman" pitchFamily="18" charset="0"/>
                <a:cs typeface="Times New Roman" pitchFamily="18" charset="0"/>
              </a:rPr>
              <a:t>Vemuri, D.V.P. (2024) ‘Building trust and collaboration in the workplace: Key strategies for boosting employee productivity and morale—A case study on the IT sector in Hyderabad City’. </a:t>
            </a:r>
            <a:r>
              <a:rPr lang="en-GB" sz="1200" i="1" dirty="0">
                <a:latin typeface="Times New Roman" pitchFamily="18" charset="0"/>
                <a:cs typeface="Times New Roman" pitchFamily="18" charset="0"/>
              </a:rPr>
              <a:t>IOSR Journal of Business and Management</a:t>
            </a:r>
            <a:r>
              <a:rPr lang="en-GB" sz="1200" dirty="0">
                <a:latin typeface="Times New Roman" pitchFamily="18" charset="0"/>
                <a:cs typeface="Times New Roman" pitchFamily="18" charset="0"/>
              </a:rPr>
              <a:t>, </a:t>
            </a:r>
            <a:r>
              <a:rPr lang="en-GB" sz="1200" i="1" dirty="0">
                <a:latin typeface="Times New Roman" pitchFamily="18" charset="0"/>
                <a:cs typeface="Times New Roman" pitchFamily="18" charset="0"/>
              </a:rPr>
              <a:t>26</a:t>
            </a:r>
            <a:r>
              <a:rPr lang="en-GB" sz="1200" dirty="0">
                <a:latin typeface="Times New Roman" pitchFamily="18" charset="0"/>
                <a:cs typeface="Times New Roman" pitchFamily="18" charset="0"/>
              </a:rPr>
              <a:t>(8), pp.41-47.</a:t>
            </a:r>
            <a:r>
              <a:rPr lang="en-GB" sz="1200" dirty="0">
                <a:latin typeface="Times New Roman" pitchFamily="18" charset="0"/>
                <a:cs typeface="Times New Roman" pitchFamily="18" charset="0"/>
                <a:hlinkClick r:id="rId13"/>
              </a:rPr>
              <a:t> </a:t>
            </a:r>
            <a:r>
              <a:rPr lang="en-GB" sz="1200" u="sng" dirty="0">
                <a:latin typeface="Times New Roman" pitchFamily="18" charset="0"/>
                <a:cs typeface="Times New Roman" pitchFamily="18" charset="0"/>
                <a:hlinkClick r:id="rId13"/>
              </a:rPr>
              <a:t>https://www.researchgate.net/profile/Veena_Vemuri/publication/383532737_Building_Trust_And_Collaboration_In_The_Workplace_Key_Strategies_For_Boosting_Employee_Productivity_And_Morale_-A_Case_Study_On_The_IT_Sector_In_Hyderabad_City/links/66d18c502390e50b2c1faee0/Building-Trust-And-Collaboration-In-The-Workplace-Key-Strategies-For-Boosting-Employee-Productivity-And-Morale-A-Case-Study-On-The-IT-Sector-In-Hyderabad-City.pdf</a:t>
            </a:r>
            <a:endParaRPr lang="en-US" sz="1200" dirty="0">
              <a:latin typeface="Times New Roman" pitchFamily="18" charset="0"/>
              <a:cs typeface="Times New Roman" pitchFamily="18" charset="0"/>
            </a:endParaRPr>
          </a:p>
          <a:p>
            <a:pPr algn="just"/>
            <a:endParaRPr lang="en-US" sz="1200" dirty="0">
              <a:latin typeface="Times New Roman" pitchFamily="18" charset="0"/>
              <a:cs typeface="Times New Roman" pitchFamily="18" charset="0"/>
            </a:endParaRPr>
          </a:p>
        </p:txBody>
      </p:sp>
      <p:pic>
        <p:nvPicPr>
          <p:cNvPr id="5" name="Picture 1"/>
          <p:cNvPicPr>
            <a:picLocks noChangeAspect="1" noChangeArrowheads="1"/>
          </p:cNvPicPr>
          <p:nvPr/>
        </p:nvPicPr>
        <p:blipFill>
          <a:blip r:embed="rId14"/>
          <a:srcRect/>
          <a:stretch>
            <a:fillRect/>
          </a:stretch>
        </p:blipFill>
        <p:spPr bwMode="auto">
          <a:xfrm>
            <a:off x="1" y="0"/>
            <a:ext cx="1356671" cy="500042"/>
          </a:xfrm>
          <a:prstGeom prst="rect">
            <a:avLst/>
          </a:prstGeom>
          <a:noFill/>
          <a:ln w="9525">
            <a:noFill/>
            <a:miter lim="800000"/>
            <a:headEnd/>
            <a:tailEnd/>
          </a:ln>
          <a:effectLst/>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112</TotalTime>
  <Words>1829</Words>
  <Application>Microsoft Office PowerPoint</Application>
  <PresentationFormat>Widescreen</PresentationFormat>
  <Paragraphs>77</Paragraphs>
  <Slides>7</Slides>
  <Notes>5</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Office Theme</vt:lpstr>
      <vt:lpstr>LCHS4009 PROFESSIONAL DEVELOPMENT WITHIN HEALTH AND SOCIAL CARE</vt:lpstr>
      <vt:lpstr>INTRODUCTION</vt:lpstr>
      <vt:lpstr>IMPORTANCE OF SKILLS OF WORKING IN TEAMS IN HEALTH AND SOCIAL CARE</vt:lpstr>
      <vt:lpstr>ACTION PLAN FOR DEVELOPING TEAM WORKING SKILLS FOR HEALTH AND SOCIAL CARE PRACTICES</vt:lpstr>
      <vt:lpstr>WAYS TO APPLY CHOSEN SKILL IN A REAL SETTING</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LCHS4009 PROFESSIONAL DEVELOPMENT WITHIN HEALTH AND SOCIAL CARE</dc:title>
  <cp:lastModifiedBy>farhana lucky</cp:lastModifiedBy>
  <cp:revision>1</cp:revision>
  <dcterms:created xsi:type="dcterms:W3CDTF">2026-02-10T12:01:08Z</dcterms:created>
  <dcterms:modified xsi:type="dcterms:W3CDTF">2026-02-21T11:37:58Z</dcterms:modified>
</cp:coreProperties>
</file>