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5" r:id="rId1"/>
  </p:sldMasterIdLst>
  <p:notesMasterIdLst>
    <p:notesMasterId r:id="rId14"/>
  </p:notesMasterIdLst>
  <p:sldIdLst>
    <p:sldId id="256" r:id="rId2"/>
    <p:sldId id="273" r:id="rId3"/>
    <p:sldId id="275" r:id="rId4"/>
    <p:sldId id="274" r:id="rId5"/>
    <p:sldId id="271" r:id="rId6"/>
    <p:sldId id="270" r:id="rId7"/>
    <p:sldId id="276" r:id="rId8"/>
    <p:sldId id="268" r:id="rId9"/>
    <p:sldId id="265" r:id="rId10"/>
    <p:sldId id="267" r:id="rId11"/>
    <p:sldId id="264" r:id="rId12"/>
    <p:sldId id="262" r:id="rId13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4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2" autoAdjust="0"/>
    <p:restoredTop sz="94660"/>
  </p:normalViewPr>
  <p:slideViewPr>
    <p:cSldViewPr snapToGrid="0">
      <p:cViewPr varScale="1">
        <p:scale>
          <a:sx n="74" d="100"/>
          <a:sy n="74" d="100"/>
        </p:scale>
        <p:origin x="4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E7E42B-CD47-4537-8ECF-56A947EC0235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3C402-3EBB-4F99-83CA-8836008F0D8F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22317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3C402-3EBB-4F99-83CA-8836008F0D8F}" type="slidenum">
              <a:rPr lang="ru-RU" smtClean="0"/>
              <a:t>10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19305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90976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28594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3418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50450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9021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4623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34865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0215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4688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62876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103207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819170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карточки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795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Истина или лож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3417775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364635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87912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59D423-E124-448A-AE47-747F67E13C04}" type="datetimeFigureOut">
              <a:rPr lang="ru-RU" smtClean="0"/>
              <a:t>09.12.2019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76D4195-A4CF-4C61-8F5A-2B94073902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55911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  <p:sldLayoutId id="2147483897" r:id="rId12"/>
    <p:sldLayoutId id="2147483898" r:id="rId13"/>
    <p:sldLayoutId id="2147483899" r:id="rId14"/>
    <p:sldLayoutId id="2147483900" r:id="rId15"/>
    <p:sldLayoutId id="214748390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0654" y="3622097"/>
            <a:ext cx="7620000" cy="3623830"/>
          </a:xfrm>
          <a:prstGeom prst="rect">
            <a:avLst/>
          </a:prstGeom>
        </p:spPr>
      </p:pic>
      <p:sp>
        <p:nvSpPr>
          <p:cNvPr id="5" name="Прямоугольник 4"/>
          <p:cNvSpPr/>
          <p:nvPr/>
        </p:nvSpPr>
        <p:spPr>
          <a:xfrm rot="10800000" flipV="1">
            <a:off x="1238105" y="581891"/>
            <a:ext cx="8834150" cy="119149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en-US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7434"/>
                </a:solidFill>
              </a:rPr>
              <a:t>Social </a:t>
            </a:r>
            <a:r>
              <a:rPr lang="en-US" sz="7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7434"/>
                </a:solidFill>
              </a:rPr>
              <a:t>media</a:t>
            </a:r>
            <a:r>
              <a:rPr lang="en-US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7434"/>
                </a:solidFill>
              </a:rPr>
              <a:t> review </a:t>
            </a:r>
            <a:endParaRPr lang="ru-RU" sz="4800" b="1" dirty="0">
              <a:ln w="22225">
                <a:solidFill>
                  <a:schemeClr val="accent2"/>
                </a:solidFill>
                <a:prstDash val="solid"/>
              </a:ln>
              <a:solidFill>
                <a:srgbClr val="007434"/>
              </a:solidFill>
            </a:endParaRPr>
          </a:p>
          <a:p>
            <a:pPr algn="ctr"/>
            <a:r>
              <a:rPr lang="en-US" sz="4800" i="1" u="sng" dirty="0" smtClean="0">
                <a:solidFill>
                  <a:schemeClr val="bg2">
                    <a:lumMod val="10000"/>
                  </a:schemeClr>
                </a:solidFill>
              </a:rPr>
              <a:t>          </a:t>
            </a:r>
            <a:endParaRPr lang="ru-RU" sz="4800" i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" name="Рисунок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396" y="2512002"/>
            <a:ext cx="3447258" cy="2922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6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                Social   media 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677334" y="1468582"/>
            <a:ext cx="4296448" cy="5167745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Marketing and strategy </a:t>
            </a:r>
          </a:p>
          <a:p>
            <a:pPr>
              <a:lnSpc>
                <a:spcPct val="17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Brand promotion</a:t>
            </a:r>
          </a:p>
          <a:p>
            <a:pPr>
              <a:lnSpc>
                <a:spcPct val="17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Fan engagement and attract new supporters</a:t>
            </a:r>
          </a:p>
          <a:p>
            <a:pPr>
              <a:lnSpc>
                <a:spcPct val="17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 with audience </a:t>
            </a:r>
          </a:p>
          <a:p>
            <a:pPr>
              <a:lnSpc>
                <a:spcPct val="17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Advertising (low costs)</a:t>
            </a:r>
          </a:p>
          <a:p>
            <a:pPr>
              <a:lnSpc>
                <a:spcPct val="17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Sport  and club loyalty </a:t>
            </a:r>
          </a:p>
          <a:p>
            <a:pPr>
              <a:lnSpc>
                <a:spcPct val="17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Target market (segmentation )</a:t>
            </a:r>
          </a:p>
          <a:p>
            <a:endParaRPr lang="ru-R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9525" y="2923765"/>
            <a:ext cx="4184650" cy="2355082"/>
          </a:xfrm>
        </p:spPr>
      </p:pic>
    </p:spTree>
    <p:extLst>
      <p:ext uri="{BB962C8B-B14F-4D97-AF65-F5344CB8AC3E}">
        <p14:creationId xmlns:p14="http://schemas.microsoft.com/office/powerpoint/2010/main" val="8362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480" y="651163"/>
            <a:ext cx="9041175" cy="5957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83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 media marketing  strategy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 smtClean="0"/>
              <a:t>Choose the platform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Content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 Set the goal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Measurable actions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Target audience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Timing  </a:t>
            </a:r>
          </a:p>
          <a:p>
            <a:pPr>
              <a:lnSpc>
                <a:spcPct val="150000"/>
              </a:lnSpc>
            </a:pPr>
            <a:endParaRPr lang="ru-RU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5228" y="1714750"/>
            <a:ext cx="4153019" cy="4326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34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334" y="152400"/>
            <a:ext cx="8596668" cy="997527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             </a:t>
            </a:r>
            <a:r>
              <a:rPr lang="en-US" sz="66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Statistic</a:t>
            </a:r>
            <a:endParaRPr lang="ru-RU" sz="66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418" y="1371599"/>
            <a:ext cx="5694218" cy="4668982"/>
          </a:xfrm>
          <a:prstGeom prst="rect">
            <a:avLst/>
          </a:prstGeom>
        </p:spPr>
      </p:pic>
      <p:sp>
        <p:nvSpPr>
          <p:cNvPr id="7" name="Объект 6"/>
          <p:cNvSpPr>
            <a:spLocks noGrp="1"/>
          </p:cNvSpPr>
          <p:nvPr>
            <p:ph idx="1"/>
          </p:nvPr>
        </p:nvSpPr>
        <p:spPr>
          <a:xfrm>
            <a:off x="677334" y="1911927"/>
            <a:ext cx="8596668" cy="4488873"/>
          </a:xfrm>
        </p:spPr>
        <p:txBody>
          <a:bodyPr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54892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en-US" sz="8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            </a:t>
            </a:r>
            <a:r>
              <a:rPr lang="en-US" sz="8000" b="1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Ffos</a:t>
            </a:r>
            <a:r>
              <a:rPr lang="en-US" sz="80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las  </a:t>
            </a:r>
            <a:endParaRPr lang="ru-RU" sz="8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 smtClean="0"/>
              <a:t>2020 Fixtures -21 days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 smtClean="0"/>
              <a:t>  </a:t>
            </a:r>
            <a:r>
              <a:rPr lang="en-GB" sz="2400" b="1" dirty="0"/>
              <a:t>Horse races promotion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/>
              <a:t>Best jockeys, trainers, 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/>
              <a:t>Spectator  experience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b="1" dirty="0"/>
              <a:t>Gambling (bids)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ru-RU" sz="3200" dirty="0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900" b="1" dirty="0" smtClean="0"/>
              <a:t>  </a:t>
            </a:r>
            <a:r>
              <a:rPr lang="en-GB" sz="3200" b="1" dirty="0" smtClean="0"/>
              <a:t>Events</a:t>
            </a:r>
            <a:r>
              <a:rPr lang="en-GB" sz="1900" b="1" dirty="0" smtClean="0"/>
              <a:t>  (Madness day, food and drink festivals, ladies day and gentleman's day)</a:t>
            </a:r>
            <a:endParaRPr lang="en-GB" sz="1900" b="1" dirty="0"/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b="1" dirty="0"/>
              <a:t>Packages and deals 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b="1" dirty="0"/>
              <a:t>Hospitality 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b="1" dirty="0"/>
              <a:t>Annual  Membership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95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601" y="218940"/>
            <a:ext cx="9596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977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Рисунок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925" y="4300210"/>
            <a:ext cx="2143125" cy="2143125"/>
          </a:xfrm>
          <a:prstGeom prst="rect">
            <a:avLst/>
          </a:prstGeom>
        </p:spPr>
      </p:pic>
      <p:pic>
        <p:nvPicPr>
          <p:cNvPr id="3" name="Рисунок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5608" y="4230345"/>
            <a:ext cx="2143125" cy="2143125"/>
          </a:xfrm>
          <a:prstGeom prst="rect">
            <a:avLst/>
          </a:prstGeom>
        </p:spPr>
      </p:pic>
      <p:pic>
        <p:nvPicPr>
          <p:cNvPr id="4" name="Рисунок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840" y="142649"/>
            <a:ext cx="3666079" cy="3360572"/>
          </a:xfrm>
          <a:prstGeom prst="rect">
            <a:avLst/>
          </a:prstGeom>
        </p:spPr>
      </p:pic>
      <p:pic>
        <p:nvPicPr>
          <p:cNvPr id="5" name="Рисунок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6497" y="0"/>
            <a:ext cx="2410692" cy="3499580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1063" y="1059940"/>
            <a:ext cx="3139513" cy="4241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55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u-RU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681" y="609600"/>
            <a:ext cx="3408843" cy="2978832"/>
          </a:xfrm>
          <a:prstGeom prst="rect">
            <a:avLst/>
          </a:prstGeom>
        </p:spPr>
      </p:pic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77334" y="3407498"/>
            <a:ext cx="3811539" cy="3880773"/>
          </a:xfrm>
        </p:spPr>
        <p:txBody>
          <a:bodyPr/>
          <a:lstStyle/>
          <a:p>
            <a:r>
              <a:rPr lang="en-US" dirty="0" smtClean="0"/>
              <a:t>January 2011- registration date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/>
              <a:t> </a:t>
            </a:r>
            <a:r>
              <a:rPr lang="en-US" dirty="0" smtClean="0"/>
              <a:t>   10,3 twits –</a:t>
            </a:r>
          </a:p>
          <a:p>
            <a:r>
              <a:rPr lang="en-US" dirty="0" smtClean="0"/>
              <a:t>13,9 followers</a:t>
            </a:r>
          </a:p>
          <a:p>
            <a:r>
              <a:rPr lang="en-US" dirty="0" smtClean="0"/>
              <a:t>2 455like</a:t>
            </a:r>
          </a:p>
          <a:p>
            <a:r>
              <a:rPr lang="en-US" dirty="0" smtClean="0"/>
              <a:t>3945 </a:t>
            </a:r>
            <a:r>
              <a:rPr lang="en-US" dirty="0" err="1" smtClean="0"/>
              <a:t>foto</a:t>
            </a:r>
            <a:r>
              <a:rPr lang="en-US" dirty="0" smtClean="0"/>
              <a:t> and video </a:t>
            </a:r>
          </a:p>
          <a:p>
            <a:r>
              <a:rPr lang="en-US" dirty="0" smtClean="0"/>
              <a:t>100 twits -November 2019</a:t>
            </a:r>
            <a:endParaRPr lang="ru-RU" dirty="0"/>
          </a:p>
        </p:txBody>
      </p:sp>
      <p:pic>
        <p:nvPicPr>
          <p:cNvPr id="6" name="Объект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2999" y="609600"/>
            <a:ext cx="2693061" cy="2937885"/>
          </a:xfrm>
          <a:prstGeom prst="rect">
            <a:avLst/>
          </a:prstGeom>
        </p:spPr>
      </p:pic>
      <p:sp>
        <p:nvSpPr>
          <p:cNvPr id="3" name="Прямоугольник 2"/>
          <p:cNvSpPr/>
          <p:nvPr/>
        </p:nvSpPr>
        <p:spPr>
          <a:xfrm rot="10800000" flipV="1">
            <a:off x="6040582" y="4071900"/>
            <a:ext cx="3103418" cy="22228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dirty="0"/>
              <a:t>252 publications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dirty="0"/>
              <a:t>1 628 followers 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dirty="0"/>
              <a:t>23 posts monthly</a:t>
            </a:r>
          </a:p>
          <a:p>
            <a:pPr marL="285750" indent="-285750" algn="just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dirty="0"/>
              <a:t>Gift vouchers and deals</a:t>
            </a:r>
          </a:p>
        </p:txBody>
      </p:sp>
    </p:spTree>
    <p:extLst>
      <p:ext uri="{BB962C8B-B14F-4D97-AF65-F5344CB8AC3E}">
        <p14:creationId xmlns:p14="http://schemas.microsoft.com/office/powerpoint/2010/main" val="228110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49793" cy="1066800"/>
          </a:xfrm>
        </p:spPr>
        <p:txBody>
          <a:bodyPr/>
          <a:lstStyle/>
          <a:p>
            <a:endParaRPr lang="ru-RU" dirty="0"/>
          </a:p>
        </p:txBody>
      </p:sp>
      <p:pic>
        <p:nvPicPr>
          <p:cNvPr id="5" name="Объект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10" y="1027906"/>
            <a:ext cx="3068026" cy="3151658"/>
          </a:xfrm>
          <a:prstGeom prst="rect">
            <a:avLst/>
          </a:prstGeom>
        </p:spPr>
      </p:pic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13565" y="3823855"/>
            <a:ext cx="1995054" cy="2119745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194 followers</a:t>
            </a:r>
          </a:p>
          <a:p>
            <a:pPr marL="0" indent="0">
              <a:buNone/>
            </a:pPr>
            <a:endParaRPr lang="en-US" dirty="0" smtClean="0"/>
          </a:p>
          <a:p>
            <a:endParaRPr lang="ru-RU" dirty="0"/>
          </a:p>
          <a:p>
            <a:pPr>
              <a:lnSpc>
                <a:spcPct val="150000"/>
              </a:lnSpc>
            </a:pPr>
            <a:endParaRPr lang="ru-RU" dirty="0"/>
          </a:p>
        </p:txBody>
      </p:sp>
      <p:sp>
        <p:nvSpPr>
          <p:cNvPr id="3" name="Прямоугольник 2"/>
          <p:cNvSpPr/>
          <p:nvPr/>
        </p:nvSpPr>
        <p:spPr>
          <a:xfrm>
            <a:off x="789710" y="4456837"/>
            <a:ext cx="236912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14 365 likes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14 621 followers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24 245 check- in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40 post monthly</a:t>
            </a:r>
            <a:endParaRPr lang="ru-RU" dirty="0"/>
          </a:p>
        </p:txBody>
      </p:sp>
      <p:pic>
        <p:nvPicPr>
          <p:cNvPr id="6" name="Рисунок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2712" y="885771"/>
            <a:ext cx="2805545" cy="3435927"/>
          </a:xfrm>
          <a:prstGeom prst="rect">
            <a:avLst/>
          </a:prstGeom>
        </p:spPr>
      </p:pic>
      <p:pic>
        <p:nvPicPr>
          <p:cNvPr id="7" name="Рисунок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3234" y="1537854"/>
            <a:ext cx="3037772" cy="202518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086725" y="4456837"/>
            <a:ext cx="25442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/>
              <a:t>8 followers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/>
              <a:t>12 posts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/>
              <a:t>Online sharing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0058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 smtClean="0"/>
              <a:t>                    </a:t>
            </a:r>
            <a:endParaRPr lang="ru-RU" sz="5400" dirty="0">
              <a:solidFill>
                <a:schemeClr val="bg2">
                  <a:lumMod val="10000"/>
                </a:schemeClr>
              </a:solidFill>
              <a:latin typeface="Arial Narrow" panose="020B0606020202030204" pitchFamily="34" charset="0"/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Прямоугольник 3"/>
          <p:cNvSpPr/>
          <p:nvPr/>
        </p:nvSpPr>
        <p:spPr>
          <a:xfrm>
            <a:off x="3049336" y="2967335"/>
            <a:ext cx="609333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Thank you!</a:t>
            </a:r>
            <a:endParaRPr lang="ru-RU" sz="88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85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26473"/>
          </a:xfrm>
        </p:spPr>
        <p:txBody>
          <a:bodyPr>
            <a:noAutofit/>
          </a:bodyPr>
          <a:lstStyle/>
          <a:p>
            <a:pPr algn="ctr"/>
            <a:r>
              <a:rPr lang="en-US" sz="3200" dirty="0" smtClean="0">
                <a:solidFill>
                  <a:schemeClr val="tx1"/>
                </a:solidFill>
                <a:latin typeface="Arial Narrow" panose="020B0606020202030204" pitchFamily="34" charset="0"/>
              </a:rPr>
              <a:t>References</a:t>
            </a:r>
            <a:endParaRPr lang="ru-RU" sz="3200" dirty="0">
              <a:solidFill>
                <a:schemeClr val="tx1"/>
              </a:solidFill>
              <a:latin typeface="Arial Narrow" panose="020B0606020202030204" pitchFamily="34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677334" y="1136073"/>
            <a:ext cx="8596668" cy="57219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000" dirty="0"/>
              <a:t>Knowtechie.com. (2019). [online] Available at: https://knowtechie.com/how-social-media-affects-sports/ [Accessed 4 Dec. 2019</a:t>
            </a:r>
            <a:r>
              <a:rPr lang="en-US" sz="1000" dirty="0" smtClean="0"/>
              <a:t>].</a:t>
            </a:r>
          </a:p>
          <a:p>
            <a:pPr marL="0" indent="0">
              <a:buNone/>
            </a:pPr>
            <a:r>
              <a:rPr lang="en-US" sz="1000" dirty="0"/>
              <a:t>We Are Social UK - Global Socially-Led Creative Agency. (2019). </a:t>
            </a:r>
            <a:r>
              <a:rPr lang="en-US" sz="1000" i="1" dirty="0"/>
              <a:t>Digital in the UK: data and learnings for 2019 - We Are Social UK - Global Socially-Led Creative Agency</a:t>
            </a:r>
            <a:r>
              <a:rPr lang="en-US" sz="1000" dirty="0"/>
              <a:t>. [online] Available at: https://wearesocial.com/uk/blog/2019/03/digital-in-the-uk-data-and-learnings-for-2019 [Accessed 5 Dec. 2019].</a:t>
            </a:r>
            <a:endParaRPr lang="en-US" sz="1000" dirty="0" smtClean="0"/>
          </a:p>
          <a:p>
            <a:pPr marL="0" indent="0">
              <a:buNone/>
            </a:pPr>
            <a:r>
              <a:rPr lang="en-US" sz="1000" dirty="0" err="1" smtClean="0"/>
              <a:t>Notebookcheck</a:t>
            </a:r>
            <a:r>
              <a:rPr lang="en-US" sz="1000" dirty="0"/>
              <a:t>. (2019). </a:t>
            </a:r>
            <a:r>
              <a:rPr lang="en-US" sz="1000" i="1" dirty="0"/>
              <a:t>Facebook influences more consumers than any other social media platform</a:t>
            </a:r>
            <a:r>
              <a:rPr lang="en-US" sz="1000" dirty="0"/>
              <a:t>. [online] Available at: https://www.notebookcheck.net/Facebook-influences-more-consumers-than-any-other-social-media-platform.428850.0.html [Accessed 7 Dec. 2019].</a:t>
            </a:r>
            <a:endParaRPr lang="en-US" sz="1000" dirty="0" smtClean="0"/>
          </a:p>
          <a:p>
            <a:pPr marL="0" indent="0">
              <a:buNone/>
            </a:pPr>
            <a:r>
              <a:rPr lang="en-US" sz="1000" dirty="0" smtClean="0"/>
              <a:t>Facebook.com</a:t>
            </a:r>
            <a:r>
              <a:rPr lang="en-US" sz="1000" dirty="0"/>
              <a:t>. (2019). </a:t>
            </a:r>
            <a:r>
              <a:rPr lang="en-US" sz="1000" i="1" dirty="0" err="1"/>
              <a:t>Ffos</a:t>
            </a:r>
            <a:r>
              <a:rPr lang="en-US" sz="1000" i="1" dirty="0"/>
              <a:t> Las Racecourse</a:t>
            </a:r>
            <a:r>
              <a:rPr lang="en-US" sz="1000" dirty="0"/>
              <a:t>. [online] Available at: https://www.facebook.com/ffoslasracecourse/ [Accessed 5 Nov. 2019</a:t>
            </a:r>
            <a:r>
              <a:rPr lang="en-US" sz="1000" dirty="0" smtClean="0"/>
              <a:t>].</a:t>
            </a:r>
          </a:p>
          <a:p>
            <a:pPr marL="0" indent="0">
              <a:buNone/>
            </a:pPr>
            <a:r>
              <a:rPr lang="en-US" sz="1000" dirty="0"/>
              <a:t>Instagram.com. (2019). </a:t>
            </a:r>
            <a:r>
              <a:rPr lang="en-US" sz="1000" i="1" dirty="0" err="1"/>
              <a:t>Ffos</a:t>
            </a:r>
            <a:r>
              <a:rPr lang="en-US" sz="1000" i="1" dirty="0"/>
              <a:t> Las Racecourse (@</a:t>
            </a:r>
            <a:r>
              <a:rPr lang="en-US" sz="1000" i="1" dirty="0" err="1"/>
              <a:t>ffoslasraces</a:t>
            </a:r>
            <a:r>
              <a:rPr lang="en-US" sz="1000" i="1" dirty="0"/>
              <a:t>) • Instagram photos and videos</a:t>
            </a:r>
            <a:r>
              <a:rPr lang="en-US" sz="1000" dirty="0"/>
              <a:t>. [online] Available at: https://www.instagram.com/ffoslasraces/?utm_source=ig_embed [Accessed 4 Dec. 2019].</a:t>
            </a:r>
          </a:p>
          <a:p>
            <a:pPr marL="0" indent="0">
              <a:buNone/>
            </a:pPr>
            <a:r>
              <a:rPr lang="en-US" sz="1000" dirty="0" smtClean="0"/>
              <a:t>Twitter.com</a:t>
            </a:r>
            <a:r>
              <a:rPr lang="en-US" sz="1000" dirty="0"/>
              <a:t>. (2019). </a:t>
            </a:r>
            <a:r>
              <a:rPr lang="en-US" sz="1000" i="1" dirty="0" err="1"/>
              <a:t>Ffos</a:t>
            </a:r>
            <a:r>
              <a:rPr lang="en-US" sz="1000" i="1" dirty="0"/>
              <a:t> Las Racecourse (@</a:t>
            </a:r>
            <a:r>
              <a:rPr lang="en-US" sz="1000" i="1" dirty="0" err="1"/>
              <a:t>FfosLasRC</a:t>
            </a:r>
            <a:r>
              <a:rPr lang="en-US" sz="1000" i="1" dirty="0"/>
              <a:t>) on Twitter</a:t>
            </a:r>
            <a:r>
              <a:rPr lang="en-US" sz="1000" dirty="0"/>
              <a:t>. [online] Available at: https://twitter.com/ffoslasrc [Accessed 3 Nov. 2019</a:t>
            </a:r>
            <a:r>
              <a:rPr lang="en-US" sz="1000" dirty="0" smtClean="0"/>
              <a:t>].</a:t>
            </a:r>
          </a:p>
          <a:p>
            <a:pPr marL="0" indent="0">
              <a:buNone/>
            </a:pPr>
            <a:r>
              <a:rPr lang="en-US" sz="1000" dirty="0"/>
              <a:t>Pinterest. (2019). </a:t>
            </a:r>
            <a:r>
              <a:rPr lang="en-US" sz="1000" i="1" dirty="0" err="1"/>
              <a:t>Ffos</a:t>
            </a:r>
            <a:r>
              <a:rPr lang="en-US" sz="1000" i="1" dirty="0"/>
              <a:t> Las Racecourse (</a:t>
            </a:r>
            <a:r>
              <a:rPr lang="en-US" sz="1000" i="1" dirty="0" err="1"/>
              <a:t>ffoslas</a:t>
            </a:r>
            <a:r>
              <a:rPr lang="en-US" sz="1000" i="1" dirty="0"/>
              <a:t>) on Pinterest</a:t>
            </a:r>
            <a:r>
              <a:rPr lang="en-US" sz="1000" dirty="0"/>
              <a:t>. [online] Available at: https://www.pinterest.co.uk/ffoslas/ [Accessed 4 Dec. 2019].</a:t>
            </a:r>
            <a:endParaRPr lang="en-US" sz="1000" dirty="0" smtClean="0"/>
          </a:p>
          <a:p>
            <a:pPr marL="0" indent="0">
              <a:buNone/>
            </a:pPr>
            <a:r>
              <a:rPr lang="en-US" sz="1000" dirty="0" smtClean="0"/>
              <a:t> </a:t>
            </a:r>
            <a:r>
              <a:rPr lang="en-US" sz="1000" dirty="0" err="1" smtClean="0"/>
              <a:t>Ffos</a:t>
            </a:r>
            <a:r>
              <a:rPr lang="en-US" sz="1000" dirty="0" smtClean="0"/>
              <a:t> </a:t>
            </a:r>
            <a:r>
              <a:rPr lang="en-US" sz="1000" dirty="0"/>
              <a:t>Las Racecourse. (2019). </a:t>
            </a:r>
            <a:r>
              <a:rPr lang="en-US" sz="1000" i="1" dirty="0"/>
              <a:t>Home</a:t>
            </a:r>
            <a:r>
              <a:rPr lang="en-US" sz="1000" dirty="0"/>
              <a:t>. [online] Available at: https://ffoslasracecourse.com/ [Accessed 25 Nov. 2019</a:t>
            </a:r>
            <a:r>
              <a:rPr lang="en-US" sz="1000" dirty="0" smtClean="0"/>
              <a:t>]</a:t>
            </a:r>
          </a:p>
          <a:p>
            <a:pPr marL="0" indent="0">
              <a:buNone/>
            </a:pPr>
            <a:r>
              <a:rPr lang="en-US" sz="1000" dirty="0"/>
              <a:t>Institute, J. (2019). </a:t>
            </a:r>
            <a:r>
              <a:rPr lang="en-US" sz="1000" i="1" dirty="0"/>
              <a:t>Sport plays well on social media</a:t>
            </a:r>
            <a:r>
              <a:rPr lang="en-US" sz="1000" dirty="0"/>
              <a:t>. [online] Johan </a:t>
            </a:r>
            <a:r>
              <a:rPr lang="en-US" sz="1000" dirty="0" err="1"/>
              <a:t>Cruyff</a:t>
            </a:r>
            <a:r>
              <a:rPr lang="en-US" sz="1000" dirty="0"/>
              <a:t> Institute. Available at: https://johancruyffinstitute.com/en/blog-en/sport-plays-well-on-social-media/ [Accessed 5 Dec. 2019].</a:t>
            </a:r>
            <a:endParaRPr lang="en-US" sz="1000" dirty="0" smtClean="0"/>
          </a:p>
          <a:p>
            <a:pPr marL="0" indent="0">
              <a:buNone/>
            </a:pPr>
            <a:r>
              <a:rPr lang="en-US" sz="1000" dirty="0" smtClean="0"/>
              <a:t>  Mahoney</a:t>
            </a:r>
            <a:r>
              <a:rPr lang="en-US" sz="1000" dirty="0"/>
              <a:t>, L. and Tang, T. (2017). </a:t>
            </a:r>
            <a:r>
              <a:rPr lang="en-US" sz="1000" i="1" dirty="0"/>
              <a:t>Strategic social </a:t>
            </a:r>
            <a:r>
              <a:rPr lang="en-US" sz="1000" i="1" dirty="0" smtClean="0"/>
              <a:t>media</a:t>
            </a:r>
            <a:r>
              <a:rPr lang="en-US" sz="1000" dirty="0" smtClean="0"/>
              <a:t>: Marketing to Social Change. </a:t>
            </a:r>
            <a:r>
              <a:rPr lang="en-US" sz="1000" dirty="0"/>
              <a:t>Oxford.</a:t>
            </a:r>
            <a:endParaRPr lang="en-US" sz="1000" dirty="0" smtClean="0"/>
          </a:p>
          <a:p>
            <a:pPr marL="0" indent="0">
              <a:buNone/>
            </a:pPr>
            <a:r>
              <a:rPr lang="en-US" sz="1000" dirty="0" smtClean="0"/>
              <a:t>.</a:t>
            </a:r>
            <a:r>
              <a:rPr lang="en-US" sz="1000" dirty="0"/>
              <a:t> </a:t>
            </a:r>
            <a:r>
              <a:rPr lang="en-US" sz="1000" dirty="0" err="1"/>
              <a:t>Quesenberry</a:t>
            </a:r>
            <a:r>
              <a:rPr lang="en-US" sz="1000" dirty="0"/>
              <a:t>, K. (2019). </a:t>
            </a:r>
            <a:r>
              <a:rPr lang="en-US" sz="1000" i="1" dirty="0"/>
              <a:t>Social media strategy :Marketing, Advertising, and Public Relations in the consumer revolution</a:t>
            </a:r>
            <a:r>
              <a:rPr lang="en-US" sz="1000" dirty="0"/>
              <a:t>. </a:t>
            </a:r>
            <a:r>
              <a:rPr lang="en-US" sz="1000" dirty="0" smtClean="0"/>
              <a:t>(2nd </a:t>
            </a:r>
            <a:r>
              <a:rPr lang="en-US" sz="1000" dirty="0"/>
              <a:t>ed</a:t>
            </a:r>
            <a:r>
              <a:rPr lang="en-US" sz="1000" dirty="0" smtClean="0"/>
              <a:t>.). </a:t>
            </a:r>
            <a:r>
              <a:rPr lang="en-US" sz="1000" dirty="0"/>
              <a:t>London</a:t>
            </a:r>
            <a:r>
              <a:rPr lang="en-US" sz="1000" dirty="0" smtClean="0"/>
              <a:t>.</a:t>
            </a:r>
          </a:p>
          <a:p>
            <a:pPr marL="0" indent="0">
              <a:buNone/>
            </a:pPr>
            <a:r>
              <a:rPr lang="en-US" sz="1000" dirty="0"/>
              <a:t>Social Media Marketing Strategy: Theory and Research Propositions. (2018). </a:t>
            </a:r>
            <a:r>
              <a:rPr lang="en-US" sz="1000" i="1" dirty="0"/>
              <a:t>Journal of Marketing Development and Competitiveness</a:t>
            </a:r>
            <a:r>
              <a:rPr lang="en-US" sz="1000" dirty="0"/>
              <a:t>, </a:t>
            </a:r>
            <a:r>
              <a:rPr lang="en-US" sz="1000" dirty="0" smtClean="0"/>
              <a:t>10(2</a:t>
            </a:r>
            <a:r>
              <a:rPr lang="en-US" sz="1000" dirty="0"/>
              <a:t>).</a:t>
            </a:r>
            <a:endParaRPr lang="en-US" sz="1000" dirty="0" smtClean="0"/>
          </a:p>
          <a:p>
            <a:pPr marL="0" indent="0">
              <a:buNone/>
            </a:pPr>
            <a:r>
              <a:rPr lang="en-US" sz="1000" dirty="0"/>
              <a:t>Rosy Strategies. (2019). </a:t>
            </a:r>
            <a:r>
              <a:rPr lang="en-US" sz="1000" i="1" dirty="0"/>
              <a:t>The Huge Statistics of Sports on Social Media | Rosy Strategies</a:t>
            </a:r>
            <a:r>
              <a:rPr lang="en-US" sz="1000" dirty="0"/>
              <a:t>. [online] Available at: https://rosystrategies.com/the-huge-statistics-of-sports-on-social-media/ [Accessed 4 Dec. 2019].</a:t>
            </a:r>
            <a:endParaRPr lang="en-US" sz="1000" dirty="0" smtClean="0"/>
          </a:p>
          <a:p>
            <a:pPr marL="0" indent="0">
              <a:buNone/>
            </a:pPr>
            <a:r>
              <a:rPr lang="en-US" sz="1000" dirty="0"/>
              <a:t>The Sport Digest. (2019). </a:t>
            </a:r>
            <a:r>
              <a:rPr lang="en-US" sz="1000" i="1" dirty="0"/>
              <a:t>The Impact of Social Media in Sports</a:t>
            </a:r>
            <a:r>
              <a:rPr lang="en-US" sz="1000" dirty="0"/>
              <a:t>. [online] Available at: http://thesportdigest.com/2018/11/the-impact-of-social-media-in-sports/ [Accessed 1 Dec. 2019].</a:t>
            </a:r>
            <a:endParaRPr lang="en-US" sz="1000" dirty="0" smtClean="0"/>
          </a:p>
          <a:p>
            <a:pPr marL="0" indent="0">
              <a:buNone/>
            </a:pPr>
            <a:r>
              <a:rPr lang="en-US" sz="1000" dirty="0"/>
              <a:t>The Telegraph. (2019). </a:t>
            </a:r>
            <a:r>
              <a:rPr lang="en-US" sz="1000" i="1" dirty="0"/>
              <a:t>The importance of social media in sport</a:t>
            </a:r>
            <a:r>
              <a:rPr lang="en-US" sz="1000" dirty="0"/>
              <a:t>. [online] Available at: https://www.telegraph.co.uk/investing/business-of-sport/social-media-in-sport/ [Accessed 1 Dec. 2019].</a:t>
            </a:r>
            <a:endParaRPr lang="en-US" sz="1000" dirty="0" smtClean="0"/>
          </a:p>
          <a:p>
            <a:pPr marL="0" indent="0">
              <a:buNone/>
            </a:pPr>
            <a:endParaRPr lang="ru-RU" sz="1050" dirty="0"/>
          </a:p>
        </p:txBody>
      </p:sp>
    </p:spTree>
    <p:extLst>
      <p:ext uri="{BB962C8B-B14F-4D97-AF65-F5344CB8AC3E}">
        <p14:creationId xmlns:p14="http://schemas.microsoft.com/office/powerpoint/2010/main" val="1152504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Аспект">
  <a:themeElements>
    <a:clrScheme name="Аспект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Аспект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Аспект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415</TotalTime>
  <Words>623</Words>
  <Application>Microsoft Office PowerPoint</Application>
  <PresentationFormat>Широкоэкранный</PresentationFormat>
  <Paragraphs>70</Paragraphs>
  <Slides>12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12</vt:i4>
      </vt:variant>
    </vt:vector>
  </HeadingPairs>
  <TitlesOfParts>
    <vt:vector size="19" baseType="lpstr">
      <vt:lpstr>Arial</vt:lpstr>
      <vt:lpstr>Arial Narrow</vt:lpstr>
      <vt:lpstr>Calibri</vt:lpstr>
      <vt:lpstr>Trebuchet MS</vt:lpstr>
      <vt:lpstr>Wingdings</vt:lpstr>
      <vt:lpstr>Wingdings 3</vt:lpstr>
      <vt:lpstr>Аспект</vt:lpstr>
      <vt:lpstr>Презентация PowerPoint</vt:lpstr>
      <vt:lpstr>                  Social   media </vt:lpstr>
      <vt:lpstr>Презентация PowerPoint</vt:lpstr>
      <vt:lpstr>Social  media marketing  strategy</vt:lpstr>
      <vt:lpstr>             Statistic</vt:lpstr>
      <vt:lpstr>             Ffos las  </vt:lpstr>
      <vt:lpstr>Презентация PowerPoint</vt:lpstr>
      <vt:lpstr>Презентация PowerPoint</vt:lpstr>
      <vt:lpstr>Презентация PowerPoint</vt:lpstr>
      <vt:lpstr>Презентация PowerPoint</vt:lpstr>
      <vt:lpstr>                 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Пользователь</dc:creator>
  <cp:lastModifiedBy>Пользователь</cp:lastModifiedBy>
  <cp:revision>38</cp:revision>
  <dcterms:created xsi:type="dcterms:W3CDTF">2019-12-07T22:25:11Z</dcterms:created>
  <dcterms:modified xsi:type="dcterms:W3CDTF">2019-12-09T21:10:29Z</dcterms:modified>
</cp:coreProperties>
</file>