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3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7B9302-51EB-4026-8CCC-968D6740088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4694596-31EF-40EA-A9AB-4DFCA3B16B8C}">
      <dgm:prSet/>
      <dgm:spPr/>
      <dgm:t>
        <a:bodyPr/>
        <a:lstStyle/>
        <a:p>
          <a:r>
            <a:rPr lang="en-US"/>
            <a:t>Always display 'wet floor' signs after cleaning.</a:t>
          </a:r>
        </a:p>
      </dgm:t>
    </dgm:pt>
    <dgm:pt modelId="{C3863DAD-F9EF-48F3-9F66-A7FEA6DA5E38}" type="parTrans" cxnId="{9FFF9793-1749-4AFD-9A8D-85AFEADCA1C4}">
      <dgm:prSet/>
      <dgm:spPr/>
      <dgm:t>
        <a:bodyPr/>
        <a:lstStyle/>
        <a:p>
          <a:endParaRPr lang="en-US"/>
        </a:p>
      </dgm:t>
    </dgm:pt>
    <dgm:pt modelId="{076F249D-4D16-4C37-908C-B1D5511562DB}" type="sibTrans" cxnId="{9FFF9793-1749-4AFD-9A8D-85AFEADCA1C4}">
      <dgm:prSet/>
      <dgm:spPr/>
      <dgm:t>
        <a:bodyPr/>
        <a:lstStyle/>
        <a:p>
          <a:endParaRPr lang="en-US"/>
        </a:p>
      </dgm:t>
    </dgm:pt>
    <dgm:pt modelId="{16315017-0709-43DD-9051-C1A483D604DD}">
      <dgm:prSet/>
      <dgm:spPr/>
      <dgm:t>
        <a:bodyPr/>
        <a:lstStyle/>
        <a:p>
          <a:r>
            <a:rPr lang="en-US"/>
            <a:t>Properly store and label all cleaning chemicals.</a:t>
          </a:r>
        </a:p>
      </dgm:t>
    </dgm:pt>
    <dgm:pt modelId="{F825A9CA-E8F9-4B7B-AB38-21B89B3501A9}" type="parTrans" cxnId="{790515EB-8150-44C7-845F-8B793710BDAC}">
      <dgm:prSet/>
      <dgm:spPr/>
      <dgm:t>
        <a:bodyPr/>
        <a:lstStyle/>
        <a:p>
          <a:endParaRPr lang="en-US"/>
        </a:p>
      </dgm:t>
    </dgm:pt>
    <dgm:pt modelId="{AE2D018F-29E1-46D2-8B42-51502450A014}" type="sibTrans" cxnId="{790515EB-8150-44C7-845F-8B793710BDAC}">
      <dgm:prSet/>
      <dgm:spPr/>
      <dgm:t>
        <a:bodyPr/>
        <a:lstStyle/>
        <a:p>
          <a:endParaRPr lang="en-US"/>
        </a:p>
      </dgm:t>
    </dgm:pt>
    <dgm:pt modelId="{5A546517-3226-430A-9948-ABFA8E77959A}">
      <dgm:prSet/>
      <dgm:spPr/>
      <dgm:t>
        <a:bodyPr/>
        <a:lstStyle/>
        <a:p>
          <a:r>
            <a:rPr lang="en-US"/>
            <a:t>Use color-coded cloths and mops to prevent cross-contamination.</a:t>
          </a:r>
        </a:p>
      </dgm:t>
    </dgm:pt>
    <dgm:pt modelId="{939F0851-A106-409D-BADE-851049B19F96}" type="parTrans" cxnId="{94F5FEFA-6D32-4B15-B40A-E86A688A40C2}">
      <dgm:prSet/>
      <dgm:spPr/>
      <dgm:t>
        <a:bodyPr/>
        <a:lstStyle/>
        <a:p>
          <a:endParaRPr lang="en-US"/>
        </a:p>
      </dgm:t>
    </dgm:pt>
    <dgm:pt modelId="{410BE7A5-3121-4590-8E08-4EB0D844E2BE}" type="sibTrans" cxnId="{94F5FEFA-6D32-4B15-B40A-E86A688A40C2}">
      <dgm:prSet/>
      <dgm:spPr/>
      <dgm:t>
        <a:bodyPr/>
        <a:lstStyle/>
        <a:p>
          <a:endParaRPr lang="en-US"/>
        </a:p>
      </dgm:t>
    </dgm:pt>
    <dgm:pt modelId="{0844C9BE-88E9-40AF-A313-E778088F33E1}">
      <dgm:prSet/>
      <dgm:spPr/>
      <dgm:t>
        <a:bodyPr/>
        <a:lstStyle/>
        <a:p>
          <a:r>
            <a:rPr lang="en-US"/>
            <a:t>Regular checks and maintenance of electrical cleaning equipment.</a:t>
          </a:r>
        </a:p>
      </dgm:t>
    </dgm:pt>
    <dgm:pt modelId="{80618346-5379-4A2E-8DFA-F90E3CBAFA0E}" type="parTrans" cxnId="{1C3E855D-2839-44EA-A1B5-7BD455B85330}">
      <dgm:prSet/>
      <dgm:spPr/>
      <dgm:t>
        <a:bodyPr/>
        <a:lstStyle/>
        <a:p>
          <a:endParaRPr lang="en-US"/>
        </a:p>
      </dgm:t>
    </dgm:pt>
    <dgm:pt modelId="{12D3AF03-3B50-49BF-B1F4-376E65F3ECAF}" type="sibTrans" cxnId="{1C3E855D-2839-44EA-A1B5-7BD455B85330}">
      <dgm:prSet/>
      <dgm:spPr/>
      <dgm:t>
        <a:bodyPr/>
        <a:lstStyle/>
        <a:p>
          <a:endParaRPr lang="en-US"/>
        </a:p>
      </dgm:t>
    </dgm:pt>
    <dgm:pt modelId="{85C853D3-E4C1-4A36-B31F-3FDDEF056D70}" type="pres">
      <dgm:prSet presAssocID="{3E7B9302-51EB-4026-8CCC-968D67400883}" presName="outerComposite" presStyleCnt="0">
        <dgm:presLayoutVars>
          <dgm:chMax val="5"/>
          <dgm:dir/>
          <dgm:resizeHandles val="exact"/>
        </dgm:presLayoutVars>
      </dgm:prSet>
      <dgm:spPr/>
    </dgm:pt>
    <dgm:pt modelId="{83FD74CD-0391-45DD-87D6-B51580B07606}" type="pres">
      <dgm:prSet presAssocID="{3E7B9302-51EB-4026-8CCC-968D67400883}" presName="dummyMaxCanvas" presStyleCnt="0">
        <dgm:presLayoutVars/>
      </dgm:prSet>
      <dgm:spPr/>
    </dgm:pt>
    <dgm:pt modelId="{9F32D840-BDA5-49C1-BD8F-9B1176B3B5D0}" type="pres">
      <dgm:prSet presAssocID="{3E7B9302-51EB-4026-8CCC-968D67400883}" presName="FourNodes_1" presStyleLbl="node1" presStyleIdx="0" presStyleCnt="4">
        <dgm:presLayoutVars>
          <dgm:bulletEnabled val="1"/>
        </dgm:presLayoutVars>
      </dgm:prSet>
      <dgm:spPr/>
    </dgm:pt>
    <dgm:pt modelId="{B9EA1B5A-3BC5-4D98-8B92-1BCCE70E6182}" type="pres">
      <dgm:prSet presAssocID="{3E7B9302-51EB-4026-8CCC-968D67400883}" presName="FourNodes_2" presStyleLbl="node1" presStyleIdx="1" presStyleCnt="4">
        <dgm:presLayoutVars>
          <dgm:bulletEnabled val="1"/>
        </dgm:presLayoutVars>
      </dgm:prSet>
      <dgm:spPr/>
    </dgm:pt>
    <dgm:pt modelId="{FBA862AC-8D56-4F52-8F8D-3D7EA244DE6C}" type="pres">
      <dgm:prSet presAssocID="{3E7B9302-51EB-4026-8CCC-968D67400883}" presName="FourNodes_3" presStyleLbl="node1" presStyleIdx="2" presStyleCnt="4">
        <dgm:presLayoutVars>
          <dgm:bulletEnabled val="1"/>
        </dgm:presLayoutVars>
      </dgm:prSet>
      <dgm:spPr/>
    </dgm:pt>
    <dgm:pt modelId="{B6345F95-ECC7-448E-844B-1322ADE62185}" type="pres">
      <dgm:prSet presAssocID="{3E7B9302-51EB-4026-8CCC-968D67400883}" presName="FourNodes_4" presStyleLbl="node1" presStyleIdx="3" presStyleCnt="4">
        <dgm:presLayoutVars>
          <dgm:bulletEnabled val="1"/>
        </dgm:presLayoutVars>
      </dgm:prSet>
      <dgm:spPr/>
    </dgm:pt>
    <dgm:pt modelId="{73C4B72A-DB53-4E16-B49E-1B8FD6FE4F98}" type="pres">
      <dgm:prSet presAssocID="{3E7B9302-51EB-4026-8CCC-968D67400883}" presName="FourConn_1-2" presStyleLbl="fgAccFollowNode1" presStyleIdx="0" presStyleCnt="3">
        <dgm:presLayoutVars>
          <dgm:bulletEnabled val="1"/>
        </dgm:presLayoutVars>
      </dgm:prSet>
      <dgm:spPr/>
    </dgm:pt>
    <dgm:pt modelId="{755BC496-11EC-46A9-A299-DD30E088BDFF}" type="pres">
      <dgm:prSet presAssocID="{3E7B9302-51EB-4026-8CCC-968D67400883}" presName="FourConn_2-3" presStyleLbl="fgAccFollowNode1" presStyleIdx="1" presStyleCnt="3">
        <dgm:presLayoutVars>
          <dgm:bulletEnabled val="1"/>
        </dgm:presLayoutVars>
      </dgm:prSet>
      <dgm:spPr/>
    </dgm:pt>
    <dgm:pt modelId="{6EED2D57-471B-4ACA-8A10-2F96C2E63E4B}" type="pres">
      <dgm:prSet presAssocID="{3E7B9302-51EB-4026-8CCC-968D67400883}" presName="FourConn_3-4" presStyleLbl="fgAccFollowNode1" presStyleIdx="2" presStyleCnt="3">
        <dgm:presLayoutVars>
          <dgm:bulletEnabled val="1"/>
        </dgm:presLayoutVars>
      </dgm:prSet>
      <dgm:spPr/>
    </dgm:pt>
    <dgm:pt modelId="{F03235B7-4FD2-4143-8C0D-5EC35B1B4375}" type="pres">
      <dgm:prSet presAssocID="{3E7B9302-51EB-4026-8CCC-968D67400883}" presName="FourNodes_1_text" presStyleLbl="node1" presStyleIdx="3" presStyleCnt="4">
        <dgm:presLayoutVars>
          <dgm:bulletEnabled val="1"/>
        </dgm:presLayoutVars>
      </dgm:prSet>
      <dgm:spPr/>
    </dgm:pt>
    <dgm:pt modelId="{AE39A02B-2BE1-473D-8D5F-FEF869A683BA}" type="pres">
      <dgm:prSet presAssocID="{3E7B9302-51EB-4026-8CCC-968D67400883}" presName="FourNodes_2_text" presStyleLbl="node1" presStyleIdx="3" presStyleCnt="4">
        <dgm:presLayoutVars>
          <dgm:bulletEnabled val="1"/>
        </dgm:presLayoutVars>
      </dgm:prSet>
      <dgm:spPr/>
    </dgm:pt>
    <dgm:pt modelId="{79304392-B8DF-451B-83D4-2F291B340045}" type="pres">
      <dgm:prSet presAssocID="{3E7B9302-51EB-4026-8CCC-968D67400883}" presName="FourNodes_3_text" presStyleLbl="node1" presStyleIdx="3" presStyleCnt="4">
        <dgm:presLayoutVars>
          <dgm:bulletEnabled val="1"/>
        </dgm:presLayoutVars>
      </dgm:prSet>
      <dgm:spPr/>
    </dgm:pt>
    <dgm:pt modelId="{B1918C6D-3C3F-440D-8F82-A1735BD2EF38}" type="pres">
      <dgm:prSet presAssocID="{3E7B9302-51EB-4026-8CCC-968D6740088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F25C507-2CFB-42A7-8513-5C10D156C790}" type="presOf" srcId="{16315017-0709-43DD-9051-C1A483D604DD}" destId="{AE39A02B-2BE1-473D-8D5F-FEF869A683BA}" srcOrd="1" destOrd="0" presId="urn:microsoft.com/office/officeart/2005/8/layout/vProcess5"/>
    <dgm:cxn modelId="{8CB6E007-8AC4-40D9-8968-6B6384907621}" type="presOf" srcId="{F4694596-31EF-40EA-A9AB-4DFCA3B16B8C}" destId="{F03235B7-4FD2-4143-8C0D-5EC35B1B4375}" srcOrd="1" destOrd="0" presId="urn:microsoft.com/office/officeart/2005/8/layout/vProcess5"/>
    <dgm:cxn modelId="{8CD0AB2C-2344-4E43-AE2B-2BEE8D221388}" type="presOf" srcId="{16315017-0709-43DD-9051-C1A483D604DD}" destId="{B9EA1B5A-3BC5-4D98-8B92-1BCCE70E6182}" srcOrd="0" destOrd="0" presId="urn:microsoft.com/office/officeart/2005/8/layout/vProcess5"/>
    <dgm:cxn modelId="{8930F138-50F4-46F8-9FDD-41546A17536C}" type="presOf" srcId="{3E7B9302-51EB-4026-8CCC-968D67400883}" destId="{85C853D3-E4C1-4A36-B31F-3FDDEF056D70}" srcOrd="0" destOrd="0" presId="urn:microsoft.com/office/officeart/2005/8/layout/vProcess5"/>
    <dgm:cxn modelId="{37CC565B-AB1F-4261-A772-3456265FA3ED}" type="presOf" srcId="{5A546517-3226-430A-9948-ABFA8E77959A}" destId="{FBA862AC-8D56-4F52-8F8D-3D7EA244DE6C}" srcOrd="0" destOrd="0" presId="urn:microsoft.com/office/officeart/2005/8/layout/vProcess5"/>
    <dgm:cxn modelId="{1C3E855D-2839-44EA-A1B5-7BD455B85330}" srcId="{3E7B9302-51EB-4026-8CCC-968D67400883}" destId="{0844C9BE-88E9-40AF-A313-E778088F33E1}" srcOrd="3" destOrd="0" parTransId="{80618346-5379-4A2E-8DFA-F90E3CBAFA0E}" sibTransId="{12D3AF03-3B50-49BF-B1F4-376E65F3ECAF}"/>
    <dgm:cxn modelId="{F238A36A-B2BD-4B28-9097-CC923680A44B}" type="presOf" srcId="{076F249D-4D16-4C37-908C-B1D5511562DB}" destId="{73C4B72A-DB53-4E16-B49E-1B8FD6FE4F98}" srcOrd="0" destOrd="0" presId="urn:microsoft.com/office/officeart/2005/8/layout/vProcess5"/>
    <dgm:cxn modelId="{390E9A5A-8FA4-45CB-B783-323C31F33BFB}" type="presOf" srcId="{0844C9BE-88E9-40AF-A313-E778088F33E1}" destId="{B6345F95-ECC7-448E-844B-1322ADE62185}" srcOrd="0" destOrd="0" presId="urn:microsoft.com/office/officeart/2005/8/layout/vProcess5"/>
    <dgm:cxn modelId="{28C2FD80-C80B-4F4C-BF34-6406B681E2DC}" type="presOf" srcId="{5A546517-3226-430A-9948-ABFA8E77959A}" destId="{79304392-B8DF-451B-83D4-2F291B340045}" srcOrd="1" destOrd="0" presId="urn:microsoft.com/office/officeart/2005/8/layout/vProcess5"/>
    <dgm:cxn modelId="{932CB882-4664-4B49-AF6A-4098F648001B}" type="presOf" srcId="{AE2D018F-29E1-46D2-8B42-51502450A014}" destId="{755BC496-11EC-46A9-A299-DD30E088BDFF}" srcOrd="0" destOrd="0" presId="urn:microsoft.com/office/officeart/2005/8/layout/vProcess5"/>
    <dgm:cxn modelId="{9FFF9793-1749-4AFD-9A8D-85AFEADCA1C4}" srcId="{3E7B9302-51EB-4026-8CCC-968D67400883}" destId="{F4694596-31EF-40EA-A9AB-4DFCA3B16B8C}" srcOrd="0" destOrd="0" parTransId="{C3863DAD-F9EF-48F3-9F66-A7FEA6DA5E38}" sibTransId="{076F249D-4D16-4C37-908C-B1D5511562DB}"/>
    <dgm:cxn modelId="{AD38AA97-9EE7-49E8-A156-3998A966B800}" type="presOf" srcId="{0844C9BE-88E9-40AF-A313-E778088F33E1}" destId="{B1918C6D-3C3F-440D-8F82-A1735BD2EF38}" srcOrd="1" destOrd="0" presId="urn:microsoft.com/office/officeart/2005/8/layout/vProcess5"/>
    <dgm:cxn modelId="{556987CD-C7D0-4297-A880-DC727200EED7}" type="presOf" srcId="{F4694596-31EF-40EA-A9AB-4DFCA3B16B8C}" destId="{9F32D840-BDA5-49C1-BD8F-9B1176B3B5D0}" srcOrd="0" destOrd="0" presId="urn:microsoft.com/office/officeart/2005/8/layout/vProcess5"/>
    <dgm:cxn modelId="{790515EB-8150-44C7-845F-8B793710BDAC}" srcId="{3E7B9302-51EB-4026-8CCC-968D67400883}" destId="{16315017-0709-43DD-9051-C1A483D604DD}" srcOrd="1" destOrd="0" parTransId="{F825A9CA-E8F9-4B7B-AB38-21B89B3501A9}" sibTransId="{AE2D018F-29E1-46D2-8B42-51502450A014}"/>
    <dgm:cxn modelId="{51CE57F7-29F8-469E-A3FD-9A88FA620C64}" type="presOf" srcId="{410BE7A5-3121-4590-8E08-4EB0D844E2BE}" destId="{6EED2D57-471B-4ACA-8A10-2F96C2E63E4B}" srcOrd="0" destOrd="0" presId="urn:microsoft.com/office/officeart/2005/8/layout/vProcess5"/>
    <dgm:cxn modelId="{94F5FEFA-6D32-4B15-B40A-E86A688A40C2}" srcId="{3E7B9302-51EB-4026-8CCC-968D67400883}" destId="{5A546517-3226-430A-9948-ABFA8E77959A}" srcOrd="2" destOrd="0" parTransId="{939F0851-A106-409D-BADE-851049B19F96}" sibTransId="{410BE7A5-3121-4590-8E08-4EB0D844E2BE}"/>
    <dgm:cxn modelId="{B33A20CF-0358-4A73-A20C-BCF47C084DC1}" type="presParOf" srcId="{85C853D3-E4C1-4A36-B31F-3FDDEF056D70}" destId="{83FD74CD-0391-45DD-87D6-B51580B07606}" srcOrd="0" destOrd="0" presId="urn:microsoft.com/office/officeart/2005/8/layout/vProcess5"/>
    <dgm:cxn modelId="{9E144215-5B77-49B1-A9D6-928BA6306AFA}" type="presParOf" srcId="{85C853D3-E4C1-4A36-B31F-3FDDEF056D70}" destId="{9F32D840-BDA5-49C1-BD8F-9B1176B3B5D0}" srcOrd="1" destOrd="0" presId="urn:microsoft.com/office/officeart/2005/8/layout/vProcess5"/>
    <dgm:cxn modelId="{D061595B-42C3-459F-9E09-80B12BDA9CD6}" type="presParOf" srcId="{85C853D3-E4C1-4A36-B31F-3FDDEF056D70}" destId="{B9EA1B5A-3BC5-4D98-8B92-1BCCE70E6182}" srcOrd="2" destOrd="0" presId="urn:microsoft.com/office/officeart/2005/8/layout/vProcess5"/>
    <dgm:cxn modelId="{6717E2C5-3FC0-4950-99D7-D39C94BD60FD}" type="presParOf" srcId="{85C853D3-E4C1-4A36-B31F-3FDDEF056D70}" destId="{FBA862AC-8D56-4F52-8F8D-3D7EA244DE6C}" srcOrd="3" destOrd="0" presId="urn:microsoft.com/office/officeart/2005/8/layout/vProcess5"/>
    <dgm:cxn modelId="{91F621EC-9C6F-481E-A591-1D279E7BF8F2}" type="presParOf" srcId="{85C853D3-E4C1-4A36-B31F-3FDDEF056D70}" destId="{B6345F95-ECC7-448E-844B-1322ADE62185}" srcOrd="4" destOrd="0" presId="urn:microsoft.com/office/officeart/2005/8/layout/vProcess5"/>
    <dgm:cxn modelId="{581AA424-B9FE-4802-B84E-8B21F59615E5}" type="presParOf" srcId="{85C853D3-E4C1-4A36-B31F-3FDDEF056D70}" destId="{73C4B72A-DB53-4E16-B49E-1B8FD6FE4F98}" srcOrd="5" destOrd="0" presId="urn:microsoft.com/office/officeart/2005/8/layout/vProcess5"/>
    <dgm:cxn modelId="{454AACF1-423B-481F-841D-31D5A4B4E50F}" type="presParOf" srcId="{85C853D3-E4C1-4A36-B31F-3FDDEF056D70}" destId="{755BC496-11EC-46A9-A299-DD30E088BDFF}" srcOrd="6" destOrd="0" presId="urn:microsoft.com/office/officeart/2005/8/layout/vProcess5"/>
    <dgm:cxn modelId="{2F1D90CC-4A93-462E-957E-C60D99DD9550}" type="presParOf" srcId="{85C853D3-E4C1-4A36-B31F-3FDDEF056D70}" destId="{6EED2D57-471B-4ACA-8A10-2F96C2E63E4B}" srcOrd="7" destOrd="0" presId="urn:microsoft.com/office/officeart/2005/8/layout/vProcess5"/>
    <dgm:cxn modelId="{1C9D49B5-6106-4D06-88B4-E1BBD5B24713}" type="presParOf" srcId="{85C853D3-E4C1-4A36-B31F-3FDDEF056D70}" destId="{F03235B7-4FD2-4143-8C0D-5EC35B1B4375}" srcOrd="8" destOrd="0" presId="urn:microsoft.com/office/officeart/2005/8/layout/vProcess5"/>
    <dgm:cxn modelId="{E1120BB7-C711-4BFF-89C9-09EFE2ACDD50}" type="presParOf" srcId="{85C853D3-E4C1-4A36-B31F-3FDDEF056D70}" destId="{AE39A02B-2BE1-473D-8D5F-FEF869A683BA}" srcOrd="9" destOrd="0" presId="urn:microsoft.com/office/officeart/2005/8/layout/vProcess5"/>
    <dgm:cxn modelId="{C24C3EE1-7CA4-448F-81CA-75271762F56A}" type="presParOf" srcId="{85C853D3-E4C1-4A36-B31F-3FDDEF056D70}" destId="{79304392-B8DF-451B-83D4-2F291B340045}" srcOrd="10" destOrd="0" presId="urn:microsoft.com/office/officeart/2005/8/layout/vProcess5"/>
    <dgm:cxn modelId="{9FB0B8F2-805D-405C-A217-7B02EDCD48C3}" type="presParOf" srcId="{85C853D3-E4C1-4A36-B31F-3FDDEF056D70}" destId="{B1918C6D-3C3F-440D-8F82-A1735BD2EF3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32D840-BDA5-49C1-BD8F-9B1176B3B5D0}">
      <dsp:nvSpPr>
        <dsp:cNvPr id="0" name=""/>
        <dsp:cNvSpPr/>
      </dsp:nvSpPr>
      <dsp:spPr>
        <a:xfrm>
          <a:off x="0" y="0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Always display 'wet floor' signs after cleaning.</a:t>
          </a:r>
        </a:p>
      </dsp:txBody>
      <dsp:txXfrm>
        <a:off x="24059" y="24059"/>
        <a:ext cx="7700515" cy="773317"/>
      </dsp:txXfrm>
    </dsp:sp>
    <dsp:sp modelId="{B9EA1B5A-3BC5-4D98-8B92-1BCCE70E6182}">
      <dsp:nvSpPr>
        <dsp:cNvPr id="0" name=""/>
        <dsp:cNvSpPr/>
      </dsp:nvSpPr>
      <dsp:spPr>
        <a:xfrm>
          <a:off x="724966" y="970787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Properly store and label all cleaning chemicals.</a:t>
          </a:r>
        </a:p>
      </dsp:txBody>
      <dsp:txXfrm>
        <a:off x="749025" y="994846"/>
        <a:ext cx="7349301" cy="773317"/>
      </dsp:txXfrm>
    </dsp:sp>
    <dsp:sp modelId="{FBA862AC-8D56-4F52-8F8D-3D7EA244DE6C}">
      <dsp:nvSpPr>
        <dsp:cNvPr id="0" name=""/>
        <dsp:cNvSpPr/>
      </dsp:nvSpPr>
      <dsp:spPr>
        <a:xfrm>
          <a:off x="1439113" y="1941575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Use color-coded cloths and mops to prevent cross-contamination.</a:t>
          </a:r>
        </a:p>
      </dsp:txBody>
      <dsp:txXfrm>
        <a:off x="1463172" y="1965634"/>
        <a:ext cx="7360122" cy="773317"/>
      </dsp:txXfrm>
    </dsp:sp>
    <dsp:sp modelId="{B6345F95-ECC7-448E-844B-1322ADE62185}">
      <dsp:nvSpPr>
        <dsp:cNvPr id="0" name=""/>
        <dsp:cNvSpPr/>
      </dsp:nvSpPr>
      <dsp:spPr>
        <a:xfrm>
          <a:off x="2164079" y="2912363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Regular checks and maintenance of electrical cleaning equipment.</a:t>
          </a:r>
        </a:p>
      </dsp:txBody>
      <dsp:txXfrm>
        <a:off x="2188138" y="2936422"/>
        <a:ext cx="7349301" cy="773317"/>
      </dsp:txXfrm>
    </dsp:sp>
    <dsp:sp modelId="{73C4B72A-DB53-4E16-B49E-1B8FD6FE4F98}">
      <dsp:nvSpPr>
        <dsp:cNvPr id="0" name=""/>
        <dsp:cNvSpPr/>
      </dsp:nvSpPr>
      <dsp:spPr>
        <a:xfrm>
          <a:off x="8122386" y="629145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242521" y="629145"/>
        <a:ext cx="293663" cy="401785"/>
      </dsp:txXfrm>
    </dsp:sp>
    <dsp:sp modelId="{755BC496-11EC-46A9-A299-DD30E088BDFF}">
      <dsp:nvSpPr>
        <dsp:cNvPr id="0" name=""/>
        <dsp:cNvSpPr/>
      </dsp:nvSpPr>
      <dsp:spPr>
        <a:xfrm>
          <a:off x="8847353" y="1599932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967488" y="1599932"/>
        <a:ext cx="293663" cy="401785"/>
      </dsp:txXfrm>
    </dsp:sp>
    <dsp:sp modelId="{6EED2D57-471B-4ACA-8A10-2F96C2E63E4B}">
      <dsp:nvSpPr>
        <dsp:cNvPr id="0" name=""/>
        <dsp:cNvSpPr/>
      </dsp:nvSpPr>
      <dsp:spPr>
        <a:xfrm>
          <a:off x="9561499" y="2570720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681634" y="2570720"/>
        <a:ext cx="293663" cy="4017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36E89F-CFD4-40A9-95EA-7A6057EA008B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7E6E41-9650-498A-AC2F-D490092BB1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315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7E6E41-9650-498A-AC2F-D490092BB1D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1592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Slips and Falls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Risks due to wet floors, clutter, or unsecured rugs, leading to potential accidents.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Chemical Hazards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Exposure to harmful chemicals in cleaning agents that can cause skin irritation or respiratory issues.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Musculoskeletal Injuries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Injuries from improper lifting, bending, or repetitive motions during cleaning tasks.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Electrical Hazards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Risks associated with using faulty electrical equipment, leading to shocks or fires.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Cross-Contamination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Risks in bathroom and kitchen areas, particularly from improper cleaning practices.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Sharp Object Injuries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Hazards from handling broken glass, sharp tools, or needles left in rooms.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Biological Hazards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Exposure to bacteria, mold, or viruses, especially in restrooms and areas with biological waste.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Stress and Fatigue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Risks related to overwork, leading to reduced alertness and increased accident likelihood.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7E6E41-9650-498A-AC2F-D490092BB1D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0368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Consistent Training on Chemical Use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Regular training sessions for safe and effective use of cleaning agents.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Compulsory PPE Usage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Strict adherence to wearing personal protective equipment like gloves and masks.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Ergonomic Equipment Implementation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Utilizing ergonomic tools to minimize strain injuries.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OSHA Standard Compliance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Following Occupational Safety and Health Administration guidelines.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Regular Health and Safety Workshops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Conducting workshops to keep staff updated on safety protocols.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Hygiene Standards Adherence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Ensuring compliance with hygiene and sanitation standards.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Emergency Response Training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Regular training for staff on handling various emergencies.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Accident Reporting Procedures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Clear guidelines for reporting and documenting workplace accidents.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7E6E41-9650-498A-AC2F-D490092BB1D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43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Display 'Wet Floor' Signs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Always use signage after cleaning to warn of slippery surfaces.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Proper Chemical Storage and Labeling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Ensure all cleaning agents are stored safely and clearly labeled to avoid misuse.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Use of Color-Coded Cloths and Mops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Implement a color-coding system to prevent cross-contamination between different areas.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Regular Equipment Checks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Conduct routine inspections and maintenance of electrical cleaning equipment.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Training in Safe Lifting Techniques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Educate staff on proper methods to avoid musculoskeletal injuries.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Provision of Personal Protective Equipment (PPE)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Supply gloves, masks, and other necessary PPE for handling hazardous materials.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Implementing a Reporting System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Establish a protocol for reporting potential hazards or incidents promptly.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Ensuring Adequate Ventilation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Make sure that areas are well-ventilated, especially when using strong chemicals.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7E6E41-9650-498A-AC2F-D490092BB1D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1571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Initial Room Organization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Starting with decluttering for clear cleaning pathways.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Top-to-Bottom Dusting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Systematic dusting approach using suitable tools.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Disinfecting High-Touch Areas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Focused sanitization of frequently used surfaces.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Safe Floor Cleaning Practices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Ensuring floors are dry post-vacuuming/mopping.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Proper Disposal of Waste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Safe and sanitary disposal of cleaning materials.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Checking for Electrical Hazards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Inspecting rooms for any electrical safety risks.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Securing Loose Items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Ensuring items like mirrors or frames are securely fastened.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Room Ventilation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Keeping rooms well-ventilated during and after cleaning.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7E6E41-9650-498A-AC2F-D490092BB1D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279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HEPA Filter Vacuums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Using vacuums with HEPA filters for allergen reduction.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Microfiber Cleaning Tools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Employing microfiber for effective, safe cleaning.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Environmentally Friendly Cleaning Agents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Using non-toxic cleaning products.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Safety-Checked Electrical Equipment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Regular inspection of electrical tools.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First Aid Kits in Cleaning Carts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Equipping cleaning carts with first aid kits.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Noise Reduction Ear Protection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Providing ear protection for high-decibel equipment.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Weight-Balanced Cleaning Equipment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Using equipment that minimizes physical strain.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Regular Tool and Equipment Training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Ensuring staff are trained in new tools and equipment.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7E6E41-9650-498A-AC2F-D490092BB1D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146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Routine Safety Inspections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Regular checks for potential hazards in rooms.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Ventilation with Chemical Use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Maintaining air quality during chemical use.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Staff Training on Hazard Identification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Educating staff to recognize and report hazards.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Equipment Maintenance Routine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Scheduled inspections and replacement of cleaning tools.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Safe Storage of Cleaning Supplies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Ensuring cleaning supplies are stored securely.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Prevention of Biological Hazards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Strategies for handling biological contaminants.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Regular Updates on Safety Guidelines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Keeping safety guidelines current and accessible.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ECECEC"/>
                </a:solidFill>
                <a:effectLst/>
                <a:latin typeface="Söhne"/>
              </a:rPr>
              <a:t>Use of Warning Signs for Hazardous Areas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: Placing warning signs in areas with potential risks.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7E6E41-9650-498A-AC2F-D490092BB1D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683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0B819-26C4-F22E-0372-0475840A8C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91BF67-6B29-95DD-BE97-501A9372BE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D7C056-6B3E-1E6A-3D46-FDACB83A1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BDF65-2AAF-E0EF-7654-2FE0F9758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E4B67-6990-5375-A53E-598742DBD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79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41BAC-07DB-F795-29CF-199057ED3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2B957-6F77-FE34-E61A-7F946000A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42F57-8713-4C5C-5D5C-3840335DA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1B9DE7-838D-596F-0E7B-6E6D07ECC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863470-B132-D7AA-C97C-B9E08CFB4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83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B9C3D-0D23-8B34-26A7-9B76F802F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7C6C0-1940-8D89-6A25-0CD1CA29EB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AAEF4-3D9B-224F-F080-FDB0DD567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DFF30-E5C0-ABEE-BFDC-AC985B78B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BB32FF-5E17-93CA-A669-D27AEB42C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994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AB899-800B-6611-10CF-F5E6CFE7D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45752-4C17-0656-7DE5-5AAC55597E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BA6828-7CD4-E382-46C1-3E9CC8A237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51E081-A7FB-25B2-745D-930A27AC4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EDAEFB-94D4-6965-8FF6-8F1C7B670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BC831F-50AD-64D6-C7C8-068674E5B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0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B7546-8AEE-2251-1CB1-391DED7B5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DB3EC5-1AAD-4137-5C19-74927516ED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FD8D0E-225A-C8BD-994D-0B978DABA3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532AF6-5825-4576-A444-EBB64817EF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3B137A-5299-404F-1570-B59A3B28F7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D14C46-BD38-300B-3F0B-223A50D09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31C1A1-3A83-6187-5D1D-43BFA0AB5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5FA2CA-9BF0-E58A-05F1-A9E0358A5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210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AC446-D9F2-18D3-9D11-FD9229494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96AFC4-1C57-F25C-B4C0-120B3996D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97C8A5-3806-D030-7C66-F4BB77208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2FDAE7-3034-97D2-02AE-C1D6AB797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293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CF4B65-742A-549F-9091-D050CA764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2B86A3-702C-6C8A-CF5D-CE152BF88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CE6DB-FEE2-2906-9540-FA996051D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78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88A92-C238-9433-C30D-88EB5B051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9D74D-216A-FFE0-A718-0DA82D222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662C0-2D33-73CA-91E0-8E7ABA9A6B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28EF98-9678-5461-B16C-2A77ACF83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8D4C96-054E-5B3D-16C1-9FC8D011B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0ADF2F-B591-9433-447A-EC2424513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427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CD809-3538-2B32-233D-A7D22C584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FBEF9F-AADE-3562-CE2F-FD747983DD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097A5B-B733-5D25-A70C-42C866C16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51B775-B880-825E-0EEB-52C32E22A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7BFCE0-4082-ABF7-37CC-E7C363B4B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FE303F-D37A-44C9-240D-59D125D79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557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22A5B-7D44-0CFC-11B5-B80328737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E52A69-B92C-CB04-17EB-1817D6B0D8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CB3-6182-7C26-2DCF-6F1D77686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66B13-8916-31C5-DDD2-F6191F95A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96D02-589C-0568-E09B-DC4A075F5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152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052962-0865-3EFB-0E25-BDF78819A1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9A5FDB-FD6A-C415-BED6-0F6F43F10D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56D6F1-757F-0E6E-4BE5-0F18BB116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00EA82-8637-81B9-E905-67D8FA95B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B412-B63B-3E8B-7C98-42ADBED0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603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07F86F-68B9-62B9-02D3-BAF13C44C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BADDB2-CF05-D76C-28FD-3D5FA82680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34D50-F019-F745-609C-8E8264E60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458BB0-7684-4A80-BEC5-94204CB8C2B7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678B4-CA9B-B05D-0307-BD03FF50F1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BA447-7ACB-71E5-8929-69A164AF82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7BFC34-BFBC-4901-A36B-E80A243622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429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47F69-6D78-E2E5-C95F-03494B4ACB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0800000" flipV="1">
            <a:off x="-2" y="2610002"/>
            <a:ext cx="4271288" cy="1332051"/>
          </a:xfrm>
        </p:spPr>
        <p:txBody>
          <a:bodyPr anchor="b">
            <a:noAutofit/>
          </a:bodyPr>
          <a:lstStyle/>
          <a:p>
            <a:pPr algn="l"/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and safety Guide for the Delta Hotels by Marriott Nottingham Belfry</a:t>
            </a:r>
            <a:b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20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F60F41-BCD8-E0CB-EC55-F8ED970B20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569198"/>
            <a:ext cx="4226011" cy="1252226"/>
          </a:xfrm>
        </p:spPr>
        <p:txBody>
          <a:bodyPr>
            <a:normAutofit lnSpcReduction="10000"/>
          </a:bodyPr>
          <a:lstStyle/>
          <a:p>
            <a:pPr algn="l"/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Rehan Shah 2241266</a:t>
            </a:r>
          </a:p>
          <a:p>
            <a:pPr algn="l"/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BMIH4006 Operating Hotel Facilities</a:t>
            </a:r>
            <a:br>
              <a:rPr lang="en-US" sz="2000" dirty="0">
                <a:solidFill>
                  <a:srgbClr val="0070C0"/>
                </a:solidFill>
              </a:rPr>
            </a:b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95DEF50-7710-0925-C6BA-EF3D1C90C9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1290" y="0"/>
            <a:ext cx="792071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3CB5707-451B-BE4D-0F04-852990B59D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7693"/>
            <a:ext cx="4271290" cy="2617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293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uilding with a large entrance&#10;&#10;Description automatically generated with medium confidence">
            <a:extLst>
              <a:ext uri="{FF2B5EF4-FFF2-40B4-BE49-F238E27FC236}">
                <a16:creationId xmlns:a16="http://schemas.microsoft.com/office/drawing/2014/main" id="{4DDB2459-D12B-29AD-4EA8-B6E4258F40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73" r="509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80B8CE-CE9C-D96A-3C1D-B1D90036CD25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Identifying Potential Risks</a:t>
            </a:r>
            <a:endParaRPr lang="en-US" sz="4000">
              <a:latin typeface="+mj-lt"/>
              <a:ea typeface="+mj-ea"/>
              <a:cs typeface="+mj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2F8A4A-34CE-92BD-2AAC-8595E899EC4F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Slips and falls due to wet floors or clutter.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Exposure to harmful chemicals from cleaning agents.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Musculoskeletal injuries from improper lifting or repetitive motions(Lin et al., 2020) 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Electrical hazards from faulty equipment.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Cross-contamination risks in bathroom and kitchen areas.</a:t>
            </a:r>
          </a:p>
        </p:txBody>
      </p:sp>
    </p:spTree>
    <p:extLst>
      <p:ext uri="{BB962C8B-B14F-4D97-AF65-F5344CB8AC3E}">
        <p14:creationId xmlns:p14="http://schemas.microsoft.com/office/powerpoint/2010/main" val="1620080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Construction work tools">
            <a:extLst>
              <a:ext uri="{FF2B5EF4-FFF2-40B4-BE49-F238E27FC236}">
                <a16:creationId xmlns:a16="http://schemas.microsoft.com/office/drawing/2014/main" id="{4F4535FC-952A-07C8-D8E9-BF42B387EA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45" r="737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991680-663F-3E34-6347-FFFB568C1A9A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+mj-lt"/>
                <a:ea typeface="+mj-ea"/>
                <a:cs typeface="+mj-cs"/>
              </a:rPr>
              <a:t>Industry Best Practices and Regulations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DC9D35-7049-8DAF-D6C0-2A1CF5C74046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Regular training on proper use of cleaning chemicals.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Usage of personal protective equipment (PPE) like gloves and masks.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Implementing ergonomic tools and techniques to prevent strain injuries (</a:t>
            </a:r>
            <a:r>
              <a:rPr lang="en-US" sz="2000" dirty="0" err="1"/>
              <a:t>Sadhale</a:t>
            </a:r>
            <a:r>
              <a:rPr lang="en-US" sz="2000" dirty="0"/>
              <a:t>, 2021).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Adhering to Occupational Safety and Health Administration (OSHA) standards for workplace safety.</a:t>
            </a:r>
          </a:p>
        </p:txBody>
      </p:sp>
    </p:spTree>
    <p:extLst>
      <p:ext uri="{BB962C8B-B14F-4D97-AF65-F5344CB8AC3E}">
        <p14:creationId xmlns:p14="http://schemas.microsoft.com/office/powerpoint/2010/main" val="2004998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F9602B-1978-4190-5614-4CEEB35A867C}"/>
              </a:ext>
            </a:extLst>
          </p:cNvPr>
          <p:cNvSpPr txBox="1"/>
          <p:nvPr/>
        </p:nvSpPr>
        <p:spPr>
          <a:xfrm>
            <a:off x="1143000" y="990599"/>
            <a:ext cx="9906000" cy="685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Precautions to Prevent Accidents and Injuries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E419F391-B399-B9B6-73AD-F678B13338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6367500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6171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69A63F-55FB-8332-8363-176078BF4E7E}"/>
              </a:ext>
            </a:extLst>
          </p:cNvPr>
          <p:cNvSpPr txBox="1"/>
          <p:nvPr/>
        </p:nvSpPr>
        <p:spPr>
          <a:xfrm>
            <a:off x="1137033" y="670559"/>
            <a:ext cx="4683321" cy="214884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>
                <a:latin typeface="+mj-lt"/>
                <a:ea typeface="+mj-ea"/>
                <a:cs typeface="+mj-cs"/>
              </a:rPr>
              <a:t>Step-by-Step Room Cleaning Procedure with Safety Measures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B4F4141-5547-0CC2-58F0-935B031416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308" r="-2" b="2993"/>
          <a:stretch/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6EDD10-5B0D-6570-F98D-BC680869EA9C}"/>
              </a:ext>
            </a:extLst>
          </p:cNvPr>
          <p:cNvSpPr txBox="1"/>
          <p:nvPr/>
        </p:nvSpPr>
        <p:spPr>
          <a:xfrm>
            <a:off x="6797004" y="670559"/>
            <a:ext cx="4555782" cy="54450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Start with decluttering the room, ensuring clear pathways.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Dusting from top to bottom, using appropriate tools.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Sanitizing high-touch areas with suitable disinfectants.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Vacuuming/mopping the floor, ensuring the area is dry before allowing access(Vance et al., 2022) 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Proper disposal of cleaning materials and waste.</a:t>
            </a:r>
          </a:p>
        </p:txBody>
      </p:sp>
    </p:spTree>
    <p:extLst>
      <p:ext uri="{BB962C8B-B14F-4D97-AF65-F5344CB8AC3E}">
        <p14:creationId xmlns:p14="http://schemas.microsoft.com/office/powerpoint/2010/main" val="606006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B6D53D-80F1-84EC-B96B-A35E879B79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73" r="509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CC55D6-BA61-C23A-3F25-35B02F72AB62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+mj-lt"/>
                <a:ea typeface="+mj-ea"/>
                <a:cs typeface="+mj-cs"/>
              </a:rPr>
              <a:t>Essential Equipment and Safe Usage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90A42D-E4B5-7BC1-806C-3C7CCE4B6C3B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Vacuum cleaners with HEPA filters.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Microfiber mops and cloths for effective and safe cleaning (Shapoval et al., 2022).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Non-toxic, eco-friendly cleaning agents.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Properly insulated and grounded electrical equipment.</a:t>
            </a:r>
          </a:p>
        </p:txBody>
      </p:sp>
    </p:spTree>
    <p:extLst>
      <p:ext uri="{BB962C8B-B14F-4D97-AF65-F5344CB8AC3E}">
        <p14:creationId xmlns:p14="http://schemas.microsoft.com/office/powerpoint/2010/main" val="3823821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99D4B4-065E-11C2-7C09-3A9B51D672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FCBC60-DDFD-A21F-7D69-A28C2109A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AB8597-1E90-1AFE-A9E8-CD20B8BAE5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73" r="509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6EAEB33-43E6-91F2-7FC7-BF6F9CF52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50CFF8-22C2-B90E-EBEB-B1DA3B8E31F9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0" dirty="0">
                <a:effectLst/>
                <a:latin typeface="Söhne"/>
              </a:rPr>
              <a:t>Hazard Mitigation in Room Cleaning</a:t>
            </a:r>
            <a:endParaRPr lang="en-US" sz="4000" dirty="0">
              <a:latin typeface="+mj-lt"/>
              <a:ea typeface="+mj-ea"/>
              <a:cs typeface="+mj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8A2F99-1B97-06D0-A71D-968A630AF70C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Söhne"/>
              </a:rPr>
              <a:t>Regular inspection of rooms for potential hazards like loose carpets or electrical issues.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Söhne"/>
              </a:rPr>
              <a:t>Ensuring proper ventilation when using cleaning chemicals.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Söhne"/>
              </a:rPr>
              <a:t>Training staff to identify and report potential risks promptly.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Söhne"/>
              </a:rPr>
              <a:t>Establishing a routine for inspecting and replacing worn-out tools and equipment.</a:t>
            </a:r>
          </a:p>
        </p:txBody>
      </p:sp>
    </p:spTree>
    <p:extLst>
      <p:ext uri="{BB962C8B-B14F-4D97-AF65-F5344CB8AC3E}">
        <p14:creationId xmlns:p14="http://schemas.microsoft.com/office/powerpoint/2010/main" val="1412074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14910D-9D76-A04C-426F-5D06D60A7B5C}"/>
              </a:ext>
            </a:extLst>
          </p:cNvPr>
          <p:cNvSpPr txBox="1"/>
          <p:nvPr/>
        </p:nvSpPr>
        <p:spPr>
          <a:xfrm>
            <a:off x="1179226" y="1280679"/>
            <a:ext cx="9833548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DA0C278-5E1D-0BF7-83EB-CF7560FA0FA2}"/>
              </a:ext>
            </a:extLst>
          </p:cNvPr>
          <p:cNvSpPr txBox="1"/>
          <p:nvPr/>
        </p:nvSpPr>
        <p:spPr>
          <a:xfrm>
            <a:off x="1179226" y="2890979"/>
            <a:ext cx="9833548" cy="26939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2"/>
                </a:solidFill>
              </a:rPr>
              <a:t>Lin, N., </a:t>
            </a:r>
            <a:r>
              <a:rPr lang="en-US" sz="1100" dirty="0" err="1">
                <a:solidFill>
                  <a:schemeClr val="tx2"/>
                </a:solidFill>
              </a:rPr>
              <a:t>Rosemberg</a:t>
            </a:r>
            <a:r>
              <a:rPr lang="en-US" sz="1100" dirty="0">
                <a:solidFill>
                  <a:schemeClr val="tx2"/>
                </a:solidFill>
              </a:rPr>
              <a:t>, M., Li, W., Meza‐Wilson, E., Godwin, C. and Batterman, S. (2020). Occupational exposure and health risks of volatile organic compounds of hotel housekeepers: Field measurements of exposure and health risks. Indoor Air. </a:t>
            </a:r>
            <a:r>
              <a:rPr lang="en-US" sz="1100" dirty="0" err="1">
                <a:solidFill>
                  <a:schemeClr val="tx2"/>
                </a:solidFill>
              </a:rPr>
              <a:t>doi:https</a:t>
            </a:r>
            <a:r>
              <a:rPr lang="en-US" sz="1100" dirty="0">
                <a:solidFill>
                  <a:schemeClr val="tx2"/>
                </a:solidFill>
              </a:rPr>
              <a:t>://doi.org/10.1111/ina.12709.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 err="1">
                <a:solidFill>
                  <a:schemeClr val="tx2"/>
                </a:solidFill>
              </a:rPr>
              <a:t>Sadhale</a:t>
            </a:r>
            <a:r>
              <a:rPr lang="en-US" sz="1100" dirty="0">
                <a:solidFill>
                  <a:schemeClr val="tx2"/>
                </a:solidFill>
              </a:rPr>
              <a:t>, M. (2021). The Changing Role of Housekeeping Department in Hotels Post COVID-19 Pandemic. 212.169.38. [online] </a:t>
            </a:r>
            <a:r>
              <a:rPr lang="en-US" sz="1100" dirty="0" err="1">
                <a:solidFill>
                  <a:schemeClr val="tx2"/>
                </a:solidFill>
              </a:rPr>
              <a:t>doi:https</a:t>
            </a:r>
            <a:r>
              <a:rPr lang="en-US" sz="1100" dirty="0">
                <a:solidFill>
                  <a:schemeClr val="tx2"/>
                </a:solidFill>
              </a:rPr>
              <a:t>://doi.org/978-81-951936-0-8.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2"/>
                </a:solidFill>
              </a:rPr>
              <a:t>Shapoval, V., Sönmez, S., Hsieh, Y.-C. (Jerrie) and Apostolopoulos, Y. (2022). Occupational Health and Safety of Immigrant Hotel Housekeepers. Workplace Health &amp; Safety, p.216507992210907. </a:t>
            </a:r>
            <a:r>
              <a:rPr lang="en-US" sz="1100" dirty="0" err="1">
                <a:solidFill>
                  <a:schemeClr val="tx2"/>
                </a:solidFill>
              </a:rPr>
              <a:t>doi:https</a:t>
            </a:r>
            <a:r>
              <a:rPr lang="en-US" sz="1100" dirty="0">
                <a:solidFill>
                  <a:schemeClr val="tx2"/>
                </a:solidFill>
              </a:rPr>
              <a:t>://doi.org/10.1177/21650799221090712.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2"/>
                </a:solidFill>
              </a:rPr>
              <a:t>Sharma, S. and Kaushik, T. (2021). Aesthetically clean to clinically clean – A study on new housekeeping practices in Delhi hotels beyond COVID-19 pandemic. Worldwide Hospitality and Tourism Themes, ahead-of-print(ahead-of-print). </a:t>
            </a:r>
            <a:r>
              <a:rPr lang="en-US" sz="1100" dirty="0" err="1">
                <a:solidFill>
                  <a:schemeClr val="tx2"/>
                </a:solidFill>
              </a:rPr>
              <a:t>doi:https</a:t>
            </a:r>
            <a:r>
              <a:rPr lang="en-US" sz="1100" dirty="0">
                <a:solidFill>
                  <a:schemeClr val="tx2"/>
                </a:solidFill>
              </a:rPr>
              <a:t>://doi.org/10.1108/whatt-05-2021-0069.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2"/>
                </a:solidFill>
              </a:rPr>
              <a:t>Singh, V., Narula, H., </a:t>
            </a:r>
            <a:r>
              <a:rPr lang="en-US" sz="1100" dirty="0" err="1">
                <a:solidFill>
                  <a:schemeClr val="tx2"/>
                </a:solidFill>
              </a:rPr>
              <a:t>Supehia</a:t>
            </a:r>
            <a:r>
              <a:rPr lang="en-US" sz="1100" dirty="0">
                <a:solidFill>
                  <a:schemeClr val="tx2"/>
                </a:solidFill>
              </a:rPr>
              <a:t>, S., Sharma, M., Gupta, P.K., Sharma, A. and Rao, S. (2021). Impact of Video Modules-Based Training on Knowledge, Attitude, and Practices of Cleaning and Disinfection Among Housekeeping Staff at a Tertiary Care Center During the COVID-19 Pandemic. </a:t>
            </a:r>
            <a:r>
              <a:rPr lang="en-US" sz="1100" dirty="0" err="1">
                <a:solidFill>
                  <a:schemeClr val="tx2"/>
                </a:solidFill>
              </a:rPr>
              <a:t>Cureus</a:t>
            </a:r>
            <a:r>
              <a:rPr lang="en-US" sz="1100" dirty="0">
                <a:solidFill>
                  <a:schemeClr val="tx2"/>
                </a:solidFill>
              </a:rPr>
              <a:t>, [online] 13(10). </a:t>
            </a:r>
            <a:r>
              <a:rPr lang="en-US" sz="1100" dirty="0" err="1">
                <a:solidFill>
                  <a:schemeClr val="tx2"/>
                </a:solidFill>
              </a:rPr>
              <a:t>doi:https</a:t>
            </a:r>
            <a:r>
              <a:rPr lang="en-US" sz="1100" dirty="0">
                <a:solidFill>
                  <a:schemeClr val="tx2"/>
                </a:solidFill>
              </a:rPr>
              <a:t>://doi.org/10.7759/cureus.19125.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2"/>
                </a:solidFill>
              </a:rPr>
              <a:t>Vance, N., Ackerman-Barger, K., Murray-García, J. and </a:t>
            </a:r>
            <a:r>
              <a:rPr lang="en-US" sz="1100" dirty="0" err="1">
                <a:solidFill>
                  <a:schemeClr val="tx2"/>
                </a:solidFill>
              </a:rPr>
              <a:t>Cothran</a:t>
            </a:r>
            <a:r>
              <a:rPr lang="en-US" sz="1100" dirty="0">
                <a:solidFill>
                  <a:schemeClr val="tx2"/>
                </a:solidFill>
              </a:rPr>
              <a:t>, F.A. (2022). ‘More than just cleaning’: A qualitative descriptive study of hospital cleaning staff as patient caregivers. International Journal of Nursing Studies Advances, 4, p.100097. </a:t>
            </a:r>
            <a:r>
              <a:rPr lang="en-US" sz="1100" dirty="0" err="1">
                <a:solidFill>
                  <a:schemeClr val="tx2"/>
                </a:solidFill>
              </a:rPr>
              <a:t>doi:https</a:t>
            </a:r>
            <a:r>
              <a:rPr lang="en-US" sz="1100" dirty="0">
                <a:solidFill>
                  <a:schemeClr val="tx2"/>
                </a:solidFill>
              </a:rPr>
              <a:t>://doi.org/10.1016/j.ijnsa.2022.100097.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656076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1390</Words>
  <Application>Microsoft Office PowerPoint</Application>
  <PresentationFormat>Widescreen</PresentationFormat>
  <Paragraphs>97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Söhne</vt:lpstr>
      <vt:lpstr>Office Theme</vt:lpstr>
      <vt:lpstr>Health and safety Guide for the Delta Hotels by Marriott Nottingham Belfry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Safety Guide for the Delta Hotels by Marriott Nottingham Belfry</dc:title>
  <dc:creator>Rehan Shah</dc:creator>
  <cp:lastModifiedBy>Rehan Shah</cp:lastModifiedBy>
  <cp:revision>3</cp:revision>
  <dcterms:created xsi:type="dcterms:W3CDTF">2024-02-20T11:00:36Z</dcterms:created>
  <dcterms:modified xsi:type="dcterms:W3CDTF">2024-02-22T10:58:11Z</dcterms:modified>
</cp:coreProperties>
</file>