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4" r:id="rId3"/>
    <p:sldId id="319" r:id="rId4"/>
    <p:sldId id="294" r:id="rId5"/>
    <p:sldId id="269" r:id="rId6"/>
    <p:sldId id="265" r:id="rId7"/>
    <p:sldId id="266" r:id="rId8"/>
    <p:sldId id="339" r:id="rId9"/>
    <p:sldId id="297" r:id="rId10"/>
    <p:sldId id="334" r:id="rId11"/>
    <p:sldId id="344" r:id="rId12"/>
    <p:sldId id="335" r:id="rId13"/>
    <p:sldId id="340" r:id="rId14"/>
    <p:sldId id="345" r:id="rId15"/>
    <p:sldId id="336" r:id="rId16"/>
    <p:sldId id="343" r:id="rId17"/>
    <p:sldId id="346" r:id="rId18"/>
    <p:sldId id="337" r:id="rId19"/>
    <p:sldId id="338" r:id="rId20"/>
    <p:sldId id="342" r:id="rId21"/>
    <p:sldId id="347" r:id="rId22"/>
    <p:sldId id="42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158" autoAdjust="0"/>
  </p:normalViewPr>
  <p:slideViewPr>
    <p:cSldViewPr snapToGrid="0">
      <p:cViewPr varScale="1">
        <p:scale>
          <a:sx n="61" d="100"/>
          <a:sy n="61" d="100"/>
        </p:scale>
        <p:origin x="10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BD3E32-6414-4335-BC4B-F2AAB9EC3B59}" type="datetimeFigureOut">
              <a:rPr lang="en-GB" smtClean="0"/>
              <a:t>03/02/2022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F7BCD6-F353-487B-991D-0D7C357AA859}" type="slidenum">
              <a:rPr lang="en-GB" smtClean="0"/>
              <a:t>‹#›</a:t>
            </a:fld>
            <a:endParaRPr lang="en-GB"/>
          </a:p>
        </p:txBody>
      </p:sp>
    </p:spTree>
    <p:extLst>
      <p:ext uri="{BB962C8B-B14F-4D97-AF65-F5344CB8AC3E}">
        <p14:creationId xmlns:p14="http://schemas.microsoft.com/office/powerpoint/2010/main" val="3001785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Task here:  9 </a:t>
            </a:r>
            <a:r>
              <a:rPr kumimoji="0" lang="en-GB" sz="1200" b="0" i="0" u="none" strike="noStrike" kern="1200" cap="none" spc="0" normalizeH="0" baseline="0" noProof="0" dirty="0" err="1">
                <a:ln>
                  <a:noFill/>
                </a:ln>
                <a:solidFill>
                  <a:prstClr val="black"/>
                </a:solidFill>
                <a:effectLst/>
                <a:uLnTx/>
                <a:uFillTx/>
                <a:latin typeface="+mn-lt"/>
                <a:ea typeface="+mn-ea"/>
                <a:cs typeface="+mn-cs"/>
              </a:rPr>
              <a:t>grps</a:t>
            </a:r>
            <a:r>
              <a:rPr kumimoji="0" lang="en-GB" sz="1200" b="0" i="0" u="none" strike="noStrike" kern="1200" cap="none" spc="0" normalizeH="0" baseline="0" noProof="0" dirty="0">
                <a:ln>
                  <a:noFill/>
                </a:ln>
                <a:solidFill>
                  <a:prstClr val="black"/>
                </a:solidFill>
                <a:effectLst/>
                <a:uLnTx/>
                <a:uFillTx/>
                <a:latin typeface="+mn-lt"/>
                <a:ea typeface="+mn-ea"/>
                <a:cs typeface="+mn-cs"/>
              </a:rPr>
              <a:t> – point each – consider and critique – does this principle have contemporary relevance? 5WH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Relevance (5WH) - does it fit with the values and customs of our times -  does it even make sense today -  should it be updated - reconceptualised - is it really achievable?</a:t>
            </a:r>
          </a:p>
          <a:p>
            <a:endParaRPr lang="en-GB" dirty="0"/>
          </a:p>
        </p:txBody>
      </p:sp>
      <p:sp>
        <p:nvSpPr>
          <p:cNvPr id="4" name="Slide Number Placeholder 3"/>
          <p:cNvSpPr>
            <a:spLocks noGrp="1"/>
          </p:cNvSpPr>
          <p:nvPr>
            <p:ph type="sldNum" sz="quarter" idx="5"/>
          </p:nvPr>
        </p:nvSpPr>
        <p:spPr/>
        <p:txBody>
          <a:bodyPr/>
          <a:lstStyle/>
          <a:p>
            <a:fld id="{B0B5EF69-6282-41D6-98DF-E801433ABD80}" type="slidenum">
              <a:rPr lang="en-GB" smtClean="0"/>
              <a:t>3</a:t>
            </a:fld>
            <a:endParaRPr lang="en-GB"/>
          </a:p>
        </p:txBody>
      </p:sp>
    </p:spTree>
    <p:extLst>
      <p:ext uri="{BB962C8B-B14F-4D97-AF65-F5344CB8AC3E}">
        <p14:creationId xmlns:p14="http://schemas.microsoft.com/office/powerpoint/2010/main" val="3133536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Baskerville" pitchFamily="-112" charset="0"/>
              <a:ea typeface="ＭＳ Ｐゴシック" pitchFamily="34" charset="-128"/>
            </a:endParaRPr>
          </a:p>
        </p:txBody>
      </p:sp>
    </p:spTree>
    <p:extLst>
      <p:ext uri="{BB962C8B-B14F-4D97-AF65-F5344CB8AC3E}">
        <p14:creationId xmlns:p14="http://schemas.microsoft.com/office/powerpoint/2010/main" val="2486778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Night Watchmen, Gamekeepers etc. Orthodox = Primary Objects tackle crime, drunkeness, public order etc.</a:t>
            </a:r>
          </a:p>
          <a:p>
            <a:pPr eaLnBrk="1" hangingPunct="1"/>
            <a:endParaRPr lang="en-GB" altLang="en-US"/>
          </a:p>
          <a:p>
            <a:pPr eaLnBrk="1" hangingPunct="1"/>
            <a:r>
              <a:rPr lang="en-GB" altLang="en-US"/>
              <a:t>.     </a:t>
            </a:r>
          </a:p>
        </p:txBody>
      </p:sp>
    </p:spTree>
    <p:extLst>
      <p:ext uri="{BB962C8B-B14F-4D97-AF65-F5344CB8AC3E}">
        <p14:creationId xmlns:p14="http://schemas.microsoft.com/office/powerpoint/2010/main" val="1401984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3363" indent="-233363"/>
            <a:r>
              <a:rPr lang="en-GB" dirty="0"/>
              <a:t>Police - perform functions by the institution of the police service and the broader processes of social regulation and reproduction that govern everyday lives.</a:t>
            </a:r>
          </a:p>
          <a:p>
            <a:pPr marL="233363" indent="-233363"/>
            <a:r>
              <a:rPr lang="en-GB" dirty="0"/>
              <a:t>The word ‘policing’ is linked to  ‘politics’, the government </a:t>
            </a:r>
          </a:p>
          <a:p>
            <a:pPr marL="233363" indent="-233363"/>
            <a:r>
              <a:rPr lang="en-GB" dirty="0"/>
              <a:t>‘Policing’ did not come to be associated with the particular activities of a specific institution (</a:t>
            </a:r>
            <a:r>
              <a:rPr lang="en-GB" i="1" dirty="0"/>
              <a:t>the</a:t>
            </a:r>
            <a:r>
              <a:rPr lang="en-GB" dirty="0"/>
              <a:t> police) until relatively recently in many societies</a:t>
            </a:r>
          </a:p>
          <a:p>
            <a:endParaRPr lang="en-GB" dirty="0"/>
          </a:p>
          <a:p>
            <a:r>
              <a:rPr lang="en-GB" b="0" i="0" dirty="0">
                <a:solidFill>
                  <a:srgbClr val="646464"/>
                </a:solidFill>
                <a:effectLst/>
                <a:latin typeface="Roboto" panose="02000000000000000000" pitchFamily="2" charset="0"/>
              </a:rPr>
              <a:t>It is important to define what is meant by ‘policing’ as it is a term that is often misunderstood. Policing is often seen as little more than what </a:t>
            </a:r>
            <a:r>
              <a:rPr lang="en-GB" b="0" i="1" dirty="0">
                <a:solidFill>
                  <a:srgbClr val="646464"/>
                </a:solidFill>
                <a:effectLst/>
                <a:latin typeface="Roboto" panose="02000000000000000000" pitchFamily="2" charset="0"/>
              </a:rPr>
              <a:t>the police</a:t>
            </a:r>
            <a:r>
              <a:rPr lang="en-GB" b="0" i="0" dirty="0">
                <a:solidFill>
                  <a:srgbClr val="646464"/>
                </a:solidFill>
                <a:effectLst/>
                <a:latin typeface="Roboto" panose="02000000000000000000" pitchFamily="2" charset="0"/>
              </a:rPr>
              <a:t> do. Indeed it is common to find many books and articles on policing dedicated solely to the public police. It is, however, only relatively recently that the association of the word police with policing began to be used. Before the mid-eighteenth century, policing encompassed a much broader concept of the regulation of government and the morals or economy of society (Johnston, 1992). It was only after the mid-eighteenth century that the word ‘police’ begin to be associated with the maintenance of order and crime prevention. It was only natural then to define the ‘police’ as the body of men and women which had recently formed to undertake these functions (Johnston, 1992). A problem that has emerged as a consequence is the assumption that solely ‘the police’ undertake policing. It is important that these terms are differentiated because there are many other organisations engaged in this process. ‘The police’ refers to a particular organisation while ‘policing’ refers to a social process of which the former </a:t>
            </a:r>
            <a:r>
              <a:rPr lang="en-GB" b="0" i="1" dirty="0">
                <a:solidFill>
                  <a:srgbClr val="646464"/>
                </a:solidFill>
                <a:effectLst/>
                <a:latin typeface="Roboto" panose="02000000000000000000" pitchFamily="2" charset="0"/>
              </a:rPr>
              <a:t>and other phenomena</a:t>
            </a:r>
            <a:r>
              <a:rPr lang="en-GB" b="0" i="0" dirty="0">
                <a:solidFill>
                  <a:srgbClr val="646464"/>
                </a:solidFill>
                <a:effectLst/>
                <a:latin typeface="Roboto" panose="02000000000000000000" pitchFamily="2" charset="0"/>
              </a:rPr>
              <a:t> are a part (Reiner, 1994). It has indeed been argued that the vast bulk of policing is carried out by people and organisations other than the police (Rawlings, 1995).</a:t>
            </a:r>
            <a:endParaRPr lang="en-GB" dirty="0"/>
          </a:p>
        </p:txBody>
      </p:sp>
      <p:sp>
        <p:nvSpPr>
          <p:cNvPr id="4" name="Slide Number Placeholder 3"/>
          <p:cNvSpPr>
            <a:spLocks noGrp="1"/>
          </p:cNvSpPr>
          <p:nvPr>
            <p:ph type="sldNum" sz="quarter" idx="5"/>
          </p:nvPr>
        </p:nvSpPr>
        <p:spPr/>
        <p:txBody>
          <a:bodyPr/>
          <a:lstStyle/>
          <a:p>
            <a:fld id="{1AD7ADBC-4D0C-4F60-A843-240EE4929D81}" type="slidenum">
              <a:rPr lang="en-GB" smtClean="0"/>
              <a:t>7</a:t>
            </a:fld>
            <a:endParaRPr lang="en-GB"/>
          </a:p>
        </p:txBody>
      </p:sp>
    </p:spTree>
    <p:extLst>
      <p:ext uri="{BB962C8B-B14F-4D97-AF65-F5344CB8AC3E}">
        <p14:creationId xmlns:p14="http://schemas.microsoft.com/office/powerpoint/2010/main" val="3599151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https://assets.publishing.service.gov.uk/government/uploads/system/uploads/attachment_data/file/118241/policing-21st-full-pdf.pdf</a:t>
            </a:r>
          </a:p>
        </p:txBody>
      </p:sp>
      <p:sp>
        <p:nvSpPr>
          <p:cNvPr id="4" name="Slide Number Placeholder 3"/>
          <p:cNvSpPr>
            <a:spLocks noGrp="1"/>
          </p:cNvSpPr>
          <p:nvPr>
            <p:ph type="sldNum" sz="quarter" idx="5"/>
          </p:nvPr>
        </p:nvSpPr>
        <p:spPr/>
        <p:txBody>
          <a:bodyPr/>
          <a:lstStyle/>
          <a:p>
            <a:fld id="{18F7BCD6-F353-487B-991D-0D7C357AA859}" type="slidenum">
              <a:rPr lang="en-GB" smtClean="0"/>
              <a:t>10</a:t>
            </a:fld>
            <a:endParaRPr lang="en-GB"/>
          </a:p>
        </p:txBody>
      </p:sp>
    </p:spTree>
    <p:extLst>
      <p:ext uri="{BB962C8B-B14F-4D97-AF65-F5344CB8AC3E}">
        <p14:creationId xmlns:p14="http://schemas.microsoft.com/office/powerpoint/2010/main" val="1220960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https://www.police-foundation.org.uk/2017/wp-content/uploads/2017/06/roles_and_resp.pdf</a:t>
            </a:r>
          </a:p>
          <a:p>
            <a:endParaRPr lang="en-GB" dirty="0"/>
          </a:p>
          <a:p>
            <a:r>
              <a:rPr lang="en-GB" dirty="0"/>
              <a:t>https://www.app.college.police.uk/app-content/major-investigation-and-public-protection/hate-crime/responding-to-non-crime-hate-incidents/</a:t>
            </a:r>
          </a:p>
        </p:txBody>
      </p:sp>
      <p:sp>
        <p:nvSpPr>
          <p:cNvPr id="4" name="Slide Number Placeholder 3"/>
          <p:cNvSpPr>
            <a:spLocks noGrp="1"/>
          </p:cNvSpPr>
          <p:nvPr>
            <p:ph type="sldNum" sz="quarter" idx="5"/>
          </p:nvPr>
        </p:nvSpPr>
        <p:spPr/>
        <p:txBody>
          <a:bodyPr/>
          <a:lstStyle/>
          <a:p>
            <a:fld id="{18F7BCD6-F353-487B-991D-0D7C357AA859}" type="slidenum">
              <a:rPr lang="en-GB" smtClean="0"/>
              <a:t>15</a:t>
            </a:fld>
            <a:endParaRPr lang="en-GB"/>
          </a:p>
        </p:txBody>
      </p:sp>
    </p:spTree>
    <p:extLst>
      <p:ext uri="{BB962C8B-B14F-4D97-AF65-F5344CB8AC3E}">
        <p14:creationId xmlns:p14="http://schemas.microsoft.com/office/powerpoint/2010/main" val="423066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https://www.bbc.co.uk/news/uk-england-leeds-59109881</a:t>
            </a:r>
          </a:p>
        </p:txBody>
      </p:sp>
      <p:sp>
        <p:nvSpPr>
          <p:cNvPr id="4" name="Slide Number Placeholder 3"/>
          <p:cNvSpPr>
            <a:spLocks noGrp="1"/>
          </p:cNvSpPr>
          <p:nvPr>
            <p:ph type="sldNum" sz="quarter" idx="5"/>
          </p:nvPr>
        </p:nvSpPr>
        <p:spPr/>
        <p:txBody>
          <a:bodyPr/>
          <a:lstStyle/>
          <a:p>
            <a:fld id="{18F7BCD6-F353-487B-991D-0D7C357AA859}" type="slidenum">
              <a:rPr lang="en-GB" smtClean="0"/>
              <a:t>17</a:t>
            </a:fld>
            <a:endParaRPr lang="en-GB"/>
          </a:p>
        </p:txBody>
      </p:sp>
    </p:spTree>
    <p:extLst>
      <p:ext uri="{BB962C8B-B14F-4D97-AF65-F5344CB8AC3E}">
        <p14:creationId xmlns:p14="http://schemas.microsoft.com/office/powerpoint/2010/main" val="347819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https://whatworks.college.police.uk/Research/Documents/150317_Fair_cop%202_FINAL_REPORT.pdf</a:t>
            </a:r>
          </a:p>
        </p:txBody>
      </p:sp>
      <p:sp>
        <p:nvSpPr>
          <p:cNvPr id="4" name="Slide Number Placeholder 3"/>
          <p:cNvSpPr>
            <a:spLocks noGrp="1"/>
          </p:cNvSpPr>
          <p:nvPr>
            <p:ph type="sldNum" sz="quarter" idx="5"/>
          </p:nvPr>
        </p:nvSpPr>
        <p:spPr/>
        <p:txBody>
          <a:bodyPr/>
          <a:lstStyle/>
          <a:p>
            <a:fld id="{18F7BCD6-F353-487B-991D-0D7C357AA859}" type="slidenum">
              <a:rPr lang="en-GB" smtClean="0"/>
              <a:t>18</a:t>
            </a:fld>
            <a:endParaRPr lang="en-GB"/>
          </a:p>
        </p:txBody>
      </p:sp>
    </p:spTree>
    <p:extLst>
      <p:ext uri="{BB962C8B-B14F-4D97-AF65-F5344CB8AC3E}">
        <p14:creationId xmlns:p14="http://schemas.microsoft.com/office/powerpoint/2010/main" val="3889895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6D2B9-4302-4E91-8515-C902CFA81E8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1ADF3CA-9DE1-4CBF-AFFB-33CFD005EC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3A6910-6427-4E23-B595-6EA42FA4F350}"/>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5" name="Footer Placeholder 4">
            <a:extLst>
              <a:ext uri="{FF2B5EF4-FFF2-40B4-BE49-F238E27FC236}">
                <a16:creationId xmlns:a16="http://schemas.microsoft.com/office/drawing/2014/main" id="{AD85564F-9E50-472C-B45A-E98EA6A08B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13C1A0-A244-40E6-82F5-B1EE28AA0C97}"/>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2547970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E25AB-4D91-4D8F-A209-85E8D65F9B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0726A8-D7F2-4A6F-A3D5-E313B2F151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507E5C-894B-4B16-A823-A8C91FACBA19}"/>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5" name="Footer Placeholder 4">
            <a:extLst>
              <a:ext uri="{FF2B5EF4-FFF2-40B4-BE49-F238E27FC236}">
                <a16:creationId xmlns:a16="http://schemas.microsoft.com/office/drawing/2014/main" id="{1BDDF429-9A9A-4F1C-BD86-C19971FAE7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138FDB-EB87-4DDD-B020-0BCFBEA07DD5}"/>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2197176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82C26-0B84-4E74-A66E-9B37E166A5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88441B-D539-43E7-AB5E-EC2B3F7925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ABC057-D1B3-4DA2-A38C-FD918CE2F365}"/>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5" name="Footer Placeholder 4">
            <a:extLst>
              <a:ext uri="{FF2B5EF4-FFF2-40B4-BE49-F238E27FC236}">
                <a16:creationId xmlns:a16="http://schemas.microsoft.com/office/drawing/2014/main" id="{B56F2FFD-5CA7-4908-A9FF-344551C6AF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A9DD9E-4632-472D-A674-FF832DE26A17}"/>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44351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466B2-DEB6-469E-A5E9-D97471844D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969591F-9731-43DA-824D-C42FDB04EF8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E5BE4D7-C1C4-454A-8CAA-9284388DB0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8B67121-DB96-45B7-9290-9DFCED329F1C}"/>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6" name="Footer Placeholder 5">
            <a:extLst>
              <a:ext uri="{FF2B5EF4-FFF2-40B4-BE49-F238E27FC236}">
                <a16:creationId xmlns:a16="http://schemas.microsoft.com/office/drawing/2014/main" id="{629F6922-6B39-4E73-8E83-687E5B5370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8A5793-76B3-4366-94D4-6354EB6CDBC9}"/>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2658609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87DFF-0665-4BCA-934E-42E55327EE5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84A906-24B9-4EFC-A9A1-44CC0AC5A6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120393-50A1-4A8E-A1C6-EFCBB3602D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4A0969B-9EB4-4BEE-AD8B-3F7BC96A7B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4AB4DF-EDAB-4059-AD84-FDE4309F81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008814D-8334-4C0D-9A78-DCD789F20993}"/>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8" name="Footer Placeholder 7">
            <a:extLst>
              <a:ext uri="{FF2B5EF4-FFF2-40B4-BE49-F238E27FC236}">
                <a16:creationId xmlns:a16="http://schemas.microsoft.com/office/drawing/2014/main" id="{A0A25211-1B2F-4764-9FC6-D3F48F9FDF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05AE6C-7B90-40EE-A29A-6D8C0A94D661}"/>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4000204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FF264-FA8B-47F3-B5AA-EB4E8A7CB8F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C8547D3-61A0-4A7A-862E-950684AC0BBE}"/>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4" name="Footer Placeholder 3">
            <a:extLst>
              <a:ext uri="{FF2B5EF4-FFF2-40B4-BE49-F238E27FC236}">
                <a16:creationId xmlns:a16="http://schemas.microsoft.com/office/drawing/2014/main" id="{F2513EAC-3778-469F-A591-258BE39503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D6D64A1-7CCE-4B6C-8C1B-14D09E925303}"/>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719970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A1AE74-AFEC-4288-9A34-0A05AD8B5DD6}"/>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3" name="Footer Placeholder 2">
            <a:extLst>
              <a:ext uri="{FF2B5EF4-FFF2-40B4-BE49-F238E27FC236}">
                <a16:creationId xmlns:a16="http://schemas.microsoft.com/office/drawing/2014/main" id="{AFFFA5EE-3DAB-4FE0-AA87-CA4939629A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DF8224-B88D-4C6C-9420-B3106A89BB5E}"/>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3908614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5A6B5-CD8C-40A8-B94B-00D57D4CDE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58763E8-3702-4C6F-B1C6-323023CAD7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BCAFED7-936F-428E-89BA-E0710D1BC4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1DA7A-A904-4EFC-B074-48AFFF93A9FB}"/>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6" name="Footer Placeholder 5">
            <a:extLst>
              <a:ext uri="{FF2B5EF4-FFF2-40B4-BE49-F238E27FC236}">
                <a16:creationId xmlns:a16="http://schemas.microsoft.com/office/drawing/2014/main" id="{0BFD694F-61F9-4ED7-BDC9-87C07F5643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B93E07-B2EF-40D9-B6FA-A9E274F57F76}"/>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360546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6CA3E-FBDB-4317-819F-DF51B5B7B8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68F9663-8A76-42DD-943C-B008709661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55D272-DFC9-4591-A0AC-9F6EDF2A7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23ACA0-AAC1-46D3-A33B-1195499D12B1}"/>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6" name="Footer Placeholder 5">
            <a:extLst>
              <a:ext uri="{FF2B5EF4-FFF2-40B4-BE49-F238E27FC236}">
                <a16:creationId xmlns:a16="http://schemas.microsoft.com/office/drawing/2014/main" id="{C263DFFA-1BE4-4509-874A-026C56FE41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05C597-2BDB-47B7-8FE7-748B4FF38701}"/>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1189154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B2834-31FC-4F56-85F2-53E2AF8659B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D84F2A-04C8-4522-890A-BAB092F4871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36D156-6B61-4A24-A081-287FBFAB0347}"/>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5" name="Footer Placeholder 4">
            <a:extLst>
              <a:ext uri="{FF2B5EF4-FFF2-40B4-BE49-F238E27FC236}">
                <a16:creationId xmlns:a16="http://schemas.microsoft.com/office/drawing/2014/main" id="{339C96BE-7424-4365-8C9E-867F4C9514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BAA91B-0ED1-45B9-B6EE-36F27895B76D}"/>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2926057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3CF3FC-2516-4DD7-9C71-671350A2C5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B1B84-66F6-494E-BAF7-0EF3EAF3519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9053EA-C756-46F7-8863-D7E42E55E9EC}"/>
              </a:ext>
            </a:extLst>
          </p:cNvPr>
          <p:cNvSpPr>
            <a:spLocks noGrp="1"/>
          </p:cNvSpPr>
          <p:nvPr>
            <p:ph type="dt" sz="half" idx="10"/>
          </p:nvPr>
        </p:nvSpPr>
        <p:spPr/>
        <p:txBody>
          <a:bodyPr/>
          <a:lstStyle/>
          <a:p>
            <a:fld id="{BAB03D8F-3AB4-4665-A051-67099D15EC4A}" type="datetimeFigureOut">
              <a:rPr lang="en-GB" smtClean="0"/>
              <a:t>03/02/2022</a:t>
            </a:fld>
            <a:endParaRPr lang="en-GB"/>
          </a:p>
        </p:txBody>
      </p:sp>
      <p:sp>
        <p:nvSpPr>
          <p:cNvPr id="5" name="Footer Placeholder 4">
            <a:extLst>
              <a:ext uri="{FF2B5EF4-FFF2-40B4-BE49-F238E27FC236}">
                <a16:creationId xmlns:a16="http://schemas.microsoft.com/office/drawing/2014/main" id="{E1908F9F-A41C-40DD-8244-886A135777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6FFFB9-C380-4A15-9AF6-1E7D0534197B}"/>
              </a:ext>
            </a:extLst>
          </p:cNvPr>
          <p:cNvSpPr>
            <a:spLocks noGrp="1"/>
          </p:cNvSpPr>
          <p:nvPr>
            <p:ph type="sldNum" sz="quarter" idx="12"/>
          </p:nvPr>
        </p:nvSpPr>
        <p:spPr/>
        <p:txBody>
          <a:bodyPr/>
          <a:lstStyle/>
          <a:p>
            <a:fld id="{AF1FF449-166F-48BC-9168-B9D7F61F18E2}" type="slidenum">
              <a:rPr lang="en-GB" smtClean="0"/>
              <a:t>‹#›</a:t>
            </a:fld>
            <a:endParaRPr lang="en-GB"/>
          </a:p>
        </p:txBody>
      </p:sp>
    </p:spTree>
    <p:extLst>
      <p:ext uri="{BB962C8B-B14F-4D97-AF65-F5344CB8AC3E}">
        <p14:creationId xmlns:p14="http://schemas.microsoft.com/office/powerpoint/2010/main" val="359573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FC5A7F-9FCA-4A89-A27B-192DE90E867E}"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99B6DC-456D-4A54-BCF8-5B8B4D4DA030}" type="slidenum">
              <a:rPr lang="en-GB" smtClean="0"/>
              <a:t>‹#›</a:t>
            </a:fld>
            <a:endParaRPr lang="en-GB"/>
          </a:p>
        </p:txBody>
      </p:sp>
    </p:spTree>
    <p:extLst>
      <p:ext uri="{BB962C8B-B14F-4D97-AF65-F5344CB8AC3E}">
        <p14:creationId xmlns:p14="http://schemas.microsoft.com/office/powerpoint/2010/main" val="2699588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1DF0BE-3BCA-4E43-B061-2C5220750D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4281F4-3B55-4787-BFF9-0E5618D40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31283A-9C25-4701-8488-3B47A1E2EB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B03D8F-3AB4-4665-A051-67099D15EC4A}" type="datetimeFigureOut">
              <a:rPr lang="en-GB" smtClean="0"/>
              <a:t>03/02/2022</a:t>
            </a:fld>
            <a:endParaRPr lang="en-GB"/>
          </a:p>
        </p:txBody>
      </p:sp>
      <p:sp>
        <p:nvSpPr>
          <p:cNvPr id="5" name="Footer Placeholder 4">
            <a:extLst>
              <a:ext uri="{FF2B5EF4-FFF2-40B4-BE49-F238E27FC236}">
                <a16:creationId xmlns:a16="http://schemas.microsoft.com/office/drawing/2014/main" id="{22A687A8-D048-4D5F-BAF2-4F47B40363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67449BE-D95B-42BA-B964-8F22780DB2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1FF449-166F-48BC-9168-B9D7F61F18E2}" type="slidenum">
              <a:rPr lang="en-GB" smtClean="0"/>
              <a:t>‹#›</a:t>
            </a:fld>
            <a:endParaRPr lang="en-GB"/>
          </a:p>
        </p:txBody>
      </p:sp>
    </p:spTree>
    <p:extLst>
      <p:ext uri="{BB962C8B-B14F-4D97-AF65-F5344CB8AC3E}">
        <p14:creationId xmlns:p14="http://schemas.microsoft.com/office/powerpoint/2010/main" val="1156069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neVa7PappvI" TargetMode="External"/><Relationship Id="rId2" Type="http://schemas.openxmlformats.org/officeDocument/2006/relationships/hyperlink" Target="https://www.youtube.com/watch?v=yYifef0mhtI"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police-foundation.org.uk/project/understanding-the-publics-priorities-for-policing/" TargetMode="External"/><Relationship Id="rId2" Type="http://schemas.openxmlformats.org/officeDocument/2006/relationships/hyperlink" Target="https://www.researchgate.net/publication/272772630_The_case_for_a_narrower_focus_to_policing" TargetMode="External"/><Relationship Id="rId1" Type="http://schemas.openxmlformats.org/officeDocument/2006/relationships/slideLayout" Target="../slideLayouts/slideLayout2.xml"/><Relationship Id="rId4" Type="http://schemas.openxmlformats.org/officeDocument/2006/relationships/hyperlink" Target="https://shura.shu.ac.uk/23814/10/Williams_future_for_policing%28VoR%29.pdf"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s://www.polfed.org/leics/news/2018/hard-hitting-reality-of-policing-video-a-huge-succes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fQQMta-obf4" TargetMode="External"/><Relationship Id="rId2" Type="http://schemas.openxmlformats.org/officeDocument/2006/relationships/hyperlink" Target="https://www.youtube.com/watch?v=mI4qPlYaf9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CDF64-A881-495D-9582-D48F20B5977E}"/>
              </a:ext>
            </a:extLst>
          </p:cNvPr>
          <p:cNvSpPr>
            <a:spLocks noGrp="1"/>
          </p:cNvSpPr>
          <p:nvPr>
            <p:ph type="ctrTitle"/>
          </p:nvPr>
        </p:nvSpPr>
        <p:spPr>
          <a:xfrm>
            <a:off x="7464614" y="1783959"/>
            <a:ext cx="4087306" cy="2889114"/>
          </a:xfrm>
        </p:spPr>
        <p:txBody>
          <a:bodyPr anchor="b">
            <a:normAutofit/>
          </a:bodyPr>
          <a:lstStyle/>
          <a:p>
            <a:pPr algn="l"/>
            <a:r>
              <a:rPr lang="en-GB" sz="5400"/>
              <a:t>Policing</a:t>
            </a:r>
          </a:p>
        </p:txBody>
      </p:sp>
      <p:sp>
        <p:nvSpPr>
          <p:cNvPr id="3" name="Subtitle 2">
            <a:extLst>
              <a:ext uri="{FF2B5EF4-FFF2-40B4-BE49-F238E27FC236}">
                <a16:creationId xmlns:a16="http://schemas.microsoft.com/office/drawing/2014/main" id="{77C60894-6302-43C6-B53C-C46B2D3350B4}"/>
              </a:ext>
            </a:extLst>
          </p:cNvPr>
          <p:cNvSpPr>
            <a:spLocks noGrp="1"/>
          </p:cNvSpPr>
          <p:nvPr>
            <p:ph type="subTitle" idx="1"/>
          </p:nvPr>
        </p:nvSpPr>
        <p:spPr>
          <a:xfrm>
            <a:off x="7464612" y="4750893"/>
            <a:ext cx="4087305" cy="1147863"/>
          </a:xfrm>
        </p:spPr>
        <p:txBody>
          <a:bodyPr anchor="t">
            <a:normAutofit/>
          </a:bodyPr>
          <a:lstStyle/>
          <a:p>
            <a:pPr algn="l"/>
            <a:r>
              <a:rPr lang="en-GB" sz="2000"/>
              <a:t>Week 2</a:t>
            </a: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34A8428E-AC50-4D98-814E-34CC1A716368}"/>
              </a:ext>
            </a:extLst>
          </p:cNvPr>
          <p:cNvPicPr>
            <a:picLocks noChangeAspect="1"/>
          </p:cNvPicPr>
          <p:nvPr/>
        </p:nvPicPr>
        <p:blipFill rotWithShape="1">
          <a:blip r:embed="rId2"/>
          <a:srcRect l="27522" r="14829"/>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14314503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46" name="Rectangle 2"/>
          <p:cNvSpPr>
            <a:spLocks noGrp="1" noChangeArrowheads="1"/>
          </p:cNvSpPr>
          <p:nvPr>
            <p:ph type="title"/>
          </p:nvPr>
        </p:nvSpPr>
        <p:spPr>
          <a:xfrm>
            <a:off x="826396" y="586855"/>
            <a:ext cx="4230100" cy="3387497"/>
          </a:xfrm>
        </p:spPr>
        <p:txBody>
          <a:bodyPr anchor="b">
            <a:normAutofit/>
          </a:bodyPr>
          <a:lstStyle/>
          <a:p>
            <a:pPr algn="r">
              <a:defRPr/>
            </a:pPr>
            <a:r>
              <a:rPr lang="en-GB" altLang="en-US" sz="4000" cap="none">
                <a:solidFill>
                  <a:srgbClr val="FFFFFF"/>
                </a:solidFill>
              </a:rPr>
              <a:t>What Is Policing?</a:t>
            </a:r>
            <a:endParaRPr lang="en-US" altLang="en-US" sz="4000" cap="none">
              <a:solidFill>
                <a:srgbClr val="FFFFFF"/>
              </a:solidFill>
            </a:endParaRPr>
          </a:p>
        </p:txBody>
      </p:sp>
      <p:sp>
        <p:nvSpPr>
          <p:cNvPr id="7171" name="Rectangle 3"/>
          <p:cNvSpPr>
            <a:spLocks noGrp="1" noChangeArrowheads="1"/>
          </p:cNvSpPr>
          <p:nvPr>
            <p:ph sz="quarter" idx="13"/>
          </p:nvPr>
        </p:nvSpPr>
        <p:spPr>
          <a:xfrm>
            <a:off x="6503158" y="649480"/>
            <a:ext cx="4862447" cy="5546047"/>
          </a:xfrm>
          <a:prstGeom prst="rect">
            <a:avLst/>
          </a:prstGeom>
        </p:spPr>
        <p:txBody>
          <a:bodyPr rtlCol="0" anchor="ctr">
            <a:normAutofit/>
          </a:bodyPr>
          <a:lstStyle/>
          <a:p>
            <a:pPr marL="552450" indent="-552450">
              <a:buClr>
                <a:schemeClr val="accent1">
                  <a:lumMod val="75000"/>
                </a:schemeClr>
              </a:buClr>
              <a:buNone/>
              <a:defRPr/>
            </a:pPr>
            <a:r>
              <a:rPr lang="en-GB" altLang="en-US" sz="2000"/>
              <a:t> </a:t>
            </a:r>
          </a:p>
          <a:p>
            <a:pPr marL="92075" indent="-92075">
              <a:buClr>
                <a:schemeClr val="accent1">
                  <a:lumMod val="75000"/>
                </a:schemeClr>
              </a:buClr>
              <a:buNone/>
              <a:defRPr/>
            </a:pPr>
            <a:r>
              <a:rPr lang="en-GB" altLang="en-US" sz="2000" b="1" cap="none">
                <a:latin typeface="Calibri" panose="020F0502020204030204" pitchFamily="34" charset="0"/>
              </a:rPr>
              <a:t>“</a:t>
            </a:r>
            <a:r>
              <a:rPr lang="en-GB" altLang="en-US" sz="2000" b="1" i="1" cap="none">
                <a:latin typeface="Calibri" panose="020F0502020204030204" pitchFamily="34" charset="0"/>
              </a:rPr>
              <a:t>It is important to distinguish between the ideas of the ‘police’ and ‘policing’.</a:t>
            </a:r>
          </a:p>
          <a:p>
            <a:pPr marL="92075" indent="-92075">
              <a:buClr>
                <a:schemeClr val="accent1">
                  <a:lumMod val="75000"/>
                </a:schemeClr>
              </a:buClr>
              <a:buNone/>
              <a:defRPr/>
            </a:pPr>
            <a:r>
              <a:rPr lang="en-GB" altLang="en-US" sz="2000" b="1" i="1" cap="none">
                <a:latin typeface="Calibri" panose="020F0502020204030204" pitchFamily="34" charset="0"/>
              </a:rPr>
              <a:t> </a:t>
            </a:r>
            <a:r>
              <a:rPr lang="en-GB" altLang="en-US" sz="2000" b="1" cap="none">
                <a:latin typeface="Calibri" panose="020F0502020204030204" pitchFamily="34" charset="0"/>
              </a:rPr>
              <a:t>(Reiner, 2000:1)</a:t>
            </a:r>
          </a:p>
          <a:p>
            <a:pPr marL="552450" indent="-552450">
              <a:buClr>
                <a:schemeClr val="accent1">
                  <a:lumMod val="75000"/>
                </a:schemeClr>
              </a:buClr>
              <a:buNone/>
              <a:defRPr/>
            </a:pPr>
            <a:endParaRPr lang="en-GB" altLang="en-US" sz="2000"/>
          </a:p>
          <a:p>
            <a:pPr marL="552450" indent="-552450">
              <a:buClr>
                <a:schemeClr val="accent1">
                  <a:lumMod val="75000"/>
                </a:schemeClr>
              </a:buClr>
              <a:buNone/>
              <a:defRPr/>
            </a:pPr>
            <a:endParaRPr lang="en-US" altLang="en-US" sz="2000"/>
          </a:p>
        </p:txBody>
      </p:sp>
    </p:spTree>
    <p:extLst>
      <p:ext uri="{BB962C8B-B14F-4D97-AF65-F5344CB8AC3E}">
        <p14:creationId xmlns:p14="http://schemas.microsoft.com/office/powerpoint/2010/main" val="524560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8166-37E8-4DE7-A477-7BD125F21F3F}"/>
              </a:ext>
            </a:extLst>
          </p:cNvPr>
          <p:cNvSpPr>
            <a:spLocks noGrp="1"/>
          </p:cNvSpPr>
          <p:nvPr>
            <p:ph type="title"/>
          </p:nvPr>
        </p:nvSpPr>
        <p:spPr>
          <a:xfrm>
            <a:off x="7181723" y="209862"/>
            <a:ext cx="4512989" cy="1860893"/>
          </a:xfrm>
        </p:spPr>
        <p:txBody>
          <a:bodyPr vert="horz" lIns="91440" tIns="45720" rIns="91440" bIns="45720" rtlCol="0" anchor="ctr">
            <a:normAutofit fontScale="90000"/>
          </a:bodyPr>
          <a:lstStyle/>
          <a:p>
            <a:r>
              <a:rPr lang="en-US" b="1" dirty="0">
                <a:solidFill>
                  <a:srgbClr val="002060"/>
                </a:solidFill>
              </a:rPr>
              <a:t>Policing by consent?</a:t>
            </a:r>
            <a:br>
              <a:rPr lang="en-US" b="1" dirty="0">
                <a:solidFill>
                  <a:srgbClr val="002060"/>
                </a:solidFill>
              </a:rPr>
            </a:br>
            <a:r>
              <a:rPr lang="en-US" b="1" dirty="0">
                <a:solidFill>
                  <a:srgbClr val="002060"/>
                </a:solidFill>
              </a:rPr>
              <a:t>‘Peelian principles’…</a:t>
            </a:r>
          </a:p>
        </p:txBody>
      </p:sp>
      <p:sp>
        <p:nvSpPr>
          <p:cNvPr id="3" name="Content Placeholder 2">
            <a:extLst>
              <a:ext uri="{FF2B5EF4-FFF2-40B4-BE49-F238E27FC236}">
                <a16:creationId xmlns:a16="http://schemas.microsoft.com/office/drawing/2014/main" id="{80E607A5-C7D8-44AD-8B26-3379CE121768}"/>
              </a:ext>
            </a:extLst>
          </p:cNvPr>
          <p:cNvSpPr>
            <a:spLocks noGrp="1"/>
          </p:cNvSpPr>
          <p:nvPr>
            <p:ph sz="half" idx="1"/>
          </p:nvPr>
        </p:nvSpPr>
        <p:spPr>
          <a:xfrm>
            <a:off x="7181725" y="2218545"/>
            <a:ext cx="4512988" cy="1618938"/>
          </a:xfrm>
        </p:spPr>
        <p:txBody>
          <a:bodyPr vert="horz" lIns="91440" tIns="45720" rIns="91440" bIns="45720" rtlCol="0" anchor="t">
            <a:normAutofit/>
          </a:bodyPr>
          <a:lstStyle/>
          <a:p>
            <a:r>
              <a:rPr lang="en-US" b="1" dirty="0">
                <a:solidFill>
                  <a:srgbClr val="002060"/>
                </a:solidFill>
              </a:rPr>
              <a:t>Task:</a:t>
            </a:r>
          </a:p>
          <a:p>
            <a:pPr marL="0" indent="0">
              <a:buNone/>
            </a:pPr>
            <a:endParaRPr lang="en-US" dirty="0">
              <a:solidFill>
                <a:srgbClr val="FFFFFF"/>
              </a:solidFill>
            </a:endParaRPr>
          </a:p>
        </p:txBody>
      </p:sp>
      <p:pic>
        <p:nvPicPr>
          <p:cNvPr id="7" name="Content Placeholder 6" descr="A group of people posing for a photo&#10;&#10;Description automatically generated">
            <a:extLst>
              <a:ext uri="{FF2B5EF4-FFF2-40B4-BE49-F238E27FC236}">
                <a16:creationId xmlns:a16="http://schemas.microsoft.com/office/drawing/2014/main" id="{EA5EA78F-4516-429B-8A20-FE42C81F69C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817212" y="793018"/>
            <a:ext cx="4508322" cy="2175265"/>
          </a:xfrm>
          <a:prstGeom prst="rect">
            <a:avLst/>
          </a:prstGeom>
        </p:spPr>
      </p:pic>
      <p:sp>
        <p:nvSpPr>
          <p:cNvPr id="5" name="Slide Number Placeholder 4">
            <a:extLst>
              <a:ext uri="{FF2B5EF4-FFF2-40B4-BE49-F238E27FC236}">
                <a16:creationId xmlns:a16="http://schemas.microsoft.com/office/drawing/2014/main" id="{043B883B-AE63-4B61-BB37-57728B3602AE}"/>
              </a:ext>
            </a:extLst>
          </p:cNvPr>
          <p:cNvSpPr>
            <a:spLocks noGrp="1"/>
          </p:cNvSpPr>
          <p:nvPr>
            <p:ph type="sldNum" sz="quarter" idx="12"/>
          </p:nvPr>
        </p:nvSpPr>
        <p:spPr>
          <a:xfrm>
            <a:off x="9662553" y="6041362"/>
            <a:ext cx="566186" cy="365125"/>
          </a:xfrm>
        </p:spPr>
        <p:txBody>
          <a:bodyPr vert="horz" lIns="91440" tIns="45720" rIns="91440" bIns="45720" rtlCol="0" anchor="ctr">
            <a:normAutofit/>
          </a:bodyPr>
          <a:lstStyle/>
          <a:p>
            <a:pPr>
              <a:spcAft>
                <a:spcPts val="600"/>
              </a:spcAft>
            </a:pPr>
            <a:fld id="{5DFEDB64-84C3-4240-BCBA-134AE1D9082C}" type="slidenum">
              <a:rPr lang="en-US">
                <a:solidFill>
                  <a:srgbClr val="FFFFFF"/>
                </a:solidFill>
              </a:rPr>
              <a:pPr>
                <a:spcAft>
                  <a:spcPts val="600"/>
                </a:spcAft>
              </a:pPr>
              <a:t>3</a:t>
            </a:fld>
            <a:endParaRPr lang="en-US">
              <a:solidFill>
                <a:srgbClr val="FFFFFF"/>
              </a:solidFill>
            </a:endParaRPr>
          </a:p>
        </p:txBody>
      </p:sp>
      <p:sp>
        <p:nvSpPr>
          <p:cNvPr id="8" name="TextBox 7">
            <a:extLst>
              <a:ext uri="{FF2B5EF4-FFF2-40B4-BE49-F238E27FC236}">
                <a16:creationId xmlns:a16="http://schemas.microsoft.com/office/drawing/2014/main" id="{85343FE7-04A5-4026-88BC-B53484E4A9A2}"/>
              </a:ext>
            </a:extLst>
          </p:cNvPr>
          <p:cNvSpPr txBox="1"/>
          <p:nvPr/>
        </p:nvSpPr>
        <p:spPr>
          <a:xfrm>
            <a:off x="1394086" y="3702571"/>
            <a:ext cx="10206682" cy="4026743"/>
          </a:xfrm>
          <a:prstGeom prst="rect">
            <a:avLst/>
          </a:prstGeom>
          <a:noFill/>
        </p:spPr>
        <p:txBody>
          <a:bodyPr wrap="square" rtlCol="0">
            <a:spAutoFit/>
          </a:bodyPr>
          <a:lstStyle/>
          <a:p>
            <a:pPr marL="228600" lvl="0" indent="-228600" defTabSz="914400">
              <a:lnSpc>
                <a:spcPct val="90000"/>
              </a:lnSpc>
              <a:spcBef>
                <a:spcPts val="1000"/>
              </a:spcBef>
              <a:buFont typeface="Arial" panose="020B0604020202020204" pitchFamily="34" charset="0"/>
              <a:buChar char="•"/>
            </a:pPr>
            <a:r>
              <a:rPr lang="en-US" sz="2800" b="1" i="1" dirty="0">
                <a:solidFill>
                  <a:srgbClr val="FF0000"/>
                </a:solidFill>
              </a:rPr>
              <a:t>Do these principles have contemporary relevance</a:t>
            </a:r>
          </a:p>
          <a:p>
            <a:pPr lvl="0" defTabSz="914400">
              <a:lnSpc>
                <a:spcPct val="90000"/>
              </a:lnSpc>
              <a:spcBef>
                <a:spcPts val="1000"/>
              </a:spcBef>
            </a:pPr>
            <a:r>
              <a:rPr lang="en-US" sz="2800" b="1" i="1" dirty="0">
                <a:solidFill>
                  <a:srgbClr val="FF0000"/>
                </a:solidFill>
              </a:rPr>
              <a:t>in todays society? </a:t>
            </a:r>
          </a:p>
          <a:p>
            <a:pPr lvl="0" defTabSz="914400">
              <a:lnSpc>
                <a:spcPct val="90000"/>
              </a:lnSpc>
              <a:spcBef>
                <a:spcPts val="1000"/>
              </a:spcBef>
            </a:pPr>
            <a:r>
              <a:rPr lang="en-US" sz="3200" b="1" i="1" dirty="0">
                <a:solidFill>
                  <a:srgbClr val="FF0000"/>
                </a:solidFill>
              </a:rPr>
              <a:t>	</a:t>
            </a:r>
            <a:r>
              <a:rPr lang="en-US" b="1" i="1" dirty="0">
                <a:solidFill>
                  <a:srgbClr val="FF0000"/>
                </a:solidFill>
              </a:rPr>
              <a:t>Does the principle have contemporary relevance today?</a:t>
            </a:r>
          </a:p>
          <a:p>
            <a:pPr lvl="0" defTabSz="914400">
              <a:lnSpc>
                <a:spcPct val="90000"/>
              </a:lnSpc>
              <a:spcBef>
                <a:spcPts val="1000"/>
              </a:spcBef>
            </a:pPr>
            <a:r>
              <a:rPr lang="en-US" b="1" i="1" dirty="0">
                <a:solidFill>
                  <a:srgbClr val="FF0000"/>
                </a:solidFill>
              </a:rPr>
              <a:t>	Does it fit with the values and customs of our times?</a:t>
            </a:r>
          </a:p>
          <a:p>
            <a:pPr lvl="0" defTabSz="914400">
              <a:lnSpc>
                <a:spcPct val="90000"/>
              </a:lnSpc>
              <a:spcBef>
                <a:spcPts val="1000"/>
              </a:spcBef>
            </a:pPr>
            <a:r>
              <a:rPr lang="en-US" b="1" i="1" dirty="0">
                <a:solidFill>
                  <a:srgbClr val="FF0000"/>
                </a:solidFill>
              </a:rPr>
              <a:t>	Does it make sense today?</a:t>
            </a:r>
          </a:p>
          <a:p>
            <a:pPr lvl="0" defTabSz="914400">
              <a:lnSpc>
                <a:spcPct val="90000"/>
              </a:lnSpc>
              <a:spcBef>
                <a:spcPts val="1000"/>
              </a:spcBef>
            </a:pPr>
            <a:r>
              <a:rPr lang="en-US" b="1" i="1" dirty="0">
                <a:solidFill>
                  <a:srgbClr val="FF0000"/>
                </a:solidFill>
              </a:rPr>
              <a:t>	Should it be updated? Or discussed?</a:t>
            </a:r>
          </a:p>
          <a:p>
            <a:pPr lvl="0" defTabSz="914400">
              <a:lnSpc>
                <a:spcPct val="90000"/>
              </a:lnSpc>
              <a:spcBef>
                <a:spcPts val="1000"/>
              </a:spcBef>
            </a:pPr>
            <a:r>
              <a:rPr lang="en-US" b="1" i="1" dirty="0">
                <a:solidFill>
                  <a:srgbClr val="FF0000"/>
                </a:solidFill>
              </a:rPr>
              <a:t>	Is it achievable?</a:t>
            </a:r>
          </a:p>
          <a:p>
            <a:pPr lvl="0" defTabSz="914400">
              <a:lnSpc>
                <a:spcPct val="90000"/>
              </a:lnSpc>
              <a:spcBef>
                <a:spcPts val="1000"/>
              </a:spcBef>
            </a:pPr>
            <a:endParaRPr lang="en-US" b="1" i="1" dirty="0">
              <a:solidFill>
                <a:srgbClr val="FF0000"/>
              </a:solidFill>
            </a:endParaRPr>
          </a:p>
          <a:p>
            <a:pPr lvl="0" defTabSz="914400">
              <a:lnSpc>
                <a:spcPct val="90000"/>
              </a:lnSpc>
              <a:spcBef>
                <a:spcPts val="1000"/>
              </a:spcBef>
            </a:pPr>
            <a:r>
              <a:rPr lang="en-US" sz="3200" b="1" i="1" dirty="0">
                <a:solidFill>
                  <a:srgbClr val="FF0000"/>
                </a:solidFill>
              </a:rPr>
              <a:t>	</a:t>
            </a:r>
          </a:p>
        </p:txBody>
      </p:sp>
    </p:spTree>
    <p:extLst>
      <p:ext uri="{BB962C8B-B14F-4D97-AF65-F5344CB8AC3E}">
        <p14:creationId xmlns:p14="http://schemas.microsoft.com/office/powerpoint/2010/main" val="2141365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p:cNvSpPr>
          <p:nvPr/>
        </p:nvSpPr>
        <p:spPr bwMode="auto">
          <a:xfrm>
            <a:off x="703385" y="321469"/>
            <a:ext cx="9446693" cy="6179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The basic mission for which the police exist is to </a:t>
            </a:r>
            <a:r>
              <a:rPr lang="en-US" altLang="en-US" sz="1400" b="1" dirty="0">
                <a:latin typeface="Baskerville Bold" charset="0"/>
                <a:ea typeface="ヒラギノ明朝 ProN W3" pitchFamily="-112" charset="-128"/>
                <a:sym typeface="Baskerville Bold" charset="0"/>
              </a:rPr>
              <a:t>prevent crime and disorder</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The ability of the police to perform their duties is dependent upon </a:t>
            </a:r>
            <a:r>
              <a:rPr lang="en-US" altLang="en-US" sz="1400" b="1" dirty="0">
                <a:latin typeface="Baskerville Bold" charset="0"/>
                <a:ea typeface="ヒラギノ明朝 ProN W3" pitchFamily="-112" charset="-128"/>
                <a:sym typeface="Baskerville Bold" charset="0"/>
              </a:rPr>
              <a:t>public approval </a:t>
            </a:r>
            <a:r>
              <a:rPr lang="en-US" altLang="en-US" sz="1400" dirty="0">
                <a:latin typeface="Baskerville Bold" charset="0"/>
                <a:ea typeface="ヒラギノ明朝 ProN W3" pitchFamily="-112" charset="-128"/>
                <a:sym typeface="Baskerville Bold" charset="0"/>
              </a:rPr>
              <a:t>of police actions.</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Police must secure the willing co-operation of the public in voluntary observance of the law to be able to secure and maintain the </a:t>
            </a:r>
            <a:r>
              <a:rPr lang="en-US" altLang="en-US" sz="1400" b="1" dirty="0">
                <a:latin typeface="Baskerville Bold" charset="0"/>
                <a:ea typeface="ヒラギノ明朝 ProN W3" pitchFamily="-112" charset="-128"/>
                <a:sym typeface="Baskerville Bold" charset="0"/>
              </a:rPr>
              <a:t>respect of the public.</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The degree of co-operation of the public that can be secured diminishes proportionately to the necessity of the use of </a:t>
            </a:r>
            <a:r>
              <a:rPr lang="en-US" altLang="en-US" sz="1400" b="1" dirty="0">
                <a:latin typeface="Baskerville Bold" charset="0"/>
                <a:ea typeface="ヒラギノ明朝 ProN W3" pitchFamily="-112" charset="-128"/>
                <a:sym typeface="Baskerville Bold" charset="0"/>
              </a:rPr>
              <a:t>physical force.</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Police seek and preserve public </a:t>
            </a:r>
            <a:r>
              <a:rPr lang="en-GB" altLang="en-US" sz="1400" dirty="0">
                <a:latin typeface="Baskerville Bold" charset="0"/>
                <a:ea typeface="ヒラギノ明朝 ProN W3" pitchFamily="-112" charset="-128"/>
                <a:sym typeface="Baskerville Bold" charset="0"/>
              </a:rPr>
              <a:t>favour</a:t>
            </a:r>
            <a:r>
              <a:rPr lang="en-US" altLang="en-US" sz="1400" dirty="0">
                <a:latin typeface="Baskerville Bold" charset="0"/>
                <a:ea typeface="ヒラギノ明朝 ProN W3" pitchFamily="-112" charset="-128"/>
                <a:sym typeface="Baskerville Bold" charset="0"/>
              </a:rPr>
              <a:t> not by catering to public opinion but by constantly demonstrating </a:t>
            </a:r>
            <a:r>
              <a:rPr lang="en-US" altLang="en-US" sz="1400" b="1" dirty="0">
                <a:latin typeface="Baskerville Bold" charset="0"/>
                <a:ea typeface="ヒラギノ明朝 ProN W3" pitchFamily="-112" charset="-128"/>
                <a:sym typeface="Baskerville Bold" charset="0"/>
              </a:rPr>
              <a:t>absolute impartial </a:t>
            </a:r>
            <a:r>
              <a:rPr lang="en-US" altLang="en-US" sz="1400" dirty="0">
                <a:latin typeface="Baskerville Bold" charset="0"/>
                <a:ea typeface="ヒラギノ明朝 ProN W3" pitchFamily="-112" charset="-128"/>
                <a:sym typeface="Baskerville Bold" charset="0"/>
              </a:rPr>
              <a:t>service to the law.</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Police use </a:t>
            </a:r>
            <a:r>
              <a:rPr lang="en-US" altLang="en-US" sz="1400" b="1" dirty="0">
                <a:latin typeface="Baskerville Bold" charset="0"/>
                <a:ea typeface="ヒラギノ明朝 ProN W3" pitchFamily="-112" charset="-128"/>
                <a:sym typeface="Baskerville Bold" charset="0"/>
              </a:rPr>
              <a:t>physical force </a:t>
            </a:r>
            <a:r>
              <a:rPr lang="en-US" altLang="en-US" sz="1400" dirty="0">
                <a:latin typeface="Baskerville Bold" charset="0"/>
                <a:ea typeface="ヒラギノ明朝 ProN W3" pitchFamily="-112" charset="-128"/>
                <a:sym typeface="Baskerville Bold" charset="0"/>
              </a:rPr>
              <a:t>to the extent necessary to secure observance of the law or to restore order only when the exercise of persuasion, advice and warning is found to be insufficient.</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Police, at all times, should </a:t>
            </a:r>
            <a:r>
              <a:rPr lang="en-US" altLang="en-US" sz="1400" b="1" dirty="0">
                <a:latin typeface="Baskerville Bold" charset="0"/>
                <a:ea typeface="ヒラギノ明朝 ProN W3" pitchFamily="-112" charset="-128"/>
                <a:sym typeface="Baskerville Bold" charset="0"/>
              </a:rPr>
              <a:t>maintain a relationship with the public </a:t>
            </a:r>
            <a:r>
              <a:rPr lang="en-US" altLang="en-US" sz="1400" dirty="0">
                <a:latin typeface="Baskerville Bold" charset="0"/>
                <a:ea typeface="ヒラギノ明朝 ProN W3" pitchFamily="-112" charset="-128"/>
                <a:sym typeface="Baskerville Bold" charset="0"/>
              </a:rPr>
              <a:t>that gives reality to the historic tradition that the police are the public and the public are the police; </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Police should always direct their action strictly towards their </a:t>
            </a:r>
            <a:r>
              <a:rPr lang="en-US" altLang="en-US" sz="1400" b="1" dirty="0">
                <a:latin typeface="Baskerville Bold" charset="0"/>
                <a:ea typeface="ヒラギノ明朝 ProN W3" pitchFamily="-112" charset="-128"/>
                <a:sym typeface="Baskerville Bold" charset="0"/>
              </a:rPr>
              <a:t>functions</a:t>
            </a:r>
            <a:r>
              <a:rPr lang="en-US" altLang="en-US" sz="1400" dirty="0">
                <a:latin typeface="Baskerville Bold" charset="0"/>
                <a:ea typeface="ヒラギノ明朝 ProN W3" pitchFamily="-112" charset="-128"/>
                <a:sym typeface="Baskerville Bold" charset="0"/>
              </a:rPr>
              <a:t> and never appear to usurp the powers of the judiciary.</a:t>
            </a:r>
          </a:p>
          <a:p>
            <a:pPr marL="357175" indent="-357175">
              <a:lnSpc>
                <a:spcPct val="120000"/>
              </a:lnSpc>
              <a:spcBef>
                <a:spcPts val="1969"/>
              </a:spcBef>
              <a:buFont typeface="Copperplate" pitchFamily="-112" charset="0"/>
              <a:buAutoNum type="arabicPeriod"/>
            </a:pPr>
            <a:r>
              <a:rPr lang="en-US" altLang="en-US" sz="1400" dirty="0">
                <a:latin typeface="Baskerville Bold" charset="0"/>
                <a:ea typeface="ヒラギノ明朝 ProN W3" pitchFamily="-112" charset="-128"/>
                <a:sym typeface="Baskerville Bold" charset="0"/>
              </a:rPr>
              <a:t>The test of police </a:t>
            </a:r>
            <a:r>
              <a:rPr lang="en-US" altLang="en-US" sz="1400" b="1" dirty="0">
                <a:latin typeface="Baskerville Bold" charset="0"/>
                <a:ea typeface="ヒラギノ明朝 ProN W3" pitchFamily="-112" charset="-128"/>
                <a:sym typeface="Baskerville Bold" charset="0"/>
              </a:rPr>
              <a:t>efficiency</a:t>
            </a:r>
            <a:r>
              <a:rPr lang="en-US" altLang="en-US" sz="1400" dirty="0">
                <a:latin typeface="Baskerville Bold" charset="0"/>
                <a:ea typeface="ヒラギノ明朝 ProN W3" pitchFamily="-112" charset="-128"/>
                <a:sym typeface="Baskerville Bold" charset="0"/>
              </a:rPr>
              <a:t> is the absence of crime and disorder, not the visible evidence of police action in dealing with it.</a:t>
            </a:r>
          </a:p>
        </p:txBody>
      </p:sp>
    </p:spTree>
    <p:extLst>
      <p:ext uri="{BB962C8B-B14F-4D97-AF65-F5344CB8AC3E}">
        <p14:creationId xmlns:p14="http://schemas.microsoft.com/office/powerpoint/2010/main" val="790539569"/>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27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27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27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27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270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270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7270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72705">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7270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ectangle 141">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ectangle 143">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p:cNvSpPr>
            <a:spLocks noGrp="1" noChangeArrowheads="1"/>
          </p:cNvSpPr>
          <p:nvPr>
            <p:ph type="title"/>
          </p:nvPr>
        </p:nvSpPr>
        <p:spPr>
          <a:xfrm>
            <a:off x="1371599" y="294538"/>
            <a:ext cx="9895951" cy="1033669"/>
          </a:xfrm>
        </p:spPr>
        <p:txBody>
          <a:bodyPr>
            <a:normAutofit/>
          </a:bodyPr>
          <a:lstStyle/>
          <a:p>
            <a:pPr>
              <a:defRPr/>
            </a:pPr>
            <a:r>
              <a:rPr lang="en-GB" altLang="en-US" sz="4000" cap="none">
                <a:solidFill>
                  <a:srgbClr val="FFFFFF"/>
                </a:solidFill>
                <a:latin typeface="Calibri" panose="020F0502020204030204" pitchFamily="34" charset="0"/>
              </a:rPr>
              <a:t>Who Are The Police?</a:t>
            </a:r>
            <a:endParaRPr lang="en-US" altLang="en-US" sz="4000" cap="none">
              <a:solidFill>
                <a:srgbClr val="FFFFFF"/>
              </a:solidFill>
              <a:latin typeface="Calibri" panose="020F0502020204030204" pitchFamily="34" charset="0"/>
            </a:endParaRPr>
          </a:p>
        </p:txBody>
      </p:sp>
      <p:sp>
        <p:nvSpPr>
          <p:cNvPr id="18435" name="Rectangle 3"/>
          <p:cNvSpPr>
            <a:spLocks noGrp="1" noChangeArrowheads="1"/>
          </p:cNvSpPr>
          <p:nvPr>
            <p:ph sz="quarter" idx="13"/>
          </p:nvPr>
        </p:nvSpPr>
        <p:spPr>
          <a:xfrm>
            <a:off x="1371599" y="2318197"/>
            <a:ext cx="9724031" cy="3683358"/>
          </a:xfrm>
          <a:prstGeom prst="rect">
            <a:avLst/>
          </a:prstGeom>
        </p:spPr>
        <p:txBody>
          <a:bodyPr anchor="ctr">
            <a:normAutofit/>
          </a:bodyPr>
          <a:lstStyle/>
          <a:p>
            <a:pPr marL="0" indent="0">
              <a:buNone/>
            </a:pPr>
            <a:r>
              <a:rPr lang="en-GB" altLang="en-US" sz="2000" cap="none">
                <a:latin typeface="Calibri" panose="020F0502020204030204" pitchFamily="34" charset="0"/>
              </a:rPr>
              <a:t>Prior to 19</a:t>
            </a:r>
            <a:r>
              <a:rPr lang="en-GB" altLang="en-US" sz="2000" cap="none" baseline="30000">
                <a:latin typeface="Calibri" panose="020F0502020204030204" pitchFamily="34" charset="0"/>
              </a:rPr>
              <a:t>th</a:t>
            </a:r>
            <a:r>
              <a:rPr lang="en-GB" altLang="en-US" sz="2000" cap="none">
                <a:latin typeface="Calibri" panose="020F0502020204030204" pitchFamily="34" charset="0"/>
              </a:rPr>
              <a:t> century no formal police, there are two accounts of how policing developed into the ‘new police’ of the 19</a:t>
            </a:r>
            <a:r>
              <a:rPr lang="en-GB" altLang="en-US" sz="2000" cap="none" baseline="30000">
                <a:latin typeface="Calibri" panose="020F0502020204030204" pitchFamily="34" charset="0"/>
              </a:rPr>
              <a:t>th</a:t>
            </a:r>
            <a:r>
              <a:rPr lang="en-GB" altLang="en-US" sz="2000" cap="none">
                <a:latin typeface="Calibri" panose="020F0502020204030204" pitchFamily="34" charset="0"/>
              </a:rPr>
              <a:t> century, </a:t>
            </a:r>
          </a:p>
          <a:p>
            <a:pPr marL="0" indent="0">
              <a:buNone/>
            </a:pPr>
            <a:r>
              <a:rPr lang="en-GB" altLang="en-US" sz="2000" cap="none">
                <a:latin typeface="Calibri" panose="020F0502020204030204" pitchFamily="34" charset="0"/>
              </a:rPr>
              <a:t>These were the</a:t>
            </a:r>
            <a:endParaRPr lang="en-GB" altLang="en-US" sz="2000" b="1" cap="none">
              <a:latin typeface="Calibri" panose="020F0502020204030204" pitchFamily="34" charset="0"/>
            </a:endParaRPr>
          </a:p>
          <a:p>
            <a:endParaRPr lang="en-GB" altLang="en-US" sz="2000" b="1" cap="none">
              <a:latin typeface="Calibri" panose="020F0502020204030204" pitchFamily="34" charset="0"/>
            </a:endParaRPr>
          </a:p>
          <a:p>
            <a:r>
              <a:rPr lang="en-GB" altLang="en-US" sz="2000" b="1" cap="none">
                <a:latin typeface="Calibri" panose="020F0502020204030204" pitchFamily="34" charset="0"/>
              </a:rPr>
              <a:t>Orthodox account </a:t>
            </a:r>
            <a:r>
              <a:rPr lang="en-GB" altLang="en-US" sz="2000" cap="none">
                <a:latin typeface="Calibri" panose="020F0502020204030204" pitchFamily="34" charset="0"/>
              </a:rPr>
              <a:t>– introduction of police was a rational response to crime and criminality to the benefit of society, and the</a:t>
            </a:r>
          </a:p>
          <a:p>
            <a:endParaRPr lang="en-GB" altLang="en-US" sz="2000" b="1" cap="none">
              <a:latin typeface="Calibri" panose="020F0502020204030204" pitchFamily="34" charset="0"/>
            </a:endParaRPr>
          </a:p>
          <a:p>
            <a:r>
              <a:rPr lang="en-GB" altLang="en-US" sz="2000" b="1" cap="none">
                <a:latin typeface="Calibri" panose="020F0502020204030204" pitchFamily="34" charset="0"/>
              </a:rPr>
              <a:t>Revisionist account </a:t>
            </a:r>
            <a:r>
              <a:rPr lang="en-GB" altLang="en-US" sz="2000" cap="none">
                <a:latin typeface="Calibri" panose="020F0502020204030204" pitchFamily="34" charset="0"/>
              </a:rPr>
              <a:t>- argued by some to be an extension of state control over the dangerous, oppressed and poor working classes.</a:t>
            </a:r>
          </a:p>
          <a:p>
            <a:endParaRPr lang="en-GB" altLang="en-US" sz="2000"/>
          </a:p>
          <a:p>
            <a:endParaRPr lang="en-GB" altLang="en-US" sz="2000" cap="none"/>
          </a:p>
          <a:p>
            <a:endParaRPr lang="en-GB" altLang="en-US" sz="2000"/>
          </a:p>
          <a:p>
            <a:pPr eaLnBrk="1" hangingPunct="1">
              <a:buFont typeface="Wingdings" panose="05000000000000000000" pitchFamily="2" charset="2"/>
              <a:buNone/>
            </a:pPr>
            <a:endParaRPr lang="en-GB" altLang="en-US" sz="2000"/>
          </a:p>
          <a:p>
            <a:pPr eaLnBrk="1" hangingPunct="1"/>
            <a:endParaRPr lang="en-US" altLang="en-US" sz="2000"/>
          </a:p>
        </p:txBody>
      </p:sp>
      <p:sp>
        <p:nvSpPr>
          <p:cNvPr id="2" name="AutoShape 2" descr="data:image/jpg;base64,%20/9j/4AAQSkZJRgABAQEAYABgAAD/2wBDAAUDBAQEAwUEBAQFBQUGBwwIBwcHBw8LCwkMEQ8SEhEPERETFhwXExQaFRERGCEYGh0dHx8fExciJCIeJBweHx7/2wBDAQUFBQcGBw4ICA4eFBEUHh4eHh4eHh4eHh4eHh4eHh4eHh4eHh4eHh4eHh4eHh4eHh4eHh4eHh4eHh4eHh4eHh7/wAARCAK+BO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qUWp0FRoKmRSxVV6kgV9xUnyq5+a0afPJI19BVLWGbVZhkp+7iHqT3qJTJI7SSHMjnLH3qW9YfubNP9XAu0+5p9tCXIriirLme7PRm7tRWyERCanSNsVqWenlgOKvjTfl6VlKskbQw8mjBVcY4qRetaFxYlO1VGQq1NSTE4OIIKlWmKKkUUmND1HFPWmqOKkFQzRDlFOApEpwqGaoUdKXFC0tZs0QlaniJtvgnd3ycVlt2Hqav+N3+z+DbSM8GaQrXNX3iduGWkn5FPSzusoj/s1cFUtIGLGMe1XRXQchS1ldyInc9KSwbdCB3HWna5HI9gzxcOnI+neqOn3STwLewfcbiRf7prCWkjpguaHobkXarUZ5qjbyKwypq7CaGCLCg9alV2FPh2lRUnlrWbZqokYkOKUzUkqqi5JqhPcc4WloVqia6uAAR1NZc7s59Sak+eSQKoLMT0FLreo6T4Q046lrUitPj91bg5JPv6VEpJGkIuRHr19D4Z8JT3lwQLq4wsMeeTzg1Y8Gbv7AgLdwT+deV2Uut/ETxSmpX6tHZxN+6i/hQV7PZQrb20cCDCoMUoJ7sqo1okWBThTRSirZmh4pwplOFSUhwpwptKKQxw604U0U4UihwpwpopRSKQtKKSikMeKWmg06kUOBpRTRSikA6lpBRSKHCnUylFAx1KKSikwHClpoNLSGLRRRQAopabS5pWGLmlptLSGLRRRRYBc0tNopDuOopM0U7jFzS5pKKAFopKKLALRSZozSsAtFGaKACiiigAooooAKKKM0AFFJmjNFgFopKKdgFzSZoooAKKSjNFwFpM0lFIVwooop2EFGaTNJQAppppc0lUhBSGlooENooooBgaSiimIQ0lBpDTAQ0lFFAgpDQaaaZIUhpaQ0CGmkNLTTTQgptOppqkIQ000ppKZDENNNLSUxDWpppTTaoliGmnrS0hpiY1qaacaaaaJY00w04001SIY09aaelONNPSmiSM0004009apEMY3SobiNZoWiYZDAipm6Uw1aJZyWlziw1OXRL5tsUrbrdz0B7LWzvkt5TDMOR39areLdFTVrI7fknj+aNh1BHSsbw74mRnXQvE2YLlPkhuSPvDtn0rF+479DeNqit1OoWRW6GlJqC5sbm3G9MTRHkPGdwx+FVvPcHnNbRknsYTg09S8TTGNVDctUTzt61aZk0WpJFUdapXFwWyB0pv7yRsIrMT6CtjTPDssq/ab+RLW3XlmkO3j8aUqiitWOFKU3aKKGh6TPql4qquIwcsx6AVhfFDxAmpXsPgrQ2ElrAw+1yDkFx0o8dfESNUfwv4KUl2+S4uwMEew9aqeDvD66XbCab5rh+WJ65rOEXWld7G1WccPBxjuzW0+1Szso4F/hFSNUrVG1eijyJELVG3SpWqNq0RlIhaoXqdqicVojJldxzUTip3HFRMK0RlJFdxULirDCoXFaJmLRSuRyKquKu3I+YVVcVvFnNNakGKKkxRWlzKxfQVbsvluFY9FU/nVdFqaHmZl968+s7tRPUw65YuRdt1LvuPU9a39Ktc44rJ0+Pc4rrNLhwo4rkrzsjvw1O7L1pAqgcVcCDFNiXAqSvObuevGKSKd3AGU8Vg3cO1zxXTzD5axNQTk1tRkc+IhpcywKevSkYYNPWuo4UPA4py0gpy1LNEPWnimL1p9QzVC0tJSk4yazZaCFTJdxxj1qP4sylW0bTI25jkEjj2IrU8KWv2rVFYjIBrkPEd7/AG38RZpo23QQqIgPQqcGuWfvVUux30/cot9zo7Bdtsg9qsjpUcQ2qB7VIOldLOJD8BlIPQ1x2pNJ4a1c3flmTTrg/vlA6Hsa7IdKiv7SG+tHt51DKwxzWc48yNqc3F3KEZCRJc2sgmtZBlHU5496uQ3fA71wi3WqeBrx0aE3ujucmNudg9hXU6PrvhXW4lks9SFo7dY7hgmDXPzuOkjq9mpaxNyO+Zal+3ue9V00+JgCmqWLD1EwqRrbTbdfMu9bsY1HX98M0nOJSpT7BLdFxyafaWNxdfNt8uMdXfgD8a5/WfiB4K0H5Y5Jb+4/h2qGTP1rg9e8d+LvF8hs9LhawtCcbYcgMPeoc2/hRoqaXxM7zxl4/wBF8KQtaaPs1HVSMZ6qp9iK4LQ/D+u+NdW/tXXZpXRjn5/T0rb8EfDeOAreap88hO7aeea9OtYIbaFYoUCIOgFEafVilV6Ir6JpdrpVolvaxqoA5IHWtAUwsqjLEAe9CSxscLIjH2NaGRMKcKYKeKTKQ4UopopwpDQ+lFNFKOtSUhwpwplOoGPFOpgpwqWUhwopKWkNCinCmilpMocKWkoFIY8UopopaQxaWkFFAxwpaaKWgY6gUlLSAWnUwUtIY6ikBpaAClzSUUDFpabS5pWAdmim0tIYtFJmlosAUuaSikMXNFJRQFx1FNooC46ikzRmi47i0UmaM07hcWikzRmi4C0UmaM0rhcWim0UCuLRmkooC4uaSiigAoopM07CFopKSgBc0lFJTELmkoopgFFFJmgQtJSUhoEBoopKaAWmmgmkNMANJRRQIQ0UGmmgQGkopKYgNNNKabTQgNJSmkpiA0w040w00QwNNNLSVQhDTTSmmtTExppDSmmmmSJSNS000yWNNNNONNNUSNNNNONMNNEsaaaacaa3SqRLGGmnrTj1ppqkQxjUw05qaapEsY1YHifw5Z61bsJEAkxwwrfNMNO1yb21R5pb6h4w8GOYoma/sB0hc/Lituy+Jnhi62x6zp8tjMevlRkjNdXNHHKpWRAw9DWDqXhTSL0lmt1UnuBWToLdG0cS9pFyDxB4DuACmpyrn+8oFFx4l+H1mpeXUJpMdlQGuVuPhzpjklWIpkPw60xDlmJFL2M+5X1in/Kal98XfDlmjL4e0hruYdDMhWuS1TVvGvjqYJdzSWtiT/qFPygV19j4T0izIK26sR6iteOGOFdsaBR7CtYYZXuzGpjJNWic94Z8L2ejxA7Q83djW43SpTUbV1xSWx58m27siao2qVqjatEZMibrUTVM1RtVozkQsKiepmqI1ojJkDVE1TvULitEZyIHFROKncVEwrRGLRTuR8w+lVXFXLkfNVZxW0Wc01qQ4op+KKszsX4f9aB7Gn2Y/eufei3H+koPY0+0GHb61583+8Z6tNful6m5pSAsDXXaevyCuT0k/OK66w+4K4MQz1MIi6vFPFNHSnL0rjZ6A2X7tY2o9TWvO3y1iag4zW1JamFd6GcetOWmnrT1GBXWeeOFSLTFp61LNIjxThTadUM0Q6op2/gHU06Rgq5qz4fsZL/UFGMrmspy5Vc2pwcmkjQlul8N+C73VXYLN5ZEI7lvavP/AADbNJ5t/IDuncyHPqeatfF/Wl1XXrXwzYNut7Qh3ZOhfoQa2dCtRa2McYGDiuehFtub6nXipJJQXQ0lpw6U1acOldLONEg6U4U0dKcKllojvLSC8gMNxGHU+org9f8AhnaXUpnsm8t+o7V6GKetRKKZrGTWx43J4E8TQfLBfyhfZjTV+HOuXhC3lyzKeu5jXtIJpwJxWXs4mqqyPNtC+FllblWu3347V3mk6Lp+mRhbW3Rcd8VfHSninZIXM2OFR3VwlvCZH/AetPrH1OXzdYhtmPypyaT2Kjqy2sE10u+d2UHoq1DNpbQqZYJnVhyOa1kZFA57VBcy7gQOlZ2NbiaLdPcW5En+sQ4PvWgK5+0n+yl3/wCekgA966AURYSWo6lpopwoAcKcKaKcKQxaUUlKKTKQ4U4UynCkMeKUU0UtIocKWmilFIY4UtNpaQxwpRTaUUhjqUU0UtIYtOFNFFAx1KKbmlpAOoBpBS0WGLS02lpDFpabS5oAWiiigYUuaSigBaKSjNKwDhS03NLmgYtFJmjNIBaKKKLAFFFFFgCiiiiwBRRRRYAoooosAUUUUAFFJmigAzRmkozTAKKTNFFhC5pKKKYBRRRQAUUmaSgQtIaKSgQUUUhpgFIaKQ0wCkoooEFJRSGgQGkNBpKYgpppTTT1piYlFFFMQGmmlpDTJENNNKaaaYhDSGikNMQhpppxpppokaetIaU9aQ0xMQ0w04000yRKaaU001RIh6Uw05qYaZLENManmmGqIY09aYelONNNUSxjUw080w1SJY00w080w1SIYw0w080w1SIYxqYae1MaqRDIzTG6080xqtGbIzUZqQ0xqtEMjao2qQ1G1UjNkbVE1StUbVaM2RNUTdamaomrRGTIXqJxU71E1WjNkDVEwqdqietEZMp3I5FVnFW7nqKrOK3iznmtSKin4oqjOxdtzi+i9MGplXy7h196qXLGJVkUchh/OtO+Uecsy/dcZFefUdqvqj1aKvR9GXdNfDCuu0yQMgriLZ9rA10OlXm3GTXLXhc7cNOx1KHNOJwKpQXSletE10oHWuHldz0udWFvJcA81h3Um5jU13dbieaoM241104WOKtUuxR1qRelRLUgrRmCJBT1qMU8GpZoh9KWCjJphYKMmoGZpX2rnmobNIokRXuZxGoJzWz4o1e38EeEHuCR/aFyNkA7hiODVnTILPQdKl1vVmCRRKWAPVj6V4/qepXvj3xa2oTbhaRttgj/AIQmeOPWuGcnVlyrY9KlFUIc8ty94D02a5uZNTvMtNM5kYn1NegoMACqel2qWtssaADAq4tdcY8qscMpczuSLTh0pq04UMESDpThTBTxUstDxT1qMU9alloeKcKaKcKllIevSnCmrThUsodXOa03l64rjr6etdGKxPFukz6harNZP5d3Dyh9aiS0NINX1LEN1GyZ34p28zgiM4QDLueijvXEf8JFrtgfJvtIeSVeNyKADShfFvihhbyJ9hsSeSq7SR7kVld9jdRit2bul3Y1rxOiWZ3WFipQydpD612neszw9pNto1glrbqOB8zeprTqoqyJlLmY4UtNFOFDEOFOFMFOFJlDhThTadSGhaUUlApDQ8dKUU0UtIpDhS0lApFDhSim04UAOopBSipGLSg0lFAx1LmmilpDFpQaTNFAxwNLTaUUgHUUmaWgYA0tJRSAWlzTc0tAx1FNpaAFopM0tAwooooAKM0UUALmjNJS8UguLRSUUBcXNGaSigLi5ozSUGgdxc0maSiiwri5ozSUU7BcM0UUUAFFFFABRRSZoELRSUlAC5pKKTNAC0maKKBBRRSGmAE0lFJQIDSUUZpgFJRSGgQGkNBpKYgpKWkNACUhpaSqJEpDSmkoEIaQ0Gmk00JgaaaU02mSBpKDRTENNJQaQ0yWIabTj0ptUhMQ0w0402mIQ000ppppksaaaaU0hqiGNNManmmGmiRp6U0049KaapEsY1MNPamGqRLGmmGnmmGqRDGGmNTzTGqkQxjUxqe1MaqRDGNUZqRqY1WiGRmo2qRqY1UjNkbVG1SNTG61aM2RNUbVK1RtVohkTVE9TNUTirRkyJ+lRNUx6VE1WjNkLConqd6iatEZSKlx1H0qs1W7gfMKrN1raJhLcjxRTsUVVyLFmdN0LDvirejN9u0ZoM7ri0O0+pzUIHaqC3cuiazHfxruhPyyp6g964cVFtc0d0elgppScZbM1Ym/OrtvMyHrT9Ts0aGPU9PbzLSYbgR2qlFIp9jWMZqaudE6cqUrM2Yb5lHWpHvGYday0aplNJxRSnIteYW6mlWoUNSqaAJV6U9c1EDTjKo71DKSJhQ8iqPeqrTk8LU9jZXF5KFjRjk+lRKSRtGLbshqmSZwqgnNdPpOnWmlWD6xrEiw28S7ju70lx/Yng7TTqevXCKwHyR9Sx7CvG/GPinWfiDqgt4w9vpaN8kKnr6ZNcM6jqPlhselToxormqb9iz458V33j7WhZWQeLSIXxGq/wDLTHRq63wto8WnWagKA2PSqnhPw/DptupKDdj0rpk4FdNKkoI5K1Z1GSLTlpi09atmSHr1p4pi9aeKlloetPFMFPqWWhwp60wdactSykSCnCmCnCky0PFPFRinipZSHilFNHWnCpZSAxxty0aMfdc1IgC8KoUegGKaKdUlDqcKbSikykOFOFNFLSZQ4U4U2lFIY8U4UwU6pZSHClptOFJjHUtNFKKBjhS00U6kyhRRSUopDHClFMp1IB2aWkoFIoWlFJSigdxaBRRSAWikpQaBig0tNpRSAdS02igY6ikpaAAUtJRSAWigUUDuFLmkooAXNLTaKBjqKbS0ALRSUZoAWikzRmgBaKTNGaAFopM0ZoAWikpKAHUlJRQIXNFJRQAUUUlAXFpM0UUAFFFJTELSUZpKAuBpDQaSgQtJQaSmAE0UUhoEBpDRSGmIKKKQ0ABpKKSmIKQ0UlMTCkNBpDTRLEJptKelJTEIaSlNIaYmIaQ0GkNBIlNNKaSqEIaQ0tMNMTENNNKaQ00SxppG6UpprUyWNNNNKaQ1RI001qcaYaoljTTTTj1pppoljTTT1pT1pDVIhjGph6U9qYelUiWMNManmmNVIhjGphp5pjVSIYxulMNPbpTDVohkbUxqeetRyEKpY9AM1SM2MfgZPSqsl3bqceZz9KeE+0L502fLz8iD+L3pPskTHcy49qlTb2LdNRXvCRyRzHCOCaJUZD8wxSPaRdVBB9qnspRvFrdcxtwr/wB2nzyjqyfZwnotGU2qNhVu+t2tpzE31B9RVVq6YtNXRyTi4uzIjUTVKetRtWiMmRNUTVMaiarRnIq3HUfSq7irNz1FV26VtE55bkdFLiiqIsXlpl3brcQGNhnIqRakWsZHRHcxvD3iC58KXjWd9GbjSpj86n+D3FdtLo1pqloNT0G4W4gcZ2g/MPwrm9RsIryEpIoNcxAmveFL43mh3UkSk5ZByG9q82rRlCXNTPZw+IhUjyVTs5Ibq2YrJGykeopY52A5BqLSPizpNyoh8VaSLZ84M0YLE+9dRZXngPVkD2erKme0oCfzrD61b4kdH1Lm+CVzCW59qf8AaGI4rqE0DQnG5NYsSD/02X/GpRpHhq2G641mzA9plP8AWh4uA1gKpyivIxwATVu0068unCpExz7VpXviz4c6GCZ755mXtHHuz+VczrHxvghBh8M6GkgPAlfKkfhWTxLfwo2jg4x+OR3Wm+Flhj+0alNHbxAZJdgP51zni74qaF4diew8MwC/vh8rOeAp9R615fq2r+MvGMxXUb2Y27HiIcBfyra8N+Co4dslwNze9SqU6j95luvTor3EY7W+veMtW/tDWZ5JSTwDwAPpXofh7QrfToFAQbvpV6ys4bVAsaAYq4tdUKagjhqVpVHqPWnrTFp61TJQ9aetNFOXrUspD1p4pgp461JaHjrTh0popw6VLLQ8U5etMFOHWpZSJBThTBThSZY8U4UwU9aljQ6nU0U4UmUh4p1RrTxUstDhThTRSipZQ4U6minCkMdQOtIKWkUh4pRTRS0hjxS02lFIY6lFNFLSGhwpwptKKQx1FIKWkUhaWmiloGOBp1R04GkMeKKaKcKQxaWm0UAOopBS0h3AUtJRQMdmlpoooAdRSZpaVgFzS02igY6jNJmigB1FJRQAtFJRmkAtFGaKACiiigYUUUUAFFFFABRRRQAUUUZoEFFJmigBaSiimAUUlGaAFpKSigLi5pKKQmgQZpKKTNMBaSiigApDS0hp2FcSilCsRwpP4UFWAyVIH0oASkNBpDQSBpKKSmhAaSikpgFIaU02mIKQ0ppppkiGiikNAgNNNKaSmJiGmmlNNNMQhpDS02miQNMNONMNMQlJSmkNUIbTTTjTDTRLENIaWkNNEMY1NPSnNTTVEsaaa1ONMNNEsbTTTqaaoljGpp6U4009KpEMYaY1PNMaqJYw0xulPNMaqRDGN0php7dKYatEMYap35JVIx1ZhVw1RvXC3cOfrSm7RY6avNHVWOnQfY0Drk7ePasa/g8icp27V0mnzJNZRyKwI21hazIr3J281hQb5rHTiYx5EzOcVVvBiE+varchAHJrOvpdykDpXWcBqam32jRbO7P3yxjJ9gKyWrQ16Yaf4b0iB+HmuG49sVnmlhX7r9SsdG00+6RE3Wo2qVqjautHAyI1E4qY1G4q0ZsqXHUVA1WLjrUDVtE55bjMUUtFURYuLUi0xakWsWdESQUrxJKu11BFIvWpVqGaIxNR8N2d0D+7ANc7feBVYkrn8DXoAqRawlTizphWnHqeW/8ACF3kfyxu4H+8aUeB7qU/vGc/8CNeqADPSpFAz0rJ0InQsTM88sPAYGPMyfrXSaZ4RsrcAsgJ+ldIKVmKgBeWJwKXJGKuCqTm7EdpYW9uB5cYH4VdXgcVBew3GnXsaSssiPjODnFaF9bfZzGwOUlGVqI1Yt2RpKjKKbfQhFPFMFPFWyEPWnrTFp4qTRDxT160wU9etQykPFOFNFOFSWh608UxacOtSWh4pwpgp4pMtDxThTRSipKQ8U5aYKeKQ0OFOHWm04VJSHCnCmU5aRSH06mCnCpKQ4U4UwU8UihadTaUUmND6UU0UtIaHClpoNOqShaUU0U6gYopwpopRSGcn8X/ABRqngzwFqPiTSdPt7+ayiMrRTMVXA+leXfs5ftDXPxO1260fWtHtNNuI4w0X2diQ5zjHNezeN9JXXvB2q6M6K4u7do9p6Gvz8+At83hP9oCK0aQRRrfvA4zwQGIxWNGTeJlTls1deX9W/E2qRX1bnjumfe3xW8V/wDCEeAdV8TiKKaSyj3pFIcBznGK8A+EH7VupeMPHln4e1rw7p1hbXTlRNbuzMOD61uft1+Io7H4XWenqxLaozKAOmBg818WeH/t/hbxNpmozpJCVlVlYdxUYapz4iSl8N7fh/n+RpVp2w65fiab+52+7/M/VyaZY7SW5/gSIyfgBmvmHQv2otb1r4rDwlYeGtNewacxLcb28wgdTjpXsXi7xhb2PwTuPE0c0flmyCBieMsuK+Rf2LfD6698U5dXnjLC3diGxxk1VJuWLcXtFXa/r0/EiSX1XnW8nZP+vVHu/wC0Z+0FrXwt8V6do2m+H9P1CK6i8x5J3YMpyBgY+tewfDLxT/wmPgzT9eeBYJbmIPJGv3VPoK+Of2+Rj4m6IPS3b/0IV9O/s0kL8JtHycfuFpYSTnh3KW/M1+LHioqFZRjtb/Iwf2mvjVq/wl+wjTNFstR+0qCxuHYbfyrq/gH8Rp/iX4LTXLuwisrkttaKIkqOPU14B/wUOYH+x8HPyL/M11X7J+qNovwB1bV1IDWcTygn1C1lh61qVac9eVmlan79GMdOZHoHxw+O3hP4ZWs9pLL9u1wxFra1jG5C3YOR90V4VH+198RJkEkPw3sXjPKsomII/KvF/BVjJ8SvjPNLqsj3gmumlZX5DKWOF+lff/hX4e6DpmkQ25tI2AQAKVGF46CtKUKjpqpN6vp2FVlCM3Titup5J8HP2rNC8UX8Oj+MLJNE1OeUxxmIHyAe25m6V9IQyxzRLLDIskbDKspyCK+Bf22/hxpHgzxTZ6zoluLW31FiGhRcKGAySPrX0j+x34tufE3wptY72Uy3FqShZjk4BwK0pTjWpuSVmnZ/kZ1oOlNK909f1/r0PbRRwBljgDqfakrmvih4mtPCPgPVNcvX2Rxwsin/AGmBA/Ws61RUqbm+hVODqTUVuz53+MX7V+r+DvH+peG9E8N6ZqEFlJ5ZnmkcFjjPavXv2dfizH8VvCsmpTWsFlfQMEmgiJKgkZ4zzXxV8IfCdx8Stc8RaxdgySCGWXJ7ttyK6b9i/wAWTeEfipN4cvWCwXW5WBP/AC0GAKrCp6UqnxuKfz6/15jxVtalP4Yu39fmffzttRm9BmvkDxt+1z4s0Pxtqfh+x8G6VdLZ3TwRsZJC7gHGcDvX19N/qX/3a/NaRBJ+1Bcxsu4NrbAj1+es4XnilTvo0VpGhKdtUetXH7YPxCtojLcfDmwhjX7zP5wA/EivoP4FfGrwz8VLMxWG+21WCFZLq3dcKp77T35qP4s+EfCn/Cq9TudUt7e1jFmSWYBcnH86+Qf2OTdRfHNU0uR/svmYk2Hho9xxn2rWhOM6royXS9+xlWTVJVY99vuPqr9qD4zar8IrHS59M0az1Jr2RkYXDsoXAzxivFbb9sL4hXMQmt/hzYTRnoyecwP4gVs/8FHP+QX4c/6+JP8A0Grv7J2o+AU+GNvF4i17R7W5V2/d3E6qw59DWOGvOE5Se0mvxZvXtBwSW6N74FftDeKPHXi9dF8Q+DodIgcfLNGsnX/gVfRV7M0NhcXESeY8cTOif3iBkCuV8K2XgnUpftvh6807UPJ6vayK+36kV14OMYreavG2zt/TMI7t3ufHuvftXfEjTdYurH/hWdttgkKguswOB3PFYyftoeNnuPs6eA9JabOPLEkpb8q+ufEPhjR76O+vLi1jeZ4mJYqM5xX54aJbxx/tITWqqBH/AGjtx7ZFYUm3WjQb3W/pY2qteylWS2ex7/4C/al8ca54ssNK1T4f29na3EqpJMiy5QE4zyMVufHX9pTWvh74/tvD2m+HdOvrSaJZPOmkYPycdBxXuNh4P0MJDN9ji3jBztHWvh39taNY/jhaRoMKtsgA/wCBGnKf76jDu3fzCMF7OrPslbyPu7wTri+JPC+n6yIxE1zAsjoOisRyBXjX7Tfx71r4Ta1aafpmg2GorOoYvcSMpGRntXo/wPZV+GmjgnB+zJ/Kvlb/AIKIEHxdpuD/AMs1/wDQTWeNnKFSCjonK3ysx4SKnCTl/Lf8j6l+Evj6Txv8OY/FE1nHbXBVi0KElQQM9a+adQ/bH8ZR65dabZ+B9KuGhmeNQskhZgCR0H0r139lT/kg4/3JP5V8ffCC40+2+PQk1S6gtbT7dL5kkzBVA3HqTXRNXxsqd7K1/wAzKm7YRVGru57Ov7XXxI3qD8M7TBIB+Wb/AAr6o+GXiiTxd4QstantPslxMmZIcfcP41zdpefCa5aOGHxJ4flmfACrdISx9hmu/wBJ0+z021WCzjVI8ZG3uKpfDt8yXrLf5Fp22oznooJr5D+I37XHibw54+1Xw3pvhDS7yKyuDDG7yPvfHfAr66uf+PaX/cP8q/MvxiA37S+oKeh1hQfzWsI808VGlfRp/mjfSOHlUtqn+jPZm/bE8dWkkUmp/D2xtrUuA7t5o474yMZr6S+DXxZ8L/FHRjeaHOyXUPy3FtKNrq2MkgdSvvXN/FfwH4Y1L4NancX1nCWgsHuI2ZRxIF4NfJv7E93dWnxnjjtJHCSxFH2ngrkVtQnGc5UpLbW5hVTjSVaL+R90/Ez4h+Fvh3o39qeJr4wxE4WOIBpG+i9TXy/d/tieL7m/uToHgG0vbBZWWGVhKWK543Y4BxXmP7UniG98bfHSXS5rpzbW8wtEjU5CkMRnHrX1n8DvhboekeEbNmskTfGCybeGOPvH3NYYbmq0/bSej2X+Z0V1GjP2SWvV/wCR5Z4M/bFm/txrTx94WTSLXaMNao7SA+6t2r6n8Oa7pXiLR4dW0e8iu7SZN6PGwPbODjvXzb+2p8KvD7eApPFunWaW1/YgtK8acyL0AP0rlP8Agn74uuludS8LTTFrfZvhQnhSSc4rajNVVONrSj+P9XMK0HT5Zp6S/Dp+f5nWePv2n9e8M/FufwZH4Z02a0imSPz2kbzCCBzjpX0zpd4l/p8F5HkLKgbHpkV+c3x2/wCTmr//AK+Yv5Cv0K8Gf8ixYf8AXFf5CpwsnPCU5y3f+SKxK5cTOEdl/mzz79pX4ral8KfDMGq6ZpNpqMkrqpS4YqBk47U/9nf4sXHxR8ONqF9psFhdKQPLgJK/ma84/wCCg/8AyT2y/wCuqf8AoVZv7EV4unfDzU9Qf7trC0x/4CuajD1Pdryn9l6eXwlV4WdFR+1/wT2j4y/GHwj8MNPL6xctLfyIfs9rCNzM3bcOw96+dl/bA8fXOZLH4dWM1uT8jgSnI7dBXi2t3lz8UvjjcS3c8s8NxeHy1Jztj3fdHtX3j8PvhloWi+Hba3+zJjYPlKjAqqEZzpqrN77IKzjTqOlFbbs479n/APaEt/iFfyaD4i0k6N4gBLJBGjeW0fGDluc5rnv2hP2k/EHwz+ID+GdO8NabfxLAkglnkYMS2eMD6V63B8LfDdr4ug8TWVpHFfR4DSKuCVHavjP9ttgPj2WJAAtock/U0VJN1qUdr3v26BSiuWpLe2x3a/td/EZlDL8NbIqRkELNgj8q9r/Z4+L2sfEmzvDr3h5NHuYASiIGAf8A765qp8ONT+FzeCtM/tHxNoCXIt0DrJcoGBwODmvTvC2neHVhGpaFJa3EMn3ZoCGU49CK6EuXm6nO5cyi9j5W+J3iP9oLxF8QtUt/Ct5eaHY2rBUhik2Kw9RkHNcXpvxq+M/wu8aRReN7661iEkB7e8fMZXuVIA5Ffc+tXOhaXG2p6xc2VjEMbri4cIo+pNfEP7c/jLwz4m8VaXp3h2eC8exRlmuIGDI5YgjBHWuSE3h3CMXfo769NWdXKq/M5Ky3Xl2/y/M+1PAnijTfGPhay8QaVIWtrpNyg9R6g/jW2TXh/wCxnZ3tj8J7aK8WRSQCquMbRmvbq7qkVGbSOGm24q4tJRSVBYUUUUCENIaDSGmIKaaU0lMTA02lpDTEIaQ0GmmmiQNNpTSGmIQ0hopKaEIelNNK1JTEIaaacaYaZLENNpTSUyWJTWp1MNUiGNNIetLTaaJYjUw04001RI2mnpSnpTW6VRLGmmmlNNNUSxrUw05qaaZAw0xqeaY1UiWMNMNPNMNUiGMNZGvs1usd2FyFO1/93vWsetQ3MSTwPFIAVYYIqmuZWEpcskyvBd3EECzWspe0lGUYdAPQ0humf5t2c+9cs15q/hC6fy4Bf6VI2WhfJ2D2Fa2n+LPA+orue4vLGT+JHUKAa5lU9m7SR2Ol7VXgy7LLkfM1XNB0p9SufNmPk2UXzTSvwoH1rOu/Ffw90uPzpry7vGXkJGA2a5bX/Geu+NMaRolodM0U/e2Aq0o9GpOs5+7BBHDxp+9UenY2dV1tfFHjFpLMEabYgRRehZeCw+tabdapaDpcOlWCW8Y5A5NXW613UKfs4KJ5mJqurNyImqNqleozXQjmZE1Rt0qVqjarRmyrcdR9KrtVmfqKrt1rWOxzy3G4oooqrkF1etSJUa9alWsmdCHrUi1GtSrWbNEPFSLUYqRelSy0PWpF61GtSLUM1RIKrajdxWapNPuEQPzFeoqyKbdW0d1btBMoKsOaymuaLRrTlyyUi9YW2m3KLeTeIrA233izTc49KoXHiaz17xF9l0rL2NkCiS9nz3zXG3XgASTFYbyRLcnmMNx+VdX4c0S10WzEFuoHqa5YUp86cnsd9SvT5HGC3NcU8UwU8V0M5EPWnimCnioZoh4p60wU4UmUiQU4dKYOtOFSy0PWnimLTxUlIcOtOFNFOFSWh604UxacKkoeKcKYKcKRQ8U4U0daWpKH05aaKUUmNDxS02nCkykOpRTRSikUiQUopgp1SMdTqaKBSKHCnCm0tJjHUopopwpDFpabSihjHocGvzv/AGkNHHgb9oBrmziMUbOl0pIwCzEk1+h1fI3/AAUI8NqsOjeKI/8AWSyGGT2CrxXHWfs61Or2dvv/AOG/E68OueM6T6r8v+Bc4b9qrxQ3i7xJ4a0CBpHENtC5A6ZZBnFL+1B4L/sLwH4Q1SGN98iN5zY4GAMZrzv4K2l74s+KOl/a5JJ2iZQSTnCgYFfaX7U3hpNS+Al7HDGhls4kMZI5HIzior0/ZYdT68zl97s/uuy6NTnrqHTlUfnb/Ox8/wDi34hrc/smaZoJni+03LEMmfm+V69P/YP8NfYvCE2tSL810wIz7Gviu2ury9+xaQSXijk2ooHPJ5r9NPgToceg/DrTLRI9h8sEjFdlOOtSr/O/0V/yOaq7Rp0l9m/5u34fkfJ/7fwZviVo4U4JtnAP/AhTPh18JvjlrPhWzv8Aw/40+y2EkYMUX2112j0wBUn7fRH/AAs7Rv8Ar3b/ANCFfT37M5/4tLo//XBa5cDBPDt/3n+bOjFzarJf3V+SPiX9oHwP8SPCP2T/AITvxB/avmAGL/SGk2j8a92+BsLT/so+KI0LhvscuAvU/LVH/goewzow77B/M12/7F9pb6l8Hriwul3W9wTHIPUEVFNSrUK8POyHUapVaE/mfNf7JE0dv8ZLaObI3MF59c1+jwIwMdO1fnZ8Yvh74u+DvxQk8RaPbyy6fHN9rgukQmJASTsb6V7XoX7ZfhOLR7aPVfDerSXyxATPEyBC+OSMnpmumFaM6MX1W6MqtNqtJrZmV/wUWuovsfh20BJlWaQkeg210/7BFrLB4EuJWV1DseG/3q+ePFl342+PXxAXWLqzkg0+STy4CEIjjQdPxx1NfcXwS8Ix+EfB9tZKpR9gDA/zqcLCVOlLn0cnf5XKxUlOcYxd1Ffjb/hzvc18uf8ABQLxf9g8Jaf4Shk+bUT5sgB6bGHWvqJmCKzt91QWP0FfnV+0rrcvxC+PlxpdpIZrWGcQQY/ukDdisa8XVq06K6u/yX/Bsa4dqnGdV9F+L/4F38j139j3Uvh/4b8IvNrnirR7K7uV2yxTThWweD1rwb4nXWl+G/j7c6x4b1S1vdP/ALQE8Mls+5QmRxxX0NoP7InhC90i2urjUdTSWRAzKJBwfyry/wDac/Z+074Z+GbfXtFurq4t2lWKXzWyQx+laVp8laNd6NafeRRjzU5Ul11Pt/wPrcfiHwRYaxG4YXNsHP4ivzb8cWep3/x51e10e4NvfSarIsMgbbtbdwc19VfsKeMv7Y+H17oF1OXubF9sSsedgWvm0sv/AA1DPz/zG2/9DqnTX1+K6NEU5tYSfdMn+Muh/GXwzocMPjDXtTv9Jn+UD7QzxdOhzX0X+w7o3gGTwq+q6CXfWBlbsXG3zVx3GP4c9K9c+LPhKHxp8J77RmhWS4e0P2YkZ2vjrXxR+yv4uuvhv8am0O+/dw3s/wBhuS3RMMef0qsNK9SdF7vVP9P68ia6vRjUXTdf19563/wUZ/5BPhv/AK7yf+g15z8Fv2e7H4geDYdb+3XcUjswZVIxwa9E/wCCi0kcmj+GZEbKvNIykdxtrk/2eP2kPCvw48Dx6Fqmh6pdzqxJeBk28n3NYYTl9nUvvzP82b4hy/d8u1j6A/Z4+Es3wwmu4re8mmt7nG8SH0r2mvDfhX+0x4R+IfiqHw7p2i6pZXE2dslwVK9PY17hXVLmdnL+uhzxaV0v66kWo/8AINu/+uL/AMq/NvSP+Tm5v+wn/UV+keon/iWXf/XB/wCVfm3pDD/hpqY566n/AFFc1L/f4ej/ADRtV/3KfqvyZ+lFj/x7Q/7or8+/241d/jbCkbbXNqoU+h3Gv0DsT/o0P+6K/P79tph/wvS29rdP/QjUTV8TRXm/yLpu1Gr6I3fBvwe+Pmp+HLO90fxx5FlLErRR/bnXapHAxivLv2gvBvj/AMI6tbW/jvXP7VuHUGN/PaTAx71+gfwOb/i2ejf9eyfyr5X/AOCiDD/hMNNHfy1/9BNGMk6c4JdZW/BhhVzxk3/Lf8j2z9lX/khA/wByT+VfEvhLwvb+MPi3PoVzLJElxeyruj6j5jX2z+yoQfgOp/2JP5V8VeB/Flj4M+MUniC/t5rm3tr6VmSIgMfmPTNbz5f7QnzbW/zMaXN9RXLvc+itH/ZOt9P1G21CDU7wvE4dckf4V9ZaJDPb6VbwXL75Y0Ck+uBXzbH+2j4DCIv/AAi+u8AD70f+Ne+/Dzxdp/jbwraeItNilht7kErHL95cHvWi5nDyX6/8MQ7KWu7/AE/4c37j/j2l/wBw/wAq/Lz4p3d5YfH3W7ywh8+5i1PfFHtzuYYwMV+oVx/x7y/7hr8zfF7L/wANMX+eh1lR+q1zQTeOgk7aP80dDdsLN26r8md742+Jnxx+IfhaHwhL4TlsLWWRVaW1tZELDphj/d9a9f8A2SvgbfeC5Zdc8QKq38ilY9n8K19B+HrO0XR7Vlt4wxjBJ21rL8uMdq25ElJLeW7MHJzjFPZdD8wPG4Nn+0Jfmbfgaw5y3XG81+lHg1kfwrpjx/da2Q/pXyL+2f8ABfVk19PHHhW0muopzi5hhUl425Jc47Unwd/ays/C/hCHQ/GWi397e2h8pJLXao2LwAcnrUYWf+zqnLSUTbFrmr+1jtI91/a+uorb4E68sh5lh2qPU5FfMH7CFrJJ8Rbi5CuFSMc9u9RfHn4v+IPjjew6J4T0e8g0K3wxjZcyFiMEuQcY9BXvn7JnwxfwfoZvLwH7S6liw6HPajCxlF1Kslbm2+5CxEk4QpRd7av7/wDhj5i+Ov8Ayc1f/wDXzF/IV+hXg0/8UxYf9cV/kK/Ov9oi+j0/9onVb2RWdIZ42YL1OAK+gNC/bE8DafpFtZyeGNbd4owpIdMEgfWpwUl9SpLr/wABDxcX9aqP+t2X/wDgoN/yT6y/66p/6FXPfsixPP8ABvxJDHy72Eqj67DVT9rXxzp3xA+CeleIdNtbi0hnkQiKfG9fm74rof2EEjm8HXUMg3Rv8jj1BHNRRpOUcTTe9/0iFaavQkv61Z81/AsjT/jXYw3XysLkRke+4V+m0OPJTb0xxXwH+0p8KfEngD4jy+LfDtrPPp8spvFliUlYCDnDV6R4H/bG0Gy8NWlp4l8P6lc6jFGFkltygRiO/JzXRQqqVCKl8S3RGIi/bymtpH1uOtfnp+29GJfjs0bEgNaxA4/GvffhZ+0Fr3xE+Ja2elaC1r4VZAgkmjzKJc/3hxjFeBftvyLH8eHY8hLWIkfnWU0vb0XLZ3/Q0pP3KsVukjsPDH7LGn61oNnqcepXoE8SuRkdSM+lfTfwR8H3HgbwlHoD3DzQREmPecnmvB/Av7W/gnQPC1jpNx4b1mWW3iVGZHTBIGOOa9n+Cvxp8PfFZrtdH069sXtQCy3JB3ZPbFda15lDbf8Ar7zjd0oue5yP7c8av8GZ5GkZdsiYUHhjuHWvDP2Tvg5oPjaBfEOoSSSvavzA2DGTmvoT9rzxjceD/h8k9vo+nap57bWS+g82Jee4rG/Y58aQ+J/Dd0JNDs9MuFYZ+xwiOJ+ewrmwaXtKzW9/u0idGJk/Z0k9nf57nuehaVaaNp0djZxhI0GBxV6iiugwENFBooFcKaaU0hpiEpDQaSmIKQ0GkNAgNJRSGmIQ0004001QhKQ0tJQIQ000ppDTJbGmkpaQ1SExppDSmmmhEiGkNFIaoliGmtSmmtTRLGmkNKaaaoliGmNTmphqiWIaa1OPWmNTJY000049KaaohjGphpzU01SIY1qjapGqNqpEjT1php560w0yWRnrTG6U89aY1WiGRTRxyoVkUMp7Gue1Lwho16xZ7dVJ9BXRt0php2T3J5mtjlLXwPotu4byQfqK3rWzt7SMJbxKgHoKtNTG6VUYpbESk5bsjao2qRqY1aIxZG/WojUrdajarRDI2qNqkbrUZq0ZsrT9R9KgerE/UVXatomEtxmKKWimRYuJUi9KjXrUi9KyZuiRKkWmLUg6VDNEOFSL0pi1ItSzRDlqSPDHC81a0HS11ZnedisKcAA4JNV7rTFs7x1ikbA5GTXK615OMeh2KhyxUpdR/Q4NPXrVjTwNQtZUK4nhGRj+Kq44JFOE+a/cU6bhbsx4p46UwU8dKbEh4p4pgpwqS0SCnio1qRalloeKctMFOFSy0SCnCminCpZSHLTxTBT1qWWh604UxaeKkpCinimU5aRSHinCmilqWUh4p1MFPFJlIUU6mjpThSKHCnCmCnVJSHUtIKUUihwpwpgpwpDH0tNFKKQxwpRTaWkMeKcKYDTqVhi0opBRSGOrN8R6FpPiLTm0/WLGC7gboJUDbfcZ6VpCipavuUnY4nQPhX4N0LUUv9M0yO3nU5BRQM12l1a293ava3UMc8Dja0brlSPpT80opNaWGnrc8/Hwc8Ai8+1poltHLu3ApGowa72zt47W2S3hGEQYUVJRTGc54w8D+GfFbRvrWlW1zLH9yRowWH4mtTw5otjoOnJYadH5cCDCr2FaFLSSsO5i+LfCegeKrRbbXNNtrtVPytJGGI+hNL4R8L6P4Ws2s9HtxBCx3bQMDNbVFJK2w73Ket6Tp2tWL2Wp2kV1A4wUkUMPyNcNcfBT4fyPuXQbReeQIlxXo1LQ0guzmfDXgTw54fULp1kkaDomBtB+ldOAAMAYFJRQFx3UEEZBGCK4y/8Ahh4LvNb/ALZOjW0N5uDeZFGFOa7OilbW479BIo1ijWNBhVGAKpa/o+ma9pr6dq1lBeWr9Y5UDDPrg96vUuaGrjTtscp4O+H3hjwnevd6HYJau6lWCKACD9Kr3vww8GXWvf222j2yX2/zDKkYBLeufWuzooC4kMaxRLGn3VGBXFXfwq8E3Ot/2zJo9v8AbN+/zBGM7vWu2FOot1Aw/E3hPw/4k06Ow1nTLa8iiGI/NjDFPpnpXJf8KQ+Hf/QBtv8Av2tek0VNh3Zw3h/4U+C9B1OPUdL0uK3uY/uuigGu5HAAoopgKcEEHBBGCD3ri7v4X+C7jXv7b/se3ivd/mGSOMAk12dFLrcPII1EaKi9AMCuW8XfD7wn4quUutY0i1nuEGBKYxvx9a6miiwXKeiaXa6Pp8djZKUgjACr6Cszxj4L8N+LY0TXNKtrtkPyu8YLD8TW/RQ1cE7GT4Y8N6V4c0v+zdMgEdrz8mOOa5jVvg98P9SvZLyfw/ZLJIctshUAn1rvaKPMEzzf/hR/w6/6AVt/37Wu18M6Dp3h3TU07S4vKt0+6g6CtOimApx0PSuL1f4X+C9T1r+2J9FtVvd+8ypEAS3qTXZ0UdbgMtokt4EhjzsQYFSZpKKBDJ4o54mimRXRhhlIyCK4HVPg74B1CeS4k0CyWV2LErCoya9AozRYdziPD/ws8IaHN52n6bHA38WxQA31rtIIYoIhHEiog6ADFPzSUxHIeKvhp4L8SXv2zVNDs5Lk/elEK7m+p71jf8KQ+Hf/AEArf/v2tekUUkkguzk4fh34TTQW0STSbeeyPSOWMMF+npVnwh4K0HwpvGi2ot1bqqgAflXR0lMVytqdjZ6lZyWd9bx3EEgIZHXIIrgb34LeALiTzF0GzQk8gQqBXo9JRYd2cx4T8CeG/DHGkWEduM5wqgDPrTfF/wAP/Cfiq4W41nR7SecDHmmIFyPTNdTmkotcV7Hm/wDwpH4d/wDQCt/+/a1veEPAHhrwncSTaJYpatIAGCAAH8q6qkppWFczvEOiaVr+nvYavYwXlu3VJUDD9azPCPgrQPCpf+xrRbdW/hUAAfQV0dFFhNhSUUUxBSGkoNMQGmk0GkoEFIaDSUxBSUGimIQ0hpTTaaEBptKaSmIQ0lFIaaJENJQaQ0xBTTSmkpiENNNKaZTJA000ppDVEsQ0w040000JiGm0pppqkSNNNpWpp6U0SJTTTjTTTRLGNTTTjTTVIgY1NNOPWmmqRDGGmHrT2qM9apEiVGafTGqkSxjUw080xqpEMY1MNPamGqRmxjUxulPamNVIgjamN0qQ9ajbpVohkbdajNSN1pjdatGbI26VG1SN0qNqtGbK1x1FQNVi46j6VA3StYmEtyOinUVRJaXrUoqNalWsmboetSCo1qQVDLQ9etOkYLEzHoBTVp7KHQqehGKhmkSbRdWm01HhC5WQblb60S3EkzmR25Nc3B4gt9Eun0/xDAzWLMWjuRn5M+w61vxav4BSAXU3iQ+TjO3yTmvO9pGm2pLU9j2MqyTi9Da8LgQxX2pTHbBCgLMelZemyma3MpOdzsR9M1zniXxsvijy/Dfha2aDSQf30/eYf0rpLCEW9pHCP4VAqsPeUpTfUjFcsIxpp3sWhTxTBT1roZyIeKcKYKeKlloevSnrTF6U9alloeKcKaKcKlloeKetRrTxUspDx1py00dacOlSykPHWnCmCnikykOpwpopRUsokFLTRThUlIcKcKYKctIoeOlKOtIKWkULTxTKUVJSHilpop1DKQopwpopRUjH0tNFKKRQ4UoptOFDAdSimCnUih4pRTBThSGOpaaKWkMWlpBRSBDhS00UtAxaUUlApDuOozRRSKFopKUGgBc0tNopAPFLTM0tAx1FJmikAtGaKKBi5pc02loAXNFJRQA6im0tAC0UlGaB3FoooosFwoooosFwoopKLBcWikzRmiwXFopM0ZosFxaKSkoEFFJmigdxaKSigQZooooEFJQaSgAoopM0wFpM0lFMQUUE0lABmiikNAgJpKKQ0xAaQ0UlMQUhpabQhBSGlpKYgpDQaQ0CENFFIaoQhpDSmm07CCkNKTTDTEBptLTTTEFIaU0000SxppDRSGmSJSGlNNNMkQ000tNNUIQ9aaaWmmmSNNIaWm1SJENNNKaaaaJY00004001SIYw00040000SxjUw9ae1MPWqRDG0w9KeajNUiRp6Uxqcaa1UiJDGphp7Uw1SIYxqYae1MNUiGMbrUbdKkao26VaIZG1MbrT2pjVaM2Mao2qRqjNWiGVrj7wqBqsXHUVAa1iYS3G0UUVRBaSpRUQ61KOtZM3RIvWpBUa9akFZs0Q5akFRrUgqS0QX9ha38JiuYw496wD4E0hpd+DjPSupWnrWcop7o3hOUdmVdI0my0yPZawqvvitFaYOtPWlsF2x461IvSox1p61JaHinimCnCpZSHrT1pi08VLNEPFPFMFOFSUPFOHWmjpThUspDxTxTFpwpMpDxThTBTxUstDhThTRSikykPFOFMFPFSUhwpRTacKkofTqYKcKTGOFKKaKWkUh4p1MFOFJlDhS00U6kMWnU0UUhoeKWmjrS0ih1KKaKWkMeKUUwGnUDHUopopaQxacKaKKQx1KDTRS0guOpaaKUGgY4UtNpQaQ0LRRRSGKKKSloHcKKKKVgFFLTaXNAxaXNJmiiwC0tNpRSAWiiigYZpc0lFAC0UlFADqKbRQA6im0UALRSUUALRSUUALRSUUALmkopKAFopM0ZoAWkpKKYri5pKTNFAC0maSigQUUZpKYC5pKKKACkzQaSmIKKKQ0CuKTTTS000CbCiikNMQGkooNMQUlFNNMQUlFIaYAaSikNMkKQ0U00CA000GkpoQGkopDTEIaaacaaaoliU2nGmmmSxKa1KaaaaExDTTSmkpoliGmGnGmGqJYhpDSmmmmJiGmtS000yGNNNNONMaqRLENMNONNNUSxrdaYacetNNMhjT0qNulPbpUbVSJGmmtTjTGqkQxrUxqc1NaqRDGNTG6U9qY3SqRDGGo27080xu9WiGRtTGp7UxqtEMY1RmpGqM1aM2V7nqKgap7jqKgNaIwluNopcUVRNy0OtSDrUa1KvWs2boevWpBUa1IKhloetPFMWnioLQ9aetMWnipZoiQU9ajWpBUFIeKetMHSnrSLQ8U4UwU9allocvWnimDrTxUstD1p60xacKkskFKKQUoqGNDx1p9RinikWhwp4pgpy1JSH04UwU4Ui0OFPFRinipY0PFKKbS0mUh4pwpgpwpFDqcKaKWpGhwpwplKKRSJBSimCnUhodS00UopMocKcKZThSGLTqbThQxhSg0lFIY+lFNpRQMdRmkFLSGLSim0tIY6ikpQaAQoNOBplKKQxwpc02lzSGOopKKQxwopKKAFopM0tABS0lFAx1FJRmgBaXNJRSsMXNGaSiiwXFopKKAuOoptFILjqKbRQFx1FNooC46im0UwuLRSUUBcXNJRRRYAopDSUwFzRSUUAFFFFFhXCg0ZpKBXCiiigAopKQ0xBQaKQ0xBSGjNJQAUUUlAgJpKKTNMQpNJSGkNMQGkopDTADSUUhoEBpKKQ0xBTTSmmmmIKaaU0lMQhpKKDTJENNpTTTTRIE02g0hpiYhpppxppqhMQ000ppppoliHpTaVqaaZLEpKU000yWNNNNONMNUQIaaaU001RIhpppTTTTJY2mGnU09aoljWqNqe1RnrVIkQ9aYacaaetUiGMammnGmGqIY1qY3SnNTGqkQxhpjd6eaY1UiGRtTD0p7Uw9KtGbGGozUrVEapEMguOtQGp7jqPpUBrVGMtxKKKKoixZXrUi1GvWpB1rNm6JFqQVGtSCoZaHLUgqNakFQWhy9akFRr1p4qWaIkHSnimCnrUspEg6U4UwU9aktDx1pwpopwqSkPp4qMU8dKlmiHrTxUYp4qWUiRacKYtOFSUh4py0wU8VJSHCnCm0opFoeKdTBTxUlIdThTBSikxkgpwpgp1IocKUU2lFSUSClFNFKKQxwpaSlFIocKcKYKcKTGOpaaKUUihwpwptApDJBS0wU4UhjqKSlpDFFLTRS0DHClBptLSGOpRTRSigdxaKKKQXFBpRTaUUDuOzS02ikMdS03NKKAHUZpKKQ7jqKbS5osMWlzTaWkAtFJRTAWlpuaXNKw7i0ZpM0UBcXNGaSigB1FNooAdRTaKLAOoptFADqKbRQAuaM0lFAC5opKKACijNJmgLi0UlFAhc0lFJQAtFJmkp2ELmjNJmkoC4tJmkNJTsIXNJRSZpgLSE0UlAgopCaKBBRSUlMApDQTSE0xAaSikNAgzSUUhpiA0hoNJTEIaQ0tIaYhKQ0tNNNCYGmmlJptBLA000tIaoliUhpTTDTQhDSGikNMQhpKDSGmSNNIaWmmqQhDTTS0000QxDTTSmmmmiWI1MNONNNUSxpprU6mmqJY09KYac1NNMhjGphp5ph6VSJY00w05qaelUiGMNNNONMNUQxrUxqe1MaqRLGGoz0qQ1GatEMY1MPSntTD0qkZsY3SozUjdKjNUiGQXHUfSoDU9x1FQNWqMZCUUUVRJZXrUg61GtSDrWbNkSLUgqNaeKhloetSCo1qQVBaHL1p4pgp4qWWiRactMWnrUstEi9KcKYtPFSWh4pwpq04VJSHinLTVpwqWWhwp60ynrUstDxTxUYp4qWMeKctMFOFJloeKcKYKdUspDhTxUdPFJlIdTqaKUUih4pwpgpwNSNDhSikpaTKQ8U6o1p4pFIcKWm0oqWMdThTBThSKQ6nCmilFIaHClptKKBiinCm0oqSh4paYKcKAHCim06kMWlptLmgY4UtNpQaVhjs0tNzS0gFpaQGigY6ikozSsMWiiigBc0uabQKBj80UlFAC0UmaXNA7i5ozSUUrBcdRTaWgYtFFFABRRRRcAzRmiigAzRmiigAzRmiigAzRmiigAopKM0ALRSZooAWim0UWAXNGaSiiwrhRRmkzTEKaSkozQAtJmkooAKTNBpKYXFpKKKBAaSg0UCCkNGaTNMQUhNFIaYCUUUUCENJSmkpiCmmlNNoEFIaWkpoQU00ppKYgNNNKaaaaEIaQ0UhpksKQ0UhpkiGmGlNIaaEJSGlppqkIQ0w0402mSxDTTSmm0xAaaetLTTTIY00hpTTWqkSxppppTTTVIliGmmnGmmmSNamNTjTGqiWNNMNONNPWqJY1qYacaa1MhjTTDTjTTVEMYaa1ONMbrVIhjG70w09ulMNWiGMamHpT2phqkQxjVGakbrUZqkQyC46j6VA1Tz9R9KgNaoxkJRRRVEllakHWo1qQdazZqh6VItRp1qQVDLQ9etPFMFPHSpLQ8U8UwU4dKhmiJBThTFp4qWWiRetOHWmCn1LKQ9aeKYtOFJloetOFMFPFSykPFOWmCnCpLRIKcKYKeKllIcKdTRSipZSJBSimLTxSKQ4U5aYKcOtSUh4pabThSKHDrThTBThSKHilFNp1IoWnCmilFSMeKWminCkMWnCmilpFDhTqYKcDSY0OFLTaUUihwpabSigY4U6mClBqRj6KSlBoGKDS02lFIBadTaKBjqUGmiloGPopopRSAdRSUCkMdRmkooAdRSUZpWGKKXNJRQFx1FNooGOoBpM0UAOopKM0ALS5pM0UgFzS02iiw7jqKbS0WC4tFJRRYLi0U2iiwXFzRSUUBcKKKKYBRSUUCFpM0UUAFFJSGgBc0lFFABRRRQIKDSZooASiiimIKDSE0UCCm0ppM0wA0lFJTAWmmiigQUhNBNJTEFBpCaQ0CA0hoNJTEFIaDSUxBSGg000CA02lNIaoQGkopDQSIaaxpTTTVCYU2lNIaESIaaaU001RLGmkNLSGqExDTTSmm00JiGmmlNNNMliU00ppppksQ02lNNNUQxDTTSmmtVITGmmNTz0phpkMaaYacaaaoljT1pjU6mmqRDGmmGnGmtTRLGmmNTjTDVohjWqM9ae1MPWqRDGN0php7Uw1SIY1utRmntTD0qiGQT9RUBqefqKgNaoxkJRRRVElletSCo1608dKzZqh61KOlRCpV6VDLQ9aetRipFqWWhwp60wU5allokWnCmLTxUstEgp46VGKetSy0PWnioxTx0qWUh4pwpgp61LKQ8UopopwqTRDxTxUYp60hofThTaUVJQ8U4UwU4VJQ8UopopRSKRItKKYKdUljqcKaKUUmUPFOFMFOFIY6lpopRSGhwp4qOnA0hj6UU0U4UhiilpKUUihwNLTKcKQ0OFLTaUUhjhS02lFBQ4UoptKKQxwpaaDSikMdS02ilYB1Lmm5paB3HUtMpQaBjwaWmZpaVgHUUmaKQx2aKSigBaWkzRQMXNLTaKLAOopKM0rALRSZpaBi5ozSUUALS02igB1FNooAdRTaKAHUU2igB1FNooAdSUlFAC0ZpKKAuFFFJmgVxaKTNFFgFpM0lFOwC0lFGaBBRSUUAFFJmkzTELmkJpKKLABpKM0lMVxSaSikzQIWkpKDTAKQmg000CFNNJoNFMQUhoNJTEFJRSGgQhpDQaSqEFJRSGglgaQ0U00xAaaaDSUxBSGg0hpkiGmmlNNNUhBTaU000yWIaQ0U00xCGm0ppDVIkaaaacaa1NEsaaaadTDVIliGmmnGmU0SxGphpx60w1SIY001qcaYaaJYh6Uw080w1SJY00w04001SIY00w05qYapEsa1MPSnGmnpVohjGphpzU09aaIYw0xulOamt0qzNlefqKhNTT9ahNaIykJRRRVEllaeOlMFPHSs2aoeKkXpUYp6VDLRIKetRipFqWWh4pwpgpwqWWh4p4pgp46VJaHrT1qMU8dakpEgp61GKetSUh4py0wU4daRaHinCmU9alloeKcKYKdUsokFKKaKdUspDhThTBTqTGh9OFMFOFIpDhTxTBSipZaHilptKKQx4pwqOnCkUPpaaKcKTGOpRTRS0hoeKcKYKcKkY+gUgpaTKQtKKQUUFIeKKQUopMY4UUgpaQx1ApBS0ALSikFFIaHiimilpDFpRSUUDHUUCikMUUtNpRQAtLSUUhjs0ZptKDRYB1FJRmkO4tGaKKAuLmikooGLRRmjNABS0lFAXFozSUUALmjNJRQAuaM0lFAXFzRmkooC4uaM0lFAC5opKKAFpKM0ZoAKKTNFAC0ZpKKADNFFJQIWikzSU7CFzSUZpCaAA0UmaSmApNJRSZoELSZopKBC0lGaSmApNJSUhNAgNJQaQ0wCkoopiCkNFJQIKQ0E02miWFIaDSGmSwNJRSGmIQmkoNIaYhKDQaSmIKaaDTTTEBpKKQ0yRDTTSmmmmiRDTTSmmmqExKSg0hpksQ0w9acabVEsQ000ppppkiGmnpSmmtVEjTTW6UpprU0SxppppTTaoliNTDTjTTVEMaaYacaaaZDGtTGpx60xqpEsYaaacaa1WQxhpppx60w9KohjGpjU80xutUiGQT9ahNTT9ahNaIyluJRRRVElkU8VGOtPXpWbNUPFSJUYp69allokFPWmU5ahlIkFOFNFOFSy0OFPWmCnLSZaJFp4qMU8VLLJB0pwpi04VJSJBSiminCpKQ8U5aYtOFJloeKcKYKeKkpDhTxUYp4qSkPFKKbS0ih4pwpgpy1I0PFLTRThSKQ4U6mCnCpLHUopopaBoeKcKYKcKkaHilpopRSGOFOFMp1JlDhThTBThSGOpRTRS0hi04U0UUDHilpgNOFKwxwNKKZSg0irj6AaQGloAWlBptKKQxwpabS0hjqM0gNFA7jqKSjNIB2aWm0UrAOopM0UDuKDS0lFMYtLmm5pc0rALS02lBpALRSZpaB3CiiigAzRmiigBc0ZpKKAFzRmkooAXNGaSigAzRmiigAzRRRQAUUmaM0BcWim0UCFzRmkNJTsAtGaSimAZoopDSFcDSUUUwuFBoNNoAWkoop2FcKQ0GkzQK4tITSUhoAUmkoptOwrik0lFITTEKaSkoNABSE0hNIaZNwNIaKQ0xAaSig0xAaaaDTSaYgNJRSGmiWFIaDTTTEBppoNFMQhpKKQ0yRDTTSmm0xMDTDTjTTTRAhptKaaapCENNNLTTTRLENNNKaaapEsSmmnGmGmSxKYetOPSmGqJYhpp6UpprdKZLG00040w1RDGmmmnGmt0qiRhphp56Uw1SJY00xqeajaqM2Npppx6UxulUSxpqM9ae1MNUiGQT9fwqI1LP1FQmtEYy3CiiiqEWFp60wU5etZs0RIKcKYKeKllokHSnLTFp69allokXpThTFp4qWWh4pwpgp1SykPp60wU5allokXrThTBT6kpD1pwpgp4pMpDhThTBTlqS0PWnioxTxUlD6cKYKUUikSCnCmCnVLKQ4U4daYKdSZSH0opq0tSMfThTBTqRSY+gU0U6kUOFOFMFOFJjHinUwUopMoeKUU2lpDHUopopaQx4pQaYKUUhj6UGmilpDFpc00GloGOBpaaKUUrDHClpopwpDFpabSg0DFzS02lpWGOzSimZpaBj80U0GlFIB1GaSigB1FNpRSsMWlzSUUALS02igY6im5pc0BcXNGaSloC4uaM0lFKw7jgaM02iiwDs0ZptFFgHZozTaKLAOzRmm0UWAdmjNNoosA7NJSUUWAWjNJRRYLhmiikpiuLRSZozSC4tJSUUWAXNJRSZpiFoNJSUWAKKKQ0xXFzSUUhNAAaSikzTEBoopDTEBpKKQ0ABpKKDQICaaTQaSmJhSUGimISkoNFMQGmmg0hpiA02ikNMQGkpaaaZIE000GkpiCkNBpDTEBppoNNNNEsDTTSmkpksQ000pphpkhTTSmm1QhDTTS0000SxDTaU0hqiRDTDTmplNEsRqaaU9aaaaJY2mt1p1MqkSxDTTSmmmmiWNNNanGmHrVIka1MNObrTDVohiGmNTjTDVIhjTTWpxphpohjWqM089aYapEshn6ioTUs/3hURrVbGMtwooopkE4p460xelOFQaokFOFNWnCpZoiRacOtMWnVLKRIvWnio16VJUMtDhTh0popwqS0PWnCmLThSLRIKevSo1p69aljQ8Vna1fXWnFbqOPz4D8rRjjb/tZrQFMuoFubd4HxhhiufEQnKm+R2fQ1g0nqR6VqlnqMW+3lBPdTwQavCuFuLvREkK3F21rfQNtjkRSQAOnFXNB8WRy3YsbhzLk/LcEY3fhXm4fNqM5qlOa5ntZ6P5br5/ebyoSS5ktDQ8aeNfDPg2G2m8Saj9iS5YrCfLLbiOvSmeJ/HvhPwvplrqWuaoLW1uxugcRlt4+grxn9tkhtF8Nkcg3D/0rA/aHUy/CjwhGTncNvP4VtPFT5HyrXm5fyO2jg4TdK7+JSb+V/wDI+lvCXibQ/Fmlpqnh++F5aNkB9u0/iDyKq23jjwtc+L5fCMOp7tah/wBZb7Dxxnr06V83/AjWbz4afEYeFdVZhpmpqrRSseAduePxNbXh0g/ti6mw6HcR/wB8Cto11OcFHaSd/JpbfeYvD8sajf2UmvNNqx9NiuX8WfEXwX4U1O10zXtajtru6x5KKpfOTgZI6c+tdDeRPPY3FvHIYnliZFkAztJHWvjb49fDxPBmtadeTX0t/e3l0jvO5PzfN6dqzxFadKUdNG0vvdrF4WhCre711/I+z7S4huraO5hkUwyLuVycDHrXA6t8b/hfpOoz6ffeJNlzbuY5VWBmAYdeR1qc2N9qfwWmsNNYi7n0xkiwcZYjgZ7V8jeFo/h1pvh7xBp/jizm/wCEmtzIltgsQZB0BI461OIrzp1ZQitEvm/Q0wuHhUp80r3ulp0835H29Z+KvD954ZfxLbaikulJH5jzqOi+uOtca3x++EqsVbxQcg4P+jP/AIV5J8EtD1rTfgp4okudzW91au9vCjb+DjHTv7V4l4c1Tw7pFtNF4g8BvqsvnMTcPPJFgZ6YAqamIkq3s1ZKyevdmtLCRlTcr3ak1p27n6CeGPEGkeJdJj1bRbwXNlISFkxt6fWuX8TfGP4b+GtXl0jWPESw3sWN6JEzgZ9xxXn9x4o8N6H+zjea14EZooGj2ohzmKTOGHPpmvFPhSvwXGny3XxHv7m51KdyxRUc7cn1FOrWl7aVONko9+76fcZ0aEXSU5Xd+3l1/Q+1vC/iDSPE2jxavol2LqymzskAxnHtWqK4z4SWfhG18JQN4JfOkSZMQ3Ekc85zz1rrpZ7eBd1xcwQL/elkCj9a6ZqzZyomFRX93b6fYXF9eSeXbW8ZllfGdqgZJpILqzuDi2vbW4I6iKVXx+VZXxC/5EHX/wDsHzf+g1z4io6dKU10NaUVKai+rMO2+L/w6uPD8+vxeIAdNgm8mWUwsCr4zjHXpWUP2hPhD/0NR/8AAV/8K8U/ZQ8L6L4w8O6zo+vWv2qzNyX2biMNt68VzXxw+HXhfwv8ZdC8O6XZGPT7pYjNGXJ3biQeTWc51FUjHT3rW+6+p2KhS5pxu7xv9yPrTwN8TfBHja7ltPDGs/bZ4l3uhiZMD15rpdZ1Oy0bS7jVNSm8izt13yyYztFcJ8M/hX4S8HSpqmg2Jtp54gHO8tkenNavxq/5JR4h/wCvU08TUdKi5rdIwowjUqxj0bX4nPn9oT4QKxU+KjkHH/Hq/wDhXf8AhvxBo/iLRU1nRb5LuxcEiReuB1yOor4R+Fr/AAdXw1qC+Oln/tjc/kFFcjOeOnFexfsZ6bqljYa7cGUHTbhH8hBJuwozjjtRCo2pX6JO/T09TWtRULcvdqz39fQ9Vvvj58JrG8ltLnxQUmiYq6i2c4P1ro/AfxE8H+OvtH/CLat9u+zECXMZTbnp1r4n8HN8NU+JOt/8LIWU2Xnny/LVj3Ofu19JfD5vhboHgbW/FXwzSQRLCwdnLA78Hbw3oayp1/3DrT1XLfToaYjDqNb2UL3vZX6nofjv4meB/A1xBbeKNcSzmnUvGiIZDgeu3pUvgT4jeDPHAm/4RjWEvTC22QFChB+h618k/APwGvxa8Tah4g8YSS3qvJllZyNx/DpX0B4U+Avh/wAK+PbTxL4bvZLCCKIxy2eSwkJP3iTW1PnVva9VfToZVY01dQd2vx9DuvHfxA8IeBYYpfFWrCxWU4jAjLlvwHNanhfxDo/ibSItW0O8W7spQCkgGM/hXyX8YYZfit8dbzRYleeDSbV7dVUnHmKeK6/9jPXJdPvNd8B3z7ZrK5kZUY8gDjFZYWq6t+bdq69E7GmIoKklbpZP1avoe0eOvij4F8D36WPijWvsNy6h1QQs+Qe/FbnhLxJonivRk1jw/ei8sXbasgGOfpXyl+2dp39rfF7RdN6G4ijTP51sfsV+Jf7L1PWPA+oTGP7O7yQq3c5x/Slha3tVLn0te3yeo8RRVOMZR7K/zPoHx58SPBfgR4E8VawLF7gkRqIy5OPYdKsWfj3wnd+DX8YW+qq+hpndchDxzjp1r4v+Ompf8LG8feKNYgZ5LHR4UVOuAwbaf5V3nwxZv+GRdcXJIBbA/wCB1isRP6tOq1qtV6O9r/I2lhYxqwhfeSi/Wybt957L/wANFfB0E58Vn/wFf/CvQPCfiTRfFeiw61oF59rsZs+XJtK5wcHg9K+G/gs/wGHh9k+Iy3H9qFyAUWQjr/s8V9n/AAr0nwvpXhK1TwepXSJRugBJPGfeu2CvFt67bbHLVSi0l57/AKHS313a2FlNe3lxHBbwoZJHdgAFAya82t/2gvhDcXkdnF4qzNI4jUG2cDcTgc14x+2h4i1XV/GOi+BdPuJIrOXm4RTje24YJ/A12Hh39mXwNeeD447q3ddSmgwLsO2VYj72PaualUnUTqJe7e3m7bm86dOnaMnq1f0/rc98uNU0230mTVp72FLKOMyNKXGNo7j1rzaX9oj4OxyNG3is7lODi1c8/lXzx8fLTVdHvvDHwftdamuLJUj8yY5Bds7cmvYNA/Zl+Hs3hWKC6smbUJIAPtXmNw+PvYoVSU1KpH4bu3d2B04U+WNR+89X2X9bnt3h/WdL8QaZDqej3kd3aTqHjdT1BGenauI1H45/CzTtafRrzxN5d9HJ5bx+QxAbOMZ6V8//ALLmpaj4J+NWseBZLySbTw7xxRseAd2Aw9OK8n+I+hSav8QvGVxDnzNPZ5gB1Pz0p4hKdOUfhkr+ejVyqeGf7yM370Wl5a7H6OW00VzbRXMDh4pUEiMO6kZBrgte+NXwz0LxC/h/VPEgg1FGCtGIWYAnoNw4rifg18UrP/hn2fXr+4/faVCY5VPUAfKK+P8AxHYXF5ZWni+6LtJqd9LtZj2D8fpVym1iVSXw6Xfq9LfLUVCj7SlzS0bul8k2z9EvGfj7wl4N0u31PxJqos7S4AaFwhfcD7CuSt/2h/g9cXEdvF4rJkkYIoNs4GT05xxXiP7XDbvhb4NMhJXy/m57cV534rk+BR+EsY0GO5bxgdoKlZAM55OelZKu+abeqjK1urKhRjKFN9ZK/ktbH3T4s8XeHfCnh4+Idd1FLfTAVXz0HmAk9OBU/hLxHo3ivSIdX0C8F3ZTDMcm0rn8DXx9d/2uP2MZF1SSVk+2Q/ZxJnKruPrXtv7GRP8AwqazH+7WyfvVV/La3zV9TBxtRpz6tyT+R32lfEjwXqnjG48H2OsebrdsWEtuYyNuDz8x4NMs/id4HvPF8vhK31oPrURIe38sjBBweelfL/g8lf2w9bK5H+lS9P8AeFQ+Hjj9r+7xx/pDf+h1nQqOpOin9tNv/gG9eiqftbfZ5bfM+1mIUEsyqB1LHAH415hqX7QPwi07UJrC78VbbiCQxyBbd2AYHB5HBrX+Plpqt98JvEVto7ut09o4AT7zewr4y+CkfwfaG40n4o6fc2mq7yscx8z5mJ4yB0pKpOVWUF0S06u/b8hKnBUlOV9X93qffOjapYazpsOpaZcpcWkyho5FPBBrkPGnxg+HHg3VjpXiLxGlteAAmNIzJj8VrhNYih+D37OupyeHNaGoqVaazuFOdiueF79Aa8q/Zn+DOh+PtJuPFHjESag11IxVGdhtOeTmrlKUqs409o2vfz6ExhGNJTqbva35+h9M+A/il4D8c3M1t4X15LyaHG9HQxnnpjd1q14++IXhDwHHBJ4s1b7Atxnyv3Zfdj6V8l/tHfDqz+D3irQvEngm4lsIp5eY1YnZggdT1zzW1+2Lqya54J8F6pccxzR5k+gIzWc6/wC7Uo783K7/AJmlOheqoy2cXJfL/gnuenftBfCHUL6GytfFW6eZwkYa3dQSenJrpfG/xH8F+CpbSPxLrAszeYNuVjLq+fccV8Q/EP8A4UnN8OrOPwOl2fFrSRhl2SevOCeK9qj8A6p40/Zag0/Vt51TToBcQM4y6hATtz1p1KjjSlNL4Wr+a8iYU4ucE3pJfNPpfyPoi/8AE2h2Phk+Jbu/SPSRF532jtsxnOKreBvGvhnxvpral4Y1E3tqrbS5jKc/Q18NXPxG1bxH8L9M+FpE329LtI5CQQVjHBBr7B+A/hCLwn4MtLVYwjiMA478da2g+Zzl9m9o+fVv+uplOPJGKfxa38uhd8d/Fn4f+BtWXSfFGuGxvWjEgjELP8p6HIqn4W+Nvww8T6xDo+h+JPtN9MdscZgZdx+pr5p/bWOmj47aUdXBNh9lh+0Y67MnPSuz+EkP7O8uuW1x4TkuP7ct4xIFkSRRux2J4rDDVXOHtJ7a6LfQ2r0VDlUd2k/LU+g/Hfjrwn4GsorzxTq8djFKxVMDexI9hzXM6B8ePhTr2r2+k6Z4oEl5cNtiR4GQMfqeBXy94I0Gf43/ABu1W48TXcktlZzGPysnDKrFQOOnSvQv2gP2e/B+gfDi78Q+FbeTT77TwHO2Rm8zn3PFL2s4U1VqLR2dl0T/AKuN0YOp7GD12v0ufS3iLXtJ8PaJNrer3iwafCAZJgNwAPTpXnX/AA0d8Gs4/wCEsP8A4Cv/AIV5H4X8WX3iX9kPVodSuGuLmzwpkbqRuwK8o+GcnwMHgC7XxotyPEWx/JKI5G7nHTj0p1ajhVqRWqik13dxU6SlSjJ3u215K1j758N69pPiPR4NY0S8S7srhd0cinkj3HaofF3ibRPCWivrPiC8+x2KMFaXaWwfoK+aP2EIdatoNUMxnTTJpA0KSA4IA7Z6V6V+2Ln/AIUleY6+ev8AKrxk/Y03OHlv5kYWmqlZU5d7aFz/AIaO+DX/AENjf+Aj/wCFek+H9Y07xBpFtq2kXAubK6QSQyAY3KehxXw/8Hf+Gc5vC9pb+N1uf7bcqr7VkxuPuOK+vrF9B8F/C6bUNCxHpNlZGe3BPRAOOtXUkqdKU5a27bf8ORy804wju+5U1v4wfDjRfEyeG9S8QrDqjsFEIiYgEnABYcCu4gkjmhSaJg0bqGUjuDX533fhbUPFXhnxH8R0imeaO9luFkyfljzkV9hfAnxtFrXwYtdbkcSNY24ikGecqtRCpajKVT4o2b9GrmlWlaoo09U7peqdjqvH3xA8H+A7a3uPFWsR2KXDFYgFLsSOvA5FZ/gj4s/D7xreT2nhrX0u54F3yI0ZjOPUZ618i/Drw7c/Gr4warf+KLiW5tYp2UIWIBUMQFGOnGK9+j/Zy8LaP4h0/wAQeGbqXSZLBZGliUs4uMqeDk8UU3PlUqnVX06aaCqxgnKMHqvuf9bep6R4T+I3gzxVrF3pGgawLu9sziePyyu0/U9ab43+JHgzwVfWdj4m1f7DcXpxbp5Rbdzjt0618g/BHx14Z8A/GLXb3xPey2tu8uAyRF84J7CnftTfEbwh8QfF/hq48KX8t2ls+2UyQlMEsMdaVOrzqjbXmtfyuayw6jVqQe0b2PuSCWOaFJom3I4DKfUVFqV9Z6bYT31/cR29tBGZJHdgMKBk/Ws3wMS3hXTsnP7pf5V8uftm+IdV13x5o3gOxuJIrKQA3EanAZt2Mn8DVVpyjKNOC1k7I58PD2kXOTskrs9stf2g/hDdX0VlB4qzNLII0BtnA3E4HJ6V6He6vptnpEmr3N7DHYxxmRpS4xt9vWvBND/Zi8C3ng5IZ4Hj1KaDC3Ydso5H3sV5R8erXVrHW/DHwet9amuLGKOLzJjkF2zt3H/Cic5K1NfE3ZdvX5Fwpwm+e9opXff+uh9EyftFfB2ORkbxWcqcHFq5/pXo+h6xpuu6ZDqWk3kd1aTIHR0PUEZ6dq8R0f8AZj+Hk3hWO3uLJzqEkAH2rzG4fH3sV5t+ynqupeEPi5rfgWa8kmsFMkcMbHgEMRkfhR7SzlB/FZtdnYznFez9pDZNXXXXY+lvC/xM8EeJ9eutC0PWftWo2hKzxGJl2kHB5PXmrHjzx94T8CxWsnirVPsC3bFYD5ZfcR16dK+Uv2avl/aK17HH+lSf+jGrtP2/P+QT4W/6+JP6UOo+SjL+Zq/z7HR9Xj9aqUb6Rv8AgrnuXi/4jeDPCOl2mp+INYFpaXi7rdxGX3j6CtLwb4q0DxhpCat4bv1vbN/uuF2nrjkHkV8n/tKqZ/hN4MiYk7xtyffFO/Z312++FfxQPg3WWZdK1QK0ErHjO3PH4mnRqc85xl3aj6pJ29bM56lPloQqLdq79LtafgfTsfxF8GyeLLzwqmrg6xZIz3Fv5Z+QKMnnp0rlrj9oX4QW87wS+KiJEO1gLZzg/lXkXhqKO5/bS1+CVd0UyyK49VMYzSftVfB/wN4T+Hlx4j0PSzbXr3iLu81iMN14NZOtNUoVXtJfje33G8aNN1nR1vpb5q7PX7b9oL4Q3Uwhg8VFnPQfZnGf0rpfBPxG8GeNbue08M6wL2e3JEqGMoVx1614h+zr8G/Aut+CNH8SXul77/asjOZGwW9cdK4rxstz8CPjtJrluH/srUUMxCj5cs33a3nP2VRRqef3rb7zCNNVYt091/wzPqDUviZ4I07xbF4TvNaCazNjZbiMt16ZI4FdFrGpWOkaVcarqMwhs7dPMlkxnavrXyb+z3oNx44+JGqePL6NmjnuX8gN/ChORivq7VdLsdU0afR9Qh86ynj8uWPONy+maa9p7FO3vtfLy/4JM1TVZpO8U/8Ah/8AgHnLftD/AAeVip8VnIOD/or/AOFafhf40fDTxPrMOj6H4i+0305xHEYGXcfqa+cP2t/hX4P8CaNo974d0820l5cusv7wtkAZxzXqvwu+FHgfRPDFj40tdNMWow23miTzGPzbeuKinW92VSe0bp/JF1aUUoqG8tvvsep+OvH3hHwPBDN4o1iOyWbPlgDexx7DkVg+G/jb8MfEWrw6TpHiRZrybPlo8LIDj3PFfMXwt8Mt8avipqmreKrqS4tYZSpiLEBgMgDjp0rtf2iPgT4W8L+An8TeE4pNPu7F1JCyMS+T1yemKXtZ04KpUWjtot0n/VxuhTlU9jB+9tfpc+qQwIBUgg9CDkUhryj9lrxReeJvhZZPqEzT3Nsux5G6tzXqprtnHllY4U77gTSUUhpDA0UU00CA0hoNIaYhDSGg0lNEhSGg000xAabS001RIUhpTTDTRLENJQaQmmhDTSGlptNEgaYacaYapEsSkNKaa1MTGnrTWp1MPWmQxDTTTjTKokRulNNKetNNMliGmGnGmGqRLEPSmGnNTG6VSJY0000pppqkQxGph605utMqkQxGpjU40xulUiWMPSmmnGmNVIhkM3UVEalm61Ea0WxlLcSikopklhaeKjHWnioZoiRaeKjWnipLQ9aeKYKcKktD1qRelRDrUi1LKQ8U4UwdaeKktDhT6ZThUloetPFRrTxUsokrL8T6iLHTHCZM0g2qB29601qC6soLli0igsRtY+o9K5sVSnWpOnB2vpfy6mtOSjJNnl+naTfancNsjJZj8zHpXdaD4VtrMLJc/vpR69q3LS3htohHDGqKOwqeuXA5Xh8FHlpR179TeriZ1D55/bYwui+G14AFw/8ASsL9oFgPhd4NyQOR/Svobxn4P8P+L7SK317To7wQktCXz8hPUiq2seAfDes6Ha6TqlhHdQ2n+o3/APLP6U3hZWev2lL8UdlLGQj7O6+FSX33/wAzzL4weBn8QfC7S/EGlR51fS40kiK9WHBP6CvOPgBrkniL4+xavcMftM0T+aCOhC4/pX1rY2EFrpg09VzAE2bT/dxjFcv4b+GPhHw/4hOu6VpcNtec/Mo9etXGg4V/aLbX72rfj1MY4hfV3Slva1/LR/odndTx2tpNdTEiKGMyOR2UDJr5E/aa+JfhHxhqOlLoV1cymylXz/MhKgYbnHrX15NHHPBJBMoeKRSjqe4PUV5ve/A34c3V3JcNoFupkbcQM1niaNSq0k1ZWfzX6GmErU6V3K99vkznLL4l2Ws/BW9Pgm6uX1OwtSkmYiGQhc5A714L4S1T4WXXhnUpvGqXcniSbcyyCJjukPc44HNfXfgz4c+GfCbzf2LZR28cylZUA4bPrWHq/wAC/h7qWoS3r6LAkkrFnwDyT3qa1Cc5yn/MrPyfka0cRTpxUddHdefqeO/s1eMNX8N+E/EF0bSa90W1V5reFlJzz2/CrfxR+LHws1zwHfWek2s82s3kWPJe0KBJD1Aavobw54Q0XQ9LbTbK2RYGTYV2/wAPpXIn4F+Av7TOox6VEk5kMmQP4ic5p1qNSpH2bfu2XroFKvSjN1La3v5HhXgzw7r1x+zlr9uYZj8pkig2nPLZ4Fc54N1L4MRfDu4tvEukzjxMAyoyxuRntz0r7a0fSbPTLL7Lbxrs27Tx1HpXA6j8Cfh3eag95/YcEbu+9gAeTnOazq4aUpTttJJeasrafI0pYuKS5r3Tvps762fzOK/Ytg1K38M3jXHmraSvmFHGNoya9J+N3w6/4WN4ej00apLYNGwIZFzuwc811mgaPZaLZra2UaogAHAxWkK6atONSKjJaK34bHLGrKE3OOj1/E8Y+Bvwbvvhz4gkvzrU15FKpDIwwM16h8Qf+RB1/wD7B83/AKDWyKjvLaC9s5rO6jEtvMhjlQ9GU9RWdem6lF00+lkOFS1RTfe580fsOEeTq/P/AC3P8hWd+0+R/wANFeGOR/q4P/QjX0P4L8B+HfB9xPJ4fskso5yWaNOmab4s+H3hfxNrVtrWqabFLqVtjyrg53KB0FKdNudOX8v+VjoVePtKsv5r/idJpP8AyDLb/rkK5r41H/i1HiH/AK9T/Ouqt4xDAkKnIRQBUep2NnqmnT6dqNutxaTrtlibow9KnEU3VpSguqMsPNUqkZPo1+B8J/BzUPgrb6PeR/EWzuJdQLP5TxxOw9uldj+ybdXUXj7XF0P7QmgTRttDqQCuGx1r2+T9n/4ZvKz/APCP243EnGDxXa+EPBmg+F7IWelWccMIBAUDpnrUxpSu5Pe1tNvmb1a0ZRcV1d9enofEvg29+Gtr8Sdab4j2stxZGc+X5aM2OTnpX0f8OJ/hR4r8Ga/4f+G0c8CeS3mRyxMmW2nbjPWuh1f4FfDfUtRlvpfD1srync2M9a2/Afw08L+Crx7nw/YpaNJ98J/FUU8P+59jU25baGlfEqdV1abd731Plr9nz4g2vwh8Val4f8cQ3Vra7zl1iLMpHTA7g17PdftG+F9WvL2x8NxzTWCaXNO97PGYzHMo+VAD613vjr4W+CvGd2t7rmi29xdKCBKRzisvSPgn4F07T7jT4tLiNpccyRY4JxjNNxqypuMmr2t+iuS6lHnc0t393ofKPw20r4v65quoeLvAsht3u5y8kokUEk/7wNT+GP8AhMvht8c9OvfGn7q91KZWuJN4IdXbkkjivtTwV4S0fwlp39n6PbpBbg/KgHAFVfHHw/8AC/jKW3n1zTIbi5tyDFKw5XHSnCj7KcJU9o6a9hyxCqKamvivt36Hzr+1BdR3Px18JXMTApKIXU57Gub/AGibO8+G/wARrDxVoUfkw3trGODgM+MtX1Nrvw08J61Pp93qGmxTXmnqq285+8oXoKt+NPAPhfxhpltYeINMivY7XmEv/AcYrB4V8iinqnL7pbo0jio8ybWnKl81rc+X/CPhj7H+zd4u8RXcWLu/QyM575fP9a0vhgw/4ZG1w5HVv/Q6+lovBug/8IjJ4WnsY5tLkXa8B+6R2FVND+HfhXSfDVx4bg02I6RPnfan7p5zV1qDnGrGO0kkvKyJpV1H2fNvGXMz43+C2qfAe08PsnxF0+5m1MOSGjhdx19q+y/hJq/hPV/BtpdeDC/9kAEQq6lSuD0INcg37PPwxZi3/CPWwyc9DXd+CPCek+D9M/s3RYBBa/wxr0FdELpPmX3GNVqTTi/vPm39tPw9qeleMNE8cabbyS28IzcMi52tuBwfbArstC/ai+HNv4MgaeS+OtR2x/0VbZijSgcLu9Ce9e66xptjrGnS6dqVtHc2sqlXjccEV5j/AMM9/DZLxLq20OC3eNg6bQeCOlYUqU6acE/dvfzV9zaVWFTllJapW9ex4D+0HfapqWs+EfipDo7xQPbRyXMSAkRPuyVPpxXrtp+1J8NbfwjHItxfnWEtci3+yts83H3d3p717B/wi2jyeH5dDu7WO4s5VKujrwRjFefv+zv8MzP5qaDbpg5AANL2UoxlTjpFt27q43VhNxnNe8vuf9bHi37Lulav4s+Lmo+O722eKCWR5I9wI6nPHtUfwqsrXVv2j/FGnXarJBcM6Op6EbjX1r4a0DTdAs0tdPgSJUUIuBjA9KxdN+G/hTTPFkvibTdMitdQmOZZE6ufen7CPPHT3VFxt6g67lGpf4pNP0sfC3iddd8L+J9d+HMAK22pXJGzPRS+RxXon7SHh238M/DbwHYxRiI73Zh7nbmvp/xH8LvB2u+J4/Et5pMB1VMYuMfNx0q9418A+F/GNjaWuv6ZFeLZ/wDHuXz+7PtWdOjKMIJvVNNvvZWRq8RH23OlpZ6ebvc+av2tNp+F/gtWIwUwfccV2nwy+A3gjVPDGla42lRrPIoctuJ5Fet+Jfhz4V8SaHa6TrWmxXkVoMW5f/ln9K6LQdLttG0mDTbNdsEA2ovoK1o0+Rzb3cro55VG6dOC+yrP77nmP7R3g2bUfgbe6LosIaSB0m2qMZVOTxXj37OHx48G+Bvh7PoviU3lrqVtxBHHbswcgfxHtzX14yq6MjAMrDBB7ivL/EfwH+G+t6lNqE+gWyXE7b5GUH5j61n7KcZT5XpLf1NVUhKnGMl8Lb+8+efgJJfeMPjzqHjWO3eOzublipKkfeINZmpeJ9H8IftR6hrOuTSR2cNy29ok3sPm9BX2F4K8C6D4TgSDSrZI44xhABjaKwfFnwT+HfiTV5NV1DQLZrqU5lfnLn1NNUpQnTlT2graj9spqp7T7dtvIxb79ojwbf8Ahq+1fwjFc6s1kpknhngMeEHevGvi148/Z78c6Fcao9veQ+J5bZdrLaMAsn93I449a+hvCvwh8F+Gku49K0uKGK7iMU6AcOp7GsOT9nf4avfG6XRIFYvuwAcZoqUnO66P713t+YqdSMHzdfwa31PC/hF4f8TeIP2bfFOkmKeS12s2nwyAglt2SR+FW/2ZPjb4X+Hvh+68M+OFvbGW2c+UY7dnZiTyCO1fW+haRZaNYJZWMKRxIoUADtXEeMvgr8P/ABTqsmqaloVs15JjfLjlqpqaqSlHaSV7+Wif3EqUJQUZ9G2refT0Pmb4+fEKP42eNtI0Hwbb3E2mWsnEzxFS2cE7gelb/wC1xpa6V4L8D6TL0RdrA9wWGa+hfBHwp8IeD3dtH02KHfjdheuK1fHfgTwz41t7eLxBpkV21scwM/WP6Vm6CUIxj/MpO/X+uhrDEWqcz2UWl81/Vz5N+MHwttfB/gLQviN4RgFr5OwXSL828k9ea+n/AIDeKLPxl8NtN1CMRmRogtzGpztb0Nb914X0a98LDw3qFnHdadt2+U449qqfD7wTofgazms/D9utpbyvvaNema1jFpVI9HqvLuvQ55SvGD+0tH59vmfJfhDS9Pf9rnXLTyUEQupSq9h8wr7Zt41hhSFBhVGBXHD4Z+EYvGDeK7PS4rbVpGLTTpnMhJ5Jrs80Uo8lKEOyKrzVSrKa2dj4x/bCtba//aG0SyvEEkEsECyITjIJNe5eCvgb4G0gWur6Xp62108IbcCTyRXWeMvhv4R8Vazb63q2lQy6pb48u5OdwA6CustYlt7aKBPuxqFH0FZ0aChR9nLfXXyZdas5zjKPRJfNHwx8NfE//Clvjbq0fi2zuLfTbu4ctKsZYhSxIZfXqK7z9oT9ofwr4q8DTeGPArX17dah8kpktmQoAeMetfQfxA+HvhPxzFEviLSYLxoiTGzDlfyrmfDvwK8AaDqkeo6dpMMVxGcqwXpSdKU6ap1Hou3W2xftoRqutBavXyuePeHvCt34X/ZP1v7enlz3Kq7A9vmzXI/Cv4PaN45+B99q9pbrHrtuDKlwGOSFJJGPwr7N1bw/o+q6DLoeoWMc+nyjDwt901n+CPBmh+D9Mm0zRbVILOXIMSjjB6inOk5yqS25kreViIVuSEIrpJt+dzxP9inxsdW0S88NaoUGpWLhEzgM69ziuu/bFOPglec4/fr/ACrrPD/ww8I+H/FcviTRNMisr6XO5o885610Pirw/o/ijRpNI12xjvbOTkxv0z608VCVely/asr9riw840a/OvhT072Pib4Qaz+zrZeFLX/hN9Ou5NajwXdIHYZHfjivWv2kfHehxfAjTLPwfOXttXKwQRn5W8pl44612v8Awzr8L/8AoXrb8jW7efB/wTeaXZ2NzpMMi2LKbZjn92B0AorU3WhyPq1e3br8x06ip1FNa2vv+B8oeFvAf7QJ8Eto+jSbNDvoMNb+agDoR0ORmun/AGOdTmsdb1/4da43kvIjoIyf+WmcHFfYGl2UGnWUVpbqFjiUKvFcmPhj4Rh8YjxZaaXFbapnc0ydSfWq9necr6xkmn38iHU9xLZpprtfqfJPw08Tt8EvjRqlp4striHTLi4ctIsZYqhYkMo79q+gLP8AaM8IeJPFWmeHvCMF1qCXolW8nnhaP7OoU4Iz1zXe/ED4c+EfHIibxFpEF5LF9yRxyPyrD8I/BjwZ4WvJLrR7GO3aQYcKPvD0pU4z5VGprZW9dLK46sqcpSlFWb/A+Y/gj4M8N+OPjF4gsfEFil7CsxKAsRjk+lJ+1P8AD/wv4C8X+GoPDdglmlw+6QBic4YetfWnhz4beE/DviObXNE02KyuZuZSn8RqXx38PfCfjSW2uNf0qG7uLU5glbOU5zxShScFRt9i1/OxrLEKVWpN7SvbyNTwMceFNOP/AEyX+Qr5d/bP0DU9E8d6J46063kltogDcMq52tuzg+2BX1hplpHYWMVnD9yJdq/So9b0vT9a0ybTdUtY7q1mUq8bjgg06sJSlGcH70XdGGHmqa5ZapqzPCtJ/al+HNv4MhZnvn1tLbItBbNsaXHC7vQnvXkn7QV9qlx4n8J/FSHSHjt5bWGW4jQEiJ8klT6V9Ar+z38Nor6O7tdEgt3jcOm0E4I6V38nhXRp/Dsug3tpHc2UqlXjdeCDTlCTamviTuu1uxUKkYLk6NWfc8dT9qb4a2/hFZIbi/bWEtRttjats83H3d3p715v+ypo2reJfilqXjq/tnihmkd49wI6kn8ua9of9nf4Z/aBLHoNumDkAA8V6R4d0HTtCs0trCBI0RQgwMcDtTVJObnLdq3omTKa9n7OO3XvofGHh/WI/g9+0VqNx4sgmisbmdpGmSMsQjMWBAHXrVn9pD4l6V8XvEeh6J4NW5ubW2lLeZJEUPOM5B6V9XeP/h14S8cLEfEWkQXkkR/du45WsDwt8FPBPhq+N5pWnxwSNjdheoFRToySpxm7qD++21zWpiU5zqxXvS/DueGftNW72fw28FQzfK6vgg+xFdn8cvh/J4i+FWj+J9Hi/wCJ1pEcckRXgsowW5+gr2Txn4F8M+LdPt7PXNMhuktjmAt/yzPtWzZ6db22kjTFUNbiMx7SP4cYxR7BuElfVy5k+2i/yM/bJOnZaRTT87s+Mv2bPEEnif8AaLXWrhm+1XEL+cGHQhQP6V7X+2wf+LJSf9f0Vdn4W+FHgvwz4lPiDR9Jhtb05+dB69a6Hxj4Z0XxdoraPr9jHe2bMH8t+gYdDVVqTqUY01pb/O4qdaNPEe06afgrHB/srn/iz+k45/crXIft22trJ8MbC6kjUzrfhQ/fG08V7X4Q8O6f4X0hNK0uMRWkYxHGOij0qPxp4U0DxhpH9l+ItPivrYNvRHz8retXioe227pkYWoqM1KW2v4nEfszafa2/wAMtMuYY1V5IF3Ed+K9SzWT4V0Gy8OaRHpenrstouI0HRR6VrVtJ80mznirKx80ft8kf8It4a5/5e5P5V7D8OLZb34U2dq3Iks8f+OVpePPBXhzxtYw2niLTYr1IGLQ78/IT3Famhabb6PpkWn2vEMQ2oPQelYQofu505fabfyZvUrXVPl3jf8AO58WfBvxhD8G/ihqth4xtLm1sbiVi0ixFioySCo79RXW/tE/Hjw7418Ijwp4FF7ey3rjzmkt2Qpg8ADvmvoTx98OfCPjYxyeINJgupYs7HYcjP0rB8M/BPwL4e1JdQ03S4Yp16MFqXRnUgqdR6Lt1tsa+3pxqOtFavXyRS/Zd8M3Xhj4bW9veJsnlAZxXq1Mghjt4VhhQIijAAp9djd3c4dgNJRTTSADSGg0hpiA000GkpiCkNKaSmSIaaaCaQ0xMDSUUhpkiGmnpSmmmmSxDTTS001QgNIaKaaYmIabSmkNUQIaYac1NpoQhplONNNMgQ009KU0xqYmJTTSmmmqIENNNKaaelUSxp60xqdTDVIliGmmlNNbpVIhjTTTSmmtVEMaaY1ONMPWmSxpprU49aY1UiWQy9aiNSzdRURrRGMtxKKKKokmFSCox0p61mzREi08VGtPFItDxTxUYp61JaHinrUYp61DLRJThTBThUspDxTlpgpwpMtDx1p60wU5allEg606mCnDpUlIeKcKYKctJlDxThTBTqRSHinDrTBThUsofThTV6UopFIcKcDTKcDUlD6cKYKUUmMfThTBSikUPpRTRSipGPFOFMpaRSJBS0wU4GkUOFLTaUUhjhSim0oNAx4paYDThSGOFFJSoCxwBk0hjqUU05U4PBpaBjs0tMzTqVhi0tJRSGOpabmloGLS5puaWlYBwNLmmjk8U5lZPvKRQO4UtNBpc0ALmlptLSsO4tFJmlpDFzS02igB1FJmigdxaM0UUBcXNGaSilYB2aM02jNFhjs0ZpuaXNFgHUU3NGaAHUU3NGaAHUU3NGaAHUU3NJmiwDs0ZpuaM0WAdmjNNoosAuaM0lFMQZozSUZoC4tFJmkoC4tGaSigQUUUmaAFpM0UlOwri0lGaQmgANJmg0lAgopCaKYgzRRSE0CCkopM0xATSE0maKBBSGgmkpgFIaDSGmSBppoNIaYrgaaaCaSmAUGg0lMQU1jSk0ymiWFJRSGmSBpDRTTTEBpppaaaaJA0ylNIapCENNNKaaaZIlIaDSGmJjTSGlppqiGIaa1KaaaaJENMpzUw00JiGmmnGmGqRDENNanUymhDW6Uw05utNqyGIaY1ONMPWmQxDTG6040w1SJEao6c1NPSqJY09KYac3SmmqIZDN1FRmpJuoqI1ojKQZopKKZJOtOFMWnCoZoiRakFRLUi1JaHinLTBThUspEgpy0wU4VLLRItOFMWnipZSHinCmCnCpZaHinCmCnUi0SCnL1qMU8VLGPpwpo6UopFI8e+IXxV17w58X9P8J21vZvps5XzGZMycjsa6/4xeLtS8IfDy58Q6THA91GqFRMu5eT6V8/ftNXGpWnxutLnR4fOv41Qwpt3bjj0rL+JXjr4xav4Lm07xRoSWuksqh5RabMAHjnNeM8VN4eSTfNzPX59z3I4SLq0pWVuVXXf5H0n8DvGd/448E2+sarHDHdsW8zyl2pwewrzH4ufHrxJ4c8cXWieGrG0ns7GQLdSyxb8554PbitL9nXVIdF+B9xqU7bUiikwfc5xXknw+uvCesaV4kvfFXiGzs76+3OiSt8xYA4H8q1xteaqOMH8Kcmu/RL8zPC0Ie9Kauuay8tdX8kfSWoeONWvPg8vjHwzHbSXxi80xyrlAAOeBTPgB8R5/iJ4be61BIYtQhcJMsS4XPsK80/ZI8QRax4V1XwZdN5jbGjhyeCpHb86wPgrqa/Dv4za/wCH7pjFZoZJF3Hg7cYrV1uXENv4ZRuvK2rX6Gbw/wC5lG3vQf3pnpfjD4teILH4vWng/RbW0lsdoN00iZfrg4NcX4r+PPxJg8bXmg+G9HsLwRORHH9mLyYz35qp8G7NvFXxr1zxRlpIBeOiZ5G0nNcXr+peKNF+PGrXPg2y+16gszgReXv43elcaqVLUVKT95Nu34fcdqo0uaqoxXupLXv1PePgx8QPif4h8Ry2XjTwyNPsxFmORbUx/Pnpknmvaq8o+CHir4ja/Jcx+PtEFiyDMLCDy8/hk16sK9NL3V6HlVPjeljy/wDaE+Jt98PNIsRotvFc6rfOyRRyLuAx6iqv7O3xV1H4hWt7b69DbwanaY3rCmwEE8cV5J8WfEuj67+0LDHq2qQWmkaaF2vKfl3EYaqHgnxJoPhP9odv7B1SG/0W92KZoW+Unb/jXn4TEOc027qfNbys1b7z0a+HjGk0l70Um/O+/wBx9kryQK+dPjN8cPG/hf4iy+FvC+m2V0EOFWSAu7H25r6KhYOqSDowDD6Gviv4/X2r6d+0NPe6DD5+oRvmJNu7PA7VWKm1Vpxu0m9behGCpxmqjaTstL+qO40L9oXx9o3ieytviP4aWy025+UeVbeXJk8Bsk9K9f8Ail8WNA8DeEotZk3Xc14mbOGMjcxPRjn+HNfNeq2vxR+L3i7SR4r06OwSzwFcW/lqVBBPc5PFX/2hbI2/xO8HaJeA/Y4YUjVW6EbxUupUcYU9nKVk/LXfzNVRpe05uijdpd+n/BNeP48fHK6s21Kx8I2z2O0usv2FiAnqTmvYPgN8YLD4jWxsbuH7HrkCZuYegJHUqPSu+8NWFjb6Ba2qW8S2/lBSm35cen0r5R+GRisP2p9Th0jaLdrh1cRjAUbuRVxk4VlSbumn6qxjJRq0JVIqzjb01PTfCPxl8S6p8a73wXe21iNOikZI2jjxJw2OTXqnxU1688K/D7WfEGnLE91YweZEJRlSc9xXzD4B/wCTqtR/6+W/9Dr6H/aF/wCSM+KP+vU/zrB1Z/2fGpf3rb/M6JUoLHqnbS8dPuMH4LfFifxN8OLvxT4sNramzZ/OeJdibQcCvMdZ/aO8f654huk+HPhlbrSojtTzrXzJPckg9DXC6HPdRfsyaqluWEckrCXHpvr279j/AEvS4/h/Hd2yI8jk7nxznPetm5Va1RXso2X3q5Mowow5rXbcvkk/z/QztB+PXiS48B65Nqmjx2XijSNnmxyRbYiGPHy9elcdonx++OutWn2vSPCdnewZ4khsWZf517R+0dpem2/wl1y+hsLaK5l2eZMiAO/Pc96+bfgt41+M+h+HY7PwX4fW+0vf/rDab+M885rLnlKvKLb0Udtr9TSMIexU4paye/ov1Prr4Ua7r/iHwdaah4m042Gquv7+Hy9gBz2HavOP2pfiBf6Guk+EtCuXt9S1OZC0sbYZIycHB9a9Z8F32o6j4bs7zV7U2uoSJmePGMN9K5f4gfCfw54y8Taf4i1B7tL+xwIvLkwhAOeRXTiKbnNR+zfW3Zdjlw84wvJ72dvV/wCR5T8V/i948+GI8PeHtISz1B57FGaS7jMksjk45Oal+Hfxg+NOseJ7G013whFDpk7gSSpZlCFJ65zXHftofabH4j+GhYL5lzDZx+SuM5YNxXS/Cz4lfGS61S103xB4bii0rywolFpsYe+c1y4evKV6k3d3fodVajGNKEYpaxXrc6f41/tAt4a1iPwz4IsBqeuEjezJ5kYz/Dgc7q4Y/tDfGDQrm1vfGHhGK20dpMTMtmUZl77ST1rI/Z4s7XVPj74hm1GNJZ47mVkEgzt+c8ivoz9oKz0ub4PeIBqEcOyO2JjZxyhz1HpUuVSnQVdu7sn5en9dS2qTr+wUdNr9deol78SrXUPg/e+OvC7RStDFuRJeQG7hhXgGkftEfHDWLWS80nwvYXlrGTulisWZQB75qH4H3Fw37OXi+2bP2dEYx+md9cB8O/iJ8SvBvgq+Tw9p0L6G5ZZbiW23hcnHXPvRXqNVp8r05U0ul33CjSXsldJvma+SsfVn7P3xkg+I2kXEOqQCz1mxBN0ANqMOfuj2xXB/Ev8AaR1r/hKv7A+F+jrqT25K3EssPmrK3bZg9K574A+GZNO+HWv+LLHUIbu7u4WL+T/B1yP1pv7Eemabdajqd5KqSXaSc7uq9elaycqldw25Ypu3d6fcZxUKdN1Er3lZX7db/odh8NPjt40utYutD8feHf7P1CS1kuLEpbmNSFGfmBPPNcXZ/tFfGjV9Uu7Xw/4b0/UFt5Cp8mzZyPrzX1J4r0nTJtE1G+l0+1e5ispVjnZAXQbTwD1r4Z+E3if4meHfEesP8PNIGos87eaDb+bg/mKylOXtlBt6R6ev+RpThF0pTilut/R3PpTwT8QvHWr/AAx8Ual490g6HeWtvIbZ0hMOQFzkZ75rM/Y61nxRq2lajca5f3d7bTTNJbvcyF2C9sE9q6jwrY698Uvhu2n/ABKsLnS7wyAskA8rdx0I9Pau+8F+GdO8K6LDpemxBIolCg98CulRlGrOT6pJfq/U5pTi6agl1v8AokvLqbtKDSZoqjMdS5plLmgY6ikpc0hi5pabRQFx1FJmlzSHcXNGaSigB1FNooAdRSZozQAtFJRQAtFFFAwooooAKKKSgBaKSjNAhaKTNJQAtGaSigAzRRRmgAopM0U7BcWjNJSUWFcXNFJRmgAopM0maYh2aQmkpKAuLmkopM0WELSGikzTAWkzSUUCCkzSE0maYrik0lFITQIWkpKKLCCkzQaSmIKQmgmmmmAGmk0pNNpiCg0GkpiCkNBppoEBppoNFUS2FNopCaZIE02g0hpiA000ppppkiGkNBpDTEJTTSmmmqJYGmGlJpKYhDTTSmmmmQI1NpTTWpiGnrSGlNNNUQIaYacabTJY1ulNNKetNaqQmNNNNKaQ1SIY1ulMNOammqRDGt0pppW601qpEsYaaacaaaaJYxqaacetNNUQyKX71RNUknWomrRGT3EzRSUUxE608daZTqhloeKevWmCnCkWiUU4UxacKllIeKcKatOFSy0PFPFRinipKHinCmCnCpLQ8U4UwU5akpDxTxUYp4pMsetOFMFPHSpGj54+MfhbxFefHTS9ctdKnl05Cu64X7owOa9B+PeialrfwmutP0ixe7vGjjxFH944IzXoxVWGGUMB608dMdq43hIui6V9G7/jc7frkvaQqW1ikvuPlldD8Z237P48N2eh3ZuppR56jAaMB+/4Vv8AgX9nTwvqHh+1udaW9S8dcyBZiBn6V9DiOMAgIoB6jHWnqFUYUAD0FP6tDnlOWvN+GnQr65PlUY6b/ifL3hbwH4i+GfxtSbRtMuptCkYokxbICnHU1f8A2ovh9r1z4ltfEvhHTp7gzQGO6MQ53E19JsqvjcobHTPanYUrtZQV9DWc8IpQjBv4Xo/0LjjZKo6lt1Z+fn6nk/7M3hSfw/4bSa+tzDdyYaZWHIbvXjfjPRfif4b+MGpeI/DWg3BeSVmilaMOrKTnOM19fRqqDCqFHsKc6I/LqrH3FVVoc84zTs12ClinDnur829/W54f8GPG/wAXNX8UPa+OtLWGwaP924txH8+fUE17Trk93a6Pd3Gn27XN0kZ8qJern0qdY4wciNQR3xTwcGrlBypum30tfqZOa9pz2+XQ+Tfhj8E38X6xqt945sr61mkndkTzNpALH0qb4wfAI+GLbT9V8A2d7eTRSbp0Mm4jkYxmvq1VRSSqqCepAp/3gVIyO4rH6rFRio6NW1XkdX12o5uUtb30fmYfw6vry+8I6fPqUDW935YWSNuq44rwD4h+D/E037RsWuR6PcNpbScXIxtIwK+m0VVGFUKPYU5lVsblDY6ZHStJ01KpGp1i7mNKr7OEoLaSsQW1haQ7XSFd2Bzj2rx/9pn4VX3jiC21/Q5gmqadHhI+8gHOB75r2mnA1FajGokn02Ko1pUpcyPj2Lxt+0Za6Cvhz+yWS2EP2fc1qvmBfXdnOfevQ/2avhTf+H9RfxLr7mTULkb2J/hJ5wfevffJhJy0SE+pWpEVVGFAA9BSjStJyerfUudfmhyRVl2R8X+LNB+Kfhj4w6l4k8N+HrjzHnZ4ZGjDqy7sg4zXouma98WvHHw18V6L4v0VjeTWeLOOOERl2z04NfRjojnLqrH1IpEjjQ7lRVPqBWMcKlS9le6tb9TaeMcqiq8qumn9x87/AAJ+H19qHwh1jwf4ksZLCa6LDbKOV+bINee6JY/HL4O6nqGleF9Pa6spG+WZrcSIwzngE8Gvs1VRSWVVBPUgdaV445Pvor/UZq50bzdROzej8yY4jRxkrq9/Rs+W9Osvid4q8CeKrzxDBNeaprAj2WSLtEWz0XoMj0rjfh/rXx/8C6OdI8P+H3jtQT8stqrnr65r7Wjijj5jjVfoMUeTD/zyT8qToe+5J20S+4r6zePLKKet/wAEvyRyPwc1zxLrng23uvF1qLbV8fv1CBRn6DpXag1Giov3FC+uBTga3bu7nOj5p/ap8IeJ9b+J3h3V9J0e4u7G3jjWWePG1CGyc/hX0N4Zt4l0GwEsCbxCu4Ec5xWiwVl2soZfQ0oAAAAwKxpUlTg4bq7f3mtSq6nK30Vj5N+Kfwt8d+BfiEfHPw9DXrTzmVoUTdsYkk7gSMj2rB8Tah8e/iklv4b8SWn2KxaT55EthGvP97B5FfaJww2sAR700QQA5EMY/wCA1ksNFRUG7xXRm/1uXNz297ueM2Hw2ufDfwE1bw7pdq9zfzwcRr1kbPOKxf2aPBF2Phrq3h3xXpMkBm3gwygZzk4r6EHFIiopJVVUnrgVcqKlKcpa8yszNVpKEYro7/M+YP2cvDvi7wV411rwlrWi3KaLqG5Vnf8A1aDBxx+NcvrngD4o/B74gTax8PLd7+0nLMjLEHRAezAkZr7IKIzbmRS3qRzTmVXGGUMPQ1Psfhld3StfuvMv6xrL3VaTvbz8j5d+H+q/GLxh4pl1fxlG8KWthNaw2ccXlCYuvUgHBwe5rzrwlB8cPhz4h1OXwz4bmiaeUs/mwLID9Oa+5EhhQ7lhRT6haeY4mbc0ak+pFDo+8pJ2srfjcaxHuuLV07fh/wAOeUfs9+LPiN4ht7xPiJp62tyr/uCIRHlceg962vjzrPj/AEPwjDe/DuyF3qXn4nUxB9sWOuD713yRxqdyxqp9QKeeQR2PUVdSLmkr2t2M4TUJ81r+TOY+Fusa3rfg60vvEVv5GplQJ024G7HPFdTmmRqiDaqhR6AU+rk7u5mtBaKSjNTYodmikooAdRmm0uaQ7jqKbS0AOozTaXNAxc0tNzRQA6im0tILi0UmaM0BcWikzRmgLi0UmaM0WC4tFJmjNFguLRSZop2C4tFNooC4uaM0lFABRRmkzQAtGaSkzTELmjNNooAXNFJRmgQUUmaKdgFzSZpKM0ALSZpKKBBRSZopiFppNBpKACkozSUCFpKKSnYQZopKSgQpNIaQmkNMQGkJoNIaYhDSZoNFMQUhpDSGgANIaKSmS2FNNKaQ1RIhpppTSGgQGm0UhqiWBppoNJTQhDTTSmmmmhMDTTSmmGqRIGkNBpppktgaaTSmmGmSFNPWlammmhMQ000pppqkQxDTT0pTTG60xCU00rUw1SJYU00pprVRDGmmmlNNamiBtNbrSnpTDVCYlNNOPSmNVIhjaa3SnGmN1polkUvaomqWTrURrVGTEooooJuTCnjpTBTlqWWh4pwpopwqTREimniolqQUmUh4pwplOHSoKQ8U8VHTxSLRIKUUxaeKljQ8daUU0U4VLLQ8UopopRSLRIKctMFOFSxj6cKYOlOFIpDxThTBTqllIcKcKZSikUiQU5aYKUVI0Pp1NFLQUOFOBplKKkpEgpRTBTqTKHClpopRSGPBpwqOnikA6lFNFLSKHUoNNFLSGPFKKYKUUih1KKQUUDHUopopaVhj6KaDSg0hjqWm0uaAFzSg02lpWGOzS0zNOBoGOBpc02jNIdx9FNFLmkA6lptFADqM0maWgYtFJRSAWikzS5oGLRmkooAXNLTaKAHUU2igdx1FJRSC47NGabmjNFguOzRmm5ozRYLjs0ZpuaM0WC47NGabmjNFguLRSUUBcWim0UwuLmjNJRQIKKM0maLALSZoop2FcKKSkoC4pNJRRQAUUmaSnYQuaKTNJQFxc0lFITTEBpKKM0AFITRRTsIKQmkNITQIUmkNJSUCFJpKKQ0xAaQ0Gm0xC000GkoEBpKKQ1QmwNIaSg0CA000GkpkhSUUhqhCGmk0pppoRIUhoNNNUAGmmg0hpksQmkopDTJYhpDQaaaaJYhpDRTWqiRDSGg0hpkiGmmlNNNMliHpTKVutIapCGt1ptKaaaohiGmmlNNpksQ0w040w1SJGtTTTjTKZLENMNONNqiGNNMNONMNUiWRyVEaklqM1ojJiUUlFAicU4U0U6pZaHrThTBTxUloctSLUQp6mkUiQU5aaKUVLKRIKcKYKdUstDxT6jFOWkyiQU4UwU4VJSHCnimU4GpLQ4U8VHThSZRIpp1MFOBqRoeKcKjFOFIoeKWminCkNDgacKYKcKRQ8GnUwU4VJSHClptKKTKHCnA0ynA0hofSimCnUmihwpaaKUUhkgpRUYp4NIY6lpopaQxacKaKWgY4UuaaKUUhjqUGmilpFDqBTaUGlYY4GnUyjNAD6XNNzS0hjqKbS0WHccDS5ptFIY+img0uaQDs0tNooAdmlpmaXNFguPzRmm0ZpDuOpabmigB1FNpc0DFozSZooAXNLSUUgFopKKAFopKKAuLRSUUBcWikooC4tFJRQFxaKSigBaM0lFABmikozTAWkpM0UALmkoooEFFITSE07AKTSZpKKYrhRSZozQAtJmkzSZoAU0maKKLCCikzSGmIUmkJpKQmgVwozSUUxBRSE0lFgFNIaDTSaYgJpDQabTEFBoNNNMVwpKKCaBAaaaDSUyQpKKQ1QgNNNBpDQIQ0hopDTEIaQ0GmmqJYGmmlJptMQGkopCaZDENNNBNJTEIaaaU000yWIaQ0GkNUiWIaaelLTG60xCU00pppqkSxDSGimmqRDEammlNNNNEjTTTSmmtVEsaaQ0ppppoljWpp6UpprVRI001qU01qohkUlRmpJOoqM1aM2JRRRVWJJVp46VGKetQy0PFPFRinipKQ8U4UwU5allokFPqNaeKTKHinCmCnLUstDxThTBThSKRIKcKjU08VJSHilFNFOFSykPFKKYKdSLQ8GnCmCnCpYySlFMU06kUh4NOpgpwpMY4UopopakpDxThTAacKTKHilpopwpDTHCim04UihwNOFMFKKQ0x9KKaKWlYocKUU0GlzSGSA0UwU8GkMdQKbTqQxacKZSigY8UtNFKKVh3HZopKKQxwNLTaKB3HUuabmlpWGOzS0ylBpAPzRTQaWgY6jNJmlosO4oNLmm0ZpWAfRTaWkMWikzRQA7NGaSigB2aM02iiwDs0tMzS5osFx1FNzRmkO47NLmmZpaAuOzRmm5ozQFx2aM03NGaAuOzRmm5ozQFx2aM03NGaAuOzSUlJmgLjqKbRmgLjqTNJmkzTsK47NGabRRYBc0ZpKTNMBaTNJmkzQA7NJSUUCDNFFJmnYLi0lJmigQuaSikJoACaTNIaKYgoopM0CCikopiCjNIaQmgAJpKTNIaYgJpDQaQ0yQNJRSE0ABNNNFBpkgaSkoNUIDSUUhNAhDTTSmmmmIDTTQaSqEFNJoJpKZLCmmlNIaZLYhppNKaaaZLEpCaDTTTQgNNNKaaaZIhpppTSUyRGNMpT1ppqkIQ000pptUQwNMNKaaaZLEPSmmlY001RIhphpxphpiYhpppTTWqkQxKYaVulNNUiWIaYacaYapEMjk61GafJ2phq0ZvcSiiimIkWnr1qMU8VLKRIKcKYORTlqWUh4pwpgpwqS0SCnrUa04VJaJKcKYOlOFIaH04UxacKktDxTxUYpymkyiQU4UwU4VJSHCnCmCnA1JSHinCmUopMpElOBpgNKKkZIKUU0UooKQ8Uopop1SykOpQaaKUUikPFOFMBpRSYyQUU0U4UhocKUUynCkUPFKKYKcKQ0x1KKaKWkUOFKKYDTgaQDwaWmU4GkMcKWm0oNIY4GlFNooHcfS00GlpFXHUZpAaKQx1FJRmgB2aWm0UDHUoNNzS0rDHZpaZmlBoGPzS0zNLSAdRSZooAdmikoosAtLmm5pc0rDFzRmkopWC46im0UAOoptLmgYtFJmjNAC0UmaM0ALRSZozQAtFJmjNAC0UmaM0ALRSZozQAtFJmigBaKbmkzQA7NJmkopgLmkopKLCuLRSZpKYC5ozSUZoEFFJmkzQAuaM03NFMQuaSkozRYBaTNJRTJCikzQaADNITSZpCaBXFJpKSgmmIDSGim0xBRQTTSaYhTTTRSGmIDSUUlMQGiikJoFcCaaTQTTTTEBppoNJVCCkJoJptNEthSGg0lMlsKaTQTSGmS2IaSimk0xAaaaU000xCGkNBpDTJENNY0p6U2miRDTTSk0w1QmwNIaKaapEMQ009KU01jTRIhpppTTTTEIaYacaYaohiGmmnGmGqJY0000tIapEsa1NNKaaaaIZHL1FRmpJOtRmrRDCikzRTJHinr0pgpy9aRSJFpw60wdacKkskFOFRrTxUlIeKcKZThUlokXrThTKcOlSykPFPqMU8UmUhwpwpgpwpFDxThTBThUlIeKcKYDThUspDxSiminCkUhwpwpgpQaRRIKdTBThUjQ4U4GmU4UFD6UU0UtSNDhThTBSikUPFOFMFKKTGSCikFKKRQ4UoplOFIY8UU0U4UhpjhQKbSilYY8UtMpwNIY4GnCmClBpDH0tMBpaBjqUGmg0tIY8GimUoagdx4NLTaKVh3HUZpM0UhjqKSjNADs0UlFA7jqXNNozRYY/NGabRmlYLjwaXNMzS5pDHUtMzS0AOoptLmgBaM0maKAHZopKKLALRSUUWAWikoosAtFJRRYBaKSiiwC0UlFFgDNGaKKLAFFJRmiwxaKTNJQIWjNJmkzQAtFNzRmgBc0ZptFMQuaTNFJRYBaKTNJTsAtFJRQK4UUmaSgQuaQ0hNJmnYVx2aaTRSUALSUZpKYrgaQ0GkJoEFITRSZpiA0lFIaYgNIaCaSmIKKQ0hNAgNNJoJpDTJA000GkqgCkJoJpppkhSGg0lMTCkJoNNNMlsKbSmmmgkDTTQaQ1QmIaQ0GkNCJYhpKDTWNUIQ9aQ0U01SExDSUGkNMhiGmk0pptMliE8UylJyaQ1RLENNNKaaaYmIaaaU0000QxrUw05utMNUiWBprUpphqiGIaaacaY1UiWMkPNRnpTnpjVaIYUUlFAiSnCmilFJjJBThUa08VLLQ8daeKjFOWpZSJBTlpgpwpMtEgpR1pop1SUPFOFMFOFSUPFOFMBpwpFIcKo6teXFgVuEj86E/KydNvvV2m3EK3EDxN0YY+lc+JhOdN8js+hpTklLXYZpuo2t9EHhk57qeDmrtcZLdaSrlZrhre8hO1JEXOAOlXNF8SrJc/Y7hvMH8MxGC34V5eHzihOapTmnJ7NP81un66eZ1Tw07OUU7EHi74m+CfCepnTdf1V7a7ADbFhZuD9Kxx8d/hb/wBB+b/wFetLxx8N/CPiy4fVNX00T3YjP73eRkAcdK+dPgP4J8O+JvF+sadq9iJ4YHxENxG35j/hXT7XEe19npffrtc6qdHDSourrpa+277H0lffFDwPY6RY6tc6uUs78kW0giJ3kHHTtXUHUrJdKOqNN/ogjMhfH8IGc183ftP6Dpvhfw/4e0/TYvKtIXYhBzgbhmuitvjV8PU+HTaO+pXf202rR7fszY3FcdamWM92rteL0+4PqV40pRTale/32/I9W8JePvCniqzvLzQtRa5gsgTcM0ZUrgZ6HrXPS/HX4XQytFJr8odThgLZjzXj/wCys2dC8Ulehhc/+OGuI+Glx8M4NZ1P/hYUM0imZvK8tGbj8KmeKn7SMVZXjfXubxwNP949XytJW9D7C8E+NPDfjO0luvDl+buGF9khaMoQcZ6GrfirxJo3hXSzqmu3f2W0BxvClufoK5b4N6f4Ei0Z9Q8BxGOxmbL5zktj0Ncx+17n/hWMWP8An5/pW2MrSoUXNLXT8Tlw1GFbEKn0b+Ztj4+fCv8A6GCb/wABXr0fTL+z1KwhvrG4jnt5kDo6sDkEZH0r4r026+Da/DC4S7tp28U+T+6wj7S+PXpXWfB/Xtb8LfA7xDqaySxoFf7IHB+Vs9Rn2rL63yqfPryq91s/I6Z4FNR5Lq7tr+Z774u+KvgPwnqZ03XNbEN0ACUijMgH4ip/BfxL8E+MrqW18P6wLiaIAskiGM4PpnrXgH7Pnwt0fxpp9z4i8UK181xIxCMxGDnrmqn7QPgOx+GetaN4i8JSSWKSyEGNWPyYx3PXNDrVKTi6yVm7adLgsNRqSdOm3zLvs7bn1J4p8RaL4W0eTV9evVtbOMgM3VjnpgdTXM+G/jH8OvEWrxaTpOuNLdy58tXhZAfxPFeG/tLSatr2geFPEBgnu9OER86NASB0znH41a+H2h/BrxnHp1rody2h+IYnWV2fcBlTnALHBzTpVqk6sotLR2t1t3/UTw9ONCM3e7V79F5Htnif4wfD3wzq8uk6zrTwXkRw6LAzY/EVmj4//CgkD/hIpsn/AKdXqP4l/CfwVq+nanrt7pYk1CO0eQzbz8zBeDXhv7Mfw/8AC/jJNSGuaeLhoZsRneRgY9qzhUrOo6btda/K5apYd0fa620XTdn1vpmsafqWix6zZz+bYyReakmOq+uKx/CfxA8J+KtUutM0LUjc3doSJkMZXbjr161qeHtFsdH0mLSLOPbaRqI1TPRfSvmXwF53g39pnUbCRPKh1GVzGCcDDNxW0qtsRGn9lp29V/wDCnSUqM59Y2+4+gvGHxJ8GeEdVh0rxBqrWt5MAUjERbIPTkV0y31qdNXUfOH2VoxKJP8AZIyDXxR+0XPfeKviTq2pWTmWDSYdrt/d2MRXsD+Oo/8Ahl+bUPO3ztb/AGZOedygVyRxjeGnVa1W3z2/E66mCUatOCe+/r1PXfBfjrwv4yku08O6g12bQkT5jKhcfXrWVJ8XPh9H4mHhptc/4mZbZ5flHbu9N3SvLvgiw8DfAHU/FdwojnkDuSerBjx/OvEZvCl+PAh+ICRSiZbppZJeeAX4rSriXTqqMtoqPN6t20/P0FSwsakZNPdtR+Svr+B97tIiwtMzfu1TeT7YzmvNrv49/Cq0uZLefxDKssbFWAtXODW18O/EEfib4ZQ6ojhi9m6tg5wQuK+QPAc/w3h8a6x/wsWGWS3Mx8ry0Zsdf7tFerOFf2ats3r5Cw1CFSlKpJO6a287n2f4G8deFfG1tNceGtUW7SFgrhl2MCfY810mfwr4x+B0MTfHW4vvBQuYvDwZliYqQCpA4wfxr7F1CF7rTri1jmMDzRGNZAMlCR1rWM3OkqiWrWxjWpKnVcL6f1+Rzfiz4meCPCus22j63rSw3t0AYkjTzBycDJHTn1rqobq3ktFvFlUQMu8OxwMetfF3x1+HkHgnxJpc5vJb27u7pJJLhyctk+navePik+oL+z1L/Zxk8w2Pz7M5K7a5frUlh51JL3ou39eh0ywsfa04Reklual/8evhVY301lceIpPOhkMcgS2ZhuBwcEda7d/Eeix+Gj4kN6raWsQmMy84Q98CviDwjJ8HT8Or2HxC10niV4j5Egidgr/hxXd/A3Vry6+B/izRw8txDHE5gGCWPPYUSxEown1lFX02ZbwsHKDV0nKzvv6ntB/aF+EasVPiObIOP+PR677w74i0bxBoi63pV4sunsCRK3yjA69a/P7w5q+g6NZvDr3w/wD7UkEpLXM0skZAz0wBivfPiP4g0O3/AGblm8BySW+nXmEZeQ0bBhuHPPWnLEONCVTe1l9+mopYRe2jTV0nf8P+AenXPx7+FVrfNZS+InEyvsbFuxUHOOvSuh+IHji18L+AJvF1pCmpwR7SiLJtDg+9fOnhz4PeFrz4GXGu3MJfVjGZFutxyD16Vj/D6Hxf46+D3/CF6XH51jFcp58rPgxgPnAHfNKpUq+/RXxq2q21dvwHGlRvGr9i7vffRX/E+m/hp8RLDxh4F/4Sq5hTS4kjMk8bvkIB6E9elY1v8f8A4T3F5HaReIpDLI4jXNswG4nA5rg/jb4H1LRfgAuk6GsjCKWNpoohywHXpXmXwotvgrrugx6F4ltZdK8SSfukmYPgOeNxJ4GDV+2lOvKEUtLadX5omNCmqKqSb1v6L1PtW2niuIEnhkWSNxlWU5BFYfjnxr4Y8E6dHqHibUls4JH8tMLvYnr90c496l8D6LD4e8Lafo8N8L+K1hEa3AOfMA718t/teWN9b/FTTdW1eznv9EWBA6qDtAycg46cU8TVdOUVHZu130IwtJVW+bounX0PobwZ8XPh/wCMdUOmeH9bNxdhd2ySIx5HtnrXZ393b2FlNe3coit4V3SOeiivm/4W+Gvg34r1zSdT8D37aTqmnOs9xA+5fNI6oNx5/Cuz/a18SNonwxbSoHIuNYY2yBevrRXqSp0VK3vPRed3Zf5jpUo1K6gnp17q251/hD4r+AvF2sSaRoGstc3sZwyNEUz9CetW/F3xG8HeE9WttK1/U2tby5OIUERYE/UV8g2ui3Xwt8W+EPEwjeG2umXzGJOGO3nP4mvUv2y9NN/4Y8O+LbFA32c+ZLIp7NjFRLEcsIz6KXLL77afgaRw6lU5F1jeP3dT6F8Qa/pPh/QZNd1a68jT41DNLjOAenFZ/gTxz4Y8cWk114Y1A3sUJCyExlCCfY14P8bfF7ap+z9o9jby4n1ZVVUBzu2EVzv7HuoXHhnx7qfhXUZPLkZRIUJ44XNXTqt1505bK9vVJN/gyJUbYeNVbv8AJ6L8T6T8Q/ETwfoHiO18O6rqhh1O7/1MKxls845I6V1Z4r5P8NL/AMJ1+1bf33l+bZ2DMEJ6A4Br6vT7y5PHFOhN1KMakut38r6fgRiIKnVcF0S+/qcx49+IPhLwJDFL4o1M2Yl/1YWMuzfgOa1PC3iLR/FGkR6tod2LqzlAKyYx+lfKfxahk+KnxzvNGjR54NKtnt1C5xvB4rq/2Pdbl03Udd8C3z7JbO5dlRjyAOMVlhazq3Ula6uvROxtiKCpRTi9rJ+rV9D6WHNecat8WLK2+J8HgfT9P+3SFVa6uFfHkKe+O9eiSb/Kfy+Hwdv1r5v+GPgXxZ4T+I3iTxZ4qsEMLl5IZPNDbl3Ej6cVU6jhUvL4Um35+X6kU6alTl/M7JfPqe4eOPHnhPwTZxXniXVktIpjhAq73P8AwEc1zGj/AB6+FeranBptj4idrmdtsYe3ZAT9TwK+bfBWiTfGT4q6rrHied5LG1kYGPPBRSQB7cCtjxFb/sz3Fo+l6dqGoaTqaShBdx2sj7GDc+341FGpOUo81ves7dbM3lh6avGLeml+lz7BkubeO1a6kniSBU3mRnAXGM9a8yvP2g/hLaXMlvN4kk8yNirbbV2GfqK8k/an1q803wr4a8EaTqUktrfKPNlHBkAxtJ/Ouv8Ah7+zv4Dk8J2zaxYfbL2WLLTl2Bye+PaiNSpUcpRWibXq1uZKnShCLqPWSvp0X/BPZvCHijQvFukxap4f1BLu1l+6ejfivUVkv8TPBa+MW8INqzDWlJBg8o4z/vdK+Y/hmt38LP2kp/CtpeSvpbylBGej8DBx260/Xv8Ak7tz38/+oqoV1UnR5dp3v3Vug5YfkVW71ik189j7Bv7uCwsZ726fZbwRmSVsZwo6mvMZf2iPhFFK0b+JJtynBxaP1ruvHp/4ojW/+vGT/wBBr5N/Zg+HnhLxvdawfEmli8aKd9hLlcD8KXPUlWdONrJXCFOn7F1JX3sfVXgfxz4W8baa2oeG9US6gWQxkONj7v8AdPNZvjr4q+BfA+pLpvibVns7plDBFhZ+D9K+YPiH4Y/4Ur8ZtHvfD13KNPuJUZockAAn7vvU37Vd9pl78UdA1DWEJ0+a2hkuFXJO0jJ6VE8TzKDhpeTi79GjSGFXPJS1XLzKx9D+Hvjn8Mdf1m20fStekmvbltkKNbMoY+mTV7xp8XPAPg3WBpHiLWHtb3AOxYGcYPTkV5L8J7b9njWfEljH4VtJxrcQDIZFdQGx1GeDXD/tN6CfEPx/t9DRtpmiAU/RM/0q6tWcPZ8qve/4JvT7iaVGnOU7uyir/O63+TPsC01KzvNLXVLaZZLQxmQSDn5QM5/KsTwP488LeNlum8NaibwWjbZ8xldp/GvDv2YfGl3HoWs/D3XiY77ToJBAHPLggn+VR/sRdfFP/Xyv8zWsKinVaj8PLzJ/OxhKm4UpOXxKSX33PoXxX4i0jwtosms67dG2sYiA8gUtgn2Fee/8NFfCD/oZJ/8AwDel/as/5IvqOOvmpXzj8ILn4A/8I1b2/je1uG1hiFZljcjJ9xxWEa05VpQurK34nRGjD2Majvq3t5WPrq++InhCy8HQeL7nVCuizgeVOIySc9OOtcmn7RPwhZgo8STZJwM2jiuR/aH03RNN/Z3gh8Nx7NMaVTbrnou3jrXhekXXwT/4VVPDfW9z/wAJb5BERWNyDJjjnp1pVMRKNSoraRtp1HSw8J0oS1vJv08j7t0rUrLVtOg1DTrhLi1nQPG6nOQen0rmvHvxK8F+BZYofFGrG0km+4iRFyfwFeWfsWQaxaeDJ49SaZLZ5WkiSTsMdea8v8bWM3xe+MHiGSKN54rCDyIQM43oxFXiqrpyUYdm35JIzw9FT5nN6Ky06tuy+R9haFrOna7pMeq6TcC4tJFLI44yMZrzf4a/GaDxl451Pwu+i/YWsm2pMJd/mnJH4dK8+/Za8TawfAWveFdPjW41jTXkEEMj7dxLbcZNdV+zz8Mr7wtJd6xriBNUuZneTBzjJzjNapt1rr4OW/q3t9yM3FRpSUvivb7t/v6Htv1IA9TXAeLPjL8N/CuryaTrXiDy7yP76RRGQD8V4qp+0j4ovPCvwr1G+0+QxXbhY43HYE4P868Y/Zy+DHhzxV4aPiDxVC2oSXR3BWcjbz696z9pOdSUYWtG17930LjSpxpqdR77W/M+g/AnxK8FeOGmTw1rAuXhIDrIhjPPoD1pvj74meC/Al1b2vijVJLOa4TzIlWFnyvrxXy/8dPBVv8ACH4iaDrPhGeSzt7pwzRqT8g3AbeeuRmrP7YOo2+qax4M1K7X/R5rINKB/d3jNRLEtwi46Pm5Xf8AM0p4WLq8reji5L5f8E9+0P45/C/W9Uh0zTfEEkt1MwWNGtmUEn3Nej18tfCtf2fNQ1fTINIS4TXflZd8bhd+fU8V9RRp5cax5ztGK6435E35+hxzspWX47j6M0lJTIFpDSUU7CuFJmikpiCiikoC4tJRSZoELTSaCaQ07CuBpKM0lMQUUGmk0AKaaaKKZIUhoNNJp2EKTTSaDSUCuBppNBNJVCCkJoJpppiuBpKDSUxMKQ0GmmglsDSGg0hpkgaaaDTTTEwNIaDTTTEBpppTTaZIE02gnNIapIQhNNNKabVEsKaaU000yWxDTWNKaYaaJEpDSmmmmSIaaaU001RLENNY0pphPNNEsaaSlNNNUiWIabSmmmqRDEpjU4mozVIljW61Gae1RmqIYUUlFMRIvWnioxTxSZSHCnimCnLUlIeKcOtNFKKllIkWnCo1NSCpKQ4U8VGKeKRaHCng0ylFSyiQU4UwU4UhoeKzvEN99ksGVMmSQbRjt71oVDc2kNwSXUEkbSfUelcuLpTrUnThK19L+XU2pSjGSlJHnllYXuoTMsMZJJ+ZjwPrXX6L4at7TbJcnzpfU9q2LaGK3jEcKBFHYVOK5MBlWGwMeWlHXv1Z0VsXOrvsJPgWcoHQRt/I180fsuEf8LD1/kf60/8AoTV9MnBUqeQQQR7Vznh/wP4d0DVptS0ewis5ZzmTyx9410ui/bqp0tb8SqdeMaE6T3lb8DyX9sna1roCPjDOQR6jIrTg+E3gWT4cNq50SEXP2RpN+T1C9a9S8W+E9B8VQRRa1p8V0YTmJnHKH2rQtNLtIdIGlGMPa7ChQ9Cp7VzPBtxqrS8no+2h0LG2hSjG/u7+etz5p/ZX2rofikDoIX/9ANcT8NNQ+GtlrOp/8LAsZbpWmbyjHGXwPwr618NeBfDfh2S5/sjTorWG6BE0SDhgfWsO7+DPw+ubqSdtAtVLnJAWpnhanPGatpG2p0LHUn7RO65mnoT/AAW1rwFqmkTxeA4pYLSF9rxyIVIOPQ1zn7XrY+GUXOP9J/pXeeDPBOg+ETINDtEtUk+8qDgn1rS8UeHtH8TaYdO1qyjvLfOQjjgH1rXFUZV6PIt9PwOXD14UcSqm6T+Z4Z8HfhN4T8ReCbLVrrTImnYDc+Tycda9H+J3g2OX4RaromlQB5hb4hQDGfauw8M6JY+HtLTTdNjEVuh+VAOBWqDVVsPCrTcFpcUMVONRTvezPlX9n/4taH4B0m68P+MIr20eFz5ZjgLMTnoR2rP+NPjpPi54o0zRPCtvcyadBJkSyRlSc9dw7V9CeKfhZ4K8Sag2oajots904AaTbyaseEvhz4X8MyM2l6fFDv8AvAL1rB0KlRx9q9Frp19TrWKo03KpTT5nffpfscNqnxC0n4dW+meFfFWlSHSJYCr3KRF26dAK8L+J918ONV1jTH+GFpexXfnBpE8hl53cGvsDxl4Q0HxdZR2ut2MVykX+r3j7v0rB8M/CXwb4f1Bb7TtNhimXowWiVCpOd5vZ3ut972/T08xUMTSpRvFO9tum1v8Ag+ppwNft8I7g6q++9/syTzmPc7a8W/YrIxrH/Xb+lfSE1vBNZyWkkatBIhR0PQqeorA8I+CfD3hS4mk0KxjskmO50jHBNa+zft5Ve6t+NzCFWKwzo9bp/cdSDXzD+1dDJ4d+JGheMoNyrGI1OB3GTX04KxPGPhTQfFtgtlr2nxXkSNuQOPun1rPFUJVUuV2af/Dl4SvGlNuSumrHzh8EfD58YeE/GOoywmSfUTNsLDk5OcV5VbatfTaRb/DuIONmpyb1HRucY/SvuXwf4W0nwtZmz0i3WCA/wqOKwx8J/BCeIBrsOi28V6JDL5irzvPU1k8L+9Ul8NkmvR3R1QxqSlfe7a+aseQ/tIXx0b4b+HfA+m4+0XqBZogcHoCP1riovAHxzuPBzaOtxu0WWMM1t567So59M19T+JfAnhrxDf2uo6jp0Ul7bEeXOR8wxXR28EcFusCKNgXbjHal9Tcudzesnfyt0+4mON5IwjBfCvx3Z81/sh+Ini0nXfCl8+2a3ify4yeRwc1xvwS8F6F438Z+IrHVrVJ3DsIWJ+43OD+dfUGm/D3wtpviKXXNO02G1u5gRIyD7wIwal8OeBPDfh3WptV0bT4rKaY5k8sfeNP2DnOMqn8tn690N4qMY1I07rmaa+W588fArUrj4efGG+8BazKptlkZYnfAwccAfnX1ZfXUNlYz3twSIYIzJIQMkKBk1y2v/DvwprWvw67d6VCdRjYMJ8fMT611MsEc9q9rcKJYpEKOrdGU9RWtONSNFRb95aX/ACuY1qkKlXnS0e68+tj49/aU+J3hLxlrukyaFPdyLYyJ5xkhK9Dzj1r3f4efEzwTrfw3nuEkuZrPTbXbfI8PzYA5wO9TXfwP+HNxcyTt4etVLtuIC1teF/hv4V8O21za6Zp8UVrdIUniA+VweuawpUakITi7e9r8/wDI3rV6M3Dlv7unyv8AmfMfxC1v4CXmlahN4Z0u9fWJwfJje2ZV3k+tdl+z/FqHgH4Y6n4mu9LaZ1UyiDaSSpPTFeox/A/4fxakL+DRoIpVfepC/dNd7a6RY2+mNp0cK+Qy7WXHUUU6M4KUlpJ29NP8+o6uJhK0dXG9/M+Yviv8W/hj4g8CXmn6JZ3U2sXcYHlyWhRVcnkA1zml+GNem/Zy1DdBO3kMJEgCksAXzwK+hF+B/gFNS/tCHSYY595fcF6Me9d/pmlWen2RtIYl8srtbjqKiWFc4zu9ZW9NLP8ANFLFxg4qC0Wvnrp+R8paT8bfDlj8Dn8LrDcvrxXylgMR8vk4PzV6J+x9ot7p3hGS4vIjEZm3BWGCOTXXT/BH4eyal9uj0K2hl3b/AJV7+td/pGnW2mWq29sgVQMZA61vTg+eVSXxS08rLX8zKrVh7NU6eyd/Psch8Y/iEPh7p1rf3Glm9sZXVZ32k+WCeeK+a/jd4l+CPifTLm88KWd8niCeUNvNqy7z39q+v/EWjad4g0mTS9VtkubWTlo3GRmuC0/4GfD+xv0vLfR4Ekjbcvy9DWVShObak9O/VeX9dzShXp07SSd/wYn7La60vwrsIdaaTKqot1fqseOhrG+I3xg8J6T4kvfB/wAQNGlTSpIDsljgMhl5xj6V7HZ28NrAsMKhUUYwK5rx58PvC/jVo5Ne02G6ljG1HYcgVtX55tNW80+v/BRhRdOLfN+HqfHuuS+D9Q+KmiT/AAht72ELMjENCybGzyea6r9ozUtd8afEjSPC2iSCe8sreKTdvAAmIw3619F+DPhZ4R8J3hutH02KGUjBYL2q7H8PPCsPig+I7XS4YL9sb5FHLVh9Wb5It6Jt/PpbyR1fW4qUpJa2svv1v5nyN8SPBHxsl8KLdeLbg3elaWN6KZlby88cACvV/C18PiF+y3f6W0m++tkw3dlCtx/KvofULGz1CwlsL63Se2lXbJGw4YVgeEPAnh3wrHdw6LYx20F1nzYlHDZpSw0nCpTvpJaeT7iWKV4StrF/K3Y+K/h/qM3ijXvCPhWYPLFpk0oZT05Of6V2PxyWb4a/GeLxFBDsjvbVxHt/3Aua+ktF+FPgvRdc/tjSdIgtLncW3IO5rS8deAvC/jRIB4g0uG8a3BWJnHKA9cUVKE2o8rs023533/T7iliYc8rr3Wrfjf8AM8d/Yx0maXTNT8TXilp7yUMsp6sK9w8e6zD4f8G6rqk0gj8q2kKEnHz44p/hPw7pnhjSk0zSYFgtYxhI1HAqx4g0fTNf0qXS9XtI7u0lHzRv0z61tWpt0nCnppZfdYwjVTre0qa3d2fD3w50b4t69qV94s8ETm1e7nLySCUKST9Qam8Px+MPht8bNOvvGTbLzUZVaeXeCHVm5JIwK+zvB3hXR/Cth9h0e3SCAfdRRwB6VW8aeBfDPi94Jtb0yG5ngIMUrDlcdKzjQ9lKEqf2dNextLFKpzqa+K+3fodJa3Ed1bR3URzHKodT6g1HqdpHf6dcWUnCTIVJpNOtY7Gxhs4v9XCgRB6AVYrapCM4uL2ZyRk4tNbo+KfA/iC4+CfxU1LTvFmmyjSbyZt8yoWxGSSCvqawvjjrHwl1q902b4a6fc29087Nd74WTcSeMZ/GvtHxt4K8NeMraODxDpUF6IiTEZF5Qn0rj7T4EfD6zvUu7XSIIpYzlSF6VzQoTvDmfw2162R3rFU1JzSabvp0ueM/tGeH9Tm8D+EPElhaSziyjzOUUkr0x/Ku38GftM/Dy08HWsOqvqEOqRQkNFHbFk3Acc17nDpdmmkf2W8KyWpXaUYcEV53d/AX4bT3DTDw/axkncQF701SqQ5oxejd/NX3MVUpSjFTTvFW9Twj4TR6t8TPjzN41mtHhsvO3pkEADjGPXpVP4ja/pvhr9qC51jVXkW0gm/eGNdzDp2r678K+GNI8N2cdrpdskUcQwm0Y2iuf8XfCXwH4o1VtU1TQraS7fmSQry59TS+ryg6fs/sX363NPrMZup7RfEktOljHtvi94I+IHhjxBYeG7q7e4j0+V2W4h8vgL714B+zX8UvB/w+vdWXxNPeR+dO5QwQmTj8K+l/C/wo8F+G55pNL0qGATxmKVVHDqeoNZl18CPhrcXMk58O2il2LEBap06iq+0j2s/vJjVpeydOV7XuvuPnrx14ouPjZ8W9ObQrCVdJtJEAlZCMgHqffHap/wBqSPTNN+Jvh+DV0MlhBawi4QDJKgelfUfg/wAA+GfCkPk6NpsNvHu3hVX+L1qLxz8N/B/jO5jute0e3urlAAJXGWx6Vm8K4xgodHd36tlxxceduS05eVW6Hjfwt8V/s8ReJtNg8M6bd2mtTEIkjW7Bd+PU1l/FdlP7Wei4YYO3v/sV67pfwS8AaXfw39hotvBcwtujkVeVNdDq/gPwzqev2uv3GnQnVLYAJdY+fgYrf2bcqcn9lv8AFNafeYqrFe0S+1G3zPCf2k/Dd34L8U2XxM8PRFVeNo78Lxjcu0fzqb9hyWOaHxJJGxZXlRsnrzmvofxBoum69o0ukapbpc2koAeNxkHFZHgXwL4d8FJcJ4fsY7RbggyBBjOKVCj7KUu3Tyu0/u7eoVayqUlHrpfztt+Zyn7Vhx8F9R5A/epXzj8I9d+Adj4XgTxvpFzPq6EFpEgZhn6ivtHxDo2l+INKl0vWbOO8s5PvRSdM9jXnn/Cg/hp/0L1r/wB81mqM41ZTVtbfgaRrw9jGnK+jb08zjv2gNU0HVf2cba+8NMw0t5V8gONpC44GK84svhNpes/AOPxZotutvrFlH9oklU5LgLmvp9fh/wCFz4UPhe402GfSgcpAw+VDjjFaHh3wxpOh6C2h2dsg09l2mHHy7fSnUw3M6jTs5Ws+qsKGJ5IU4/yt380zwT4W/FSBf2f9auLyaKPV7CB40GQGYgcGvJ/hf4b+Ml5FceIvBFybSK9laR2EqqWLcnqD619Wp8HfAKfbFTQrZY7vPmIAcc9a6rwr4d03w3pi6fpkKxQL91QOAPSm6DqVJVJ7tJafj97EsRGFPkgtLt6/gfGfwtbxH8MvjrbWnizENxfyA3Lb8q+7Jzn619xRuskayJ91wGH0Nct4v+H/AIW8U6hBqOraXDNewEFJyPmHpXTW0Qgt44VJKooVfoK2pKUaahLpf7uhjXmqk+ddUr+p5x+0x4euvEnwl1K0sITNdJtaNB1IBya8Y/Z6+OHhfwT4Vfw74yS/tLi1bbH5VuXZuedw7V9Y9uehrz3xR8HPAPiHU5dSv9CtWupTmSTbyxrJUpwnKUHpLf1RpGrTlTUKi22sfNvxZ8YyfGv4laVY+Gba4bSrNwEkkjK7hkHLehrR/ax06O017wPpUygxpaLG6nuC4zX0n4N+HPhfwmGXSNPihVjkgL1NWfGfgTwv4untrrW9Kgubq1x5EzD5oxnOBUfVbKCXSXM79TWOMSqc1tFFxRxXgH4N+B7O203XrLS44LzYsgdSeDXra/KoXrioNPtY7GyitIv9XEu1fpU2a7LLocHM3uxaKTNJmmK4tJSZooC4uaSkozQIWkzSUhNFhXFpCaQmkpiFzSUUhNMBaQmkzSUCDNFFITTFcKQmkzSE0xCk000UhpiA0hNBNJTEFITSE0lMQUhozSUxNhSGg0hoJbAmmmlNNNMkDTSaCaQ0wA000GkpkhTTSmmmmSwprGhjTaaEBpppTTTVCbENJS0000QwNMNKTTWqiRGNNNLTTTExDSGg000yQNNpTTT0pokaxptB60hqiRKaaVqaaoliU00pppqkSNY80w040w1SIY16Yac9MqkSwooopkjhT1qMU4UikSCnCmCnVJSJBThTBThUspDhT1qMU8VJSHinCmCnCpZaJBSimCnUikPBp4qMU5TUjJBSimilpMtMdTxTBSikxkgpVNNUFj8ozS0ikPpwpgNLUspEgpaYKcKRQ4UoPNNpRSGiSlFMBp1IY8UopgpwpDQ8GlFMFOBpFDqWmilpDTHU4Gmjk4FKysh+YEUirjhTgajBpwpWGPFLTAacKQxaUUgNFAxwpwplKKQ7j6KaDSg0hjqUU2lzRYY4UuabS5qbDHUU2lzSAcDSg02igY+im5pQaAHZpabmiiw7jqXNNozSGOzS5ptFADs0tNzRmgY6ikzRmiwC0uabmlpALmjNJRRYdxaKSiiwXHUU2iiwXHUU2lzRYLi0UmaM0WHcWikzRmiwXFopM0lFhXHUU2iiwXFopKKLBcXNGaSiiwXFzSUUmaBXFopu6jNMLjs0mabRQK4uaTNFFABRSZpKAFzRSUhNFhXFoJppJpKYhSaSikzTAWkzSZpM0CFJpKKTNMBaTNITSZp2FcUmkJpCaSgQGiikJpiA0hpM0hpiFppNBNJTEFIaDSUxNhSGikNMlsDSUU00EgaaTQTSGmAGmmg0lMkKQ0GmmmJgaQnFBOKbTJEpDSmmmqExDSUGkNMlsDTSaU0wmmSwNMNKabTEBppoNIapEiGmmlNNNMlhTGNOY1GapEsKbSmmmmiWI1NNKabVIgQ0w040w1SExDTTSmmmqIGPTTTn60w00SxKKKKdxDhTxUYp4oGh4pw6UwU4dallDxTxUYp4qSh4pRTRS1LKRIKcKYKcppMpDxTlNMFOqSx4paaDThUsaHg8U4GoweaeKRSHilpopwpFHiHxn8X6hefELSfBOjXk1tiQNdSQttYqRkDIqp8Vfiz408J+KLfw3oNvaXEgjUfvId7udo969E1L4aeH7zxsni4m5GpDGf3nyHA44rwX9oefULP40xzaTH5l7GF8pcZydvpXjVnVpKClJ3lJ3t6dPlbQ93CqhXk1GKajDr3urs6Sx+OHxD0PW7L/AITrw+sGmTnDCO28tznoQSa9b8efE3QvCnhCLXpd1ybpM2sMZG5ye/PYHrXz1rMPxO+J2r6XaeJrJLSG14jk8jYMcdcE56VoftAWLWPiHwlo9xkWkKbQD0PzCq9vV9moX1lJJPrbW9/0K+q0Z1Y3WybaW3l/wTSg+Mfxov7Zr/TfDcEliQWRxZEgL65zXpnwR+Ldv44I0nVIfsmtxD96mNqvjqVFd14Ts7S20C0gihjSHywCoHy4r5r0cw2f7UN2ukhVQzsHEYwFyRkCtYynRrRpt3Ur77o5/wB3iaNSUYKLjrp+R6FZ/FjxI/xon8HzRWf9mo5RCsf7zrgZNeqeO9UudD8HatrFkENzZ2zSxBxldw6Zr5stv+ToLr/ruf8A0IV9C/Fv/kmfiL/rxf8AlWMK03l7qX111+ZpXowjjIQS0fLp6nI/Bb4n3vifwdqGt+KGtoTZMxkkiTYgQe1cHrnx68baz4hng+HmhCfT4vl/e2/mOxHVsg9DXF+DpbiP4D+IBb5w7SCTH93ivVP2S9P07/hD2uoVR5S53t3z6U1OpXquPNZRS26to1qU6WHjKo43vJrySKmkfGzxUPCGvLrWkpZ+JdMiWUB4dsRVjgZX6Vu+F/ip4g1P4L33i6eO0/ta2JxiPER+bHSt74/2NjH8J/EF4lnbpctCoaZUG9hu7nrXkXw//wCTaNb/AB/9DrKvWqRjWV9Ul99h0aVGpGnJR3nb5WWnodJ8DvjprHirxR/YvipLSIz/APHs8MewcdQfWuq+N/xI17wV4o8O6bpEdo1vqR/f+am5vvAcenWvBrXwldS/CTS/Geiq632mSs0nl9WBf/AVs/FPxXD4wufh7qiupmI2zKP4SHA5/KtfbT5oU29VJJ+aez/R+YfV6bquUV7rUvk0v6Z9CfFT4j6V4A8OLqF8jT3c6D7PboRuZiOvPYGvE7T4zfHHVIvtWleF4JrV/mjZbEt8v1zVD9oUNffF3w/ZagzfZNihFJ4IyK7z4oeIfiT4Lt7FfAejwyaOlpvuJfswcIR+IwMVh7aUourKTSu0rdLdyqdGEFCmopyaTbfn0RpeEPind+Jfhr4in1q3fTtX063kSfaNgEgXt6VT/ZR1LxFf6RezaxeXV3BNK0kLXDlyAemCe1UPg7qa/GDwrqVh4rtYIJxc7jJp8Yg8z5ej4617V4U0Cx8O6VFp1hGEiiUKPXFdsIS9q6je6SX6s5a04Rg6KWvNf08jK+Luv614Y8C32uaDHDJc2sZkIlTcoA9qzfgd49uPG3gb+2tW8mO6RmWXy12qMD0rrPFelprfhnUdIk+7dQGM18pfCnxN/wAIj4Z8eaQ0u17NJPJDHgnfiuarXlSnVTf2br1WlvmzWjQjWpRstVJJ+jO18E/H7X9X+Ko8OagtgulNctCrJFh8Akdfwr0b4/8AxDvvAHhe3vNHSF767YLB5y7l6jqK+Vb/AEW48N6RoHjSOF1muLx5HJ6YPP8AWvSfjHqZ8efEHwp4ctZPMjhRJJFXtlQeajnm6caV/e5uVvr3b+7Q6ZUaXtva29zlbt6afnY7f4k/Fjxn4V8E+G9USGwF/qR/0kPFlQMjG0duDXqkOv3E3gFtfjVBcfZWlAI+XcFzXhf7Y0H2Pw54aggHMS4Ue4xXKQePPjxF4POnx6Cv9leQVL/Yx9wjk5z6VM8TLlrLrd28tCI4VShRlptr56nqnwJ+LXiLxtpOvz63HZi4sEZrcwRbV4Unn1rz2w+O/wAZdY1G6t9A0Sxv1gkKnybMtj680z9kksdE8VlvvGB8/wDfBrifhbr/AMSdD13VW+H+m/bWaZvN/cCTB/MUVKkvbRi27ct9O+htGjC1VqK0krX7WPpL4a+N/iBqPgzXNS8ZaKun6hZxvJagweWrALnkfWvO/hn+0V4j1TxzHpHiiGxWwnk8mN4IthV88ZPevTvDuseLNZ+EmtXHjPTvsWpi0kBXZtGNvpXzf4O8Ev4o+GOtahp6sNS029e4jZfvHA6Crq1Z08Q5bxjFNr836mVGlTqUZcys3Ky8tPyPpD9of4haz4B8OaVqXh8Wsj3d15TmZNw2YzxXoPhi/k1Pw9p+oThRLcW6SOFHGSMnFfIXxH8af8JX8EvDkF2+NQsNQ+zzRn73yrjJr6w8Af8AIlaP/wBecf8A6DW9Bt893f3tPSxzV4csKelnrf5M8Y/aD+NHjDwF41XRdBisHttit++h3sc9e9erfDLxvb+NPAia/b7VnETmSP8Auuo/lmvCPjnaQX/7SmkWdygeGVVVlPf5ai+HVxefCj4p6l4R1B3XSdUiYwO5+QfKTxXFSrz9lJSfxc1n5pvT7tjqxNGHLFwWqjFvzT6/I9O/Z9+JuvePLjXk15LRF0+TEZgTb8uTnP5Vy3xM/aB1hPFB8N/DbSxqF3ASs0rxeash/wBkA1zn7MssyaP47ltcl/mK49Pmpv7GllZ3Ws6veXEaSXaS/eYZZevSteadWcYXtaKb82/61KqQp0XVqct7Ssl0X9dCzY/H/wCJfh7W7Q/ELw4ltpU3B2Wvlv8AUEnpX0t4b1mx8QaJa6xpsoktblA8ZBzxXln7XNvpr/CG4ku1iEyTp5TkfMPYVJ+yVPcS/Cu1S4ztj2rHn0rXDzcpTpy+zbX1OfEQj7OFWKte6t6dToPjR8UNJ+G+iedcRtdajONttboRnJ6MQf4a8PX42/Hm4sG1O18LW5sdvmLL9gJAT1zmoP2ld138evD9rf8ANttQKrdD89fU2hWdnBolvbCCIW3lAFMfLj6Vz0nUq03V5rb2XTTubVPZ0OWHLe6u/wDgHA/An4uWPxGs2s7iI2ms2yZuYTgAkdSo9M15Pr37R3jDRfiPPpF1b6e2jW9yY5dsH7zYDj72etZHwfaOz/aY1aLSsC2aeRXCDgDfyPpVHQPCtv4y+KnjjRZlHmSq/kt/dbeeaTxFSbp1I/yttd7Nf0jVYelT9tGey5bPtc+l/iD40m0r4SXvjLQWhknjtkmh8wblyccEfjXMeH/iZr+ofAGfx5LHaDVo84AT931x0rxbQfFF3ZfBnxp8Pdcd0u9OT9x5p+ZwXwMfgK7LwZ/yZ7efRv8A0KitWbpVpweloteV1/VyKVBRlShNa89n5rQ5/Q/jp8dtdtjdaN4bs76DJHmQ2JYfzr6I+EuueJNe8IW974s077Bqxz50fl7B1447cV8mfBjxZ8ZdF0I2/gbRReaaXOXNsH7885r7F8C32q6j4atLrXLX7NqLr+/TGMGuujrF69tzDFJKSVkt9v1MD4y/EzS/hvoP2y8gkurydSLWCMjJY9Cc9geteEQfG/493Vg2o2vhe2ks9pkEosCVC+vWm/tcTfaviz4as7p82w42np98V9O+FrGzh8OWtqsMYtzEFZcfLiuWm51YSq81tWkvQ3qOnQ5I8t7q7/4BwPwE+Mll8RoF029t2tNcgT/SV4CuR1Kj0rnPB3xk8Uan8bdT8G6hFZf2ZbzPHCY4sSDDYGT3rzX4eRpZftV6rDpoEcAuZF2x8KF3D0pfAH/J0+s/9fcv/odVRryq1aUv5otteY6mHjTjWXbla8rnuP7SnxB174deFbDVPD62rT3F0Yn+0R7xtxngVz/xI+MHiHQfhNo/irSYbQX95gTiaPcmduTgfWs/9uSRP+EB0hCw3fbjx/wE1w3xh/5N18Of7w/9BFc9StNUqjvtNL5aG1CjTlKjdbqV/Pexe0z4zftCajbRXVn4Sgnt5MFZE084YfnXpnxf+MN14H8FabLHp5bxJqSARRMoKROMbty/jxXlHwq8bfHi1sNLsbLw8JtCBUeZ9lHKY67s16v8fvhdd/Erw9pt7YXEdlqdkhkw/wDExA4GK6a3tFSvC++ve39fqc8PZ+2XtElp8r9Lnn+h/HD4wWeo2V54u8KrHoUrqsssVnsOG4BBz610fxc+Jnxh0HxHKnhXw1HcaKIxJHO9p5mRtycnNcF4b+Kvjz4fy2WgfErw19s0JH8tFkgAZueu4nnHWvqC7v7HV/A91qFi6y2stjI0RHQDYeKVVv2DqRl8N/y2f5ibVOqlKC1Xy33X5Hy3oH7Qnxs11pBpGh2F95TASeTZZ2/Xmu08c/Gzx34cufCNtLYWdtPqkSNqEU0HzBi+CF544rB/YpAbVddVhkecOPwpf2xFVfih4PCqANidP+ugp80oypK/xNflsbqnTdepT5fhUvyPYfiv8WtJ8BeE4NRuIXuNQvIx9mtkIyCRwxB/hrxRPjh8e7mwfVLTwrbmw2+Ysv2AkBPXOax/jruu/iz4Qtb/AJtTbxBVbofnr650GysoNDt7ZYIhb+UAUx8uPTHpWdJ1KtOVbmtq7Lpp3MZOnQUIct20m3/kcB8Bvi/Y/Ea0azuoTaa1bJm5iOACR1Kj0zXk3iH9pDxjonxJn0i6t9PbRra6Mcu2D95sBx97PWsf4RNHZ/tO6tFpOBbNcSK4QcAb+R9Ko6F4Vt/GXxY8caJMoMkqOIW/utv60nXnN06kV9ltrvZr+kbLD06ftoy2XLZ9rn018QPGk2l/CO98ZaC0Mk0dsk0PmDcoJxwR+Nct4c+J3iDUfgBc+PJo7QatFnAEeI+DjpXivh7xReWPwa8a/DvXXdLvTkzB5p+ZwXwMfgK7LwP/AMmeX30b/wBCorVm6VacHpaLXldf1cilQUZUoTWvPZ+a0Oe0P47fHfXrZrrRfDdnfQAkeZDYFh/OvWbj4h+NtP8AgfN4s1jTIbLxDCQHilh2pyf7v0r56+C/iz4y6LoTW/gXRRe6aZDlzbB+/POa99+MV9qupfs53d1rtr9m1Jwvnx4xg5p15yjhpyi3fTff5DhTjLE04NK1+nbszy3Sfjt8eNW05tR0zw3Z3VoASZo7AlQB+Nes/Av43WfjyWPQdVtHsvEMUZNxkBY3I6lR2qp+x6qyfDCJJFDKSAVPQjNeT+KYodJ/arT+xVWEvMRKkXAHIyOK35nSrwpN3UtPNO1/uMXGNWnUklZx1/Gx9J/GDW/Feg+D31Dwbpo1DUxIB5Rj3/Ljk4r5t1T9ob416XqUOm6jomn215PjyoZLEhnz0wM19gIxZAemRyK+U/2oFC/H7wvtGP3cPT/eNZVFJVYpSdpP7i8M4SjKLivdTdzrPAfxT+K95pet3vizw/DZJZ2TTWsn2XYpcdAeeRXU/s6fEnW/iFpN5NrsdstxBKyqYE2qVHSun8fIn/Co9XbaM/2cefwr5B+Dnir4r+Hre9XwDpIvLZ5W3sbYSYOeepFONZxryjLVcq/PcUaSq4fnjZPm/TY938X/ABi8T6N8ebPwTFHZNo8pQPmLMvIJ4b8Kzvjp8ZvHfhHx/H4c8K2ljcJKitGkkG+RiRnHWvF7DVvFetfH/Sb7xnaC11ZpUDxiPZhQDjjNdN+0tc6tafHGxudCi87UkijMCbd2Tt9Kw9pP2dHmk9W7267nR7GHtppRWkE/K91qei/Df4lfG7VPF9jZ+KPCi2+kSk+dKtmUKjHBzmvoVTkA+orwv4MeMfjJqviGOz8daD9n0zYNsgthHjj6mvcmdY0aRvuopY/QV6MfgTf/AAfmeZV/iPS3pseNftHfFvWPAM+n6V4XggudUu42kPmR7wiqeeK2P2e/iVd/EPw3PcaskMep2riOdI12jPsK8H1rxL4d8QftC6nfeJNZt7LS7UtDbtKeNpHOKl+BfinSPDfx31XS9Lv0vNFvpm+zzIflc4ABrjwVaU5Lmd+dNry10XzR24qhGNN8q1ha/nff7j1P49fFjxN4E8faFomjx2TWV8qNP50W5+WwcHtXpfiPXrqx+HF/4ks1j+1QWLXEYcZXcB3FfOn7YX/JWvC3/XKP/wBDr3Lxk6R/AvU97BQdJcDP0qFVn9TnO+qb1FKlD2tBW3Sv955R4b+NXxK8QfDyfVNI0i0v9aiumjKw2+UEYHXbnrmuQvv2hfjRY6vHpF5ounwX8uNkD2WHbPTAzXVfsVnOj3/oZ2/GsX48gL+1Hom0Y+WDp+NazU/bQXM/e/DQuKp3qx5V7t3+J2PhH4p/FKXwvr+qeKtBhsZLK3Eloxttis2e4zzXX/s8fELV/iB4Ymv9bjt1uo3YfuE2qQDxxWr8X1QfB3WSFAP2Qc18o/B3xZ8XPD+kTw+BdIW7sWdsubYSc59SRTjXca8oy1XKv+HMlRVXDqcbJ834WWh7jffGHxNa/H0eB2jsjo+4KcRfveVz9761r/HX41W3gQR6Po9sb7X5wNi4DJF7MPU5r548Han4k1b9oO1v/FdsLbV3f97GI9mPl44ro4oY9S/aruY9WRZCHGxJBkcIKypzqTjSpOWrTbfXQ1qUqcKk6ltIpaeZp3Pxv+OmnWq6lqnheCLTlYGSQ2JAK+gOeuK9x8A/EzTPG3gW+1/Rx5dzaQM0kEnJRwM4OK6TxTa2DeD9Shu4YTbizfhxkD5etfLn7LMrRx+MLa2YmyNvKQexwnFaOpKLnSv9m6fVGHJCpTVVK1pJeTuT6f8AHr40aze3cWg6HY36QOVPk2Rbbj15r0n4DfGi88YatceGvFtmtnrkTE5RNiYHG3HrmvnX4deLfiD4Tu9au/Blkk9uJHa5doPMCDv3r0z9lnRT4i8Y3njW81C3n1CV2aaKNduwk5PFThqs2t7rlu773t0NcdRhFTskrOyt+p0+hfGXxpqPj3xP4dW0s5/sCyiwjih+dnVsKD61xfiX48fGzw9+81jQLKxhaQpG01lgEjtnNHwhOP2lNfP/AE8y/wDoddf+3AqjwboZAGTetk/8BqXKfsqdTmetl/wfU05KX1uVHkVt/wADL8JfFj4563dRK3h20S3mXck5syEAxnOc11/wJ+L+p+LtQ1TSfFa2tvqFkW2iJNgbGe34V3PwhVW+H2lMygn7Og5/3a+cv2ndBv8AwL48TxLoEgtodWHl4QYwQOfzzW1epUw8l1TTXz3X+RyUI08UnG3K9H8uv4ano3gT4weKPFvxNvdLs7W0/wCEetpNmfK/ent97617qDkA+1eM/s1eDV0Tw5Hezpm4m/eM5/iJ5/rXsua7KcHCEYyd2uvdnJXlCVRygrLoBpKKQmrMQJppNBpDTAKQ0UhpktimkpKQ0yRTSUhpDQICaaTQTSGmAGmmg0lMkKQ0GkNMQGm0U0nNMQHrSGimmqSJA000ppKZLYlIaDTTTJbA0w0ppppoQU0mlNNNMlsSkpTTTTExKQ0GmsapIkaxpDRTTVEgaaaNwJ2g80hoTRLTQhprGlNMNWiRD0pppT1ppqiGJTTSmmtTExrdaZTmppqiGGaKSinYQ6nCoxTxSGh4p1MFOFJlIep4p4qIU8VLKRIKcKYKdSZSHCnCmCnCoKJBThUYp4pNFIcOtPFR04GpKQ+nKaYKWkUSilFMBpwpFIeK+e/iv4U8RXnxts9attLmk07cuZwRjpzX0GKGVWHzKD9awq0FUlCTfwu504fEOjzWXxKxBZ2VtHFEwiXdsHbvivOfj/8ADefxxp1vfadMItRsEPlDH3+c4/SvTxThU16Ea0eWQUMROjNTjufK9l4m+PmlaMugxae626RmEboFLbT/ALWa7P4BfDLUNL1f/hJNfYyX03zHd1TPUH3r3QxxMcmNSfcU9AqjCgD6VnDDKMueTu+7OmpjXKDpxiop72PlT4heHfiJpPxbvfEfh/RZmZpS0Mu1WVhnrgmu38Oa58VPFHhXxHpHizTS0k9i62qrEqFnPQcV7sVVvvKGPuKFSMHKooPqBWMcEoU3T5nyu/4mk8e5uMnBXVtfQ8G+BPgfUG8Ca34Z8R2Elk95vQrJ1APfiuKsdD+L3wp1u+tfCls9zZy/dl8oOhGfQng19YKqq24KAT1OKcyq/wB5Q31FXLCpyUotp2tp1COOleXNFNN3s+581Wdj8SvFPhXxRfa9FNdanqlukMdmi7Auw9QM4HFaXgXwr4ii+A+saBJpcy6m+dtucbj81fQaRxocoir9BinKqqSVUDPXAqZ4OMoyi38SS+4ax8tLLZ835K3poeXfs96BeWXwzOi65YtBKwdZIpBnAJNeJeIvhd4q0P4ix2ml6ZPdaLHdq8MgwQq7gTX2AgVeigfSlKqxyVB+oq50FOpGp1X4k0sXKHOktJHlPx3+FreOtGtdQ06YW2sWEIER5+cdSvHf3ryL/hIPj9p/hlvC8mmSGxEDW5WS3VnKHg/NnrX1sKRo42PzRox9xWM8HF81m0nuuhVLGuEYxlFPl2v0PDv2VfDGr+HbG6bVrdoZJ237SOV46V7wDUSIifdRV+gp4rqSskjCpUdSbm92SKcHNfH3xl+GnjCP4hag+h6XNLpuoAeZNGBtOTkg19fChlVvvKG+orCth41Jxk+n/A/yNsPipUOZLqeKePvh7dar8CYtMs7VptTs4laGJerNxkVw37OXgTxPF4+Os+KdPntmtlURmXHzcYxX1KAAMAAChUQHKqoPsKUcPGNZ1ur/AMrfkX9al7H2PT/g3PE/2r/DOv8AiKx0VtD02W9W2kzNsI+QZFegaVYXMnwq+wrblrtrN0EfcttxiuuOCMEAj0NKuFGFAA9BUvCx5JxvpLf7rCeJk1DT4dvvufOH7NvhHxJoFp4ls9Y0mazuLiN1hR8fOSpHFcF4WsvjR4B1zUJPDmhTQNNKS/mRK4P619mhV3btoDeuOaCiMcsik+pFTLC3mpqTTSt8jZY1+/eKak7nj3w31z4keJvBfiGx8baftv5IJFtVEYQuCvTj3qr+yz4b1jw/p2r2evaa9pJJcuwjkwdy4r21FRTlUUH2FKFUHIUA9zitFSXO5vtYylXvBwS0bufIPxt+E/iTTfG08nhjTZ7zS7x/PcJjasjHJ69K+qvBUMtt4S0q3nQpLHaxq6nsQvIrVKq33lDfUU4Yxx0pUKKoxcVsOviJVrOW6Pn74reFfEV5+0Fo3iC20uWTS42XfcAjaMLzXT/tHeAZvFvhGHUtJhZtZ09d1uE4Z89R+VetMqsPmUH6il7Y7Vm8LH2fs79b+d73L+tS9pGdtkl6o+fP2T/C/iDSrfxDD4j0yWzN2ioN4HzcEHpXHa78P/iV8KfG0ms/D9WvbecswKxhgmezAnmvrNVRfuqB9BTmCsMMoYe9OWHTcZJ2aVtOw44ppyurqTu0+58eappfxi+LGq2dj4xRrSzg7+SEUjPTAPJr6k+HPh2Hwv4XtdJgTYsSAEVvLHEp+WNAfYU/NXSpKmml138ya1d1bJ7LY8V/aV+FN940WDxFoU2zVbCMBI8cyAc4HvmvLT4t/aLTQh4cbT5EtfJ+z5Nuu8L/AL2c596+vaaYoicmJCfXFYvCx1Sej6dDWOLaS5km1szwr9m74V3fhm5k17Wn83ULhSzMR93POPrVD4S+E/EejfHXXtU1PS5ra0uSTDKxGHBbPFfQ6hVGFAA9qCqltxUE+uK0VJKcZrorfIzeIlKM4v7Vr/I+bf2pfhjq97rEXijwlYyXFzc/u7uGLGCoHBx0rb8IeF/EP/DMV34fbTJRqsm7bbZG4/NmveCFYYYA/WlUBR8oCj2rH6pH2c6fSX4ehp9bleDa1i7/APDnxb4CvPj34F019L8P6LJDb7jlZIEc9fUmvp74M614p1rwlFP4xtvI1dc+aAgXvxwPauy8uP8A55p+VKqqv3VC/QVvTi4Xu7+pnWqqp0t6HkH7SfwquPH1hb6rpMyxarp6Hyhj/WDOcfXivHofFX7Rmn+Hh4ZXTZVtVhNuM26mTaePvZzn3r7CzTTFCxyY0J9StYPCr3knZPp0NY4tpRUop22PjL9m7VNH8L/ESa08aLLp2rySYS4uMncxI+T6k966/wCNfw18XaL4+h+IHw8ha6kmcSuiKCQ+c7jnqPavcPG3w18J+Lbq2vNU05ftVs4eKSM7DkdM4611VlbrbWUVqPmSNQozT9hzKPNpKOzXYqWK9+Uo6qW6fc+ONU0v4tfFPxNaL44tnht7dg3EIRTjsAD1r0z46+Atduvg9pejaFpst7LayFnRCMquOOte/iGEHIiQH/dp/Yjse1KWFi6fs/O/zBYySqRqJbaJHyB4Z8VftF+H9It9J07SClpCAqq9qjED65r0L4p/8LSWDRPGvhN3Ooon+lWYXKhsAHKng96978uL/nmn5UoVNu3au30xxVuk2vid73v17fimR7dXuoq3bp/SsfG+sWfxm+LGpWWl+LrSO2tYnz532ZU285PQ19UaNof9j/DttBtVZmjspI0XPJYr/jW+scKnKxoD7LUmaPYL2cofzbk1K7nKLttsfOf7J/hXxF4Z1nWE17SprBpZcoJMfMMe1P8A2qPCPiXXvHXhnVNH0ma7s7VVWeVMYQ7wefwr6I2ru3bRu9cc0rYYbWUEehpukm4P+W1vloWsVJVZ1Layv+J4H8dfhNqHjPw7pev6JN5er6dbKqRY5kA5wPfNedf8Jb+0dHoI8ONpzpa+T9nybZd4X/eznPvX2CMAYAAHoKYYoicmJCfpWf1WOqT0e66BHFNKKaT5dmeD/s2fCm88M3cniDW383ULlSzMR90nnB96ofCfwn4k0b4869qmqaVNbWd0WMMrEYcFsjFfRS7VGFUAe1IQpbcVBPrWqpJTU10VvkS8RKUZxf2rX+R82ftUfDHV77WIvFHhGxknurn93eQxYwVA4OOlbXgzwv4hH7MF54ebS5Rq0m4rbZG4/NmveWCsMMoI96VQqjCqFHtWP1WHs50+kvw9C/rcrwlbWLv/AMOfFXgG8+PngTTpNL8PaJJDb7jlZLdHPX1Jr2PVm8eeOPgBfWet6W0niJiC0KKELDPp06V7h5cX/PNPypVVVztULnrgVc6HPTlTk7pgsVapGpGKTTv/AMOfFvgnUPj94N0F9D0LRZIbRgVIa3Rm59Dmu++A3wm1xPEg8ZeLHd9Rmy5V+sZPY+9fSXlx/wDPNPypygKPlAH0qoUkp871fcmeJcouKVk9/MdXzh+0X4R8S6t8Y/D2tabpM9zp9usSyzrjahDZOa+js01grDDAMPcU501KUZfyu5FKs6d7dVY5vxfZXV/8MdR0+zhaa6msSkcY6s2OleWfsmeG9b8O2OpWuvadJZymVyEk9M17wMAccU0KoJYKAT1IFEaajUdTq1YXtX7L2XS9/wBD5j+JPgvxRN+0fY+IodGnbSVaPNyMbRgHNU/2ivC3jx/ijaeJvDOiz3CxRp5MygFdwXng19UMqt95Q31FDKrABlBA6AisVhEowim/d2N/rkuZyaWq5fkfN/w68dfHifxXp9r4o0wLo5O2c/ZlXAxxyDXu/jmfU4vB2oPo1m93fPAVSFTgnK81r+VF/wA80/Kn1rOnz0nTb3vr11MPar2imlt06Hyf8HfgHa+IbC4vPHFnewXrPnaJSpHPfFM+KPwPvPBuv6NrPgDT7u7hhkVrgeZuIYNnv7V9YqqrnaoH0FDYYbWAI9DSdCPuuOjVtvI1+uVHJuWt77+Z4V8dvh5qfxD8E6X4g0+Mx+ILOFSYT1IHO365ryTV9Q+PWteG7bwZqmnyw6aoEWfJUMq9PmYHJr7PGFGFAA9qY0MTHLRIT7rUSwkZc3Zu7XQKeMlBRVtY6J9Ty39nrwM/g7QRHJ951y59W7muE+NfhHxJf/tBaR4gs9Jmm0uNYQ9yuNoIzmvo8AKMKAB6ChlVh8ygj3FbzpqU4z6oyhXcOb+8rHJ/EvT77Vfhbqem6fbtcXc1qFjiXqxrz/8AZQ8P6v4f8M3dlrmnyWk4djsk69a9s6dKaFVSSqgE9cCiNJRqSqd0l9wvav2SpdE7/hY+ZPEPg3xOn7S6+ITo840lpARc8bSNuP51c+P/AMJ/ETeJh4/8GM0t/lXkt0HzEgAZH5V9Hsqt95Q3pkUHkY7VlHCRjCEU/h2fU1eMk5uTW6s10aPkDX/EP7QXi7Tj4c1azaGznZVkdLdUIA46g5r134P/AAzk8G+A9UtsedqF1bOpYcb2K8Yr17yoc58pM/7tOHAwOKpYeNpJ7y0b6kTxUpJJKyTvY+d/2ZvBusaRquu2PibSZLWG6kcFZMHcprO8C+FfFfw8+Ot3NZaNcNoF/KwV1I2IjN1xX0xtXdu2jd645oZVYgsoJHQkU1h0nFp7K3qvMU8VKftLr49fR+R81fDjwh4k0n4+6vq2o6TNb2NzPI0EzY2uC+QR+FdX+114a13xN4T0mHQdNlvpILpnlWPGVXbjPNe0sqsQSoJHQkdKDyMHkUfVl7ONO+kbfgV9cl7f29tf+BY5j4V289p4G062uYzHNHCqup6ggV5n+1z4X8Q+JdL0I6Fpc18LWZ2m8vHyA4wTXuQCqMKoA9qRsEEHkelaVaSqWv0dzDD1nQnzR8/xVjn/AIdQyW/g+whmQpIkYVgexxXQE00BVGFAA9BQa1MRSaSkpKYrik0lFJTJuBpKDSUxXA0hNBppNAhTTTSGkzTEBpKDSUxBSGg000xNimm0Gmk5pkgTmkopDVITEJpDQaSmJhSGg000yWBphNKTTTTJENIaWmmmJiGkNBpKZIhpDQaaaaJA0w0pNNqhMRmCqWPQVHZMkxaR/mAPygVHqAZrV1U4JBqtpT7bYJuww4OayqavlNqSsuYt6gnmr8p2sOmKntFNzpAuCMSRuVb3AqpLJxtUF3PCgc5NTapN/ZcFpo6sDdyv50yjsjVlJqMo8ptFOcJc2yRGxprHilPFMPWu881hTaU0hqkQIaZStTTTRLGt1pppzUw00SwopKKqwhRTxUdPFJjQ8U4UwU5aRSH04UwUoqSiQU8VGtPFJlDhThTaUVDKQ8U4GmA06kUh4p1MFOFSyh4pwqMU8UmUhwpymmUoqSiQU4VGzpHGZJHWNF+87HAH1NVhq2j5x/bGnZ9PtK/40nYpJsvU4VGGXbu3DbjO7PGKrHVtHB51jTgf+vlf8aTaGk3sXxS1Xtrm2uF3WtzDcL3aJww/Si4vLK1IF1e21tnp5soXP50noUrssinCqH9r6N/0GdN/8CV/xqUahp/k+f8A2jZ+TnHmecu3PpnpSuirPsWxSg1HHJHIgkjkR0PIZWyD+NMgvLK4kaO3vbaeRfvJHKGK/UDpUsEWhQKpNqmkxuUk1fT0YdVa4UEfrU1te2N0SLS+tbkjqIZQ+PrijRlWZZpQaikkjiQySyJGg6s7YA/Gq39saL/0GtN/8Ck/xqdCkmaFKKihkjljWWGVJY2+66NuU/Q025vLO1x9svba2z086UJn6ZoY1qWBSiqltqGnXUnl2upWdxJjOyKZWOPoKmnuLe2TzLq4ht0/vSuFH5mkPW9ielFRQyxTIJIZUlQ9GRsg/jTHvLKOcW8l7bJOekTSgOfoOtA0WaWo5JI4omlmkSKJfvO7YUfUmq8OqaVNKIodWsJpD0RLhWY/QA1I9dy6KKq3Go6bbyeXc6lZW7/3ZZ1U/kTRBqWlzyCK31SxnkPRI51Zj+Apeg7Mtg0optLQO44UoNVlvLJpzbrfWzTjrEJQXH4dafc3VpaoHvLu3tlJwGmkCA/nSHqWAaWo4mWVQ0LrIrDKshyCPaq0mq6RC5jm1jT43HVXuFBH4ZpPQauXs0VDbXFvdReba3MNxH/ficMv5impe2Lz/Z4761ecdYllBf8ALrQMsUuagubuztQDeXlvbA9DNIEz+dSRSRyxiSGRJIz0dGyD+NAElFV0vbGSZoY761eVPvxrKCy/UdqhOsaKpIbW9MBHUG6T/GloVqX80tU11LS2hM66pYmEHBkE67QfTOanhmhmQSW80cyHo8bBgfxFICbNFV3vLKOcW8l7apOekTSgOfoOtRSato8TlJdY06Nx1VrlQR+GaLodmXs0tVLW/wBPumK2eoWl0V+8IZlcj64pj6vo0blJNZ01GHVWuVBH60tAsy9S5qva3dndqWs7y2ugv3jDIHA+uKmzRYLjqKbS0rBcWlpuaXNFhi5ozSUUWAdRTaKQDqKbS0ALRSUZoAWikzRmgBaKTNGaBi0UmaM0ALRSZozQIWikzRQFxaKSkoAdRTc0ZpgLmjNNoosAuaM0lJmnYBaKTNJRYB1Jmkop2ELmkpM0hNAXHZpCabRQIXNJRSZpiuLRSUlFhC5pKKQmmFxaQ0maTNAhSabmikp2AWkJpDSZpk3FNJmkopiCgmkNJQK4tNJoJppNMQpNNNBpDTEBpDQaSgQUhoNNJpiFNNNBppOaZIE5pKKQmqsK4Gmmg0lMQUhoNIaZLA0xjSk0ygkDSUUhqhCGm0ppppkgaQ0GkNMQhNNNBNNNUiWIaQ0tNpibIrtGkt3VTh8fKfQ1z0Gv2VrI1vrdk8MiHAmUk7x64FdITVe6tbe4GJ4lf61lVpc+zszWhiPZXTV0ZMnjixtBs8O6S0143C3DE/IfXBo0Kxu/Ol1LVJTLeTklie2a0oLO0tzmGBUNTGijh1B8zd2VXxbqR5YqyEY02g0hrqOFiU0040w0xMQ000tNNMgaaaaU0hqkJhRSUU7kiilFMFOFA0SCnCmCnCpKQ8U6mCnCkykOFPU1GKeKRSJBS0xTTxUlIcKcKYKUVLGh4pwNMFOFItD6cKYpp1SMeKWminClYpM+efj74u17WfGUXw/8P3L28UmBOUbHm5GcH6VTuv2c549Ce+tdcne/SPzFiZQFyBk81m/EWaPwv+0PHqF+HFq2wlyOMY7V7zr/AI88KaX4Xn1H+3NPn2wcRRTqznI6YrwqUKdTDyrVH72uvVenofQ1atajKnToL3Wl03v3PN/2fvHGr6vouteHtduGnns4HSKRj8xGDwfyrx74ceC9M8Y6zfW+peIE0kRudrSOAG/Ou4/Z0tri+1nxBrpjZIJIpCpxweGrjvhZ8Pbfx7reoW819LatFIduwA5/OofPWqwc43lyanVH2dBV+SXKuaP6n0t8GvBtv4O0qa1sdaGq20rBt6sGA/KovjB8Lbf4hz2k8mrT2T267AqKCGGetaHwn8GP4I0Z9LW8kuYiQQX6iu2T7w+terWowqU7SW36I8FYidKq5wlrrqfEvh34dRap8Tb/AMHyanNGlq7qJgoJbBx0r0j4teCG8CfBxdLXUJruNrzfufgg4qn4D/5OU1v/AK7y/wDoQr0D9rM/8W3h/wCvn+leRKCWB51u7X+8911pvMIU29NH+BrfBzXtJT4YWcV3rlhHKsAXZJcKGHy+5ryn9m24YfFrxCYZt0cjSchshhvaoPA3wG03xF4Sg1ttau4mkjDFAi4Bxmov2X7VbD4mavZKxcQK0YY9ThiK6ZSnLE3mrPlZzOFKOEq+zlfVdPM5zTfCem+MPinrGn6pri6TEs7ESuwGfmPrX0B8Ffhppngm9urzSPE/9sR3ChZAjKVGPpXz9p3hfRPFfxS1ix1zW10mFZ2KysygH5j619HfBbwn4e8I21zZaD4oi1lWwXCyqxX8B0qcrhalF2tpvff5Gmb1HzSjzdtLafeX/j/LJF8KNWeNirfLyPrXzN8OPhnoPijwjd6zqHi6LTriFGcW7OoLYzxzzX0r+0Ef+LT6t/wH+dfOfwp+D1v428P/ANqHULiF92GRVGOtZVabniqlo3fKvkPC1FDCRbly+8/yR2v7MnjbVrPS9X0+8upLvStNid7bf0jwCQo9jXNaLpXiX47eK7u91PVZ7fTIXKwqMERDsoHpXs2k/DWy8L/DfVrGziAuHtXZ3UfNIQp615t+yX4l0jR57/RdYvIdPn3lla4cIuAOQSe9acvtK6p1Xflj97vqxe0UaVStQVm5fcv+CZHj74da98GHs/Fnh3XJ54t4jlZgFJJ5KkDtxXafHLxEfFH7P2l6s/yzSuplCn+LbzR+1b420S88MW3hvSb621G6uJVkzbuHUDpjI71g+O9On0v9mnTbe4VldplYg9R8tc1aX7irBP3U1b9Ub0E5VaFSfxO/3W0PYv2c5Hk+F+n72LEAAZPbFeR/GeWSL9p/SZI3ZWVYSCD7GvRv2efEPh+1+HFja3WvabBccDypLhQ3T0rzX41MrftL6S6MGVkhKkdCMHmvQxLviKT83+Rx4ONvbJr7L/NEnx68aeIfE3jKD4eaHdvBYyoguCh/12RnDewqa0/Z317SLW31vwz4gm/tqIq8aPhFHrz9K5zxpL/whfx/gvtSQ/Y5FiYyY4wR2r6T1X4jeC9H0BdUm16xuI1VP3NvMryndgABa5cDCM6casn799e977G+IqVKco0qS91paW0d/wDM+Y/jFo8mr/GWDSNd1H7G8iKs9wW4U7R68V6l8LPgvoPhzxVba5o/jhNTuIVP7mNkPUc5xXmvx2stO8RfHJLW8vhZWV0qsZyQNoKgjrXq/wAHPhz4O8H+IVvND8cwapdSr/x7iZCTx6CjLo9bdZa9d30Hjan7qMVL7MdLabdz24dBTo/vr9RWf/bGkC//ALPOqWf23/n380eZ/wB81fT76/UV6L1R5Dutz5T0++jsP2pNQmnvUtYy7qzyybVxu966T9snVtKvvB+nR2GrWV24uwSsE4cgbT1Arzrxf4Vt/GX7QWqaLc3Ulsjysd6AE5z71B8cvg3ZfDvRLXUbbVLi7aacRlZFAA4z2rxYSk8LTUlpff5n0fLD63zX97lWnyPT/E/xD1Hwb8BNFOmzMuo3kKwQyg/NF8vBFcp4G+Aeo+NtKHiHxF4huoLu7JkO1Q+7POTVX4x2MzfBLwlqcaM6xOu7AyFATqa9x+DXjnwndfD+waXXtOs5I4xG8VxOqMCBzx6V1QhCrVqyq7p29F/wThc50aFP2PW9/W/6HjHw91LxN8Ifi1D4Ev71rjSbhx8jHhQwJ3D3qz4hc+D/ANqWC8R5Vs7wowbnBytZHjTWYfiF+0PaTaGpltbaRVMqjOcDBOfSuz/a70ySztfDXiK1QLJat++cdeMAVjTqSVOjWk9pNX/uvQ6JwTqypWs5x1X95amR+2bq1xqWq6No9kC7Qxs7qhOeQCM16D+zv4rFx8FZZLmYBtPt3BJPIPOK8x8CsvxG+LOq6m7b4Y7RVjxyM+XiuJ0fxJceC/DvizwoWYXFxcIkcbccc5/nWcKk6MJrrNOS9b6fg0OVKNZQgvsOKfzV3+J6T+zjby61e+M/GNw0jO8cqoxJ5BU15x8MvAGi+Ode1VNY8UJovkzMFLuo3D/gVfRfwK0JdE+CEzbCslzZSO+RznBr5y+GXgXwz4017VU8Q+J00TypmCFnVd3/AH1Wk6KhiI0krqMLb9mFKtz0qtS9ryXS/c9vX4O6do/wj17TNN15tagdWukdWGA4XAxtp/7HXiaa78P3Phy/lJnsZCFVjyFArvvg94a0Hw74Yk0PRvEMWt2ZO13SRXxx04r5zv8AUbr4T/GLxDIwMUN5DJJADwCGbjFa1J/V67ktpR/GK0OeEXiaMofaUr/fozcsp5PGP7Sd5dxyyn+zsxxnnAKsRXDxeE9P8YfGDVtL1jXRpMYlY+e7AZO4+tet/sraJJd3WoeJLtP391cvMGPdTzXkz+F9E8W/GjWtO13W10i389yJmZQM7j61zexcJ0abV7Re76uzZ2qqn7eSdkuVd9tD6C+CXwp0nwNqV7qWi+LRrKTwlJFRlKgDPpXzzoPg3SvG3xR1qw1bxAujRpMxWV3AB5P96vpT4H+C/DPguG+tPDvi6HW/MjYyIkysV4POFr5v8N+AYPiB8Tte02W8ltXikZkKAHJyeua1rxvXglG/uvT7jDDz/d1pOVtY6/edD8KbjUvh/wDHFvCnh/Wm1XSXYCYqwKSDbkE444r7FRsoreoBr5D/AGdYbLwr8U7jwf4g06KPUFciOcj5j35/CvrsdBjpXXhm3Qg7303OPGpKvJWt/W/zHZpc0zNLmtjmHZpc0zNLQA7NGabmjNFgH0U3NGaLAOzS5plLmlYdx2aM03NGaLBcdmjNNzRmiwXHZozTc0ZosA7NGabmjNFguOzRmm5oosAtFNoosA6kpKKdguLmjNJRmgLi0lGaTNAXFopM0maBXHZpM0maSgLjiaTNJSZpiuLRSZoosAtJmkop2ELSUE00tQFx1IWppNJmgQ4mkzSUU7AFFJmkJpk3FzSZpKSiwhaSikpiFzSUU0mgQpNNJpCaSnYBSaaaM0lMVwNIaKQ0WELTSaCaSmSBpCcUE02mICc0lFNJqkhCmm0E0lMQGkNBpKZNwppNBNNNAhDSGg0hqiQNNNKaaaaJYGkopDQIQ000E001SQgNNoNIaokDTTSmmmmSxDTTSsaYaaJA0w0pptUSBptKaadzOI41LuewFDaSuwScnZCGmMyjqw/Op5LYR/66TdIf4V5FQNaxtyy/hWftHL4Uauio/E9QDRtwJF/Onm2l27lw4/2TmojaQjolETTWr77eQjH8PY0c1RDUKT3uhjdcHgimmtw28Osaa13aqI7qL/WxjuO5rCNa0qqqLzOevRdJq+z2EooorYwuApwpgpw6UmNEgp1Rinikyhwp4qMU4VJSZJSimg0opFDxTwajFOBpMokpRTRSipGh4NOFMpwNIpMdTlNMFLUtFIkFOFMBpRSKOW+I3gHQ/G+mm31GEJcD7lwgG9fpXl0X7OOmR3KsdUuZIwc7WxzXvgpwrllhaTlz8up2UsbXpx5Iy0MDwx4U03QdGfTbKFYY5IzGQgxjIwSK534bfC+y8Ea5c3tjfT3Ec5yfNxkflXoQpQav2UObntqQq9Tlcb6PceKep70wUoOKtq5medaX8LLPS/iJc+L7W+nklumZpInxtUk5OK6D4m+DLPxz4eGkXtzNbor+YrRYzn3rpxSisXh6bh7O2nY6PrNX2iqX95dTC8EeHV8O+GY9EErSJGu0MTzjGK5XwT8KbLwn4vvNdsb64n+1sxdJcfLkknGPrXpApwNEqUXLma12Eq81FxT0e54d4l/Z30fVdbudQTV71fPcuQdvBJzXR/Cf4TW/gDVpr2z1CecTqFdZCOg6dK9PpRUU8NTpO8FY2qY2tVi4zldGT428P23ivw1daHdzSQw3GMvH94YrI+FPgiHwLo8mmW9xJPGzZDP1rrhTgapU4qbmlqzP2suT2d9NxxCspVgCpGCD3FeQfEX4DeG/FGrHVLWSTTpnH7xIAArn1Oe9evU4GoqUYVbcyvYujXqUneDseI+Cv2ftF0LVVvbmZr4r90S4IU+o969C+IXgPTvGHhRNAuLia2iibcjRYyTjHNdbSik8PTcORrQt4qrzqpfVHz1a/sz6Zb3Ecyazebo2DD7vUV2uvfCCz1TxPpniVtSuft1jHHEI8jYwQYHvXqNANKNCnG1lsU8XVk22+lvkcb8SPhxoXjrRY7PVI/LuY1AS5jA3qfbNeZ6P+zbpenavBe/b5buOJt3ly4w31xX0ADSg0vq9NT50tRxxVWMeRS0PGvH/AMBdL8VammpS6pdxTlQrqpG0ADAxmq3gj4DWHg7xFB4httXuXe1BYhyAMd+ntXt4NDqsiMjqGRgQwPQj0qY4eEHzQVmN4urKPJJ6bfI+ZvDNnceLf2i9U8Qabn7FaTbRMvR+PWvp5Wxg9xis7S9H0nSt39maba2Yc5YQptyav06FL2VKNPt+fUMTX9tU5reXyWx5qPhLYwfEp/GttfXDTysWkicjaMnPFbHxd+Htj8RNGh0++vLi18iTzUaLHJxjnNdmDSg0ewp8ihbRB9Zqc/tL6nLaL4L02HwVH4X1OBL20SPyx5gzxjGfrXkWqfswaJNeyy2erXccTuWCfLhQew4r6HpameHpzfNJajp4mpTVovQ84+F3wn0XwSgaGMS3AOTMwG5vY10fxJ8Haf448MTaHqEjwo+NskeNyc54zXSZpaqdKM48sldEqtNT509TzT4QfCiw+HtxPJa3MlyZsZaTGf0rC8d/AHRfEnjObxJ/aFzBJPKskkK42ZGOB+Ve0UuaTowk02tti44mpFtp77lCy0qGDw7/AGKPkhMBhO3sCMcV4TqX7L+iXGoTTx61fbJHLDO3P8q+hgaXNTUoU5y5pLUdLEVKS5YOyPOvgz8MofhylzDaX01zDcNvbzCOuMdqh+Mvwg0j4jXlvqF1dz2t3CgjBjxgqPrXpdLTnSjNJSV7bBCvOM3OL1Zzvw68Lw+E9Ci02I7vKXYG7kY715V4x/Zu0XXPEN1qq6xfIbly7L8vBJycV7xmlzU1KEKjTkrtDp4ipTvyu1zyP4SfBi2+H2uTajZalcT+enlyLIRjH4Vo+CfhLY+E/HV34ksb64m+1NudJSOPp+del5papU4pp9VovQTrTfNd72v8tjy7x58HtP8AEXjqHxjbaldWWoKwZ/KIAbFeoQBlhRX+8qgE+uBS0uaIQjBcsdhTqSnZyfkLRmkoqyLi5pabRSsO46lzTaKLBcdmjNNzRmiwXHUuaZmloHcdRmm0ZpAOzRmm0UAOzRmm0UAOzRmm0UAOzRmm0UAOzRTc0UCuOzSZpKTNMLjs0ZpuaM0BcdmkpM0UWAWjNNoosIXNFJRTAKKM0hNAC0ZpuaSgVxxakzSZpKLALmkzRSUxC0UmaaTTFcdmkJpKSiwhaSikzTELSZopCaAuLSE0hNNJpiFJptFJmgQE0UlJTEKTSUUhNMVwJpCaQ0lAhaaTQTTadhBQaM00mqEBNIaDSUxXCkNBpKZIU0mhjTKCRTTTQaQ1QAaQ0GmmglgaSikNMkDTTQTTTTSEBppoNJViYGm0pppNMhsDTDSmmmmIQ000pppNUiWIaaaWkpksadxZUjXc7cKKuon2UGG3+eZh+8lHUewqrYsTcsU5fGE9jXa6DpMUcIkkUFjyc1xVqqvd7Ho4ei2rR3Zx5iaP7ykE9Se9MIrs/ElhD9mMiKAR6Vxx4JrWjUVRXMK9J0pWZG1ROKm71FKdoNbWMLlzwhMYfEUcQ+7MvlsPXNU9djWDXL6BQAscxUCrfgmBrnxTAw6R/O3sAayNUvReeK9a2/cW7YKfUVz0pWxLS6o6q0L4NSfRiZopKK9Cx5ICnCmCnChgh4p4qMU4VJaJKUU0UopDQ8U8VGKcDUloeKUU2loKJAafUQNPU1Ix4pRTaWkUPFOFRg08VJSHCnCmUoNJoaJBTqjFOFSUPFKKbSikUPFOFRinA0hoeDinA0wUCgokFLTQaUUhjwaWmU4GpGOBpabSigY8GlplKDU2KQ8GnCmUoNIY4UtNBpRQMdSg03NLSHceDS5qPNOBpDHg0tMFKDSsMfmlpmaWgdxwNOBpmaUUDH0U3NKDSsAuaXNNzS0h3FpabS5pDuLmlBptFA7j80U2jNFh3H5pc0zNLmlYLjs0uaZS0WAfRTM0uaVhjs0uaZmlzQFx2aKbmloAWikooGLRSZozQFxaKM0ZoAWikzRmgBaKTNGaAFopM0ZoAWikzRmgAoozRmgAopM0ZoC4tFJRmgBaM03NGaBXHZpM02igLi5ozTc0ZosK4tGaSkp2AXNFJmkJpgLRmm5oosK4pNJmkopiCijNJQIXNJmikJoC4tJmkLU0mgQ4tTSaQ0maYC0maKTNMVwoJpKKLCCkoJpuaZNxSaSimk0wFJxTSc0UlNIQUhNBNJTEBNIaQ0UyWwpM0GkNMQU1jSMabQSFIaDSUwCkNBpppktgaSikNMkDSE0E0000hAaaaDTTVCYUhoNJTRLYGmmgmmmqJENNNLTTTJYGmGlNJTEIaTvRTXcIN56Ch7MS3RP4XXzNTJb+9xXpkA2xqB6V5TbzNp+oB/4WAYGuzt/E1v8AZRnhgK8yrCU0nE9vD1I03JSL3ie4WO1KZGTXDuck1b1bVPtchJb5azXmH8NdeHh7OOpwYqr7Wd0SM23k1TuJM59KJJCeSeK3PCvh/wDtAvqeouLbS7Yb5ZX4BA5xVVasYR5pEUaEqs1GK1JtOmi8J+BtR8TX2EkuEa3tgepLDg1wHhQTPYm6uDmaY7mPqaj+IfipvHfieHTtLUpoen/u4QPuyAH71a9vEsECRLwFGKywMJSk6supvmdSMIRoQ6EuaKbRXpnjAKcKZThQA+nCmCnCpZSY8U6mCnCkUPFOFMFOFSNDxSiminUikOFOFMFKKTKJFNOFRing0ikOpwNNFLUjHilpgpwpFIcKcDTKcKRSJAaWo1NPFSNDhSim0opFDwacKjFOBpDHU4GmiigokFLTAacKQDgadTKUGkVccKdTRRSGPBp1R0oNS0NMfSimg0tIY+img0uaB3HUtNFKDSsUOBpc02ikO4+lBpgNLmgY/NLTKUGkA/NLTM0tA7js0opuaKQ7j80tMpc0WAdRmkzRSHcdmikoosAtLTc0uaB3FzS5ptFIdx2aXNMpaAHUtMzRmiw7j6M03NFAD80ZpuaM0rAOzS5plFFgH5ozTaKLAOzRmm0UWAdmjNNoosA7NGabRRYB2aM02iiwDs0ZptJRYB9Jmm0UWAdSZpM0ZosIXNFNozTAdSU3NGaLBcdmkzSUlFguLmjNJRTFcWkozUUk8cZ+ZuaG7Ak3sS0Zqut1Cx+9U8f7wfIQannj3L9nPsFFDAqcMMU0tVGbHUhNNJpM0xDiaaTSUZoEFGaSkphcWkzSGigQUUlITTFcXNITSUUCCkJpC1JTsICaSikJqrCuLmmk0E0hpiCkNFFAmwpDSGkJpkgTTSaQmkoEFIaDSGqEBpDQabQJsKQ0Gg0yQNNJpCaQ07CA000GkNUIQ0hpabTJbCkJoJphNMkDTTSmmmqEwNNNBpppkhSGg0hpolsQ01uQQaU596Qq3900xWZS03ULOS4Oh6xKLd2Ym2uG6bj2rQvtG1Sx5kgMkR+7IpBBHrxWPr+kx6lbFGBWQfdYcEVgWPiDxx4TYQ2d151qp+7Igfj6mvPqwqUpXhqj1qNSjXio1HZrqdXtmzjyZM/Q1e07RdX1BwtrZuc9zx/OuaX4zeJI1w+lxGT+95a/4Vl6r8T/AIh6wfKgmS3hIwVSEA/mKy+sVXoomywlBaymeo3WmeHvCVv/AGj4w1OJHUZW1B+Zz6ZFeY+P/H+reOpk0bRoH0/RYzgRJwWHuR1rBtPDOq6tcm41a5mk3nLeY5NdnpOk2umwhIUG71q6WEqVZc1VmdbHUqEXCiiv4a0aHSrRVCjzCOTWsaU0w168YqKsjwpzcndhRRRTIEFOFNpaYDxTqYKcKljHinCoxThSKTHinimClBqWWPFOBpgp1JjQ+lpqmlFIpDxTgaZSikxokBpwqMGnA0ikPFKKbSipYyQUU0GnCkUh1KDTKdSKJBS1Gpp4qRjhSim0opFDxSimCnCkMdThTBS0FDxThUYpwNIBwNOBpgpaQx9KKaDS0hjqUGmilpWKTH0CmZpwNIY6lzTaUGkMdS02lzQO46jNNpaQ7jgaWm0ZpDH0oNMBpaBj80tMpQaVgH5opoNLQA6jNNpc0DuOFLmmUtIY6lpmaWiwDqKTNGaQ7js0ZpKKAuLRSUUBcWikozQO46ikzRQFxc0ZpKKQXFzS02igdx1FNooC46jNNooC47NFNooC46im0UBcdSZpKKBXFzRmkophcWikozQAUUZpKAFopKKBC5pM0UUAFFJmq99KVi2LwznaKG7K44q7sTWsNxqNyYLY7Y1/1knpWxF4ftQm1QXbu571Y0GCOOxjhjGFxuc+rVqcAegFcE6kmz1KdKKiche6ZHayFdtV/JCHMbFTWzrUivNgc4rMIrpjrHU4Z+7J2J7OaObFvdDB/hf0qK9t5LWYxt+B9ahcfnWt/wAf+hs3WeDgfSpv7Jp9DS3totfaRkUmaQEHnOaM11HDcWkzSUUAFFJmkJpiuLSE0maKBBmikJppNMBxNNJpKKdhBQTSE0lMQpNNopKYrgTRRSE07E3CkoNMLUCFY00mkoNMQUlFIaYgNIaDTTQK4GkopDTJA00mgmkNNIQE0hoNNJqhATSUU2mS2FIaUmmHNMkCaaadsY9BR5b+lHNHuPkl2GGmmnlGHXA/GmHbnHJPsKXtIrqNUZvoNNIelTJBIwydsa+ueaULbL6zt/tDFR7Vv4UWqMV8TK25c9yfpTHlZekf61aeRjwuEHoKgZaVpP4mVeK+FFc3Fxn5VxSpeXaHtUjVE1Hs49g9rNdS9ZalBIwjvIAVPereqaCklmb6xIngxllxytYLitvwhq72F8sUh3QvwynpWclKn71P7jWEoVvcqr5nPPYWbH5rdc/SlS2t4/uRKPwrp/G+kpp96lzbj/RrnlMeveudNdtKcakVKPU86vTnRm6cuglIaDSGtkYDTSGg0hpkhRRRTsK4gpRTadQwQ4U4UynCkUh9KKaKWkNDwadTBThSKTHg04VGKcDUlDxThTKUUmNEgpRTRS0ih1PBqMUopDRIDTqYKUGk0UPFOFMpwqSh4opoNOFIaY6lBpopaRRIDS1GDTwc1IxwpRTaUUihwpwNMBpRSGh9Lmmg0tIY4U4GmZpaBj6UGmA06lYY4GlplOBpDuOpabS5osO44GlzTaAamxVx4pc0wUuaBj6WmA0tIB+aKbS5osO46jNJmikO44GlzTaM0hj6M00GlBoC44GlzTM0tFhj6KbmgGkA/NGabmloAdRmm0ZoHcdmlBpuaM0BcfmjNNopWGOzRTc0ZosA+im5ozRYB1FNzS5osFxaKTNGaAFopM0ZpDuLRSZozQFxaKTNGaAuLRSZozQFxaKTNGaYhaKTNJmgLjqKbmjNFguOppZmkWKJd0j/AHRSZqstzLZ6ml3GNwj+8PSs6jcY6GlKKlLXYs30V5p8qi6jXa3oc1O0ebZbmM7oz+lV9Q1Br5/MkYY7Crdsy2fhG7u7j5Yi6BM98ntWLlKCTbOlQhUbjFFYmkzTQ2QCOlFdRwi5qjfNvkXHY1dzWeTuuJIxywBfHtWdV2RrRV5HT6JfrDAI5PSrN5qa7NqVzlu4aMEHtU69Kj2UW7m3t5KPKSyOXcs3NMNJmkJrWxhca1afhI+ZJdxnlfLY/pWLcy4BUGtnw+yab4f1HVrg7UWMqCfUjArnxL/ds68Gm6qOc0uUPBtznaT/ADq5XOeCJpJrDzJOpYn9a6EmuqHwo4amknYXNITSUVRmGaKQkUhamApNIWpKguJvLKovLt0FDslcEm3ZErsqjLGq016qdIpD77a07e2htoBNdfPIeimo5pfO48tVX0FYqpKT0Wh0SpQgtXqZi6ipPzRuPwqeK4il+62D78VOYUI+6KrzWcTchdp9RV3kZ2g+hMfem5qCKR7dxHN88Z4DdxVmRduCDlTyDVxnfRmc4WV1sNpKCaQ1oZAaQmkLU0mgQE0lFJmnYQpNJSUlMVwpDQaTNOxIGkopCaYgJxTTQaaadhCk0hoNRlxn0H97tQ2luNJvYcTSVJJDIsYkxlD/ABDpUNOLT2IknF2YUjEKMk4FKSAMngVLpVh/aTPcXMhg0+D779C5HYetTUqKCLo0XVditCs90+21iLju5Hyj8aJ4ZoTgyKX7hTkVo3N+9wv2XTYhaWY4G0YL+5p9nppPO2ue7eszr5UtKf3mSiXR/jNPMVyRy5rpItMGOlLLpo29KFUh2B0qnc5Y27Z+diakQFBhflq/f2zRt0qlXRGzWhyTunqMYZPPJpDT+KYaszGGmMKkNNNFguRMKiNTNUbigLkDDmo8lHDDqDUzVDJ0osFz0Ccf2v8AD+R8bprUAr+JrgK9A+HB+06Ne2p5DRn9BXnNu5fzN3UOw/WsMDK050+zOnM481OnV7q33EtMNKabXpnjsDTTS0000SwooopiAUopgp1ADhThTaWkUPFOFMBpwpMY4U4UylFSUPFOFMpwpMpMeDTqjFOBpDHinA0ylFSUmPpwpgNOpMYop4NMFKKRSY8GnUwUoNDRRIKUGmU6pGPFKKYKcKQ0x1KDTRS0ih4NOqIU8GlYdx9KKbSipsMcKUGmilpFJjxRTc0oNFhjqUGmilzSGPBzS0ylDUDHg0oNNopAPpc0wGnCkO46jNNpaVirjhS5ptGaQ7jwaWmZpc0DH0ZpoNLmkA7NLmm0ZosMfRTQaXNKw7i5pc02lpBcdmjNNozQMfRmm5pc0BcdmlzTM0tFh3HZpaZRmlYB9FNzSg0AOzRmm5ozQA7NFJmigYtLTaKAHUU2igB1GabRQFx2aM02igLjs0ZptFADs0U2igB2aM02igBc0ZpM0maBDs0maTNGaAFrC12+u9GvF1GGAXNueJ4iM5HsK2802VEkQpIoZT2NROCmrGlOo4S5kZNt488AiD7TcQ6kkg5MO0dfpWXfeLL3xzqdvb2Nm1lotsfkQrtL+7CtCfwto003mtbLu+grTsrO2s4/Lt4lQewrnjhnzXk7nVPGLlcYq1yyo2qF9BRmkorrscIuawtYujpmoxXxGYiQsv8Au963Ko6xZpe2bwsAcjFTOPNGxdOfJJMsSoY40vbU+ZaTgMrLyBntTo7riuC0jxRf+Cr6Sy1CBr3R5G5XGWT/AHfSvQNJn8L+IohNo2sW8bsMmCV/nX2xXIq3J7szvlQ9ouamIblfSopLhj7CtdfCeoscoVZfUVK+g6bpqefrmsWtpGvJ3vireIppbmccJVb2MjSrC41O7SGFS2TyR2rF+OPia3tbO28CaRKryMQbxkPKkHIFV/H/AMYNJ0eyk0XwLELi8cbWuyMr+BFcR4C0G7vL5tV1N3mnlO53kOWJrBc1ea00OpqOGpvXVnoHhW1NtpcanritioolEcYVRgAU7NeklZHjN3dxxamk0lFVYkKKQmkJp2FcdmqGjt9p1t2k+6nQVdrH0yTyb+UZwc8VnV6I2ouzbN+6kM1wWPQdB6UgqJTk5qShLQUnd3FpDS01jzVWJuQzIHUqai02Td5tnIclAXU+3pUszBVJqjYuf7VZh08s5+lZVHZX7GtHWXL3LZPFMJpiSrKXZegbFOrpWqucclZ2CikJopkhSGjNJTEFIaQmkpiuGaKKaTTEBam0GkpiA0GkJpCaYiO4faoJ6ZGT7V0OsXWkNosdtaxIzEfeA5rl7+6jszHNOpa3BxIBWtYaDJfRLNot1DeW7cgoclfrXHWcfaLndj0MOpui/Zq99yfweDNeyafL+8hdGYA9iBWddR+RcSQ5ztOK27m60rwFpU+oapeQzanKhjgtUb5/mGM49q5DR57i5sVuLr/WvyaMLNTqy5dv1DGUnCjDn+L9CxPmR0hBx5jBSfQGtS+k85YdLtvltoAA4H8bjvWPcOY7hGXqRXQaDbh23sOTyac3rzsmmrJU18y7pmnAKCwrZigVQOKWJQqgCpBXJKbbO+FNRQBRSMoNLSO4UZNJFOxi65CAhNc24wTXQa1dKwKg1zrnLGvSoJ8up42Ka5tBCaaaDTTXRY5bgaY1ONNNFhXGN0pjU89ajaiwyJutRP0NSvVedsLjvSA9E+E64s7uU/dEbfyNeX6ZMJmmYdPNf+Zr1Pw6y6J8NtU1Sb5QIwAT78V5F4c/493bszs35muPBPmxE2ejmMeXC0omqaQ0UleueAIaQ0GkNUSFFNzRQFwFOFNpRQJDxSim0tJlIdTxTBSikMeKUU0U4UihwpaaKcKQxwpwpgpRSZSJAaUUwU4GpKHCnioxThSGmPFLTRSikMcKcKZSikUPBpwNMFKKTQ0yQUoNMBp1SUPFFNBpwoHcdRmm06kUOBpwNRinCkMeKWmg0oNJoY+lBplKDUjuPoBptLQMeDRTaUGkO46nA0zNLQO4+lBqMGnA0rDH5paZS5pDuOzS03NLQO46jNJmilYdx2aXNNooHceDSg1HmlpBcfS5pgNLmgY/NGabS0hjs0U3NGaVgH0U3NLmiw7i5pc03NFAXHZpc02ikA7NFNzRmgY+imZpc0AOzRmm5pc0BcdmjNNzRmiwXHZozTc0UWHcdmjNNoosFx2aM02iiwXHZozTaKLBcdmjNNoosFx2aM02jNFguLmjNJmjNFhXFopM0maAHUU3NJmgB1GabmigB2aTNJRQIM0GkoyKYGZrej22pQlZEBJHpXmuteB72zmebTJpbdj3ibaa9cLU1gG+8AaznSUtzWnWlDY8PaLxzbjyk1vU9v8A13aoBoHijU3232o3twrdRLIWH617i1rbseY1/KnJbwp92NR+FZLCROh46djzrwr4BhtSskyDI56V6FZWsVrEI41AAqcYHSkzXRCmo7HJOrKb1FozTc0ZqzMXNJmkpM0xXFopKKBXDNc9O3l6oYOknWP/AGq6CsbxPprXtt5tuxS4j5UioqRbWm5pRmoy12L1pd5XnqOtXFnUiuL0nxFbyTfYtWYWV6vyiRh8r/hXSBbhUEnl74z0cEYNYwqp6dTonRa1WqNIzJ/eFRSXAHSs43S5wcj8KVGlmbbBE0jegrRyMuVj7iXOSx4qvcXMemaFe6vcMEEqNbwZ7uelS362elQfbPEV2lpEvIgJ+aT2BFcNfaveeN9fhSGEwaVbECKPHYdCfU+9c058/uROulT9kvaTOy8MtI2kRSTffYAmtKoraJYLdIl6KMVJmvQirKx5UpXbYUlFNJpkik00miimTcKQmkJpKdgA0hoNJTEFITQTTTTFcCaQ0GkpktkdzClxC0Ui5VhzXH3vhvV7WZm0fWLu0jb+CKUqPyFdmTTSamdKNRe8i6VadJ3izjdK8J3LXa3esX017IvQyuWI/OuuwscW1RhVHFPJqOXmNh7U4U4wVoompWlUd5Mjuh8sEvYiuj8PzqABXP2ZF3pUgXloH21Lp1w0bCuNLmi12PQcuSal0aO+jdSOtPLDHWsC2v8A5R81Syahgda5/ZO51e3jY1ZZ1QdaydR1EAEA1n3eoM2QDWZJKznJNdNKh1Zx1sV0RLcztKx5qvRTTXalY8+TuwNIaM0lUQBpppT1prGgBpqNqeaic4FAyOQ80aVayahqcUEak5YVDKzSNtXvXo/gDSbXQtIuPE2sssNvboXLPXLiaypQbO3BYZ16iXQwvj9qseh+DdP8JwMDLef68KeVAwRmuD0OLyrFB7Vh65rl1438dXWtXAYRl9sadgo4BFdRCojiVfQU8uouELvdk5vXVSpyx2Q40hpabXpo8ZgaYaU0lMlhRSZopgApaaKUUCHinCmCnUih1LTRSikNDxThTBThSKHUopopaQ0PpRTRS0ikPFKKbS1JSHilBpopRSGPFOFMFKKQx4pabSikNMcDThTKUUih4pwNMpRSYySlBqMU8Uih4NFNFOFIYopabSikUmOFOBplKKBjwadTBSg1LQx4paaKKQx4NFIKKQx2aUGm0tFgHUtNFKKQxQacDTaKBj6XNMBpc0rDH5paZSikMdS5ptLQFx1FNpc0WGLS5pKKQ7i0oNNozQO48GlzTKKQx9LTM0oNFguOzS5pooosO46lzTKWkA7NFNzRmlYB9FNFFFgHUU2lzRYdxaKTNAoC4tGaKKQXDNGaKKAuGaM0UUBcM0ZoooC4ZozRRQFwooooC4UUhozTC4tFNJo3UWC46imZNFFhDs0ZplFFgHbqTJpKDTsAtJRmkp2FcWjNIaTNAC5pM0lFMQuaSkzRQFxaTNFFFhXCikNJTELRmkppagQ6mlqQmm0AYniLw7Z6shLKEl7MK49tM8VeH3LabdPIg6B/mH616XSHHcA/Ws50Iz3NqeInT2Z5unjXxrbjZNBC5HfyBUU3jHx3eny4xFGh4+WEA/nXo720D/eiQ/hQtvAn3YkH4Vj9Uj3Oj+0JdjzKw8J6xrFz9o1a4mdSdxDsSK9C0XSrXS7YRQIAccmr/wBABQa6KdKMNjkq151NwpCaQmkrWxgFFFNJpiFJppNBpDTEFJRSGnYQtNJoNIaYmwNJSUGgm4U0mg001QixZ2st2ZPLIAjGWJqSKxa40ptQgO5IziQelP8ADFkuu38+mh2gdMfvAeufatT4hyR+CfDVvo1rH5s2onLT5xt2n0rzamKcavLfrt5Hr0sFGdDna0te/mc1SHpSIcoG9RRXpo8Yz9Nvl03xAI7g4trn92R/tHoa0tTtmsbxo+qE5U9iKxfE1sJrQuG2uvKn0NbPgm9PibwvLDdLiewPlrL/AHgBXBVfsqnN0Z6lBe3pcnVDoZ2Udae07EdaoglXMfXHepFPNdCSepyttaExYnrSA80ynA1ojJjqbSUZ5pkMUmkpKQmqELTGNBNRyNtFAgdgo5qrLIznatI7tI2M12/w78LW+qXKyzyZA5xisa1aNKPNI6cPh5VpqMRnw/8ACTXsv2++xHax/MzNwMV578dviJ/wkV+vhTw45GlWx2yOvSU9x+dan7Q3xGvrO7k8CaPCbG3RB58qtzID29q868GaTExEztuY8815tGEsTUU5fI9fEVIYOk6cN+rNzwppi2lqrFecVvUiKEQKvAoNfQQioqx8rUm5ycmBpppaaaszENIaWmmmhBRSUUxH/9k="/>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data:image/jpg;base64,%20/9j/4AAQSkZJRgABAQEAYABgAAD/2wBDAAUDBAQEAwUEBAQFBQUGBwwIBwcHBw8LCwkMEQ8SEhEPERETFhwXExQaFRERGCEYGh0dHx8fExciJCIeJBweHx7/2wBDAQUFBQcGBw4ICA4eFBEUHh4eHh4eHh4eHh4eHh4eHh4eHh4eHh4eHh4eHh4eHh4eHh4eHh4eHh4eHh4eHh4eHh7/wAARCAK+BO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qUWp0FRoKmRSxVV6kgV9xUnyq5+a0afPJI19BVLWGbVZhkp+7iHqT3qJTJI7SSHMjnLH3qW9YfubNP9XAu0+5p9tCXIriirLme7PRm7tRWyERCanSNsVqWenlgOKvjTfl6VlKskbQw8mjBVcY4qRetaFxYlO1VGQq1NSTE4OIIKlWmKKkUUmND1HFPWmqOKkFQzRDlFOApEpwqGaoUdKXFC0tZs0QlaniJtvgnd3ycVlt2Hqav+N3+z+DbSM8GaQrXNX3iduGWkn5FPSzusoj/s1cFUtIGLGMe1XRXQchS1ldyInc9KSwbdCB3HWna5HI9gzxcOnI+neqOn3STwLewfcbiRf7prCWkjpguaHobkXarUZ5qjbyKwypq7CaGCLCg9alV2FPh2lRUnlrWbZqokYkOKUzUkqqi5JqhPcc4WloVqia6uAAR1NZc7s59Sak+eSQKoLMT0FLreo6T4Q046lrUitPj91bg5JPv6VEpJGkIuRHr19D4Z8JT3lwQLq4wsMeeTzg1Y8Gbv7AgLdwT+deV2Uut/ETxSmpX6tHZxN+6i/hQV7PZQrb20cCDCoMUoJ7sqo1okWBThTRSirZmh4pwplOFSUhwpwptKKQxw604U0U4UihwpwpopRSKQtKKSikMeKWmg06kUOBpRTRSikA6lpBRSKHCnUylFAx1KKSikwHClpoNLSGLRRRQAopabS5pWGLmlptLSGLRRRRYBc0tNopDuOopM0U7jFzS5pKKAFopKKLALRSZozSsAtFGaKACiiigAooooAKKKM0AFFJmjNFgFopKKdgFzSZoooAKKSjNFwFpM0lFIVwooop2EFGaTNJQAppppc0lUhBSGlooENooooBgaSiimIQ0lBpDTAQ0lFFAgpDQaaaZIUhpaQ0CGmkNLTTTQgptOppqkIQ000ppKZDENNNLSUxDWpppTTaoliGmnrS0hpiY1qaacaaaaJY00w04001SIY09aaelONNPSmiSM0004009apEMY3SobiNZoWiYZDAipm6Uw1aJZyWlziw1OXRL5tsUrbrdz0B7LWzvkt5TDMOR39areLdFTVrI7fknj+aNh1BHSsbw74mRnXQvE2YLlPkhuSPvDtn0rF+479DeNqit1OoWRW6GlJqC5sbm3G9MTRHkPGdwx+FVvPcHnNbRknsYTg09S8TTGNVDctUTzt61aZk0WpJFUdapXFwWyB0pv7yRsIrMT6CtjTPDssq/ab+RLW3XlmkO3j8aUqiitWOFKU3aKKGh6TPql4qquIwcsx6AVhfFDxAmpXsPgrQ2ElrAw+1yDkFx0o8dfESNUfwv4KUl2+S4uwMEew9aqeDvD66XbCab5rh+WJ65rOEXWld7G1WccPBxjuzW0+1Szso4F/hFSNUrVG1eijyJELVG3SpWqNq0RlIhaoXqdqicVojJldxzUTip3HFRMK0RlJFdxULirDCoXFaJmLRSuRyKquKu3I+YVVcVvFnNNakGKKkxRWlzKxfQVbsvluFY9FU/nVdFqaHmZl968+s7tRPUw65YuRdt1LvuPU9a39Ktc44rJ0+Pc4rrNLhwo4rkrzsjvw1O7L1pAqgcVcCDFNiXAqSvObuevGKSKd3AGU8Vg3cO1zxXTzD5axNQTk1tRkc+IhpcywKevSkYYNPWuo4UPA4py0gpy1LNEPWnimL1p9QzVC0tJSk4yazZaCFTJdxxj1qP4sylW0bTI25jkEjj2IrU8KWv2rVFYjIBrkPEd7/AG38RZpo23QQqIgPQqcGuWfvVUux30/cot9zo7Bdtsg9qsjpUcQ2qB7VIOldLOJD8BlIPQ1x2pNJ4a1c3flmTTrg/vlA6Hsa7IdKiv7SG+tHt51DKwxzWc48yNqc3F3KEZCRJc2sgmtZBlHU5496uQ3fA71wi3WqeBrx0aE3ujucmNudg9hXU6PrvhXW4lks9SFo7dY7hgmDXPzuOkjq9mpaxNyO+Zal+3ue9V00+JgCmqWLD1EwqRrbTbdfMu9bsY1HX98M0nOJSpT7BLdFxyafaWNxdfNt8uMdXfgD8a5/WfiB4K0H5Y5Jb+4/h2qGTP1rg9e8d+LvF8hs9LhawtCcbYcgMPeoc2/hRoqaXxM7zxl4/wBF8KQtaaPs1HVSMZ6qp9iK4LQ/D+u+NdW/tXXZpXRjn5/T0rb8EfDeOAreap88hO7aeea9OtYIbaFYoUCIOgFEafVilV6Ir6JpdrpVolvaxqoA5IHWtAUwsqjLEAe9CSxscLIjH2NaGRMKcKYKeKTKQ4UopopwpDQ+lFNFKOtSUhwpwplOoGPFOpgpwqWUhwopKWkNCinCmilpMocKWkoFIY8UopopaQxaWkFFAxwpaaKWgY6gUlLSAWnUwUtIY6ikBpaAClzSUUDFpabS5pWAdmim0tIYtFJmlosAUuaSikMXNFJRQFx1FNooC46ikzRmi47i0UmaM07hcWikzRmi4C0UmaM0rhcWim0UCuLRmkooC4uaSiigAoopM07CFopKSgBc0lFJTELmkoopgFFFJmgQtJSUhoEBoopKaAWmmgmkNMANJRRQIQ0UGmmgQGkopKYgNNNKabTQgNJSmkpiA0w040w00QwNNNLSVQhDTTSmmtTExppDSmmmmSJSNS000yWNNNNONNNUSNNNNONMNNEsaaaacaa3SqRLGGmnrTj1ppqkQxjUw05qaapEsY1YHifw5Z61bsJEAkxwwrfNMNO1yb21R5pb6h4w8GOYoma/sB0hc/Lituy+Jnhi62x6zp8tjMevlRkjNdXNHHKpWRAw9DWDqXhTSL0lmt1UnuBWToLdG0cS9pFyDxB4DuACmpyrn+8oFFx4l+H1mpeXUJpMdlQGuVuPhzpjklWIpkPw60xDlmJFL2M+5X1in/Kal98XfDlmjL4e0hruYdDMhWuS1TVvGvjqYJdzSWtiT/qFPygV19j4T0izIK26sR6iteOGOFdsaBR7CtYYZXuzGpjJNWic94Z8L2ejxA7Q83djW43SpTUbV1xSWx58m27siao2qVqjatEZMibrUTVM1RtVozkQsKiepmqI1ojJkDVE1TvULitEZyIHFROKncVEwrRGLRTuR8w+lVXFXLkfNVZxW0Wc01qQ4op+KKszsX4f9aB7Gn2Y/eufei3H+koPY0+0GHb61583+8Z6tNful6m5pSAsDXXaevyCuT0k/OK66w+4K4MQz1MIi6vFPFNHSnL0rjZ6A2X7tY2o9TWvO3y1iag4zW1JamFd6GcetOWmnrT1GBXWeeOFSLTFp61LNIjxThTadUM0Q6op2/gHU06Rgq5qz4fsZL/UFGMrmspy5Vc2pwcmkjQlul8N+C73VXYLN5ZEI7lvavP/AADbNJ5t/IDuncyHPqeatfF/Wl1XXrXwzYNut7Qh3ZOhfoQa2dCtRa2McYGDiuehFtub6nXipJJQXQ0lpw6U1acOldLONEg6U4U0dKcKllojvLSC8gMNxGHU+org9f8AhnaXUpnsm8t+o7V6GKetRKKZrGTWx43J4E8TQfLBfyhfZjTV+HOuXhC3lyzKeu5jXtIJpwJxWXs4mqqyPNtC+FllblWu3347V3mk6Lp+mRhbW3Rcd8VfHSninZIXM2OFR3VwlvCZH/AetPrH1OXzdYhtmPypyaT2Kjqy2sE10u+d2UHoq1DNpbQqZYJnVhyOa1kZFA57VBcy7gQOlZ2NbiaLdPcW5En+sQ4PvWgK5+0n+yl3/wCekgA966AURYSWo6lpopwoAcKcKaKcKQxaUUlKKTKQ4U4UynCkMeKUU0UtIocKWmilFIY4UtNpaQxwpRTaUUhjqUU0UtIYtOFNFFAx1KKbmlpAOoBpBS0WGLS02lpDFpabS5oAWiiigYUuaSigBaKSjNKwDhS03NLmgYtFJmjNIBaKKKLAFFFFFgCiiiiwBRRRRYAoooosAUUUUAFFJmigAzRmkozTAKKTNFFhC5pKKKYBRRRQAUUmaSgQtIaKSgQUUUhpgFIaKQ0wCkoooEFJRSGgQGkNBpKYgpppTTT1piYlFFFMQGmmlpDTJENNNKaaaYhDSGikNMQhpppxpppokaetIaU9aQ0xMQ0w04000yRKaaU001RIh6Uw05qYaZLENManmmGqIY09aYelONNNUSxjUw080w1SJY00w080w1SIYw0w080w1SIYxqYae1MaqRDIzTG6080xqtGbIzUZqQ0xqtEMjao2qQ1G1UjNkbVE1StUbVaM2RNUTdamaomrRGTIXqJxU71E1WjNkDVEwqdqietEZMp3I5FVnFW7nqKrOK3iznmtSKin4oqjOxdtzi+i9MGplXy7h196qXLGJVkUchh/OtO+Uecsy/dcZFefUdqvqj1aKvR9GXdNfDCuu0yQMgriLZ9rA10OlXm3GTXLXhc7cNOx1KHNOJwKpQXSletE10oHWuHldz0udWFvJcA81h3Um5jU13dbieaoM241104WOKtUuxR1qRelRLUgrRmCJBT1qMU8GpZoh9KWCjJphYKMmoGZpX2rnmobNIokRXuZxGoJzWz4o1e38EeEHuCR/aFyNkA7hiODVnTILPQdKl1vVmCRRKWAPVj6V4/qepXvj3xa2oTbhaRttgj/AIQmeOPWuGcnVlyrY9KlFUIc8ty94D02a5uZNTvMtNM5kYn1NegoMACqel2qWtssaADAq4tdcY8qscMpczuSLTh0pq04UMESDpThTBTxUstDxT1qMU9alloeKcKaKcKllIevSnCmrThUsodXOa03l64rjr6etdGKxPFukz6harNZP5d3Dyh9aiS0NINX1LEN1GyZ34p28zgiM4QDLueijvXEf8JFrtgfJvtIeSVeNyKADShfFvihhbyJ9hsSeSq7SR7kVld9jdRit2bul3Y1rxOiWZ3WFipQydpD612neszw9pNto1glrbqOB8zeprTqoqyJlLmY4UtNFOFDEOFOFMFOFJlDhThTadSGhaUUlApDQ8dKUU0UtIpDhS0lApFDhSim04UAOopBSipGLSg0lFAx1LmmilpDFpQaTNFAxwNLTaUUgHUUmaWgYA0tJRSAWlzTc0tAx1FNpaAFopM0tAwooooAKM0UUALmjNJS8UguLRSUUBcXNGaSigLi5ozSUGgdxc0maSiiwri5ozSUU7BcM0UUUAFFFFABRRSZoELRSUlAC5pKKTNAC0maKKBBRRSGmAE0lFJQIDSUUZpgFJRSGgQGkNBpKYgpKWkNACUhpaSqJEpDSmkoEIaQ0Gmk00JgaaaU02mSBpKDRTENNJQaQ0yWIabTj0ptUhMQ0w0402mIQ000ppppksaaaaU0hqiGNNManmmGmiRp6U0049KaapEsY1MNPamGqRLGmmGnmmGqRDGGmNTzTGqkQxjUxqe1MaqRDGNUZqRqY1WiGRmo2qRqY1UjNkbVG1SNTG61aM2RNUbVK1RtVohkTVE9TNUTirRkyJ+lRNUx6VE1WjNkLConqd6iatEZSKlx1H0qs1W7gfMKrN1raJhLcjxRTsUVVyLFmdN0LDvirejN9u0ZoM7ri0O0+pzUIHaqC3cuiazHfxruhPyyp6g964cVFtc0d0elgppScZbM1Ym/OrtvMyHrT9Ts0aGPU9PbzLSYbgR2qlFIp9jWMZqaudE6cqUrM2Yb5lHWpHvGYday0aplNJxRSnIteYW6mlWoUNSqaAJV6U9c1EDTjKo71DKSJhQ8iqPeqrTk8LU9jZXF5KFjRjk+lRKSRtGLbshqmSZwqgnNdPpOnWmlWD6xrEiw28S7ju70lx/Yng7TTqevXCKwHyR9Sx7CvG/GPinWfiDqgt4w9vpaN8kKnr6ZNcM6jqPlhselToxormqb9iz458V33j7WhZWQeLSIXxGq/wDLTHRq63wto8WnWagKA2PSqnhPw/DptupKDdj0rpk4FdNKkoI5K1Z1GSLTlpi09atmSHr1p4pi9aeKlloetPFMFPqWWhwp60wdactSykSCnCmCnCky0PFPFRinipZSHilFNHWnCpZSAxxty0aMfdc1IgC8KoUegGKaKdUlDqcKbSikykOFOFNFLSZQ4U4U2lFIY8U4UwU6pZSHClptOFJjHUtNFKKBjhS00U6kyhRRSUopDHClFMp1IB2aWkoFIoWlFJSigdxaBRRSAWikpQaBig0tNpRSAdS02igY6ikpaAAUtJRSAWigUUDuFLmkooAXNLTaKBjqKbS0ALRSUZoAWikzRmgBaKTNGaAFopM0ZoAWikpKAHUlJRQIXNFJRQAUUUlAXFpM0UUAFFFJTELSUZpKAuBpDQaSgQtJQaSmAE0UUhoEBpDRSGmIKKKQ0ABpKKSmIKQ0UlMTCkNBpDTRLEJptKelJTEIaSlNIaYmIaQ0GkNBIlNNKaSqEIaQ0tMNMTENNNKaQ00SxppG6UpprUyWNNNNKaQ1RI001qcaYaoljTTTTj1pppoljTTT1pT1pDVIhjGph6U9qYelUiWMNManmmNVIhjGphp5pjVSIYxulMNPbpTDVohkbUxqeetRyEKpY9AM1SM2MfgZPSqsl3bqceZz9KeE+0L502fLz8iD+L3pPskTHcy49qlTb2LdNRXvCRyRzHCOCaJUZD8wxSPaRdVBB9qnspRvFrdcxtwr/wB2nzyjqyfZwnotGU2qNhVu+t2tpzE31B9RVVq6YtNXRyTi4uzIjUTVKetRtWiMmRNUTVMaiarRnIq3HUfSq7irNz1FV26VtE55bkdFLiiqIsXlpl3brcQGNhnIqRakWsZHRHcxvD3iC58KXjWd9GbjSpj86n+D3FdtLo1pqloNT0G4W4gcZ2g/MPwrm9RsIryEpIoNcxAmveFL43mh3UkSk5ZByG9q82rRlCXNTPZw+IhUjyVTs5Ibq2YrJGykeopY52A5BqLSPizpNyoh8VaSLZ84M0YLE+9dRZXngPVkD2erKme0oCfzrD61b4kdH1Lm+CVzCW59qf8AaGI4rqE0DQnG5NYsSD/02X/GpRpHhq2G641mzA9plP8AWh4uA1gKpyivIxwATVu0068unCpExz7VpXviz4c6GCZ755mXtHHuz+VczrHxvghBh8M6GkgPAlfKkfhWTxLfwo2jg4x+OR3Wm+Flhj+0alNHbxAZJdgP51zni74qaF4diew8MwC/vh8rOeAp9R615fq2r+MvGMxXUb2Y27HiIcBfyra8N+Co4dslwNze9SqU6j95luvTor3EY7W+veMtW/tDWZ5JSTwDwAPpXofh7QrfToFAQbvpV6ys4bVAsaAYq4tdUKagjhqVpVHqPWnrTFp61TJQ9aetNFOXrUspD1p4pgp461JaHjrTh0popw6VLLQ8U5etMFOHWpZSJBThTBThSZY8U4UwU9aljQ6nU0U4UmUh4p1RrTxUstDhThTRSipZQ4U6minCkMdQOtIKWkUh4pRTRS0hjxS02lFIY6lFNFLSGhwpwptKKQx1FIKWkUhaWmiloGOBp1R04GkMeKKaKcKQxaWm0UAOopBS0h3AUtJRQMdmlpoooAdRSZpaVgFzS02igY6jNJmigB1FJRQAtFJRmkAtFGaKACiiigYUUUUAFFFFABRRRQAUUUZoEFFJmigBaSiimAUUlGaAFpKSigLi5pKKQmgQZpKKTNMBaSiigApDS0hp2FcSilCsRwpP4UFWAyVIH0oASkNBpDQSBpKKSmhAaSikpgFIaU02mIKQ0ppppkiGiikNAgNNNKaSmJiGmmlNNNMQhpDS02miQNMNONMNMQlJSmkNUIbTTTjTDTRLENIaWkNNEMY1NPSnNTTVEsaaa1ONMNNEsbTTTqaaoljGpp6U4009KpEMYaY1PNMaqJYw0xulPNMaqRDGN0php7dKYatEMYap35JVIx1ZhVw1RvXC3cOfrSm7RY6avNHVWOnQfY0Drk7ePasa/g8icp27V0mnzJNZRyKwI21hazIr3J281hQb5rHTiYx5EzOcVVvBiE+varchAHJrOvpdykDpXWcBqam32jRbO7P3yxjJ9gKyWrQ16Yaf4b0iB+HmuG49sVnmlhX7r9SsdG00+6RE3Wo2qVqjautHAyI1E4qY1G4q0ZsqXHUVA1WLjrUDVtE55bjMUUtFURYuLUi0xakWsWdESQUrxJKu11BFIvWpVqGaIxNR8N2d0D+7ANc7feBVYkrn8DXoAqRawlTizphWnHqeW/8ACF3kfyxu4H+8aUeB7qU/vGc/8CNeqADPSpFAz0rJ0InQsTM88sPAYGPMyfrXSaZ4RsrcAsgJ+ldIKVmKgBeWJwKXJGKuCqTm7EdpYW9uB5cYH4VdXgcVBew3GnXsaSssiPjODnFaF9bfZzGwOUlGVqI1Yt2RpKjKKbfQhFPFMFPFWyEPWnrTFp4qTRDxT160wU9etQykPFOFNFOFSWh608UxacOtSWh4pwpgp4pMtDxThTRSipKQ8U5aYKeKQ0OFOHWm04VJSHCnCmU5aRSH06mCnCpKQ4U4UwU8UihadTaUUmND6UU0UtIaHClpoNOqShaUU0U6gYopwpopRSGcn8X/ABRqngzwFqPiTSdPt7+ayiMrRTMVXA+leXfs5ftDXPxO1260fWtHtNNuI4w0X2diQ5zjHNezeN9JXXvB2q6M6K4u7do9p6Gvz8+At83hP9oCK0aQRRrfvA4zwQGIxWNGTeJlTls1deX9W/E2qRX1bnjumfe3xW8V/wDCEeAdV8TiKKaSyj3pFIcBznGK8A+EH7VupeMPHln4e1rw7p1hbXTlRNbuzMOD61uft1+Io7H4XWenqxLaozKAOmBg818WeH/t/hbxNpmozpJCVlVlYdxUYapz4iSl8N7fh/n+RpVp2w65fiab+52+7/M/VyaZY7SW5/gSIyfgBmvmHQv2otb1r4rDwlYeGtNewacxLcb28wgdTjpXsXi7xhb2PwTuPE0c0flmyCBieMsuK+Rf2LfD6698U5dXnjLC3diGxxk1VJuWLcXtFXa/r0/EiSX1XnW8nZP+vVHu/wC0Z+0FrXwt8V6do2m+H9P1CK6i8x5J3YMpyBgY+tewfDLxT/wmPgzT9eeBYJbmIPJGv3VPoK+Of2+Rj4m6IPS3b/0IV9O/s0kL8JtHycfuFpYSTnh3KW/M1+LHioqFZRjtb/Iwf2mvjVq/wl+wjTNFstR+0qCxuHYbfyrq/gH8Rp/iX4LTXLuwisrkttaKIkqOPU14B/wUOYH+x8HPyL/M11X7J+qNovwB1bV1IDWcTygn1C1lh61qVac9eVmlan79GMdOZHoHxw+O3hP4ZWs9pLL9u1wxFra1jG5C3YOR90V4VH+198RJkEkPw3sXjPKsomII/KvF/BVjJ8SvjPNLqsj3gmumlZX5DKWOF+lff/hX4e6DpmkQ25tI2AQAKVGF46CtKUKjpqpN6vp2FVlCM3Titup5J8HP2rNC8UX8Oj+MLJNE1OeUxxmIHyAe25m6V9IQyxzRLLDIskbDKspyCK+Bf22/hxpHgzxTZ6zoluLW31FiGhRcKGAySPrX0j+x34tufE3wptY72Uy3FqShZjk4BwK0pTjWpuSVmnZ/kZ1oOlNK909f1/r0PbRRwBljgDqfakrmvih4mtPCPgPVNcvX2Rxwsin/AGmBA/Ws61RUqbm+hVODqTUVuz53+MX7V+r+DvH+peG9E8N6ZqEFlJ5ZnmkcFjjPavXv2dfizH8VvCsmpTWsFlfQMEmgiJKgkZ4zzXxV8IfCdx8Stc8RaxdgySCGWXJ7ttyK6b9i/wAWTeEfipN4cvWCwXW5WBP/AC0GAKrCp6UqnxuKfz6/15jxVtalP4Yu39fmffzttRm9BmvkDxt+1z4s0Pxtqfh+x8G6VdLZ3TwRsZJC7gHGcDvX19N/qX/3a/NaRBJ+1Bcxsu4NrbAj1+es4XnilTvo0VpGhKdtUetXH7YPxCtojLcfDmwhjX7zP5wA/EivoP4FfGrwz8VLMxWG+21WCFZLq3dcKp77T35qP4s+EfCn/Cq9TudUt7e1jFmSWYBcnH86+Qf2OTdRfHNU0uR/svmYk2Hho9xxn2rWhOM6royXS9+xlWTVJVY99vuPqr9qD4zar8IrHS59M0az1Jr2RkYXDsoXAzxivFbb9sL4hXMQmt/hzYTRnoyecwP4gVs/8FHP+QX4c/6+JP8A0Grv7J2o+AU+GNvF4i17R7W5V2/d3E6qw59DWOGvOE5Se0mvxZvXtBwSW6N74FftDeKPHXi9dF8Q+DodIgcfLNGsnX/gVfRV7M0NhcXESeY8cTOif3iBkCuV8K2XgnUpftvh6807UPJ6vayK+36kV14OMYreavG2zt/TMI7t3ufHuvftXfEjTdYurH/hWdttgkKguswOB3PFYyftoeNnuPs6eA9JabOPLEkpb8q+ufEPhjR76O+vLi1jeZ4mJYqM5xX54aJbxx/tITWqqBH/AGjtx7ZFYUm3WjQb3W/pY2qteylWS2ex7/4C/al8ca54ssNK1T4f29na3EqpJMiy5QE4zyMVufHX9pTWvh74/tvD2m+HdOvrSaJZPOmkYPycdBxXuNh4P0MJDN9ji3jBztHWvh39taNY/jhaRoMKtsgA/wCBGnKf76jDu3fzCMF7OrPslbyPu7wTri+JPC+n6yIxE1zAsjoOisRyBXjX7Tfx71r4Ta1aafpmg2GorOoYvcSMpGRntXo/wPZV+GmjgnB+zJ/Kvlb/AIKIEHxdpuD/AMs1/wDQTWeNnKFSCjonK3ysx4SKnCTl/Lf8j6l+Evj6Txv8OY/FE1nHbXBVi0KElQQM9a+adQ/bH8ZR65dabZ+B9KuGhmeNQskhZgCR0H0r139lT/kg4/3JP5V8ffCC40+2+PQk1S6gtbT7dL5kkzBVA3HqTXRNXxsqd7K1/wAzKm7YRVGru57Ov7XXxI3qD8M7TBIB+Wb/AAr6o+GXiiTxd4QstantPslxMmZIcfcP41zdpefCa5aOGHxJ4flmfACrdISx9hmu/wBJ0+z021WCzjVI8ZG3uKpfDt8yXrLf5Fp22oznooJr5D+I37XHibw54+1Xw3pvhDS7yKyuDDG7yPvfHfAr66uf+PaX/cP8q/MvxiA37S+oKeh1hQfzWsI808VGlfRp/mjfSOHlUtqn+jPZm/bE8dWkkUmp/D2xtrUuA7t5o474yMZr6S+DXxZ8L/FHRjeaHOyXUPy3FtKNrq2MkgdSvvXN/FfwH4Y1L4NancX1nCWgsHuI2ZRxIF4NfJv7E93dWnxnjjtJHCSxFH2ngrkVtQnGc5UpLbW5hVTjSVaL+R90/Ez4h+Fvh3o39qeJr4wxE4WOIBpG+i9TXy/d/tieL7m/uToHgG0vbBZWWGVhKWK543Y4BxXmP7UniG98bfHSXS5rpzbW8wtEjU5CkMRnHrX1n8DvhboekeEbNmskTfGCybeGOPvH3NYYbmq0/bSej2X+Z0V1GjP2SWvV/wCR5Z4M/bFm/txrTx94WTSLXaMNao7SA+6t2r6n8Oa7pXiLR4dW0e8iu7SZN6PGwPbODjvXzb+2p8KvD7eApPFunWaW1/YgtK8acyL0AP0rlP8Agn74uuludS8LTTFrfZvhQnhSSc4rajNVVONrSj+P9XMK0HT5Zp6S/Dp+f5nWePv2n9e8M/FufwZH4Z02a0imSPz2kbzCCBzjpX0zpd4l/p8F5HkLKgbHpkV+c3x2/wCTmr//AK+Yv5Cv0K8Gf8ixYf8AXFf5CpwsnPCU5y3f+SKxK5cTOEdl/mzz79pX4ral8KfDMGq6ZpNpqMkrqpS4YqBk47U/9nf4sXHxR8ONqF9psFhdKQPLgJK/ma84/wCCg/8AyT2y/wCuqf8AoVZv7EV4unfDzU9Qf7trC0x/4CuajD1Pdryn9l6eXwlV4WdFR+1/wT2j4y/GHwj8MNPL6xctLfyIfs9rCNzM3bcOw96+dl/bA8fXOZLH4dWM1uT8jgSnI7dBXi2t3lz8UvjjcS3c8s8NxeHy1Jztj3fdHtX3j8PvhloWi+Hba3+zJjYPlKjAqqEZzpqrN77IKzjTqOlFbbs479n/APaEt/iFfyaD4i0k6N4gBLJBGjeW0fGDluc5rnv2hP2k/EHwz+ID+GdO8NabfxLAkglnkYMS2eMD6V63B8LfDdr4ug8TWVpHFfR4DSKuCVHavjP9ttgPj2WJAAtock/U0VJN1qUdr3v26BSiuWpLe2x3a/td/EZlDL8NbIqRkELNgj8q9r/Z4+L2sfEmzvDr3h5NHuYASiIGAf8A765qp8ONT+FzeCtM/tHxNoCXIt0DrJcoGBwODmvTvC2neHVhGpaFJa3EMn3ZoCGU49CK6EuXm6nO5cyi9j5W+J3iP9oLxF8QtUt/Ct5eaHY2rBUhik2Kw9RkHNcXpvxq+M/wu8aRReN7661iEkB7e8fMZXuVIA5Ffc+tXOhaXG2p6xc2VjEMbri4cIo+pNfEP7c/jLwz4m8VaXp3h2eC8exRlmuIGDI5YgjBHWuSE3h3CMXfo769NWdXKq/M5Ky3Xl2/y/M+1PAnijTfGPhay8QaVIWtrpNyg9R6g/jW2TXh/wCxnZ3tj8J7aK8WRSQCquMbRmvbq7qkVGbSOGm24q4tJRSVBYUUUUCENIaDSGmIKaaU0lMTA02lpDTEIaQ0GmmmiQNNpTSGmIQ0hopKaEIelNNK1JTEIaaacaYaZLENNpTSUyWJTWp1MNUiGNNIetLTaaJYjUw04001RI2mnpSnpTW6VRLGmmmlNNNUSxrUw05qaaZAw0xqeaY1UiWMNMNPNMNUiGMNZGvs1usd2FyFO1/93vWsetQ3MSTwPFIAVYYIqmuZWEpcskyvBd3EECzWspe0lGUYdAPQ0humf5t2c+9cs15q/hC6fy4Bf6VI2WhfJ2D2Fa2n+LPA+orue4vLGT+JHUKAa5lU9m7SR2Ol7VXgy7LLkfM1XNB0p9SufNmPk2UXzTSvwoH1rOu/Ffw90uPzpry7vGXkJGA2a5bX/Geu+NMaRolodM0U/e2Aq0o9GpOs5+7BBHDxp+9UenY2dV1tfFHjFpLMEabYgRRehZeCw+tabdapaDpcOlWCW8Y5A5NXW613UKfs4KJ5mJqurNyImqNqleozXQjmZE1Rt0qVqjarRmyrcdR9KrtVmfqKrt1rWOxzy3G4oooqrkF1etSJUa9alWsmdCHrUi1GtSrWbNEPFSLUYqRelSy0PWpF61GtSLUM1RIKrajdxWapNPuEQPzFeoqyKbdW0d1btBMoKsOaymuaLRrTlyyUi9YW2m3KLeTeIrA233izTc49KoXHiaz17xF9l0rL2NkCiS9nz3zXG3XgASTFYbyRLcnmMNx+VdX4c0S10WzEFuoHqa5YUp86cnsd9SvT5HGC3NcU8UwU8V0M5EPWnimCnioZoh4p60wU4UmUiQU4dKYOtOFSy0PWnimLTxUlIcOtOFNFOFSWh604UxacKkoeKcKYKcKRQ8U4U0daWpKH05aaKUUmNDxS02nCkykOpRTRSikUiQUopgp1SMdTqaKBSKHCnCm0tJjHUopopwpDFpabSihjHocGvzv/AGkNHHgb9oBrmziMUbOl0pIwCzEk1+h1fI3/AAUI8NqsOjeKI/8AWSyGGT2CrxXHWfs61Or2dvv/AOG/E68OueM6T6r8v+Bc4b9qrxQ3i7xJ4a0CBpHENtC5A6ZZBnFL+1B4L/sLwH4Q1SGN98iN5zY4GAMZrzv4K2l74s+KOl/a5JJ2iZQSTnCgYFfaX7U3hpNS+Al7HDGhls4kMZI5HIzior0/ZYdT68zl97s/uuy6NTnrqHTlUfnb/Ox8/wDi34hrc/smaZoJni+03LEMmfm+V69P/YP8NfYvCE2tSL810wIz7Gviu2ury9+xaQSXijk2ooHPJ5r9NPgToceg/DrTLRI9h8sEjFdlOOtSr/O/0V/yOaq7Rp0l9m/5u34fkfJ/7fwZviVo4U4JtnAP/AhTPh18JvjlrPhWzv8Aw/40+y2EkYMUX2112j0wBUn7fRH/AAs7Rv8Ar3b/ANCFfT37M5/4tLo//XBa5cDBPDt/3n+bOjFzarJf3V+SPiX9oHwP8SPCP2T/AITvxB/avmAGL/SGk2j8a92+BsLT/so+KI0LhvscuAvU/LVH/goewzow77B/M12/7F9pb6l8Hriwul3W9wTHIPUEVFNSrUK8POyHUapVaE/mfNf7JE0dv8ZLaObI3MF59c1+jwIwMdO1fnZ8Yvh74u+DvxQk8RaPbyy6fHN9rgukQmJASTsb6V7XoX7ZfhOLR7aPVfDerSXyxATPEyBC+OSMnpmumFaM6MX1W6MqtNqtJrZmV/wUWuovsfh20BJlWaQkeg210/7BFrLB4EuJWV1DseG/3q+ePFl342+PXxAXWLqzkg0+STy4CEIjjQdPxx1NfcXwS8Ix+EfB9tZKpR9gDA/zqcLCVOlLn0cnf5XKxUlOcYxd1Ffjb/hzvc18uf8ABQLxf9g8Jaf4Shk+bUT5sgB6bGHWvqJmCKzt91QWP0FfnV+0rrcvxC+PlxpdpIZrWGcQQY/ukDdisa8XVq06K6u/yX/Bsa4dqnGdV9F+L/4F38j139j3Uvh/4b8IvNrnirR7K7uV2yxTThWweD1rwb4nXWl+G/j7c6x4b1S1vdP/ALQE8Mls+5QmRxxX0NoP7InhC90i2urjUdTSWRAzKJBwfyry/wDac/Z+074Z+GbfXtFurq4t2lWKXzWyQx+laVp8laNd6NafeRRjzU5Ul11Pt/wPrcfiHwRYaxG4YXNsHP4ivzb8cWep3/x51e10e4NvfSarIsMgbbtbdwc19VfsKeMv7Y+H17oF1OXubF9sSsedgWvm0sv/AA1DPz/zG2/9DqnTX1+K6NEU5tYSfdMn+Muh/GXwzocMPjDXtTv9Jn+UD7QzxdOhzX0X+w7o3gGTwq+q6CXfWBlbsXG3zVx3GP4c9K9c+LPhKHxp8J77RmhWS4e0P2YkZ2vjrXxR+yv4uuvhv8am0O+/dw3s/wBhuS3RMMef0qsNK9SdF7vVP9P68ia6vRjUXTdf19563/wUZ/5BPhv/AK7yf+g15z8Fv2e7H4geDYdb+3XcUjswZVIxwa9E/wCCi0kcmj+GZEbKvNIykdxtrk/2eP2kPCvw48Dx6Fqmh6pdzqxJeBk28n3NYYTl9nUvvzP82b4hy/d8u1j6A/Z4+Es3wwmu4re8mmt7nG8SH0r2mvDfhX+0x4R+IfiqHw7p2i6pZXE2dslwVK9PY17hXVLmdnL+uhzxaV0v66kWo/8AINu/+uL/AMq/NvSP+Tm5v+wn/UV+keon/iWXf/XB/wCVfm3pDD/hpqY566n/AFFc1L/f4ej/ADRtV/3KfqvyZ+lFj/x7Q/7or8+/241d/jbCkbbXNqoU+h3Gv0DsT/o0P+6K/P79tph/wvS29rdP/QjUTV8TRXm/yLpu1Gr6I3fBvwe+Pmp+HLO90fxx5FlLErRR/bnXapHAxivLv2gvBvj/AMI6tbW/jvXP7VuHUGN/PaTAx71+gfwOb/i2ejf9eyfyr5X/AOCiDD/hMNNHfy1/9BNGMk6c4JdZW/BhhVzxk3/Lf8j2z9lX/khA/wByT+VfEvhLwvb+MPi3PoVzLJElxeyruj6j5jX2z+yoQfgOp/2JP5V8VeB/Flj4M+MUniC/t5rm3tr6VmSIgMfmPTNbz5f7QnzbW/zMaXN9RXLvc+itH/ZOt9P1G21CDU7wvE4dckf4V9ZaJDPb6VbwXL75Y0Ck+uBXzbH+2j4DCIv/AAi+u8AD70f+Ne+/Dzxdp/jbwraeItNilht7kErHL95cHvWi5nDyX6/8MQ7KWu7/AE/4c37j/j2l/wBw/wAq/Lz4p3d5YfH3W7ywh8+5i1PfFHtzuYYwMV+oVx/x7y/7hr8zfF7L/wANMX+eh1lR+q1zQTeOgk7aP80dDdsLN26r8md742+Jnxx+IfhaHwhL4TlsLWWRVaW1tZELDphj/d9a9f8A2SvgbfeC5Zdc8QKq38ilY9n8K19B+HrO0XR7Vlt4wxjBJ21rL8uMdq25ElJLeW7MHJzjFPZdD8wPG4Nn+0Jfmbfgaw5y3XG81+lHg1kfwrpjx/da2Q/pXyL+2f8ABfVk19PHHhW0muopzi5hhUl425Jc47Unwd/ays/C/hCHQ/GWi397e2h8pJLXao2LwAcnrUYWf+zqnLSUTbFrmr+1jtI91/a+uorb4E68sh5lh2qPU5FfMH7CFrJJ8Rbi5CuFSMc9u9RfHn4v+IPjjew6J4T0e8g0K3wxjZcyFiMEuQcY9BXvn7JnwxfwfoZvLwH7S6liw6HPajCxlF1Kslbm2+5CxEk4QpRd7av7/wDhj5i+Ov8Ayc1f/wDXzF/IV+hXg0/8UxYf9cV/kK/Ov9oi+j0/9onVb2RWdIZ42YL1OAK+gNC/bE8DafpFtZyeGNbd4owpIdMEgfWpwUl9SpLr/wABDxcX9aqP+t2X/wDgoN/yT6y/66p/6FXPfsixPP8ABvxJDHy72Eqj67DVT9rXxzp3xA+CeleIdNtbi0hnkQiKfG9fm74rof2EEjm8HXUMg3Rv8jj1BHNRRpOUcTTe9/0iFaavQkv61Z81/AsjT/jXYw3XysLkRke+4V+m0OPJTb0xxXwH+0p8KfEngD4jy+LfDtrPPp8spvFliUlYCDnDV6R4H/bG0Gy8NWlp4l8P6lc6jFGFkltygRiO/JzXRQqqVCKl8S3RGIi/bymtpH1uOtfnp+29GJfjs0bEgNaxA4/GvffhZ+0Fr3xE+Ja2elaC1r4VZAgkmjzKJc/3hxjFeBftvyLH8eHY8hLWIkfnWU0vb0XLZ3/Q0pP3KsVukjsPDH7LGn61oNnqcepXoE8SuRkdSM+lfTfwR8H3HgbwlHoD3DzQREmPecnmvB/Av7W/gnQPC1jpNx4b1mWW3iVGZHTBIGOOa9n+Cvxp8PfFZrtdH069sXtQCy3JB3ZPbFda15lDbf8Ar7zjd0oue5yP7c8av8GZ5GkZdsiYUHhjuHWvDP2Tvg5oPjaBfEOoSSSvavzA2DGTmvoT9rzxjceD/h8k9vo+nap57bWS+g82Jee4rG/Y58aQ+J/Dd0JNDs9MuFYZ+xwiOJ+ewrmwaXtKzW9/u0idGJk/Z0k9nf57nuehaVaaNp0djZxhI0GBxV6iiugwENFBooFcKaaU0hpiEpDQaSmIKQ0GkNAgNJRSGmIQ0004001QhKQ0tJQIQ000ppDTJbGmkpaQ1SExppDSmmmhEiGkNFIaoliGmtSmmtTRLGmkNKaaaoliGmNTmphqiWIaa1OPWmNTJY000049KaaohjGphpzU01SIY1qjapGqNqpEjT1php560w0yWRnrTG6U89aY1WiGRTRxyoVkUMp7Gue1Lwho16xZ7dVJ9BXRt0php2T3J5mtjlLXwPotu4byQfqK3rWzt7SMJbxKgHoKtNTG6VUYpbESk5bsjao2qRqY1aIxZG/WojUrdajarRDI2qNqkbrUZq0ZsrT9R9KgerE/UVXatomEtxmKKWimRYuJUi9KjXrUi9KyZuiRKkWmLUg6VDNEOFSL0pi1ItSzRDlqSPDHC81a0HS11ZnedisKcAA4JNV7rTFs7x1ikbA5GTXK615OMeh2KhyxUpdR/Q4NPXrVjTwNQtZUK4nhGRj+Kq44JFOE+a/cU6bhbsx4p46UwU8dKbEh4p4pgpwqS0SCnio1qRalloeKctMFOFSy0SCnCminCpZSHLTxTBT1qWWh604UxaeKkpCinimU5aRSHinCmilqWUh4p1MFPFJlIUU6mjpThSKHCnCmCnVJSHUtIKUUihwpwpgpwpDH0tNFKKQxwpRTaWkMeKcKYDTqVhi0opBRSGOrN8R6FpPiLTm0/WLGC7gboJUDbfcZ6VpCipavuUnY4nQPhX4N0LUUv9M0yO3nU5BRQM12l1a293ava3UMc8Dja0brlSPpT80opNaWGnrc8/Hwc8Ai8+1poltHLu3ApGowa72zt47W2S3hGEQYUVJRTGc54w8D+GfFbRvrWlW1zLH9yRowWH4mtTw5otjoOnJYadH5cCDCr2FaFLSSsO5i+LfCegeKrRbbXNNtrtVPytJGGI+hNL4R8L6P4Ws2s9HtxBCx3bQMDNbVFJK2w73Ket6Tp2tWL2Wp2kV1A4wUkUMPyNcNcfBT4fyPuXQbReeQIlxXo1LQ0guzmfDXgTw54fULp1kkaDomBtB+ldOAAMAYFJRQFx3UEEZBGCK4y/8Ahh4LvNb/ALZOjW0N5uDeZFGFOa7OilbW479BIo1ijWNBhVGAKpa/o+ma9pr6dq1lBeWr9Y5UDDPrg96vUuaGrjTtscp4O+H3hjwnevd6HYJau6lWCKACD9Kr3vww8GXWvf222j2yX2/zDKkYBLeufWuzooC4kMaxRLGn3VGBXFXfwq8E3Ot/2zJo9v8AbN+/zBGM7vWu2FOot1Aw/E3hPw/4k06Ow1nTLa8iiGI/NjDFPpnpXJf8KQ+Hf/QBtv8Av2tek0VNh3Zw3h/4U+C9B1OPUdL0uK3uY/uuigGu5HAAoopgKcEEHBBGCD3ri7v4X+C7jXv7b/se3ivd/mGSOMAk12dFLrcPII1EaKi9AMCuW8XfD7wn4quUutY0i1nuEGBKYxvx9a6miiwXKeiaXa6Pp8djZKUgjACr6Cszxj4L8N+LY0TXNKtrtkPyu8YLD8TW/RQ1cE7GT4Y8N6V4c0v+zdMgEdrz8mOOa5jVvg98P9SvZLyfw/ZLJIctshUAn1rvaKPMEzzf/hR/w6/6AVt/37Wu18M6Dp3h3TU07S4vKt0+6g6CtOimApx0PSuL1f4X+C9T1r+2J9FtVvd+8ypEAS3qTXZ0UdbgMtokt4EhjzsQYFSZpKKBDJ4o54mimRXRhhlIyCK4HVPg74B1CeS4k0CyWV2LErCoya9AozRYdziPD/ws8IaHN52n6bHA38WxQA31rtIIYoIhHEiog6ADFPzSUxHIeKvhp4L8SXv2zVNDs5Lk/elEK7m+p71jf8KQ+Hf/AEArf/v2tekUUkkguzk4fh34TTQW0STSbeeyPSOWMMF+npVnwh4K0HwpvGi2ot1bqqgAflXR0lMVytqdjZ6lZyWd9bx3EEgIZHXIIrgb34LeALiTzF0GzQk8gQqBXo9JRYd2cx4T8CeG/DHGkWEduM5wqgDPrTfF/wAP/Cfiq4W41nR7SecDHmmIFyPTNdTmkotcV7Hm/wDwpH4d/wDQCt/+/a1veEPAHhrwncSTaJYpatIAGCAAH8q6qkppWFczvEOiaVr+nvYavYwXlu3VJUDD9azPCPgrQPCpf+xrRbdW/hUAAfQV0dFFhNhSUUUxBSGkoNMQGmk0GkoEFIaDSUxBSUGimIQ0hpTTaaEBptKaSmIQ0lFIaaJENJQaQ0xBTTSmkpiENNNKaZTJA000ppDVEsQ0w040000JiGm0pppqkSNNNpWpp6U0SJTTTjTTTRLGNTTTjTTVIgY1NNOPWmmqRDGGmHrT2qM9apEiVGafTGqkSxjUw080xqpEMY1MNPamGqRmxjUxulPamNVIgjamN0qQ9ajbpVohkbdajNSN1pjdatGbI26VG1SN0qNqtGbK1x1FQNVi46j6VA3StYmEtyOinUVRJaXrUoqNalWsmboetSCo1qQVDLQ9etOkYLEzHoBTVp7KHQqehGKhmkSbRdWm01HhC5WQblb60S3EkzmR25Nc3B4gt9Eun0/xDAzWLMWjuRn5M+w61vxav4BSAXU3iQ+TjO3yTmvO9pGm2pLU9j2MqyTi9Da8LgQxX2pTHbBCgLMelZemyma3MpOdzsR9M1zniXxsvijy/Dfha2aDSQf30/eYf0rpLCEW9pHCP4VAqsPeUpTfUjFcsIxpp3sWhTxTBT1roZyIeKcKYKeKlloevSnrTF6U9alloeKcKaKcKlloeKetRrTxUspDx1py00dacOlSykPHWnCmCnikykOpwpopRUsokFLTRThUlIcKcKYKctIoeOlKOtIKWkULTxTKUVJSHilpop1DKQopwpopRUjH0tNFKKRQ4UoptOFDAdSimCnUih4pRTBThSGOpaaKWkMWlpBRSBDhS00UtAxaUUlApDuOozRRSKFopKUGgBc0tNopAPFLTM0tAx1FJmikAtGaKKBi5pc02loAXNFJRQA6im0tAC0UlGaB3FoooosFwoooosFwoopKLBcWikzRmiwXFopM0ZosFxaKSkoEFFJmigdxaKSigQZooooEFJQaSgAoopM0wFpM0lFMQUUE0lABmiikNAgJpKKQ0xAaQ0UlMQUhpabQhBSGlpKYgpDQaQ0CENFFIaoQhpDSmm07CCkNKTTDTEBptLTTTEFIaU0000SxppDRSGmSJSGlNNNMkQ000tNNUIQ9aaaWmmmSNNIaWm1SJENNNKaaaaJY00004001SIYw00040000SxjUw9ae1MPWqRDG0w9KeajNUiRp6Uxqcaa1UiJDGphp7Uw1SIYxqYae1MNUiGMbrUbdKkao26VaIZG1MbrT2pjVaM2Mao2qRqjNWiGVrj7wqBqsXHUVAa1iYS3G0UUVRBaSpRUQ61KOtZM3RIvWpBUa9akFZs0Q5akFRrUgqS0QX9ha38JiuYw496wD4E0hpd+DjPSupWnrWcop7o3hOUdmVdI0my0yPZawqvvitFaYOtPWlsF2x461IvSox1p61JaHinimCnCpZSHrT1pi08VLNEPFPFMFOFSUPFOHWmjpThUspDxTxTFpwpMpDxThTBTxUstDhThTRSikykPFOFMFPFSUhwpRTacKkofTqYKcKTGOFKKaKWkUh4p1MFOFJlDhS00U6kMWnU0UUhoeKWmjrS0ih1KKaKWkMeKUUwGnUDHUopopaQxacKaKKQx1KDTRS0guOpaaKUGgY4UtNpQaQ0LRRRSGKKKSloHcKKKKVgFFLTaXNAxaXNJmiiwC0tNpRSAWiiigYZpc0lFAC0UlFADqKbRQA6im0UALRSUUALRSUUALRSUUALmkopKAFopM0ZoAWkpKKYri5pKTNFAC0maSigQUUZpKYC5pKKKACkzQaSmIKKKQ0CuKTTTS000CbCiikNMQGkooNMQUlFNNMQUlFIaYAaSikNMkKQ0U00CA000GkpoQGkopDTEIaaacaaaoliU2nGmmmSxKa1KaaaaExDTTSmkpoliGmGnGmGqJYhpDSmmmmJiGmtS000yGNNNNONMaqRLENMNONNNUSxrdaYacetNNMhjT0qNulPbpUbVSJGmmtTjTGqkQxrUxqc1NaqRDGNTG6U9qY3SqRDGGo27080xu9WiGRtTGp7UxqtEMY1RmpGqM1aM2V7nqKgap7jqKgNaIwluNopcUVRNy0OtSDrUa1KvWs2boevWpBUa1IKhloetPFMWnioLQ9aetMWnipZoiQU9ajWpBUFIeKetMHSnrSLQ8U4UwU9allocvWnimDrTxUstD1p60xacKkskFKKQUoqGNDx1p9RinikWhwp4pgpy1JSH04UwU4Ui0OFPFRinipY0PFKKbS0mUh4pwpgpwpFDqcKaKWpGhwpwplKKRSJBSimCnUhodS00UopMocKcKZThSGLTqbThQxhSg0lFIY+lFNpRQMdRmkFLSGLSim0tIY6ikpQaAQoNOBplKKQxwpc02lzSGOopKKQxwopKKAFopM0tABS0lFAx1FJRmgBaXNJRSsMXNGaSiiwXFopKKAuOoptFILjqKbRQFx1FNooC46im0UwuLRSUUBcXNJRRRYAopDSUwFzRSUUAFFFFFhXCg0ZpKBXCiiigAopKQ0xBQaKQ0xBSGjNJQAUUUlAgJpKKTNMQpNJSGkNMQGkopDTADSUUhoEBpKKQ0xBTTSmmmmIKaaU0lMQhpKKDTJENNpTTTTRIE02g0hpiYhpppxppqhMQ000ppppoliHpTaVqaaZLEpKU000yWNNNNONMNUQIaaaU001RIhpppTTTTJY2mGnU09aoljWqNqe1RnrVIkQ9aYacaaetUiGMammnGmGqIY1qY3SnNTGqkQxhpjd6eaY1UiGRtTD0p7Uw9KtGbGGozUrVEapEMguOtQGp7jqPpUBrVGMtxKKKKoixZXrUi1GvWpB1rNm6JFqQVGtSCoZaHLUgqNakFQWhy9akFRr1p4qWaIkHSnimCnrUspEg6U4UwU9aktDx1pwpopwqSkPp4qMU8dKlmiHrTxUYp4qWUiRacKYtOFSUh4py0wU8VJSHCnCm0opFoeKdTBTxUlIdThTBSikxkgpwpgp1IocKUU2lFSUSClFNFKKQxwpaSlFIocKcKYKcKTGOpaaKUUihwpwptApDJBS0wU4UhjqKSlpDFFLTRS0DHClBptLSGOpRTRSigdxaKKKQXFBpRTaUUDuOzS02ikMdS03NKKAHUZpKKQ7jqKbS5osMWlzTaWkAtFJRTAWlpuaXNKw7i0ZpM0UBcXNGaSigB1FNooAdRTaKLAOoptFADqKbRQAuaM0lFAC5opKKACijNJmgLi0UlFAhc0lFJQAtFJmkp2ELmjNJmkoC4tJmkNJTsIXNJRSZpgLSE0UlAgopCaKBBRSUlMApDQTSE0xAaSikNAgzSUUhpiA0hoNJTEIaQ0tIaYhKQ0tNNNCYGmmlJptBLA000tIaoliUhpTTDTQhDSGikNMQhpKDSGmSNNIaWmmqQhDTTS0000QxDTTSmmmmiWI1MNONNNUSxpprU6mmqJY09KYac1NNMhjGphp5ph6VSJY00w05qaelUiGMNNNONMNUQxrUxqe1MaqRLGGoz0qQ1GatEMY1MPSntTD0qkZsY3SozUjdKjNUiGQXHUfSoDU9x1FQNWqMZCUUUVRJZXrUg61GtSDrWbNkSLUgqNaeKhloetSCo1qQVBaHL1p4pgp4qWWiRactMWnrUstEi9KcKYtPFSWh4pwpq04VJSHinLTVpwqWWhwp60ynrUstDxTxUYp4qWMeKctMFOFJloeKcKYKdUspDhTxUdPFJlIdTqaKUUih4pwpgpwNSNDhSikpaTKQ8U6o1p4pFIcKWm0oqWMdThTBThSKQ6nCmilFIaHClptKKBiinCm0oqSh4paYKcKAHCim06kMWlptLmgY4UtNpQaVhjs0tNzS0gFpaQGigY6ikozSsMWiiigBc0uabQKBj80UlFAC0UmaXNA7i5ozSUUrBcdRTaWgYtFFFABRRRRcAzRmiigAzRmiigAzRmiigAzRmiigAopKM0ALRSZooAWim0UWAXNGaSiiwrhRRmkzTEKaSkozQAtJmkooAKTNBpKYXFpKKKBAaSg0UCCkNGaTNMQUhNFIaYCUUUUCENJSmkpiCmmlNNoEFIaWkpoQU00ppKYgNNNKaaaaEIaQ0UhpksKQ0UhpkiGmGlNIaaEJSGlppqkIQ0w0402mSxDTTSmm0xAaaetLTTTIY00hpTTWqkSxppppTTTVIliGmmnGmmmSNamNTjTGqiWNNMNONNPWqJY1qYacaa1MhjTTDTjTTVEMYaa1ONMbrVIhjG70w09ulMNWiGMamHpT2phqkQxjVGakbrUZqkQyC46j6VA1Tz9R9KgNaoxkJRRRVEllakHWo1qQdazZqh6VItRp1qQVDLQ9etPFMFPHSpLQ8U8UwU4dKhmiJBThTFp4qWWiRetOHWmCn1LKQ9aeKYtOFJloetOFMFPFSykPFOWmCnCpLRIKcKYKeKllIcKdTRSipZSJBSimLTxSKQ4U5aYKcOtSUh4pabThSKHDrThTBThSKHilFNp1IoWnCmilFSMeKWminCkMWnCmilpFDhTqYKcDSY0OFLTaUUihwpabSigY4U6mClBqRj6KSlBoGKDS02lFIBadTaKBjqUGmiloGPopopRSAdRSUCkMdRmkooAdRSUZpWGKKXNJRQFx1FNooGOoBpM0UAOopKM0ALS5pM0UgFzS02iiw7jqKbS0WC4tFJRRYLi0U2iiwXFzRSUUBcKKKKYBRSUUCFpM0UUAFFJSGgBc0lFFABRRRQIKDSZooASiiimIKDSE0UCCm0ppM0wA0lFJTAWmmiigQUhNBNJTEFBpCaQ0CA0hoNJTEFIaDSUxBSGg000CA02lNIaoQGkopDQSIaaxpTTTVCYU2lNIaESIaaaU001RLGmkNLSGqExDTTSmm00JiGmmlNNNMliU00ppppksQ02lNNNUQxDTTSmmtVITGmmNTz0phpkMaaYacaaaoljT1pjU6mmqRDGmmGnGmtTRLGmmNTjTDVohjWqM9ae1MPWqRDGN0php7Uw1SIY1utRmntTD0qiGQT9RUBqefqKgNaoxkJRRRVElletSCo1608dKzZqh61KOlRCpV6VDLQ9aetRipFqWWhwp60wU5allokWnCmLTxUstEgp46VGKetSy0PWnioxTx0qWUh4pwpgp61LKQ8UopopwqTRDxTxUYp60hofThTaUVJQ8U4UwU4VJQ8UopopRSKRItKKYKdUljqcKaKUUmUPFOFMFOFIY6lpopRSGhwp4qOnA0hj6UU0U4UhiilpKUUihwNLTKcKQ0OFLTaUUhjhS02lFBQ4UoptKKQxwpaaDSikMdS02ilYB1Lmm5paB3HUtMpQaBjwaWmZpaVgHUUmaKQx2aKSigBaWkzRQMXNLTaKLAOopKM0rALRSZpaBi5ozSUUALS02igB1FNooAdRTaKAHUU2igB1FNooAdSUlFAC0ZpKKAuFFFJmgVxaKTNFFgFpM0lFOwC0lFGaBBRSUUAFFJmkzTELmkJpKKLABpKM0lMVxSaSikzQIWkpKDTAKQmg000CFNNJoNFMQUhoNJTEFJRSGgQhpDQaSqEFJRSGglgaQ0U00xAaaaDSUxBSGg0hpkiGmmlNNNUhBTaU000yWIaQ0U00xCGm0ppDVIkaaaacaa1NEsaaaadTDVIliGmmnGmU0SxGphpx60w1SIY001qcaYaaJYh6Uw080w1SJY00w04001SIY00w05qYapEsa1MPSnGmnpVohjGphpzU09aaIYw0xulOamt0qzNlefqKhNTT9ahNaIykJRRRVEllaeOlMFPHSs2aoeKkXpUYp6VDLRIKetRipFqWWh4pwpgpwqWWh4p4pgp46VJaHrT1qMU8dakpEgp61GKetSUh4py0wU4daRaHinCmU9alloeKcKYKdUsokFKKaKdUspDhThTBTqTGh9OFMFOFIpDhTxTBSipZaHilptKKQx4pwqOnCkUPpaaKcKTGOpRTRS0hoeKcKYKcKkY+gUgpaTKQtKKQUUFIeKKQUopMY4UUgpaQx1ApBS0ALSikFFIaHiimilpDFpRSUUDHUUCikMUUtNpRQAtLSUUhjs0ZptKDRYB1FJRmkO4tGaKKAuLmikooGLRRmjNABS0lFAXFozSUUALmjNJRQAuaM0lFAXFzRmkooC4uaM0lFAC5opKKAFpKM0ZoAKKTNFAC0ZpKKADNFFJQIWikzSU7CFzSUZpCaAA0UmaSmApNJRSZoELSZopKBC0lGaSmApNJSUhNAgNJQaQ0wCkoopiCkNFJQIKQ0E02miWFIaDSGmSwNJRSGmIQmkoNIaYhKDQaSmIKaaDTTTEBpKKQ0yRDTTSmmmmiRDTTSmmmqExKSg0hpksQ0w9acabVEsQ000ppppkiGmnpSmmtVEjTTW6UpprU0SxppppTTaoliNTDTjTTVEMaaYacaaaZDGtTGpx60xqpEsYaaacaa1WQxhpppx60w9KohjGpjU80xutUiGQT9ahNTT9ahNaIyluJRRRVElkU8VGOtPXpWbNUPFSJUYp69allokFPWmU5ahlIkFOFNFOFSy0OFPWmCnLSZaJFp4qMU8VLLJB0pwpi04VJSJBSiminCpKQ8U5aYtOFJloeKcKYKeKkpDhTxUYp4qSkPFKKbS0ih4pwpgpy1I0PFLTRThSKQ4U6mCnCpLHUopopaBoeKcKYKcKkaHilpopRSGOFOFMp1JlDhThTBThSGOpRTRS0hi04U0UUDHilpgNOFKwxwNKKZSg0irj6AaQGloAWlBptKKQxwpabS0hjqM0gNFA7jqKSjNIB2aWm0UrAOopM0UDuKDS0lFMYtLmm5pc0rALS02lBpALRSZpaB3CiiigAzRmiigBc0ZpKKAFzRmkooAXNGaSigAzRmiigAzRRRQAUUmaM0BcWim0UCFzRmkNJTsAtGaSimAZoopDSFcDSUUUwuFBoNNoAWkoop2FcKQ0GkzQK4tITSUhoAUmkoptOwrik0lFITTEKaSkoNABSE0hNIaZNwNIaKQ0xAaSig0xAaaaDTSaYgNJRSGmiWFIaDTTTEBppoNFMQhpKKQ0yRDTTSmm0xMDTDTjTTTRAhptKaaapCENNNLTTTRLENNNKaaapEsSmmnGmGmSxKYetOPSmGqJYhpp6UpprdKZLG00040w1RDGmmmnGmt0qiRhphp56Uw1SJY00xqeajaqM2Npppx6UxulUSxpqM9ae1MNUiGQT9fwqI1LP1FQmtEYy3CiiiqEWFp60wU5etZs0RIKcKYKeKllokHSnLTFp69allokXpThTFp4qWWh4pwpgp1SykPp60wU5allokXrThTBT6kpD1pwpgp4pMpDhThTBTlqS0PWnioxTxUlD6cKYKUUikSCnCmCnVLKQ4U4daYKdSZSH0opq0tSMfThTBTqRSY+gU0U6kUOFOFMFOFJjHinUwUopMoeKUU2lpDHUopopaQx4pQaYKUUhj6UGmilpDFpc00GloGOBpaaKUUrDHClpopwpDFpabSg0DFzS02lpWGOzSimZpaBj80U0GlFIB1GaSigB1FNpRSsMWlzSUUALS02igY6im5pc0BcXNGaSloC4uaM0lFKw7jgaM02iiwDs0ZptFFgHZozTaKLAOzRmm0UWAdmjNNoosA7NJSUUWAWjNJRRYLhmiikpiuLRSZozSC4tJSUUWAXNJRSZpiFoNJSUWAKKKQ0xXFzSUUhNAAaSikzTEBoopDTEBpKKQ0ABpKKDQICaaTQaSmJhSUGimISkoNFMQGmmg0hpiA02ikNMQGkpaaaZIE000GkpiCkNBpDTEBppoNNNNEsDTTSmkpksQ000pphpkhTTSmm1QhDTTS0000SxDTaU0hqiRDTDTmplNEsRqaaU9aaaaJY2mt1p1MqkSxDTTSmmmmiWNNNanGmHrVIka1MNObrTDVohiGmNTjTDVIhjTTWpxphpohjWqM089aYapEshn6ioTUs/3hURrVbGMtwooopkE4p460xelOFQaokFOFNWnCpZoiRacOtMWnVLKRIvWnio16VJUMtDhTh0popwqS0PWnCmLThSLRIKevSo1p69aljQ8Vna1fXWnFbqOPz4D8rRjjb/tZrQFMuoFubd4HxhhiufEQnKm+R2fQ1g0nqR6VqlnqMW+3lBPdTwQavCuFuLvREkK3F21rfQNtjkRSQAOnFXNB8WRy3YsbhzLk/LcEY3fhXm4fNqM5qlOa5ntZ6P5br5/ebyoSS5ktDQ8aeNfDPg2G2m8Saj9iS5YrCfLLbiOvSmeJ/HvhPwvplrqWuaoLW1uxugcRlt4+grxn9tkhtF8Nkcg3D/0rA/aHUy/CjwhGTncNvP4VtPFT5HyrXm5fyO2jg4TdK7+JSb+V/wDI+lvCXibQ/Fmlpqnh++F5aNkB9u0/iDyKq23jjwtc+L5fCMOp7tah/wBZb7Dxxnr06V83/AjWbz4afEYeFdVZhpmpqrRSseAduePxNbXh0g/ti6mw6HcR/wB8Cto11OcFHaSd/JpbfeYvD8sajf2UmvNNqx9NiuX8WfEXwX4U1O10zXtajtru6x5KKpfOTgZI6c+tdDeRPPY3FvHIYnliZFkAztJHWvjb49fDxPBmtadeTX0t/e3l0jvO5PzfN6dqzxFadKUdNG0vvdrF4WhCre711/I+z7S4huraO5hkUwyLuVycDHrXA6t8b/hfpOoz6ffeJNlzbuY5VWBmAYdeR1qc2N9qfwWmsNNYi7n0xkiwcZYjgZ7V8jeFo/h1pvh7xBp/jizm/wCEmtzIltgsQZB0BI461OIrzp1ZQitEvm/Q0wuHhUp80r3ulp0835H29Z+KvD954ZfxLbaikulJH5jzqOi+uOtca3x++EqsVbxQcg4P+jP/AIV5J8EtD1rTfgp4okudzW91au9vCjb+DjHTv7V4l4c1Tw7pFtNF4g8BvqsvnMTcPPJFgZ6YAqamIkq3s1ZKyevdmtLCRlTcr3ak1p27n6CeGPEGkeJdJj1bRbwXNlISFkxt6fWuX8TfGP4b+GtXl0jWPESw3sWN6JEzgZ9xxXn9x4o8N6H+zjea14EZooGj2ohzmKTOGHPpmvFPhSvwXGny3XxHv7m51KdyxRUc7cn1FOrWl7aVONko9+76fcZ0aEXSU5Xd+3l1/Q+1vC/iDSPE2jxavol2LqymzskAxnHtWqK4z4SWfhG18JQN4JfOkSZMQ3Ekc85zz1rrpZ7eBd1xcwQL/elkCj9a6ZqzZyomFRX93b6fYXF9eSeXbW8ZllfGdqgZJpILqzuDi2vbW4I6iKVXx+VZXxC/5EHX/wDsHzf+g1z4io6dKU10NaUVKai+rMO2+L/w6uPD8+vxeIAdNgm8mWUwsCr4zjHXpWUP2hPhD/0NR/8AAV/8K8U/ZQ8L6L4w8O6zo+vWv2qzNyX2biMNt68VzXxw+HXhfwv8ZdC8O6XZGPT7pYjNGXJ3biQeTWc51FUjHT3rW+6+p2KhS5pxu7xv9yPrTwN8TfBHja7ltPDGs/bZ4l3uhiZMD15rpdZ1Oy0bS7jVNSm8izt13yyYztFcJ8M/hX4S8HSpqmg2Jtp54gHO8tkenNavxq/5JR4h/wCvU08TUdKi5rdIwowjUqxj0bX4nPn9oT4QKxU+KjkHH/Hq/wDhXf8AhvxBo/iLRU1nRb5LuxcEiReuB1yOor4R+Fr/AAdXw1qC+Oln/tjc/kFFcjOeOnFexfsZ6bqljYa7cGUHTbhH8hBJuwozjjtRCo2pX6JO/T09TWtRULcvdqz39fQ9Vvvj58JrG8ltLnxQUmiYq6i2c4P1ro/AfxE8H+OvtH/CLat9u+zECXMZTbnp1r4n8HN8NU+JOt/8LIWU2Xnny/LVj3Ofu19JfD5vhboHgbW/FXwzSQRLCwdnLA78Hbw3oayp1/3DrT1XLfToaYjDqNb2UL3vZX6nofjv4meB/A1xBbeKNcSzmnUvGiIZDgeu3pUvgT4jeDPHAm/4RjWEvTC22QFChB+h618k/APwGvxa8Tah4g8YSS3qvJllZyNx/DpX0B4U+Avh/wAK+PbTxL4bvZLCCKIxy2eSwkJP3iTW1PnVva9VfToZVY01dQd2vx9DuvHfxA8IeBYYpfFWrCxWU4jAjLlvwHNanhfxDo/ibSItW0O8W7spQCkgGM/hXyX8YYZfit8dbzRYleeDSbV7dVUnHmKeK6/9jPXJdPvNd8B3z7ZrK5kZUY8gDjFZYWq6t+bdq69E7GmIoKklbpZP1avoe0eOvij4F8D36WPijWvsNy6h1QQs+Qe/FbnhLxJonivRk1jw/ei8sXbasgGOfpXyl+2dp39rfF7RdN6G4ijTP51sfsV+Jf7L1PWPA+oTGP7O7yQq3c5x/Slha3tVLn0te3yeo8RRVOMZR7K/zPoHx58SPBfgR4E8VawLF7gkRqIy5OPYdKsWfj3wnd+DX8YW+qq+hpndchDxzjp1r4v+Ompf8LG8feKNYgZ5LHR4UVOuAwbaf5V3nwxZv+GRdcXJIBbA/wCB1isRP6tOq1qtV6O9r/I2lhYxqwhfeSi/Wybt957L/wANFfB0E58Vn/wFf/CvQPCfiTRfFeiw61oF59rsZs+XJtK5wcHg9K+G/gs/wGHh9k+Iy3H9qFyAUWQjr/s8V9n/AAr0nwvpXhK1TwepXSJRugBJPGfeu2CvFt67bbHLVSi0l57/AKHS313a2FlNe3lxHBbwoZJHdgAFAya82t/2gvhDcXkdnF4qzNI4jUG2cDcTgc14x+2h4i1XV/GOi+BdPuJIrOXm4RTje24YJ/A12Hh39mXwNeeD447q3ddSmgwLsO2VYj72PaualUnUTqJe7e3m7bm86dOnaMnq1f0/rc98uNU0230mTVp72FLKOMyNKXGNo7j1rzaX9oj4OxyNG3is7lODi1c8/lXzx8fLTVdHvvDHwftdamuLJUj8yY5Bds7cmvYNA/Zl+Hs3hWKC6smbUJIAPtXmNw+PvYoVSU1KpH4bu3d2B04U+WNR+89X2X9bnt3h/WdL8QaZDqej3kd3aTqHjdT1BGenauI1H45/CzTtafRrzxN5d9HJ5bx+QxAbOMZ6V8//ALLmpaj4J+NWseBZLySbTw7xxRseAd2Aw9OK8n+I+hSav8QvGVxDnzNPZ5gB1Pz0p4hKdOUfhkr+ejVyqeGf7yM370Wl5a7H6OW00VzbRXMDh4pUEiMO6kZBrgte+NXwz0LxC/h/VPEgg1FGCtGIWYAnoNw4rifg18UrP/hn2fXr+4/faVCY5VPUAfKK+P8AxHYXF5ZWni+6LtJqd9LtZj2D8fpVym1iVSXw6Xfq9LfLUVCj7SlzS0bul8k2z9EvGfj7wl4N0u31PxJqos7S4AaFwhfcD7CuSt/2h/g9cXEdvF4rJkkYIoNs4GT05xxXiP7XDbvhb4NMhJXy/m57cV534rk+BR+EsY0GO5bxgdoKlZAM55OelZKu+abeqjK1urKhRjKFN9ZK/ktbH3T4s8XeHfCnh4+Idd1FLfTAVXz0HmAk9OBU/hLxHo3ivSIdX0C8F3ZTDMcm0rn8DXx9d/2uP2MZF1SSVk+2Q/ZxJnKruPrXtv7GRP8AwqazH+7WyfvVV/La3zV9TBxtRpz6tyT+R32lfEjwXqnjG48H2OsebrdsWEtuYyNuDz8x4NMs/id4HvPF8vhK31oPrURIe38sjBBweelfL/g8lf2w9bK5H+lS9P8AeFQ+Hjj9r+7xx/pDf+h1nQqOpOin9tNv/gG9eiqftbfZ5bfM+1mIUEsyqB1LHAH415hqX7QPwi07UJrC78VbbiCQxyBbd2AYHB5HBrX+Plpqt98JvEVto7ut09o4AT7zewr4y+CkfwfaG40n4o6fc2mq7yscx8z5mJ4yB0pKpOVWUF0S06u/b8hKnBUlOV9X93qffOjapYazpsOpaZcpcWkyho5FPBBrkPGnxg+HHg3VjpXiLxGlteAAmNIzJj8VrhNYih+D37OupyeHNaGoqVaazuFOdiueF79Aa8q/Zn+DOh+PtJuPFHjESag11IxVGdhtOeTmrlKUqs409o2vfz6ExhGNJTqbva35+h9M+A/il4D8c3M1t4X15LyaHG9HQxnnpjd1q14++IXhDwHHBJ4s1b7Atxnyv3Zfdj6V8l/tHfDqz+D3irQvEngm4lsIp5eY1YnZggdT1zzW1+2Lqya54J8F6pccxzR5k+gIzWc6/wC7Uo783K7/AJmlOheqoy2cXJfL/gnuenftBfCHUL6GytfFW6eZwkYa3dQSenJrpfG/xH8F+CpbSPxLrAszeYNuVjLq+fccV8Q/EP8A4UnN8OrOPwOl2fFrSRhl2SevOCeK9qj8A6p40/Zag0/Vt51TToBcQM4y6hATtz1p1KjjSlNL4Wr+a8iYU4ucE3pJfNPpfyPoi/8AE2h2Phk+Jbu/SPSRF532jtsxnOKreBvGvhnxvpral4Y1E3tqrbS5jKc/Q18NXPxG1bxH8L9M+FpE329LtI5CQQVjHBBr7B+A/hCLwn4MtLVYwjiMA478da2g+Zzl9m9o+fVv+uplOPJGKfxa38uhd8d/Fn4f+BtWXSfFGuGxvWjEgjELP8p6HIqn4W+Nvww8T6xDo+h+JPtN9MdscZgZdx+pr5p/bWOmj47aUdXBNh9lh+0Y67MnPSuz+EkP7O8uuW1x4TkuP7ct4xIFkSRRux2J4rDDVXOHtJ7a6LfQ2r0VDlUd2k/LU+g/Hfjrwn4GsorzxTq8djFKxVMDexI9hzXM6B8ePhTr2r2+k6Z4oEl5cNtiR4GQMfqeBXy94I0Gf43/ABu1W48TXcktlZzGPysnDKrFQOOnSvQv2gP2e/B+gfDi78Q+FbeTT77TwHO2Rm8zn3PFL2s4U1VqLR2dl0T/AKuN0YOp7GD12v0ufS3iLXtJ8PaJNrer3iwafCAZJgNwAPTpXnX/AA0d8Gs4/wCEsP8A4Cv/AIV5H4X8WX3iX9kPVodSuGuLmzwpkbqRuwK8o+GcnwMHgC7XxotyPEWx/JKI5G7nHTj0p1ajhVqRWqik13dxU6SlSjJ3u215K1j758N69pPiPR4NY0S8S7srhd0cinkj3HaofF3ibRPCWivrPiC8+x2KMFaXaWwfoK+aP2EIdatoNUMxnTTJpA0KSA4IA7Z6V6V+2Ln/AIUleY6+ev8AKrxk/Y03OHlv5kYWmqlZU5d7aFz/AIaO+DX/AENjf+Aj/wCFek+H9Y07xBpFtq2kXAubK6QSQyAY3KehxXw/8Hf+Gc5vC9pb+N1uf7bcqr7VkxuPuOK+vrF9B8F/C6bUNCxHpNlZGe3BPRAOOtXUkqdKU5a27bf8ORy804wju+5U1v4wfDjRfEyeG9S8QrDqjsFEIiYgEnABYcCu4gkjmhSaJg0bqGUjuDX533fhbUPFXhnxH8R0imeaO9luFkyfljzkV9hfAnxtFrXwYtdbkcSNY24ikGecqtRCpajKVT4o2b9GrmlWlaoo09U7peqdjqvH3xA8H+A7a3uPFWsR2KXDFYgFLsSOvA5FZ/gj4s/D7xreT2nhrX0u54F3yI0ZjOPUZ618i/Drw7c/Gr4warf+KLiW5tYp2UIWIBUMQFGOnGK9+j/Zy8LaP4h0/wAQeGbqXSZLBZGliUs4uMqeDk8UU3PlUqnVX06aaCqxgnKMHqvuf9bep6R4T+I3gzxVrF3pGgawLu9sziePyyu0/U9ab43+JHgzwVfWdj4m1f7DcXpxbp5Rbdzjt0618g/BHx14Z8A/GLXb3xPey2tu8uAyRF84J7CnftTfEbwh8QfF/hq48KX8t2ls+2UyQlMEsMdaVOrzqjbXmtfyuayw6jVqQe0b2PuSCWOaFJom3I4DKfUVFqV9Z6bYT31/cR29tBGZJHdgMKBk/Ws3wMS3hXTsnP7pf5V8uftm+IdV13x5o3gOxuJIrKQA3EanAZt2Mn8DVVpyjKNOC1k7I58PD2kXOTskrs9stf2g/hDdX0VlB4qzNLII0BtnA3E4HJ6V6He6vptnpEmr3N7DHYxxmRpS4xt9vWvBND/Zi8C3ng5IZ4Hj1KaDC3Ydso5H3sV5R8erXVrHW/DHwet9amuLGKOLzJjkF2zt3H/Cic5K1NfE3ZdvX5Fwpwm+e9opXff+uh9EyftFfB2ORkbxWcqcHFq5/pXo+h6xpuu6ZDqWk3kd1aTIHR0PUEZ6dq8R0f8AZj+Hk3hWO3uLJzqEkAH2rzG4fH3sV5t+ynqupeEPi5rfgWa8kmsFMkcMbHgEMRkfhR7SzlB/FZtdnYznFez9pDZNXXXXY+lvC/xM8EeJ9eutC0PWftWo2hKzxGJl2kHB5PXmrHjzx94T8CxWsnirVPsC3bFYD5ZfcR16dK+Uv2avl/aK17HH+lSf+jGrtP2/P+QT4W/6+JP6UOo+SjL+Zq/z7HR9Xj9aqUb6Rv8AgrnuXi/4jeDPCOl2mp+INYFpaXi7rdxGX3j6CtLwb4q0DxhpCat4bv1vbN/uuF2nrjkHkV8n/tKqZ/hN4MiYk7xtyffFO/Z312++FfxQPg3WWZdK1QK0ErHjO3PH4mnRqc85xl3aj6pJ29bM56lPloQqLdq79LtafgfTsfxF8GyeLLzwqmrg6xZIz3Fv5Z+QKMnnp0rlrj9oX4QW87wS+KiJEO1gLZzg/lXkXhqKO5/bS1+CVd0UyyK49VMYzSftVfB/wN4T+Hlx4j0PSzbXr3iLu81iMN14NZOtNUoVXtJfje33G8aNN1nR1vpb5q7PX7b9oL4Q3Uwhg8VFnPQfZnGf0rpfBPxG8GeNbue08M6wL2e3JEqGMoVx1614h+zr8G/Aut+CNH8SXul77/asjOZGwW9cdK4rxstz8CPjtJrluH/srUUMxCj5cs33a3nP2VRRqef3rb7zCNNVYt091/wzPqDUviZ4I07xbF4TvNaCazNjZbiMt16ZI4FdFrGpWOkaVcarqMwhs7dPMlkxnavrXyb+z3oNx44+JGqePL6NmjnuX8gN/ChORivq7VdLsdU0afR9Qh86ynj8uWPONy+maa9p7FO3vtfLy/4JM1TVZpO8U/8Ah/8AgHnLftD/AAeVip8VnIOD/or/AOFafhf40fDTxPrMOj6H4i+0305xHEYGXcfqa+cP2t/hX4P8CaNo974d0820l5cusv7wtkAZxzXqvwu+FHgfRPDFj40tdNMWow23miTzGPzbeuKinW92VSe0bp/JF1aUUoqG8tvvsep+OvH3hHwPBDN4o1iOyWbPlgDexx7DkVg+G/jb8MfEWrw6TpHiRZrybPlo8LIDj3PFfMXwt8Mt8avipqmreKrqS4tYZSpiLEBgMgDjp0rtf2iPgT4W8L+An8TeE4pNPu7F1JCyMS+T1yemKXtZ04KpUWjtot0n/VxuhTlU9jB+9tfpc+qQwIBUgg9CDkUhryj9lrxReeJvhZZPqEzT3Nsux5G6tzXqprtnHllY4U77gTSUUhpDA0UU00CA0hoNIaYhDSGg0lNEhSGg000xAabS001RIUhpTTDTRLENJQaQmmhDTSGlptNEgaYacaYapEsSkNKaa1MTGnrTWp1MPWmQxDTTTjTKokRulNNKetNNMliGmGnGmGqRLEPSmGnNTG6VSJY0000pppqkQxGph605utMqkQxGpjU40xulUiWMPSmmnGmNVIhkM3UVEalm61Ea0WxlLcSikopklhaeKjHWnioZoiRaeKjWnipLQ9aeKYKcKktD1qRelRDrUi1LKQ8U4UwdaeKktDhT6ZThUloetPFRrTxUsokrL8T6iLHTHCZM0g2qB29601qC6soLli0igsRtY+o9K5sVSnWpOnB2vpfy6mtOSjJNnl+naTfancNsjJZj8zHpXdaD4VtrMLJc/vpR69q3LS3htohHDGqKOwqeuXA5Xh8FHlpR179TeriZ1D55/bYwui+G14AFw/8ASsL9oFgPhd4NyQOR/Svobxn4P8P+L7SK317To7wQktCXz8hPUiq2seAfDes6Ha6TqlhHdQ2n+o3/APLP6U3hZWev2lL8UdlLGQj7O6+FSX33/wAzzL4weBn8QfC7S/EGlR51fS40kiK9WHBP6CvOPgBrkniL4+xavcMftM0T+aCOhC4/pX1rY2EFrpg09VzAE2bT/dxjFcv4b+GPhHw/4hOu6VpcNtec/Mo9etXGg4V/aLbX72rfj1MY4hfV3Slva1/LR/odndTx2tpNdTEiKGMyOR2UDJr5E/aa+JfhHxhqOlLoV1cymylXz/MhKgYbnHrX15NHHPBJBMoeKRSjqe4PUV5ve/A34c3V3JcNoFupkbcQM1niaNSq0k1ZWfzX6GmErU6V3K99vkznLL4l2Ws/BW9Pgm6uX1OwtSkmYiGQhc5A714L4S1T4WXXhnUpvGqXcniSbcyyCJjukPc44HNfXfgz4c+GfCbzf2LZR28cylZUA4bPrWHq/wAC/h7qWoS3r6LAkkrFnwDyT3qa1Cc5yn/MrPyfka0cRTpxUddHdefqeO/s1eMNX8N+E/EF0bSa90W1V5reFlJzz2/CrfxR+LHws1zwHfWek2s82s3kWPJe0KBJD1Aavobw54Q0XQ9LbTbK2RYGTYV2/wAPpXIn4F+Av7TOox6VEk5kMmQP4ic5p1qNSpH2bfu2XroFKvSjN1La3v5HhXgzw7r1x+zlr9uYZj8pkig2nPLZ4Fc54N1L4MRfDu4tvEukzjxMAyoyxuRntz0r7a0fSbPTLL7Lbxrs27Tx1HpXA6j8Cfh3eag95/YcEbu+9gAeTnOazq4aUpTttJJeasrafI0pYuKS5r3Tvps762fzOK/Ytg1K38M3jXHmraSvmFHGNoya9J+N3w6/4WN4ej00apLYNGwIZFzuwc811mgaPZaLZra2UaogAHAxWkK6atONSKjJaK34bHLGrKE3OOj1/E8Y+Bvwbvvhz4gkvzrU15FKpDIwwM16h8Qf+RB1/wD7B83/AKDWyKjvLaC9s5rO6jEtvMhjlQ9GU9RWdem6lF00+lkOFS1RTfe580fsOEeTq/P/AC3P8hWd+0+R/wANFeGOR/q4P/QjX0P4L8B+HfB9xPJ4fskso5yWaNOmab4s+H3hfxNrVtrWqabFLqVtjyrg53KB0FKdNudOX8v+VjoVePtKsv5r/idJpP8AyDLb/rkK5r41H/i1HiH/AK9T/Ouqt4xDAkKnIRQBUep2NnqmnT6dqNutxaTrtlibow9KnEU3VpSguqMsPNUqkZPo1+B8J/BzUPgrb6PeR/EWzuJdQLP5TxxOw9uldj+ybdXUXj7XF0P7QmgTRttDqQCuGx1r2+T9n/4ZvKz/APCP243EnGDxXa+EPBmg+F7IWelWccMIBAUDpnrUxpSu5Pe1tNvmb1a0ZRcV1d9enofEvg29+Gtr8Sdab4j2stxZGc+X5aM2OTnpX0f8OJ/hR4r8Ga/4f+G0c8CeS3mRyxMmW2nbjPWuh1f4FfDfUtRlvpfD1srync2M9a2/Afw08L+Crx7nw/YpaNJ98J/FUU8P+59jU25baGlfEqdV1abd731Plr9nz4g2vwh8Val4f8cQ3Vra7zl1iLMpHTA7g17PdftG+F9WvL2x8NxzTWCaXNO97PGYzHMo+VAD613vjr4W+CvGd2t7rmi29xdKCBKRzisvSPgn4F07T7jT4tLiNpccyRY4JxjNNxqypuMmr2t+iuS6lHnc0t393ofKPw20r4v65quoeLvAsht3u5y8kokUEk/7wNT+GP8AhMvht8c9OvfGn7q91KZWuJN4IdXbkkjivtTwV4S0fwlp39n6PbpBbg/KgHAFVfHHw/8AC/jKW3n1zTIbi5tyDFKw5XHSnCj7KcJU9o6a9hyxCqKamvivt36Hzr+1BdR3Px18JXMTApKIXU57Gub/AGibO8+G/wARrDxVoUfkw3trGODgM+MtX1Nrvw08J61Pp93qGmxTXmnqq285+8oXoKt+NPAPhfxhpltYeINMivY7XmEv/AcYrB4V8iinqnL7pbo0jio8ybWnKl81rc+X/CPhj7H+zd4u8RXcWLu/QyM575fP9a0vhgw/4ZG1w5HVv/Q6+lovBug/8IjJ4WnsY5tLkXa8B+6R2FVND+HfhXSfDVx4bg02I6RPnfan7p5zV1qDnGrGO0kkvKyJpV1H2fNvGXMz43+C2qfAe08PsnxF0+5m1MOSGjhdx19q+y/hJq/hPV/BtpdeDC/9kAEQq6lSuD0INcg37PPwxZi3/CPWwyc9DXd+CPCek+D9M/s3RYBBa/wxr0FdELpPmX3GNVqTTi/vPm39tPw9qeleMNE8cabbyS28IzcMi52tuBwfbArstC/ai+HNv4MgaeS+OtR2x/0VbZijSgcLu9Ce9e66xptjrGnS6dqVtHc2sqlXjccEV5j/AMM9/DZLxLq20OC3eNg6bQeCOlYUqU6acE/dvfzV9zaVWFTllJapW9ex4D+0HfapqWs+EfipDo7xQPbRyXMSAkRPuyVPpxXrtp+1J8NbfwjHItxfnWEtci3+yts83H3d3p717B/wi2jyeH5dDu7WO4s5VKujrwRjFefv+zv8MzP5qaDbpg5AANL2UoxlTjpFt27q43VhNxnNe8vuf9bHi37Lulav4s+Lmo+O722eKCWR5I9wI6nPHtUfwqsrXVv2j/FGnXarJBcM6Op6EbjX1r4a0DTdAs0tdPgSJUUIuBjA9KxdN+G/hTTPFkvibTdMitdQmOZZE6ufen7CPPHT3VFxt6g67lGpf4pNP0sfC3iddd8L+J9d+HMAK22pXJGzPRS+RxXon7SHh238M/DbwHYxRiI73Zh7nbmvp/xH8LvB2u+J4/Et5pMB1VMYuMfNx0q9418A+F/GNjaWuv6ZFeLZ/wDHuXz+7PtWdOjKMIJvVNNvvZWRq8RH23OlpZ6ebvc+av2tNp+F/gtWIwUwfccV2nwy+A3gjVPDGla42lRrPIoctuJ5Fet+Jfhz4V8SaHa6TrWmxXkVoMW5f/ln9K6LQdLttG0mDTbNdsEA2ovoK1o0+Rzb3cro55VG6dOC+yrP77nmP7R3g2bUfgbe6LosIaSB0m2qMZVOTxXj37OHx48G+Bvh7PoviU3lrqVtxBHHbswcgfxHtzX14yq6MjAMrDBB7ivL/EfwH+G+t6lNqE+gWyXE7b5GUH5j61n7KcZT5XpLf1NVUhKnGMl8Lb+8+efgJJfeMPjzqHjWO3eOzublipKkfeINZmpeJ9H8IftR6hrOuTSR2cNy29ok3sPm9BX2F4K8C6D4TgSDSrZI44xhABjaKwfFnwT+HfiTV5NV1DQLZrqU5lfnLn1NNUpQnTlT2graj9spqp7T7dtvIxb79ojwbf8Ahq+1fwjFc6s1kpknhngMeEHevGvi148/Z78c6Fcao9veQ+J5bZdrLaMAsn93I449a+hvCvwh8F+Gku49K0uKGK7iMU6AcOp7GsOT9nf4avfG6XRIFYvuwAcZoqUnO66P713t+YqdSMHzdfwa31PC/hF4f8TeIP2bfFOkmKeS12s2nwyAglt2SR+FW/2ZPjb4X+Hvh+68M+OFvbGW2c+UY7dnZiTyCO1fW+haRZaNYJZWMKRxIoUADtXEeMvgr8P/ABTqsmqaloVs15JjfLjlqpqaqSlHaSV7+Wif3EqUJQUZ9G2refT0Pmb4+fEKP42eNtI0Hwbb3E2mWsnEzxFS2cE7gelb/wC1xpa6V4L8D6TL0RdrA9wWGa+hfBHwp8IeD3dtH02KHfjdheuK1fHfgTwz41t7eLxBpkV21scwM/WP6Vm6CUIxj/MpO/X+uhrDEWqcz2UWl81/Vz5N+MHwttfB/gLQviN4RgFr5OwXSL828k9ea+n/AIDeKLPxl8NtN1CMRmRogtzGpztb0Nb914X0a98LDw3qFnHdadt2+U449qqfD7wTofgazms/D9utpbyvvaNema1jFpVI9HqvLuvQ55SvGD+0tH59vmfJfhDS9Pf9rnXLTyUEQupSq9h8wr7Zt41hhSFBhVGBXHD4Z+EYvGDeK7PS4rbVpGLTTpnMhJ5Jrs80Uo8lKEOyKrzVSrKa2dj4x/bCtba//aG0SyvEEkEsECyITjIJNe5eCvgb4G0gWur6Xp62108IbcCTyRXWeMvhv4R8Vazb63q2lQy6pb48u5OdwA6CustYlt7aKBPuxqFH0FZ0aChR9nLfXXyZdas5zjKPRJfNHwx8NfE//Clvjbq0fi2zuLfTbu4ctKsZYhSxIZfXqK7z9oT9ofwr4q8DTeGPArX17dah8kpktmQoAeMetfQfxA+HvhPxzFEviLSYLxoiTGzDlfyrmfDvwK8AaDqkeo6dpMMVxGcqwXpSdKU6ap1Hou3W2xftoRqutBavXyuePeHvCt34X/ZP1v7enlz3Kq7A9vmzXI/Cv4PaN45+B99q9pbrHrtuDKlwGOSFJJGPwr7N1bw/o+q6DLoeoWMc+nyjDwt901n+CPBmh+D9Mm0zRbVILOXIMSjjB6inOk5yqS25kreViIVuSEIrpJt+dzxP9inxsdW0S88NaoUGpWLhEzgM69ziuu/bFOPglec4/fr/ACrrPD/ww8I+H/FcviTRNMisr6XO5o885610Pirw/o/ijRpNI12xjvbOTkxv0z608VCVely/asr9riw840a/OvhT072Pib4Qaz+zrZeFLX/hN9Ou5NajwXdIHYZHfjivWv2kfHehxfAjTLPwfOXttXKwQRn5W8pl44612v8Awzr8L/8AoXrb8jW7efB/wTeaXZ2NzpMMi2LKbZjn92B0AorU3WhyPq1e3br8x06ip1FNa2vv+B8oeFvAf7QJ8Eto+jSbNDvoMNb+agDoR0ORmun/AGOdTmsdb1/4da43kvIjoIyf+WmcHFfYGl2UGnWUVpbqFjiUKvFcmPhj4Rh8YjxZaaXFbapnc0ydSfWq9necr6xkmn38iHU9xLZpprtfqfJPw08Tt8EvjRqlp4striHTLi4ctIsZYqhYkMo79q+gLP8AaM8IeJPFWmeHvCMF1qCXolW8nnhaP7OoU4Iz1zXe/ED4c+EfHIibxFpEF5LF9yRxyPyrD8I/BjwZ4WvJLrR7GO3aQYcKPvD0pU4z5VGprZW9dLK46sqcpSlFWb/A+Y/gj4M8N+OPjF4gsfEFil7CsxKAsRjk+lJ+1P8AD/wv4C8X+GoPDdglmlw+6QBic4YetfWnhz4beE/DviObXNE02KyuZuZSn8RqXx38PfCfjSW2uNf0qG7uLU5glbOU5zxShScFRt9i1/OxrLEKVWpN7SvbyNTwMceFNOP/AEyX+Qr5d/bP0DU9E8d6J46063kltogDcMq52tuzg+2BX1hplpHYWMVnD9yJdq/So9b0vT9a0ybTdUtY7q1mUq8bjgg06sJSlGcH70XdGGHmqa5ZapqzPCtJ/al+HNv4MhZnvn1tLbItBbNsaXHC7vQnvXkn7QV9qlx4n8J/FSHSHjt5bWGW4jQEiJ8klT6V9Ar+z38Nor6O7tdEgt3jcOm0E4I6V38nhXRp/Dsug3tpHc2UqlXjdeCDTlCTamviTuu1uxUKkYLk6NWfc8dT9qb4a2/hFZIbi/bWEtRttjats83H3d3p715v+ypo2reJfilqXjq/tnihmkd49wI6kn8ua9of9nf4Z/aBLHoNumDkAA8V6R4d0HTtCs0trCBI0RQgwMcDtTVJObnLdq3omTKa9n7OO3XvofGHh/WI/g9+0VqNx4sgmisbmdpGmSMsQjMWBAHXrVn9pD4l6V8XvEeh6J4NW5ubW2lLeZJEUPOM5B6V9XeP/h14S8cLEfEWkQXkkR/du45WsDwt8FPBPhq+N5pWnxwSNjdheoFRToySpxm7qD++21zWpiU5zqxXvS/DueGftNW72fw28FQzfK6vgg+xFdn8cvh/J4i+FWj+J9Hi/wCJ1pEcckRXgsowW5+gr2Txn4F8M+LdPt7PXNMhuktjmAt/yzPtWzZ6db22kjTFUNbiMx7SP4cYxR7BuElfVy5k+2i/yM/bJOnZaRTT87s+Mv2bPEEnif8AaLXWrhm+1XEL+cGHQhQP6V7X+2wf+LJSf9f0Vdn4W+FHgvwz4lPiDR9Jhtb05+dB69a6Hxj4Z0XxdoraPr9jHe2bMH8t+gYdDVVqTqUY01pb/O4qdaNPEe06afgrHB/srn/iz+k45/crXIft22trJ8MbC6kjUzrfhQ/fG08V7X4Q8O6f4X0hNK0uMRWkYxHGOij0qPxp4U0DxhpH9l+ItPivrYNvRHz8retXioe227pkYWoqM1KW2v4nEfszafa2/wAMtMuYY1V5IF3Ed+K9SzWT4V0Gy8OaRHpenrstouI0HRR6VrVtJ80mznirKx80ft8kf8It4a5/5e5P5V7D8OLZb34U2dq3Iks8f+OVpePPBXhzxtYw2niLTYr1IGLQ78/IT3Famhabb6PpkWn2vEMQ2oPQelYQofu505fabfyZvUrXVPl3jf8AO58WfBvxhD8G/ihqth4xtLm1sbiVi0ixFioySCo79RXW/tE/Hjw7418Ijwp4FF7ey3rjzmkt2Qpg8ADvmvoTx98OfCPjYxyeINJgupYs7HYcjP0rB8M/BPwL4e1JdQ03S4Yp16MFqXRnUgqdR6Lt1tsa+3pxqOtFavXyRS/Zd8M3Xhj4bW9veJsnlAZxXq1Mghjt4VhhQIijAAp9djd3c4dgNJRTTSADSGg0hpiA000GkpiCkNKaSmSIaaaCaQ0xMDSUUhpkiGmnpSmmmmSxDTTS001QgNIaKaaYmIabSmkNUQIaYac1NpoQhplONNNMgQ009KU0xqYmJTTSmmmqIENNNKaaelUSxp60xqdTDVIliGmmlNNbpVIhjTTTSmmtVEMaaY1ONMPWmSxpprU49aY1UiWQy9aiNSzdRURrRGMtxKKKKokmFSCox0p61mzREi08VGtPFItDxTxUYp61JaHinrUYp61DLRJThTBThUspDxTlpgpwpMtDx1p60wU5allEg606mCnDpUlIeKcKYKctJlDxThTBTqRSHinDrTBThUsofThTV6UopFIcKcDTKcDUlD6cKYKUUmMfThTBSikUPpRTRSipGPFOFMpaRSJBS0wU4GkUOFLTaUUhjhSim0oNAx4paYDThSGOFFJSoCxwBk0hjqUU05U4PBpaBjs0tMzTqVhi0tJRSGOpabmloGLS5puaWlYBwNLmmjk8U5lZPvKRQO4UtNBpc0ALmlptLSsO4tFJmlpDFzS02igB1FJmigdxaM0UUBcXNGaSilYB2aM02jNFhjs0ZpuaXNFgHUU3NGaAHUU3NGaAHUU3NGaAHUU3NJmiwDs0ZpuaM0WAdmjNNoosAuaM0lFMQZozSUZoC4tFJmkoC4tGaSigQUUUmaAFpM0UlOwri0lGaQmgANJmg0lAgopCaKYgzRRSE0CCkopM0xATSE0maKBBSGgmkpgFIaDSGmSBppoNIaYrgaaaCaSmAUGg0lMQU1jSk0ymiWFJRSGmSBpDRTTTEBpppaaaaJA0ylNIapCENNNKaaaZIlIaDSGmJjTSGlppqiGIaa1KaaaaJENMpzUw00JiGmmnGmGqRDENNanUymhDW6Uw05utNqyGIaY1ONMPWmQxDTG6040w1SJEao6c1NPSqJY09KYac3SmmqIZDN1FRmpJuoqI1ojKQZopKKZJOtOFMWnCoZoiRakFRLUi1JaHinLTBThUspEgpy0wU4VLLRItOFMWnipZSHinCmCnCpZaHinCmCnUi0SCnL1qMU8VLGPpwpo6UopFI8e+IXxV17w58X9P8J21vZvps5XzGZMycjsa6/4xeLtS8IfDy58Q6THA91GqFRMu5eT6V8/ftNXGpWnxutLnR4fOv41Qwpt3bjj0rL+JXjr4xav4Lm07xRoSWuksqh5RabMAHjnNeM8VN4eSTfNzPX59z3I4SLq0pWVuVXXf5H0n8DvGd/448E2+sarHDHdsW8zyl2pwewrzH4ufHrxJ4c8cXWieGrG0ns7GQLdSyxb8554PbitL9nXVIdF+B9xqU7bUiikwfc5xXknw+uvCesaV4kvfFXiGzs76+3OiSt8xYA4H8q1xteaqOMH8Kcmu/RL8zPC0Ie9Kauuay8tdX8kfSWoeONWvPg8vjHwzHbSXxi80xyrlAAOeBTPgB8R5/iJ4be61BIYtQhcJMsS4XPsK80/ZI8QRax4V1XwZdN5jbGjhyeCpHb86wPgrqa/Dv4za/wCH7pjFZoZJF3Hg7cYrV1uXENv4ZRuvK2rX6Gbw/wC5lG3vQf3pnpfjD4teILH4vWng/RbW0lsdoN00iZfrg4NcX4r+PPxJg8bXmg+G9HsLwRORHH9mLyYz35qp8G7NvFXxr1zxRlpIBeOiZ5G0nNcXr+peKNF+PGrXPg2y+16gszgReXv43elcaqVLUVKT95Nu34fcdqo0uaqoxXupLXv1PePgx8QPif4h8Ry2XjTwyNPsxFmORbUx/Pnpknmvaq8o+CHir4ja/Jcx+PtEFiyDMLCDy8/hk16sK9NL3V6HlVPjeljy/wDaE+Jt98PNIsRotvFc6rfOyRRyLuAx6iqv7O3xV1H4hWt7b69DbwanaY3rCmwEE8cV5J8WfEuj67+0LDHq2qQWmkaaF2vKfl3EYaqHgnxJoPhP9odv7B1SG/0W92KZoW+Unb/jXn4TEOc027qfNbys1b7z0a+HjGk0l70Um/O+/wBx9kryQK+dPjN8cPG/hf4iy+FvC+m2V0EOFWSAu7H25r6KhYOqSDowDD6Gviv4/X2r6d+0NPe6DD5+oRvmJNu7PA7VWKm1Vpxu0m9behGCpxmqjaTstL+qO40L9oXx9o3ieytviP4aWy025+UeVbeXJk8Bsk9K9f8Ail8WNA8DeEotZk3Xc14mbOGMjcxPRjn+HNfNeq2vxR+L3i7SR4r06OwSzwFcW/lqVBBPc5PFX/2hbI2/xO8HaJeA/Y4YUjVW6EbxUupUcYU9nKVk/LXfzNVRpe05uijdpd+n/BNeP48fHK6s21Kx8I2z2O0usv2FiAnqTmvYPgN8YLD4jWxsbuH7HrkCZuYegJHUqPSu+8NWFjb6Ba2qW8S2/lBSm35cen0r5R+GRisP2p9Th0jaLdrh1cRjAUbuRVxk4VlSbumn6qxjJRq0JVIqzjb01PTfCPxl8S6p8a73wXe21iNOikZI2jjxJw2OTXqnxU1688K/D7WfEGnLE91YweZEJRlSc9xXzD4B/wCTqtR/6+W/9Dr6H/aF/wCSM+KP+vU/zrB1Z/2fGpf3rb/M6JUoLHqnbS8dPuMH4LfFifxN8OLvxT4sNramzZ/OeJdibQcCvMdZ/aO8f654huk+HPhlbrSojtTzrXzJPckg9DXC6HPdRfsyaqluWEckrCXHpvr279j/AEvS4/h/Hd2yI8jk7nxznPetm5Va1RXso2X3q5Mowow5rXbcvkk/z/QztB+PXiS48B65Nqmjx2XijSNnmxyRbYiGPHy9elcdonx++OutWn2vSPCdnewZ4khsWZf517R+0dpem2/wl1y+hsLaK5l2eZMiAO/Pc96+bfgt41+M+h+HY7PwX4fW+0vf/rDab+M885rLnlKvKLb0Udtr9TSMIexU4paye/ov1Prr4Ua7r/iHwdaah4m042Gquv7+Hy9gBz2HavOP2pfiBf6Guk+EtCuXt9S1OZC0sbYZIycHB9a9Z8F32o6j4bs7zV7U2uoSJmePGMN9K5f4gfCfw54y8Taf4i1B7tL+xwIvLkwhAOeRXTiKbnNR+zfW3Zdjlw84wvJ72dvV/wCR5T8V/i948+GI8PeHtISz1B57FGaS7jMksjk45Oal+Hfxg+NOseJ7G013whFDpk7gSSpZlCFJ65zXHftofabH4j+GhYL5lzDZx+SuM5YNxXS/Cz4lfGS61S103xB4bii0rywolFpsYe+c1y4evKV6k3d3fodVajGNKEYpaxXrc6f41/tAt4a1iPwz4IsBqeuEjezJ5kYz/Dgc7q4Y/tDfGDQrm1vfGHhGK20dpMTMtmUZl77ST1rI/Z4s7XVPj74hm1GNJZ47mVkEgzt+c8ivoz9oKz0ub4PeIBqEcOyO2JjZxyhz1HpUuVSnQVdu7sn5en9dS2qTr+wUdNr9deol78SrXUPg/e+OvC7RStDFuRJeQG7hhXgGkftEfHDWLWS80nwvYXlrGTulisWZQB75qH4H3Fw37OXi+2bP2dEYx+md9cB8O/iJ8SvBvgq+Tw9p0L6G5ZZbiW23hcnHXPvRXqNVp8r05U0ul33CjSXsldJvma+SsfVn7P3xkg+I2kXEOqQCz1mxBN0ANqMOfuj2xXB/Ev8AaR1r/hKv7A+F+jrqT25K3EssPmrK3bZg9K574A+GZNO+HWv+LLHUIbu7u4WL+T/B1yP1pv7Eemabdajqd5KqSXaSc7uq9elaycqldw25Ypu3d6fcZxUKdN1Er3lZX7db/odh8NPjt40utYutD8feHf7P1CS1kuLEpbmNSFGfmBPPNcXZ/tFfGjV9Uu7Xw/4b0/UFt5Cp8mzZyPrzX1J4r0nTJtE1G+l0+1e5ispVjnZAXQbTwD1r4Z+E3if4meHfEesP8PNIGos87eaDb+bg/mKylOXtlBt6R6ev+RpThF0pTilut/R3PpTwT8QvHWr/AAx8Ual490g6HeWtvIbZ0hMOQFzkZ75rM/Y61nxRq2lajca5f3d7bTTNJbvcyF2C9sE9q6jwrY698Uvhu2n/ABKsLnS7wyAskA8rdx0I9Pau+8F+GdO8K6LDpemxBIolCg98CulRlGrOT6pJfq/U5pTi6agl1v8AokvLqbtKDSZoqjMdS5plLmgY6ikpc0hi5pabRQFx1FJmlzSHcXNGaSigB1FNooAdRSZozQAtFJRQAtFFFAwooooAKKKSgBaKSjNAhaKTNJQAtGaSigAzRRRmgAopM0U7BcWjNJSUWFcXNFJRmgAopM0maYh2aQmkpKAuLmkopM0WELSGikzTAWkzSUUCCkzSE0maYrik0lFITQIWkpKKLCCkzQaSmIKQmgmmmmAGmk0pNNpiCg0GkpiCkNBppoEBppoNFUS2FNopCaZIE02g0hpiA000ppppkiGkNBpDTEJTTSmmmqJYGmGlJpKYhDTTSmmmmQI1NpTTWpiGnrSGlNNNUQIaYacabTJY1ulNNKetNaqQmNNNNKaQ1SIY1ulMNOammqRDGt0pppW601qpEsYaaacaaaaJYxqaacetNNUQyKX71RNUknWomrRGT3EzRSUUxE608daZTqhloeKevWmCnCkWiUU4UxacKllIeKcKatOFSy0PFPFRinipKHinCmCnCpLQ8U4UwU5akpDxTxUYp4pMsetOFMFPHSpGj54+MfhbxFefHTS9ctdKnl05Cu64X7owOa9B+PeialrfwmutP0ixe7vGjjxFH944IzXoxVWGGUMB608dMdq43hIui6V9G7/jc7frkvaQqW1ikvuPlldD8Z237P48N2eh3ZuppR56jAaMB+/4Vv8AgX9nTwvqHh+1udaW9S8dcyBZiBn6V9DiOMAgIoB6jHWnqFUYUAD0FP6tDnlOWvN+GnQr65PlUY6b/ifL3hbwH4i+GfxtSbRtMuptCkYokxbICnHU1f8A2ovh9r1z4ltfEvhHTp7gzQGO6MQ53E19JsqvjcobHTPanYUrtZQV9DWc8IpQjBv4Xo/0LjjZKo6lt1Z+fn6nk/7M3hSfw/4bSa+tzDdyYaZWHIbvXjfjPRfif4b+MGpeI/DWg3BeSVmilaMOrKTnOM19fRqqDCqFHsKc6I/LqrH3FVVoc84zTs12ClinDnur829/W54f8GPG/wAXNX8UPa+OtLWGwaP924txH8+fUE17Trk93a6Pd3Gn27XN0kZ8qJern0qdY4wciNQR3xTwcGrlBypum30tfqZOa9pz2+XQ+Tfhj8E38X6xqt945sr61mkndkTzNpALH0qb4wfAI+GLbT9V8A2d7eTRSbp0Mm4jkYxmvq1VRSSqqCepAp/3gVIyO4rH6rFRio6NW1XkdX12o5uUtb30fmYfw6vry+8I6fPqUDW935YWSNuq44rwD4h+D/E037RsWuR6PcNpbScXIxtIwK+m0VVGFUKPYU5lVsblDY6ZHStJ01KpGp1i7mNKr7OEoLaSsQW1haQ7XSFd2Bzj2rx/9pn4VX3jiC21/Q5gmqadHhI+8gHOB75r2mnA1FajGokn02Ko1pUpcyPj2Lxt+0Za6Cvhz+yWS2EP2fc1qvmBfXdnOfevQ/2avhTf+H9RfxLr7mTULkb2J/hJ5wfevffJhJy0SE+pWpEVVGFAA9BSjStJyerfUudfmhyRVl2R8X+LNB+Kfhj4w6l4k8N+HrjzHnZ4ZGjDqy7sg4zXouma98WvHHw18V6L4v0VjeTWeLOOOERl2z04NfRjojnLqrH1IpEjjQ7lRVPqBWMcKlS9le6tb9TaeMcqiq8qumn9x87/AAJ+H19qHwh1jwf4ksZLCa6LDbKOV+bINee6JY/HL4O6nqGleF9Pa6spG+WZrcSIwzngE8Gvs1VRSWVVBPUgdaV445Pvor/UZq50bzdROzej8yY4jRxkrq9/Rs+W9Osvid4q8CeKrzxDBNeaprAj2WSLtEWz0XoMj0rjfh/rXx/8C6OdI8P+H3jtQT8stqrnr65r7Wjijj5jjVfoMUeTD/zyT8qToe+5J20S+4r6zePLKKet/wAEvyRyPwc1zxLrng23uvF1qLbV8fv1CBRn6DpXag1Giov3FC+uBTga3bu7nOj5p/ap8IeJ9b+J3h3V9J0e4u7G3jjWWePG1CGyc/hX0N4Zt4l0GwEsCbxCu4Ec5xWiwVl2soZfQ0oAAAAwKxpUlTg4bq7f3mtSq6nK30Vj5N+Kfwt8d+BfiEfHPw9DXrTzmVoUTdsYkk7gSMj2rB8Tah8e/iklv4b8SWn2KxaT55EthGvP97B5FfaJww2sAR700QQA5EMY/wCA1ksNFRUG7xXRm/1uXNz297ueM2Hw2ufDfwE1bw7pdq9zfzwcRr1kbPOKxf2aPBF2Phrq3h3xXpMkBm3gwygZzk4r6EHFIiopJVVUnrgVcqKlKcpa8yszNVpKEYro7/M+YP2cvDvi7wV411rwlrWi3KaLqG5Vnf8A1aDBxx+NcvrngD4o/B74gTax8PLd7+0nLMjLEHRAezAkZr7IKIzbmRS3qRzTmVXGGUMPQ1Psfhld3StfuvMv6xrL3VaTvbz8j5d+H+q/GLxh4pl1fxlG8KWthNaw2ccXlCYuvUgHBwe5rzrwlB8cPhz4h1OXwz4bmiaeUs/mwLID9Oa+5EhhQ7lhRT6haeY4mbc0ak+pFDo+8pJ2srfjcaxHuuLV07fh/wAOeUfs9+LPiN4ht7xPiJp62tyr/uCIRHlceg962vjzrPj/AEPwjDe/DuyF3qXn4nUxB9sWOuD713yRxqdyxqp9QKeeQR2PUVdSLmkr2t2M4TUJ81r+TOY+Fusa3rfg60vvEVv5GplQJ024G7HPFdTmmRqiDaqhR6AU+rk7u5mtBaKSjNTYodmikooAdRmm0uaQ7jqKbS0AOozTaXNAxc0tNzRQA6im0tILi0UmaM0BcWikzRmgLi0UmaM0WC4tFJmjNFguLRSZop2C4tFNooC4uaM0lFABRRmkzQAtGaSkzTELmjNNooAXNFJRmgQUUmaKdgFzSZpKM0ALSZpKKBBRSZopiFppNBpKACkozSUCFpKKSnYQZopKSgQpNIaQmkNMQGkJoNIaYhDSZoNFMQUhpDSGgANIaKSmS2FNNKaQ1RIhpppTSGgQGm0UhqiWBppoNJTQhDTTSmmmmhMDTTSmmGqRIGkNBpppktgaaTSmmGmSFNPWlammmhMQ000pppqkQxDTT0pTTG60xCU00rUw1SJYU00pprVRDGmmmlNNamiBtNbrSnpTDVCYlNNOPSmNVIhjaa3SnGmN1polkUvaomqWTrURrVGTEooooJuTCnjpTBTlqWWh4pwpopwqTREimniolqQUmUh4pwplOHSoKQ8U8VHTxSLRIKUUxaeKljQ8daUU0U4VLLQ8UopopRSLRIKctMFOFSxj6cKYOlOFIpDxThTBTqllIcKcKZSikUiQU5aYKUVI0Pp1NFLQUOFOBplKKkpEgpRTBTqTKHClpopRSGPBpwqOnikA6lFNFLSKHUoNNFLSGPFKKYKUUih1KKQUUDHUopopaVhj6KaDSg0hjqWm0uaAFzSg02lpWGOzS0zNOBoGOBpc02jNIdx9FNFLmkA6lptFADqM0maWgYtFJRSAWikzS5oGLRmkooAXNLTaKAHUU2igdx1FJRSC47NGabmjNFguOzRmm5ozRYLjs0ZpuaM0WC47NGabmjNFguLRSUUBcWim0UwuLmjNJRQIKKM0maLALSZoop2FcKKSkoC4pNJRRQAUUmaSnYQuaKTNJQFxc0lFITTEBpKKM0AFITRRTsIKQmkNITQIUmkNJSUCFJpKKQ0xAaQ0Gm0xC000GkoEBpKKQ1QmwNIaSg0CA000GkpkhSUUhqhCGmk0pppoRIUhoNNNUAGmmg0hpksQmkopDTJYhpDQaaaaJYhpDRTWqiRDSGg0hpkiGmmlNNNMliHpTKVutIapCGt1ptKaaaohiGmmlNNpksQ0w040w1SJGtTTTjTKZLENMNONNqiGNNMNONMNUiWRyVEaklqM1ojJiUUlFAicU4U0U6pZaHrThTBTxUloctSLUQp6mkUiQU5aaKUVLKRIKcKYKdUstDxT6jFOWkyiQU4UwU4VJSHCnimU4GpLQ4U8VHThSZRIpp1MFOBqRoeKcKjFOFIoeKWminCkNDgacKYKcKRQ8GnUwU4VJSHClptKKTKHCnA0ynA0hofSimCnUmihwpaaKUUhkgpRUYp4NIY6lpopaQxacKaKWgY4UuaaKUUhjqUGmilpFDqBTaUGlYY4GnUyjNAD6XNNzS0hjqKbS0WHccDS5ptFIY+img0uaQDs0tNooAdmlpmaXNFguPzRmm0ZpDuOpabmigB1FNpc0DFozSZooAXNLSUUgFopKKAFopKKAuLRSUUBcWikooC4tFJRQFxaKSigBaM0lFABmikozTAWkpM0UALmkoooEFFITSE07AKTSZpKKYrhRSZozQAtJmkzSZoAU0maKKLCCikzSGmIUmkJpKQmgVwozSUUxBRSE0lFgFNIaDTSaYgJpDQabTEFBoNNNMVwpKKCaBAaaaDSUyQpKKQ1QgNNNBpDQIQ0hopDTEIaQ0GmmqJYGmmlJptMQGkopCaZDENNNBNJTEIaaaU000yWIaQ0GkNUiWIaaelLTG60xCU00pppqkSxDSGimmqRDEammlNNNNEjTTTSmmtVEsaaQ0ppppoljWpp6UpprVRI001qU01qohkUlRmpJOoqM1aM2JRRRVWJJVp46VGKetQy0PFPFRinipKQ8U4UwU5allokFPqNaeKTKHinCmCnLUstDxThTBThSKRIKcKjU08VJSHilFNFOFSykPFKKYKdSLQ8GnCmCnCpYySlFMU06kUh4NOpgpwpMY4UopopakpDxThTAacKTKHilpopwpDTHCim04UihwNOFMFKKQ0x9KKaKWlYocKUU0GlzSGSA0UwU8GkMdQKbTqQxacKZSigY8UtNFKKVh3HZopKKQxwNLTaKB3HUuabmlpWGOzS0ylBpAPzRTQaWgY6jNJmlosO4oNLmm0ZpWAfRTaWkMWikzRQA7NGaSigB2aM02iiwDs0tMzS5osFx1FNzRmkO47NLmmZpaAuOzRmm5ozQFx2aM03NGaAuOzRmm5ozQFx2aM03NGaAuOzSUlJmgLjqKbRmgLjqTNJmkzTsK47NGabRRYBc0ZpKTNMBaTNJmkzQA7NJSUUCDNFFJmnYLi0lJmigQuaSikJoACaTNIaKYgoopM0CCikopiCjNIaQmgAJpKTNIaYgJpDQaQ0yQNJRSE0ABNNNFBpkgaSkoNUIDSUUhNAhDTTSmmmmIDTTQaSqEFNJoJpKZLCmmlNIaZLYhppNKaaaZLEpCaDTTTQgNNNKaaaZIhpppTSUyRGNMpT1ppqkIQ000pptUQwNMNKaaaZLEPSmmlY001RIhphpxphpiYhpppTTWqkQxKYaVulNNUiWIaYacaYapEMjk61GafJ2phq0ZvcSiiimIkWnr1qMU8VLKRIKcKYORTlqWUh4pwpgpwqS0SCnrUa04VJaJKcKYOlOFIaH04UxacKktDxTxUYpymkyiQU4UwU4VJSHCnCmCnA1JSHinCmUopMpElOBpgNKKkZIKUU0UooKQ8Uopop1SykOpQaaKUUikPFOFMBpRSYyQUU0U4UhocKUUynCkUPFKKYKcKQ0x1KKaKWkUOFKKYDTgaQDwaWmU4GkMcKWm0oNIY4GlFNooHcfS00GlpFXHUZpAaKQx1FJRmgB2aWm0UDHUoNNzS0rDHZpaZmlBoGPzS0zNLSAdRSZooAdmikoosAtLmm5pc0rDFzRmkopWC46im0UAOoptLmgYtFJmjNAC0UmaM0ALRSZozQAtFJmjNAC0UmaM0ALRSZozQAtFJmigBaKbmkzQA7NJmkopgLmkopKLCuLRSZpKYC5ozSUZoEFFJmkzQAuaM03NFMQuaSkozRYBaTNJRTJCikzQaADNITSZpCaBXFJpKSgmmIDSGim0xBRQTTSaYhTTTRSGmIDSUUlMQGiikJoFcCaaTQTTTTEBppoNJVCCkJoJptNEthSGg0lMlsKaTQTSGmS2IaSimk0xAaaaU000xCGkNBpDTJENNY0p6U2miRDTTSk0w1QmwNIaKaapEMQ009KU01jTRIhpppTTTTEIaYacaYaohiGmmnGmGqJY0000tIapEsa1NNKaaaaIZHL1FRmpJOtRmrRDCikzRTJHinr0pgpy9aRSJFpw60wdacKkskFOFRrTxUlIeKcKZThUlokXrThTKcOlSykPFPqMU8UmUhwpwpgpwpFDxThTBThUlIeKcKYDThUspDxSiminCkUhwpwpgpQaRRIKdTBThUjQ4U4GmU4UFD6UU0UtSNDhThTBSikUPFOFMFKKTGSCikFKKRQ4UoplOFIY8UU0U4UhpjhQKbSilYY8UtMpwNIY4GnCmClBpDH0tMBpaBjqUGmg0tIY8GimUoagdx4NLTaKVh3HUZpM0UhjqKSjNADs0UlFA7jqXNNozRYY/NGabRmlYLjwaXNMzS5pDHUtMzS0AOoptLmgBaM0maKAHZopKKLALRSUUWAWikoosAtFJRRYBaKSiiwC0UlFFgDNGaKKLAFFJRmiwxaKTNJQIWjNJmkzQAtFNzRmgBc0ZptFMQuaTNFJRYBaKTNJTsAtFJRQK4UUmaSgQuaQ0hNJmnYVx2aaTRSUALSUZpKYrgaQ0GkJoEFITRSZpiA0lFIaYgNIaCaSmIKKQ0hNAgNNJoJpDTJA000GkqgCkJoJpppkhSGg0lMTCkJoNNNMlsKbSmmmgkDTTQaQ1QmIaQ0GkNCJYhpKDTWNUIQ9aQ0U01SExDSUGkNMhiGmk0pptMliE8UylJyaQ1RLENNNKaaaYmIaaaU0000QxrUw05utMNUiWBprUpphqiGIaaacaY1UiWMkPNRnpTnpjVaIYUUlFAiSnCmilFJjJBThUa08VLLQ8daeKjFOWpZSJBTlpgpwpMtEgpR1pop1SUPFOFMFOFSUPFOFMBpwpFIcKo6teXFgVuEj86E/KydNvvV2m3EK3EDxN0YY+lc+JhOdN8js+hpTklLXYZpuo2t9EHhk57qeDmrtcZLdaSrlZrhre8hO1JEXOAOlXNF8SrJc/Y7hvMH8MxGC34V5eHzihOapTmnJ7NP81un66eZ1Tw07OUU7EHi74m+CfCepnTdf1V7a7ADbFhZuD9Kxx8d/hb/wBB+b/wFetLxx8N/CPiy4fVNX00T3YjP73eRkAcdK+dPgP4J8O+JvF+sadq9iJ4YHxENxG35j/hXT7XEe19npffrtc6qdHDSourrpa+277H0lffFDwPY6RY6tc6uUs78kW0giJ3kHHTtXUHUrJdKOqNN/ogjMhfH8IGc183ftP6Dpvhfw/4e0/TYvKtIXYhBzgbhmuitvjV8PU+HTaO+pXf202rR7fszY3FcdamWM92rteL0+4PqV40pRTale/32/I9W8JePvCniqzvLzQtRa5gsgTcM0ZUrgZ6HrXPS/HX4XQytFJr8odThgLZjzXj/wCys2dC8Ulehhc/+OGuI+Glx8M4NZ1P/hYUM0imZvK8tGbj8KmeKn7SMVZXjfXubxwNP949XytJW9D7C8E+NPDfjO0luvDl+buGF9khaMoQcZ6GrfirxJo3hXSzqmu3f2W0BxvClufoK5b4N6f4Ei0Z9Q8BxGOxmbL5zktj0Ncx+17n/hWMWP8An5/pW2MrSoUXNLXT8Tlw1GFbEKn0b+Ztj4+fCv8A6GCb/wABXr0fTL+z1KwhvrG4jnt5kDo6sDkEZH0r4r026+Da/DC4S7tp28U+T+6wj7S+PXpXWfB/Xtb8LfA7xDqaySxoFf7IHB+Vs9Rn2rL63yqfPryq91s/I6Z4FNR5Lq7tr+Z774u+KvgPwnqZ03XNbEN0ACUijMgH4ip/BfxL8E+MrqW18P6wLiaIAskiGM4PpnrXgH7Pnwt0fxpp9z4i8UK181xIxCMxGDnrmqn7QPgOx+GetaN4i8JSSWKSyEGNWPyYx3PXNDrVKTi6yVm7adLgsNRqSdOm3zLvs7bn1J4p8RaL4W0eTV9evVtbOMgM3VjnpgdTXM+G/jH8OvEWrxaTpOuNLdy58tXhZAfxPFeG/tLSatr2geFPEBgnu9OER86NASB0znH41a+H2h/BrxnHp1rody2h+IYnWV2fcBlTnALHBzTpVqk6sotLR2t1t3/UTw9ONCM3e7V79F5Htnif4wfD3wzq8uk6zrTwXkRw6LAzY/EVmj4//CgkD/hIpsn/AKdXqP4l/CfwVq+nanrt7pYk1CO0eQzbz8zBeDXhv7Mfw/8AC/jJNSGuaeLhoZsRneRgY9qzhUrOo6btda/K5apYd0fa620XTdn1vpmsafqWix6zZz+bYyReakmOq+uKx/CfxA8J+KtUutM0LUjc3doSJkMZXbjr161qeHtFsdH0mLSLOPbaRqI1TPRfSvmXwF53g39pnUbCRPKh1GVzGCcDDNxW0qtsRGn9lp29V/wDCnSUqM59Y2+4+gvGHxJ8GeEdVh0rxBqrWt5MAUjERbIPTkV0y31qdNXUfOH2VoxKJP8AZIyDXxR+0XPfeKviTq2pWTmWDSYdrt/d2MRXsD+Oo/8Ahl+bUPO3ztb/AGZOedygVyRxjeGnVa1W3z2/E66mCUatOCe+/r1PXfBfjrwv4yku08O6g12bQkT5jKhcfXrWVJ8XPh9H4mHhptc/4mZbZ5flHbu9N3SvLvgiw8DfAHU/FdwojnkDuSerBjx/OvEZvCl+PAh+ICRSiZbppZJeeAX4rSriXTqqMtoqPN6t20/P0FSwsakZNPdtR+Svr+B97tIiwtMzfu1TeT7YzmvNrv49/Cq0uZLefxDKssbFWAtXODW18O/EEfib4ZQ6ojhi9m6tg5wQuK+QPAc/w3h8a6x/wsWGWS3Mx8ry0Zsdf7tFerOFf2ats3r5Cw1CFSlKpJO6a287n2f4G8deFfG1tNceGtUW7SFgrhl2MCfY810mfwr4x+B0MTfHW4vvBQuYvDwZliYqQCpA4wfxr7F1CF7rTri1jmMDzRGNZAMlCR1rWM3OkqiWrWxjWpKnVcL6f1+Rzfiz4meCPCus22j63rSw3t0AYkjTzBycDJHTn1rqobq3ktFvFlUQMu8OxwMetfF3x1+HkHgnxJpc5vJb27u7pJJLhyctk+navePik+oL+z1L/Zxk8w2Pz7M5K7a5frUlh51JL3ou39eh0ywsfa04Reklual/8evhVY301lceIpPOhkMcgS2ZhuBwcEda7d/Eeix+Gj4kN6raWsQmMy84Q98CviDwjJ8HT8Or2HxC10niV4j5Egidgr/hxXd/A3Vry6+B/izRw8txDHE5gGCWPPYUSxEown1lFX02ZbwsHKDV0nKzvv6ntB/aF+EasVPiObIOP+PR677w74i0bxBoi63pV4sunsCRK3yjA69a/P7w5q+g6NZvDr3w/wD7UkEpLXM0skZAz0wBivfPiP4g0O3/AGblm8BySW+nXmEZeQ0bBhuHPPWnLEONCVTe1l9+mopYRe2jTV0nf8P+AenXPx7+FVrfNZS+InEyvsbFuxUHOOvSuh+IHji18L+AJvF1pCmpwR7SiLJtDg+9fOnhz4PeFrz4GXGu3MJfVjGZFutxyD16Vj/D6Hxf46+D3/CF6XH51jFcp58rPgxgPnAHfNKpUq+/RXxq2q21dvwHGlRvGr9i7vffRX/E+m/hp8RLDxh4F/4Sq5hTS4kjMk8bvkIB6E9elY1v8f8A4T3F5HaReIpDLI4jXNswG4nA5rg/jb4H1LRfgAuk6GsjCKWNpoohywHXpXmXwotvgrrugx6F4ltZdK8SSfukmYPgOeNxJ4GDV+2lOvKEUtLadX5omNCmqKqSb1v6L1PtW2niuIEnhkWSNxlWU5BFYfjnxr4Y8E6dHqHibUls4JH8tMLvYnr90c496l8D6LD4e8Lafo8N8L+K1hEa3AOfMA718t/teWN9b/FTTdW1eznv9EWBA6qDtAycg46cU8TVdOUVHZu130IwtJVW+bounX0PobwZ8XPh/wCMdUOmeH9bNxdhd2ySIx5HtnrXZ393b2FlNe3coit4V3SOeiivm/4W+Gvg34r1zSdT8D37aTqmnOs9xA+5fNI6oNx5/Cuz/a18SNonwxbSoHIuNYY2yBevrRXqSp0VK3vPRed3Zf5jpUo1K6gnp17q251/hD4r+AvF2sSaRoGstc3sZwyNEUz9CetW/F3xG8HeE9WttK1/U2tby5OIUERYE/UV8g2ui3Xwt8W+EPEwjeG2umXzGJOGO3nP4mvUv2y9NN/4Y8O+LbFA32c+ZLIp7NjFRLEcsIz6KXLL77afgaRw6lU5F1jeP3dT6F8Qa/pPh/QZNd1a68jT41DNLjOAenFZ/gTxz4Y8cWk114Y1A3sUJCyExlCCfY14P8bfF7ap+z9o9jby4n1ZVVUBzu2EVzv7HuoXHhnx7qfhXUZPLkZRIUJ44XNXTqt1505bK9vVJN/gyJUbYeNVbv8AJ6L8T6T8Q/ETwfoHiO18O6rqhh1O7/1MKxls845I6V1Z4r5P8NL/AMJ1+1bf33l+bZ2DMEJ6A4Br6vT7y5PHFOhN1KMakut38r6fgRiIKnVcF0S+/qcx49+IPhLwJDFL4o1M2Yl/1YWMuzfgOa1PC3iLR/FGkR6tod2LqzlAKyYx+lfKfxahk+KnxzvNGjR54NKtnt1C5xvB4rq/2Pdbl03Udd8C3z7JbO5dlRjyAOMVlhazq3Ula6uvROxtiKCpRTi9rJ+rV9D6WHNecat8WLK2+J8HgfT9P+3SFVa6uFfHkKe+O9eiSb/Kfy+Hwdv1r5v+GPgXxZ4T+I3iTxZ4qsEMLl5IZPNDbl3Ej6cVU6jhUvL4Um35+X6kU6alTl/M7JfPqe4eOPHnhPwTZxXniXVktIpjhAq73P8AwEc1zGj/AB6+FeranBptj4idrmdtsYe3ZAT9TwK+bfBWiTfGT4q6rrHied5LG1kYGPPBRSQB7cCtjxFb/sz3Fo+l6dqGoaTqaShBdx2sj7GDc+341FGpOUo81ves7dbM3lh6avGLeml+lz7BkubeO1a6kniSBU3mRnAXGM9a8yvP2g/hLaXMlvN4kk8yNirbbV2GfqK8k/an1q803wr4a8EaTqUktrfKPNlHBkAxtJ/Ouv8Ah7+zv4Dk8J2zaxYfbL2WLLTl2Bye+PaiNSpUcpRWibXq1uZKnShCLqPWSvp0X/BPZvCHijQvFukxap4f1BLu1l+6ejfivUVkv8TPBa+MW8INqzDWlJBg8o4z/vdK+Y/hmt38LP2kp/CtpeSvpbylBGej8DBx260/Xv8Ak7tz38/+oqoV1UnR5dp3v3Vug5YfkVW71ik189j7Bv7uCwsZ726fZbwRmSVsZwo6mvMZf2iPhFFK0b+JJtynBxaP1ruvHp/4ojW/+vGT/wBBr5N/Zg+HnhLxvdawfEmli8aKd9hLlcD8KXPUlWdONrJXCFOn7F1JX3sfVXgfxz4W8baa2oeG9US6gWQxkONj7v8AdPNZvjr4q+BfA+pLpvibVns7plDBFhZ+D9K+YPiH4Y/4Ur8ZtHvfD13KNPuJUZockAAn7vvU37Vd9pl78UdA1DWEJ0+a2hkuFXJO0jJ6VE8TzKDhpeTi79GjSGFXPJS1XLzKx9D+Hvjn8Mdf1m20fStekmvbltkKNbMoY+mTV7xp8XPAPg3WBpHiLWHtb3AOxYGcYPTkV5L8J7b9njWfEljH4VtJxrcQDIZFdQGx1GeDXD/tN6CfEPx/t9DRtpmiAU/RM/0q6tWcPZ8qve/4JvT7iaVGnOU7uyir/O63+TPsC01KzvNLXVLaZZLQxmQSDn5QM5/KsTwP488LeNlum8NaibwWjbZ8xldp/GvDv2YfGl3HoWs/D3XiY77ToJBAHPLggn+VR/sRdfFP/Xyv8zWsKinVaj8PLzJ/OxhKm4UpOXxKSX33PoXxX4i0jwtosms67dG2sYiA8gUtgn2Fee/8NFfCD/oZJ/8AwDel/as/5IvqOOvmpXzj8ILn4A/8I1b2/je1uG1hiFZljcjJ9xxWEa05VpQurK34nRGjD2Majvq3t5WPrq++InhCy8HQeL7nVCuizgeVOIySc9OOtcmn7RPwhZgo8STZJwM2jiuR/aH03RNN/Z3gh8Nx7NMaVTbrnou3jrXhekXXwT/4VVPDfW9z/wAJb5BERWNyDJjjnp1pVMRKNSoraRtp1HSw8J0oS1vJv08j7t0rUrLVtOg1DTrhLi1nQPG6nOQen0rmvHvxK8F+BZYofFGrG0km+4iRFyfwFeWfsWQaxaeDJ49SaZLZ5WkiSTsMdea8v8bWM3xe+MHiGSKN54rCDyIQM43oxFXiqrpyUYdm35JIzw9FT5nN6Ky06tuy+R9haFrOna7pMeq6TcC4tJFLI44yMZrzf4a/GaDxl451Pwu+i/YWsm2pMJd/mnJH4dK8+/Za8TawfAWveFdPjW41jTXkEEMj7dxLbcZNdV+zz8Mr7wtJd6xriBNUuZneTBzjJzjNapt1rr4OW/q3t9yM3FRpSUvivb7t/v6Htv1IA9TXAeLPjL8N/CuryaTrXiDy7yP76RRGQD8V4qp+0j4ovPCvwr1G+0+QxXbhY43HYE4P868Y/Zy+DHhzxV4aPiDxVC2oSXR3BWcjbz696z9pOdSUYWtG17930LjSpxpqdR77W/M+g/AnxK8FeOGmTw1rAuXhIDrIhjPPoD1pvj74meC/Al1b2vijVJLOa4TzIlWFnyvrxXy/8dPBVv8ACH4iaDrPhGeSzt7pwzRqT8g3AbeeuRmrP7YOo2+qax4M1K7X/R5rINKB/d3jNRLEtwi46Pm5Xf8AM0p4WLq8reji5L5f8E9+0P45/C/W9Uh0zTfEEkt1MwWNGtmUEn3Nej18tfCtf2fNQ1fTINIS4TXflZd8bhd+fU8V9RRp5cax5ztGK6435E35+hxzspWX47j6M0lJTIFpDSUU7CuFJmikpiCiikoC4tJRSZoELTSaCaQ07CuBpKM0lMQUUGmk0AKaaaKKZIUhoNNJp2EKTTSaDSUCuBppNBNJVCCkJoJpppiuBpKDSUxMKQ0GmmglsDSGg0hpkgaaaDTTTEwNIaDTTTEBpppTTaZIE02gnNIapIQhNNNKabVEsKaaU000yWxDTWNKaYaaJEpDSmmmmSIaaaU001RLENNY0pphPNNEsaaSlNNNUiWIabSmmmqRDEpjU4mozVIljW61Gae1RmqIYUUlFMRIvWnioxTxSZSHCnimCnLUlIeKcOtNFKKllIkWnCo1NSCpKQ4U8VGKeKRaHCng0ylFSyiQU4UwU4UhoeKzvEN99ksGVMmSQbRjt71oVDc2kNwSXUEkbSfUelcuLpTrUnThK19L+XU2pSjGSlJHnllYXuoTMsMZJJ+ZjwPrXX6L4at7TbJcnzpfU9q2LaGK3jEcKBFHYVOK5MBlWGwMeWlHXv1Z0VsXOrvsJPgWcoHQRt/I180fsuEf8LD1/kf60/8AoTV9MnBUqeQQQR7Vznh/wP4d0DVptS0ewis5ZzmTyx9410ui/bqp0tb8SqdeMaE6T3lb8DyX9sna1roCPjDOQR6jIrTg+E3gWT4cNq50SEXP2RpN+T1C9a9S8W+E9B8VQRRa1p8V0YTmJnHKH2rQtNLtIdIGlGMPa7ChQ9Cp7VzPBtxqrS8no+2h0LG2hSjG/u7+etz5p/ZX2rofikDoIX/9ANcT8NNQ+GtlrOp/8LAsZbpWmbyjHGXwPwr618NeBfDfh2S5/sjTorWG6BE0SDhgfWsO7+DPw+ubqSdtAtVLnJAWpnhanPGatpG2p0LHUn7RO65mnoT/AAW1rwFqmkTxeA4pYLSF9rxyIVIOPQ1zn7XrY+GUXOP9J/pXeeDPBOg+ETINDtEtUk+8qDgn1rS8UeHtH8TaYdO1qyjvLfOQjjgH1rXFUZV6PIt9PwOXD14UcSqm6T+Z4Z8HfhN4T8ReCbLVrrTImnYDc+Tycda9H+J3g2OX4RaromlQB5hb4hQDGfauw8M6JY+HtLTTdNjEVuh+VAOBWqDVVsPCrTcFpcUMVONRTvezPlX9n/4taH4B0m68P+MIr20eFz5ZjgLMTnoR2rP+NPjpPi54o0zRPCtvcyadBJkSyRlSc9dw7V9CeKfhZ4K8Sag2oajots904AaTbyaseEvhz4X8MyM2l6fFDv8AvAL1rB0KlRx9q9Frp19TrWKo03KpTT5nffpfscNqnxC0n4dW+meFfFWlSHSJYCr3KRF26dAK8L+J918ONV1jTH+GFpexXfnBpE8hl53cGvsDxl4Q0HxdZR2ut2MVykX+r3j7v0rB8M/CXwb4f1Bb7TtNhimXowWiVCpOd5vZ3ut972/T08xUMTSpRvFO9tum1v8Ag+ppwNft8I7g6q++9/syTzmPc7a8W/YrIxrH/Xb+lfSE1vBNZyWkkatBIhR0PQqeorA8I+CfD3hS4mk0KxjskmO50jHBNa+zft5Ve6t+NzCFWKwzo9bp/cdSDXzD+1dDJ4d+JGheMoNyrGI1OB3GTX04KxPGPhTQfFtgtlr2nxXkSNuQOPun1rPFUJVUuV2af/Dl4SvGlNuSumrHzh8EfD58YeE/GOoywmSfUTNsLDk5OcV5VbatfTaRb/DuIONmpyb1HRucY/SvuXwf4W0nwtZmz0i3WCA/wqOKwx8J/BCeIBrsOi28V6JDL5irzvPU1k8L+9Ul8NkmvR3R1QxqSlfe7a+aseQ/tIXx0b4b+HfA+m4+0XqBZogcHoCP1riovAHxzuPBzaOtxu0WWMM1t567So59M19T+JfAnhrxDf2uo6jp0Ul7bEeXOR8wxXR28EcFusCKNgXbjHal9Tcudzesnfyt0+4mON5IwjBfCvx3Z81/sh+Ini0nXfCl8+2a3ify4yeRwc1xvwS8F6F438Z+IrHVrVJ3DsIWJ+43OD+dfUGm/D3wtpviKXXNO02G1u5gRIyD7wIwal8OeBPDfh3WptV0bT4rKaY5k8sfeNP2DnOMqn8tn690N4qMY1I07rmaa+W588fArUrj4efGG+8BazKptlkZYnfAwccAfnX1ZfXUNlYz3twSIYIzJIQMkKBk1y2v/DvwprWvw67d6VCdRjYMJ8fMT611MsEc9q9rcKJYpEKOrdGU9RWtONSNFRb95aX/ACuY1qkKlXnS0e68+tj49/aU+J3hLxlrukyaFPdyLYyJ5xkhK9Dzj1r3f4efEzwTrfw3nuEkuZrPTbXbfI8PzYA5wO9TXfwP+HNxcyTt4etVLtuIC1teF/hv4V8O21za6Zp8UVrdIUniA+VweuawpUakITi7e9r8/wDI3rV6M3Dlv7unyv8AmfMfxC1v4CXmlahN4Z0u9fWJwfJje2ZV3k+tdl+z/FqHgH4Y6n4mu9LaZ1UyiDaSSpPTFeox/A/4fxakL+DRoIpVfepC/dNd7a6RY2+mNp0cK+Qy7WXHUUU6M4KUlpJ29NP8+o6uJhK0dXG9/M+Yviv8W/hj4g8CXmn6JZ3U2sXcYHlyWhRVcnkA1zml+GNem/Zy1DdBO3kMJEgCksAXzwK+hF+B/gFNS/tCHSYY595fcF6Me9d/pmlWen2RtIYl8srtbjqKiWFc4zu9ZW9NLP8ANFLFxg4qC0Wvnrp+R8paT8bfDlj8Dn8LrDcvrxXylgMR8vk4PzV6J+x9ot7p3hGS4vIjEZm3BWGCOTXXT/BH4eyal9uj0K2hl3b/AJV7+td/pGnW2mWq29sgVQMZA61vTg+eVSXxS08rLX8zKrVh7NU6eyd/Psch8Y/iEPh7p1rf3Glm9sZXVZ32k+WCeeK+a/jd4l+CPifTLm88KWd8niCeUNvNqy7z39q+v/EWjad4g0mTS9VtkubWTlo3GRmuC0/4GfD+xv0vLfR4Ekjbcvy9DWVShObak9O/VeX9dzShXp07SSd/wYn7La60vwrsIdaaTKqot1fqseOhrG+I3xg8J6T4kvfB/wAQNGlTSpIDsljgMhl5xj6V7HZ28NrAsMKhUUYwK5rx58PvC/jVo5Ne02G6ljG1HYcgVtX55tNW80+v/BRhRdOLfN+HqfHuuS+D9Q+KmiT/AAht72ELMjENCybGzyea6r9ozUtd8afEjSPC2iSCe8sreKTdvAAmIw3619F+DPhZ4R8J3hutH02KGUjBYL2q7H8PPCsPig+I7XS4YL9sb5FHLVh9Wb5It6Jt/PpbyR1fW4qUpJa2svv1v5nyN8SPBHxsl8KLdeLbg3elaWN6KZlby88cACvV/C18PiF+y3f6W0m++tkw3dlCtx/KvofULGz1CwlsL63Se2lXbJGw4YVgeEPAnh3wrHdw6LYx20F1nzYlHDZpSw0nCpTvpJaeT7iWKV4StrF/K3Y+K/h/qM3ijXvCPhWYPLFpk0oZT05Of6V2PxyWb4a/GeLxFBDsjvbVxHt/3Aua+ktF+FPgvRdc/tjSdIgtLncW3IO5rS8deAvC/jRIB4g0uG8a3BWJnHKA9cUVKE2o8rs023533/T7iliYc8rr3Wrfjf8AM8d/Yx0maXTNT8TXilp7yUMsp6sK9w8e6zD4f8G6rqk0gj8q2kKEnHz44p/hPw7pnhjSk0zSYFgtYxhI1HAqx4g0fTNf0qXS9XtI7u0lHzRv0z61tWpt0nCnppZfdYwjVTre0qa3d2fD3w50b4t69qV94s8ETm1e7nLySCUKST9Qam8Px+MPht8bNOvvGTbLzUZVaeXeCHVm5JIwK+zvB3hXR/Cth9h0e3SCAfdRRwB6VW8aeBfDPi94Jtb0yG5ngIMUrDlcdKzjQ9lKEqf2dNextLFKpzqa+K+3fodJa3Ed1bR3URzHKodT6g1HqdpHf6dcWUnCTIVJpNOtY7Gxhs4v9XCgRB6AVYrapCM4uL2ZyRk4tNbo+KfA/iC4+CfxU1LTvFmmyjSbyZt8yoWxGSSCvqawvjjrHwl1q902b4a6fc29087Nd74WTcSeMZ/GvtHxt4K8NeMraODxDpUF6IiTEZF5Qn0rj7T4EfD6zvUu7XSIIpYzlSF6VzQoTvDmfw2162R3rFU1JzSabvp0ueM/tGeH9Tm8D+EPElhaSziyjzOUUkr0x/Ku38GftM/Dy08HWsOqvqEOqRQkNFHbFk3Acc17nDpdmmkf2W8KyWpXaUYcEV53d/AX4bT3DTDw/axkncQF701SqQ5oxejd/NX3MVUpSjFTTvFW9Twj4TR6t8TPjzN41mtHhsvO3pkEADjGPXpVP4ja/pvhr9qC51jVXkW0gm/eGNdzDp2r678K+GNI8N2cdrpdskUcQwm0Y2iuf8XfCXwH4o1VtU1TQraS7fmSQry59TS+ryg6fs/sX363NPrMZup7RfEktOljHtvi94I+IHhjxBYeG7q7e4j0+V2W4h8vgL714B+zX8UvB/w+vdWXxNPeR+dO5QwQmTj8K+l/C/wo8F+G55pNL0qGATxmKVVHDqeoNZl18CPhrcXMk58O2il2LEBap06iq+0j2s/vJjVpeydOV7XuvuPnrx14ouPjZ8W9ObQrCVdJtJEAlZCMgHqffHap/wBqSPTNN+Jvh+DV0MlhBawi4QDJKgelfUfg/wAA+GfCkPk6NpsNvHu3hVX+L1qLxz8N/B/jO5jute0e3urlAAJXGWx6Vm8K4xgodHd36tlxxceduS05eVW6Hjfwt8V/s8ReJtNg8M6bd2mtTEIkjW7Bd+PU1l/FdlP7Wei4YYO3v/sV67pfwS8AaXfw39hotvBcwtujkVeVNdDq/gPwzqev2uv3GnQnVLYAJdY+fgYrf2bcqcn9lv8AFNafeYqrFe0S+1G3zPCf2k/Dd34L8U2XxM8PRFVeNo78Lxjcu0fzqb9hyWOaHxJJGxZXlRsnrzmvofxBoum69o0ukapbpc2koAeNxkHFZHgXwL4d8FJcJ4fsY7RbggyBBjOKVCj7KUu3Tyu0/u7eoVayqUlHrpfztt+Zyn7Vhx8F9R5A/epXzj8I9d+Adj4XgTxvpFzPq6EFpEgZhn6ivtHxDo2l+INKl0vWbOO8s5PvRSdM9jXnn/Cg/hp/0L1r/wB81mqM41ZTVtbfgaRrw9jGnK+jb08zjv2gNU0HVf2cba+8NMw0t5V8gONpC44GK84svhNpes/AOPxZotutvrFlH9oklU5LgLmvp9fh/wCFz4UPhe402GfSgcpAw+VDjjFaHh3wxpOh6C2h2dsg09l2mHHy7fSnUw3M6jTs5Ws+qsKGJ5IU4/yt380zwT4W/FSBf2f9auLyaKPV7CB40GQGYgcGvJ/hf4b+Ml5FceIvBFybSK9laR2EqqWLcnqD619Wp8HfAKfbFTQrZY7vPmIAcc9a6rwr4d03w3pi6fpkKxQL91QOAPSm6DqVJVJ7tJafj97EsRGFPkgtLt6/gfGfwtbxH8MvjrbWnizENxfyA3Lb8q+7Jzn619xRuskayJ91wGH0Nct4v+H/AIW8U6hBqOraXDNewEFJyPmHpXTW0Qgt44VJKooVfoK2pKUaahLpf7uhjXmqk+ddUr+p5x+0x4euvEnwl1K0sITNdJtaNB1IBya8Y/Z6+OHhfwT4Vfw74yS/tLi1bbH5VuXZuedw7V9Y9uehrz3xR8HPAPiHU5dSv9CtWupTmSTbyxrJUpwnKUHpLf1RpGrTlTUKi22sfNvxZ8YyfGv4laVY+Gba4bSrNwEkkjK7hkHLehrR/ax06O017wPpUygxpaLG6nuC4zX0n4N+HPhfwmGXSNPihVjkgL1NWfGfgTwv4untrrW9Kgubq1x5EzD5oxnOBUfVbKCXSXM79TWOMSqc1tFFxRxXgH4N+B7O203XrLS44LzYsgdSeDXra/KoXrioNPtY7GyitIv9XEu1fpU2a7LLocHM3uxaKTNJmmK4tJSZooC4uaSkozQIWkzSUhNFhXFpCaQmkpiFzSUUhNMBaQmkzSUCDNFFITTFcKQmkzSE0xCk000UhpiA0hNBNJTEFITSE0lMQUhozSUxNhSGg0hoJbAmmmlNNNMkDTSaCaQ0wA000GkpkhTTSmmmmSwprGhjTaaEBpppTTTVCbENJS0000QwNMNKTTWqiRGNNNLTTTExDSGg000yQNNpTTT0pokaxptB60hqiRKaaVqaaoliU00pppqkSNY80w040w1SIY16Yac9MqkSwooopkjhT1qMU4UikSCnCmCnVJSJBThTBThUspDhT1qMU8VJSHinCmCnCpZaJBSimCnUikPBp4qMU5TUjJBSimilpMtMdTxTBSikxkgpVNNUFj8ozS0ikPpwpgNLUspEgpaYKcKRQ4UoPNNpRSGiSlFMBp1IY8UopgpwpDQ8GlFMFOBpFDqWmilpDTHU4Gmjk4FKysh+YEUirjhTgajBpwpWGPFLTAacKQxaUUgNFAxwpwplKKQ7j6KaDSg0hjqUU2lzRYY4UuabS5qbDHUU2lzSAcDSg02igY+im5pQaAHZpabmiiw7jqXNNozSGOzS5ptFADs0tNzRmgY6ikzRmiwC0uabmlpALmjNJRRYdxaKSiiwXHUU2iiwXHUU2lzRYLi0UmaM0WHcWikzRmiwXFopM0lFhXHUU2iiwXFopKKLBcXNGaSiiwXFzSUUmaBXFopu6jNMLjs0mabRQK4uaTNFFABRSZpKAFzRSUhNFhXFoJppJpKYhSaSikzTAWkzSZpM0CFJpKKTNMBaTNITSZp2FcUmkJpCaSgQGiikJpiA0hpM0hpiFppNBNJTEFIaDSUxNhSGikNMlsDSUU00EgaaTQTSGmAGmmg0lMkKQ0GmmmJgaQnFBOKbTJEpDSmmmqExDSUGkNMlsDTSaU0wmmSwNMNKabTEBppoNIapEiGmmlNNNMlhTGNOY1GapEsKbSmmmmiWI1NNKabVIgQ0w040w1SExDTTSmmmqIGPTTTn60w00SxKKKKdxDhTxUYp4oGh4pw6UwU4dallDxTxUYp4qSh4pRTRS1LKRIKcKYKcppMpDxTlNMFOqSx4paaDThUsaHg8U4GoweaeKRSHilpopwpFHiHxn8X6hefELSfBOjXk1tiQNdSQttYqRkDIqp8Vfiz408J+KLfw3oNvaXEgjUfvId7udo969E1L4aeH7zxsni4m5GpDGf3nyHA44rwX9oefULP40xzaTH5l7GF8pcZydvpXjVnVpKClJ3lJ3t6dPlbQ93CqhXk1GKajDr3urs6Sx+OHxD0PW7L/AITrw+sGmTnDCO28tznoQSa9b8efE3QvCnhCLXpd1ybpM2sMZG5ye/PYHrXz1rMPxO+J2r6XaeJrJLSG14jk8jYMcdcE56VoftAWLWPiHwlo9xkWkKbQD0PzCq9vV9moX1lJJPrbW9/0K+q0Z1Y3WybaW3l/wTSg+Mfxov7Zr/TfDcEliQWRxZEgL65zXpnwR+Ldv44I0nVIfsmtxD96mNqvjqVFd14Ts7S20C0gihjSHywCoHy4r5r0cw2f7UN2ukhVQzsHEYwFyRkCtYynRrRpt3Ur77o5/wB3iaNSUYKLjrp+R6FZ/FjxI/xon8HzRWf9mo5RCsf7zrgZNeqeO9UudD8HatrFkENzZ2zSxBxldw6Zr5stv+ToLr/ruf8A0IV9C/Fv/kmfiL/rxf8AlWMK03l7qX111+ZpXowjjIQS0fLp6nI/Bb4n3vifwdqGt+KGtoTZMxkkiTYgQe1cHrnx68baz4hng+HmhCfT4vl/e2/mOxHVsg9DXF+DpbiP4D+IBb5w7SCTH93ivVP2S9P07/hD2uoVR5S53t3z6U1OpXquPNZRS26to1qU6WHjKo43vJrySKmkfGzxUPCGvLrWkpZ+JdMiWUB4dsRVjgZX6Vu+F/ip4g1P4L33i6eO0/ta2JxiPER+bHSt74/2NjH8J/EF4lnbpctCoaZUG9hu7nrXkXw//wCTaNb/AB/9DrKvWqRjWV9Ul99h0aVGpGnJR3nb5WWnodJ8DvjprHirxR/YvipLSIz/APHs8MewcdQfWuq+N/xI17wV4o8O6bpEdo1vqR/f+am5vvAcenWvBrXwldS/CTS/Geiq632mSs0nl9WBf/AVs/FPxXD4wufh7qiupmI2zKP4SHA5/KtfbT5oU29VJJ+aez/R+YfV6bquUV7rUvk0v6Z9CfFT4j6V4A8OLqF8jT3c6D7PboRuZiOvPYGvE7T4zfHHVIvtWleF4JrV/mjZbEt8v1zVD9oUNffF3w/ZagzfZNihFJ4IyK7z4oeIfiT4Lt7FfAejwyaOlpvuJfswcIR+IwMVh7aUourKTSu0rdLdyqdGEFCmopyaTbfn0RpeEPind+Jfhr4in1q3fTtX063kSfaNgEgXt6VT/ZR1LxFf6RezaxeXV3BNK0kLXDlyAemCe1UPg7qa/GDwrqVh4rtYIJxc7jJp8Yg8z5ej4617V4U0Cx8O6VFp1hGEiiUKPXFdsIS9q6je6SX6s5a04Rg6KWvNf08jK+Luv614Y8C32uaDHDJc2sZkIlTcoA9qzfgd49uPG3gb+2tW8mO6RmWXy12qMD0rrPFelprfhnUdIk+7dQGM18pfCnxN/wAIj4Z8eaQ0u17NJPJDHgnfiuarXlSnVTf2br1WlvmzWjQjWpRstVJJ+jO18E/H7X9X+Ko8OagtgulNctCrJFh8Akdfwr0b4/8AxDvvAHhe3vNHSF767YLB5y7l6jqK+Vb/AEW48N6RoHjSOF1muLx5HJ6YPP8AWvSfjHqZ8efEHwp4ctZPMjhRJJFXtlQeajnm6caV/e5uVvr3b+7Q6ZUaXtva29zlbt6afnY7f4k/Fjxn4V8E+G9USGwF/qR/0kPFlQMjG0duDXqkOv3E3gFtfjVBcfZWlAI+XcFzXhf7Y0H2Pw54aggHMS4Ue4xXKQePPjxF4POnx6Cv9leQVL/Yx9wjk5z6VM8TLlrLrd28tCI4VShRlptr56nqnwJ+LXiLxtpOvz63HZi4sEZrcwRbV4Unn1rz2w+O/wAZdY1G6t9A0Sxv1gkKnybMtj680z9kksdE8VlvvGB8/wDfBrifhbr/AMSdD13VW+H+m/bWaZvN/cCTB/MUVKkvbRi27ct9O+htGjC1VqK0krX7WPpL4a+N/iBqPgzXNS8ZaKun6hZxvJagweWrALnkfWvO/hn+0V4j1TxzHpHiiGxWwnk8mN4IthV88ZPevTvDuseLNZ+EmtXHjPTvsWpi0kBXZtGNvpXzf4O8Ev4o+GOtahp6sNS029e4jZfvHA6Crq1Z08Q5bxjFNr836mVGlTqUZcys3Ky8tPyPpD9of4haz4B8OaVqXh8Wsj3d15TmZNw2YzxXoPhi/k1Pw9p+oThRLcW6SOFHGSMnFfIXxH8af8JX8EvDkF2+NQsNQ+zzRn73yrjJr6w8Af8AIlaP/wBecf8A6DW9Bt893f3tPSxzV4csKelnrf5M8Y/aD+NHjDwF41XRdBisHttit++h3sc9e9erfDLxvb+NPAia/b7VnETmSP8Auuo/lmvCPjnaQX/7SmkWdygeGVVVlPf5ai+HVxefCj4p6l4R1B3XSdUiYwO5+QfKTxXFSrz9lJSfxc1n5pvT7tjqxNGHLFwWqjFvzT6/I9O/Z9+JuvePLjXk15LRF0+TEZgTb8uTnP5Vy3xM/aB1hPFB8N/DbSxqF3ASs0rxeash/wBkA1zn7MssyaP47ltcl/mK49Pmpv7GllZ3Ws6veXEaSXaS/eYZZevSteadWcYXtaKb82/61KqQp0XVqct7Ssl0X9dCzY/H/wCJfh7W7Q/ELw4ltpU3B2Wvlv8AUEnpX0t4b1mx8QaJa6xpsoktblA8ZBzxXln7XNvpr/CG4ku1iEyTp5TkfMPYVJ+yVPcS/Cu1S4ztj2rHn0rXDzcpTpy+zbX1OfEQj7OFWKte6t6dToPjR8UNJ+G+iedcRtdajONttboRnJ6MQf4a8PX42/Hm4sG1O18LW5sdvmLL9gJAT1zmoP2ld138evD9rf8ANttQKrdD89fU2hWdnBolvbCCIW3lAFMfLj6Vz0nUq03V5rb2XTTubVPZ0OWHLe6u/wDgHA/An4uWPxGs2s7iI2ms2yZuYTgAkdSo9M15Pr37R3jDRfiPPpF1b6e2jW9yY5dsH7zYDj72etZHwfaOz/aY1aLSsC2aeRXCDgDfyPpVHQPCtv4y+KnjjRZlHmSq/kt/dbeeaTxFSbp1I/yttd7Nf0jVYelT9tGey5bPtc+l/iD40m0r4SXvjLQWhknjtkmh8wblyccEfjXMeH/iZr+ofAGfx5LHaDVo84AT931x0rxbQfFF3ZfBnxp8Pdcd0u9OT9x5p+ZwXwMfgK7LwZ/yZ7efRv8A0KitWbpVpweloteV1/VyKVBRlShNa89n5rQ5/Q/jp8dtdtjdaN4bs76DJHmQ2JYfzr6I+EuueJNe8IW974s077Bqxz50fl7B1447cV8mfBjxZ8ZdF0I2/gbRReaaXOXNsH7885r7F8C32q6j4atLrXLX7NqLr+/TGMGuujrF69tzDFJKSVkt9v1MD4y/EzS/hvoP2y8gkurydSLWCMjJY9Cc9geteEQfG/493Vg2o2vhe2ks9pkEosCVC+vWm/tcTfaviz4as7p82w42np98V9O+FrGzh8OWtqsMYtzEFZcfLiuWm51YSq81tWkvQ3qOnQ5I8t7q7/4BwPwE+Mll8RoF029t2tNcgT/SV4CuR1Kj0rnPB3xk8Uan8bdT8G6hFZf2ZbzPHCY4sSDDYGT3rzX4eRpZftV6rDpoEcAuZF2x8KF3D0pfAH/J0+s/9fcv/odVRryq1aUv5otteY6mHjTjWXbla8rnuP7SnxB174deFbDVPD62rT3F0Yn+0R7xtxngVz/xI+MHiHQfhNo/irSYbQX95gTiaPcmduTgfWs/9uSRP+EB0hCw3fbjx/wE1w3xh/5N18Of7w/9BFc9StNUqjvtNL5aG1CjTlKjdbqV/Pexe0z4zftCajbRXVn4Sgnt5MFZE084YfnXpnxf+MN14H8FabLHp5bxJqSARRMoKROMbty/jxXlHwq8bfHi1sNLsbLw8JtCBUeZ9lHKY67s16v8fvhdd/Erw9pt7YXEdlqdkhkw/wDExA4GK6a3tFSvC++ve39fqc8PZ+2XtElp8r9Lnn+h/HD4wWeo2V54u8KrHoUrqsssVnsOG4BBz610fxc+Jnxh0HxHKnhXw1HcaKIxJHO9p5mRtycnNcF4b+Kvjz4fy2WgfErw19s0JH8tFkgAZueu4nnHWvqC7v7HV/A91qFi6y2stjI0RHQDYeKVVv2DqRl8N/y2f5ibVOqlKC1Xy33X5Hy3oH7Qnxs11pBpGh2F95TASeTZZ2/Xmu08c/Gzx34cufCNtLYWdtPqkSNqEU0HzBi+CF544rB/YpAbVddVhkecOPwpf2xFVfih4PCqANidP+ugp80oypK/xNflsbqnTdepT5fhUvyPYfiv8WtJ8BeE4NRuIXuNQvIx9mtkIyCRwxB/hrxRPjh8e7mwfVLTwrbmw2+Ysv2AkBPXOax/jruu/iz4Qtb/AJtTbxBVbofnr650GysoNDt7ZYIhb+UAUx8uPTHpWdJ1KtOVbmtq7Lpp3MZOnQUIct20m3/kcB8Bvi/Y/Ea0azuoTaa1bJm5iOACR1Kj0zXk3iH9pDxjonxJn0i6t9PbRra6Mcu2D95sBx97PWsf4RNHZ/tO6tFpOBbNcSK4QcAb+R9Ko6F4Vt/GXxY8caJMoMkqOIW/utv60nXnN06kV9ltrvZr+kbLD06ftoy2XLZ9rn018QPGk2l/CO98ZaC0Mk0dsk0PmDcoJxwR+Nct4c+J3iDUfgBc+PJo7QatFnAEeI+DjpXivh7xReWPwa8a/DvXXdLvTkzB5p+ZwXwMfgK7LwP/AMmeX30b/wBCorVm6VacHpaLXldf1cilQUZUoTWvPZ+a0Oe0P47fHfXrZrrRfDdnfQAkeZDYFh/OvWbj4h+NtP8AgfN4s1jTIbLxDCQHilh2pyf7v0r56+C/iz4y6LoTW/gXRRe6aZDlzbB+/POa99+MV9qupfs53d1rtr9m1Jwvnx4xg5p15yjhpyi3fTff5DhTjLE04NK1+nbszy3Sfjt8eNW05tR0zw3Z3VoASZo7AlQB+Nes/Av43WfjyWPQdVtHsvEMUZNxkBY3I6lR2qp+x6qyfDCJJFDKSAVPQjNeT+KYodJ/arT+xVWEvMRKkXAHIyOK35nSrwpN3UtPNO1/uMXGNWnUklZx1/Gx9J/GDW/Feg+D31Dwbpo1DUxIB5Rj3/Ljk4r5t1T9ob416XqUOm6jomn215PjyoZLEhnz0wM19gIxZAemRyK+U/2oFC/H7wvtGP3cPT/eNZVFJVYpSdpP7i8M4SjKLivdTdzrPAfxT+K95pet3vizw/DZJZ2TTWsn2XYpcdAeeRXU/s6fEnW/iFpN5NrsdstxBKyqYE2qVHSun8fIn/Co9XbaM/2cefwr5B+Dnir4r+Hre9XwDpIvLZ5W3sbYSYOeepFONZxryjLVcq/PcUaSq4fnjZPm/TY938X/ABi8T6N8ebPwTFHZNo8pQPmLMvIJ4b8Kzvjp8ZvHfhHx/H4c8K2ljcJKitGkkG+RiRnHWvF7DVvFetfH/Sb7xnaC11ZpUDxiPZhQDjjNdN+0tc6tafHGxudCi87UkijMCbd2Tt9Kw9pP2dHmk9W7267nR7GHtppRWkE/K91qei/Df4lfG7VPF9jZ+KPCi2+kSk+dKtmUKjHBzmvoVTkA+orwv4MeMfjJqviGOz8daD9n0zYNsgthHjj6mvcmdY0aRvuopY/QV6MfgTf/AAfmeZV/iPS3pseNftHfFvWPAM+n6V4XggudUu42kPmR7wiqeeK2P2e/iVd/EPw3PcaskMep2riOdI12jPsK8H1rxL4d8QftC6nfeJNZt7LS7UtDbtKeNpHOKl+BfinSPDfx31XS9Lv0vNFvpm+zzIflc4ABrjwVaU5Lmd+dNry10XzR24qhGNN8q1ha/nff7j1P49fFjxN4E8faFomjx2TWV8qNP50W5+WwcHtXpfiPXrqx+HF/4ks1j+1QWLXEYcZXcB3FfOn7YX/JWvC3/XKP/wBDr3Lxk6R/AvU97BQdJcDP0qFVn9TnO+qb1FKlD2tBW3Sv955R4b+NXxK8QfDyfVNI0i0v9aiumjKw2+UEYHXbnrmuQvv2hfjRY6vHpF5ounwX8uNkD2WHbPTAzXVfsVnOj3/oZ2/GsX48gL+1Hom0Y+WDp+NazU/bQXM/e/DQuKp3qx5V7t3+J2PhH4p/FKXwvr+qeKtBhsZLK3Eloxttis2e4zzXX/s8fELV/iB4Ymv9bjt1uo3YfuE2qQDxxWr8X1QfB3WSFAP2Qc18o/B3xZ8XPD+kTw+BdIW7sWdsubYSc59SRTjXca8oy1XKv+HMlRVXDqcbJ834WWh7jffGHxNa/H0eB2jsjo+4KcRfveVz9761r/HX41W3gQR6Po9sb7X5wNi4DJF7MPU5r548Han4k1b9oO1v/FdsLbV3f97GI9mPl44ro4oY9S/aruY9WRZCHGxJBkcIKypzqTjSpOWrTbfXQ1qUqcKk6ltIpaeZp3Pxv+OmnWq6lqnheCLTlYGSQ2JAK+gOeuK9x8A/EzTPG3gW+1/Rx5dzaQM0kEnJRwM4OK6TxTa2DeD9Shu4YTbizfhxkD5etfLn7LMrRx+MLa2YmyNvKQexwnFaOpKLnSv9m6fVGHJCpTVVK1pJeTuT6f8AHr40aze3cWg6HY36QOVPk2Rbbj15r0n4DfGi88YatceGvFtmtnrkTE5RNiYHG3HrmvnX4deLfiD4Tu9au/Blkk9uJHa5doPMCDv3r0z9lnRT4i8Y3njW81C3n1CV2aaKNduwk5PFThqs2t7rlu773t0NcdRhFTskrOyt+p0+hfGXxpqPj3xP4dW0s5/sCyiwjih+dnVsKD61xfiX48fGzw9+81jQLKxhaQpG01lgEjtnNHwhOP2lNfP/AE8y/wDoddf+3AqjwboZAGTetk/8BqXKfsqdTmetl/wfU05KX1uVHkVt/wADL8JfFj4563dRK3h20S3mXck5syEAxnOc11/wJ+L+p+LtQ1TSfFa2tvqFkW2iJNgbGe34V3PwhVW+H2lMygn7Og5/3a+cv2ndBv8AwL48TxLoEgtodWHl4QYwQOfzzW1epUw8l1TTXz3X+RyUI08UnG3K9H8uv4ano3gT4weKPFvxNvdLs7W0/wCEetpNmfK/ent97617qDkA+1eM/s1eDV0Tw5Hezpm4m/eM5/iJ5/rXsua7KcHCEYyd2uvdnJXlCVRygrLoBpKKQmrMQJppNBpDTAKQ0UhpktimkpKQ0yRTSUhpDQICaaTQTSGmAGmmg0lMkKQ0GkNMQGm0U0nNMQHrSGimmqSJA000ppKZLYlIaDTTTJbA0w0ppppoQU0mlNNNMlsSkpTTTTExKQ0GmsapIkaxpDRTTVEgaaaNwJ2g80hoTRLTQhprGlNMNWiRD0pppT1ppqiGJTTSmmtTExrdaZTmppqiGGaKSinYQ6nCoxTxSGh4p1MFOFJlIep4p4qIU8VLKRIKcKYKdSZSHCnCmCnCoKJBThUYp4pNFIcOtPFR04GpKQ+nKaYKWkUSilFMBpwpFIeK+e/iv4U8RXnxts9attLmk07cuZwRjpzX0GKGVWHzKD9awq0FUlCTfwu504fEOjzWXxKxBZ2VtHFEwiXdsHbvivOfj/8ADefxxp1vfadMItRsEPlDH3+c4/SvTxThU16Ea0eWQUMROjNTjufK9l4m+PmlaMugxae626RmEboFLbT/ALWa7P4BfDLUNL1f/hJNfYyX03zHd1TPUH3r3QxxMcmNSfcU9AqjCgD6VnDDKMueTu+7OmpjXKDpxiop72PlT4heHfiJpPxbvfEfh/RZmZpS0Mu1WVhnrgmu38Oa58VPFHhXxHpHizTS0k9i62qrEqFnPQcV7sVVvvKGPuKFSMHKooPqBWMcEoU3T5nyu/4mk8e5uMnBXVtfQ8G+BPgfUG8Ca34Z8R2Elk95vQrJ1APfiuKsdD+L3wp1u+tfCls9zZy/dl8oOhGfQng19YKqq24KAT1OKcyq/wB5Q31FXLCpyUotp2tp1COOleXNFNN3s+581Wdj8SvFPhXxRfa9FNdanqlukMdmi7Auw9QM4HFaXgXwr4ii+A+saBJpcy6m+dtucbj81fQaRxocoir9BinKqqSVUDPXAqZ4OMoyi38SS+4ax8tLLZ835K3poeXfs96BeWXwzOi65YtBKwdZIpBnAJNeJeIvhd4q0P4ix2ml6ZPdaLHdq8MgwQq7gTX2AgVeigfSlKqxyVB+oq50FOpGp1X4k0sXKHOktJHlPx3+FreOtGtdQ06YW2sWEIER5+cdSvHf3ryL/hIPj9p/hlvC8mmSGxEDW5WS3VnKHg/NnrX1sKRo42PzRox9xWM8HF81m0nuuhVLGuEYxlFPl2v0PDv2VfDGr+HbG6bVrdoZJ237SOV46V7wDUSIifdRV+gp4rqSskjCpUdSbm92SKcHNfH3xl+GnjCP4hag+h6XNLpuoAeZNGBtOTkg19fChlVvvKG+orCth41Jxk+n/A/yNsPipUOZLqeKePvh7dar8CYtMs7VptTs4laGJerNxkVw37OXgTxPF4+Os+KdPntmtlURmXHzcYxX1KAAMAAChUQHKqoPsKUcPGNZ1ur/AMrfkX9al7H2PT/g3PE/2r/DOv8AiKx0VtD02W9W2kzNsI+QZFegaVYXMnwq+wrblrtrN0EfcttxiuuOCMEAj0NKuFGFAA9BUvCx5JxvpLf7rCeJk1DT4dvvufOH7NvhHxJoFp4ls9Y0mazuLiN1hR8fOSpHFcF4WsvjR4B1zUJPDmhTQNNKS/mRK4P619mhV3btoDeuOaCiMcsik+pFTLC3mpqTTSt8jZY1+/eKak7nj3w31z4keJvBfiGx8baftv5IJFtVEYQuCvTj3qr+yz4b1jw/p2r2evaa9pJJcuwjkwdy4r21FRTlUUH2FKFUHIUA9zitFSXO5vtYylXvBwS0bufIPxt+E/iTTfG08nhjTZ7zS7x/PcJjasjHJ69K+qvBUMtt4S0q3nQpLHaxq6nsQvIrVKq33lDfUU4Yxx0pUKKoxcVsOviJVrOW6Pn74reFfEV5+0Fo3iC20uWTS42XfcAjaMLzXT/tHeAZvFvhGHUtJhZtZ09d1uE4Z89R+VetMqsPmUH6il7Y7Vm8LH2fs79b+d73L+tS9pGdtkl6o+fP2T/C/iDSrfxDD4j0yWzN2ioN4HzcEHpXHa78P/iV8KfG0ms/D9WvbecswKxhgmezAnmvrNVRfuqB9BTmCsMMoYe9OWHTcZJ2aVtOw44ppyurqTu0+58eappfxi+LGq2dj4xRrSzg7+SEUjPTAPJr6k+HPh2Hwv4XtdJgTYsSAEVvLHEp+WNAfYU/NXSpKmml138ya1d1bJ7LY8V/aV+FN940WDxFoU2zVbCMBI8cyAc4HvmvLT4t/aLTQh4cbT5EtfJ+z5Nuu8L/AL2c596+vaaYoicmJCfXFYvCx1Sej6dDWOLaS5km1szwr9m74V3fhm5k17Wn83ULhSzMR93POPrVD4S+E/EejfHXXtU1PS5ra0uSTDKxGHBbPFfQ6hVGFAA9qCqltxUE+uK0VJKcZrorfIzeIlKM4v7Vr/I+bf2pfhjq97rEXijwlYyXFzc/u7uGLGCoHBx0rb8IeF/EP/DMV34fbTJRqsm7bbZG4/NmveCFYYYA/WlUBR8oCj2rH6pH2c6fSX4ehp9bleDa1i7/APDnxb4CvPj34F019L8P6LJDb7jlZIEc9fUmvp74M614p1rwlFP4xtvI1dc+aAgXvxwPauy8uP8A55p+VKqqv3VC/QVvTi4Xu7+pnWqqp0t6HkH7SfwquPH1hb6rpMyxarp6Hyhj/WDOcfXivHofFX7Rmn+Hh4ZXTZVtVhNuM26mTaePvZzn3r7CzTTFCxyY0J9StYPCr3knZPp0NY4tpRUop22PjL9m7VNH8L/ESa08aLLp2rySYS4uMncxI+T6k966/wCNfw18XaL4+h+IHw8ha6kmcSuiKCQ+c7jnqPavcPG3w18J+Lbq2vNU05ftVs4eKSM7DkdM4611VlbrbWUVqPmSNQozT9hzKPNpKOzXYqWK9+Uo6qW6fc+ONU0v4tfFPxNaL44tnht7dg3EIRTjsAD1r0z46+Atduvg9pejaFpst7LayFnRCMquOOte/iGEHIiQH/dp/Yjse1KWFi6fs/O/zBYySqRqJbaJHyB4Z8VftF+H9It9J07SClpCAqq9qjED65r0L4p/8LSWDRPGvhN3Ooon+lWYXKhsAHKng96978uL/nmn5UoVNu3au30xxVuk2vid73v17fimR7dXuoq3bp/SsfG+sWfxm+LGpWWl+LrSO2tYnz532ZU285PQ19UaNof9j/DttBtVZmjspI0XPJYr/jW+scKnKxoD7LUmaPYL2cofzbk1K7nKLttsfOf7J/hXxF4Z1nWE17SprBpZcoJMfMMe1P8A2qPCPiXXvHXhnVNH0ma7s7VVWeVMYQ7wefwr6I2ru3bRu9cc0rYYbWUEehpukm4P+W1vloWsVJVZ1Layv+J4H8dfhNqHjPw7pev6JN5er6dbKqRY5kA5wPfNedf8Jb+0dHoI8ONpzpa+T9nybZd4X/eznPvX2CMAYAAHoKYYoicmJCfpWf1WOqT0e66BHFNKKaT5dmeD/s2fCm88M3cniDW383ULlSzMR90nnB96ofCfwn4k0b4869qmqaVNbWd0WMMrEYcFsjFfRS7VGFUAe1IQpbcVBPrWqpJTU10VvkS8RKUZxf2rX+R82ftUfDHV77WIvFHhGxknurn93eQxYwVA4OOlbXgzwv4hH7MF54ebS5Rq0m4rbZG4/NmveWCsMMoI96VQqjCqFHtWP1WHs50+kvw9C/rcrwlbWLv/AMOfFXgG8+PngTTpNL8PaJJDb7jlZLdHPX1Jr2PVm8eeOPgBfWet6W0niJiC0KKELDPp06V7h5cX/PNPypVVVztULnrgVc6HPTlTk7pgsVapGpGKTTv/AMOfFvgnUPj94N0F9D0LRZIbRgVIa3Rm59Dmu++A3wm1xPEg8ZeLHd9Rmy5V+sZPY+9fSXlx/wDPNPypygKPlAH0qoUkp871fcmeJcouKVk9/MdXzh+0X4R8S6t8Y/D2tabpM9zp9usSyzrjahDZOa+js01grDDAMPcU501KUZfyu5FKs6d7dVY5vxfZXV/8MdR0+zhaa6msSkcY6s2OleWfsmeG9b8O2OpWuvadJZymVyEk9M17wMAccU0KoJYKAT1IFEaajUdTq1YXtX7L2XS9/wBD5j+JPgvxRN+0fY+IodGnbSVaPNyMbRgHNU/2ivC3jx/ijaeJvDOiz3CxRp5MygFdwXng19UMqt95Q31FDKrABlBA6AisVhEowim/d2N/rkuZyaWq5fkfN/w68dfHifxXp9r4o0wLo5O2c/ZlXAxxyDXu/jmfU4vB2oPo1m93fPAVSFTgnK81r+VF/wA80/Kn1rOnz0nTb3vr11MPar2imlt06Hyf8HfgHa+IbC4vPHFnewXrPnaJSpHPfFM+KPwPvPBuv6NrPgDT7u7hhkVrgeZuIYNnv7V9YqqrnaoH0FDYYbWAI9DSdCPuuOjVtvI1+uVHJuWt77+Z4V8dvh5qfxD8E6X4g0+Mx+ILOFSYT1IHO365ryTV9Q+PWteG7bwZqmnyw6aoEWfJUMq9PmYHJr7PGFGFAA9qY0MTHLRIT7rUSwkZc3Zu7XQKeMlBRVtY6J9Ty39nrwM/g7QRHJ951y59W7muE+NfhHxJf/tBaR4gs9Jmm0uNYQ9yuNoIzmvo8AKMKAB6ChlVh8ygj3FbzpqU4z6oyhXcOb+8rHJ/EvT77Vfhbqem6fbtcXc1qFjiXqxrz/8AZQ8P6v4f8M3dlrmnyWk4djsk69a9s6dKaFVSSqgE9cCiNJRqSqd0l9wvav2SpdE7/hY+ZPEPg3xOn7S6+ITo840lpARc8bSNuP51c+P/AMJ/ETeJh4/8GM0t/lXkt0HzEgAZH5V9Hsqt95Q3pkUHkY7VlHCRjCEU/h2fU1eMk5uTW6s10aPkDX/EP7QXi7Tj4c1azaGznZVkdLdUIA46g5r134P/AAzk8G+A9UtsedqF1bOpYcb2K8Yr17yoc58pM/7tOHAwOKpYeNpJ7y0b6kTxUpJJKyTvY+d/2ZvBusaRquu2PibSZLWG6kcFZMHcprO8C+FfFfw8+Ot3NZaNcNoF/KwV1I2IjN1xX0xtXdu2jd645oZVYgsoJHQkU1h0nFp7K3qvMU8VKftLr49fR+R81fDjwh4k0n4+6vq2o6TNb2NzPI0EzY2uC+QR+FdX+114a13xN4T0mHQdNlvpILpnlWPGVXbjPNe0sqsQSoJHQkdKDyMHkUfVl7ONO+kbfgV9cl7f29tf+BY5j4V289p4G062uYzHNHCqup6ggV5n+1z4X8Q+JdL0I6Fpc18LWZ2m8vHyA4wTXuQCqMKoA9qRsEEHkelaVaSqWv0dzDD1nQnzR8/xVjn/AIdQyW/g+whmQpIkYVgexxXQE00BVGFAA9BQa1MRSaSkpKYrik0lFJTJuBpKDSUxXA0hNBppNAhTTTSGkzTEBpKDSUxBSGg000xNimm0Gmk5pkgTmkopDVITEJpDQaSmJhSGg000yWBphNKTTTTJENIaWmmmJiGkNBpKZIhpDQaaaaJA0w0pNNqhMRmCqWPQVHZMkxaR/mAPygVHqAZrV1U4JBqtpT7bYJuww4OayqavlNqSsuYt6gnmr8p2sOmKntFNzpAuCMSRuVb3AqpLJxtUF3PCgc5NTapN/ZcFpo6sDdyv50yjsjVlJqMo8ptFOcJc2yRGxprHilPFMPWu881hTaU0hqkQIaZStTTTRLGt1pppzUw00SwopKKqwhRTxUdPFJjQ8U4UwU5aRSH04UwUoqSiQU8VGtPFJlDhThTaUVDKQ8U4GmA06kUh4p1MFOFSyh4pwqMU8UmUhwpymmUoqSiQU4VGzpHGZJHWNF+87HAH1NVhq2j5x/bGnZ9PtK/40nYpJsvU4VGGXbu3DbjO7PGKrHVtHB51jTgf+vlf8aTaGk3sXxS1Xtrm2uF3WtzDcL3aJww/Si4vLK1IF1e21tnp5soXP50noUrssinCqH9r6N/0GdN/8CV/xqUahp/k+f8A2jZ+TnHmecu3PpnpSuirPsWxSg1HHJHIgkjkR0PIZWyD+NMgvLK4kaO3vbaeRfvJHKGK/UDpUsEWhQKpNqmkxuUk1fT0YdVa4UEfrU1te2N0SLS+tbkjqIZQ+PrijRlWZZpQaikkjiQySyJGg6s7YA/Gq39saL/0GtN/8Ck/xqdCkmaFKKihkjljWWGVJY2+66NuU/Q025vLO1x9svba2z086UJn6ZoY1qWBSiqltqGnXUnl2upWdxJjOyKZWOPoKmnuLe2TzLq4ht0/vSuFH5mkPW9ielFRQyxTIJIZUlQ9GRsg/jTHvLKOcW8l7bJOekTSgOfoOtA0WaWo5JI4omlmkSKJfvO7YUfUmq8OqaVNKIodWsJpD0RLhWY/QA1I9dy6KKq3Go6bbyeXc6lZW7/3ZZ1U/kTRBqWlzyCK31SxnkPRI51Zj+Apeg7Mtg0optLQO44UoNVlvLJpzbrfWzTjrEJQXH4dafc3VpaoHvLu3tlJwGmkCA/nSHqWAaWo4mWVQ0LrIrDKshyCPaq0mq6RC5jm1jT43HVXuFBH4ZpPQauXs0VDbXFvdReba3MNxH/ficMv5impe2Lz/Z4761ecdYllBf8ALrQMsUuagubuztQDeXlvbA9DNIEz+dSRSRyxiSGRJIz0dGyD+NAElFV0vbGSZoY761eVPvxrKCy/UdqhOsaKpIbW9MBHUG6T/GloVqX80tU11LS2hM66pYmEHBkE67QfTOanhmhmQSW80cyHo8bBgfxFICbNFV3vLKOcW8l7apOekTSgOfoOtRSato8TlJdY06Nx1VrlQR+GaLodmXs0tVLW/wBPumK2eoWl0V+8IZlcj64pj6vo0blJNZ01GHVWuVBH60tAsy9S5qva3dndqWs7y2ugv3jDIHA+uKmzRYLjqKbS0rBcWlpuaXNFhi5ozSUUWAdRTaKQDqKbS0ALRSUZoAWikzRmgBaKTNGaBi0UmaM0ALRSZozQIWikzRQFxaKSkoAdRTc0ZpgLmjNNoosAuaM0lJmnYBaKTNJRYB1Jmkop2ELmkpM0hNAXHZpCabRQIXNJRSZpiuLRSUlFhC5pKKQmmFxaQ0maTNAhSabmikp2AWkJpDSZpk3FNJmkopiCgmkNJQK4tNJoJppNMQpNNNBpDTEBpDQaSgQUhoNNJpiFNNNBppOaZIE5pKKQmqsK4Gmmg0lMQUhoNIaZLA0xjSk0ygkDSUUhqhCGm0ppppkgaQ0GkNMQhNNNBNNNUiWIaQ0tNpibIrtGkt3VTh8fKfQ1z0Gv2VrI1vrdk8MiHAmUk7x64FdITVe6tbe4GJ4lf61lVpc+zszWhiPZXTV0ZMnjixtBs8O6S0143C3DE/IfXBo0Kxu/Ol1LVJTLeTklie2a0oLO0tzmGBUNTGijh1B8zd2VXxbqR5YqyEY02g0hrqOFiU0040w0xMQ000tNNMgaaaaU0hqkJhRSUU7kiilFMFOFA0SCnCmCnCpKQ8U6mCnCkykOFPU1GKeKRSJBS0xTTxUlIcKcKYKUVLGh4pwNMFOFItD6cKYpp1SMeKWminClYpM+efj74u17WfGUXw/8P3L28UmBOUbHm5GcH6VTuv2c549Ce+tdcne/SPzFiZQFyBk81m/EWaPwv+0PHqF+HFq2wlyOMY7V7zr/AI88KaX4Xn1H+3NPn2wcRRTqznI6YrwqUKdTDyrVH72uvVenofQ1atajKnToL3Wl03v3PN/2fvHGr6vouteHtduGnns4HSKRj8xGDwfyrx74ceC9M8Y6zfW+peIE0kRudrSOAG/Ou4/Z0tri+1nxBrpjZIJIpCpxweGrjvhZ8Pbfx7reoW819LatFIduwA5/OofPWqwc43lyanVH2dBV+SXKuaP6n0t8GvBtv4O0qa1sdaGq20rBt6sGA/KovjB8Lbf4hz2k8mrT2T267AqKCGGetaHwn8GP4I0Z9LW8kuYiQQX6iu2T7w+terWowqU7SW36I8FYidKq5wlrrqfEvh34dRap8Tb/AMHyanNGlq7qJgoJbBx0r0j4teCG8CfBxdLXUJruNrzfufgg4qn4D/5OU1v/AK7y/wDoQr0D9rM/8W3h/wCvn+leRKCWB51u7X+8911pvMIU29NH+BrfBzXtJT4YWcV3rlhHKsAXZJcKGHy+5ryn9m24YfFrxCYZt0cjSchshhvaoPA3wG03xF4Sg1ttau4mkjDFAi4Bxmov2X7VbD4mavZKxcQK0YY9ThiK6ZSnLE3mrPlZzOFKOEq+zlfVdPM5zTfCem+MPinrGn6pri6TEs7ESuwGfmPrX0B8Ffhppngm9urzSPE/9sR3ChZAjKVGPpXz9p3hfRPFfxS1ix1zW10mFZ2KysygH5j619HfBbwn4e8I21zZaD4oi1lWwXCyqxX8B0qcrhalF2tpvff5Gmb1HzSjzdtLafeX/j/LJF8KNWeNirfLyPrXzN8OPhnoPijwjd6zqHi6LTriFGcW7OoLYzxzzX0r+0Ef+LT6t/wH+dfOfwp+D1v428P/ANqHULiF92GRVGOtZVabniqlo3fKvkPC1FDCRbly+8/yR2v7MnjbVrPS9X0+8upLvStNid7bf0jwCQo9jXNaLpXiX47eK7u91PVZ7fTIXKwqMERDsoHpXs2k/DWy8L/DfVrGziAuHtXZ3UfNIQp615t+yX4l0jR57/RdYvIdPn3lla4cIuAOQSe9acvtK6p1Xflj97vqxe0UaVStQVm5fcv+CZHj74da98GHs/Fnh3XJ54t4jlZgFJJ5KkDtxXafHLxEfFH7P2l6s/yzSuplCn+LbzR+1b420S88MW3hvSb621G6uJVkzbuHUDpjI71g+O9On0v9mnTbe4VldplYg9R8tc1aX7irBP3U1b9Ub0E5VaFSfxO/3W0PYv2c5Hk+F+n72LEAAZPbFeR/GeWSL9p/SZI3ZWVYSCD7GvRv2efEPh+1+HFja3WvabBccDypLhQ3T0rzX41MrftL6S6MGVkhKkdCMHmvQxLviKT83+Rx4ONvbJr7L/NEnx68aeIfE3jKD4eaHdvBYyoguCh/12RnDewqa0/Z317SLW31vwz4gm/tqIq8aPhFHrz9K5zxpL/whfx/gvtSQ/Y5FiYyY4wR2r6T1X4jeC9H0BdUm16xuI1VP3NvMryndgABa5cDCM6casn799e977G+IqVKco0qS91paW0d/wDM+Y/jFo8mr/GWDSNd1H7G8iKs9wW4U7R68V6l8LPgvoPhzxVba5o/jhNTuIVP7mNkPUc5xXmvx2stO8RfHJLW8vhZWV0qsZyQNoKgjrXq/wAHPhz4O8H+IVvND8cwapdSr/x7iZCTx6CjLo9bdZa9d30Hjan7qMVL7MdLabdz24dBTo/vr9RWf/bGkC//ALPOqWf23/n380eZ/wB81fT76/UV6L1R5Dutz5T0++jsP2pNQmnvUtYy7qzyybVxu966T9snVtKvvB+nR2GrWV24uwSsE4cgbT1Arzrxf4Vt/GX7QWqaLc3Ulsjysd6AE5z71B8cvg3ZfDvRLXUbbVLi7aacRlZFAA4z2rxYSk8LTUlpff5n0fLD63zX97lWnyPT/E/xD1Hwb8BNFOmzMuo3kKwQyg/NF8vBFcp4G+Aeo+NtKHiHxF4huoLu7JkO1Q+7POTVX4x2MzfBLwlqcaM6xOu7AyFATqa9x+DXjnwndfD+waXXtOs5I4xG8VxOqMCBzx6V1QhCrVqyq7p29F/wThc50aFP2PW9/W/6HjHw91LxN8Ifi1D4Ev71rjSbhx8jHhQwJ3D3qz4hc+D/ANqWC8R5Vs7wowbnBytZHjTWYfiF+0PaTaGpltbaRVMqjOcDBOfSuz/a70ySztfDXiK1QLJat++cdeMAVjTqSVOjWk9pNX/uvQ6JwTqypWs5x1X95amR+2bq1xqWq6No9kC7Qxs7qhOeQCM16D+zv4rFx8FZZLmYBtPt3BJPIPOK8x8CsvxG+LOq6m7b4Y7RVjxyM+XiuJ0fxJceC/DvizwoWYXFxcIkcbccc5/nWcKk6MJrrNOS9b6fg0OVKNZQgvsOKfzV3+J6T+zjby61e+M/GNw0jO8cqoxJ5BU15x8MvAGi+Ode1VNY8UJovkzMFLuo3D/gVfRfwK0JdE+CEzbCslzZSO+RznBr5y+GXgXwz4017VU8Q+J00TypmCFnVd3/AH1Wk6KhiI0krqMLb9mFKtz0qtS9ryXS/c9vX4O6do/wj17TNN15tagdWukdWGA4XAxtp/7HXiaa78P3Phy/lJnsZCFVjyFArvvg94a0Hw74Yk0PRvEMWt2ZO13SRXxx04r5zv8AUbr4T/GLxDIwMUN5DJJADwCGbjFa1J/V67ktpR/GK0OeEXiaMofaUr/fozcsp5PGP7Sd5dxyyn+zsxxnnAKsRXDxeE9P8YfGDVtL1jXRpMYlY+e7AZO4+tet/sraJJd3WoeJLtP391cvMGPdTzXkz+F9E8W/GjWtO13W10i389yJmZQM7j61zexcJ0abV7Re76uzZ2qqn7eSdkuVd9tD6C+CXwp0nwNqV7qWi+LRrKTwlJFRlKgDPpXzzoPg3SvG3xR1qw1bxAujRpMxWV3AB5P96vpT4H+C/DPguG+tPDvi6HW/MjYyIkysV4POFr5v8N+AYPiB8Tte02W8ltXikZkKAHJyeua1rxvXglG/uvT7jDDz/d1pOVtY6/edD8KbjUvh/wDHFvCnh/Wm1XSXYCYqwKSDbkE444r7FRsoreoBr5D/AGdYbLwr8U7jwf4g06KPUFciOcj5j35/CvrsdBjpXXhm3Qg7303OPGpKvJWt/W/zHZpc0zNLmtjmHZpc0zNLQA7NGabmjNFgH0U3NGaLAOzS5plLmlYdx2aM03NGaLBcdmjNNzRmiwXHZozTc0ZosA7NGabmjNFguOzRmm5oosAtFNoosA6kpKKdguLmjNJRmgLi0lGaTNAXFopM0maBXHZpM0maSgLjiaTNJSZpiuLRSZoosAtJmkop2ELSUE00tQFx1IWppNJmgQ4mkzSUU7AFFJmkJpk3FzSZpKSiwhaSikpiFzSUU0mgQpNNJpCaSnYBSaaaM0lMVwNIaKQ0WELTSaCaSmSBpCcUE02mICc0lFNJqkhCmm0E0lMQGkNBpKZNwppNBNNNAhDSGg0hqiQNNNKaaaaJYGkopDQIQ000E001SQgNNoNIaokDTTSmmmmSxDTTSsaYaaJA0w0pptUSBptKaadzOI41LuewFDaSuwScnZCGmMyjqw/Op5LYR/66TdIf4V5FQNaxtyy/hWftHL4Uauio/E9QDRtwJF/Onm2l27lw4/2TmojaQjolETTWr77eQjH8PY0c1RDUKT3uhjdcHgimmtw28Osaa13aqI7qL/WxjuO5rCNa0qqqLzOevRdJq+z2EooorYwuApwpgpw6UmNEgp1Rinikyhwp4qMU4VJSZJSimg0opFDxTwajFOBpMokpRTRSipGh4NOFMpwNIpMdTlNMFLUtFIkFOFMBpRSKOW+I3gHQ/G+mm31GEJcD7lwgG9fpXl0X7OOmR3KsdUuZIwc7WxzXvgpwrllhaTlz8up2UsbXpx5Iy0MDwx4U03QdGfTbKFYY5IzGQgxjIwSK534bfC+y8Ea5c3tjfT3Ec5yfNxkflXoQpQav2UObntqQq9Tlcb6PceKep70wUoOKtq5medaX8LLPS/iJc+L7W+nklumZpInxtUk5OK6D4m+DLPxz4eGkXtzNbor+YrRYzn3rpxSisXh6bh7O2nY6PrNX2iqX95dTC8EeHV8O+GY9EErSJGu0MTzjGK5XwT8KbLwn4vvNdsb64n+1sxdJcfLkknGPrXpApwNEqUXLma12Eq81FxT0e54d4l/Z30fVdbudQTV71fPcuQdvBJzXR/Cf4TW/gDVpr2z1CecTqFdZCOg6dK9PpRUU8NTpO8FY2qY2tVi4zldGT428P23ivw1daHdzSQw3GMvH94YrI+FPgiHwLo8mmW9xJPGzZDP1rrhTgapU4qbmlqzP2suT2d9NxxCspVgCpGCD3FeQfEX4DeG/FGrHVLWSTTpnH7xIAArn1Oe9evU4GoqUYVbcyvYujXqUneDseI+Cv2ftF0LVVvbmZr4r90S4IU+o969C+IXgPTvGHhRNAuLia2iibcjRYyTjHNdbSik8PTcORrQt4qrzqpfVHz1a/sz6Zb3Ecyazebo2DD7vUV2uvfCCz1TxPpniVtSuft1jHHEI8jYwQYHvXqNANKNCnG1lsU8XVk22+lvkcb8SPhxoXjrRY7PVI/LuY1AS5jA3qfbNeZ6P+zbpenavBe/b5buOJt3ly4w31xX0ADSg0vq9NT50tRxxVWMeRS0PGvH/AMBdL8VammpS6pdxTlQrqpG0ADAxmq3gj4DWHg7xFB4httXuXe1BYhyAMd+ntXt4NDqsiMjqGRgQwPQj0qY4eEHzQVmN4urKPJJ6bfI+ZvDNnceLf2i9U8Qabn7FaTbRMvR+PWvp5Wxg9xis7S9H0nSt39maba2Yc5YQptyav06FL2VKNPt+fUMTX9tU5reXyWx5qPhLYwfEp/GttfXDTysWkicjaMnPFbHxd+Htj8RNGh0++vLi18iTzUaLHJxjnNdmDSg0ewp8ihbRB9Zqc/tL6nLaL4L02HwVH4X1OBL20SPyx5gzxjGfrXkWqfswaJNeyy2erXccTuWCfLhQew4r6HpameHpzfNJajp4mpTVovQ84+F3wn0XwSgaGMS3AOTMwG5vY10fxJ8Haf448MTaHqEjwo+NskeNyc54zXSZpaqdKM48sldEqtNT509TzT4QfCiw+HtxPJa3MlyZsZaTGf0rC8d/AHRfEnjObxJ/aFzBJPKskkK42ZGOB+Ve0UuaTowk02tti44mpFtp77lCy0qGDw7/AGKPkhMBhO3sCMcV4TqX7L+iXGoTTx61fbJHLDO3P8q+hgaXNTUoU5y5pLUdLEVKS5YOyPOvgz8MofhylzDaX01zDcNvbzCOuMdqh+Mvwg0j4jXlvqF1dz2t3CgjBjxgqPrXpdLTnSjNJSV7bBCvOM3OL1Zzvw68Lw+E9Ci02I7vKXYG7kY715V4x/Zu0XXPEN1qq6xfIbly7L8vBJycV7xmlzU1KEKjTkrtDp4ipTvyu1zyP4SfBi2+H2uTajZalcT+enlyLIRjH4Vo+CfhLY+E/HV34ksb64m+1NudJSOPp+del5papU4pp9VovQTrTfNd72v8tjy7x58HtP8AEXjqHxjbaldWWoKwZ/KIAbFeoQBlhRX+8qgE+uBS0uaIQjBcsdhTqSnZyfkLRmkoqyLi5pabRSsO46lzTaKLBcdmjNNzRmiwXHUuaZmloHcdRmm0ZpAOzRmm0UAOzRmm0UAOzRmm0UAOzRmm0UAOzRTc0UCuOzSZpKTNMLjs0ZpuaM0BcdmkpM0UWAWjNNoosIXNFJRTAKKM0hNAC0ZpuaSgVxxakzSZpKLALmkzRSUxC0UmaaTTFcdmkJpKSiwhaSikzTELSZopCaAuLSE0hNNJpiFJptFJmgQE0UlJTEKTSUUhNMVwJpCaQ0lAhaaTQTTadhBQaM00mqEBNIaDSUxXCkNBpKZIU0mhjTKCRTTTQaQ1QAaQ0GmmglgaSikNMkDTTQTTTTSEBppoNJViYGm0pppNMhsDTDSmmmmIQ000pppNUiWIaaaWkpksadxZUjXc7cKKuon2UGG3+eZh+8lHUewqrYsTcsU5fGE9jXa6DpMUcIkkUFjyc1xVqqvd7Ho4ei2rR3Zx5iaP7ykE9Se9MIrs/ElhD9mMiKAR6Vxx4JrWjUVRXMK9J0pWZG1ROKm71FKdoNbWMLlzwhMYfEUcQ+7MvlsPXNU9djWDXL6BQAscxUCrfgmBrnxTAw6R/O3sAayNUvReeK9a2/cW7YKfUVz0pWxLS6o6q0L4NSfRiZopKK9Cx5ICnCmCnChgh4p4qMU4VJaJKUU0UopDQ8U8VGKcDUloeKUU2loKJAafUQNPU1Ix4pRTaWkUPFOFRg08VJSHCnCmUoNJoaJBTqjFOFSUPFKKbSikUPFOFRinA0hoeDinA0wUCgokFLTQaUUhjwaWmU4GpGOBpabSigY8GlplKDU2KQ8GnCmUoNIY4UtNBpRQMdSg03NLSHceDS5qPNOBpDHg0tMFKDSsMfmlpmaWgdxwNOBpmaUUDH0U3NKDSsAuaXNNzS0h3FpabS5pDuLmlBptFA7j80U2jNFh3H5pc0zNLmlYLjs0uaZS0WAfRTM0uaVhjs0uaZmlzQFx2aKbmloAWikooGLRSZozQFxaKM0ZoAWikzRmgBaKTNGaAFopM0ZoAWikzRmgAoozRmgAopM0ZoC4tFJRmgBaM03NGaBXHZpM02igLi5ozTc0ZosK4tGaSkp2AXNFJmkJpgLRmm5oosK4pNJmkopiCijNJQIXNJmikJoC4tJmkLU0mgQ4tTSaQ0maYC0maKTNMVwoJpKKLCCkoJpuaZNxSaSimk0wFJxTSc0UlNIQUhNBNJTEBNIaQ0UyWwpM0GkNMQU1jSMabQSFIaDSUwCkNBpppktgaSikNMkDSE0E0000hAaaaDTTVCYUhoNJTRLYGmmgmmmqJENNNLTTTJYGmGlNJTEIaTvRTXcIN56Ch7MS3RP4XXzNTJb+9xXpkA2xqB6V5TbzNp+oB/4WAYGuzt/E1v8AZRnhgK8yrCU0nE9vD1I03JSL3ie4WO1KZGTXDuck1b1bVPtchJb5azXmH8NdeHh7OOpwYqr7Wd0SM23k1TuJM59KJJCeSeK3PCvh/wDtAvqeouLbS7Yb5ZX4BA5xVVasYR5pEUaEqs1GK1JtOmi8J+BtR8TX2EkuEa3tgepLDg1wHhQTPYm6uDmaY7mPqaj+IfipvHfieHTtLUpoen/u4QPuyAH71a9vEsECRLwFGKywMJSk6supvmdSMIRoQ6EuaKbRXpnjAKcKZThQA+nCmCnCpZSY8U6mCnCkUPFOFMFOFSNDxSiminUikOFOFMFKKTKJFNOFRing0ikOpwNNFLUjHilpgpwpFIcKcDTKcKRSJAaWo1NPFSNDhSim0opFDwacKjFOBpDHU4GmiigokFLTAacKQDgadTKUGkVccKdTRRSGPBp1R0oNS0NMfSimg0tIY+img0uaB3HUtNFKDSsUOBpc02ikO4+lBpgNLmgY/NLTKUGkA/NLTM0tA7js0opuaKQ7j80tMpc0WAdRmkzRSHcdmikoosAtLTc0uaB3FzS5ptFIdx2aXNMpaAHUtMzRmiw7j6M03NFAD80ZpuaM0rAOzS5plFFgH5ozTaKLAOzRmm0UWAdmjNNoosA7NGabRRYB2aM02iiwDs0ZptJRYB9Jmm0UWAdSZpM0ZosIXNFNozTAdSU3NGaLBcdmkzSUlFguLmjNJRTFcWkozUUk8cZ+ZuaG7Ak3sS0Zqut1Cx+9U8f7wfIQannj3L9nPsFFDAqcMMU0tVGbHUhNNJpM0xDiaaTSUZoEFGaSkphcWkzSGigQUUlITTFcXNITSUUCCkJpC1JTsICaSikJqrCuLmmk0E0hpiCkNFFAmwpDSGkJpkgTTSaQmkoEFIaDSGqEBpDQabQJsKQ0Gg0yQNNJpCaQ07CA000GkNUIQ0hpabTJbCkJoJphNMkDTTSmmmqEwNNNBpppkhSGg0hpolsQ01uQQaU596Qq3900xWZS03ULOS4Oh6xKLd2Ym2uG6bj2rQvtG1Sx5kgMkR+7IpBBHrxWPr+kx6lbFGBWQfdYcEVgWPiDxx4TYQ2d151qp+7Igfj6mvPqwqUpXhqj1qNSjXio1HZrqdXtmzjyZM/Q1e07RdX1BwtrZuc9zx/OuaX4zeJI1w+lxGT+95a/4Vl6r8T/AIh6wfKgmS3hIwVSEA/mKy+sVXoomywlBaymeo3WmeHvCVv/AGj4w1OJHUZW1B+Zz6ZFeY+P/H+reOpk0bRoH0/RYzgRJwWHuR1rBtPDOq6tcm41a5mk3nLeY5NdnpOk2umwhIUG71q6WEqVZc1VmdbHUqEXCiiv4a0aHSrRVCjzCOTWsaU0w168YqKsjwpzcndhRRRTIEFOFNpaYDxTqYKcKljHinCoxThSKTHinimClBqWWPFOBpgp1JjQ+lpqmlFIpDxTgaZSikxokBpwqMGnA0ikPFKKbSipYyQUU0GnCkUh1KDTKdSKJBS1Gpp4qRjhSim0opFDxSimCnCkMdThTBS0FDxThUYpwNIBwNOBpgpaQx9KKaDS0hjqUGmilpWKTH0CmZpwNIY6lzTaUGkMdS02lzQO46jNNpaQ7jgaWm0ZpDH0oNMBpaBj80tMpQaVgH5opoNLQA6jNNpc0DuOFLmmUtIY6lpmaWiwDqKTNGaQ7js0ZpKKAuLRSUUBcWikozQO46ikzRQFxc0ZpKKQXFzS02igdx1FNooC46jNNooC47NFNooC46im0UBcdSZpKKBXFzRmkophcWikozQAUUZpKAFopKKBC5pM0UUAFFJmq99KVi2LwznaKG7K44q7sTWsNxqNyYLY7Y1/1knpWxF4ftQm1QXbu571Y0GCOOxjhjGFxuc+rVqcAegFcE6kmz1KdKKiche6ZHayFdtV/JCHMbFTWzrUivNgc4rMIrpjrHU4Z+7J2J7OaObFvdDB/hf0qK9t5LWYxt+B9ahcfnWt/wAf+hs3WeDgfSpv7Jp9DS3totfaRkUmaQEHnOaM11HDcWkzSUUAFFJmkJpiuLSE0maKBBmikJppNMBxNNJpKKdhBQTSE0lMQpNNopKYrgTRRSE07E3CkoNMLUCFY00mkoNMQUlFIaYgNIaDTTQK4GkopDTJA00mgmkNNIQE0hoNNJqhATSUU2mS2FIaUmmHNMkCaaadsY9BR5b+lHNHuPkl2GGmmnlGHXA/GmHbnHJPsKXtIrqNUZvoNNIelTJBIwydsa+ueaULbL6zt/tDFR7Vv4UWqMV8TK25c9yfpTHlZekf61aeRjwuEHoKgZaVpP4mVeK+FFc3Fxn5VxSpeXaHtUjVE1Hs49g9rNdS9ZalBIwjvIAVPereqaCklmb6xIngxllxytYLitvwhq72F8sUh3QvwynpWclKn71P7jWEoVvcqr5nPPYWbH5rdc/SlS2t4/uRKPwrp/G+kpp96lzbj/RrnlMeveudNdtKcakVKPU86vTnRm6cuglIaDSGtkYDTSGg0hpkhRRRTsK4gpRTadQwQ4U4UynCkUh9KKaKWkNDwadTBThSKTHg04VGKcDUlDxThTKUUmNEgpRTRS0ih1PBqMUopDRIDTqYKUGk0UPFOFMpwqSh4opoNOFIaY6lBpopaRRIDS1GDTwc1IxwpRTaUUihwpwNMBpRSGh9Lmmg0tIY4U4GmZpaBj6UGmA06lYY4GlplOBpDuOpabS5osO44GlzTaAamxVx4pc0wUuaBj6WmA0tIB+aKbS5osO46jNJmikO44GlzTaM0hj6M00GlBoC44GlzTM0tFhj6KbmgGkA/NGabmloAdRmm0ZoHcdmlBpuaM0BcfmjNNopWGOzRTc0ZosA+im5ozRYB1FNzS5osFxaKTNGaAFopM0ZpDuLRSZozQFxaKTNGaAuLRSZozQFxaKTNGaYhaKTNJmgLjqKbmjNFguOppZmkWKJd0j/AHRSZqstzLZ6ml3GNwj+8PSs6jcY6GlKKlLXYs30V5p8qi6jXa3oc1O0ebZbmM7oz+lV9Q1Br5/MkYY7Crdsy2fhG7u7j5Yi6BM98ntWLlKCTbOlQhUbjFFYmkzTQ2QCOlFdRwi5qjfNvkXHY1dzWeTuuJIxywBfHtWdV2RrRV5HT6JfrDAI5PSrN5qa7NqVzlu4aMEHtU69Kj2UW7m3t5KPKSyOXcs3NMNJmkJrWxhca1afhI+ZJdxnlfLY/pWLcy4BUGtnw+yab4f1HVrg7UWMqCfUjArnxL/ds68Gm6qOc0uUPBtznaT/ADq5XOeCJpJrDzJOpYn9a6EmuqHwo4amknYXNITSUVRmGaKQkUhamApNIWpKguJvLKovLt0FDslcEm3ZErsqjLGq016qdIpD77a07e2htoBNdfPIeimo5pfO48tVX0FYqpKT0Wh0SpQgtXqZi6ipPzRuPwqeK4il+62D78VOYUI+6KrzWcTchdp9RV3kZ2g+hMfem5qCKR7dxHN88Z4DdxVmRduCDlTyDVxnfRmc4WV1sNpKCaQ1oZAaQmkLU0mgQE0lFJmnYQpNJSUlMVwpDQaTNOxIGkopCaYgJxTTQaaadhCk0hoNRlxn0H97tQ2luNJvYcTSVJJDIsYkxlD/ABDpUNOLT2IknF2YUjEKMk4FKSAMngVLpVh/aTPcXMhg0+D779C5HYetTUqKCLo0XVditCs90+21iLju5Hyj8aJ4ZoTgyKX7hTkVo3N+9wv2XTYhaWY4G0YL+5p9nppPO2ue7eszr5UtKf3mSiXR/jNPMVyRy5rpItMGOlLLpo29KFUh2B0qnc5Y27Z+diakQFBhflq/f2zRt0qlXRGzWhyTunqMYZPPJpDT+KYaszGGmMKkNNNFguRMKiNTNUbigLkDDmo8lHDDqDUzVDJ0osFz0Ccf2v8AD+R8bprUAr+JrgK9A+HB+06Ne2p5DRn9BXnNu5fzN3UOw/WsMDK050+zOnM481OnV7q33EtMNKabXpnjsDTTS0000SwooopiAUopgp1ADhThTaWkUPFOFMBpwpMY4U4UylFSUPFOFMpwpMpMeDTqjFOBpDHinA0ylFSUmPpwpgNOpMYop4NMFKKRSY8GnUwUoNDRRIKUGmU6pGPFKKYKcKQ0x1KDTRS0ih4NOqIU8GlYdx9KKbSipsMcKUGmilpFJjxRTc0oNFhjqUGmilzSGPBzS0ylDUDHg0oNNopAPpc0wGnCkO46jNNpaVirjhS5ptGaQ7jwaWmZpc0DH0ZpoNLmkA7NLmm0ZosMfRTQaXNKw7i5pc02lpBcdmjNNozQMfRmm5pc0BcdmlzTM0tFh3HZpaZRmlYB9FNzSg0AOzRmm5ozQA7NFJmigYtLTaKAHUU2igB1GabRQFx2aM02igLjs0ZptFADs0U2igB2aM02igBc0ZpM0maBDs0maTNGaAFrC12+u9GvF1GGAXNueJ4iM5HsK2802VEkQpIoZT2NROCmrGlOo4S5kZNt488AiD7TcQ6kkg5MO0dfpWXfeLL3xzqdvb2Nm1lotsfkQrtL+7CtCfwto003mtbLu+grTsrO2s4/Lt4lQewrnjhnzXk7nVPGLlcYq1yyo2qF9BRmkorrscIuawtYujpmoxXxGYiQsv8Au963Ko6xZpe2bwsAcjFTOPNGxdOfJJMsSoY40vbU+ZaTgMrLyBntTo7riuC0jxRf+Cr6Sy1CBr3R5G5XGWT/AHfSvQNJn8L+IohNo2sW8bsMmCV/nX2xXIq3J7szvlQ9ouamIblfSopLhj7CtdfCeoscoVZfUVK+g6bpqefrmsWtpGvJ3vireIppbmccJVb2MjSrC41O7SGFS2TyR2rF+OPia3tbO28CaRKryMQbxkPKkHIFV/H/AMYNJ0eyk0XwLELi8cbWuyMr+BFcR4C0G7vL5tV1N3mnlO53kOWJrBc1ea00OpqOGpvXVnoHhW1NtpcanritioolEcYVRgAU7NeklZHjN3dxxamk0lFVYkKKQmkJp2FcdmqGjt9p1t2k+6nQVdrH0yTyb+UZwc8VnV6I2ouzbN+6kM1wWPQdB6UgqJTk5qShLQUnd3FpDS01jzVWJuQzIHUqai02Td5tnIclAXU+3pUszBVJqjYuf7VZh08s5+lZVHZX7GtHWXL3LZPFMJpiSrKXZegbFOrpWqucclZ2CikJopkhSGjNJTEFIaQmkpiuGaKKaTTEBam0GkpiA0GkJpCaYiO4faoJ6ZGT7V0OsXWkNosdtaxIzEfeA5rl7+6jszHNOpa3BxIBWtYaDJfRLNot1DeW7cgoclfrXHWcfaLndj0MOpui/Zq99yfweDNeyafL+8hdGYA9iBWddR+RcSQ5ztOK27m60rwFpU+oapeQzanKhjgtUb5/mGM49q5DR57i5sVuLr/WvyaMLNTqy5dv1DGUnCjDn+L9CxPmR0hBx5jBSfQGtS+k85YdLtvltoAA4H8bjvWPcOY7hGXqRXQaDbh23sOTyac3rzsmmrJU18y7pmnAKCwrZigVQOKWJQqgCpBXJKbbO+FNRQBRSMoNLSO4UZNJFOxi65CAhNc24wTXQa1dKwKg1zrnLGvSoJ8up42Ka5tBCaaaDTTXRY5bgaY1ONNNFhXGN0pjU89ajaiwyJutRP0NSvVedsLjvSA9E+E64s7uU/dEbfyNeX6ZMJmmYdPNf+Zr1Pw6y6J8NtU1Sb5QIwAT78V5F4c/493bszs35muPBPmxE2ejmMeXC0omqaQ0UleueAIaQ0GkNUSFFNzRQFwFOFNpRQJDxSim0tJlIdTxTBSikMeKUU0U4UihwpaaKcKQxwpwpgpRSZSJAaUUwU4GpKHCnioxThSGmPFLTRSikMcKcKZSikUPBpwNMFKKTQ0yQUoNMBp1SUPFFNBpwoHcdRmm06kUOBpwNRinCkMeKWmg0oNJoY+lBplKDUjuPoBptLQMeDRTaUGkO46nA0zNLQO4+lBqMGnA0rDH5paZS5pDuOzS03NLQO46jNJmilYdx2aXNNooHceDSg1HmlpBcfS5pgNLmgY/NGabS0hjs0U3NGaVgH0U3NLmiw7i5pc03NFAXHZpc02ikA7NFNzRmgY+imZpc0AOzRmm5pc0BcdmjNNzRmiwXHZozTc0UWHcdmjNNoosFx2aM02iiwXHZozTaKLBcdmjNNoosFx2aM02jNFguLmjNJmjNFhXFopM0maAHUU3NJmgB1GabmigB2aTNJRQIM0GkoyKYGZrej22pQlZEBJHpXmuteB72zmebTJpbdj3ibaa9cLU1gG+8AaznSUtzWnWlDY8PaLxzbjyk1vU9v8A13aoBoHijU3232o3twrdRLIWH617i1rbseY1/KnJbwp92NR+FZLCROh46djzrwr4BhtSskyDI56V6FZWsVrEI41AAqcYHSkzXRCmo7HJOrKb1FozTc0ZqzMXNJmkpM0xXFopKKBXDNc9O3l6oYOknWP/AGq6CsbxPprXtt5tuxS4j5UioqRbWm5pRmoy12L1pd5XnqOtXFnUiuL0nxFbyTfYtWYWV6vyiRh8r/hXSBbhUEnl74z0cEYNYwqp6dTonRa1WqNIzJ/eFRSXAHSs43S5wcj8KVGlmbbBE0jegrRyMuVj7iXOSx4qvcXMemaFe6vcMEEqNbwZ7uelS362elQfbPEV2lpEvIgJ+aT2BFcNfaveeN9fhSGEwaVbECKPHYdCfU+9c058/uROulT9kvaTOy8MtI2kRSTffYAmtKoraJYLdIl6KMVJmvQirKx5UpXbYUlFNJpkik00miimTcKQmkJpKdgA0hoNJTEFITQTTTTFcCaQ0GkpktkdzClxC0Ui5VhzXH3vhvV7WZm0fWLu0jb+CKUqPyFdmTTSamdKNRe8i6VadJ3izjdK8J3LXa3esX017IvQyuWI/OuuwscW1RhVHFPJqOXmNh7U4U4wVoompWlUd5Mjuh8sEvYiuj8PzqABXP2ZF3pUgXloH21Lp1w0bCuNLmi12PQcuSal0aO+jdSOtPLDHWsC2v8A5R81Syahgda5/ZO51e3jY1ZZ1QdaydR1EAEA1n3eoM2QDWZJKznJNdNKh1Zx1sV0RLcztKx5qvRTTXalY8+TuwNIaM0lUQBpppT1prGgBpqNqeaic4FAyOQ80aVayahqcUEak5YVDKzSNtXvXo/gDSbXQtIuPE2sssNvboXLPXLiaypQbO3BYZ16iXQwvj9qseh+DdP8JwMDLef68KeVAwRmuD0OLyrFB7Vh65rl1438dXWtXAYRl9sadgo4BFdRCojiVfQU8uouELvdk5vXVSpyx2Q40hpabXpo8ZgaYaU0lMlhRSZopgApaaKUUCHinCmCnUih1LTRSikNDxThTBThSKHUopopaQ0PpRTRS0ikPFKKbS1JSHilBpopRSGPFOFMFKKQx4pabSikNMcDThTKUUih4pwNMpRSYySlBqMU8Uih4NFNFOFIYopabSikUmOFOBplKKBjwadTBSg1LQx4paaKKQx4NFIKKQx2aUGm0tFgHUtNFKKQxQacDTaKBj6XNMBpc0rDH5paZSikMdS5ptLQFx1FNpc0WGLS5pKKQ7i0oNNozQO48GlzTKKQx9LTM0oNFguOzS5pooosO46lzTKWkA7NFNzRmlYB9FNFFFgHUU2lzRYdxaKTNAoC4tGaKKQXDNGaKKAuGaM0UUBcM0ZoooC4ZozRRQFwooooC4UUhozTC4tFNJo3UWC46imZNFFhDs0ZplFFgHbqTJpKDTsAtJRmkp2FcWjNIaTNAC5pM0lFMQuaSkzRQFxaTNFFFhXCikNJTELRmkppagQ6mlqQmm0AYniLw7Z6shLKEl7MK49tM8VeH3LabdPIg6B/mH616XSHHcA/Ws50Iz3NqeInT2Z5unjXxrbjZNBC5HfyBUU3jHx3eny4xFGh4+WEA/nXo720D/eiQ/hQtvAn3YkH4Vj9Uj3Oj+0JdjzKw8J6xrFz9o1a4mdSdxDsSK9C0XSrXS7YRQIAccmr/wBABQa6KdKMNjkq151NwpCaQmkrWxgFFFNJpiFJppNBpDTEFJRSGnYQtNJoNIaYmwNJSUGgm4U0mg001QixZ2st2ZPLIAjGWJqSKxa40ptQgO5IziQelP8ADFkuu38+mh2gdMfvAeufatT4hyR+CfDVvo1rH5s2onLT5xt2n0rzamKcavLfrt5Hr0sFGdDna0te/mc1SHpSIcoG9RRXpo8Yz9Nvl03xAI7g4trn92R/tHoa0tTtmsbxo+qE5U9iKxfE1sJrQuG2uvKn0NbPgm9PibwvLDdLiewPlrL/AHgBXBVfsqnN0Z6lBe3pcnVDoZ2Udae07EdaoglXMfXHepFPNdCSepyttaExYnrSA80ynA1ojJjqbSUZ5pkMUmkpKQmqELTGNBNRyNtFAgdgo5qrLIznatI7tI2M12/w78LW+qXKyzyZA5xisa1aNKPNI6cPh5VpqMRnw/8ACTXsv2++xHax/MzNwMV578dviJ/wkV+vhTw45GlWx2yOvSU9x+dan7Q3xGvrO7k8CaPCbG3RB58qtzID29q868GaTExEztuY8815tGEsTUU5fI9fEVIYOk6cN+rNzwppi2lqrFecVvUiKEQKvAoNfQQioqx8rUm5ycmBpppaaaszENIaWmmmhBRSUUxH/9k="/>
          <p:cNvSpPr>
            <a:spLocks noChangeAspect="1" noChangeArrowheads="1"/>
          </p:cNvSpPr>
          <p:nvPr/>
        </p:nvSpPr>
        <p:spPr bwMode="auto">
          <a:xfrm>
            <a:off x="3714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276233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137" name="Rectangle 136">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Title 1"/>
          <p:cNvSpPr>
            <a:spLocks noGrp="1"/>
          </p:cNvSpPr>
          <p:nvPr>
            <p:ph type="title"/>
          </p:nvPr>
        </p:nvSpPr>
        <p:spPr>
          <a:xfrm>
            <a:off x="6513788" y="365125"/>
            <a:ext cx="4840010" cy="1807305"/>
          </a:xfrm>
        </p:spPr>
        <p:txBody>
          <a:bodyPr>
            <a:normAutofit/>
          </a:bodyPr>
          <a:lstStyle/>
          <a:p>
            <a:pPr>
              <a:defRPr/>
            </a:pPr>
            <a:br>
              <a:rPr lang="en-GB" altLang="en-US" sz="3100" cap="none"/>
            </a:br>
            <a:r>
              <a:rPr lang="en-GB" altLang="en-US" sz="3100" cap="none"/>
              <a:t>What does police and policing mean to you?</a:t>
            </a:r>
            <a:br>
              <a:rPr lang="en-GB" altLang="en-US" sz="3100" cap="none"/>
            </a:br>
            <a:endParaRPr lang="en-GB" sz="3100" cap="none"/>
          </a:p>
        </p:txBody>
      </p:sp>
      <p:pic>
        <p:nvPicPr>
          <p:cNvPr id="11268" name="Picture 5" descr="http://ldswhy.com/qa/wp-content/uploads/2010/03/man-thinking-gif.gif"/>
          <p:cNvPicPr>
            <a:picLocks noChangeAspect="1" noChangeArrowheads="1"/>
          </p:cNvPicPr>
          <p:nvPr/>
        </p:nvPicPr>
        <p:blipFill rotWithShape="1">
          <a:blip r:embed="rId2">
            <a:extLst>
              <a:ext uri="{28A0092B-C50C-407E-A947-70E740481C1C}">
                <a14:useLocalDpi xmlns:a14="http://schemas.microsoft.com/office/drawing/2010/main" val="0"/>
              </a:ext>
            </a:extLst>
          </a:blip>
          <a:srcRect t="17823" r="1" b="15797"/>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Content Placeholder 2"/>
          <p:cNvSpPr>
            <a:spLocks noGrp="1"/>
          </p:cNvSpPr>
          <p:nvPr>
            <p:ph sz="quarter" idx="13"/>
          </p:nvPr>
        </p:nvSpPr>
        <p:spPr>
          <a:xfrm>
            <a:off x="6513788" y="2333297"/>
            <a:ext cx="4840010" cy="3843666"/>
          </a:xfrm>
          <a:prstGeom prst="rect">
            <a:avLst/>
          </a:prstGeom>
        </p:spPr>
        <p:txBody>
          <a:bodyPr>
            <a:normAutofit/>
          </a:bodyPr>
          <a:lstStyle/>
          <a:p>
            <a:pPr eaLnBrk="1" hangingPunct="1">
              <a:buFontTx/>
              <a:buNone/>
            </a:pPr>
            <a:endParaRPr lang="en-GB" altLang="en-US" sz="2000"/>
          </a:p>
          <a:p>
            <a:pPr eaLnBrk="1" hangingPunct="1">
              <a:buFontTx/>
              <a:buNone/>
            </a:pPr>
            <a:r>
              <a:rPr lang="en-GB" altLang="en-US" sz="2000"/>
              <a:t>	</a:t>
            </a:r>
          </a:p>
        </p:txBody>
      </p:sp>
    </p:spTree>
    <p:extLst>
      <p:ext uri="{BB962C8B-B14F-4D97-AF65-F5344CB8AC3E}">
        <p14:creationId xmlns:p14="http://schemas.microsoft.com/office/powerpoint/2010/main" val="182557578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266">
                                            <p:txEl>
                                              <p:pRg st="1" end="1"/>
                                            </p:txEl>
                                          </p:spTgt>
                                        </p:tgtEl>
                                        <p:attrNameLst>
                                          <p:attrName>style.visibility</p:attrName>
                                        </p:attrNameLst>
                                      </p:cBhvr>
                                      <p:to>
                                        <p:strVal val="visible"/>
                                      </p:to>
                                    </p:set>
                                    <p:animEffect transition="in" filter="fade">
                                      <p:cBhvr>
                                        <p:cTn id="7" dur="1000"/>
                                        <p:tgtEl>
                                          <p:spTgt spid="11266">
                                            <p:txEl>
                                              <p:pRg st="1" end="1"/>
                                            </p:txEl>
                                          </p:spTgt>
                                        </p:tgtEl>
                                      </p:cBhvr>
                                    </p:animEffect>
                                    <p:anim calcmode="lin" valueType="num">
                                      <p:cBhvr>
                                        <p:cTn id="8" dur="1000" fill="hold"/>
                                        <p:tgtEl>
                                          <p:spTgt spid="1126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126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38200" y="365125"/>
            <a:ext cx="10515600" cy="1325563"/>
          </a:xfrm>
        </p:spPr>
        <p:txBody>
          <a:bodyPr>
            <a:normAutofit fontScale="90000"/>
          </a:bodyPr>
          <a:lstStyle/>
          <a:p>
            <a:pPr>
              <a:defRPr/>
            </a:pPr>
            <a:r>
              <a:rPr lang="en-GB" altLang="en-US" sz="6600"/>
              <a:t>Who are the Police &amp; What is Policing?</a:t>
            </a:r>
          </a:p>
        </p:txBody>
      </p:sp>
      <p:sp>
        <p:nvSpPr>
          <p:cNvPr id="10243" name="Rectangle 3"/>
          <p:cNvSpPr>
            <a:spLocks noGrp="1" noChangeArrowheads="1"/>
          </p:cNvSpPr>
          <p:nvPr>
            <p:ph sz="quarter" idx="13"/>
          </p:nvPr>
        </p:nvSpPr>
        <p:spPr>
          <a:xfrm>
            <a:off x="838200" y="1929384"/>
            <a:ext cx="10515600" cy="4251960"/>
          </a:xfrm>
          <a:prstGeom prst="rect">
            <a:avLst/>
          </a:prstGeom>
        </p:spPr>
        <p:txBody>
          <a:bodyPr>
            <a:normAutofit/>
          </a:bodyPr>
          <a:lstStyle/>
          <a:p>
            <a:pPr marL="0" indent="0" eaLnBrk="1" hangingPunct="1">
              <a:lnSpc>
                <a:spcPct val="100000"/>
              </a:lnSpc>
              <a:buNone/>
            </a:pPr>
            <a:endParaRPr lang="en-GB" altLang="en-US" dirty="0"/>
          </a:p>
          <a:p>
            <a:pPr marL="92075" indent="-92075">
              <a:lnSpc>
                <a:spcPct val="100000"/>
              </a:lnSpc>
              <a:buClr>
                <a:schemeClr val="accent1">
                  <a:lumMod val="75000"/>
                </a:schemeClr>
              </a:buClr>
              <a:buNone/>
              <a:defRPr/>
            </a:pPr>
            <a:r>
              <a:rPr lang="en-GB" altLang="en-US" b="1" i="1" dirty="0">
                <a:latin typeface="Calibri" panose="020F0502020204030204" pitchFamily="34" charset="0"/>
              </a:rPr>
              <a:t>‘</a:t>
            </a:r>
            <a:r>
              <a:rPr lang="en-GB" altLang="en-US" b="1" i="1" cap="none" dirty="0">
                <a:latin typeface="Calibri" panose="020F0502020204030204" pitchFamily="34" charset="0"/>
              </a:rPr>
              <a:t>Police’ refers to a particular kind of social institution, while </a:t>
            </a:r>
          </a:p>
          <a:p>
            <a:pPr marL="92075" indent="-92075">
              <a:lnSpc>
                <a:spcPct val="100000"/>
              </a:lnSpc>
              <a:buClr>
                <a:schemeClr val="accent1">
                  <a:lumMod val="75000"/>
                </a:schemeClr>
              </a:buClr>
              <a:buNone/>
              <a:defRPr/>
            </a:pPr>
            <a:endParaRPr lang="en-GB" altLang="en-US" b="1" i="1" cap="none" dirty="0">
              <a:latin typeface="Calibri" panose="020F0502020204030204" pitchFamily="34" charset="0"/>
            </a:endParaRPr>
          </a:p>
          <a:p>
            <a:pPr marL="92075" indent="-92075">
              <a:lnSpc>
                <a:spcPct val="100000"/>
              </a:lnSpc>
              <a:buClr>
                <a:schemeClr val="accent1">
                  <a:lumMod val="75000"/>
                </a:schemeClr>
              </a:buClr>
              <a:buNone/>
              <a:defRPr/>
            </a:pPr>
            <a:r>
              <a:rPr lang="en-GB" altLang="en-US" b="1" i="1" cap="none" dirty="0">
                <a:latin typeface="Calibri" panose="020F0502020204030204" pitchFamily="34" charset="0"/>
              </a:rPr>
              <a:t>‘Policing’ implies a set of process with specific social functions”.</a:t>
            </a:r>
            <a:r>
              <a:rPr lang="en-GB" altLang="en-US" b="1" cap="none" dirty="0">
                <a:latin typeface="Calibri" panose="020F0502020204030204" pitchFamily="34" charset="0"/>
              </a:rPr>
              <a:t> </a:t>
            </a:r>
          </a:p>
        </p:txBody>
      </p:sp>
    </p:spTree>
    <p:extLst>
      <p:ext uri="{BB962C8B-B14F-4D97-AF65-F5344CB8AC3E}">
        <p14:creationId xmlns:p14="http://schemas.microsoft.com/office/powerpoint/2010/main" val="4183440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243">
                                            <p:txEl>
                                              <p:pRg st="1" end="1"/>
                                            </p:txEl>
                                          </p:spTgt>
                                        </p:tgtEl>
                                        <p:attrNameLst>
                                          <p:attrName>style.visibility</p:attrName>
                                        </p:attrNameLst>
                                      </p:cBhvr>
                                      <p:to>
                                        <p:strVal val="visible"/>
                                      </p:to>
                                    </p:set>
                                    <p:animEffect transition="in" filter="fade">
                                      <p:cBhvr>
                                        <p:cTn id="7" dur="1000"/>
                                        <p:tgtEl>
                                          <p:spTgt spid="10243">
                                            <p:txEl>
                                              <p:pRg st="1" end="1"/>
                                            </p:txEl>
                                          </p:spTgt>
                                        </p:tgtEl>
                                      </p:cBhvr>
                                    </p:animEffect>
                                    <p:anim calcmode="lin" valueType="num">
                                      <p:cBhvr>
                                        <p:cTn id="8" dur="1000" fill="hold"/>
                                        <p:tgtEl>
                                          <p:spTgt spid="1024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24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243">
                                            <p:txEl>
                                              <p:pRg st="3" end="3"/>
                                            </p:txEl>
                                          </p:spTgt>
                                        </p:tgtEl>
                                        <p:attrNameLst>
                                          <p:attrName>style.visibility</p:attrName>
                                        </p:attrNameLst>
                                      </p:cBhvr>
                                      <p:to>
                                        <p:strVal val="visible"/>
                                      </p:to>
                                    </p:set>
                                    <p:animEffect transition="in" filter="fade">
                                      <p:cBhvr>
                                        <p:cTn id="14" dur="1000"/>
                                        <p:tgtEl>
                                          <p:spTgt spid="10243">
                                            <p:txEl>
                                              <p:pRg st="3" end="3"/>
                                            </p:txEl>
                                          </p:spTgt>
                                        </p:tgtEl>
                                      </p:cBhvr>
                                    </p:animEffect>
                                    <p:anim calcmode="lin" valueType="num">
                                      <p:cBhvr>
                                        <p:cTn id="15" dur="1000" fill="hold"/>
                                        <p:tgtEl>
                                          <p:spTgt spid="1024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24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3D638-9BCB-43C2-A521-B27B3C43AB6A}"/>
              </a:ext>
            </a:extLst>
          </p:cNvPr>
          <p:cNvSpPr>
            <a:spLocks noGrp="1"/>
          </p:cNvSpPr>
          <p:nvPr>
            <p:ph type="title"/>
          </p:nvPr>
        </p:nvSpPr>
        <p:spPr>
          <a:xfrm>
            <a:off x="838200" y="365125"/>
            <a:ext cx="10515600" cy="430005"/>
          </a:xfrm>
        </p:spPr>
        <p:txBody>
          <a:bodyPr>
            <a:noAutofit/>
          </a:bodyPr>
          <a:lstStyle/>
          <a:p>
            <a:r>
              <a:rPr lang="en-GB" sz="2800" dirty="0"/>
              <a:t>Police Today? </a:t>
            </a:r>
          </a:p>
        </p:txBody>
      </p:sp>
      <p:pic>
        <p:nvPicPr>
          <p:cNvPr id="5" name="Content Placeholder 4">
            <a:extLst>
              <a:ext uri="{FF2B5EF4-FFF2-40B4-BE49-F238E27FC236}">
                <a16:creationId xmlns:a16="http://schemas.microsoft.com/office/drawing/2014/main" id="{4AA0A0C3-7C81-4BB0-9B99-015491EB1AC7}"/>
              </a:ext>
            </a:extLst>
          </p:cNvPr>
          <p:cNvPicPr>
            <a:picLocks noGrp="1" noChangeAspect="1"/>
          </p:cNvPicPr>
          <p:nvPr>
            <p:ph idx="1"/>
          </p:nvPr>
        </p:nvPicPr>
        <p:blipFill>
          <a:blip r:embed="rId2"/>
          <a:stretch>
            <a:fillRect/>
          </a:stretch>
        </p:blipFill>
        <p:spPr>
          <a:xfrm>
            <a:off x="570914" y="910884"/>
            <a:ext cx="3318500" cy="2169942"/>
          </a:xfrm>
        </p:spPr>
      </p:pic>
      <p:pic>
        <p:nvPicPr>
          <p:cNvPr id="7" name="Picture 6">
            <a:extLst>
              <a:ext uri="{FF2B5EF4-FFF2-40B4-BE49-F238E27FC236}">
                <a16:creationId xmlns:a16="http://schemas.microsoft.com/office/drawing/2014/main" id="{2FD70E45-B943-4737-BEED-E03988FD0981}"/>
              </a:ext>
            </a:extLst>
          </p:cNvPr>
          <p:cNvPicPr>
            <a:picLocks noChangeAspect="1"/>
          </p:cNvPicPr>
          <p:nvPr/>
        </p:nvPicPr>
        <p:blipFill>
          <a:blip r:embed="rId3"/>
          <a:stretch>
            <a:fillRect/>
          </a:stretch>
        </p:blipFill>
        <p:spPr>
          <a:xfrm>
            <a:off x="7792948" y="365125"/>
            <a:ext cx="3670974" cy="2610192"/>
          </a:xfrm>
          <a:prstGeom prst="rect">
            <a:avLst/>
          </a:prstGeom>
        </p:spPr>
      </p:pic>
      <p:pic>
        <p:nvPicPr>
          <p:cNvPr id="9" name="Picture 8">
            <a:extLst>
              <a:ext uri="{FF2B5EF4-FFF2-40B4-BE49-F238E27FC236}">
                <a16:creationId xmlns:a16="http://schemas.microsoft.com/office/drawing/2014/main" id="{81BEC327-CA1D-4637-A013-1576CE6AB3A9}"/>
              </a:ext>
            </a:extLst>
          </p:cNvPr>
          <p:cNvPicPr>
            <a:picLocks noChangeAspect="1"/>
          </p:cNvPicPr>
          <p:nvPr/>
        </p:nvPicPr>
        <p:blipFill>
          <a:blip r:embed="rId4"/>
          <a:stretch>
            <a:fillRect/>
          </a:stretch>
        </p:blipFill>
        <p:spPr>
          <a:xfrm>
            <a:off x="324656" y="3777175"/>
            <a:ext cx="5571230" cy="1110176"/>
          </a:xfrm>
          <a:prstGeom prst="rect">
            <a:avLst/>
          </a:prstGeom>
        </p:spPr>
      </p:pic>
      <p:pic>
        <p:nvPicPr>
          <p:cNvPr id="11" name="Picture 10">
            <a:extLst>
              <a:ext uri="{FF2B5EF4-FFF2-40B4-BE49-F238E27FC236}">
                <a16:creationId xmlns:a16="http://schemas.microsoft.com/office/drawing/2014/main" id="{8119F70F-6515-4C69-B69F-D60E548F07D6}"/>
              </a:ext>
            </a:extLst>
          </p:cNvPr>
          <p:cNvPicPr>
            <a:picLocks noChangeAspect="1"/>
          </p:cNvPicPr>
          <p:nvPr/>
        </p:nvPicPr>
        <p:blipFill>
          <a:blip r:embed="rId5"/>
          <a:stretch>
            <a:fillRect/>
          </a:stretch>
        </p:blipFill>
        <p:spPr>
          <a:xfrm rot="585815">
            <a:off x="3760177" y="1199138"/>
            <a:ext cx="4671646" cy="1478349"/>
          </a:xfrm>
          <a:prstGeom prst="rect">
            <a:avLst/>
          </a:prstGeom>
        </p:spPr>
      </p:pic>
      <p:pic>
        <p:nvPicPr>
          <p:cNvPr id="13" name="Picture 12">
            <a:extLst>
              <a:ext uri="{FF2B5EF4-FFF2-40B4-BE49-F238E27FC236}">
                <a16:creationId xmlns:a16="http://schemas.microsoft.com/office/drawing/2014/main" id="{9C68F712-E9E8-411F-9D40-3E63CA59F9C0}"/>
              </a:ext>
            </a:extLst>
          </p:cNvPr>
          <p:cNvPicPr>
            <a:picLocks noChangeAspect="1"/>
          </p:cNvPicPr>
          <p:nvPr/>
        </p:nvPicPr>
        <p:blipFill>
          <a:blip r:embed="rId6"/>
          <a:stretch>
            <a:fillRect/>
          </a:stretch>
        </p:blipFill>
        <p:spPr>
          <a:xfrm>
            <a:off x="5739618" y="3591121"/>
            <a:ext cx="5436421" cy="2649497"/>
          </a:xfrm>
          <a:prstGeom prst="rect">
            <a:avLst/>
          </a:prstGeom>
        </p:spPr>
      </p:pic>
    </p:spTree>
    <p:extLst>
      <p:ext uri="{BB962C8B-B14F-4D97-AF65-F5344CB8AC3E}">
        <p14:creationId xmlns:p14="http://schemas.microsoft.com/office/powerpoint/2010/main" val="351837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557140"/>
          </a:xfrm>
        </p:spPr>
        <p:txBody>
          <a:bodyPr>
            <a:normAutofit fontScale="90000"/>
          </a:bodyPr>
          <a:lstStyle/>
          <a:p>
            <a:r>
              <a:rPr lang="en-GB" cap="none"/>
              <a:t>Key Terms In Policing</a:t>
            </a:r>
          </a:p>
        </p:txBody>
      </p:sp>
      <p:sp>
        <p:nvSpPr>
          <p:cNvPr id="3" name="Content Placeholder 2"/>
          <p:cNvSpPr>
            <a:spLocks noGrp="1"/>
          </p:cNvSpPr>
          <p:nvPr>
            <p:ph sz="quarter" idx="13"/>
          </p:nvPr>
        </p:nvSpPr>
        <p:spPr>
          <a:xfrm>
            <a:off x="913774" y="1556658"/>
            <a:ext cx="10363826" cy="4234542"/>
          </a:xfrm>
          <a:prstGeom prst="rect">
            <a:avLst/>
          </a:prstGeom>
        </p:spPr>
        <p:txBody>
          <a:bodyPr>
            <a:noAutofit/>
          </a:bodyPr>
          <a:lstStyle/>
          <a:p>
            <a:r>
              <a:rPr lang="en-GB" cap="none">
                <a:effectLst/>
              </a:rPr>
              <a:t>Police and policing:</a:t>
            </a:r>
            <a:r>
              <a:rPr lang="en-GB" b="0" cap="none">
                <a:effectLst/>
              </a:rPr>
              <a:t> the distinction between police and policing differentiates between the relatively narrow range of activities conducted by the police service and broader processes of social regulation performed more widely by a diverse range of agencies and actors. </a:t>
            </a:r>
          </a:p>
          <a:p>
            <a:endParaRPr lang="en-GB" b="0" cap="none">
              <a:effectLst/>
            </a:endParaRPr>
          </a:p>
          <a:p>
            <a:r>
              <a:rPr lang="en-GB" b="0" cap="none">
                <a:effectLst/>
              </a:rPr>
              <a:t>As an increasing range of public, private and civil sector organisations become involved in law enforcement, crime prevention, and community safety, policing in these broader terms has become more salient.</a:t>
            </a:r>
          </a:p>
          <a:p>
            <a:endParaRPr lang="en-GB" b="0" cap="none">
              <a:effectLst/>
            </a:endParaRPr>
          </a:p>
          <a:p>
            <a:pPr marL="0" indent="0">
              <a:buNone/>
            </a:pPr>
            <a:r>
              <a:rPr lang="en-GB" b="0" cap="none">
                <a:effectLst/>
              </a:rPr>
              <a:t>Rowe (2019)</a:t>
            </a:r>
          </a:p>
          <a:p>
            <a:endParaRPr lang="en-GB">
              <a:effectLst/>
            </a:endParaRPr>
          </a:p>
          <a:p>
            <a:endParaRPr lang="en-GB">
              <a:effectLst/>
            </a:endParaRPr>
          </a:p>
          <a:p>
            <a:endParaRPr lang="en-GB"/>
          </a:p>
        </p:txBody>
      </p:sp>
    </p:spTree>
    <p:extLst>
      <p:ext uri="{BB962C8B-B14F-4D97-AF65-F5344CB8AC3E}">
        <p14:creationId xmlns:p14="http://schemas.microsoft.com/office/powerpoint/2010/main" val="18879583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D846E-B8E2-42AC-A8C8-FF457EFB32C4}"/>
              </a:ext>
            </a:extLst>
          </p:cNvPr>
          <p:cNvSpPr>
            <a:spLocks noGrp="1"/>
          </p:cNvSpPr>
          <p:nvPr>
            <p:ph type="title"/>
          </p:nvPr>
        </p:nvSpPr>
        <p:spPr>
          <a:xfrm>
            <a:off x="838200" y="365126"/>
            <a:ext cx="10515600" cy="1052858"/>
          </a:xfrm>
        </p:spPr>
        <p:txBody>
          <a:bodyPr/>
          <a:lstStyle/>
          <a:p>
            <a:r>
              <a:rPr lang="en-GB" dirty="0"/>
              <a:t>What is policing 1</a:t>
            </a:r>
          </a:p>
        </p:txBody>
      </p:sp>
      <p:sp>
        <p:nvSpPr>
          <p:cNvPr id="3" name="Content Placeholder 2">
            <a:extLst>
              <a:ext uri="{FF2B5EF4-FFF2-40B4-BE49-F238E27FC236}">
                <a16:creationId xmlns:a16="http://schemas.microsoft.com/office/drawing/2014/main" id="{085D8398-DF88-4A9B-914E-4B756B54D396}"/>
              </a:ext>
            </a:extLst>
          </p:cNvPr>
          <p:cNvSpPr>
            <a:spLocks noGrp="1"/>
          </p:cNvSpPr>
          <p:nvPr>
            <p:ph idx="1"/>
          </p:nvPr>
        </p:nvSpPr>
        <p:spPr/>
        <p:txBody>
          <a:bodyPr/>
          <a:lstStyle/>
          <a:p>
            <a:pPr marL="0" indent="0">
              <a:spcBef>
                <a:spcPts val="300"/>
              </a:spcBef>
              <a:spcAft>
                <a:spcPts val="1000"/>
              </a:spcAft>
              <a:buNone/>
              <a:tabLst>
                <a:tab pos="344488" algn="l"/>
                <a:tab pos="461963" algn="l"/>
                <a:tab pos="515938" algn="l"/>
                <a:tab pos="569913" algn="l"/>
                <a:tab pos="687388" algn="l"/>
                <a:tab pos="742950" algn="l"/>
              </a:tabLst>
            </a:pPr>
            <a:r>
              <a:rPr lang="en-GB" dirty="0"/>
              <a:t>A narrow, </a:t>
            </a:r>
            <a:r>
              <a:rPr lang="en-GB" b="1" dirty="0"/>
              <a:t>law-enforcement approach</a:t>
            </a:r>
          </a:p>
          <a:p>
            <a:pPr>
              <a:spcBef>
                <a:spcPts val="300"/>
              </a:spcBef>
            </a:pPr>
            <a:r>
              <a:rPr lang="en-GB" dirty="0"/>
              <a:t>The crime-fighting mandate of police has been self-evident in public discussion of policing for sometime.</a:t>
            </a:r>
          </a:p>
          <a:p>
            <a:pPr>
              <a:spcBef>
                <a:spcPts val="300"/>
              </a:spcBef>
            </a:pPr>
            <a:r>
              <a:rPr lang="en-GB" i="1" dirty="0"/>
              <a:t>2010: Policing in the 21st Century: Reconnecting Police and the People</a:t>
            </a:r>
            <a:r>
              <a:rPr lang="en-GB" dirty="0"/>
              <a:t>: ‘the key priority for police is to cut crime’</a:t>
            </a:r>
          </a:p>
          <a:p>
            <a:pPr>
              <a:spcBef>
                <a:spcPts val="300"/>
              </a:spcBef>
            </a:pPr>
            <a:r>
              <a:rPr lang="en-GB" dirty="0"/>
              <a:t>Problems are:</a:t>
            </a:r>
          </a:p>
          <a:p>
            <a:pPr marL="573088" indent="-339725">
              <a:spcBef>
                <a:spcPts val="300"/>
              </a:spcBef>
              <a:buFont typeface="Arial" pitchFamily="34" charset="0"/>
              <a:buChar char="–"/>
            </a:pPr>
            <a:r>
              <a:rPr lang="en-GB" dirty="0"/>
              <a:t>Enforcing the law is not simple</a:t>
            </a:r>
          </a:p>
          <a:p>
            <a:pPr marL="573088" indent="-339725">
              <a:spcBef>
                <a:spcPts val="300"/>
              </a:spcBef>
              <a:buFont typeface="Arial" pitchFamily="34" charset="0"/>
              <a:buChar char="–"/>
            </a:pPr>
            <a:r>
              <a:rPr lang="en-GB" dirty="0"/>
              <a:t>Law is under-enforced</a:t>
            </a:r>
          </a:p>
          <a:p>
            <a:pPr marL="573088" indent="-339725">
              <a:spcBef>
                <a:spcPts val="300"/>
              </a:spcBef>
              <a:buFont typeface="Arial" pitchFamily="34" charset="0"/>
              <a:buChar char="–"/>
            </a:pPr>
            <a:r>
              <a:rPr lang="en-GB" dirty="0"/>
              <a:t>Law changes</a:t>
            </a:r>
          </a:p>
          <a:p>
            <a:pPr marL="573088" indent="-339725">
              <a:spcBef>
                <a:spcPts val="300"/>
              </a:spcBef>
              <a:buFont typeface="Arial" pitchFamily="34" charset="0"/>
              <a:buChar char="–"/>
            </a:pPr>
            <a:r>
              <a:rPr lang="en-GB" dirty="0"/>
              <a:t>Only a small proportion of police time is spent on law-enforcement</a:t>
            </a:r>
          </a:p>
          <a:p>
            <a:endParaRPr lang="en-GB" dirty="0"/>
          </a:p>
        </p:txBody>
      </p:sp>
      <p:sp>
        <p:nvSpPr>
          <p:cNvPr id="4" name="Slide Number Placeholder 3">
            <a:extLst>
              <a:ext uri="{FF2B5EF4-FFF2-40B4-BE49-F238E27FC236}">
                <a16:creationId xmlns:a16="http://schemas.microsoft.com/office/drawing/2014/main" id="{348DD761-88BB-4633-B173-454BDB80DBC6}"/>
              </a:ext>
            </a:extLst>
          </p:cNvPr>
          <p:cNvSpPr>
            <a:spLocks noGrp="1"/>
          </p:cNvSpPr>
          <p:nvPr>
            <p:ph type="sldNum" sz="quarter" idx="12"/>
          </p:nvPr>
        </p:nvSpPr>
        <p:spPr/>
        <p:txBody>
          <a:bodyPr/>
          <a:lstStyle/>
          <a:p>
            <a:fld id="{5DFEDB64-84C3-4240-BCBA-134AE1D9082C}" type="slidenum">
              <a:rPr lang="en-GB" smtClean="0"/>
              <a:t>10</a:t>
            </a:fld>
            <a:endParaRPr lang="en-GB"/>
          </a:p>
        </p:txBody>
      </p:sp>
    </p:spTree>
    <p:extLst>
      <p:ext uri="{BB962C8B-B14F-4D97-AF65-F5344CB8AC3E}">
        <p14:creationId xmlns:p14="http://schemas.microsoft.com/office/powerpoint/2010/main" val="1628353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05585-2D8C-4804-A9B6-122E5F6F3F3F}"/>
              </a:ext>
            </a:extLst>
          </p:cNvPr>
          <p:cNvSpPr>
            <a:spLocks noGrp="1"/>
          </p:cNvSpPr>
          <p:nvPr>
            <p:ph type="title"/>
          </p:nvPr>
        </p:nvSpPr>
        <p:spPr/>
        <p:txBody>
          <a:bodyPr/>
          <a:lstStyle/>
          <a:p>
            <a:r>
              <a:rPr lang="en-GB" b="1" dirty="0"/>
              <a:t>law-enforcement approach</a:t>
            </a:r>
            <a:endParaRPr lang="en-GB" dirty="0"/>
          </a:p>
        </p:txBody>
      </p:sp>
      <p:sp>
        <p:nvSpPr>
          <p:cNvPr id="3" name="Content Placeholder 2">
            <a:extLst>
              <a:ext uri="{FF2B5EF4-FFF2-40B4-BE49-F238E27FC236}">
                <a16:creationId xmlns:a16="http://schemas.microsoft.com/office/drawing/2014/main" id="{C752EB1C-ECC4-4BCB-B16F-0C676070913E}"/>
              </a:ext>
            </a:extLst>
          </p:cNvPr>
          <p:cNvSpPr>
            <a:spLocks noGrp="1"/>
          </p:cNvSpPr>
          <p:nvPr>
            <p:ph idx="1"/>
          </p:nvPr>
        </p:nvSpPr>
        <p:spPr/>
        <p:txBody>
          <a:bodyPr/>
          <a:lstStyle/>
          <a:p>
            <a:r>
              <a:rPr lang="en-GB" dirty="0"/>
              <a:t>https://www.southwalescommissioner.org.uk/media/1923/crp002-crime-plan-2020-eng-p5.pdf</a:t>
            </a:r>
          </a:p>
        </p:txBody>
      </p:sp>
    </p:spTree>
    <p:extLst>
      <p:ext uri="{BB962C8B-B14F-4D97-AF65-F5344CB8AC3E}">
        <p14:creationId xmlns:p14="http://schemas.microsoft.com/office/powerpoint/2010/main" val="3685136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0A67-09E2-4FBD-B552-BE97B5D53FB7}"/>
              </a:ext>
            </a:extLst>
          </p:cNvPr>
          <p:cNvSpPr>
            <a:spLocks noGrp="1"/>
          </p:cNvSpPr>
          <p:nvPr>
            <p:ph type="title"/>
          </p:nvPr>
        </p:nvSpPr>
        <p:spPr/>
        <p:txBody>
          <a:bodyPr/>
          <a:lstStyle/>
          <a:p>
            <a:r>
              <a:rPr lang="en-GB" dirty="0"/>
              <a:t>What is policing 2</a:t>
            </a:r>
          </a:p>
        </p:txBody>
      </p:sp>
      <p:sp>
        <p:nvSpPr>
          <p:cNvPr id="3" name="Content Placeholder 2">
            <a:extLst>
              <a:ext uri="{FF2B5EF4-FFF2-40B4-BE49-F238E27FC236}">
                <a16:creationId xmlns:a16="http://schemas.microsoft.com/office/drawing/2014/main" id="{4DAC7BC5-C82C-4BA5-9A84-DB7494CF95A9}"/>
              </a:ext>
            </a:extLst>
          </p:cNvPr>
          <p:cNvSpPr>
            <a:spLocks noGrp="1"/>
          </p:cNvSpPr>
          <p:nvPr>
            <p:ph idx="1"/>
          </p:nvPr>
        </p:nvSpPr>
        <p:spPr/>
        <p:txBody>
          <a:bodyPr/>
          <a:lstStyle/>
          <a:p>
            <a:pPr>
              <a:spcAft>
                <a:spcPts val="1000"/>
              </a:spcAft>
              <a:buNone/>
            </a:pPr>
            <a:r>
              <a:rPr lang="en-GB" dirty="0"/>
              <a:t>The significance of </a:t>
            </a:r>
            <a:r>
              <a:rPr lang="en-GB" b="1" dirty="0"/>
              <a:t>‘force’ to policing</a:t>
            </a:r>
          </a:p>
          <a:p>
            <a:pPr marL="233363" indent="0">
              <a:buNone/>
            </a:pPr>
            <a:r>
              <a:rPr lang="en-GB" dirty="0"/>
              <a:t>The authority to use legitimate force over a given territory</a:t>
            </a:r>
          </a:p>
          <a:p>
            <a:r>
              <a:rPr lang="en-GB" dirty="0"/>
              <a:t>So the right to use legitimate force against fellow citizens is a defining characteristic? The emphasis on police use of force reveals important properties of police work. Problems are:</a:t>
            </a:r>
          </a:p>
          <a:p>
            <a:pPr marL="573088" indent="-339725">
              <a:buFont typeface="Arial" pitchFamily="34" charset="0"/>
              <a:buChar char="–"/>
            </a:pPr>
            <a:r>
              <a:rPr lang="en-GB" dirty="0"/>
              <a:t>police officers tend to under utilise their capacity to use force to resolve conflict: most encounters do not use force</a:t>
            </a:r>
          </a:p>
          <a:p>
            <a:pPr marL="573088" indent="-339725">
              <a:buFont typeface="Arial" pitchFamily="34" charset="0"/>
              <a:buChar char="–"/>
            </a:pPr>
            <a:r>
              <a:rPr lang="en-GB" dirty="0"/>
              <a:t>Increasingly other agencies are afforded option to the use of force</a:t>
            </a:r>
          </a:p>
          <a:p>
            <a:endParaRPr lang="en-GB" dirty="0"/>
          </a:p>
        </p:txBody>
      </p:sp>
      <p:sp>
        <p:nvSpPr>
          <p:cNvPr id="4" name="Slide Number Placeholder 3">
            <a:extLst>
              <a:ext uri="{FF2B5EF4-FFF2-40B4-BE49-F238E27FC236}">
                <a16:creationId xmlns:a16="http://schemas.microsoft.com/office/drawing/2014/main" id="{05B87F77-AC35-492B-B09A-A4524CEB048C}"/>
              </a:ext>
            </a:extLst>
          </p:cNvPr>
          <p:cNvSpPr>
            <a:spLocks noGrp="1"/>
          </p:cNvSpPr>
          <p:nvPr>
            <p:ph type="sldNum" sz="quarter" idx="12"/>
          </p:nvPr>
        </p:nvSpPr>
        <p:spPr/>
        <p:txBody>
          <a:bodyPr/>
          <a:lstStyle/>
          <a:p>
            <a:fld id="{5DFEDB64-84C3-4240-BCBA-134AE1D9082C}" type="slidenum">
              <a:rPr lang="en-GB" smtClean="0"/>
              <a:t>12</a:t>
            </a:fld>
            <a:endParaRPr lang="en-GB"/>
          </a:p>
        </p:txBody>
      </p:sp>
    </p:spTree>
    <p:extLst>
      <p:ext uri="{BB962C8B-B14F-4D97-AF65-F5344CB8AC3E}">
        <p14:creationId xmlns:p14="http://schemas.microsoft.com/office/powerpoint/2010/main" val="3766536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C4B9C-AB9C-4B83-8399-2882A1ACF384}"/>
              </a:ext>
            </a:extLst>
          </p:cNvPr>
          <p:cNvSpPr>
            <a:spLocks noGrp="1"/>
          </p:cNvSpPr>
          <p:nvPr>
            <p:ph type="title"/>
          </p:nvPr>
        </p:nvSpPr>
        <p:spPr/>
        <p:txBody>
          <a:bodyPr/>
          <a:lstStyle/>
          <a:p>
            <a:r>
              <a:rPr lang="en-GB" dirty="0"/>
              <a:t>Use of Force </a:t>
            </a:r>
          </a:p>
        </p:txBody>
      </p:sp>
      <p:sp>
        <p:nvSpPr>
          <p:cNvPr id="3" name="Content Placeholder 2">
            <a:extLst>
              <a:ext uri="{FF2B5EF4-FFF2-40B4-BE49-F238E27FC236}">
                <a16:creationId xmlns:a16="http://schemas.microsoft.com/office/drawing/2014/main" id="{AFEE02E7-D3E9-40DC-A9E6-FBD794216483}"/>
              </a:ext>
            </a:extLst>
          </p:cNvPr>
          <p:cNvSpPr>
            <a:spLocks noGrp="1"/>
          </p:cNvSpPr>
          <p:nvPr>
            <p:ph idx="1"/>
          </p:nvPr>
        </p:nvSpPr>
        <p:spPr/>
        <p:txBody>
          <a:bodyPr>
            <a:norm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P</a:t>
            </a:r>
            <a:r>
              <a:rPr lang="en-GB" dirty="0">
                <a:effectLst/>
                <a:latin typeface="Calibri" panose="020F0502020204030204" pitchFamily="34" charset="0"/>
                <a:ea typeface="Calibri" panose="020F0502020204030204" pitchFamily="34" charset="0"/>
                <a:cs typeface="Times New Roman" panose="02020603050405020304" pitchFamily="18" charset="0"/>
              </a:rPr>
              <a:t>olice officers are allowed to use a reasonable degree of force</a:t>
            </a:r>
          </a:p>
          <a:p>
            <a:r>
              <a:rPr lang="en-GB" dirty="0">
                <a:effectLst/>
                <a:latin typeface="Calibri" panose="020F0502020204030204" pitchFamily="34" charset="0"/>
                <a:ea typeface="Calibri" panose="020F0502020204030204" pitchFamily="34" charset="0"/>
                <a:cs typeface="Times New Roman" panose="02020603050405020304" pitchFamily="18" charset="0"/>
              </a:rPr>
              <a:t>‘minimal use of force’ has been central securing the legitimacy of the British police.</a:t>
            </a:r>
          </a:p>
          <a:p>
            <a:r>
              <a:rPr lang="en-GB" dirty="0">
                <a:effectLst/>
                <a:latin typeface="Calibri" panose="020F0502020204030204" pitchFamily="34" charset="0"/>
                <a:ea typeface="Calibri" panose="020F0502020204030204" pitchFamily="34" charset="0"/>
                <a:cs typeface="Times New Roman" panose="02020603050405020304" pitchFamily="18" charset="0"/>
              </a:rPr>
              <a:t>Increase of ‘less-than-lethal’ weapons available </a:t>
            </a:r>
          </a:p>
          <a:p>
            <a:r>
              <a:rPr lang="en-GB" dirty="0">
                <a:effectLst/>
                <a:latin typeface="Calibri" panose="020F0502020204030204" pitchFamily="34" charset="0"/>
                <a:ea typeface="Calibri" panose="020F0502020204030204" pitchFamily="34" charset="0"/>
                <a:cs typeface="Times New Roman" panose="02020603050405020304" pitchFamily="18" charset="0"/>
              </a:rPr>
              <a:t>CS-spray and ‘tasers’ use have been deployed and use of increasing.</a:t>
            </a:r>
          </a:p>
        </p:txBody>
      </p:sp>
    </p:spTree>
    <p:extLst>
      <p:ext uri="{BB962C8B-B14F-4D97-AF65-F5344CB8AC3E}">
        <p14:creationId xmlns:p14="http://schemas.microsoft.com/office/powerpoint/2010/main" val="3644653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64B1A-C328-43C9-9DF3-80115065A178}"/>
              </a:ext>
            </a:extLst>
          </p:cNvPr>
          <p:cNvSpPr>
            <a:spLocks noGrp="1"/>
          </p:cNvSpPr>
          <p:nvPr>
            <p:ph type="title"/>
          </p:nvPr>
        </p:nvSpPr>
        <p:spPr/>
        <p:txBody>
          <a:bodyPr/>
          <a:lstStyle/>
          <a:p>
            <a:r>
              <a:rPr lang="en-GB" dirty="0"/>
              <a:t>Use of Force </a:t>
            </a:r>
          </a:p>
        </p:txBody>
      </p:sp>
      <p:sp>
        <p:nvSpPr>
          <p:cNvPr id="3" name="Content Placeholder 2">
            <a:extLst>
              <a:ext uri="{FF2B5EF4-FFF2-40B4-BE49-F238E27FC236}">
                <a16:creationId xmlns:a16="http://schemas.microsoft.com/office/drawing/2014/main" id="{906A745B-9C8D-4B07-9FDE-50467D4865F0}"/>
              </a:ext>
            </a:extLst>
          </p:cNvPr>
          <p:cNvSpPr>
            <a:spLocks noGrp="1"/>
          </p:cNvSpPr>
          <p:nvPr>
            <p:ph idx="1"/>
          </p:nvPr>
        </p:nvSpPr>
        <p:spPr/>
        <p:txBody>
          <a:bodyPr>
            <a:normAutofit fontScale="92500" lnSpcReduction="20000"/>
          </a:bodyPr>
          <a:lstStyle/>
          <a:p>
            <a:endParaRPr lang="en-GB" dirty="0"/>
          </a:p>
          <a:p>
            <a:r>
              <a:rPr lang="en-GB" dirty="0">
                <a:hlinkClick r:id="rId2"/>
              </a:rPr>
              <a:t>https://www.youtube.com/watch?v=yYifef0mhtI</a:t>
            </a:r>
            <a:endParaRPr lang="en-GB" dirty="0"/>
          </a:p>
          <a:p>
            <a:r>
              <a:rPr lang="en-GB" b="0" i="0" dirty="0">
                <a:effectLst/>
                <a:latin typeface="Roboto" panose="02000000000000000000" pitchFamily="2" charset="0"/>
              </a:rPr>
              <a:t>police race relations advisor is tasered by an officer -  </a:t>
            </a:r>
          </a:p>
          <a:p>
            <a:r>
              <a:rPr lang="en-GB" b="0" i="0" dirty="0">
                <a:solidFill>
                  <a:srgbClr val="030303"/>
                </a:solidFill>
                <a:effectLst/>
                <a:latin typeface="Roboto" panose="02000000000000000000" pitchFamily="2" charset="0"/>
              </a:rPr>
              <a:t>Claire </a:t>
            </a:r>
            <a:r>
              <a:rPr lang="en-GB" b="0" i="0" dirty="0" err="1">
                <a:solidFill>
                  <a:srgbClr val="030303"/>
                </a:solidFill>
                <a:effectLst/>
                <a:latin typeface="Roboto" panose="02000000000000000000" pitchFamily="2" charset="0"/>
              </a:rPr>
              <a:t>Boddie</a:t>
            </a:r>
            <a:r>
              <a:rPr lang="en-GB" b="0" i="0" dirty="0">
                <a:solidFill>
                  <a:srgbClr val="030303"/>
                </a:solidFill>
                <a:effectLst/>
                <a:latin typeface="Roboto" panose="02000000000000000000" pitchFamily="2" charset="0"/>
              </a:rPr>
              <a:t> Tasered Judah </a:t>
            </a:r>
            <a:r>
              <a:rPr lang="en-GB" b="0" i="0" dirty="0" err="1">
                <a:solidFill>
                  <a:srgbClr val="030303"/>
                </a:solidFill>
                <a:effectLst/>
                <a:latin typeface="Roboto" panose="02000000000000000000" pitchFamily="2" charset="0"/>
              </a:rPr>
              <a:t>Adunbi</a:t>
            </a:r>
            <a:r>
              <a:rPr lang="en-GB" b="0" i="0" dirty="0">
                <a:solidFill>
                  <a:srgbClr val="030303"/>
                </a:solidFill>
                <a:effectLst/>
                <a:latin typeface="Roboto" panose="02000000000000000000" pitchFamily="2" charset="0"/>
              </a:rPr>
              <a:t> while on patrol in Bristol after she mistook the race relations adviser for a wanted suspect and he refused to identify himself. Today she was cleared of all misconduct charges after discharging the Taser as close range. One of the barbs struck the community elder in the face and yesterday the officer's hearing was told Pc </a:t>
            </a:r>
            <a:r>
              <a:rPr lang="en-GB" b="0" i="0" dirty="0" err="1">
                <a:solidFill>
                  <a:srgbClr val="030303"/>
                </a:solidFill>
                <a:effectLst/>
                <a:latin typeface="Roboto" panose="02000000000000000000" pitchFamily="2" charset="0"/>
              </a:rPr>
              <a:t>Boddie</a:t>
            </a:r>
            <a:r>
              <a:rPr lang="en-GB" b="0" i="0" dirty="0">
                <a:solidFill>
                  <a:srgbClr val="030303"/>
                </a:solidFill>
                <a:effectLst/>
                <a:latin typeface="Roboto" panose="02000000000000000000" pitchFamily="2" charset="0"/>
              </a:rPr>
              <a:t> had used 'unnecessary, unreasonable or disproportionate force'. </a:t>
            </a:r>
            <a:br>
              <a:rPr lang="en-GB" dirty="0"/>
            </a:br>
            <a:endParaRPr lang="en-GB" dirty="0"/>
          </a:p>
          <a:p>
            <a:r>
              <a:rPr lang="en-GB" dirty="0">
                <a:hlinkClick r:id="rId3"/>
              </a:rPr>
              <a:t>https://www.youtube.com/watch?v=neVa7PappvI</a:t>
            </a:r>
            <a:endParaRPr lang="en-GB" dirty="0"/>
          </a:p>
          <a:p>
            <a:endParaRPr lang="en-GB" dirty="0"/>
          </a:p>
        </p:txBody>
      </p:sp>
    </p:spTree>
    <p:extLst>
      <p:ext uri="{BB962C8B-B14F-4D97-AF65-F5344CB8AC3E}">
        <p14:creationId xmlns:p14="http://schemas.microsoft.com/office/powerpoint/2010/main" val="2687678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BBB73-575C-4DB6-8289-571F5D09B380}"/>
              </a:ext>
            </a:extLst>
          </p:cNvPr>
          <p:cNvSpPr>
            <a:spLocks noGrp="1"/>
          </p:cNvSpPr>
          <p:nvPr>
            <p:ph type="title"/>
          </p:nvPr>
        </p:nvSpPr>
        <p:spPr/>
        <p:txBody>
          <a:bodyPr/>
          <a:lstStyle/>
          <a:p>
            <a:r>
              <a:rPr lang="en-GB" dirty="0"/>
              <a:t>What is policing 3</a:t>
            </a:r>
          </a:p>
        </p:txBody>
      </p:sp>
      <p:sp>
        <p:nvSpPr>
          <p:cNvPr id="3" name="Content Placeholder 2">
            <a:extLst>
              <a:ext uri="{FF2B5EF4-FFF2-40B4-BE49-F238E27FC236}">
                <a16:creationId xmlns:a16="http://schemas.microsoft.com/office/drawing/2014/main" id="{1F410B91-0129-4A3E-B883-6944E174A0F2}"/>
              </a:ext>
            </a:extLst>
          </p:cNvPr>
          <p:cNvSpPr>
            <a:spLocks noGrp="1"/>
          </p:cNvSpPr>
          <p:nvPr>
            <p:ph idx="1"/>
          </p:nvPr>
        </p:nvSpPr>
        <p:spPr/>
        <p:txBody>
          <a:bodyPr/>
          <a:lstStyle/>
          <a:p>
            <a:r>
              <a:rPr lang="en-GB" sz="2400" b="1" dirty="0"/>
              <a:t>Service-oriented work </a:t>
            </a:r>
            <a:r>
              <a:rPr lang="en-GB" sz="2400" dirty="0"/>
              <a:t>being the concept of crime-control is a much more vague concept</a:t>
            </a:r>
          </a:p>
          <a:p>
            <a:r>
              <a:rPr lang="en-GB" sz="2400" dirty="0"/>
              <a:t> Bittner, 1974: </a:t>
            </a:r>
          </a:p>
          <a:p>
            <a:r>
              <a:rPr lang="en-GB" sz="2400" dirty="0"/>
              <a:t>“</a:t>
            </a:r>
            <a:r>
              <a:rPr lang="en-GB" sz="2400" i="1" dirty="0"/>
              <a:t>when one looks at what policemen actually do, one finds that criminal law enforcement is something that most of them do with the frequency located somewhere between virtually never and very rarely” </a:t>
            </a:r>
          </a:p>
          <a:p>
            <a:r>
              <a:rPr lang="en-GB" sz="2400" dirty="0"/>
              <a:t>Bayley (1994) seven to ten per cent of calls relate to crime</a:t>
            </a:r>
          </a:p>
          <a:p>
            <a:r>
              <a:rPr lang="en-GB" sz="2400" dirty="0"/>
              <a:t>Breen (2020) USA Police 95.6% of calls to police don’t involve crime.</a:t>
            </a:r>
          </a:p>
          <a:p>
            <a:r>
              <a:rPr lang="en-GB" sz="2400" dirty="0"/>
              <a:t>College of Policing (2019) 83% non-crime related calls to police. </a:t>
            </a:r>
          </a:p>
          <a:p>
            <a:pPr marL="0" indent="0">
              <a:buNone/>
            </a:pPr>
            <a:endParaRPr lang="en-GB" sz="1800" dirty="0"/>
          </a:p>
          <a:p>
            <a:endParaRPr lang="en-GB" dirty="0"/>
          </a:p>
        </p:txBody>
      </p:sp>
      <p:sp>
        <p:nvSpPr>
          <p:cNvPr id="4" name="Slide Number Placeholder 3">
            <a:extLst>
              <a:ext uri="{FF2B5EF4-FFF2-40B4-BE49-F238E27FC236}">
                <a16:creationId xmlns:a16="http://schemas.microsoft.com/office/drawing/2014/main" id="{D0B133AD-0CA4-4DA7-BD11-F2A621A0CA6B}"/>
              </a:ext>
            </a:extLst>
          </p:cNvPr>
          <p:cNvSpPr>
            <a:spLocks noGrp="1"/>
          </p:cNvSpPr>
          <p:nvPr>
            <p:ph type="sldNum" sz="quarter" idx="12"/>
          </p:nvPr>
        </p:nvSpPr>
        <p:spPr/>
        <p:txBody>
          <a:bodyPr/>
          <a:lstStyle/>
          <a:p>
            <a:fld id="{5DFEDB64-84C3-4240-BCBA-134AE1D9082C}" type="slidenum">
              <a:rPr lang="en-GB" smtClean="0"/>
              <a:t>15</a:t>
            </a:fld>
            <a:endParaRPr lang="en-GB"/>
          </a:p>
        </p:txBody>
      </p:sp>
    </p:spTree>
    <p:extLst>
      <p:ext uri="{BB962C8B-B14F-4D97-AF65-F5344CB8AC3E}">
        <p14:creationId xmlns:p14="http://schemas.microsoft.com/office/powerpoint/2010/main" val="2853226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5C826-BE6B-48A5-8154-87F4D147A13F}"/>
              </a:ext>
            </a:extLst>
          </p:cNvPr>
          <p:cNvSpPr>
            <a:spLocks noGrp="1"/>
          </p:cNvSpPr>
          <p:nvPr>
            <p:ph type="title"/>
          </p:nvPr>
        </p:nvSpPr>
        <p:spPr/>
        <p:txBody>
          <a:bodyPr/>
          <a:lstStyle/>
          <a:p>
            <a:r>
              <a:rPr lang="en-GB" sz="4400" b="1" dirty="0"/>
              <a:t>Service-oriented work </a:t>
            </a:r>
            <a:r>
              <a:rPr lang="en-GB" dirty="0"/>
              <a:t>continued…..</a:t>
            </a:r>
          </a:p>
        </p:txBody>
      </p:sp>
      <p:sp>
        <p:nvSpPr>
          <p:cNvPr id="3" name="Content Placeholder 2">
            <a:extLst>
              <a:ext uri="{FF2B5EF4-FFF2-40B4-BE49-F238E27FC236}">
                <a16:creationId xmlns:a16="http://schemas.microsoft.com/office/drawing/2014/main" id="{ED3FF837-4B23-47D9-BECB-506275E9197E}"/>
              </a:ext>
            </a:extLst>
          </p:cNvPr>
          <p:cNvSpPr>
            <a:spLocks noGrp="1"/>
          </p:cNvSpPr>
          <p:nvPr>
            <p:ph idx="1"/>
          </p:nvPr>
        </p:nvSpPr>
        <p:spPr>
          <a:xfrm>
            <a:off x="838200" y="1550504"/>
            <a:ext cx="10515600" cy="4626459"/>
          </a:xfrm>
        </p:spPr>
        <p:txBody>
          <a:bodyPr>
            <a:normAutofit/>
          </a:bodyPr>
          <a:lstStyle/>
          <a:p>
            <a:pPr marL="233363" indent="-233363">
              <a:spcBef>
                <a:spcPts val="600"/>
              </a:spcBef>
            </a:pPr>
            <a:r>
              <a:rPr lang="en-GB" dirty="0"/>
              <a:t>Attempts to distinguish between</a:t>
            </a:r>
          </a:p>
          <a:p>
            <a:pPr marL="690563" lvl="1" indent="-233363">
              <a:spcBef>
                <a:spcPts val="600"/>
              </a:spcBef>
            </a:pPr>
            <a:r>
              <a:rPr lang="en-GB" dirty="0"/>
              <a:t>‘frontline’, </a:t>
            </a:r>
          </a:p>
          <a:p>
            <a:pPr marL="690563" lvl="1" indent="-233363">
              <a:spcBef>
                <a:spcPts val="600"/>
              </a:spcBef>
            </a:pPr>
            <a:r>
              <a:rPr lang="en-GB" dirty="0"/>
              <a:t>‘mid-office’ </a:t>
            </a:r>
          </a:p>
          <a:p>
            <a:pPr marL="690563" lvl="1" indent="-233363">
              <a:spcBef>
                <a:spcPts val="600"/>
              </a:spcBef>
            </a:pPr>
            <a:r>
              <a:rPr lang="en-GB" dirty="0"/>
              <a:t>‘back-office’ </a:t>
            </a:r>
          </a:p>
          <a:p>
            <a:pPr marL="690563" lvl="1" indent="-233363">
              <a:spcBef>
                <a:spcPts val="600"/>
              </a:spcBef>
            </a:pPr>
            <a:r>
              <a:rPr lang="en-GB" dirty="0"/>
              <a:t>police functions and reviews of police pay and conditions have led to a refocus on the proper balance between various roles that offices perform (HMIC, 2011a and b; Winsor, 2011)</a:t>
            </a:r>
          </a:p>
          <a:p>
            <a:pPr marL="233363" indent="-233363">
              <a:spcBef>
                <a:spcPts val="600"/>
              </a:spcBef>
            </a:pPr>
            <a:r>
              <a:rPr lang="en-GB" dirty="0"/>
              <a:t>Conceptualising police work</a:t>
            </a:r>
          </a:p>
          <a:p>
            <a:pPr marL="233363" indent="-233363">
              <a:spcBef>
                <a:spcPts val="600"/>
              </a:spcBef>
            </a:pPr>
            <a:r>
              <a:rPr lang="en-GB" dirty="0"/>
              <a:t>Narrow conceptualising – carry out social regulation </a:t>
            </a:r>
          </a:p>
          <a:p>
            <a:pPr marL="233363" indent="-233363">
              <a:spcBef>
                <a:spcPts val="600"/>
              </a:spcBef>
            </a:pPr>
            <a:r>
              <a:rPr lang="en-GB" dirty="0"/>
              <a:t>Wider conceptualising – wider activities that the police carryout</a:t>
            </a:r>
          </a:p>
        </p:txBody>
      </p:sp>
    </p:spTree>
    <p:extLst>
      <p:ext uri="{BB962C8B-B14F-4D97-AF65-F5344CB8AC3E}">
        <p14:creationId xmlns:p14="http://schemas.microsoft.com/office/powerpoint/2010/main" val="1133528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F6032-3A3D-4249-A93D-F0B5C8068FFD}"/>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E2FAA1E3-BAB5-4DA0-9BAC-15E1AF8CAB79}"/>
              </a:ext>
            </a:extLst>
          </p:cNvPr>
          <p:cNvPicPr>
            <a:picLocks noGrp="1" noChangeAspect="1"/>
          </p:cNvPicPr>
          <p:nvPr>
            <p:ph idx="1"/>
          </p:nvPr>
        </p:nvPicPr>
        <p:blipFill>
          <a:blip r:embed="rId3"/>
          <a:stretch>
            <a:fillRect/>
          </a:stretch>
        </p:blipFill>
        <p:spPr>
          <a:xfrm>
            <a:off x="277210" y="2402572"/>
            <a:ext cx="5818790" cy="2314575"/>
          </a:xfrm>
        </p:spPr>
      </p:pic>
      <p:pic>
        <p:nvPicPr>
          <p:cNvPr id="7" name="Picture 6">
            <a:extLst>
              <a:ext uri="{FF2B5EF4-FFF2-40B4-BE49-F238E27FC236}">
                <a16:creationId xmlns:a16="http://schemas.microsoft.com/office/drawing/2014/main" id="{B161C5DE-8EC3-46A2-AC7B-75038062435A}"/>
              </a:ext>
            </a:extLst>
          </p:cNvPr>
          <p:cNvPicPr>
            <a:picLocks noChangeAspect="1"/>
          </p:cNvPicPr>
          <p:nvPr/>
        </p:nvPicPr>
        <p:blipFill>
          <a:blip r:embed="rId4"/>
          <a:stretch>
            <a:fillRect/>
          </a:stretch>
        </p:blipFill>
        <p:spPr>
          <a:xfrm>
            <a:off x="4824247" y="818356"/>
            <a:ext cx="6763407" cy="1762125"/>
          </a:xfrm>
          <a:prstGeom prst="rect">
            <a:avLst/>
          </a:prstGeom>
        </p:spPr>
      </p:pic>
      <p:pic>
        <p:nvPicPr>
          <p:cNvPr id="9" name="Picture 8">
            <a:extLst>
              <a:ext uri="{FF2B5EF4-FFF2-40B4-BE49-F238E27FC236}">
                <a16:creationId xmlns:a16="http://schemas.microsoft.com/office/drawing/2014/main" id="{D2F61387-7DFC-4A02-AC06-7075C5F73E9F}"/>
              </a:ext>
            </a:extLst>
          </p:cNvPr>
          <p:cNvPicPr>
            <a:picLocks noChangeAspect="1"/>
          </p:cNvPicPr>
          <p:nvPr/>
        </p:nvPicPr>
        <p:blipFill>
          <a:blip r:embed="rId5"/>
          <a:stretch>
            <a:fillRect/>
          </a:stretch>
        </p:blipFill>
        <p:spPr>
          <a:xfrm>
            <a:off x="3830856" y="3667590"/>
            <a:ext cx="7210425" cy="1362075"/>
          </a:xfrm>
          <a:prstGeom prst="rect">
            <a:avLst/>
          </a:prstGeom>
        </p:spPr>
      </p:pic>
      <p:pic>
        <p:nvPicPr>
          <p:cNvPr id="11" name="Picture 10">
            <a:extLst>
              <a:ext uri="{FF2B5EF4-FFF2-40B4-BE49-F238E27FC236}">
                <a16:creationId xmlns:a16="http://schemas.microsoft.com/office/drawing/2014/main" id="{6BCD52E5-7264-4DD7-BA59-BA60B2E2A02B}"/>
              </a:ext>
            </a:extLst>
          </p:cNvPr>
          <p:cNvPicPr>
            <a:picLocks noChangeAspect="1"/>
          </p:cNvPicPr>
          <p:nvPr/>
        </p:nvPicPr>
        <p:blipFill>
          <a:blip r:embed="rId6"/>
          <a:stretch>
            <a:fillRect/>
          </a:stretch>
        </p:blipFill>
        <p:spPr>
          <a:xfrm>
            <a:off x="1133309" y="5122260"/>
            <a:ext cx="7381875" cy="1304925"/>
          </a:xfrm>
          <a:prstGeom prst="rect">
            <a:avLst/>
          </a:prstGeom>
        </p:spPr>
      </p:pic>
    </p:spTree>
    <p:extLst>
      <p:ext uri="{BB962C8B-B14F-4D97-AF65-F5344CB8AC3E}">
        <p14:creationId xmlns:p14="http://schemas.microsoft.com/office/powerpoint/2010/main" val="1414321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E3075-1A19-4BD5-9E53-C22D9AD62950}"/>
              </a:ext>
            </a:extLst>
          </p:cNvPr>
          <p:cNvSpPr>
            <a:spLocks noGrp="1"/>
          </p:cNvSpPr>
          <p:nvPr>
            <p:ph type="title"/>
          </p:nvPr>
        </p:nvSpPr>
        <p:spPr/>
        <p:txBody>
          <a:bodyPr/>
          <a:lstStyle/>
          <a:p>
            <a:r>
              <a:rPr lang="en-GB" dirty="0"/>
              <a:t>What is policing 4</a:t>
            </a:r>
          </a:p>
        </p:txBody>
      </p:sp>
      <p:sp>
        <p:nvSpPr>
          <p:cNvPr id="3" name="Content Placeholder 2">
            <a:extLst>
              <a:ext uri="{FF2B5EF4-FFF2-40B4-BE49-F238E27FC236}">
                <a16:creationId xmlns:a16="http://schemas.microsoft.com/office/drawing/2014/main" id="{EBB9F367-D2EF-4571-A4DF-0E0E95F82C39}"/>
              </a:ext>
            </a:extLst>
          </p:cNvPr>
          <p:cNvSpPr>
            <a:spLocks noGrp="1"/>
          </p:cNvSpPr>
          <p:nvPr>
            <p:ph idx="1"/>
          </p:nvPr>
        </p:nvSpPr>
        <p:spPr/>
        <p:txBody>
          <a:bodyPr/>
          <a:lstStyle/>
          <a:p>
            <a:pPr>
              <a:spcBef>
                <a:spcPts val="800"/>
              </a:spcBef>
              <a:buNone/>
            </a:pPr>
            <a:r>
              <a:rPr lang="en-GB" sz="2400" dirty="0"/>
              <a:t>Police as </a:t>
            </a:r>
            <a:r>
              <a:rPr lang="en-GB" sz="2400" b="1" dirty="0"/>
              <a:t>Bureaucrats</a:t>
            </a:r>
          </a:p>
          <a:p>
            <a:pPr marL="233363" indent="-233363">
              <a:spcBef>
                <a:spcPts val="800"/>
              </a:spcBef>
            </a:pPr>
            <a:r>
              <a:rPr lang="en-GB" sz="2400" dirty="0"/>
              <a:t>The routines of police work are occupied by administrative and procedural work which might not be understood as ‘real’ policing.</a:t>
            </a:r>
          </a:p>
          <a:p>
            <a:pPr marL="233363" indent="-233363">
              <a:spcBef>
                <a:spcPts val="800"/>
              </a:spcBef>
            </a:pPr>
            <a:r>
              <a:rPr lang="en-GB" sz="2400" dirty="0"/>
              <a:t>High percentage of police time spent inside police stations, high levels spent to the custody process and completing paperwork</a:t>
            </a:r>
          </a:p>
          <a:p>
            <a:pPr marL="233363" indent="-233363">
              <a:spcBef>
                <a:spcPts val="800"/>
              </a:spcBef>
            </a:pPr>
            <a:r>
              <a:rPr lang="en-GB" sz="2400" dirty="0"/>
              <a:t>With financial austerity more pressure on police officers to protect frontline policing. </a:t>
            </a:r>
          </a:p>
          <a:p>
            <a:pPr marL="233363" indent="-233363">
              <a:spcBef>
                <a:spcPts val="800"/>
              </a:spcBef>
            </a:pPr>
            <a:r>
              <a:rPr lang="en-GB" sz="2400" dirty="0"/>
              <a:t>micro-manage officer behaviour and hold managers to account, to ensure powers are discharged fairly - organisational justice</a:t>
            </a:r>
          </a:p>
          <a:p>
            <a:pPr marL="233363" indent="-233363">
              <a:spcBef>
                <a:spcPts val="800"/>
              </a:spcBef>
            </a:pPr>
            <a:endParaRPr lang="en-GB" sz="2400" dirty="0"/>
          </a:p>
          <a:p>
            <a:endParaRPr lang="en-GB" dirty="0"/>
          </a:p>
        </p:txBody>
      </p:sp>
      <p:sp>
        <p:nvSpPr>
          <p:cNvPr id="4" name="Slide Number Placeholder 3">
            <a:extLst>
              <a:ext uri="{FF2B5EF4-FFF2-40B4-BE49-F238E27FC236}">
                <a16:creationId xmlns:a16="http://schemas.microsoft.com/office/drawing/2014/main" id="{C27A9940-8B7B-404E-A537-B5BF84F513CD}"/>
              </a:ext>
            </a:extLst>
          </p:cNvPr>
          <p:cNvSpPr>
            <a:spLocks noGrp="1"/>
          </p:cNvSpPr>
          <p:nvPr>
            <p:ph type="sldNum" sz="quarter" idx="12"/>
          </p:nvPr>
        </p:nvSpPr>
        <p:spPr/>
        <p:txBody>
          <a:bodyPr/>
          <a:lstStyle/>
          <a:p>
            <a:fld id="{5DFEDB64-84C3-4240-BCBA-134AE1D9082C}" type="slidenum">
              <a:rPr lang="en-GB" smtClean="0"/>
              <a:t>18</a:t>
            </a:fld>
            <a:endParaRPr lang="en-GB"/>
          </a:p>
        </p:txBody>
      </p:sp>
    </p:spTree>
    <p:extLst>
      <p:ext uri="{BB962C8B-B14F-4D97-AF65-F5344CB8AC3E}">
        <p14:creationId xmlns:p14="http://schemas.microsoft.com/office/powerpoint/2010/main" val="2558182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B9F92-F135-4CED-874C-D02FAC34EF9A}"/>
              </a:ext>
            </a:extLst>
          </p:cNvPr>
          <p:cNvSpPr>
            <a:spLocks noGrp="1"/>
          </p:cNvSpPr>
          <p:nvPr>
            <p:ph type="title"/>
          </p:nvPr>
        </p:nvSpPr>
        <p:spPr/>
        <p:txBody>
          <a:bodyPr/>
          <a:lstStyle/>
          <a:p>
            <a:r>
              <a:rPr lang="en-GB" dirty="0"/>
              <a:t>What is policing 5</a:t>
            </a:r>
          </a:p>
        </p:txBody>
      </p:sp>
      <p:sp>
        <p:nvSpPr>
          <p:cNvPr id="3" name="Content Placeholder 2">
            <a:extLst>
              <a:ext uri="{FF2B5EF4-FFF2-40B4-BE49-F238E27FC236}">
                <a16:creationId xmlns:a16="http://schemas.microsoft.com/office/drawing/2014/main" id="{48185C46-BB5F-42BB-BF3A-14D459D60D7D}"/>
              </a:ext>
            </a:extLst>
          </p:cNvPr>
          <p:cNvSpPr>
            <a:spLocks noGrp="1"/>
          </p:cNvSpPr>
          <p:nvPr>
            <p:ph idx="1"/>
          </p:nvPr>
        </p:nvSpPr>
        <p:spPr/>
        <p:txBody>
          <a:bodyPr/>
          <a:lstStyle/>
          <a:p>
            <a:pPr>
              <a:spcAft>
                <a:spcPts val="1000"/>
              </a:spcAft>
              <a:buNone/>
            </a:pPr>
            <a:r>
              <a:rPr lang="en-GB" dirty="0"/>
              <a:t>An institutional perspective</a:t>
            </a:r>
          </a:p>
          <a:p>
            <a:pPr marL="233363" indent="-233363"/>
            <a:r>
              <a:rPr lang="en-GB" dirty="0"/>
              <a:t>The police service is a key agency in the criminal justice system. </a:t>
            </a:r>
          </a:p>
          <a:p>
            <a:pPr marL="233363" indent="-233363"/>
            <a:r>
              <a:rPr lang="en-GB" dirty="0"/>
              <a:t>Might be the ‘state in uniform’, a visible body that enforces the rule of law but it is not the only agency influencing and regulating social conflict and cohesion</a:t>
            </a:r>
          </a:p>
          <a:p>
            <a:pPr marL="233363" indent="-233363"/>
            <a:endParaRPr lang="en-GB" dirty="0"/>
          </a:p>
          <a:p>
            <a:pPr marL="233363" indent="-233363"/>
            <a:r>
              <a:rPr lang="en-GB" dirty="0"/>
              <a:t>Courts / Youth Offending Teams / CPS / Prisons / Probation Service</a:t>
            </a:r>
          </a:p>
          <a:p>
            <a:pPr marL="0" indent="0">
              <a:buNone/>
            </a:pPr>
            <a:endParaRPr lang="en-GB" dirty="0"/>
          </a:p>
          <a:p>
            <a:pPr>
              <a:buNone/>
            </a:pPr>
            <a:endParaRPr lang="en-GB" sz="1800" dirty="0"/>
          </a:p>
          <a:p>
            <a:endParaRPr lang="en-GB" dirty="0"/>
          </a:p>
        </p:txBody>
      </p:sp>
      <p:sp>
        <p:nvSpPr>
          <p:cNvPr id="4" name="Slide Number Placeholder 3">
            <a:extLst>
              <a:ext uri="{FF2B5EF4-FFF2-40B4-BE49-F238E27FC236}">
                <a16:creationId xmlns:a16="http://schemas.microsoft.com/office/drawing/2014/main" id="{45AC58C2-C1E8-4E41-82C6-4F05C91325A3}"/>
              </a:ext>
            </a:extLst>
          </p:cNvPr>
          <p:cNvSpPr>
            <a:spLocks noGrp="1"/>
          </p:cNvSpPr>
          <p:nvPr>
            <p:ph type="sldNum" sz="quarter" idx="12"/>
          </p:nvPr>
        </p:nvSpPr>
        <p:spPr/>
        <p:txBody>
          <a:bodyPr/>
          <a:lstStyle/>
          <a:p>
            <a:fld id="{5DFEDB64-84C3-4240-BCBA-134AE1D9082C}" type="slidenum">
              <a:rPr lang="en-GB" smtClean="0"/>
              <a:t>19</a:t>
            </a:fld>
            <a:endParaRPr lang="en-GB"/>
          </a:p>
        </p:txBody>
      </p:sp>
    </p:spTree>
    <p:extLst>
      <p:ext uri="{BB962C8B-B14F-4D97-AF65-F5344CB8AC3E}">
        <p14:creationId xmlns:p14="http://schemas.microsoft.com/office/powerpoint/2010/main" val="209828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BD71C-D376-4C80-B26F-D08C0E64ED9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808F4A3-1CAF-4BBC-BFEE-1DB9A0810F82}"/>
              </a:ext>
            </a:extLst>
          </p:cNvPr>
          <p:cNvSpPr>
            <a:spLocks noGrp="1"/>
          </p:cNvSpPr>
          <p:nvPr>
            <p:ph idx="1"/>
          </p:nvPr>
        </p:nvSpPr>
        <p:spPr/>
        <p:txBody>
          <a:bodyPr>
            <a:normAutofit fontScale="92500" lnSpcReduction="20000"/>
          </a:bodyPr>
          <a:lstStyle/>
          <a:p>
            <a:r>
              <a:rPr lang="en-GB" dirty="0">
                <a:hlinkClick r:id="rId2"/>
              </a:rPr>
              <a:t>https://www.researchgate.net/publication/272772630_The_case_for_a_narrower_focus_to_policing</a:t>
            </a:r>
            <a:endParaRPr lang="en-GB" dirty="0"/>
          </a:p>
          <a:p>
            <a:r>
              <a:rPr lang="en-GB" dirty="0">
                <a:hlinkClick r:id="rId3"/>
              </a:rPr>
              <a:t>https://www.police-foundation.org.uk/project/understanding-the-publics-priorities-for-policing/</a:t>
            </a:r>
            <a:endParaRPr lang="en-GB" dirty="0"/>
          </a:p>
          <a:p>
            <a:r>
              <a:rPr lang="en-GB" dirty="0"/>
              <a:t>https://www.police-foundation.org.uk/2017/wp-content/uploads/2010/10/understanding_public_priorities_appendices_final.pdf</a:t>
            </a:r>
          </a:p>
          <a:p>
            <a:r>
              <a:rPr lang="en-GB" dirty="0">
                <a:hlinkClick r:id="rId4"/>
              </a:rPr>
              <a:t>https://shura.shu.ac.uk/23814/10/Williams_future_for_policing%28VoR%29.pdf</a:t>
            </a:r>
            <a:endParaRPr lang="en-GB" dirty="0"/>
          </a:p>
          <a:p>
            <a:endParaRPr lang="en-GB" dirty="0"/>
          </a:p>
          <a:p>
            <a:r>
              <a:rPr lang="en-GB" dirty="0"/>
              <a:t>https://assets.publishing.service.gov.uk/government/uploads/system/uploads/attachment_data/file/118241/policing-21st-full-pdf.pdf</a:t>
            </a:r>
          </a:p>
        </p:txBody>
      </p:sp>
    </p:spTree>
    <p:extLst>
      <p:ext uri="{BB962C8B-B14F-4D97-AF65-F5344CB8AC3E}">
        <p14:creationId xmlns:p14="http://schemas.microsoft.com/office/powerpoint/2010/main" val="21656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94B98-9FF5-47DE-B95F-315A2AA92CB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A837905-AEEB-4D02-A21A-6B3A1FB33CF9}"/>
              </a:ext>
            </a:extLst>
          </p:cNvPr>
          <p:cNvSpPr>
            <a:spLocks noGrp="1"/>
          </p:cNvSpPr>
          <p:nvPr>
            <p:ph idx="1"/>
          </p:nvPr>
        </p:nvSpPr>
        <p:spPr/>
        <p:txBody>
          <a:bodyPr/>
          <a:lstStyle/>
          <a:p>
            <a:r>
              <a:rPr lang="en-GB">
                <a:hlinkClick r:id="rId2"/>
              </a:rPr>
              <a:t>https://www.polfed.org/leics/news/2018/hard-hitting-reality-of-policing-video-a-huge-success/</a:t>
            </a:r>
            <a:endParaRPr lang="en-GB"/>
          </a:p>
          <a:p>
            <a:endParaRPr lang="en-GB"/>
          </a:p>
        </p:txBody>
      </p:sp>
    </p:spTree>
    <p:extLst>
      <p:ext uri="{BB962C8B-B14F-4D97-AF65-F5344CB8AC3E}">
        <p14:creationId xmlns:p14="http://schemas.microsoft.com/office/powerpoint/2010/main" val="39972457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A18E9-49AC-4E8E-B7AF-B7C7523DBF28}"/>
              </a:ext>
            </a:extLst>
          </p:cNvPr>
          <p:cNvSpPr>
            <a:spLocks noGrp="1"/>
          </p:cNvSpPr>
          <p:nvPr>
            <p:ph type="title"/>
          </p:nvPr>
        </p:nvSpPr>
        <p:spPr>
          <a:xfrm>
            <a:off x="1171074" y="1396686"/>
            <a:ext cx="3240506" cy="4064628"/>
          </a:xfrm>
        </p:spPr>
        <p:txBody>
          <a:bodyPr>
            <a:normAutofit/>
          </a:bodyPr>
          <a:lstStyle/>
          <a:p>
            <a:r>
              <a:rPr lang="en-GB">
                <a:solidFill>
                  <a:srgbClr val="FFFFFF"/>
                </a:solidFill>
              </a:rPr>
              <a:t>To watch – Questions in class</a:t>
            </a:r>
          </a:p>
        </p:txBody>
      </p:sp>
      <p:sp>
        <p:nvSpPr>
          <p:cNvPr id="3" name="Content Placeholder 2">
            <a:extLst>
              <a:ext uri="{FF2B5EF4-FFF2-40B4-BE49-F238E27FC236}">
                <a16:creationId xmlns:a16="http://schemas.microsoft.com/office/drawing/2014/main" id="{3B60F12A-DF48-4A84-8ADE-9506C8EAAAAB}"/>
              </a:ext>
            </a:extLst>
          </p:cNvPr>
          <p:cNvSpPr>
            <a:spLocks noGrp="1"/>
          </p:cNvSpPr>
          <p:nvPr>
            <p:ph idx="1"/>
          </p:nvPr>
        </p:nvSpPr>
        <p:spPr>
          <a:xfrm>
            <a:off x="5370153" y="1526033"/>
            <a:ext cx="5536397" cy="3935281"/>
          </a:xfrm>
        </p:spPr>
        <p:txBody>
          <a:bodyPr>
            <a:normAutofit lnSpcReduction="10000"/>
          </a:bodyPr>
          <a:lstStyle/>
          <a:p>
            <a:r>
              <a:rPr lang="en-GB" dirty="0">
                <a:hlinkClick r:id="rId2"/>
              </a:rPr>
              <a:t>https://www.youtube.com/watch?v=mI4qPlYaf9k</a:t>
            </a:r>
            <a:r>
              <a:rPr lang="en-GB" dirty="0"/>
              <a:t>  - Russell Howard / PC Wayne Marques</a:t>
            </a:r>
          </a:p>
          <a:p>
            <a:endParaRPr lang="en-GB" dirty="0"/>
          </a:p>
          <a:p>
            <a:endParaRPr lang="en-GB" dirty="0"/>
          </a:p>
          <a:p>
            <a:endParaRPr lang="en-GB" dirty="0"/>
          </a:p>
          <a:p>
            <a:r>
              <a:rPr lang="en-GB" dirty="0">
                <a:hlinkClick r:id="rId3"/>
              </a:rPr>
              <a:t>https://www.youtube.com/watch?v=fQQMta-obf4#</a:t>
            </a:r>
            <a:r>
              <a:rPr lang="en-GB" dirty="0"/>
              <a:t>    - Policing by consent. </a:t>
            </a:r>
          </a:p>
          <a:p>
            <a:endParaRPr lang="en-GB" dirty="0"/>
          </a:p>
        </p:txBody>
      </p:sp>
    </p:spTree>
    <p:extLst>
      <p:ext uri="{BB962C8B-B14F-4D97-AF65-F5344CB8AC3E}">
        <p14:creationId xmlns:p14="http://schemas.microsoft.com/office/powerpoint/2010/main" val="16247312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924</TotalTime>
  <Words>1908</Words>
  <Application>Microsoft Office PowerPoint</Application>
  <PresentationFormat>Widescreen</PresentationFormat>
  <Paragraphs>150</Paragraphs>
  <Slides>22</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Baskerville</vt:lpstr>
      <vt:lpstr>Baskerville Bold</vt:lpstr>
      <vt:lpstr>Calibri</vt:lpstr>
      <vt:lpstr>Calibri Light</vt:lpstr>
      <vt:lpstr>Copperplate</vt:lpstr>
      <vt:lpstr>Roboto</vt:lpstr>
      <vt:lpstr>Wingdings</vt:lpstr>
      <vt:lpstr>Office Theme</vt:lpstr>
      <vt:lpstr>Policing</vt:lpstr>
      <vt:lpstr>What Is Policing?</vt:lpstr>
      <vt:lpstr>Policing by consent? ‘Peelian principles’…</vt:lpstr>
      <vt:lpstr>PowerPoint Presentation</vt:lpstr>
      <vt:lpstr>Who Are The Police?</vt:lpstr>
      <vt:lpstr> What does police and policing mean to you? </vt:lpstr>
      <vt:lpstr>Who are the Police &amp; What is Policing?</vt:lpstr>
      <vt:lpstr>Police Today? </vt:lpstr>
      <vt:lpstr>Key Terms In Policing</vt:lpstr>
      <vt:lpstr>What is policing 1</vt:lpstr>
      <vt:lpstr>law-enforcement approach</vt:lpstr>
      <vt:lpstr>What is policing 2</vt:lpstr>
      <vt:lpstr>Use of Force </vt:lpstr>
      <vt:lpstr>Use of Force </vt:lpstr>
      <vt:lpstr>What is policing 3</vt:lpstr>
      <vt:lpstr>Service-oriented work continued…..</vt:lpstr>
      <vt:lpstr>PowerPoint Presentation</vt:lpstr>
      <vt:lpstr>What is policing 4</vt:lpstr>
      <vt:lpstr>What is policing 5</vt:lpstr>
      <vt:lpstr>PowerPoint Presentation</vt:lpstr>
      <vt:lpstr>PowerPoint Presentation</vt:lpstr>
      <vt:lpstr>To watch – Questions in class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 workshop</dc:title>
  <dc:creator>Jane Thomas</dc:creator>
  <cp:lastModifiedBy>Jane Thomas</cp:lastModifiedBy>
  <cp:revision>6</cp:revision>
  <dcterms:created xsi:type="dcterms:W3CDTF">2022-01-29T13:35:02Z</dcterms:created>
  <dcterms:modified xsi:type="dcterms:W3CDTF">2022-02-03T08:39:55Z</dcterms:modified>
</cp:coreProperties>
</file>