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28A8B-709F-7C4F-85A1-7D8884601B06}" v="122" dt="2023-01-16T20:17:21.1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54"/>
    <p:restoredTop sz="95788"/>
  </p:normalViewPr>
  <p:slideViewPr>
    <p:cSldViewPr snapToGrid="0">
      <p:cViewPr>
        <p:scale>
          <a:sx n="108" d="100"/>
          <a:sy n="108" d="100"/>
        </p:scale>
        <p:origin x="1296" y="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Alonzi (2004173)" userId="fc189c2c-d2c1-40c5-b32d-65aa0e66a637" providerId="ADAL" clId="{BDF28A8B-709F-7C4F-85A1-7D8884601B06}"/>
    <pc:docChg chg="undo redo custSel mod addSld modSld modMainMaster">
      <pc:chgData name="Victoria Alonzi (2004173)" userId="fc189c2c-d2c1-40c5-b32d-65aa0e66a637" providerId="ADAL" clId="{BDF28A8B-709F-7C4F-85A1-7D8884601B06}" dt="2023-01-16T20:33:46.859" v="1696" actId="14100"/>
      <pc:docMkLst>
        <pc:docMk/>
      </pc:docMkLst>
      <pc:sldChg chg="addSp delSp modSp mod">
        <pc:chgData name="Victoria Alonzi (2004173)" userId="fc189c2c-d2c1-40c5-b32d-65aa0e66a637" providerId="ADAL" clId="{BDF28A8B-709F-7C4F-85A1-7D8884601B06}" dt="2023-01-16T20:33:46.859" v="1696" actId="14100"/>
        <pc:sldMkLst>
          <pc:docMk/>
          <pc:sldMk cId="3790824646" sldId="256"/>
        </pc:sldMkLst>
        <pc:spChg chg="mod">
          <ac:chgData name="Victoria Alonzi (2004173)" userId="fc189c2c-d2c1-40c5-b32d-65aa0e66a637" providerId="ADAL" clId="{BDF28A8B-709F-7C4F-85A1-7D8884601B06}" dt="2023-01-16T20:06:36.357" v="1561" actId="20577"/>
          <ac:spMkLst>
            <pc:docMk/>
            <pc:sldMk cId="3790824646" sldId="256"/>
            <ac:spMk id="2" creationId="{93661CCC-1715-5170-7AA9-5574CE38724E}"/>
          </ac:spMkLst>
        </pc:spChg>
        <pc:spChg chg="mod">
          <ac:chgData name="Victoria Alonzi (2004173)" userId="fc189c2c-d2c1-40c5-b32d-65aa0e66a637" providerId="ADAL" clId="{BDF28A8B-709F-7C4F-85A1-7D8884601B06}" dt="2023-01-16T20:33:26.417" v="1691" actId="120"/>
          <ac:spMkLst>
            <pc:docMk/>
            <pc:sldMk cId="3790824646" sldId="256"/>
            <ac:spMk id="3" creationId="{FAB6D390-147A-5520-BB7F-EE525355FA46}"/>
          </ac:spMkLst>
        </pc:spChg>
        <pc:spChg chg="mod">
          <ac:chgData name="Victoria Alonzi (2004173)" userId="fc189c2c-d2c1-40c5-b32d-65aa0e66a637" providerId="ADAL" clId="{BDF28A8B-709F-7C4F-85A1-7D8884601B06}" dt="2023-01-16T20:33:09.905" v="1690" actId="1076"/>
          <ac:spMkLst>
            <pc:docMk/>
            <pc:sldMk cId="3790824646" sldId="256"/>
            <ac:spMk id="4" creationId="{9A3CF493-A5F3-994A-E5AF-330EBB567E33}"/>
          </ac:spMkLst>
        </pc:spChg>
        <pc:spChg chg="mod">
          <ac:chgData name="Victoria Alonzi (2004173)" userId="fc189c2c-d2c1-40c5-b32d-65aa0e66a637" providerId="ADAL" clId="{BDF28A8B-709F-7C4F-85A1-7D8884601B06}" dt="2023-01-16T20:33:46.859" v="1696" actId="14100"/>
          <ac:spMkLst>
            <pc:docMk/>
            <pc:sldMk cId="3790824646" sldId="256"/>
            <ac:spMk id="5" creationId="{3C16628A-1037-6990-66F5-7BAA7D9DCD95}"/>
          </ac:spMkLst>
        </pc:spChg>
        <pc:spChg chg="mod">
          <ac:chgData name="Victoria Alonzi (2004173)" userId="fc189c2c-d2c1-40c5-b32d-65aa0e66a637" providerId="ADAL" clId="{BDF28A8B-709F-7C4F-85A1-7D8884601B06}" dt="2023-01-16T20:33:31.631" v="1692" actId="120"/>
          <ac:spMkLst>
            <pc:docMk/>
            <pc:sldMk cId="3790824646" sldId="256"/>
            <ac:spMk id="7" creationId="{42E6EA26-051D-223D-321A-2605245CC4EE}"/>
          </ac:spMkLst>
        </pc:spChg>
        <pc:spChg chg="mod">
          <ac:chgData name="Victoria Alonzi (2004173)" userId="fc189c2c-d2c1-40c5-b32d-65aa0e66a637" providerId="ADAL" clId="{BDF28A8B-709F-7C4F-85A1-7D8884601B06}" dt="2023-01-12T19:11:56.919" v="137" actId="1076"/>
          <ac:spMkLst>
            <pc:docMk/>
            <pc:sldMk cId="3790824646" sldId="256"/>
            <ac:spMk id="8" creationId="{D1E8FF0F-DE6D-E3AB-7C45-0D4815B59E11}"/>
          </ac:spMkLst>
        </pc:spChg>
        <pc:spChg chg="add mod">
          <ac:chgData name="Victoria Alonzi (2004173)" userId="fc189c2c-d2c1-40c5-b32d-65aa0e66a637" providerId="ADAL" clId="{BDF28A8B-709F-7C4F-85A1-7D8884601B06}" dt="2023-01-12T18:58:29.305" v="45" actId="1076"/>
          <ac:spMkLst>
            <pc:docMk/>
            <pc:sldMk cId="3790824646" sldId="256"/>
            <ac:spMk id="12" creationId="{7E850C31-D141-83C5-3527-A1170FD89205}"/>
          </ac:spMkLst>
        </pc:spChg>
        <pc:spChg chg="add del mod">
          <ac:chgData name="Victoria Alonzi (2004173)" userId="fc189c2c-d2c1-40c5-b32d-65aa0e66a637" providerId="ADAL" clId="{BDF28A8B-709F-7C4F-85A1-7D8884601B06}" dt="2023-01-12T19:00:19.668" v="57"/>
          <ac:spMkLst>
            <pc:docMk/>
            <pc:sldMk cId="3790824646" sldId="256"/>
            <ac:spMk id="13" creationId="{D7E4A167-C3BC-C736-BF62-CD3E0765A021}"/>
          </ac:spMkLst>
        </pc:spChg>
        <pc:spChg chg="add mod">
          <ac:chgData name="Victoria Alonzi (2004173)" userId="fc189c2c-d2c1-40c5-b32d-65aa0e66a637" providerId="ADAL" clId="{BDF28A8B-709F-7C4F-85A1-7D8884601B06}" dt="2023-01-12T19:00:18.089" v="55" actId="1076"/>
          <ac:spMkLst>
            <pc:docMk/>
            <pc:sldMk cId="3790824646" sldId="256"/>
            <ac:spMk id="14" creationId="{120D7426-928B-8E74-0EE7-1AE3957818E3}"/>
          </ac:spMkLst>
        </pc:spChg>
        <pc:spChg chg="add del mod">
          <ac:chgData name="Victoria Alonzi (2004173)" userId="fc189c2c-d2c1-40c5-b32d-65aa0e66a637" providerId="ADAL" clId="{BDF28A8B-709F-7C4F-85A1-7D8884601B06}" dt="2023-01-12T19:09:15.970" v="113" actId="767"/>
          <ac:spMkLst>
            <pc:docMk/>
            <pc:sldMk cId="3790824646" sldId="256"/>
            <ac:spMk id="15" creationId="{3289A11F-FA1C-FFBA-4211-C4E1FB874EFC}"/>
          </ac:spMkLst>
        </pc:spChg>
        <pc:spChg chg="add del mod">
          <ac:chgData name="Victoria Alonzi (2004173)" userId="fc189c2c-d2c1-40c5-b32d-65aa0e66a637" providerId="ADAL" clId="{BDF28A8B-709F-7C4F-85A1-7D8884601B06}" dt="2023-01-16T12:33:09.062" v="759"/>
          <ac:spMkLst>
            <pc:docMk/>
            <pc:sldMk cId="3790824646" sldId="256"/>
            <ac:spMk id="19" creationId="{3392C387-8FA2-557A-9C2A-51928C2A8EE5}"/>
          </ac:spMkLst>
        </pc:spChg>
        <pc:spChg chg="add del mod">
          <ac:chgData name="Victoria Alonzi (2004173)" userId="fc189c2c-d2c1-40c5-b32d-65aa0e66a637" providerId="ADAL" clId="{BDF28A8B-709F-7C4F-85A1-7D8884601B06}" dt="2023-01-16T20:07:55.900" v="1574" actId="478"/>
          <ac:spMkLst>
            <pc:docMk/>
            <pc:sldMk cId="3790824646" sldId="256"/>
            <ac:spMk id="20" creationId="{8F824157-4924-E45D-0A78-981B70392F6F}"/>
          </ac:spMkLst>
        </pc:spChg>
        <pc:spChg chg="add mod">
          <ac:chgData name="Victoria Alonzi (2004173)" userId="fc189c2c-d2c1-40c5-b32d-65aa0e66a637" providerId="ADAL" clId="{BDF28A8B-709F-7C4F-85A1-7D8884601B06}" dt="2023-01-16T20:18:35.305" v="1671" actId="20577"/>
          <ac:spMkLst>
            <pc:docMk/>
            <pc:sldMk cId="3790824646" sldId="256"/>
            <ac:spMk id="22" creationId="{7D0D8591-92D9-6A35-4AC7-59D003AC8DB8}"/>
          </ac:spMkLst>
        </pc:spChg>
        <pc:graphicFrameChg chg="add del mod">
          <ac:chgData name="Victoria Alonzi (2004173)" userId="fc189c2c-d2c1-40c5-b32d-65aa0e66a637" providerId="ADAL" clId="{BDF28A8B-709F-7C4F-85A1-7D8884601B06}" dt="2023-01-12T19:13:16.579" v="157" actId="478"/>
          <ac:graphicFrameMkLst>
            <pc:docMk/>
            <pc:sldMk cId="3790824646" sldId="256"/>
            <ac:graphicFrameMk id="16" creationId="{528EEBEC-D827-30B5-B879-667819E6A09D}"/>
          </ac:graphicFrameMkLst>
        </pc:graphicFrameChg>
        <pc:graphicFrameChg chg="add mod modGraphic">
          <ac:chgData name="Victoria Alonzi (2004173)" userId="fc189c2c-d2c1-40c5-b32d-65aa0e66a637" providerId="ADAL" clId="{BDF28A8B-709F-7C4F-85A1-7D8884601B06}" dt="2023-01-16T20:17:15.710" v="1640" actId="1076"/>
          <ac:graphicFrameMkLst>
            <pc:docMk/>
            <pc:sldMk cId="3790824646" sldId="256"/>
            <ac:graphicFrameMk id="17" creationId="{C6E1E760-2620-9F2B-AB28-FE02AD44BB64}"/>
          </ac:graphicFrameMkLst>
        </pc:graphicFrameChg>
        <pc:graphicFrameChg chg="add del mod modGraphic">
          <ac:chgData name="Victoria Alonzi (2004173)" userId="fc189c2c-d2c1-40c5-b32d-65aa0e66a637" providerId="ADAL" clId="{BDF28A8B-709F-7C4F-85A1-7D8884601B06}" dt="2023-01-12T19:30:51.841" v="430"/>
          <ac:graphicFrameMkLst>
            <pc:docMk/>
            <pc:sldMk cId="3790824646" sldId="256"/>
            <ac:graphicFrameMk id="18" creationId="{3CC5C874-6CCE-BF4D-E58A-DEB4FB6A29EA}"/>
          </ac:graphicFrameMkLst>
        </pc:graphicFrameChg>
        <pc:graphicFrameChg chg="add del mod">
          <ac:chgData name="Victoria Alonzi (2004173)" userId="fc189c2c-d2c1-40c5-b32d-65aa0e66a637" providerId="ADAL" clId="{BDF28A8B-709F-7C4F-85A1-7D8884601B06}" dt="2023-01-16T19:48:19.496" v="1417" actId="478"/>
          <ac:graphicFrameMkLst>
            <pc:docMk/>
            <pc:sldMk cId="3790824646" sldId="256"/>
            <ac:graphicFrameMk id="21" creationId="{38AACD0A-3BB2-4446-795A-09CEC456EB9C}"/>
          </ac:graphicFrameMkLst>
        </pc:graphicFrameChg>
        <pc:picChg chg="add del mod">
          <ac:chgData name="Victoria Alonzi (2004173)" userId="fc189c2c-d2c1-40c5-b32d-65aa0e66a637" providerId="ADAL" clId="{BDF28A8B-709F-7C4F-85A1-7D8884601B06}" dt="2023-01-12T18:58:33.210" v="47" actId="478"/>
          <ac:picMkLst>
            <pc:docMk/>
            <pc:sldMk cId="3790824646" sldId="256"/>
            <ac:picMk id="1026" creationId="{DA9CA368-03F3-8B37-C4E4-99ABDB350919}"/>
          </ac:picMkLst>
        </pc:picChg>
        <pc:picChg chg="add del mod">
          <ac:chgData name="Victoria Alonzi (2004173)" userId="fc189c2c-d2c1-40c5-b32d-65aa0e66a637" providerId="ADAL" clId="{BDF28A8B-709F-7C4F-85A1-7D8884601B06}" dt="2023-01-16T20:11:23.906" v="1616" actId="14100"/>
          <ac:picMkLst>
            <pc:docMk/>
            <pc:sldMk cId="3790824646" sldId="256"/>
            <ac:picMk id="1028" creationId="{A0B581D8-0DDD-31DD-A77D-6BCE081FE224}"/>
          </ac:picMkLst>
        </pc:picChg>
      </pc:sldChg>
      <pc:sldChg chg="addSp delSp modSp new mod">
        <pc:chgData name="Victoria Alonzi (2004173)" userId="fc189c2c-d2c1-40c5-b32d-65aa0e66a637" providerId="ADAL" clId="{BDF28A8B-709F-7C4F-85A1-7D8884601B06}" dt="2023-01-16T18:48:47.098" v="1039" actId="20577"/>
        <pc:sldMkLst>
          <pc:docMk/>
          <pc:sldMk cId="1256525025" sldId="257"/>
        </pc:sldMkLst>
        <pc:spChg chg="del mod">
          <ac:chgData name="Victoria Alonzi (2004173)" userId="fc189c2c-d2c1-40c5-b32d-65aa0e66a637" providerId="ADAL" clId="{BDF28A8B-709F-7C4F-85A1-7D8884601B06}" dt="2023-01-16T18:21:19.205" v="810" actId="478"/>
          <ac:spMkLst>
            <pc:docMk/>
            <pc:sldMk cId="1256525025" sldId="257"/>
            <ac:spMk id="2" creationId="{6D71C4FC-E17A-91F2-BC1F-3A105D2FAB62}"/>
          </ac:spMkLst>
        </pc:spChg>
        <pc:spChg chg="mod">
          <ac:chgData name="Victoria Alonzi (2004173)" userId="fc189c2c-d2c1-40c5-b32d-65aa0e66a637" providerId="ADAL" clId="{BDF28A8B-709F-7C4F-85A1-7D8884601B06}" dt="2023-01-16T18:48:47.098" v="1039" actId="20577"/>
          <ac:spMkLst>
            <pc:docMk/>
            <pc:sldMk cId="1256525025" sldId="257"/>
            <ac:spMk id="3" creationId="{FA8E24E1-D6C2-1CE3-99ED-83DE8A154B7D}"/>
          </ac:spMkLst>
        </pc:spChg>
        <pc:spChg chg="add mod">
          <ac:chgData name="Victoria Alonzi (2004173)" userId="fc189c2c-d2c1-40c5-b32d-65aa0e66a637" providerId="ADAL" clId="{BDF28A8B-709F-7C4F-85A1-7D8884601B06}" dt="2023-01-16T18:21:34.508" v="816" actId="27636"/>
          <ac:spMkLst>
            <pc:docMk/>
            <pc:sldMk cId="1256525025" sldId="257"/>
            <ac:spMk id="5" creationId="{963C8C94-58F5-FD24-3B76-FBD8268101CC}"/>
          </ac:spMkLst>
        </pc:spChg>
      </pc:sldChg>
      <pc:sldMasterChg chg="setBg">
        <pc:chgData name="Victoria Alonzi (2004173)" userId="fc189c2c-d2c1-40c5-b32d-65aa0e66a637" providerId="ADAL" clId="{BDF28A8B-709F-7C4F-85A1-7D8884601B06}" dt="2023-01-16T18:54:53.398" v="1070"/>
        <pc:sldMasterMkLst>
          <pc:docMk/>
          <pc:sldMasterMk cId="601438689" sldId="214748369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B0398A-713C-3B40-8431-E5C2721DAD24}" type="datetimeFigureOut">
              <a:rPr lang="en-US" smtClean="0"/>
              <a:t>1/9/23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78566A-24C5-824E-8E6B-163F14F76635}" type="slidenum">
              <a:rPr lang="en-US" smtClean="0"/>
              <a:t>‹#›</a:t>
            </a:fld>
            <a:endParaRPr lang="en-US" dirty="0"/>
          </a:p>
        </p:txBody>
      </p:sp>
    </p:spTree>
    <p:extLst>
      <p:ext uri="{BB962C8B-B14F-4D97-AF65-F5344CB8AC3E}">
        <p14:creationId xmlns:p14="http://schemas.microsoft.com/office/powerpoint/2010/main" val="3178536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78566A-24C5-824E-8E6B-163F14F76635}" type="slidenum">
              <a:rPr lang="en-US" smtClean="0"/>
              <a:t>1</a:t>
            </a:fld>
            <a:endParaRPr lang="en-US" dirty="0"/>
          </a:p>
        </p:txBody>
      </p:sp>
    </p:spTree>
    <p:extLst>
      <p:ext uri="{BB962C8B-B14F-4D97-AF65-F5344CB8AC3E}">
        <p14:creationId xmlns:p14="http://schemas.microsoft.com/office/powerpoint/2010/main" val="29243615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78566A-24C5-824E-8E6B-163F14F76635}" type="slidenum">
              <a:rPr lang="en-US" smtClean="0"/>
              <a:t>2</a:t>
            </a:fld>
            <a:endParaRPr lang="en-US" dirty="0"/>
          </a:p>
        </p:txBody>
      </p:sp>
    </p:spTree>
    <p:extLst>
      <p:ext uri="{BB962C8B-B14F-4D97-AF65-F5344CB8AC3E}">
        <p14:creationId xmlns:p14="http://schemas.microsoft.com/office/powerpoint/2010/main" val="20787007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A065781-D481-CE4C-9043-DEBDA37CEE8A}" type="datetimeFigureOut">
              <a:rPr lang="en-US" smtClean="0"/>
              <a:t>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2069327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065781-D481-CE4C-9043-DEBDA37CEE8A}" type="datetimeFigureOut">
              <a:rPr lang="en-US" smtClean="0"/>
              <a:t>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83436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A065781-D481-CE4C-9043-DEBDA37CEE8A}" type="datetimeFigureOut">
              <a:rPr lang="en-US" smtClean="0"/>
              <a:t>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2679970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065781-D481-CE4C-9043-DEBDA37CEE8A}" type="datetimeFigureOut">
              <a:rPr lang="en-US" smtClean="0"/>
              <a:t>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1888729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A065781-D481-CE4C-9043-DEBDA37CEE8A}" type="datetimeFigureOut">
              <a:rPr lang="en-US" smtClean="0"/>
              <a:t>1/9/23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323131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A065781-D481-CE4C-9043-DEBDA37CEE8A}" type="datetimeFigureOut">
              <a:rPr lang="en-US" smtClean="0"/>
              <a:t>1/9/23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25053927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065781-D481-CE4C-9043-DEBDA37CEE8A}" type="datetimeFigureOut">
              <a:rPr lang="en-US" smtClean="0"/>
              <a:t>1/9/23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2692412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065781-D481-CE4C-9043-DEBDA37CEE8A}" type="datetimeFigureOut">
              <a:rPr lang="en-US" smtClean="0"/>
              <a:t>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1905419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A065781-D481-CE4C-9043-DEBDA37CEE8A}" type="datetimeFigureOut">
              <a:rPr lang="en-US" smtClean="0"/>
              <a:t>1/9/23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3106805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065781-D481-CE4C-9043-DEBDA37CEE8A}" type="datetimeFigureOut">
              <a:rPr lang="en-US" smtClean="0"/>
              <a:t>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834796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A065781-D481-CE4C-9043-DEBDA37CEE8A}" type="datetimeFigureOut">
              <a:rPr lang="en-US" smtClean="0"/>
              <a:t>1/9/23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B8B6A1-BEC0-604C-BA8E-585FF0523CCB}" type="slidenum">
              <a:rPr lang="en-US" smtClean="0"/>
              <a:t>‹#›</a:t>
            </a:fld>
            <a:endParaRPr lang="en-US" dirty="0"/>
          </a:p>
        </p:txBody>
      </p:sp>
    </p:spTree>
    <p:extLst>
      <p:ext uri="{BB962C8B-B14F-4D97-AF65-F5344CB8AC3E}">
        <p14:creationId xmlns:p14="http://schemas.microsoft.com/office/powerpoint/2010/main" val="2726278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065781-D481-CE4C-9043-DEBDA37CEE8A}" type="datetimeFigureOut">
              <a:rPr lang="en-US" smtClean="0"/>
              <a:t>1/9/23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B8B6A1-BEC0-604C-BA8E-585FF0523CCB}" type="slidenum">
              <a:rPr lang="en-US" smtClean="0"/>
              <a:t>‹#›</a:t>
            </a:fld>
            <a:endParaRPr lang="en-US" dirty="0"/>
          </a:p>
        </p:txBody>
      </p:sp>
    </p:spTree>
    <p:extLst>
      <p:ext uri="{BB962C8B-B14F-4D97-AF65-F5344CB8AC3E}">
        <p14:creationId xmlns:p14="http://schemas.microsoft.com/office/powerpoint/2010/main" val="349806085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https://carmenbpingree.com/wp-content/uploads/2020/07/Screen-Shot-2020-07-13-at-4.30.12-PM-480x451.png" TargetMode="External"/></Relationships>
</file>

<file path=ppt/slides/_rels/slide2.xml.rels><?xml version="1.0" encoding="UTF-8" standalone="yes"?>
<Relationships xmlns="http://schemas.openxmlformats.org/package/2006/relationships"><Relationship Id="rId13" Type="http://schemas.openxmlformats.org/officeDocument/2006/relationships/hyperlink" Target="https://www.disabilitywales.org/about/#page" TargetMode="External"/><Relationship Id="rId18" Type="http://schemas.openxmlformats.org/officeDocument/2006/relationships/hyperlink" Target="https://www.lego.com/en-es/aboutus/news/2021/march/lego-foundation-and-play-included" TargetMode="External"/><Relationship Id="rId26" Type="http://schemas.openxmlformats.org/officeDocument/2006/relationships/hyperlink" Target="https://www.nhs.uk/conditions/autism/getting-diagnosed/assessments/" TargetMode="External"/><Relationship Id="rId39" Type="http://schemas.openxmlformats.org/officeDocument/2006/relationships/hyperlink" Target="https://gov.wales/sites/default/files/consultations/2018-12/draft-additional-learning-needs-code-for-wales_0.pdf" TargetMode="External"/><Relationship Id="rId21" Type="http://schemas.openxmlformats.org/officeDocument/2006/relationships/hyperlink" Target="https://www.autism.org.uk/advice-and-guidance/professional-practice/lego-pilot" TargetMode="External"/><Relationship Id="rId34" Type="http://schemas.openxmlformats.org/officeDocument/2006/relationships/hyperlink" Target="https://onlinelibrary.wiley.com/doi/full/10.1111/j.0264-3758.2004.00269.x?casa_token=YIptKyGr_qgAAAAA%3AhxwQYr8NSkfomSCAicRSJlSmQxsooHDHXAlXRbWxpn3itCrQ3gZQxsliJBy_-znY2Q-U9WOdlpCALw" TargetMode="External"/><Relationship Id="rId7" Type="http://schemas.openxmlformats.org/officeDocument/2006/relationships/hyperlink" Target="https://slate.com/technology/2015/10/autism-in-girls-and-women-is-difficult-to-diagnose.html" TargetMode="External"/><Relationship Id="rId12" Type="http://schemas.openxmlformats.org/officeDocument/2006/relationships/hyperlink" Target="https://www.devon.gov.uk/equality/communities/disability/medical-model" TargetMode="External"/><Relationship Id="rId17" Type="http://schemas.openxmlformats.org/officeDocument/2006/relationships/hyperlink" Target="https://cchp.nhs.uk/sites/default/files/Clinical%20Guideline%20Autism%20Diagnostic%20Assessment.pdf" TargetMode="External"/><Relationship Id="rId25" Type="http://schemas.openxmlformats.org/officeDocument/2006/relationships/hyperlink" Target="https://www.nhs.uk/conditions/autism/signs/children/" TargetMode="External"/><Relationship Id="rId33" Type="http://schemas.openxmlformats.org/officeDocument/2006/relationships/hyperlink" Target="https://onlinelibrary.wiley.com/journal/14685930" TargetMode="External"/><Relationship Id="rId38" Type="http://schemas.openxmlformats.org/officeDocument/2006/relationships/hyperlink" Target="https://gov.wales/sites/default/files/publications/2018-12/supporting-learners-with-healthcare-needs.pdf" TargetMode="External"/><Relationship Id="rId2" Type="http://schemas.openxmlformats.org/officeDocument/2006/relationships/notesSlide" Target="../notesSlides/notesSlide2.xml"/><Relationship Id="rId16" Type="http://schemas.openxmlformats.org/officeDocument/2006/relationships/hyperlink" Target="https://www.tandfonline.com/doi/pdf/10.2989/17280583.2013.767804?casa_token=skov5WkBQZIAAAAA:iHK7D_KTJB7bE37gccCwAWQ8FPD4Bim9crbmJC2cSMmB3jUIR_PwhShgdImI_bjkX_0A0S59rdw" TargetMode="External"/><Relationship Id="rId20" Type="http://schemas.openxmlformats.org/officeDocument/2006/relationships/hyperlink" Target="https://www.researchgate.net/publication/292962143_LEGO-Based_Therapy_How_to_build_social_competence_through_LEGO-based_clubs_for_children_with_autism_and_related_conditions" TargetMode="External"/><Relationship Id="rId29" Type="http://schemas.openxmlformats.org/officeDocument/2006/relationships/hyperlink" Target="https://www.jstor.org/stable/20141862" TargetMode="External"/><Relationship Id="rId1" Type="http://schemas.openxmlformats.org/officeDocument/2006/relationships/slideLayout" Target="../slideLayouts/slideLayout2.xml"/><Relationship Id="rId6" Type="http://schemas.openxmlformats.org/officeDocument/2006/relationships/hyperlink" Target="https://www.bbc.co.uk/news/uk-england-devon-48666017" TargetMode="External"/><Relationship Id="rId11" Type="http://schemas.openxmlformats.org/officeDocument/2006/relationships/hyperlink" Target="https://dera.ioe.ac.uk/27858/1/16-059-Web-%20English.pdf" TargetMode="External"/><Relationship Id="rId24" Type="http://schemas.openxmlformats.org/officeDocument/2006/relationships/hyperlink" Target="https://www.autism.org.uk/advice-and-guidance/what-is-autism" TargetMode="External"/><Relationship Id="rId32" Type="http://schemas.openxmlformats.org/officeDocument/2006/relationships/hyperlink" Target="https://doi.org/10.1007/978-0-387-79948-3_2131" TargetMode="External"/><Relationship Id="rId37" Type="http://schemas.openxmlformats.org/officeDocument/2006/relationships/hyperlink" Target="https://doi.org/10.3389/fpsyg.2020.01162" TargetMode="External"/><Relationship Id="rId5" Type="http://schemas.openxmlformats.org/officeDocument/2006/relationships/hyperlink" Target="https://link.springer.com/article/10.1016/j.nurt.2010.06.001#citeas" TargetMode="External"/><Relationship Id="rId15" Type="http://schemas.openxmlformats.org/officeDocument/2006/relationships/hyperlink" Target="https://uwlaw-omeka.s3.us-east-2.amazonaws.com/original/743364440abfc4cf48fc1505704fbdefa3eb2af2.pdf" TargetMode="External"/><Relationship Id="rId23" Type="http://schemas.openxmlformats.org/officeDocument/2006/relationships/hyperlink" Target="https://www.autism.org.uk/advice-and-guidance/topics/diagnosis/pre-diagnosis/adults" TargetMode="External"/><Relationship Id="rId28" Type="http://schemas.openxmlformats.org/officeDocument/2006/relationships/hyperlink" Target="https://link.springer.com/article/10.1186/2040-2392-4-13#citeas" TargetMode="External"/><Relationship Id="rId36" Type="http://schemas.openxmlformats.org/officeDocument/2006/relationships/hyperlink" Target="https://diversityandability.com/blog/what-is-the-social-model-of-disability/" TargetMode="External"/><Relationship Id="rId10" Type="http://schemas.openxmlformats.org/officeDocument/2006/relationships/hyperlink" Target="https://doi.org/10.1016/j.dhjo.2016.10.010" TargetMode="External"/><Relationship Id="rId19" Type="http://schemas.openxmlformats.org/officeDocument/2006/relationships/hyperlink" Target="https://www.lego.com/en-us/aboutus/news/2021/august/lego-group-build-talk" TargetMode="External"/><Relationship Id="rId31" Type="http://schemas.openxmlformats.org/officeDocument/2006/relationships/hyperlink" Target="https://www.hacerlobien.net/lego/Ter-007-Social-Skills-Asd.pdf" TargetMode="External"/><Relationship Id="rId4" Type="http://schemas.openxmlformats.org/officeDocument/2006/relationships/hyperlink" Target="https://link.springer.com/article/10.1007/s10803-018-3639-1#citeas" TargetMode="External"/><Relationship Id="rId9" Type="http://schemas.openxmlformats.org/officeDocument/2006/relationships/hyperlink" Target="https://cavuhb.nhs.wales/our-services/integrated-autism-services/diagnostic-assessments-for-autism/" TargetMode="External"/><Relationship Id="rId14" Type="http://schemas.openxmlformats.org/officeDocument/2006/relationships/hyperlink" Target="https://link.springer.com/article/10.1007/s12178-015-9273-z#citeas" TargetMode="External"/><Relationship Id="rId22" Type="http://schemas.openxmlformats.org/officeDocument/2006/relationships/hyperlink" Target="https://www.structural-learning.com/post/lego-therapy" TargetMode="External"/><Relationship Id="rId27" Type="http://schemas.openxmlformats.org/officeDocument/2006/relationships/hyperlink" Target="https://www.learningdisabilitytoday.co.uk/why-do-so-many-autistic-women-and-girls-go-undiagnosed" TargetMode="External"/><Relationship Id="rId30" Type="http://schemas.openxmlformats.org/officeDocument/2006/relationships/hyperlink" Target="https://therapyfocus.org.au/on-the-blog/what-is-lego-therapy/" TargetMode="External"/><Relationship Id="rId35" Type="http://schemas.openxmlformats.org/officeDocument/2006/relationships/hyperlink" Target="https://carmenbpingree.com/blog/what-is-autism-spectrum-disorder/" TargetMode="External"/><Relationship Id="rId8" Type="http://schemas.openxmlformats.org/officeDocument/2006/relationships/hyperlink" Target="https://spssi.onlinelibrary.wiley.com/doi/full/10.1111/josi.12224?casa_token=KHHYL66pAT4AAAAA%3ATP-_mJKY_3Xzv_l21Jj3SHF5oXEfeYawkt2-Djj77PvoMqsGf3DudX8qHVTzUrs-h_y0Baradu_jKQ" TargetMode="External"/><Relationship Id="rId3" Type="http://schemas.openxmlformats.org/officeDocument/2006/relationships/hyperlink" Target="https://autismwales.or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61CCC-1715-5170-7AA9-5574CE38724E}"/>
              </a:ext>
            </a:extLst>
          </p:cNvPr>
          <p:cNvSpPr>
            <a:spLocks noGrp="1"/>
          </p:cNvSpPr>
          <p:nvPr>
            <p:ph type="ctrTitle"/>
          </p:nvPr>
        </p:nvSpPr>
        <p:spPr>
          <a:xfrm>
            <a:off x="1" y="1"/>
            <a:ext cx="4434213" cy="237994"/>
          </a:xfrm>
          <a:solidFill>
            <a:schemeClr val="accent5">
              <a:lumMod val="20000"/>
              <a:lumOff val="80000"/>
            </a:schemeClr>
          </a:solidFill>
          <a:ln w="57150">
            <a:solidFill>
              <a:schemeClr val="accent5">
                <a:lumMod val="50000"/>
              </a:schemeClr>
            </a:solidFill>
          </a:ln>
        </p:spPr>
        <p:txBody>
          <a:bodyPr>
            <a:normAutofit fontScale="90000"/>
          </a:bodyPr>
          <a:lstStyle/>
          <a:p>
            <a:r>
              <a:rPr lang="en-US" sz="1200" b="1" dirty="0"/>
              <a:t>Module Number: ECEY6006. Student Number: 2004173. Word Count: 1100</a:t>
            </a:r>
            <a:endParaRPr lang="en-US" sz="1200" dirty="0"/>
          </a:p>
        </p:txBody>
      </p:sp>
      <p:sp>
        <p:nvSpPr>
          <p:cNvPr id="3" name="Subtitle 2">
            <a:extLst>
              <a:ext uri="{FF2B5EF4-FFF2-40B4-BE49-F238E27FC236}">
                <a16:creationId xmlns:a16="http://schemas.microsoft.com/office/drawing/2014/main" id="{FAB6D390-147A-5520-BB7F-EE525355FA46}"/>
              </a:ext>
            </a:extLst>
          </p:cNvPr>
          <p:cNvSpPr>
            <a:spLocks noGrp="1"/>
          </p:cNvSpPr>
          <p:nvPr>
            <p:ph type="subTitle" idx="1"/>
          </p:nvPr>
        </p:nvSpPr>
        <p:spPr>
          <a:xfrm>
            <a:off x="28969" y="329369"/>
            <a:ext cx="1960193" cy="2889307"/>
          </a:xfrm>
          <a:solidFill>
            <a:schemeClr val="accent5">
              <a:lumMod val="20000"/>
              <a:lumOff val="80000"/>
            </a:schemeClr>
          </a:solidFill>
          <a:ln w="76200">
            <a:solidFill>
              <a:schemeClr val="accent5">
                <a:lumMod val="50000"/>
              </a:schemeClr>
            </a:solidFill>
          </a:ln>
        </p:spPr>
        <p:txBody>
          <a:bodyPr>
            <a:normAutofit fontScale="25000" lnSpcReduction="20000"/>
          </a:bodyPr>
          <a:lstStyle/>
          <a:p>
            <a:r>
              <a:rPr lang="en-US" sz="2800" b="1" u="sng" dirty="0"/>
              <a:t>Introduction</a:t>
            </a:r>
          </a:p>
          <a:p>
            <a:pPr algn="l">
              <a:lnSpc>
                <a:spcPct val="170000"/>
              </a:lnSpc>
              <a:spcAft>
                <a:spcPts val="1125"/>
              </a:spcAft>
            </a:pPr>
            <a:r>
              <a:rPr lang="en-GB" dirty="0">
                <a:solidFill>
                  <a:srgbClr val="000000"/>
                </a:solidFill>
                <a:effectLst/>
                <a:latin typeface="Times New Roman" panose="02020603050405020304" pitchFamily="18" charset="0"/>
                <a:ea typeface="Times New Roman" panose="02020603050405020304" pitchFamily="18" charset="0"/>
              </a:rPr>
              <a:t>According to National Autistic Society (2023), autism is a developmental condition that affects a person's capacity to communicate and connect with others and the outside world. </a:t>
            </a:r>
            <a:endParaRPr lang="en-GB" dirty="0">
              <a:solidFill>
                <a:srgbClr val="000000"/>
              </a:solidFill>
              <a:latin typeface="Times New Roman" panose="02020603050405020304" pitchFamily="18" charset="0"/>
              <a:ea typeface="Times New Roman" panose="02020603050405020304" pitchFamily="18" charset="0"/>
            </a:endParaRPr>
          </a:p>
          <a:p>
            <a:pPr algn="l">
              <a:lnSpc>
                <a:spcPct val="170000"/>
              </a:lnSpc>
              <a:spcAft>
                <a:spcPts val="1125"/>
              </a:spcAft>
            </a:pPr>
            <a:r>
              <a:rPr lang="en-GB" dirty="0">
                <a:solidFill>
                  <a:srgbClr val="000000"/>
                </a:solidFill>
                <a:effectLst/>
                <a:latin typeface="Times New Roman" panose="02020603050405020304" pitchFamily="18" charset="0"/>
                <a:ea typeface="Times New Roman" panose="02020603050405020304" pitchFamily="18" charset="0"/>
              </a:rPr>
              <a:t>Dauncey (2016) believes autism is a developmental disorder that affects a person's understanding of and interactions with their environment throughout their whole life. Since autistic people exhibit a wide range of symptoms, including co-occurring learning disabilities in some cases, the disease is known as a spectrum condition. However, these issues may have distinct effects on everyone, all individuals who are deemed to be autistic will share common difficulties. All autistic individuals will generally struggle with social interaction, social communication, routines, repetitive behaviours, and intense interests. </a:t>
            </a:r>
            <a:endParaRPr lang="en-GB"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9A3CF493-A5F3-994A-E5AF-330EBB567E33}"/>
              </a:ext>
            </a:extLst>
          </p:cNvPr>
          <p:cNvSpPr txBox="1"/>
          <p:nvPr/>
        </p:nvSpPr>
        <p:spPr>
          <a:xfrm>
            <a:off x="28969" y="3238127"/>
            <a:ext cx="7737493" cy="3535426"/>
          </a:xfrm>
          <a:prstGeom prst="rect">
            <a:avLst/>
          </a:prstGeom>
          <a:solidFill>
            <a:schemeClr val="accent5">
              <a:lumMod val="20000"/>
              <a:lumOff val="80000"/>
            </a:schemeClr>
          </a:solidFill>
          <a:ln w="76200">
            <a:solidFill>
              <a:schemeClr val="accent5">
                <a:lumMod val="50000"/>
              </a:schemeClr>
            </a:solidFill>
          </a:ln>
        </p:spPr>
        <p:txBody>
          <a:bodyPr wrap="square" rtlCol="0">
            <a:spAutoFit/>
          </a:bodyPr>
          <a:lstStyle/>
          <a:p>
            <a:pPr algn="ctr"/>
            <a:r>
              <a:rPr lang="en-US" sz="700" b="1" u="sng" dirty="0"/>
              <a:t>Identification and Diagnosis</a:t>
            </a: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According to NHS (2022) in addition to not answering to their name, not smiling when you smile at them, avoiding eye contact, and repeating the same phrases, there are many other indications that a child may have autism. Other symptoms include not talking as much as other children, not engaging in as much pretend play, and being quite upset if they do like a certain flavour, smell, or sound. They may make repetitive movements with their hands, fingers, or torso, such as flapping, flicking, or rocking.</a:t>
            </a:r>
            <a:endParaRPr lang="en-GB" sz="700" dirty="0">
              <a:effectLst/>
              <a:latin typeface="Times New Roman" panose="02020603050405020304" pitchFamily="18" charset="0"/>
              <a:ea typeface="Times New Roman" panose="02020603050405020304" pitchFamily="18" charset="0"/>
            </a:endParaRPr>
          </a:p>
          <a:p>
            <a:pPr>
              <a:lnSpc>
                <a:spcPct val="150000"/>
              </a:lnSpc>
              <a:spcBef>
                <a:spcPts val="200"/>
              </a:spcBef>
            </a:pPr>
            <a:r>
              <a:rPr lang="en-GB" sz="7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Diagnostic assessments</a:t>
            </a:r>
            <a:endParaRPr lang="en-GB" sz="700" b="1" dirty="0">
              <a:solidFill>
                <a:srgbClr val="1F3763"/>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NHS (2022) suggest that children must be evaluated by specialists trained in evaluating for autism to receive an autism diagnosis. The evaluations often involve a thorough history, observations, and gathering data from one or more people who are familiar with the person being evaluated, for example parent. Autism is frequently diagnosed in children, but as individuals become more aware of the autism spectrum, more adults are asking to be evaluated. </a:t>
            </a:r>
            <a:endParaRPr lang="en-GB" sz="700" dirty="0">
              <a:effectLst/>
              <a:latin typeface="Times New Roman" panose="02020603050405020304" pitchFamily="18" charset="0"/>
              <a:ea typeface="Times New Roman" panose="02020603050405020304" pitchFamily="18" charset="0"/>
            </a:endParaRPr>
          </a:p>
          <a:p>
            <a:pPr>
              <a:lnSpc>
                <a:spcPct val="150000"/>
              </a:lnSpc>
            </a:pPr>
            <a:r>
              <a:rPr lang="en-GB" sz="700" b="1" dirty="0">
                <a:solidFill>
                  <a:srgbClr val="000000"/>
                </a:solidFill>
                <a:effectLst/>
                <a:latin typeface="Times New Roman" panose="02020603050405020304" pitchFamily="18" charset="0"/>
                <a:ea typeface="Times New Roman" panose="02020603050405020304" pitchFamily="18" charset="0"/>
              </a:rPr>
              <a:t>Diagnostic criteria:</a:t>
            </a:r>
            <a:endParaRPr lang="en-GB" sz="700" dirty="0">
              <a:effectLst/>
              <a:latin typeface="Times New Roman" panose="02020603050405020304" pitchFamily="18" charset="0"/>
              <a:ea typeface="Times New Roman" panose="02020603050405020304" pitchFamily="18" charset="0"/>
            </a:endParaRP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Howlett and Sheahan (2016) says to be diagnosed with autism, a child must demonstrate severe challenges in social interaction and communication, as well as confined and repetitive behaviours, hobbies, or activities. For examples, the types of challenges that a child may encounter,. These struggles need to last a lifetime which this indicates that they began while they were young. The child needs to feel the effects of these challenges in other areas of their life and not just creating problems in one situation. Cardiff and Vale University Health Board (No Date) states in the table the struggles of autistic Children:</a:t>
            </a:r>
            <a:endParaRPr lang="en-GB" sz="700" dirty="0">
              <a:effectLst/>
              <a:latin typeface="Times New Roman" panose="02020603050405020304" pitchFamily="18" charset="0"/>
              <a:ea typeface="Times New Roman" panose="02020603050405020304" pitchFamily="18" charset="0"/>
            </a:endParaRPr>
          </a:p>
          <a:p>
            <a:r>
              <a:rPr lang="en-GB" sz="700" dirty="0">
                <a:solidFill>
                  <a:srgbClr val="000000"/>
                </a:solidFill>
                <a:latin typeface="Times New Roman" panose="02020603050405020304" pitchFamily="18" charset="0"/>
              </a:rPr>
              <a:t>     					</a:t>
            </a:r>
            <a:endParaRPr lang="en-GB" sz="700" dirty="0"/>
          </a:p>
          <a:p>
            <a:pPr algn="ctr">
              <a:spcBef>
                <a:spcPts val="200"/>
              </a:spcBef>
              <a:spcAft>
                <a:spcPts val="1125"/>
              </a:spcAft>
            </a:pPr>
            <a:r>
              <a:rPr lang="en-GB" sz="700" b="1" u="sng" spc="-2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Challenges to diagnosis </a:t>
            </a:r>
          </a:p>
          <a:p>
            <a:pPr>
              <a:lnSpc>
                <a:spcPct val="150000"/>
              </a:lnSpc>
              <a:spcBef>
                <a:spcPts val="200"/>
              </a:spcBef>
              <a:spcAft>
                <a:spcPts val="1125"/>
              </a:spcAft>
            </a:pPr>
            <a:r>
              <a:rPr lang="en-GB" sz="700" spc="-2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serious weakness with this argument, however, is that Bauman (2010), the diagnosis of autism might be challenging because there is no recognised medical test to detect the condition. Instead doctors usually place a focus on behaviour, especially when it comes to children. </a:t>
            </a:r>
            <a:r>
              <a:rPr lang="en-GB" sz="7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One of the limitations according to </a:t>
            </a:r>
            <a:r>
              <a:rPr lang="en-GB" sz="7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Reichow</a:t>
            </a:r>
            <a:r>
              <a:rPr lang="en-GB" sz="7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B and </a:t>
            </a:r>
            <a:r>
              <a:rPr lang="en-GB" sz="7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Volkmar</a:t>
            </a:r>
            <a:r>
              <a:rPr lang="en-GB" sz="7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F.R. (2013) is that before a diagnosis can be made, it is necessary for the child experiencing the difficulties to recognise that they may be showing indicators of a specific learning difficulty. Nobody will ever request a diagnosis if no one realises there are signs. Lack of recognition may be from ignorance of the symptoms of certain learning disabilities or from the fact that the symptoms are not readily apparent.</a:t>
            </a:r>
          </a:p>
          <a:p>
            <a:pPr>
              <a:lnSpc>
                <a:spcPct val="150000"/>
              </a:lnSpc>
              <a:spcBef>
                <a:spcPts val="200"/>
              </a:spcBef>
              <a:spcAft>
                <a:spcPts val="1125"/>
              </a:spcAft>
            </a:pPr>
            <a:r>
              <a:rPr lang="en-GB" sz="7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according to Batty, R. </a:t>
            </a:r>
            <a:r>
              <a:rPr lang="en-GB" sz="7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7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(2018), the majority of early childhood educators and parents demonstrated a lack of understanding and familiarity with autism. Awareness campaigns should be launched to increase parents' understanding of autism to close this knowledge gap and enable early diagnosis and effective therapy. </a:t>
            </a:r>
          </a:p>
        </p:txBody>
      </p:sp>
      <p:sp>
        <p:nvSpPr>
          <p:cNvPr id="5" name="TextBox 4">
            <a:extLst>
              <a:ext uri="{FF2B5EF4-FFF2-40B4-BE49-F238E27FC236}">
                <a16:creationId xmlns:a16="http://schemas.microsoft.com/office/drawing/2014/main" id="{3C16628A-1037-6990-66F5-7BAA7D9DCD95}"/>
              </a:ext>
            </a:extLst>
          </p:cNvPr>
          <p:cNvSpPr txBox="1"/>
          <p:nvPr/>
        </p:nvSpPr>
        <p:spPr>
          <a:xfrm>
            <a:off x="7766462" y="3399519"/>
            <a:ext cx="4396569" cy="3509615"/>
          </a:xfrm>
          <a:prstGeom prst="rect">
            <a:avLst/>
          </a:prstGeom>
          <a:solidFill>
            <a:schemeClr val="accent5">
              <a:lumMod val="20000"/>
              <a:lumOff val="80000"/>
            </a:schemeClr>
          </a:solidFill>
          <a:ln w="76200">
            <a:solidFill>
              <a:schemeClr val="accent5">
                <a:lumMod val="50000"/>
              </a:schemeClr>
            </a:solidFill>
          </a:ln>
        </p:spPr>
        <p:txBody>
          <a:bodyPr wrap="square" rtlCol="0">
            <a:spAutoFit/>
          </a:bodyPr>
          <a:lstStyle/>
          <a:p>
            <a:pPr algn="ctr"/>
            <a:r>
              <a:rPr lang="en-US" sz="700" b="1" u="sng" dirty="0"/>
              <a:t>Lego Therapy – strategy </a:t>
            </a:r>
          </a:p>
          <a:p>
            <a:pPr>
              <a:lnSpc>
                <a:spcPct val="150000"/>
              </a:lnSpc>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Lego therapy is a cooperative, play-based intervention that aims to engage and inspire children to develop a range of abilities and dispositions in a secure setting.</a:t>
            </a:r>
            <a:r>
              <a:rPr lang="en-GB" sz="800" dirty="0">
                <a:effectLst/>
                <a:latin typeface="Times New Roman" panose="02020603050405020304" pitchFamily="18" charset="0"/>
                <a:cs typeface="Times New Roman" panose="02020603050405020304" pitchFamily="18" charset="0"/>
              </a:rPr>
              <a:t> </a:t>
            </a:r>
          </a:p>
          <a:p>
            <a:pPr>
              <a:lnSpc>
                <a:spcPct val="150000"/>
              </a:lnSpc>
            </a:pPr>
            <a:r>
              <a:rPr lang="en-GB"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According to Lego (2021), Lego Therapy is a good to strategy to use within a school as children with autism may require special assistance with social communication; the Brick-by-Brick programme can help by enhancing interactions with clear roles, rules and activities. Main (No Date) suggest children with Autism can sometimes be misunderstood because they communicate in different ways, but they still have the same needs and wants as other children, including the need to feel accepted, understood, and to form deep friendships to realise their full potential and aspirations in life. </a:t>
            </a:r>
            <a:r>
              <a:rPr lang="en-GB" sz="800" kern="180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Legoff</a:t>
            </a:r>
            <a:r>
              <a:rPr lang="en-GB" sz="800"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a:t>
            </a:r>
            <a:r>
              <a:rPr lang="en-GB" sz="80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800"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(2014) say b</a:t>
            </a:r>
            <a:r>
              <a:rPr lang="en-GB"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rick Clubs provide students with a special and entertaining learning opportunity that allows children to form friendships, have gratifying social interactions, and connect with others over a common interest. Playful social support programmes like Brick Club can help to lessen any negative effects like social isolation and mental health issues and to increase public understanding and acceptance of people with autism (National Autistic Society, 2017).</a:t>
            </a:r>
            <a:endParaRPr lang="en-GB" sz="800" dirty="0">
              <a:solidFill>
                <a:srgbClr val="1F3763"/>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Bef>
                <a:spcPts val="200"/>
              </a:spcBef>
              <a:spcAft>
                <a:spcPts val="1125"/>
              </a:spcAft>
            </a:pPr>
            <a:r>
              <a:rPr lang="en-GB"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Strath (2010) believes that the limitations of Lego therapy is the lack of full randomisation. Other limitations could be that the school may not have the resources to provide to the children to implement Lego Therapy play within the setting.  </a:t>
            </a:r>
          </a:p>
          <a:p>
            <a:pPr>
              <a:lnSpc>
                <a:spcPct val="150000"/>
              </a:lnSpc>
              <a:spcBef>
                <a:spcPts val="200"/>
              </a:spcBef>
              <a:spcAft>
                <a:spcPts val="1125"/>
              </a:spcAft>
            </a:pPr>
            <a:endParaRPr lang="en-GB" sz="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2E6EA26-051D-223D-321A-2605245CC4EE}"/>
              </a:ext>
            </a:extLst>
          </p:cNvPr>
          <p:cNvSpPr txBox="1"/>
          <p:nvPr/>
        </p:nvSpPr>
        <p:spPr>
          <a:xfrm>
            <a:off x="2048387" y="291080"/>
            <a:ext cx="6839379" cy="2927596"/>
          </a:xfrm>
          <a:prstGeom prst="rect">
            <a:avLst/>
          </a:prstGeom>
          <a:solidFill>
            <a:schemeClr val="accent5">
              <a:lumMod val="20000"/>
              <a:lumOff val="80000"/>
            </a:schemeClr>
          </a:solidFill>
          <a:ln w="76200">
            <a:solidFill>
              <a:schemeClr val="accent5">
                <a:lumMod val="50000"/>
              </a:schemeClr>
            </a:solidFill>
          </a:ln>
        </p:spPr>
        <p:txBody>
          <a:bodyPr wrap="square" rtlCol="0">
            <a:spAutoFit/>
          </a:bodyPr>
          <a:lstStyle/>
          <a:p>
            <a:pPr algn="ctr"/>
            <a:r>
              <a:rPr lang="en-US" sz="700" b="1" u="sng" dirty="0"/>
              <a:t>Barriers  to inclusion</a:t>
            </a: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According to Devon Country Council (2022),.the medical model of disability can impact on a child </a:t>
            </a:r>
            <a:r>
              <a:rPr lang="en-GB" sz="700" dirty="0">
                <a:solidFill>
                  <a:srgbClr val="000000"/>
                </a:solidFill>
                <a:latin typeface="Times New Roman" panose="02020603050405020304" pitchFamily="18" charset="0"/>
                <a:ea typeface="Times New Roman" panose="02020603050405020304" pitchFamily="18" charset="0"/>
              </a:rPr>
              <a:t>as it looks </a:t>
            </a:r>
            <a:r>
              <a:rPr lang="en-GB" sz="700" dirty="0">
                <a:solidFill>
                  <a:srgbClr val="000000"/>
                </a:solidFill>
                <a:effectLst/>
                <a:latin typeface="Times New Roman" panose="02020603050405020304" pitchFamily="18" charset="0"/>
                <a:ea typeface="Times New Roman" panose="02020603050405020304" pitchFamily="18" charset="0"/>
              </a:rPr>
              <a:t>at their impairment by the people around them and they do not look at their gender, personality, name or their age. They are seen as a patient. The medical model of disability can impact on a child with autism by them not being able to find their own identity, having no confidence and listening to what people tell them that they are, for example that they are the problem. This has an impact on the child with autism as not seeing them as a person, this will impact them by making them feel that they are worthless and unable to do their own things (Swaine, Z. 2011). </a:t>
            </a:r>
            <a:endParaRPr lang="en-GB" sz="700" dirty="0">
              <a:effectLst/>
              <a:latin typeface="Times New Roman" panose="02020603050405020304" pitchFamily="18" charset="0"/>
              <a:ea typeface="Times New Roman" panose="02020603050405020304" pitchFamily="18" charset="0"/>
            </a:endParaRPr>
          </a:p>
          <a:p>
            <a:pPr>
              <a:lnSpc>
                <a:spcPct val="150000"/>
              </a:lnSpc>
            </a:pPr>
            <a:r>
              <a:rPr lang="en-GB" sz="700" dirty="0" err="1">
                <a:solidFill>
                  <a:srgbClr val="000000"/>
                </a:solidFill>
                <a:effectLst/>
                <a:latin typeface="Times New Roman" panose="02020603050405020304" pitchFamily="18" charset="0"/>
                <a:ea typeface="Times New Roman" panose="02020603050405020304" pitchFamily="18" charset="0"/>
              </a:rPr>
              <a:t>Branscombe</a:t>
            </a:r>
            <a:r>
              <a:rPr lang="en-GB" sz="700" dirty="0">
                <a:solidFill>
                  <a:srgbClr val="000000"/>
                </a:solidFill>
                <a:effectLst/>
                <a:latin typeface="Times New Roman" panose="02020603050405020304" pitchFamily="18" charset="0"/>
                <a:ea typeface="Times New Roman" panose="02020603050405020304" pitchFamily="18" charset="0"/>
              </a:rPr>
              <a:t>, N. and </a:t>
            </a:r>
            <a:r>
              <a:rPr lang="en-GB" sz="700" dirty="0" err="1">
                <a:solidFill>
                  <a:srgbClr val="000000"/>
                </a:solidFill>
                <a:effectLst/>
                <a:latin typeface="Times New Roman" panose="02020603050405020304" pitchFamily="18" charset="0"/>
                <a:ea typeface="Times New Roman" panose="02020603050405020304" pitchFamily="18" charset="0"/>
              </a:rPr>
              <a:t>Dirth</a:t>
            </a:r>
            <a:r>
              <a:rPr lang="en-GB" sz="700" dirty="0">
                <a:solidFill>
                  <a:srgbClr val="000000"/>
                </a:solidFill>
                <a:effectLst/>
                <a:latin typeface="Times New Roman" panose="02020603050405020304" pitchFamily="18" charset="0"/>
                <a:ea typeface="Times New Roman" panose="02020603050405020304" pitchFamily="18" charset="0"/>
              </a:rPr>
              <a:t>, T (2017) found that the medical model of disability can impact on a child with Autism experience by giving them little experience, which this leads to them not having </a:t>
            </a:r>
            <a:r>
              <a:rPr lang="en-GB" sz="700" dirty="0">
                <a:solidFill>
                  <a:srgbClr val="000000"/>
                </a:solidFill>
                <a:latin typeface="Times New Roman" panose="02020603050405020304" pitchFamily="18" charset="0"/>
                <a:ea typeface="Times New Roman" panose="02020603050405020304" pitchFamily="18" charset="0"/>
              </a:rPr>
              <a:t>their own </a:t>
            </a:r>
            <a:r>
              <a:rPr lang="en-GB" sz="700" dirty="0">
                <a:solidFill>
                  <a:srgbClr val="000000"/>
                </a:solidFill>
                <a:effectLst/>
                <a:latin typeface="Times New Roman" panose="02020603050405020304" pitchFamily="18" charset="0"/>
                <a:ea typeface="Times New Roman" panose="02020603050405020304" pitchFamily="18" charset="0"/>
              </a:rPr>
              <a:t>choices. The medical model of disability can impact on a child who has Autism experience as if there was something new bought out, they were not allowed or able to use them (</a:t>
            </a:r>
            <a:r>
              <a:rPr lang="en-GB" sz="700" dirty="0" err="1">
                <a:solidFill>
                  <a:srgbClr val="000000"/>
                </a:solidFill>
                <a:effectLst/>
                <a:latin typeface="Times New Roman" panose="02020603050405020304" pitchFamily="18" charset="0"/>
                <a:ea typeface="Times New Roman" panose="02020603050405020304" pitchFamily="18" charset="0"/>
              </a:rPr>
              <a:t>Guevera</a:t>
            </a:r>
            <a:r>
              <a:rPr lang="en-GB" sz="700" dirty="0">
                <a:solidFill>
                  <a:srgbClr val="000000"/>
                </a:solidFill>
                <a:effectLst/>
                <a:latin typeface="Times New Roman" panose="02020603050405020304" pitchFamily="18" charset="0"/>
                <a:ea typeface="Times New Roman" panose="02020603050405020304" pitchFamily="18" charset="0"/>
              </a:rPr>
              <a:t>, A. 2021). </a:t>
            </a:r>
            <a:endParaRPr lang="en-GB" sz="700" dirty="0">
              <a:effectLst/>
              <a:latin typeface="Times New Roman" panose="02020603050405020304" pitchFamily="18" charset="0"/>
              <a:ea typeface="Times New Roman" panose="02020603050405020304" pitchFamily="18" charset="0"/>
            </a:endParaRP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However, Terzi, L. (2004) suggests that the social model acknowledges that from a disabled person's point of view, their issues are the social barriers they encounter. The social model of disability can impact on a child with Autism identity and experience by making them feel included, this enables them to build their confidence and helps build their own self-esteem. According to Samaha, A. M. (2007), the social model of disability helps children with Autism gain independence and this leads to them having positive self-image and people changing their viewpoint on people this can make them feel more included.</a:t>
            </a:r>
            <a:endParaRPr lang="en-GB" sz="700" dirty="0">
              <a:effectLst/>
              <a:latin typeface="Times New Roman" panose="02020603050405020304" pitchFamily="18" charset="0"/>
              <a:ea typeface="Times New Roman" panose="02020603050405020304" pitchFamily="18" charset="0"/>
            </a:endParaRPr>
          </a:p>
          <a:p>
            <a:pPr>
              <a:lnSpc>
                <a:spcPct val="150000"/>
              </a:lnSpc>
            </a:pPr>
            <a:r>
              <a:rPr lang="en-GB" sz="700" dirty="0">
                <a:solidFill>
                  <a:srgbClr val="000000"/>
                </a:solidFill>
                <a:effectLst/>
                <a:latin typeface="Times New Roman" panose="02020603050405020304" pitchFamily="18" charset="0"/>
                <a:ea typeface="Times New Roman" panose="02020603050405020304" pitchFamily="18" charset="0"/>
              </a:rPr>
              <a:t>Similarly Goering, S. (2015), says that the social model of disability helps children with Autism feel more of an individual and feeling belonged. The social model of disability can impact on a child with Autism by it gives them the opportunity to have a higher quality of life, they are able to grow and be what the wish to be. This model makes the children feel seen as a person which enables them to have same opportunities to others. The social model of disability can impact on a child with Autism by them being provided with the chance to meet their full potential, for example go to special schools where the child is able to achieve all their milestones. </a:t>
            </a:r>
          </a:p>
          <a:p>
            <a:pPr>
              <a:lnSpc>
                <a:spcPct val="150000"/>
              </a:lnSpc>
            </a:pPr>
            <a:endParaRPr lang="en-GB" sz="700" dirty="0">
              <a:solidFill>
                <a:srgbClr val="000000"/>
              </a:solidFill>
              <a:latin typeface="Times New Roman" panose="02020603050405020304" pitchFamily="18" charset="0"/>
              <a:ea typeface="Times New Roman" panose="02020603050405020304" pitchFamily="18" charset="0"/>
            </a:endParaRPr>
          </a:p>
          <a:p>
            <a:pPr>
              <a:lnSpc>
                <a:spcPct val="150000"/>
              </a:lnSpc>
            </a:pPr>
            <a:endParaRPr lang="en-GB" sz="700" dirty="0">
              <a:solidFill>
                <a:srgbClr val="000000"/>
              </a:solidFill>
              <a:effectLst/>
              <a:latin typeface="Times New Roman" panose="02020603050405020304" pitchFamily="18" charset="0"/>
              <a:ea typeface="Times New Roman" panose="02020603050405020304" pitchFamily="18" charset="0"/>
            </a:endParaRPr>
          </a:p>
        </p:txBody>
      </p:sp>
      <p:sp>
        <p:nvSpPr>
          <p:cNvPr id="8" name="TextBox 7">
            <a:extLst>
              <a:ext uri="{FF2B5EF4-FFF2-40B4-BE49-F238E27FC236}">
                <a16:creationId xmlns:a16="http://schemas.microsoft.com/office/drawing/2014/main" id="{D1E8FF0F-DE6D-E3AB-7C45-0D4815B59E11}"/>
              </a:ext>
            </a:extLst>
          </p:cNvPr>
          <p:cNvSpPr txBox="1"/>
          <p:nvPr/>
        </p:nvSpPr>
        <p:spPr>
          <a:xfrm>
            <a:off x="5044842" y="-46086"/>
            <a:ext cx="2102316" cy="261610"/>
          </a:xfrm>
          <a:prstGeom prst="rect">
            <a:avLst/>
          </a:prstGeom>
          <a:solidFill>
            <a:schemeClr val="accent5">
              <a:lumMod val="20000"/>
              <a:lumOff val="80000"/>
            </a:schemeClr>
          </a:solidFill>
          <a:ln w="76200">
            <a:solidFill>
              <a:schemeClr val="accent5">
                <a:lumMod val="50000"/>
              </a:schemeClr>
            </a:solidFill>
          </a:ln>
        </p:spPr>
        <p:txBody>
          <a:bodyPr wrap="square" rtlCol="0">
            <a:spAutoFit/>
          </a:bodyPr>
          <a:lstStyle/>
          <a:p>
            <a:r>
              <a:rPr lang="en-US" sz="1100" b="1" dirty="0"/>
              <a:t>Supporting Children with Autism </a:t>
            </a:r>
          </a:p>
        </p:txBody>
      </p:sp>
      <p:sp>
        <p:nvSpPr>
          <p:cNvPr id="12" name="Rectangle 3">
            <a:extLst>
              <a:ext uri="{FF2B5EF4-FFF2-40B4-BE49-F238E27FC236}">
                <a16:creationId xmlns:a16="http://schemas.microsoft.com/office/drawing/2014/main" id="{7E850C31-D141-83C5-3527-A1170FD89205}"/>
              </a:ext>
            </a:extLst>
          </p:cNvPr>
          <p:cNvSpPr>
            <a:spLocks noChangeArrowheads="1"/>
          </p:cNvSpPr>
          <p:nvPr/>
        </p:nvSpPr>
        <p:spPr bwMode="auto">
          <a:xfrm>
            <a:off x="1805991" y="-694923"/>
            <a:ext cx="6903085"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sp>
        <p:nvSpPr>
          <p:cNvPr id="14" name="Rectangle 5">
            <a:extLst>
              <a:ext uri="{FF2B5EF4-FFF2-40B4-BE49-F238E27FC236}">
                <a16:creationId xmlns:a16="http://schemas.microsoft.com/office/drawing/2014/main" id="{120D7426-928B-8E74-0EE7-1AE3957818E3}"/>
              </a:ext>
            </a:extLst>
          </p:cNvPr>
          <p:cNvSpPr>
            <a:spLocks noChangeArrowheads="1"/>
          </p:cNvSpPr>
          <p:nvPr/>
        </p:nvSpPr>
        <p:spPr bwMode="auto">
          <a:xfrm>
            <a:off x="1327935" y="2911650"/>
            <a:ext cx="6839379"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dirty="0"/>
          </a:p>
        </p:txBody>
      </p:sp>
      <p:pic>
        <p:nvPicPr>
          <p:cNvPr id="1028" name="Picture 1" descr="Diagram&#10;&#10;Description automatically generated">
            <a:extLst>
              <a:ext uri="{FF2B5EF4-FFF2-40B4-BE49-F238E27FC236}">
                <a16:creationId xmlns:a16="http://schemas.microsoft.com/office/drawing/2014/main" id="{A0B581D8-0DDD-31DD-A77D-6BCE081FE224}"/>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8946990" y="84719"/>
            <a:ext cx="3155749" cy="3239243"/>
          </a:xfrm>
          <a:prstGeom prst="rect">
            <a:avLst/>
          </a:prstGeom>
          <a:noFill/>
          <a:ln w="76200">
            <a:solidFill>
              <a:schemeClr val="accent5">
                <a:lumMod val="50000"/>
              </a:schemeClr>
            </a:solid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3289A11F-FA1C-FFBA-4211-C4E1FB874EFC}"/>
              </a:ext>
            </a:extLst>
          </p:cNvPr>
          <p:cNvSpPr txBox="1"/>
          <p:nvPr/>
        </p:nvSpPr>
        <p:spPr>
          <a:xfrm>
            <a:off x="6875079" y="5631024"/>
            <a:ext cx="184731" cy="369332"/>
          </a:xfrm>
          <a:prstGeom prst="rect">
            <a:avLst/>
          </a:prstGeom>
          <a:noFill/>
        </p:spPr>
        <p:txBody>
          <a:bodyPr wrap="none" rtlCol="0">
            <a:spAutoFit/>
          </a:bodyPr>
          <a:lstStyle/>
          <a:p>
            <a:endParaRPr lang="en-US" dirty="0"/>
          </a:p>
        </p:txBody>
      </p:sp>
      <p:graphicFrame>
        <p:nvGraphicFramePr>
          <p:cNvPr id="17" name="Table 16">
            <a:extLst>
              <a:ext uri="{FF2B5EF4-FFF2-40B4-BE49-F238E27FC236}">
                <a16:creationId xmlns:a16="http://schemas.microsoft.com/office/drawing/2014/main" id="{C6E1E760-2620-9F2B-AB28-FE02AD44BB64}"/>
              </a:ext>
            </a:extLst>
          </p:cNvPr>
          <p:cNvGraphicFramePr>
            <a:graphicFrameLocks noGrp="1"/>
          </p:cNvGraphicFramePr>
          <p:nvPr>
            <p:extLst>
              <p:ext uri="{D42A27DB-BD31-4B8C-83A1-F6EECF244321}">
                <p14:modId xmlns:p14="http://schemas.microsoft.com/office/powerpoint/2010/main" val="3713228675"/>
              </p:ext>
            </p:extLst>
          </p:nvPr>
        </p:nvGraphicFramePr>
        <p:xfrm>
          <a:off x="6967444" y="-630324"/>
          <a:ext cx="1571167" cy="451262"/>
        </p:xfrm>
        <a:graphic>
          <a:graphicData uri="http://schemas.openxmlformats.org/drawingml/2006/table">
            <a:tbl>
              <a:tblPr>
                <a:tableStyleId>{5C22544A-7EE6-4342-B048-85BDC9FD1C3A}</a:tableStyleId>
              </a:tblPr>
              <a:tblGrid>
                <a:gridCol w="1571167">
                  <a:extLst>
                    <a:ext uri="{9D8B030D-6E8A-4147-A177-3AD203B41FA5}">
                      <a16:colId xmlns:a16="http://schemas.microsoft.com/office/drawing/2014/main" val="764933822"/>
                    </a:ext>
                  </a:extLst>
                </a:gridCol>
              </a:tblGrid>
              <a:tr h="451262">
                <a:tc>
                  <a:txBody>
                    <a:bodyPr/>
                    <a:lstStyle/>
                    <a:p>
                      <a:pPr marL="0" marR="0" lvl="0" indent="0" algn="l" defTabSz="914400" rtl="0" eaLnBrk="1" fontAlgn="auto" latinLnBrk="0" hangingPunct="1">
                        <a:lnSpc>
                          <a:spcPct val="150000"/>
                        </a:lnSpc>
                        <a:spcBef>
                          <a:spcPts val="200"/>
                        </a:spcBef>
                        <a:spcAft>
                          <a:spcPts val="0"/>
                        </a:spcAft>
                        <a:buClrTx/>
                        <a:buSzTx/>
                        <a:buFontTx/>
                        <a:buNone/>
                        <a:tabLst/>
                        <a:defRPr/>
                      </a:pPr>
                      <a:endParaRPr lang="en-GB" sz="600" b="0"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lnT w="38100" cmpd="sng">
                      <a:noFill/>
                    </a:lnT>
                    <a:noFill/>
                  </a:tcPr>
                </a:tc>
                <a:extLst>
                  <a:ext uri="{0D108BD9-81ED-4DB2-BD59-A6C34878D82A}">
                    <a16:rowId xmlns:a16="http://schemas.microsoft.com/office/drawing/2014/main" val="3984955199"/>
                  </a:ext>
                </a:extLst>
              </a:tr>
            </a:tbl>
          </a:graphicData>
        </a:graphic>
      </p:graphicFrame>
      <p:sp>
        <p:nvSpPr>
          <p:cNvPr id="22" name="TextBox 21">
            <a:extLst>
              <a:ext uri="{FF2B5EF4-FFF2-40B4-BE49-F238E27FC236}">
                <a16:creationId xmlns:a16="http://schemas.microsoft.com/office/drawing/2014/main" id="{7D0D8591-92D9-6A35-4AC7-59D003AC8DB8}"/>
              </a:ext>
            </a:extLst>
          </p:cNvPr>
          <p:cNvSpPr txBox="1"/>
          <p:nvPr/>
        </p:nvSpPr>
        <p:spPr>
          <a:xfrm>
            <a:off x="7197538" y="0"/>
            <a:ext cx="1690227" cy="338554"/>
          </a:xfrm>
          <a:prstGeom prst="rect">
            <a:avLst/>
          </a:prstGeom>
          <a:solidFill>
            <a:schemeClr val="accent5">
              <a:lumMod val="20000"/>
              <a:lumOff val="80000"/>
            </a:schemeClr>
          </a:solidFill>
          <a:ln w="57150">
            <a:solidFill>
              <a:schemeClr val="accent5">
                <a:lumMod val="50000"/>
              </a:schemeClr>
            </a:solidFill>
          </a:ln>
        </p:spPr>
        <p:txBody>
          <a:bodyPr wrap="square" rtlCol="0">
            <a:spAutoFit/>
          </a:bodyPr>
          <a:lstStyle/>
          <a:p>
            <a:r>
              <a:rPr lang="en-GB" sz="800" kern="1200" dirty="0">
                <a:solidFill>
                  <a:schemeClr val="dk1"/>
                </a:solidFill>
                <a:effectLst/>
                <a:latin typeface="+mn-lt"/>
                <a:ea typeface="+mn-ea"/>
                <a:cs typeface="+mn-cs"/>
              </a:rPr>
              <a:t>(The Carmen B. Pingree Autism </a:t>
            </a:r>
            <a:r>
              <a:rPr lang="en-GB" sz="800" kern="1200" dirty="0" err="1">
                <a:solidFill>
                  <a:schemeClr val="dk1"/>
                </a:solidFill>
                <a:effectLst/>
                <a:latin typeface="+mn-lt"/>
                <a:ea typeface="+mn-ea"/>
                <a:cs typeface="+mn-cs"/>
              </a:rPr>
              <a:t>Center</a:t>
            </a:r>
            <a:r>
              <a:rPr lang="en-GB" sz="800" kern="1200" dirty="0">
                <a:solidFill>
                  <a:schemeClr val="dk1"/>
                </a:solidFill>
                <a:effectLst/>
                <a:latin typeface="+mn-lt"/>
                <a:ea typeface="+mn-ea"/>
                <a:cs typeface="+mn-cs"/>
              </a:rPr>
              <a:t> of Learning, 2023)  </a:t>
            </a:r>
            <a:endParaRPr lang="en-GB" sz="800" b="0" dirty="0">
              <a:solidFill>
                <a:srgbClr val="2F5496"/>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082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3C8C94-58F5-FD24-3B76-FBD8268101CC}"/>
              </a:ext>
            </a:extLst>
          </p:cNvPr>
          <p:cNvSpPr>
            <a:spLocks noGrp="1"/>
          </p:cNvSpPr>
          <p:nvPr>
            <p:ph type="title"/>
          </p:nvPr>
        </p:nvSpPr>
        <p:spPr>
          <a:xfrm>
            <a:off x="11353800" y="18255"/>
            <a:ext cx="546652" cy="101015"/>
          </a:xfrm>
        </p:spPr>
        <p:txBody>
          <a:bodyPr>
            <a:normAutofit fontScale="90000"/>
          </a:bodyPr>
          <a:lstStyle/>
          <a:p>
            <a:endParaRPr lang="en-US" sz="100" dirty="0"/>
          </a:p>
        </p:txBody>
      </p:sp>
      <p:sp>
        <p:nvSpPr>
          <p:cNvPr id="3" name="Content Placeholder 2">
            <a:extLst>
              <a:ext uri="{FF2B5EF4-FFF2-40B4-BE49-F238E27FC236}">
                <a16:creationId xmlns:a16="http://schemas.microsoft.com/office/drawing/2014/main" id="{FA8E24E1-D6C2-1CE3-99ED-83DE8A154B7D}"/>
              </a:ext>
            </a:extLst>
          </p:cNvPr>
          <p:cNvSpPr>
            <a:spLocks noGrp="1"/>
          </p:cNvSpPr>
          <p:nvPr>
            <p:ph idx="1"/>
          </p:nvPr>
        </p:nvSpPr>
        <p:spPr>
          <a:xfrm>
            <a:off x="-22226" y="53630"/>
            <a:ext cx="12214226" cy="6804370"/>
          </a:xfrm>
        </p:spPr>
        <p:txBody>
          <a:bodyPr vert="horz">
            <a:normAutofit/>
          </a:bodyPr>
          <a:lstStyle/>
          <a:p>
            <a:pPr marL="0" indent="0">
              <a:lnSpc>
                <a:spcPct val="150000"/>
              </a:lnSpc>
              <a:buNone/>
            </a:pPr>
            <a:r>
              <a:rPr lang="en-GB" sz="550" dirty="0">
                <a:solidFill>
                  <a:srgbClr val="000000"/>
                </a:solidFill>
                <a:latin typeface="Times New Roman" panose="02020603050405020304" pitchFamily="18" charset="0"/>
                <a:ea typeface="Times New Roman" panose="02020603050405020304" pitchFamily="18" charset="0"/>
              </a:rPr>
              <a:t>Reference s</a:t>
            </a:r>
          </a:p>
          <a:p>
            <a:pPr marL="0" indent="0">
              <a:lnSpc>
                <a:spcPct val="150000"/>
              </a:lnSpc>
              <a:buNone/>
            </a:pPr>
            <a:r>
              <a:rPr lang="en-GB" sz="550" dirty="0" err="1">
                <a:solidFill>
                  <a:srgbClr val="000000"/>
                </a:solidFill>
                <a:effectLst/>
                <a:latin typeface="Times New Roman" panose="02020603050405020304" pitchFamily="18" charset="0"/>
                <a:ea typeface="Times New Roman" panose="02020603050405020304" pitchFamily="18" charset="0"/>
              </a:rPr>
              <a:t>Autismwales.org</a:t>
            </a:r>
            <a:r>
              <a:rPr lang="en-GB" sz="550" dirty="0">
                <a:solidFill>
                  <a:srgbClr val="000000"/>
                </a:solidFill>
                <a:effectLst/>
                <a:latin typeface="Times New Roman" panose="02020603050405020304" pitchFamily="18" charset="0"/>
                <a:ea typeface="Times New Roman" panose="02020603050405020304" pitchFamily="18" charset="0"/>
              </a:rPr>
              <a:t> (2020) </a:t>
            </a:r>
            <a:r>
              <a:rPr lang="en-GB" sz="550" i="1" dirty="0">
                <a:solidFill>
                  <a:srgbClr val="000000"/>
                </a:solidFill>
                <a:effectLst/>
                <a:latin typeface="Times New Roman" panose="02020603050405020304" pitchFamily="18" charset="0"/>
                <a:ea typeface="Times New Roman" panose="02020603050405020304" pitchFamily="18" charset="0"/>
              </a:rPr>
              <a:t>Autism Wales</a:t>
            </a:r>
            <a:r>
              <a:rPr lang="en-GB" sz="550" dirty="0">
                <a:solidFill>
                  <a:srgbClr val="000000"/>
                </a:solidFill>
                <a:effectLst/>
                <a:latin typeface="Times New Roman" panose="02020603050405020304" pitchFamily="18" charset="0"/>
                <a:ea typeface="Times New Roman" panose="02020603050405020304" pitchFamily="18" charset="0"/>
              </a:rPr>
              <a:t>. Available at:</a:t>
            </a:r>
            <a:r>
              <a:rPr lang="en-GB" sz="550" dirty="0">
                <a:effectLst/>
                <a:latin typeface="Times New Roman" panose="02020603050405020304" pitchFamily="18" charset="0"/>
                <a:ea typeface="Times New Roman" panose="02020603050405020304" pitchFamily="18" charset="0"/>
              </a:rPr>
              <a:t> </a:t>
            </a:r>
            <a:r>
              <a:rPr lang="en-GB" sz="550" u="sng" dirty="0">
                <a:solidFill>
                  <a:srgbClr val="000000"/>
                </a:solidFill>
                <a:effectLst/>
                <a:latin typeface="Times New Roman" panose="02020603050405020304" pitchFamily="18" charset="0"/>
                <a:ea typeface="Times New Roman" panose="02020603050405020304" pitchFamily="18" charset="0"/>
                <a:hlinkClick r:id="rId3"/>
              </a:rPr>
              <a:t>https://autismwales.org/en/</a:t>
            </a:r>
            <a:r>
              <a:rPr lang="en-GB" sz="550" dirty="0">
                <a:solidFill>
                  <a:srgbClr val="000000"/>
                </a:solidFill>
                <a:effectLst/>
                <a:latin typeface="Times New Roman" panose="02020603050405020304" pitchFamily="18" charset="0"/>
                <a:ea typeface="Times New Roman" panose="02020603050405020304" pitchFamily="18" charset="0"/>
              </a:rPr>
              <a:t> (Accessed: 14 January 2023).</a:t>
            </a:r>
            <a:endParaRPr lang="en-GB" sz="550" dirty="0">
              <a:latin typeface="Times New Roman" panose="02020603050405020304" pitchFamily="18" charset="0"/>
              <a:ea typeface="Times New Roman" panose="02020603050405020304" pitchFamily="18" charset="0"/>
            </a:endParaRPr>
          </a:p>
          <a:p>
            <a:pPr marL="0" indent="0">
              <a:lnSpc>
                <a:spcPct val="150000"/>
              </a:lnSpc>
              <a:buNone/>
            </a:pPr>
            <a:r>
              <a:rPr lang="en-GB" sz="550" dirty="0">
                <a:solidFill>
                  <a:srgbClr val="000000"/>
                </a:solidFill>
                <a:effectLst/>
                <a:latin typeface="Times New Roman" panose="02020603050405020304" pitchFamily="18" charset="0"/>
                <a:ea typeface="Times New Roman" panose="02020603050405020304" pitchFamily="18" charset="0"/>
              </a:rPr>
              <a:t>Batty, R. </a:t>
            </a:r>
            <a:r>
              <a:rPr lang="en-GB" sz="550" i="1" dirty="0">
                <a:solidFill>
                  <a:srgbClr val="000000"/>
                </a:solidFill>
                <a:effectLst/>
                <a:latin typeface="Times New Roman" panose="02020603050405020304" pitchFamily="18" charset="0"/>
                <a:ea typeface="Times New Roman" panose="02020603050405020304" pitchFamily="18" charset="0"/>
              </a:rPr>
              <a:t>Et al</a:t>
            </a:r>
            <a:r>
              <a:rPr lang="en-GB" sz="550" dirty="0">
                <a:solidFill>
                  <a:srgbClr val="000000"/>
                </a:solidFill>
                <a:effectLst/>
                <a:latin typeface="Times New Roman" panose="02020603050405020304" pitchFamily="18" charset="0"/>
                <a:ea typeface="Times New Roman" panose="02020603050405020304" pitchFamily="18" charset="0"/>
              </a:rPr>
              <a:t>. (2018) Autism Diagnosis in the United Kingdom: Perspectives of Autistic Adults, Parents and Professionals. </a:t>
            </a:r>
            <a:r>
              <a:rPr lang="en-GB" sz="550" i="1" dirty="0">
                <a:solidFill>
                  <a:srgbClr val="000000"/>
                </a:solidFill>
                <a:effectLst/>
                <a:latin typeface="Times New Roman" panose="02020603050405020304" pitchFamily="18" charset="0"/>
                <a:ea typeface="Times New Roman" panose="02020603050405020304" pitchFamily="18" charset="0"/>
              </a:rPr>
              <a:t>J Autism Dev </a:t>
            </a:r>
            <a:r>
              <a:rPr lang="en-GB" sz="550" i="1" dirty="0" err="1">
                <a:solidFill>
                  <a:srgbClr val="000000"/>
                </a:solidFill>
                <a:effectLst/>
                <a:latin typeface="Times New Roman" panose="02020603050405020304" pitchFamily="18" charset="0"/>
                <a:ea typeface="Times New Roman" panose="02020603050405020304" pitchFamily="18" charset="0"/>
              </a:rPr>
              <a:t>Disord</a:t>
            </a:r>
            <a:r>
              <a:rPr lang="en-GB" sz="550" i="1" dirty="0">
                <a:solidFill>
                  <a:srgbClr val="000000"/>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4"/>
              </a:rPr>
              <a:t>https://link.springer.com/article/10.1007/s10803-018-3639-1#citeas</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dirty="0">
                <a:effectLst/>
                <a:latin typeface="Times New Roman" panose="02020603050405020304" pitchFamily="18" charset="0"/>
                <a:ea typeface="Times New Roman" panose="02020603050405020304" pitchFamily="18" charset="0"/>
              </a:rPr>
              <a:t>(Accessed: 6 January 2023).</a:t>
            </a:r>
          </a:p>
          <a:p>
            <a:pPr marL="0" indent="0">
              <a:lnSpc>
                <a:spcPct val="150000"/>
              </a:lnSpc>
              <a:buNone/>
            </a:pPr>
            <a:r>
              <a:rPr lang="en-GB" sz="550" dirty="0">
                <a:solidFill>
                  <a:srgbClr val="333333"/>
                </a:solidFill>
                <a:effectLst/>
                <a:latin typeface="Times New Roman" panose="02020603050405020304" pitchFamily="18" charset="0"/>
                <a:ea typeface="Times New Roman" panose="02020603050405020304" pitchFamily="18" charset="0"/>
              </a:rPr>
              <a:t>Bauman, M.L. (2010) ‘Medical comorbidities in autism: Challenges to diagnosis and treatment’, </a:t>
            </a:r>
            <a:r>
              <a:rPr lang="en-GB" sz="550" i="1" dirty="0">
                <a:solidFill>
                  <a:srgbClr val="333333"/>
                </a:solidFill>
                <a:effectLst/>
                <a:latin typeface="Times New Roman" panose="02020603050405020304" pitchFamily="18" charset="0"/>
                <a:ea typeface="Times New Roman" panose="02020603050405020304" pitchFamily="18" charset="0"/>
              </a:rPr>
              <a:t>Neurotherapeutics</a:t>
            </a:r>
            <a:r>
              <a:rPr lang="en-GB" sz="550" dirty="0">
                <a:solidFill>
                  <a:srgbClr val="333333"/>
                </a:solidFill>
                <a:effectLst/>
                <a:latin typeface="Times New Roman" panose="02020603050405020304" pitchFamily="18" charset="0"/>
                <a:ea typeface="Times New Roman" panose="02020603050405020304" pitchFamily="18" charset="0"/>
              </a:rPr>
              <a:t>, 7</a:t>
            </a:r>
            <a:r>
              <a:rPr lang="en-GB" sz="550" baseline="30000" dirty="0">
                <a:solidFill>
                  <a:srgbClr val="333333"/>
                </a:solidFill>
                <a:effectLst/>
                <a:latin typeface="Times New Roman" panose="02020603050405020304" pitchFamily="18" charset="0"/>
                <a:ea typeface="Times New Roman" panose="02020603050405020304" pitchFamily="18" charset="0"/>
              </a:rPr>
              <a:t>th</a:t>
            </a:r>
            <a:r>
              <a:rPr lang="en-GB" sz="550" dirty="0">
                <a:solidFill>
                  <a:srgbClr val="333333"/>
                </a:solidFill>
                <a:effectLst/>
                <a:latin typeface="Times New Roman" panose="02020603050405020304" pitchFamily="18" charset="0"/>
                <a:ea typeface="Times New Roman" panose="02020603050405020304" pitchFamily="18" charset="0"/>
              </a:rPr>
              <a:t> July.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5"/>
              </a:rPr>
              <a:t>https://link.springer.com/article/10.1016/j.nurt.2010.06.001#citeas</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9 January 2023).</a:t>
            </a:r>
          </a:p>
          <a:p>
            <a:pPr marL="0" indent="0">
              <a:lnSpc>
                <a:spcPct val="150000"/>
              </a:lnSpc>
              <a:buNone/>
            </a:pP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b="0" dirty="0">
                <a:solidFill>
                  <a:srgbClr val="000000"/>
                </a:solidFill>
                <a:effectLst/>
                <a:latin typeface="Times New Roman" panose="02020603050405020304" pitchFamily="18" charset="0"/>
                <a:ea typeface="Times New Roman" panose="02020603050405020304" pitchFamily="18" charset="0"/>
              </a:rPr>
              <a:t>BBC (2019) </a:t>
            </a:r>
            <a:r>
              <a:rPr lang="en-GB" sz="550" b="0" dirty="0">
                <a:solidFill>
                  <a:srgbClr val="141414"/>
                </a:solidFill>
                <a:effectLst/>
                <a:latin typeface="Times New Roman" panose="02020603050405020304" pitchFamily="18" charset="0"/>
                <a:ea typeface="Times New Roman" panose="02020603050405020304" pitchFamily="18" charset="0"/>
              </a:rPr>
              <a:t>Autism awareness: 'Better teacher training needed'. Available at: </a:t>
            </a:r>
            <a:r>
              <a:rPr lang="en-GB" sz="550" b="0" u="sng" dirty="0">
                <a:solidFill>
                  <a:srgbClr val="141414"/>
                </a:solidFill>
                <a:effectLst/>
                <a:latin typeface="Times New Roman" panose="02020603050405020304" pitchFamily="18" charset="0"/>
                <a:ea typeface="Times New Roman" panose="02020603050405020304" pitchFamily="18" charset="0"/>
                <a:hlinkClick r:id="rId6"/>
              </a:rPr>
              <a:t>https://www.bbc.co.uk/news/uk-england-devon-48666017</a:t>
            </a:r>
            <a:r>
              <a:rPr lang="en-GB" sz="550" b="0" dirty="0">
                <a:solidFill>
                  <a:srgbClr val="141414"/>
                </a:solidFill>
                <a:effectLst/>
                <a:latin typeface="Times New Roman" panose="02020603050405020304" pitchFamily="18" charset="0"/>
                <a:ea typeface="Times New Roman" panose="02020603050405020304" pitchFamily="18" charset="0"/>
              </a:rPr>
              <a:t> (Accessed: 13 January 2023).</a:t>
            </a:r>
            <a:endParaRPr lang="en-GB" sz="550" b="1" dirty="0">
              <a:solidFill>
                <a:srgbClr val="333333"/>
              </a:solidFill>
              <a:latin typeface="Times New Roman" panose="02020603050405020304" pitchFamily="18" charset="0"/>
              <a:ea typeface="Times New Roman" panose="02020603050405020304" pitchFamily="18" charset="0"/>
            </a:endParaRPr>
          </a:p>
          <a:p>
            <a:pPr marL="0" indent="0">
              <a:lnSpc>
                <a:spcPct val="150000"/>
              </a:lnSpc>
              <a:buNone/>
            </a:pPr>
            <a:r>
              <a:rPr lang="en-GB" sz="550" dirty="0">
                <a:solidFill>
                  <a:srgbClr val="000000"/>
                </a:solidFill>
                <a:effectLst/>
                <a:latin typeface="Times New Roman" panose="02020603050405020304" pitchFamily="18" charset="0"/>
                <a:ea typeface="Times New Roman" panose="02020603050405020304" pitchFamily="18" charset="0"/>
              </a:rPr>
              <a:t>Bishop, S. (2015) why it’s so difficult to Diagnose Autism in Girls.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7"/>
              </a:rPr>
              <a:t>https://slate.com/technology/2015/10/autism-in-girls-and-women-is-difficult-to-diagnose.html</a:t>
            </a:r>
            <a:r>
              <a:rPr lang="en-GB" sz="550" dirty="0">
                <a:solidFill>
                  <a:srgbClr val="000000"/>
                </a:solidFill>
                <a:effectLst/>
                <a:latin typeface="Times New Roman" panose="02020603050405020304" pitchFamily="18" charset="0"/>
                <a:ea typeface="Times New Roman" panose="02020603050405020304" pitchFamily="18" charset="0"/>
              </a:rPr>
              <a:t> (Accessed: 7 January 2023). </a:t>
            </a:r>
            <a:endParaRPr lang="en-GB" sz="550" dirty="0">
              <a:solidFill>
                <a:srgbClr val="333333"/>
              </a:solidFill>
              <a:latin typeface="Times New Roman" panose="02020603050405020304" pitchFamily="18" charset="0"/>
              <a:ea typeface="Times New Roman" panose="02020603050405020304" pitchFamily="18" charset="0"/>
            </a:endParaRPr>
          </a:p>
          <a:p>
            <a:pPr marL="0" indent="0">
              <a:lnSpc>
                <a:spcPct val="150000"/>
              </a:lnSpc>
              <a:buNone/>
            </a:pPr>
            <a:r>
              <a:rPr lang="en-GB" sz="550" dirty="0" err="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Branscombe</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N. And </a:t>
            </a:r>
            <a:r>
              <a:rPr lang="en-GB" sz="550" dirty="0" err="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Dirth</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T. (2017) ‘</a:t>
            </a:r>
            <a:r>
              <a:rPr lang="en-GB" sz="550" dirty="0">
                <a:solidFill>
                  <a:srgbClr val="1C1D1E"/>
                </a:solidFill>
                <a:effectLst/>
                <a:latin typeface="Times New Roman" panose="02020603050405020304" pitchFamily="18" charset="0"/>
                <a:ea typeface="Times New Roman" panose="02020603050405020304" pitchFamily="18" charset="0"/>
                <a:cs typeface="Times New Roman" panose="02020603050405020304" pitchFamily="18" charset="0"/>
              </a:rPr>
              <a:t>Disability Models Affect Disability Policy Support through Awareness of Structural Discrimination</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550" dirty="0" err="1">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Joural</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of Social Issues. 19</a:t>
            </a:r>
            <a:r>
              <a:rPr lang="en-GB" sz="550" baseline="3000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June. Available at: </a:t>
            </a:r>
            <a:r>
              <a:rPr lang="en-GB" sz="550" u="sng"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https://spssi.onlinelibrary.wiley.com/doi/full/10.1111/josi.12224?Casa_token=KHHYL66pAT4AAAAA%3ATP-_mjky_3Xzv_l21Jj3SHF5oXEfeYawkt2-Djj77PvoMqsGf3DudX8qHVTzUrs-h_y0Baradu_jkq</a:t>
            </a:r>
            <a:r>
              <a:rPr lang="en-GB" sz="550" dirty="0">
                <a:solidFill>
                  <a:srgbClr val="333333"/>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(Accessed: 4 January 2023).</a:t>
            </a:r>
            <a:endParaRPr lang="en-GB" sz="55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Cardiff and Vale University Health Board (No Date) Diagnostic Assessments for Autism.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9"/>
              </a:rPr>
              <a:t>https://cavuhb.nhs.wales/our-services/integrated-autism-services/diagnostic-assessments-for-autism/</a:t>
            </a:r>
            <a:r>
              <a:rPr lang="en-GB" sz="550" dirty="0">
                <a:solidFill>
                  <a:srgbClr val="000000"/>
                </a:solidFill>
                <a:effectLst/>
                <a:latin typeface="Times New Roman" panose="02020603050405020304" pitchFamily="18" charset="0"/>
                <a:ea typeface="Times New Roman" panose="02020603050405020304" pitchFamily="18" charset="0"/>
              </a:rPr>
              <a:t> (9 January 2023). </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err="1">
                <a:solidFill>
                  <a:srgbClr val="000000"/>
                </a:solidFill>
                <a:effectLst/>
                <a:latin typeface="Times New Roman" panose="02020603050405020304" pitchFamily="18" charset="0"/>
                <a:ea typeface="Times New Roman" panose="02020603050405020304" pitchFamily="18" charset="0"/>
              </a:rPr>
              <a:t>Cassiani</a:t>
            </a:r>
            <a:r>
              <a:rPr lang="en-GB" sz="550" dirty="0">
                <a:solidFill>
                  <a:srgbClr val="000000"/>
                </a:solidFill>
                <a:effectLst/>
                <a:latin typeface="Times New Roman" panose="02020603050405020304" pitchFamily="18" charset="0"/>
                <a:ea typeface="Times New Roman" panose="02020603050405020304" pitchFamily="18" charset="0"/>
              </a:rPr>
              <a:t>, C. And Hounsell, K.G and Lindsay, S. (2017) ‘A scoping review of the role of LEGO® therapy for improving inclusion and social skills among children and youth with autism’, </a:t>
            </a:r>
            <a:r>
              <a:rPr lang="en-GB" sz="550" i="1" dirty="0">
                <a:solidFill>
                  <a:srgbClr val="000000"/>
                </a:solidFill>
                <a:effectLst/>
                <a:latin typeface="Times New Roman" panose="02020603050405020304" pitchFamily="18" charset="0"/>
                <a:ea typeface="Times New Roman" panose="02020603050405020304" pitchFamily="18" charset="0"/>
              </a:rPr>
              <a:t>Disability and health journal</a:t>
            </a:r>
            <a:r>
              <a:rPr lang="en-GB" sz="550" dirty="0">
                <a:solidFill>
                  <a:srgbClr val="000000"/>
                </a:solidFill>
                <a:effectLst/>
                <a:latin typeface="Times New Roman" panose="02020603050405020304" pitchFamily="18" charset="0"/>
                <a:ea typeface="Times New Roman" panose="02020603050405020304" pitchFamily="18" charset="0"/>
              </a:rPr>
              <a:t>, 10(2), pp. 173–182.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10"/>
              </a:rPr>
              <a:t>https://doi.org/10.1016/j.dhjo.2016.10.010</a:t>
            </a:r>
            <a:r>
              <a:rPr lang="en-GB" sz="550" dirty="0">
                <a:solidFill>
                  <a:srgbClr val="000000"/>
                </a:solidFill>
                <a:effectLst/>
                <a:latin typeface="Times New Roman" panose="02020603050405020304" pitchFamily="18" charset="0"/>
                <a:ea typeface="Times New Roman" panose="02020603050405020304" pitchFamily="18" charset="0"/>
              </a:rPr>
              <a:t>. </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Dauncey, M. (2016) ‘Research Briefing Additional Learning Needs (ALN) in Wales’, </a:t>
            </a:r>
            <a:r>
              <a:rPr lang="en-GB" sz="550" i="1" dirty="0">
                <a:solidFill>
                  <a:srgbClr val="000000"/>
                </a:solidFill>
                <a:effectLst/>
                <a:latin typeface="Times New Roman" panose="02020603050405020304" pitchFamily="18" charset="0"/>
                <a:ea typeface="Times New Roman" panose="02020603050405020304" pitchFamily="18" charset="0"/>
              </a:rPr>
              <a:t>What are Special Educational Needs and what is the current position?. </a:t>
            </a:r>
            <a:r>
              <a:rPr lang="en-GB" sz="550" dirty="0">
                <a:solidFill>
                  <a:srgbClr val="000000"/>
                </a:solidFill>
                <a:effectLst/>
                <a:latin typeface="Times New Roman" panose="02020603050405020304" pitchFamily="18" charset="0"/>
                <a:ea typeface="Times New Roman" panose="02020603050405020304" pitchFamily="18" charset="0"/>
              </a:rPr>
              <a:t>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11"/>
              </a:rPr>
              <a:t>https://dera.ioe.ac.uk/27858/1/16-059-Web-%20English.pdf</a:t>
            </a:r>
            <a:r>
              <a:rPr lang="en-GB" sz="550" dirty="0">
                <a:solidFill>
                  <a:srgbClr val="000000"/>
                </a:solidFill>
                <a:effectLst/>
                <a:latin typeface="Times New Roman" panose="02020603050405020304" pitchFamily="18" charset="0"/>
                <a:ea typeface="Times New Roman" panose="02020603050405020304" pitchFamily="18" charset="0"/>
              </a:rPr>
              <a:t> (Accessed: 14 January 2023).</a:t>
            </a:r>
            <a:r>
              <a:rPr lang="en-GB" sz="550" b="1" dirty="0">
                <a:solidFill>
                  <a:srgbClr val="000000"/>
                </a:solidFill>
                <a:effectLst/>
                <a:latin typeface="Times New Roman" panose="02020603050405020304" pitchFamily="18" charset="0"/>
                <a:ea typeface="Times New Roman" panose="02020603050405020304" pitchFamily="18" charset="0"/>
              </a:rPr>
              <a:t>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Devon County Council (2022) </a:t>
            </a:r>
            <a:r>
              <a:rPr lang="en-GB" sz="550" i="1" dirty="0">
                <a:solidFill>
                  <a:srgbClr val="000000"/>
                </a:solidFill>
                <a:effectLst/>
                <a:latin typeface="Times New Roman" panose="02020603050405020304" pitchFamily="18" charset="0"/>
                <a:ea typeface="Times New Roman" panose="02020603050405020304" pitchFamily="18" charset="0"/>
              </a:rPr>
              <a:t>Medical model</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12"/>
              </a:rPr>
              <a:t>https://www.devon.gov.uk/equality/communities/disability/medical-model</a:t>
            </a:r>
            <a:r>
              <a:rPr lang="en-GB" sz="550" dirty="0">
                <a:solidFill>
                  <a:srgbClr val="000000"/>
                </a:solidFill>
                <a:effectLst/>
                <a:latin typeface="Times New Roman" panose="02020603050405020304" pitchFamily="18" charset="0"/>
                <a:ea typeface="Times New Roman" panose="02020603050405020304" pitchFamily="18" charset="0"/>
              </a:rPr>
              <a:t> (Accessed: 6 January 2023). </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333333"/>
                </a:solidFill>
                <a:effectLst/>
                <a:latin typeface="Times New Roman" panose="02020603050405020304" pitchFamily="18" charset="0"/>
                <a:ea typeface="Times New Roman" panose="02020603050405020304" pitchFamily="18" charset="0"/>
              </a:rPr>
              <a:t>Disability Wales (2022) </a:t>
            </a:r>
            <a:r>
              <a:rPr lang="en-GB" sz="550" i="1" dirty="0">
                <a:solidFill>
                  <a:srgbClr val="333333"/>
                </a:solidFill>
                <a:effectLst/>
                <a:latin typeface="Times New Roman" panose="02020603050405020304" pitchFamily="18" charset="0"/>
                <a:ea typeface="Times New Roman" panose="02020603050405020304" pitchFamily="18" charset="0"/>
              </a:rPr>
              <a:t>Social model</a:t>
            </a:r>
            <a:r>
              <a:rPr lang="en-GB" sz="550" dirty="0">
                <a:solidFill>
                  <a:srgbClr val="333333"/>
                </a:solidFill>
                <a:effectLst/>
                <a:latin typeface="Times New Roman" panose="02020603050405020304" pitchFamily="18" charset="0"/>
                <a:ea typeface="Times New Roman" panose="02020603050405020304" pitchFamily="18" charset="0"/>
              </a:rPr>
              <a:t>.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13"/>
              </a:rPr>
              <a:t>https://www.disabilitywales.org/about/#page</a:t>
            </a:r>
            <a:r>
              <a:rPr lang="en-GB" sz="550" dirty="0">
                <a:solidFill>
                  <a:srgbClr val="333333"/>
                </a:solidFill>
                <a:effectLst/>
                <a:latin typeface="Times New Roman" panose="02020603050405020304" pitchFamily="18" charset="0"/>
                <a:ea typeface="Times New Roman" panose="02020603050405020304" pitchFamily="18" charset="0"/>
              </a:rPr>
              <a:t> (Accessed: 4 January 2023). </a:t>
            </a:r>
          </a:p>
          <a:p>
            <a:pPr marL="0" indent="0" fontAlgn="base">
              <a:lnSpc>
                <a:spcPct val="150000"/>
              </a:lnSpc>
              <a:spcBef>
                <a:spcPts val="200"/>
              </a:spcBef>
              <a:buNone/>
            </a:pPr>
            <a:r>
              <a:rPr lang="en-GB" sz="550" dirty="0">
                <a:solidFill>
                  <a:srgbClr val="333333"/>
                </a:solidFill>
                <a:effectLst/>
                <a:latin typeface="Times New Roman" panose="02020603050405020304" pitchFamily="18" charset="0"/>
                <a:ea typeface="Times New Roman" panose="02020603050405020304" pitchFamily="18" charset="0"/>
              </a:rPr>
              <a:t>Goering, S. (2015) ‘Rethinking disability: the social model of disability and chronic disease’, </a:t>
            </a:r>
            <a:r>
              <a:rPr lang="en-GB" sz="550" i="1" dirty="0" err="1">
                <a:solidFill>
                  <a:srgbClr val="333333"/>
                </a:solidFill>
                <a:effectLst/>
                <a:latin typeface="Times New Roman" panose="02020603050405020304" pitchFamily="18" charset="0"/>
                <a:ea typeface="Times New Roman" panose="02020603050405020304" pitchFamily="18" charset="0"/>
              </a:rPr>
              <a:t>Curr</a:t>
            </a:r>
            <a:r>
              <a:rPr lang="en-GB" sz="550" i="1" dirty="0">
                <a:solidFill>
                  <a:srgbClr val="333333"/>
                </a:solidFill>
                <a:effectLst/>
                <a:latin typeface="Times New Roman" panose="02020603050405020304" pitchFamily="18" charset="0"/>
                <a:ea typeface="Times New Roman" panose="02020603050405020304" pitchFamily="18" charset="0"/>
              </a:rPr>
              <a:t> Rev </a:t>
            </a:r>
            <a:r>
              <a:rPr lang="en-GB" sz="550" i="1" dirty="0" err="1">
                <a:solidFill>
                  <a:srgbClr val="333333"/>
                </a:solidFill>
                <a:effectLst/>
                <a:latin typeface="Times New Roman" panose="02020603050405020304" pitchFamily="18" charset="0"/>
                <a:ea typeface="Times New Roman" panose="02020603050405020304" pitchFamily="18" charset="0"/>
              </a:rPr>
              <a:t>Musculoskelet</a:t>
            </a:r>
            <a:r>
              <a:rPr lang="en-GB" sz="550" i="1" dirty="0">
                <a:solidFill>
                  <a:srgbClr val="333333"/>
                </a:solidFill>
                <a:effectLst/>
                <a:latin typeface="Times New Roman" panose="02020603050405020304" pitchFamily="18" charset="0"/>
                <a:ea typeface="Times New Roman" panose="02020603050405020304" pitchFamily="18" charset="0"/>
              </a:rPr>
              <a:t> Med</a:t>
            </a:r>
            <a:r>
              <a:rPr lang="en-GB" sz="550" dirty="0">
                <a:solidFill>
                  <a:srgbClr val="333333"/>
                </a:solidFill>
                <a:effectLst/>
                <a:latin typeface="Times New Roman" panose="02020603050405020304" pitchFamily="18" charset="0"/>
                <a:ea typeface="Times New Roman" panose="02020603050405020304" pitchFamily="18" charset="0"/>
              </a:rPr>
              <a:t>.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14"/>
              </a:rPr>
              <a:t>https://link.springer.com/article/10.1007/s12178-015-9273-z#citeas</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(Accessed: 10 January 2023).</a:t>
            </a:r>
            <a:r>
              <a:rPr lang="en-GB" sz="550" dirty="0">
                <a:solidFill>
                  <a:srgbClr val="333333"/>
                </a:solidFill>
                <a:effectLst/>
                <a:latin typeface="Times New Roman" panose="02020603050405020304" pitchFamily="18" charset="0"/>
                <a:ea typeface="Times New Roman" panose="02020603050405020304" pitchFamily="18" charset="0"/>
              </a:rPr>
              <a:t> </a:t>
            </a:r>
          </a:p>
          <a:p>
            <a:pPr marL="0" indent="0" fontAlgn="base">
              <a:lnSpc>
                <a:spcPct val="150000"/>
              </a:lnSpc>
              <a:spcBef>
                <a:spcPts val="200"/>
              </a:spcBef>
              <a:buNone/>
            </a:pPr>
            <a:r>
              <a:rPr lang="en-GB" sz="550" dirty="0" err="1">
                <a:solidFill>
                  <a:srgbClr val="000000"/>
                </a:solidFill>
                <a:effectLst/>
                <a:latin typeface="Times New Roman" panose="02020603050405020304" pitchFamily="18" charset="0"/>
                <a:ea typeface="Times New Roman" panose="02020603050405020304" pitchFamily="18" charset="0"/>
              </a:rPr>
              <a:t>Guevera</a:t>
            </a:r>
            <a:r>
              <a:rPr lang="en-GB" sz="550" dirty="0">
                <a:solidFill>
                  <a:srgbClr val="000000"/>
                </a:solidFill>
                <a:effectLst/>
                <a:latin typeface="Times New Roman" panose="02020603050405020304" pitchFamily="18" charset="0"/>
                <a:ea typeface="Times New Roman" panose="02020603050405020304" pitchFamily="18" charset="0"/>
              </a:rPr>
              <a:t>, A. (2021) ‘The need to reimagine disability rights law because the medical model of disability fails us all,’ </a:t>
            </a:r>
            <a:r>
              <a:rPr lang="en-GB" sz="550" i="1" dirty="0">
                <a:solidFill>
                  <a:srgbClr val="000000"/>
                </a:solidFill>
                <a:effectLst/>
                <a:latin typeface="Times New Roman" panose="02020603050405020304" pitchFamily="18" charset="0"/>
                <a:ea typeface="Times New Roman" panose="02020603050405020304" pitchFamily="18" charset="0"/>
              </a:rPr>
              <a:t>Wisconsin Law Review. </a:t>
            </a:r>
            <a:r>
              <a:rPr lang="en-GB" sz="550" dirty="0">
                <a:solidFill>
                  <a:srgbClr val="000000"/>
                </a:solidFill>
                <a:effectLst/>
                <a:latin typeface="Times New Roman" panose="02020603050405020304" pitchFamily="18" charset="0"/>
                <a:ea typeface="Times New Roman" panose="02020603050405020304" pitchFamily="18" charset="0"/>
              </a:rPr>
              <a:t>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15"/>
              </a:rPr>
              <a:t>Section Head (uwlaw-omeka.s3.us-east-2.amazonaws.com)</a:t>
            </a:r>
            <a:r>
              <a:rPr lang="en-GB" sz="550" dirty="0">
                <a:solidFill>
                  <a:srgbClr val="000000"/>
                </a:solidFill>
                <a:effectLst/>
                <a:latin typeface="Times New Roman" panose="02020603050405020304" pitchFamily="18" charset="0"/>
                <a:ea typeface="Times New Roman" panose="02020603050405020304" pitchFamily="18" charset="0"/>
              </a:rPr>
              <a:t> (Accessed: 7 January 2023).</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err="1">
                <a:solidFill>
                  <a:srgbClr val="333333"/>
                </a:solidFill>
                <a:effectLst/>
                <a:latin typeface="Times New Roman" panose="02020603050405020304" pitchFamily="18" charset="0"/>
                <a:ea typeface="Times New Roman" panose="02020603050405020304" pitchFamily="18" charset="0"/>
              </a:rPr>
              <a:t>Hoogenhout</a:t>
            </a:r>
            <a:r>
              <a:rPr lang="en-GB" sz="550" dirty="0">
                <a:solidFill>
                  <a:srgbClr val="333333"/>
                </a:solidFill>
                <a:effectLst/>
                <a:latin typeface="Times New Roman" panose="02020603050405020304" pitchFamily="18" charset="0"/>
                <a:ea typeface="Times New Roman" panose="02020603050405020304" pitchFamily="18" charset="0"/>
              </a:rPr>
              <a:t>, M. </a:t>
            </a:r>
            <a:r>
              <a:rPr lang="en-GB" sz="550" i="1" dirty="0">
                <a:solidFill>
                  <a:srgbClr val="333333"/>
                </a:solidFill>
                <a:effectLst/>
                <a:latin typeface="Times New Roman" panose="02020603050405020304" pitchFamily="18" charset="0"/>
                <a:ea typeface="Times New Roman" panose="02020603050405020304" pitchFamily="18" charset="0"/>
              </a:rPr>
              <a:t>Et al.</a:t>
            </a:r>
            <a:r>
              <a:rPr lang="en-GB" sz="550" dirty="0">
                <a:solidFill>
                  <a:srgbClr val="333333"/>
                </a:solidFill>
                <a:effectLst/>
                <a:latin typeface="Times New Roman" panose="02020603050405020304" pitchFamily="18" charset="0"/>
                <a:ea typeface="Times New Roman" panose="02020603050405020304" pitchFamily="18" charset="0"/>
              </a:rPr>
              <a:t> (2013) ‘Autism spectrum disorders—Global challenges and local opportunities’, </a:t>
            </a:r>
            <a:r>
              <a:rPr lang="en-GB" sz="550" i="1" dirty="0">
                <a:solidFill>
                  <a:srgbClr val="333333"/>
                </a:solidFill>
                <a:effectLst/>
                <a:latin typeface="Times New Roman" panose="02020603050405020304" pitchFamily="18" charset="0"/>
                <a:ea typeface="Times New Roman" panose="02020603050405020304" pitchFamily="18" charset="0"/>
              </a:rPr>
              <a:t>Journal of Child &amp; Adolescent Mental Health</a:t>
            </a:r>
            <a:r>
              <a:rPr lang="en-GB" sz="550" dirty="0">
                <a:solidFill>
                  <a:srgbClr val="333333"/>
                </a:solidFill>
                <a:effectLst/>
                <a:latin typeface="Times New Roman" panose="02020603050405020304" pitchFamily="18" charset="0"/>
                <a:ea typeface="Times New Roman" panose="02020603050405020304" pitchFamily="18" charset="0"/>
              </a:rPr>
              <a:t>, 31</a:t>
            </a:r>
            <a:r>
              <a:rPr lang="en-GB" sz="550" baseline="30000" dirty="0">
                <a:solidFill>
                  <a:srgbClr val="333333"/>
                </a:solidFill>
                <a:effectLst/>
                <a:latin typeface="Times New Roman" panose="02020603050405020304" pitchFamily="18" charset="0"/>
                <a:ea typeface="Times New Roman" panose="02020603050405020304" pitchFamily="18" charset="0"/>
              </a:rPr>
              <a:t>st</a:t>
            </a:r>
            <a:r>
              <a:rPr lang="en-GB" sz="550" dirty="0">
                <a:solidFill>
                  <a:srgbClr val="333333"/>
                </a:solidFill>
                <a:effectLst/>
                <a:latin typeface="Times New Roman" panose="02020603050405020304" pitchFamily="18" charset="0"/>
                <a:ea typeface="Times New Roman" panose="02020603050405020304" pitchFamily="18" charset="0"/>
              </a:rPr>
              <a:t> May.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16"/>
              </a:rPr>
              <a:t>https://www.tandfonline.com/doi/pdf/10.2989/17280583.2013.767804?Casa_token=skov5wkbqziaaaaa:ihk7d_KTJB7bE37gccCwAWQ8FPD4Bim9crbmJC2cSMmB3jUIR_pwhshgdimi_bjkx_0a0s59rdw</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10 January 2023).</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Howlett, D. And Sheahan, C. (2016) ‘</a:t>
            </a:r>
            <a:r>
              <a:rPr lang="en-GB" sz="550" dirty="0">
                <a:solidFill>
                  <a:srgbClr val="333333"/>
                </a:solidFill>
                <a:effectLst/>
                <a:latin typeface="Times New Roman" panose="02020603050405020304" pitchFamily="18" charset="0"/>
                <a:ea typeface="Times New Roman" panose="02020603050405020304" pitchFamily="18" charset="0"/>
              </a:rPr>
              <a:t>Autism Spectrum Disorder in under 19s: recognition, referral and diagnosis’, </a:t>
            </a:r>
            <a:r>
              <a:rPr lang="en-GB" sz="550" i="1" dirty="0">
                <a:solidFill>
                  <a:srgbClr val="333333"/>
                </a:solidFill>
                <a:effectLst/>
                <a:latin typeface="Times New Roman" panose="02020603050405020304" pitchFamily="18" charset="0"/>
                <a:ea typeface="Times New Roman" panose="02020603050405020304" pitchFamily="18" charset="0"/>
              </a:rPr>
              <a:t>Clinical guideline</a:t>
            </a:r>
            <a:r>
              <a:rPr lang="en-GB" sz="550" dirty="0">
                <a:solidFill>
                  <a:srgbClr val="333333"/>
                </a:solidFill>
                <a:effectLst/>
                <a:latin typeface="Times New Roman" panose="02020603050405020304" pitchFamily="18" charset="0"/>
                <a:ea typeface="Times New Roman" panose="02020603050405020304" pitchFamily="18" charset="0"/>
              </a:rPr>
              <a:t>, 28</a:t>
            </a:r>
            <a:r>
              <a:rPr lang="en-GB" sz="550" baseline="30000" dirty="0">
                <a:solidFill>
                  <a:srgbClr val="333333"/>
                </a:solidFill>
                <a:effectLst/>
                <a:latin typeface="Times New Roman" panose="02020603050405020304" pitchFamily="18" charset="0"/>
                <a:ea typeface="Times New Roman" panose="02020603050405020304" pitchFamily="18" charset="0"/>
              </a:rPr>
              <a:t>th</a:t>
            </a:r>
            <a:r>
              <a:rPr lang="en-GB" sz="550" dirty="0">
                <a:solidFill>
                  <a:srgbClr val="333333"/>
                </a:solidFill>
                <a:effectLst/>
                <a:latin typeface="Times New Roman" panose="02020603050405020304" pitchFamily="18" charset="0"/>
                <a:ea typeface="Times New Roman" panose="02020603050405020304" pitchFamily="18" charset="0"/>
              </a:rPr>
              <a:t> September.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17"/>
              </a:rPr>
              <a:t>https://cchp.nhs.uk/sites/default/files/Clinical%20Guideline%20Autism%20Diagnostic%20Assessment.pdf</a:t>
            </a:r>
            <a:r>
              <a:rPr lang="en-GB" sz="550" dirty="0">
                <a:solidFill>
                  <a:srgbClr val="333333"/>
                </a:solidFill>
                <a:effectLst/>
                <a:latin typeface="Times New Roman" panose="02020603050405020304" pitchFamily="18" charset="0"/>
                <a:ea typeface="Times New Roman" panose="02020603050405020304" pitchFamily="18" charset="0"/>
              </a:rPr>
              <a:t> (Accessed: 6 January 2023).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Lego (2021) </a:t>
            </a:r>
            <a:r>
              <a:rPr lang="en-GB" sz="550" i="1" dirty="0">
                <a:solidFill>
                  <a:srgbClr val="000000"/>
                </a:solidFill>
                <a:effectLst/>
                <a:latin typeface="Times New Roman" panose="02020603050405020304" pitchFamily="18" charset="0"/>
                <a:ea typeface="Times New Roman" panose="02020603050405020304" pitchFamily="18" charset="0"/>
              </a:rPr>
              <a:t>The Lego foundation partners with social enterprise, play included™, to strengthen &amp; scale </a:t>
            </a:r>
            <a:r>
              <a:rPr lang="en-GB" sz="550" i="1" dirty="0" err="1">
                <a:solidFill>
                  <a:srgbClr val="000000"/>
                </a:solidFill>
                <a:effectLst/>
                <a:latin typeface="Times New Roman" panose="02020603050405020304" pitchFamily="18" charset="0"/>
                <a:ea typeface="Times New Roman" panose="02020603050405020304" pitchFamily="18" charset="0"/>
              </a:rPr>
              <a:t>lego</a:t>
            </a:r>
            <a:r>
              <a:rPr lang="en-GB" sz="550" i="1" dirty="0">
                <a:solidFill>
                  <a:srgbClr val="000000"/>
                </a:solidFill>
                <a:effectLst/>
                <a:latin typeface="Times New Roman" panose="02020603050405020304" pitchFamily="18" charset="0"/>
                <a:ea typeface="Times New Roman" panose="02020603050405020304" pitchFamily="18" charset="0"/>
              </a:rPr>
              <a:t>® play based learning programme for neurodivergent children.</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18"/>
              </a:rPr>
              <a:t>https://www.lego.com/en-es/aboutus/news/2021/march/lego-foundation-and-play-included</a:t>
            </a:r>
            <a:r>
              <a:rPr lang="en-GB" sz="550" dirty="0">
                <a:solidFill>
                  <a:srgbClr val="000000"/>
                </a:solidFill>
                <a:effectLst/>
                <a:latin typeface="Times New Roman" panose="02020603050405020304" pitchFamily="18" charset="0"/>
                <a:ea typeface="Times New Roman" panose="02020603050405020304" pitchFamily="18" charset="0"/>
              </a:rPr>
              <a:t> (Accessed: 8 January 2023).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Lego (2021) T</a:t>
            </a:r>
            <a:r>
              <a:rPr lang="en-GB" sz="550" dirty="0">
                <a:solidFill>
                  <a:srgbClr val="333333"/>
                </a:solidFill>
                <a:effectLst/>
                <a:latin typeface="Times New Roman" panose="02020603050405020304" pitchFamily="18" charset="0"/>
                <a:ea typeface="Times New Roman" panose="02020603050405020304" pitchFamily="18" charset="0"/>
              </a:rPr>
              <a:t>he LEGO Group launches new story-style adventure to help families talk about online safety and privacy.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19"/>
              </a:rPr>
              <a:t>https://www.lego.com/en-us/aboutus/news/2021/august/lego-group-build-talk</a:t>
            </a:r>
            <a:r>
              <a:rPr lang="en-GB" sz="550" dirty="0">
                <a:solidFill>
                  <a:srgbClr val="333333"/>
                </a:solidFill>
                <a:effectLst/>
                <a:latin typeface="Times New Roman" panose="02020603050405020304" pitchFamily="18" charset="0"/>
                <a:ea typeface="Times New Roman" panose="02020603050405020304" pitchFamily="18" charset="0"/>
              </a:rPr>
              <a:t> (Accessed: 8 January 2023). </a:t>
            </a:r>
          </a:p>
          <a:p>
            <a:pPr marL="0" indent="0" fontAlgn="base">
              <a:lnSpc>
                <a:spcPct val="150000"/>
              </a:lnSpc>
              <a:spcBef>
                <a:spcPts val="200"/>
              </a:spcBef>
              <a:buNone/>
            </a:pPr>
            <a:r>
              <a:rPr lang="en-GB" sz="550" kern="1800" dirty="0" err="1">
                <a:solidFill>
                  <a:srgbClr val="000000"/>
                </a:solidFill>
                <a:effectLst/>
                <a:latin typeface="Times New Roman" panose="02020603050405020304" pitchFamily="18" charset="0"/>
                <a:ea typeface="Times New Roman" panose="02020603050405020304" pitchFamily="18" charset="0"/>
              </a:rPr>
              <a:t>Legoff</a:t>
            </a:r>
            <a:r>
              <a:rPr lang="en-GB" sz="550" kern="1800" dirty="0">
                <a:solidFill>
                  <a:srgbClr val="000000"/>
                </a:solidFill>
                <a:effectLst/>
                <a:latin typeface="Times New Roman" panose="02020603050405020304" pitchFamily="18" charset="0"/>
                <a:ea typeface="Times New Roman" panose="02020603050405020304" pitchFamily="18" charset="0"/>
              </a:rPr>
              <a:t>, D </a:t>
            </a:r>
            <a:r>
              <a:rPr lang="en-GB" sz="550" i="1" dirty="0">
                <a:solidFill>
                  <a:srgbClr val="000000"/>
                </a:solidFill>
                <a:effectLst/>
                <a:latin typeface="Times New Roman" panose="02020603050405020304" pitchFamily="18" charset="0"/>
                <a:ea typeface="Times New Roman" panose="02020603050405020304" pitchFamily="18" charset="0"/>
              </a:rPr>
              <a:t>et al</a:t>
            </a:r>
            <a:r>
              <a:rPr lang="en-GB" sz="550" kern="1800" dirty="0">
                <a:solidFill>
                  <a:srgbClr val="000000"/>
                </a:solidFill>
                <a:effectLst/>
                <a:latin typeface="Times New Roman" panose="02020603050405020304" pitchFamily="18" charset="0"/>
                <a:ea typeface="Times New Roman" panose="02020603050405020304" pitchFamily="18" charset="0"/>
              </a:rPr>
              <a:t>. (2014). </a:t>
            </a:r>
            <a:r>
              <a:rPr lang="en-GB" sz="550" i="1" kern="1800" dirty="0">
                <a:solidFill>
                  <a:srgbClr val="000000"/>
                </a:solidFill>
                <a:effectLst/>
                <a:latin typeface="Times New Roman" panose="02020603050405020304" pitchFamily="18" charset="0"/>
                <a:ea typeface="Times New Roman" panose="02020603050405020304" pitchFamily="18" charset="0"/>
              </a:rPr>
              <a:t>LEGO-Based Therapy: How to build social competence through LEGO-based clubs for children with autism and related conditions.</a:t>
            </a:r>
            <a:r>
              <a:rPr lang="en-GB" sz="550" kern="1800" dirty="0">
                <a:solidFill>
                  <a:srgbClr val="000000"/>
                </a:solidFill>
                <a:effectLst/>
                <a:latin typeface="Times New Roman" panose="02020603050405020304" pitchFamily="18" charset="0"/>
                <a:ea typeface="Times New Roman" panose="02020603050405020304" pitchFamily="18" charset="0"/>
              </a:rPr>
              <a:t> Available at: </a:t>
            </a:r>
            <a:r>
              <a:rPr lang="en-GB" sz="550" u="sng" kern="0" dirty="0">
                <a:solidFill>
                  <a:srgbClr val="000000"/>
                </a:solidFill>
                <a:effectLst/>
                <a:latin typeface="Times New Roman" panose="02020603050405020304" pitchFamily="18" charset="0"/>
                <a:ea typeface="Times New Roman" panose="02020603050405020304" pitchFamily="18" charset="0"/>
                <a:hlinkClick r:id="rId20"/>
              </a:rPr>
              <a:t>https://www.researchgate.net/publication/292962143_LEGO-Based_Therapy_How_to_build_social_competence_through_LEGO-based_clubs_for_children_with_autism_and_related_conditions</a:t>
            </a:r>
            <a:r>
              <a:rPr lang="en-GB" sz="550" kern="1800" dirty="0">
                <a:solidFill>
                  <a:srgbClr val="000000"/>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(Accessed: 5 January 2023).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National Autistic Society (2017) </a:t>
            </a:r>
            <a:r>
              <a:rPr lang="en-GB" sz="550" i="1" dirty="0">
                <a:solidFill>
                  <a:srgbClr val="000000"/>
                </a:solidFill>
                <a:effectLst/>
                <a:latin typeface="Times New Roman" panose="02020603050405020304" pitchFamily="18" charset="0"/>
                <a:ea typeface="Times New Roman" panose="02020603050405020304" pitchFamily="18" charset="0"/>
              </a:rPr>
              <a:t>Using Lego therapy with autistic pupils. </a:t>
            </a:r>
            <a:r>
              <a:rPr lang="en-GB" sz="550" dirty="0">
                <a:solidFill>
                  <a:srgbClr val="000000"/>
                </a:solidFill>
                <a:effectLst/>
                <a:latin typeface="Times New Roman" panose="02020603050405020304" pitchFamily="18" charset="0"/>
                <a:ea typeface="Times New Roman" panose="02020603050405020304" pitchFamily="18" charset="0"/>
              </a:rPr>
              <a:t>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1"/>
              </a:rPr>
              <a:t>https://www.autism.org.uk/advice-and-guidance/professional-practice/lego-pilot</a:t>
            </a:r>
            <a:r>
              <a:rPr lang="en-GB" sz="550" dirty="0">
                <a:solidFill>
                  <a:srgbClr val="000000"/>
                </a:solidFill>
                <a:effectLst/>
                <a:latin typeface="Times New Roman" panose="02020603050405020304" pitchFamily="18" charset="0"/>
                <a:ea typeface="Times New Roman" panose="02020603050405020304" pitchFamily="18" charset="0"/>
              </a:rPr>
              <a:t> (Accessed: 6 January 2023).</a:t>
            </a:r>
          </a:p>
          <a:p>
            <a:pPr marL="0" indent="0" fontAlgn="base">
              <a:lnSpc>
                <a:spcPct val="150000"/>
              </a:lnSpc>
              <a:spcBef>
                <a:spcPts val="200"/>
              </a:spcBef>
              <a:buNone/>
            </a:pPr>
            <a:r>
              <a:rPr lang="en-GB" sz="550" dirty="0" err="1">
                <a:solidFill>
                  <a:srgbClr val="000000"/>
                </a:solidFill>
                <a:effectLst/>
                <a:latin typeface="Times New Roman" panose="02020603050405020304" pitchFamily="18" charset="0"/>
                <a:ea typeface="Times New Roman" panose="02020603050405020304" pitchFamily="18" charset="0"/>
              </a:rPr>
              <a:t>Legoff</a:t>
            </a:r>
            <a:r>
              <a:rPr lang="en-GB" sz="550" dirty="0">
                <a:solidFill>
                  <a:srgbClr val="000000"/>
                </a:solidFill>
                <a:effectLst/>
                <a:latin typeface="Times New Roman" panose="02020603050405020304" pitchFamily="18" charset="0"/>
                <a:ea typeface="Times New Roman" panose="02020603050405020304" pitchFamily="18" charset="0"/>
              </a:rPr>
              <a:t>, D. B. (2004). Use of LEGO© as a therapeutic medium for improving social competence. </a:t>
            </a:r>
            <a:r>
              <a:rPr lang="en-GB" sz="550" i="1" dirty="0">
                <a:solidFill>
                  <a:srgbClr val="000000"/>
                </a:solidFill>
                <a:effectLst/>
                <a:latin typeface="Times New Roman" panose="02020603050405020304" pitchFamily="18" charset="0"/>
                <a:ea typeface="Times New Roman" panose="02020603050405020304" pitchFamily="18" charset="0"/>
              </a:rPr>
              <a:t>Journal of Autism and Developmental Disorders</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i="1" dirty="0">
                <a:solidFill>
                  <a:srgbClr val="000000"/>
                </a:solidFill>
                <a:effectLst/>
                <a:latin typeface="Times New Roman" panose="02020603050405020304" pitchFamily="18" charset="0"/>
                <a:ea typeface="Times New Roman" panose="02020603050405020304" pitchFamily="18" charset="0"/>
              </a:rPr>
              <a:t>34</a:t>
            </a:r>
            <a:r>
              <a:rPr lang="en-GB" sz="550" dirty="0">
                <a:solidFill>
                  <a:srgbClr val="000000"/>
                </a:solidFill>
                <a:effectLst/>
                <a:latin typeface="Times New Roman" panose="02020603050405020304" pitchFamily="18" charset="0"/>
                <a:ea typeface="Times New Roman" panose="02020603050405020304" pitchFamily="18" charset="0"/>
              </a:rPr>
              <a:t>(5), 557-571. Owens, G.,</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dirty="0" err="1">
                <a:solidFill>
                  <a:srgbClr val="000000"/>
                </a:solidFill>
                <a:effectLst/>
                <a:latin typeface="Times New Roman" panose="02020603050405020304" pitchFamily="18" charset="0"/>
                <a:ea typeface="Times New Roman" panose="02020603050405020304" pitchFamily="18" charset="0"/>
              </a:rPr>
              <a:t>Granader</a:t>
            </a:r>
            <a:r>
              <a:rPr lang="en-GB" sz="550" dirty="0">
                <a:solidFill>
                  <a:srgbClr val="000000"/>
                </a:solidFill>
                <a:effectLst/>
                <a:latin typeface="Times New Roman" panose="02020603050405020304" pitchFamily="18" charset="0"/>
                <a:ea typeface="Times New Roman" panose="02020603050405020304" pitchFamily="18" charset="0"/>
              </a:rPr>
              <a:t>, Y., Humphrey, A., &amp; Baron-Cohen, S. (2008). LEGO® therapy and the social use of language programme: an evaluation of two social skills interventions for children with high functioning autism and Asperger syndrome. </a:t>
            </a:r>
            <a:r>
              <a:rPr lang="en-GB" sz="550" i="1" dirty="0">
                <a:solidFill>
                  <a:srgbClr val="000000"/>
                </a:solidFill>
                <a:effectLst/>
                <a:latin typeface="Times New Roman" panose="02020603050405020304" pitchFamily="18" charset="0"/>
                <a:ea typeface="Times New Roman" panose="02020603050405020304" pitchFamily="18" charset="0"/>
              </a:rPr>
              <a:t>Journal of Autism and Developmental Disorders</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i="1" dirty="0">
                <a:solidFill>
                  <a:srgbClr val="000000"/>
                </a:solidFill>
                <a:effectLst/>
                <a:latin typeface="Times New Roman" panose="02020603050405020304" pitchFamily="18" charset="0"/>
                <a:ea typeface="Times New Roman" panose="02020603050405020304" pitchFamily="18" charset="0"/>
              </a:rPr>
              <a:t>38</a:t>
            </a:r>
            <a:r>
              <a:rPr lang="en-GB" sz="550" dirty="0">
                <a:solidFill>
                  <a:srgbClr val="000000"/>
                </a:solidFill>
                <a:effectLst/>
                <a:latin typeface="Times New Roman" panose="02020603050405020304" pitchFamily="18" charset="0"/>
                <a:ea typeface="Times New Roman" panose="02020603050405020304" pitchFamily="18" charset="0"/>
              </a:rPr>
              <a:t>(10), 1944-1957.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Baron-Cohen, S. (2006). Two new theories of autism: hyper-systemising and assortative </a:t>
            </a:r>
            <a:r>
              <a:rPr lang="en-GB" sz="550" dirty="0">
                <a:solidFill>
                  <a:srgbClr val="333333"/>
                </a:solidFill>
                <a:effectLst/>
                <a:latin typeface="Times New Roman" panose="02020603050405020304" pitchFamily="18" charset="0"/>
                <a:ea typeface="Times New Roman" panose="02020603050405020304" pitchFamily="18" charset="0"/>
              </a:rPr>
              <a:t>mating</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i="1" dirty="0">
                <a:solidFill>
                  <a:srgbClr val="000000"/>
                </a:solidFill>
                <a:effectLst/>
                <a:latin typeface="Times New Roman" panose="02020603050405020304" pitchFamily="18" charset="0"/>
                <a:ea typeface="Times New Roman" panose="02020603050405020304" pitchFamily="18" charset="0"/>
              </a:rPr>
              <a:t>Archives of Disease in Childhood</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i="1" dirty="0">
                <a:solidFill>
                  <a:srgbClr val="000000"/>
                </a:solidFill>
                <a:effectLst/>
                <a:latin typeface="Times New Roman" panose="02020603050405020304" pitchFamily="18" charset="0"/>
                <a:ea typeface="Times New Roman" panose="02020603050405020304" pitchFamily="18" charset="0"/>
              </a:rPr>
              <a:t>91</a:t>
            </a:r>
            <a:r>
              <a:rPr lang="en-GB" sz="550" dirty="0">
                <a:solidFill>
                  <a:srgbClr val="000000"/>
                </a:solidFill>
                <a:effectLst/>
                <a:latin typeface="Times New Roman" panose="02020603050405020304" pitchFamily="18" charset="0"/>
                <a:ea typeface="Times New Roman" panose="02020603050405020304" pitchFamily="18" charset="0"/>
              </a:rPr>
              <a:t>(1), 2-5.</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Main, P. (No Date) </a:t>
            </a:r>
            <a:r>
              <a:rPr lang="en-GB" sz="550" i="1" dirty="0">
                <a:solidFill>
                  <a:srgbClr val="000000"/>
                </a:solidFill>
                <a:effectLst/>
                <a:latin typeface="Times New Roman" panose="02020603050405020304" pitchFamily="18" charset="0"/>
                <a:ea typeface="Times New Roman" panose="02020603050405020304" pitchFamily="18" charset="0"/>
              </a:rPr>
              <a:t>How can LEGO therapy and block-building enhance learning outcomes?.</a:t>
            </a:r>
            <a:r>
              <a:rPr lang="en-GB" sz="550" dirty="0">
                <a:solidFill>
                  <a:srgbClr val="000000"/>
                </a:solidFill>
                <a:effectLst/>
                <a:latin typeface="Times New Roman" panose="02020603050405020304" pitchFamily="18" charset="0"/>
                <a:ea typeface="Times New Roman" panose="02020603050405020304" pitchFamily="18" charset="0"/>
              </a:rPr>
              <a:t> [blog].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2"/>
              </a:rPr>
              <a:t>https://www.structural-learning.com/post/lego-therapy</a:t>
            </a:r>
            <a:r>
              <a:rPr lang="en-GB" sz="550" dirty="0">
                <a:solidFill>
                  <a:srgbClr val="000000"/>
                </a:solidFill>
                <a:effectLst/>
                <a:latin typeface="Times New Roman" panose="02020603050405020304" pitchFamily="18" charset="0"/>
                <a:ea typeface="Times New Roman" panose="02020603050405020304" pitchFamily="18" charset="0"/>
              </a:rPr>
              <a:t> (Accessed: 9 January 2023). </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b="0" dirty="0">
                <a:solidFill>
                  <a:srgbClr val="000000"/>
                </a:solidFill>
                <a:effectLst/>
                <a:latin typeface="Times New Roman" panose="02020603050405020304" pitchFamily="18" charset="0"/>
                <a:ea typeface="Times New Roman" panose="02020603050405020304" pitchFamily="18" charset="0"/>
              </a:rPr>
              <a:t>National Autistic Society (2020)</a:t>
            </a:r>
            <a:r>
              <a:rPr lang="en-GB" sz="550" b="0" i="1" dirty="0">
                <a:solidFill>
                  <a:srgbClr val="000000"/>
                </a:solidFill>
                <a:effectLst/>
                <a:latin typeface="Times New Roman" panose="02020603050405020304" pitchFamily="18" charset="0"/>
                <a:ea typeface="Times New Roman" panose="02020603050405020304" pitchFamily="18" charset="0"/>
              </a:rPr>
              <a:t> Pre-diagnosis support - a guide for adults who think they might be autistic.</a:t>
            </a:r>
            <a:r>
              <a:rPr lang="en-GB" sz="550" b="0" dirty="0">
                <a:solidFill>
                  <a:srgbClr val="000000"/>
                </a:solidFill>
                <a:effectLst/>
                <a:latin typeface="Times New Roman" panose="02020603050405020304" pitchFamily="18" charset="0"/>
                <a:ea typeface="Times New Roman" panose="02020603050405020304" pitchFamily="18" charset="0"/>
              </a:rPr>
              <a:t> Available at: </a:t>
            </a:r>
            <a:r>
              <a:rPr lang="en-GB" sz="550" b="0" u="sng" dirty="0">
                <a:solidFill>
                  <a:srgbClr val="000000"/>
                </a:solidFill>
                <a:effectLst/>
                <a:latin typeface="Times New Roman" panose="02020603050405020304" pitchFamily="18" charset="0"/>
                <a:ea typeface="Times New Roman" panose="02020603050405020304" pitchFamily="18" charset="0"/>
                <a:hlinkClick r:id="rId23"/>
              </a:rPr>
              <a:t>https://www.autism.org.uk/advice-and-guidance/topics/diagnosis/pre-diagnosis/adults</a:t>
            </a:r>
            <a:r>
              <a:rPr lang="en-GB" sz="550" b="0" dirty="0">
                <a:solidFill>
                  <a:srgbClr val="000000"/>
                </a:solidFill>
                <a:effectLst/>
                <a:latin typeface="Times New Roman" panose="02020603050405020304" pitchFamily="18" charset="0"/>
                <a:ea typeface="Times New Roman" panose="02020603050405020304" pitchFamily="18" charset="0"/>
              </a:rPr>
              <a:t> (Accessed: 10 January 2023).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National Autistic Society (2023) </a:t>
            </a:r>
            <a:r>
              <a:rPr lang="en-GB" sz="550" i="1" dirty="0">
                <a:solidFill>
                  <a:srgbClr val="000000"/>
                </a:solidFill>
                <a:effectLst/>
                <a:latin typeface="Times New Roman" panose="02020603050405020304" pitchFamily="18" charset="0"/>
                <a:ea typeface="Times New Roman" panose="02020603050405020304" pitchFamily="18" charset="0"/>
              </a:rPr>
              <a:t>What is autism?.</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4"/>
              </a:rPr>
              <a:t>https://www.autism.org.uk/advice-and-guidance/what-is-autism</a:t>
            </a:r>
            <a:r>
              <a:rPr lang="en-GB" sz="550" dirty="0">
                <a:solidFill>
                  <a:srgbClr val="000000"/>
                </a:solidFill>
                <a:effectLst/>
                <a:latin typeface="Times New Roman" panose="02020603050405020304" pitchFamily="18" charset="0"/>
                <a:ea typeface="Times New Roman" panose="02020603050405020304" pitchFamily="18" charset="0"/>
              </a:rPr>
              <a:t> (Accessed: 11 January 2023).</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NHS (2022) </a:t>
            </a:r>
            <a:r>
              <a:rPr lang="en-GB" sz="550" i="1" dirty="0">
                <a:solidFill>
                  <a:srgbClr val="000000"/>
                </a:solidFill>
                <a:effectLst/>
                <a:latin typeface="Times New Roman" panose="02020603050405020304" pitchFamily="18" charset="0"/>
                <a:ea typeface="Times New Roman" panose="02020603050405020304" pitchFamily="18" charset="0"/>
              </a:rPr>
              <a:t>Signs of autism in children.</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5"/>
              </a:rPr>
              <a:t>https://www.nhs.uk/conditions/autism/signs/children/</a:t>
            </a:r>
            <a:r>
              <a:rPr lang="en-GB" sz="550" dirty="0">
                <a:solidFill>
                  <a:srgbClr val="000000"/>
                </a:solidFill>
                <a:effectLst/>
                <a:latin typeface="Times New Roman" panose="02020603050405020304" pitchFamily="18" charset="0"/>
                <a:ea typeface="Times New Roman" panose="02020603050405020304" pitchFamily="18" charset="0"/>
              </a:rPr>
              <a:t> (Accessed:10 January 2023).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NHS (2022) </a:t>
            </a:r>
            <a:r>
              <a:rPr lang="en-GB" sz="550" i="1" dirty="0">
                <a:solidFill>
                  <a:srgbClr val="000000"/>
                </a:solidFill>
                <a:effectLst/>
                <a:latin typeface="Times New Roman" panose="02020603050405020304" pitchFamily="18" charset="0"/>
                <a:ea typeface="Times New Roman" panose="02020603050405020304" pitchFamily="18" charset="0"/>
              </a:rPr>
              <a:t>What happens during an autism assessment?.</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6"/>
              </a:rPr>
              <a:t>https://www.nhs.uk/conditions/autism/getting-diagnosed/assessments/</a:t>
            </a:r>
            <a:r>
              <a:rPr lang="en-GB" sz="550" dirty="0">
                <a:solidFill>
                  <a:srgbClr val="000000"/>
                </a:solidFill>
                <a:effectLst/>
                <a:latin typeface="Times New Roman" panose="02020603050405020304" pitchFamily="18" charset="0"/>
                <a:ea typeface="Times New Roman" panose="02020603050405020304" pitchFamily="18" charset="0"/>
              </a:rPr>
              <a:t> (Accessed: 3 January 2023).</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333333"/>
                </a:solidFill>
                <a:effectLst/>
                <a:latin typeface="Times New Roman" panose="02020603050405020304" pitchFamily="18" charset="0"/>
                <a:ea typeface="Times New Roman" panose="02020603050405020304" pitchFamily="18" charset="0"/>
              </a:rPr>
              <a:t>Nicolle, L. (2021) </a:t>
            </a:r>
            <a:r>
              <a:rPr lang="en-GB" sz="550" i="1" dirty="0">
                <a:solidFill>
                  <a:srgbClr val="333333"/>
                </a:solidFill>
                <a:effectLst/>
                <a:latin typeface="Times New Roman" panose="02020603050405020304" pitchFamily="18" charset="0"/>
                <a:ea typeface="Times New Roman" panose="02020603050405020304" pitchFamily="18" charset="0"/>
              </a:rPr>
              <a:t>Why do so many autistic women and girls go undiagnosed</a:t>
            </a:r>
            <a:r>
              <a:rPr lang="en-GB" sz="550" dirty="0">
                <a:solidFill>
                  <a:srgbClr val="333333"/>
                </a:solidFill>
                <a:effectLst/>
                <a:latin typeface="Times New Roman" panose="02020603050405020304" pitchFamily="18" charset="0"/>
                <a:ea typeface="Times New Roman" panose="02020603050405020304" pitchFamily="18" charset="0"/>
              </a:rPr>
              <a:t>?.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27"/>
              </a:rPr>
              <a:t>https://www.learningdisabilitytoday.co.uk/why-do-so-many-autistic-women-and-girls-go-undiagnosed</a:t>
            </a:r>
            <a:r>
              <a:rPr lang="en-GB" sz="550" dirty="0">
                <a:solidFill>
                  <a:srgbClr val="333333"/>
                </a:solidFill>
                <a:effectLst/>
                <a:latin typeface="Times New Roman" panose="02020603050405020304" pitchFamily="18" charset="0"/>
                <a:ea typeface="Times New Roman" panose="02020603050405020304" pitchFamily="18" charset="0"/>
              </a:rPr>
              <a:t> (Accessed: 8 January 2023). </a:t>
            </a:r>
          </a:p>
          <a:p>
            <a:pPr marL="0" indent="0" fontAlgn="base">
              <a:lnSpc>
                <a:spcPct val="150000"/>
              </a:lnSpc>
              <a:spcBef>
                <a:spcPts val="200"/>
              </a:spcBef>
              <a:buNone/>
            </a:pPr>
            <a:r>
              <a:rPr lang="en-GB" sz="550" dirty="0" err="1">
                <a:solidFill>
                  <a:srgbClr val="333333"/>
                </a:solidFill>
                <a:effectLst/>
                <a:latin typeface="Times New Roman" panose="02020603050405020304" pitchFamily="18" charset="0"/>
                <a:ea typeface="Times New Roman" panose="02020603050405020304" pitchFamily="18" charset="0"/>
              </a:rPr>
              <a:t>Reichow</a:t>
            </a:r>
            <a:r>
              <a:rPr lang="en-GB" sz="550" dirty="0">
                <a:solidFill>
                  <a:srgbClr val="333333"/>
                </a:solidFill>
                <a:effectLst/>
                <a:latin typeface="Times New Roman" panose="02020603050405020304" pitchFamily="18" charset="0"/>
                <a:ea typeface="Times New Roman" panose="02020603050405020304" pitchFamily="18" charset="0"/>
              </a:rPr>
              <a:t>, B and </a:t>
            </a:r>
            <a:r>
              <a:rPr lang="en-GB" sz="550" dirty="0" err="1">
                <a:solidFill>
                  <a:srgbClr val="333333"/>
                </a:solidFill>
                <a:effectLst/>
                <a:latin typeface="Times New Roman" panose="02020603050405020304" pitchFamily="18" charset="0"/>
                <a:ea typeface="Times New Roman" panose="02020603050405020304" pitchFamily="18" charset="0"/>
              </a:rPr>
              <a:t>Volkmar</a:t>
            </a:r>
            <a:r>
              <a:rPr lang="en-GB" sz="550" dirty="0">
                <a:solidFill>
                  <a:srgbClr val="333333"/>
                </a:solidFill>
                <a:effectLst/>
                <a:latin typeface="Times New Roman" panose="02020603050405020304" pitchFamily="18" charset="0"/>
                <a:ea typeface="Times New Roman" panose="02020603050405020304" pitchFamily="18" charset="0"/>
              </a:rPr>
              <a:t>, F.R. (2013) ‘Autism in DSM-5: progress and challenges; </a:t>
            </a:r>
            <a:r>
              <a:rPr lang="en-GB" sz="550" i="1" dirty="0">
                <a:solidFill>
                  <a:srgbClr val="333333"/>
                </a:solidFill>
                <a:effectLst/>
                <a:latin typeface="Times New Roman" panose="02020603050405020304" pitchFamily="18" charset="0"/>
                <a:ea typeface="Times New Roman" panose="02020603050405020304" pitchFamily="18" charset="0"/>
              </a:rPr>
              <a:t>Molecular Autism</a:t>
            </a:r>
            <a:r>
              <a:rPr lang="en-GB" sz="550" dirty="0">
                <a:solidFill>
                  <a:srgbClr val="333333"/>
                </a:solidFill>
                <a:effectLst/>
                <a:latin typeface="Times New Roman" panose="02020603050405020304" pitchFamily="18" charset="0"/>
                <a:ea typeface="Times New Roman" panose="02020603050405020304" pitchFamily="18" charset="0"/>
              </a:rPr>
              <a:t>, 15</a:t>
            </a:r>
            <a:r>
              <a:rPr lang="en-GB" sz="550" baseline="30000" dirty="0">
                <a:solidFill>
                  <a:srgbClr val="333333"/>
                </a:solidFill>
                <a:effectLst/>
                <a:latin typeface="Times New Roman" panose="02020603050405020304" pitchFamily="18" charset="0"/>
                <a:ea typeface="Times New Roman" panose="02020603050405020304" pitchFamily="18" charset="0"/>
              </a:rPr>
              <a:t>th</a:t>
            </a:r>
            <a:r>
              <a:rPr lang="en-GB" sz="550" dirty="0">
                <a:solidFill>
                  <a:srgbClr val="333333"/>
                </a:solidFill>
                <a:effectLst/>
                <a:latin typeface="Times New Roman" panose="02020603050405020304" pitchFamily="18" charset="0"/>
                <a:ea typeface="Times New Roman" panose="02020603050405020304" pitchFamily="18" charset="0"/>
              </a:rPr>
              <a:t> May.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28"/>
              </a:rPr>
              <a:t>https://link.springer.com/article/10.1186/2040-2392-4-13#citeas</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12 January 2023).</a:t>
            </a:r>
          </a:p>
          <a:p>
            <a:pPr marL="0" indent="0" fontAlgn="base">
              <a:lnSpc>
                <a:spcPct val="150000"/>
              </a:lnSpc>
              <a:spcBef>
                <a:spcPts val="200"/>
              </a:spcBef>
              <a:buNone/>
            </a:pP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Samaha, A. M. (2007) ‘What Good Is the Social Model of Disability?’, </a:t>
            </a:r>
            <a:r>
              <a:rPr lang="en-GB" sz="550" i="1" dirty="0">
                <a:solidFill>
                  <a:srgbClr val="000000"/>
                </a:solidFill>
                <a:effectLst/>
                <a:latin typeface="Times New Roman" panose="02020603050405020304" pitchFamily="18" charset="0"/>
                <a:ea typeface="Times New Roman" panose="02020603050405020304" pitchFamily="18" charset="0"/>
              </a:rPr>
              <a:t>The University of Chicago Law Review</a:t>
            </a:r>
            <a:r>
              <a:rPr lang="en-GB" sz="550" dirty="0">
                <a:solidFill>
                  <a:srgbClr val="000000"/>
                </a:solidFill>
                <a:effectLst/>
                <a:latin typeface="Times New Roman" panose="02020603050405020304" pitchFamily="18" charset="0"/>
                <a:ea typeface="Times New Roman" panose="02020603050405020304" pitchFamily="18" charset="0"/>
              </a:rPr>
              <a:t>,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29"/>
              </a:rPr>
              <a:t>https://www.jstor.org/stable/20141862</a:t>
            </a:r>
            <a:r>
              <a:rPr lang="en-GB" sz="550" dirty="0">
                <a:solidFill>
                  <a:srgbClr val="000000"/>
                </a:solidFill>
                <a:effectLst/>
                <a:latin typeface="Times New Roman" panose="02020603050405020304" pitchFamily="18" charset="0"/>
                <a:ea typeface="Times New Roman" panose="02020603050405020304" pitchFamily="18" charset="0"/>
              </a:rPr>
              <a:t> (Accessed: 12 January 2023).</a:t>
            </a:r>
          </a:p>
          <a:p>
            <a:pPr marL="0" indent="0" fontAlgn="base">
              <a:lnSpc>
                <a:spcPct val="150000"/>
              </a:lnSpc>
              <a:spcBef>
                <a:spcPts val="200"/>
              </a:spcBef>
              <a:buNone/>
            </a:pPr>
            <a:r>
              <a:rPr lang="en-GB" sz="550" dirty="0" err="1">
                <a:solidFill>
                  <a:srgbClr val="000000"/>
                </a:solidFill>
                <a:effectLst/>
                <a:latin typeface="Times New Roman" panose="02020603050405020304" pitchFamily="18" charset="0"/>
                <a:ea typeface="Times New Roman" panose="02020603050405020304" pitchFamily="18" charset="0"/>
              </a:rPr>
              <a:t>Seath</a:t>
            </a:r>
            <a:r>
              <a:rPr lang="en-GB" sz="550" dirty="0">
                <a:solidFill>
                  <a:srgbClr val="000000"/>
                </a:solidFill>
                <a:effectLst/>
                <a:latin typeface="Times New Roman" panose="02020603050405020304" pitchFamily="18" charset="0"/>
                <a:ea typeface="Times New Roman" panose="02020603050405020304" pitchFamily="18" charset="0"/>
              </a:rPr>
              <a:t>, N. (2022) What is Lego-based therapy?. 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30"/>
              </a:rPr>
              <a:t>https://therapyfocus.org.au/on-the-blog/what-is-lego-therapy/</a:t>
            </a:r>
            <a:r>
              <a:rPr lang="en-GB" sz="550" dirty="0">
                <a:solidFill>
                  <a:srgbClr val="000000"/>
                </a:solidFill>
                <a:effectLst/>
                <a:latin typeface="Times New Roman" panose="02020603050405020304" pitchFamily="18" charset="0"/>
                <a:ea typeface="Times New Roman" panose="02020603050405020304" pitchFamily="18" charset="0"/>
              </a:rPr>
              <a:t> (Accessed: 11 January 2023).</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Strath, K. (2010) I</a:t>
            </a:r>
            <a:r>
              <a:rPr lang="en-GB" sz="550" dirty="0">
                <a:solidFill>
                  <a:srgbClr val="333333"/>
                </a:solidFill>
                <a:effectLst/>
                <a:latin typeface="Times New Roman" panose="02020603050405020304" pitchFamily="18" charset="0"/>
                <a:ea typeface="Times New Roman" panose="02020603050405020304" pitchFamily="18" charset="0"/>
              </a:rPr>
              <a:t>s LEGO Therapy effective as a social skills intervention for children with Autism Spectrum Disorder?’, LEGO Therapy.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31"/>
              </a:rPr>
              <a:t>https://www.hacerlobien.net/lego/Ter-007-Social-Skills-Asd.pdf</a:t>
            </a:r>
            <a:r>
              <a:rPr lang="en-GB" sz="550" dirty="0">
                <a:solidFill>
                  <a:srgbClr val="333333"/>
                </a:solidFill>
                <a:effectLst/>
                <a:latin typeface="Times New Roman" panose="02020603050405020304" pitchFamily="18" charset="0"/>
                <a:ea typeface="Times New Roman" panose="02020603050405020304" pitchFamily="18" charset="0"/>
              </a:rPr>
              <a:t> (Accessed: 6 </a:t>
            </a:r>
            <a:r>
              <a:rPr lang="en-GB" sz="550" dirty="0" err="1">
                <a:solidFill>
                  <a:srgbClr val="333333"/>
                </a:solidFill>
                <a:effectLst/>
                <a:latin typeface="Times New Roman" panose="02020603050405020304" pitchFamily="18" charset="0"/>
                <a:ea typeface="Times New Roman" panose="02020603050405020304" pitchFamily="18" charset="0"/>
              </a:rPr>
              <a:t>Janurary</a:t>
            </a:r>
            <a:r>
              <a:rPr lang="en-GB" sz="550" dirty="0">
                <a:solidFill>
                  <a:srgbClr val="333333"/>
                </a:solidFill>
                <a:effectLst/>
                <a:latin typeface="Times New Roman" panose="02020603050405020304" pitchFamily="18" charset="0"/>
                <a:ea typeface="Times New Roman" panose="02020603050405020304" pitchFamily="18" charset="0"/>
              </a:rPr>
              <a:t> 2023).</a:t>
            </a:r>
          </a:p>
          <a:p>
            <a:pPr marL="0" indent="0" fontAlgn="base">
              <a:lnSpc>
                <a:spcPct val="150000"/>
              </a:lnSpc>
              <a:spcBef>
                <a:spcPts val="200"/>
              </a:spcBef>
              <a:buNone/>
            </a:pPr>
            <a:r>
              <a:rPr lang="en-GB" sz="550" dirty="0">
                <a:solidFill>
                  <a:srgbClr val="333333"/>
                </a:solidFill>
                <a:effectLst/>
                <a:latin typeface="Times New Roman" panose="02020603050405020304" pitchFamily="18" charset="0"/>
                <a:ea typeface="Times New Roman" panose="02020603050405020304" pitchFamily="18" charset="0"/>
              </a:rPr>
              <a:t>Swaine, Z. (2011) ‘Medical Model’, </a:t>
            </a:r>
            <a:r>
              <a:rPr lang="en-GB" sz="550" i="1" dirty="0" err="1">
                <a:solidFill>
                  <a:srgbClr val="333333"/>
                </a:solidFill>
                <a:effectLst/>
                <a:latin typeface="Times New Roman" panose="02020603050405020304" pitchFamily="18" charset="0"/>
                <a:ea typeface="Times New Roman" panose="02020603050405020304" pitchFamily="18" charset="0"/>
              </a:rPr>
              <a:t>Encyclopedia</a:t>
            </a:r>
            <a:r>
              <a:rPr lang="en-GB" sz="550" i="1" dirty="0">
                <a:solidFill>
                  <a:srgbClr val="333333"/>
                </a:solidFill>
                <a:effectLst/>
                <a:latin typeface="Times New Roman" panose="02020603050405020304" pitchFamily="18" charset="0"/>
                <a:ea typeface="Times New Roman" panose="02020603050405020304" pitchFamily="18" charset="0"/>
              </a:rPr>
              <a:t> of Clinical Neuropsychology</a:t>
            </a:r>
            <a:r>
              <a:rPr lang="en-GB" sz="550" dirty="0">
                <a:solidFill>
                  <a:srgbClr val="333333"/>
                </a:solidFill>
                <a:effectLst/>
                <a:latin typeface="Times New Roman" panose="02020603050405020304" pitchFamily="18" charset="0"/>
                <a:ea typeface="Times New Roman" panose="02020603050405020304" pitchFamily="18" charset="0"/>
              </a:rPr>
              <a:t>, pp. 1542-1543.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32"/>
              </a:rPr>
              <a:t>https://doi.org/10.1007/978-0-387-79948-3_2131</a:t>
            </a:r>
            <a:r>
              <a:rPr lang="en-GB" sz="550" dirty="0">
                <a:solidFill>
                  <a:srgbClr val="333333"/>
                </a:solidFill>
                <a:effectLst/>
                <a:latin typeface="Times New Roman" panose="02020603050405020304" pitchFamily="18" charset="0"/>
                <a:ea typeface="Times New Roman" panose="02020603050405020304" pitchFamily="18" charset="0"/>
              </a:rPr>
              <a:t> </a:t>
            </a: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Terzi, L. (2004) ‘</a:t>
            </a:r>
            <a:r>
              <a:rPr lang="en-GB" sz="550" dirty="0">
                <a:solidFill>
                  <a:srgbClr val="1C1D1E"/>
                </a:solidFill>
                <a:effectLst/>
                <a:latin typeface="Times New Roman" panose="02020603050405020304" pitchFamily="18" charset="0"/>
                <a:ea typeface="Times New Roman" panose="02020603050405020304" pitchFamily="18" charset="0"/>
              </a:rPr>
              <a:t>The Social Model of Disability: A Philosophical Critique</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i="1" u="none" strike="noStrike" dirty="0">
                <a:solidFill>
                  <a:srgbClr val="000000"/>
                </a:solidFill>
                <a:effectLst/>
                <a:latin typeface="Times New Roman" panose="02020603050405020304" pitchFamily="18" charset="0"/>
                <a:ea typeface="Times New Roman" panose="02020603050405020304" pitchFamily="18" charset="0"/>
                <a:hlinkClick r:id="rId33" tooltip="Journal of Applied Philosophy homepage"/>
              </a:rPr>
              <a:t>Journal of Applied Philosophy</a:t>
            </a:r>
            <a:r>
              <a:rPr lang="en-GB" sz="550" i="1" dirty="0">
                <a:solidFill>
                  <a:srgbClr val="000000"/>
                </a:solidFill>
                <a:effectLst/>
                <a:latin typeface="Times New Roman" panose="02020603050405020304" pitchFamily="18" charset="0"/>
                <a:ea typeface="Times New Roman" panose="02020603050405020304" pitchFamily="18" charset="0"/>
              </a:rPr>
              <a:t>,</a:t>
            </a:r>
            <a:r>
              <a:rPr lang="en-GB" sz="550" dirty="0">
                <a:solidFill>
                  <a:srgbClr val="000000"/>
                </a:solidFill>
                <a:effectLst/>
                <a:latin typeface="Times New Roman" panose="02020603050405020304" pitchFamily="18" charset="0"/>
                <a:ea typeface="Times New Roman" panose="02020603050405020304" pitchFamily="18" charset="0"/>
              </a:rPr>
              <a:t> </a:t>
            </a:r>
            <a:r>
              <a:rPr lang="en-GB" sz="550" dirty="0">
                <a:solidFill>
                  <a:srgbClr val="333333"/>
                </a:solidFill>
                <a:effectLst/>
                <a:latin typeface="Times New Roman" panose="02020603050405020304" pitchFamily="18" charset="0"/>
                <a:ea typeface="Times New Roman" panose="02020603050405020304" pitchFamily="18" charset="0"/>
              </a:rPr>
              <a:t>9</a:t>
            </a:r>
            <a:r>
              <a:rPr lang="en-GB" sz="550" baseline="30000" dirty="0">
                <a:solidFill>
                  <a:srgbClr val="333333"/>
                </a:solidFill>
                <a:effectLst/>
                <a:latin typeface="Times New Roman" panose="02020603050405020304" pitchFamily="18" charset="0"/>
                <a:ea typeface="Times New Roman" panose="02020603050405020304" pitchFamily="18" charset="0"/>
              </a:rPr>
              <a:t>th</a:t>
            </a:r>
            <a:r>
              <a:rPr lang="en-GB" sz="550" dirty="0">
                <a:solidFill>
                  <a:srgbClr val="333333"/>
                </a:solidFill>
                <a:effectLst/>
                <a:latin typeface="Times New Roman" panose="02020603050405020304" pitchFamily="18" charset="0"/>
                <a:ea typeface="Times New Roman" panose="02020603050405020304" pitchFamily="18" charset="0"/>
              </a:rPr>
              <a:t> July. Available at: </a:t>
            </a:r>
            <a:r>
              <a:rPr lang="en-GB" sz="550" u="sng" dirty="0">
                <a:solidFill>
                  <a:srgbClr val="333333"/>
                </a:solidFill>
                <a:effectLst/>
                <a:latin typeface="Times New Roman" panose="02020603050405020304" pitchFamily="18" charset="0"/>
                <a:ea typeface="Times New Roman" panose="02020603050405020304" pitchFamily="18" charset="0"/>
                <a:hlinkClick r:id="rId34"/>
              </a:rPr>
              <a:t>https://onlinelibrary.wiley.com/doi/full/10.1111/j.0264-3758.2004.00269.x?Casa_token=yiptkygr_qgaaaaa%3ahxwqyr8nskfomscaicrsjlsmqxsoohdhxalxrbwxpn3itcrq3gzqxslijby_-zny2q-u9wodlpcalw</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rPr>
              <a:t>(Accessed: 13 January 2023). </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The Carmen B. Pingree Autism </a:t>
            </a:r>
            <a:r>
              <a:rPr lang="en-GB" sz="550" dirty="0" err="1">
                <a:solidFill>
                  <a:srgbClr val="000000"/>
                </a:solidFill>
                <a:effectLst/>
                <a:latin typeface="Times New Roman" panose="02020603050405020304" pitchFamily="18" charset="0"/>
                <a:ea typeface="Times New Roman" panose="02020603050405020304" pitchFamily="18" charset="0"/>
              </a:rPr>
              <a:t>Center</a:t>
            </a:r>
            <a:r>
              <a:rPr lang="en-GB" sz="550" dirty="0">
                <a:solidFill>
                  <a:srgbClr val="000000"/>
                </a:solidFill>
                <a:effectLst/>
                <a:latin typeface="Times New Roman" panose="02020603050405020304" pitchFamily="18" charset="0"/>
                <a:ea typeface="Times New Roman" panose="02020603050405020304" pitchFamily="18" charset="0"/>
              </a:rPr>
              <a:t> of Learning (2023) Autism Spectrum Disorder. Available at:</a:t>
            </a:r>
            <a:r>
              <a:rPr lang="en-GB" sz="550" dirty="0">
                <a:solidFill>
                  <a:srgbClr val="333333"/>
                </a:solidFill>
                <a:effectLst/>
                <a:latin typeface="Times New Roman" panose="02020603050405020304" pitchFamily="18" charset="0"/>
                <a:ea typeface="Times New Roman" panose="02020603050405020304" pitchFamily="18" charset="0"/>
              </a:rPr>
              <a:t> </a:t>
            </a:r>
            <a:r>
              <a:rPr lang="en-GB" sz="550" u="sng" dirty="0">
                <a:solidFill>
                  <a:srgbClr val="000000"/>
                </a:solidFill>
                <a:effectLst/>
                <a:latin typeface="Times New Roman" panose="02020603050405020304" pitchFamily="18" charset="0"/>
                <a:ea typeface="Times New Roman" panose="02020603050405020304" pitchFamily="18" charset="0"/>
                <a:hlinkClick r:id="rId35"/>
              </a:rPr>
              <a:t>https://carmenbpingree.com/blog/what-is-autism-spectrum-disorder/</a:t>
            </a:r>
            <a:r>
              <a:rPr lang="en-GB" sz="550" dirty="0">
                <a:solidFill>
                  <a:srgbClr val="000000"/>
                </a:solidFill>
                <a:effectLst/>
                <a:latin typeface="Times New Roman" panose="02020603050405020304" pitchFamily="18" charset="0"/>
                <a:ea typeface="Times New Roman" panose="02020603050405020304" pitchFamily="18" charset="0"/>
              </a:rPr>
              <a:t> (Accessed: 7 January 2023). </a:t>
            </a:r>
            <a:endParaRPr lang="en-GB" sz="550" dirty="0">
              <a:solidFill>
                <a:srgbClr val="333333"/>
              </a:solidFill>
              <a:effectLst/>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Thompson, E. (2021) ‘What is the social model of disability?’, </a:t>
            </a:r>
            <a:r>
              <a:rPr lang="en-GB" sz="550" i="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What do we mean by the ‘social model of disability’?</a:t>
            </a:r>
            <a:r>
              <a:rPr lang="en-GB" sz="5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[blog]. 11</a:t>
            </a:r>
            <a:r>
              <a:rPr lang="en-GB" sz="550" baseline="300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5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May. Available at: </a:t>
            </a:r>
            <a:r>
              <a:rPr lang="en-GB" sz="550" u="sng"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hlinkClick r:id="rId36"/>
              </a:rPr>
              <a:t>https://diversityandability.com/blog/what-is-the-social-model-of-disability/</a:t>
            </a:r>
            <a:r>
              <a:rPr lang="en-GB" sz="550" dirty="0">
                <a:solidFill>
                  <a:srgbClr val="4472C4"/>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5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(Accessed: 8 January 2023).</a:t>
            </a:r>
            <a:endParaRPr lang="en-GB" sz="550" dirty="0">
              <a:solidFill>
                <a:srgbClr val="333333"/>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fontAlgn="base">
              <a:lnSpc>
                <a:spcPct val="150000"/>
              </a:lnSpc>
              <a:spcBef>
                <a:spcPts val="200"/>
              </a:spcBef>
              <a:buNone/>
            </a:pPr>
            <a:r>
              <a:rPr lang="en-GB" sz="550" dirty="0">
                <a:solidFill>
                  <a:srgbClr val="000000"/>
                </a:solidFill>
                <a:effectLst/>
                <a:latin typeface="Times New Roman" panose="02020603050405020304" pitchFamily="18" charset="0"/>
                <a:ea typeface="Times New Roman" panose="02020603050405020304" pitchFamily="18" charset="0"/>
              </a:rPr>
              <a:t>Toro, J. </a:t>
            </a:r>
            <a:r>
              <a:rPr lang="en-GB" sz="550" i="1" dirty="0">
                <a:solidFill>
                  <a:srgbClr val="000000"/>
                </a:solidFill>
                <a:effectLst/>
                <a:latin typeface="Times New Roman" panose="02020603050405020304" pitchFamily="18" charset="0"/>
                <a:ea typeface="Times New Roman" panose="02020603050405020304" pitchFamily="18" charset="0"/>
              </a:rPr>
              <a:t>Et al. </a:t>
            </a:r>
            <a:r>
              <a:rPr lang="en-GB" sz="550" dirty="0">
                <a:solidFill>
                  <a:srgbClr val="000000"/>
                </a:solidFill>
                <a:effectLst/>
                <a:latin typeface="Times New Roman" panose="02020603050405020304" pitchFamily="18" charset="0"/>
                <a:ea typeface="Times New Roman" panose="02020603050405020304" pitchFamily="18" charset="0"/>
              </a:rPr>
              <a:t>(2020) ‘The Ecological-Enactive Model of Disability: Why Disability Does Not Entail Pathological Embodiment’, </a:t>
            </a:r>
            <a:r>
              <a:rPr lang="en-GB" sz="550" i="1" dirty="0">
                <a:solidFill>
                  <a:srgbClr val="000000"/>
                </a:solidFill>
                <a:effectLst/>
                <a:latin typeface="Times New Roman" panose="02020603050405020304" pitchFamily="18" charset="0"/>
                <a:ea typeface="Times New Roman" panose="02020603050405020304" pitchFamily="18" charset="0"/>
              </a:rPr>
              <a:t>Frontiers in Psychology. </a:t>
            </a:r>
            <a:r>
              <a:rPr lang="en-GB" sz="550" dirty="0">
                <a:solidFill>
                  <a:srgbClr val="000000"/>
                </a:solidFill>
                <a:effectLst/>
                <a:latin typeface="Times New Roman" panose="02020603050405020304" pitchFamily="18" charset="0"/>
                <a:ea typeface="Times New Roman" panose="02020603050405020304" pitchFamily="18" charset="0"/>
              </a:rPr>
              <a:t>Available at:  </a:t>
            </a:r>
            <a:r>
              <a:rPr lang="en-GB" sz="550" u="sng" dirty="0">
                <a:solidFill>
                  <a:srgbClr val="000000"/>
                </a:solidFill>
                <a:effectLst/>
                <a:latin typeface="Times New Roman" panose="02020603050405020304" pitchFamily="18" charset="0"/>
                <a:ea typeface="Times New Roman" panose="02020603050405020304" pitchFamily="18" charset="0"/>
                <a:hlinkClick r:id="rId37"/>
              </a:rPr>
              <a:t>https://doi.org/10.3389/fpsyg.2020.01162</a:t>
            </a:r>
            <a:r>
              <a:rPr lang="en-GB" sz="550" dirty="0">
                <a:solidFill>
                  <a:srgbClr val="000000"/>
                </a:solidFill>
                <a:effectLst/>
                <a:latin typeface="Times New Roman" panose="02020603050405020304" pitchFamily="18" charset="0"/>
                <a:ea typeface="Times New Roman" panose="02020603050405020304" pitchFamily="18" charset="0"/>
              </a:rPr>
              <a:t> (Accessed: 10 January 2023).</a:t>
            </a:r>
            <a:endParaRPr lang="en-GB" sz="550" dirty="0">
              <a:solidFill>
                <a:srgbClr val="333333"/>
              </a:solidFill>
              <a:latin typeface="Times New Roman" panose="02020603050405020304" pitchFamily="18" charset="0"/>
              <a:ea typeface="Times New Roman" panose="02020603050405020304" pitchFamily="18" charset="0"/>
            </a:endParaRPr>
          </a:p>
          <a:p>
            <a:pPr marL="0" indent="0" fontAlgn="base">
              <a:lnSpc>
                <a:spcPct val="150000"/>
              </a:lnSpc>
              <a:spcBef>
                <a:spcPts val="200"/>
              </a:spcBef>
              <a:buNone/>
            </a:pPr>
            <a:r>
              <a:rPr lang="en-GB" sz="550" b="0" dirty="0">
                <a:solidFill>
                  <a:srgbClr val="000000"/>
                </a:solidFill>
                <a:effectLst/>
                <a:latin typeface="Times New Roman" panose="02020603050405020304" pitchFamily="18" charset="0"/>
                <a:ea typeface="Times New Roman" panose="02020603050405020304" pitchFamily="18" charset="0"/>
              </a:rPr>
              <a:t>Welsh Government (2017) </a:t>
            </a:r>
            <a:r>
              <a:rPr lang="en-GB" sz="550" b="0" i="1" dirty="0">
                <a:solidFill>
                  <a:srgbClr val="000000"/>
                </a:solidFill>
                <a:effectLst/>
                <a:latin typeface="Times New Roman" panose="02020603050405020304" pitchFamily="18" charset="0"/>
                <a:ea typeface="Times New Roman" panose="02020603050405020304" pitchFamily="18" charset="0"/>
              </a:rPr>
              <a:t>Supporting learners with healthcare needs: Guidance. </a:t>
            </a:r>
            <a:r>
              <a:rPr lang="en-GB" sz="550" b="0" dirty="0">
                <a:solidFill>
                  <a:srgbClr val="000000"/>
                </a:solidFill>
                <a:effectLst/>
                <a:latin typeface="Times New Roman" panose="02020603050405020304" pitchFamily="18" charset="0"/>
                <a:ea typeface="Times New Roman" panose="02020603050405020304" pitchFamily="18" charset="0"/>
              </a:rPr>
              <a:t>Available at: </a:t>
            </a:r>
            <a:r>
              <a:rPr lang="en-GB" sz="550" b="0" u="sng" dirty="0">
                <a:solidFill>
                  <a:srgbClr val="000000"/>
                </a:solidFill>
                <a:effectLst/>
                <a:latin typeface="Times New Roman" panose="02020603050405020304" pitchFamily="18" charset="0"/>
                <a:ea typeface="Times New Roman" panose="02020603050405020304" pitchFamily="18" charset="0"/>
                <a:hlinkClick r:id="rId38"/>
              </a:rPr>
              <a:t>https://gov.wales/sites/default/files/publications/2018-12/supporting-learners-with-healthcare-needs.pdf</a:t>
            </a:r>
            <a:r>
              <a:rPr lang="en-GB" sz="550" b="0" dirty="0">
                <a:solidFill>
                  <a:srgbClr val="000000"/>
                </a:solidFill>
                <a:effectLst/>
                <a:latin typeface="Times New Roman" panose="02020603050405020304" pitchFamily="18" charset="0"/>
                <a:ea typeface="Times New Roman" panose="02020603050405020304" pitchFamily="18" charset="0"/>
              </a:rPr>
              <a:t> (Accessed: 13 January 2023).</a:t>
            </a:r>
          </a:p>
          <a:p>
            <a:pPr marL="0" indent="0" fontAlgn="base">
              <a:lnSpc>
                <a:spcPct val="150000"/>
              </a:lnSpc>
              <a:spcBef>
                <a:spcPts val="200"/>
              </a:spcBef>
              <a:buNone/>
            </a:pPr>
            <a:r>
              <a:rPr lang="en-GB" sz="550" b="0" dirty="0">
                <a:solidFill>
                  <a:srgbClr val="000000"/>
                </a:solidFill>
                <a:effectLst/>
                <a:latin typeface="Times New Roman" panose="02020603050405020304" pitchFamily="18" charset="0"/>
                <a:ea typeface="Times New Roman" panose="02020603050405020304" pitchFamily="18" charset="0"/>
              </a:rPr>
              <a:t>Welsh Government (2018) </a:t>
            </a:r>
            <a:r>
              <a:rPr lang="en-GB" sz="550" b="0" i="1" dirty="0">
                <a:solidFill>
                  <a:srgbClr val="000000"/>
                </a:solidFill>
                <a:effectLst/>
                <a:latin typeface="Times New Roman" panose="02020603050405020304" pitchFamily="18" charset="0"/>
                <a:ea typeface="Times New Roman" panose="02020603050405020304" pitchFamily="18" charset="0"/>
              </a:rPr>
              <a:t>Draft Additional Learning Needs Code for Wales</a:t>
            </a:r>
            <a:r>
              <a:rPr lang="en-GB" sz="550" b="0" dirty="0">
                <a:solidFill>
                  <a:srgbClr val="000000"/>
                </a:solidFill>
                <a:effectLst/>
                <a:latin typeface="Times New Roman" panose="02020603050405020304" pitchFamily="18" charset="0"/>
                <a:ea typeface="Times New Roman" panose="02020603050405020304" pitchFamily="18" charset="0"/>
              </a:rPr>
              <a:t>. Available at: </a:t>
            </a:r>
            <a:r>
              <a:rPr lang="en-GB" sz="550" b="0" u="sng" dirty="0">
                <a:solidFill>
                  <a:srgbClr val="4472C4"/>
                </a:solidFill>
                <a:effectLst/>
                <a:latin typeface="Times New Roman" panose="02020603050405020304" pitchFamily="18" charset="0"/>
                <a:ea typeface="Times New Roman" panose="02020603050405020304" pitchFamily="18" charset="0"/>
                <a:hlinkClick r:id="rId39"/>
              </a:rPr>
              <a:t>https://gov.wales/sites/default/files/consultations/2018-12/draft-additional-learning-needs-code-for-wales_0.pdf</a:t>
            </a:r>
            <a:r>
              <a:rPr lang="en-GB" sz="550" b="0" dirty="0">
                <a:solidFill>
                  <a:srgbClr val="4472C4"/>
                </a:solidFill>
                <a:effectLst/>
                <a:latin typeface="Times New Roman" panose="02020603050405020304" pitchFamily="18" charset="0"/>
                <a:ea typeface="Times New Roman" panose="02020603050405020304" pitchFamily="18" charset="0"/>
              </a:rPr>
              <a:t> </a:t>
            </a:r>
            <a:r>
              <a:rPr lang="en-GB" sz="550" b="0" dirty="0">
                <a:solidFill>
                  <a:srgbClr val="000000"/>
                </a:solidFill>
                <a:effectLst/>
                <a:latin typeface="Times New Roman" panose="02020603050405020304" pitchFamily="18" charset="0"/>
                <a:ea typeface="Times New Roman" panose="02020603050405020304" pitchFamily="18" charset="0"/>
              </a:rPr>
              <a:t>(Accessed: 12 January 2023).</a:t>
            </a:r>
            <a:r>
              <a:rPr lang="en-GB" sz="550" dirty="0">
                <a:solidFill>
                  <a:srgbClr val="333333"/>
                </a:solidFill>
                <a:effectLst/>
                <a:latin typeface="Times New Roman" panose="02020603050405020304" pitchFamily="18" charset="0"/>
                <a:ea typeface="Times New Roman" panose="02020603050405020304" pitchFamily="18" charset="0"/>
              </a:rPr>
              <a:t> </a:t>
            </a:r>
          </a:p>
        </p:txBody>
      </p:sp>
    </p:spTree>
    <p:extLst>
      <p:ext uri="{BB962C8B-B14F-4D97-AF65-F5344CB8AC3E}">
        <p14:creationId xmlns:p14="http://schemas.microsoft.com/office/powerpoint/2010/main" val="12565250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10219</TotalTime>
  <Words>3253</Words>
  <Application>Microsoft Macintosh PowerPoint</Application>
  <PresentationFormat>Widescreen</PresentationFormat>
  <Paragraphs>67</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Module Number: ECEY6006. Student Number: 2004173. Word Count: 1100</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Number: ECEY6006. Student Number: 2004173. Word Count:</dc:title>
  <dc:creator>Victoria Alonzi (2004173)</dc:creator>
  <cp:lastModifiedBy>Victoria Alonzi (2004173)</cp:lastModifiedBy>
  <cp:revision>1</cp:revision>
  <dcterms:created xsi:type="dcterms:W3CDTF">2023-01-09T18:14:12Z</dcterms:created>
  <dcterms:modified xsi:type="dcterms:W3CDTF">2023-01-16T20:33:47Z</dcterms:modified>
</cp:coreProperties>
</file>