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1" r:id="rId4"/>
    <p:sldId id="262" r:id="rId5"/>
    <p:sldId id="263" r:id="rId6"/>
    <p:sldId id="259"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65BAEB-F428-424B-94EC-AD9CFBCF0D41}" v="3122" dt="2020-03-20T14:24:27.033"/>
    <p1510:client id="{D38A7233-89E6-41DB-AB8F-B467623588DE}" v="678" dt="2020-03-20T15:13:44.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20/03/2020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20/03/2020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store front at night&#10;&#10;Description generated with high confidence">
            <a:extLst>
              <a:ext uri="{FF2B5EF4-FFF2-40B4-BE49-F238E27FC236}">
                <a16:creationId xmlns:a16="http://schemas.microsoft.com/office/drawing/2014/main" id="{FF83F059-D670-4765-8C56-FC22C3EAADBF}"/>
              </a:ext>
            </a:extLst>
          </p:cNvPr>
          <p:cNvPicPr>
            <a:picLocks noChangeAspect="1"/>
          </p:cNvPicPr>
          <p:nvPr/>
        </p:nvPicPr>
        <p:blipFill rotWithShape="1">
          <a:blip r:embed="rId2"/>
          <a:srcRect/>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ctrTitle"/>
          </p:nvPr>
        </p:nvSpPr>
        <p:spPr>
          <a:xfrm>
            <a:off x="8022021" y="3231931"/>
            <a:ext cx="3852041" cy="1834056"/>
          </a:xfrm>
        </p:spPr>
        <p:txBody>
          <a:bodyPr>
            <a:normAutofit/>
          </a:bodyPr>
          <a:lstStyle/>
          <a:p>
            <a:r>
              <a:rPr lang="en-GB" sz="4000">
                <a:cs typeface="Calibri Light"/>
              </a:rPr>
              <a:t>Designing For Locations</a:t>
            </a:r>
            <a:endParaRPr lang="en-GB" sz="400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person wearing a suit and tie standing in front of a crowd&#10;&#10;Description generated with very high confidence">
            <a:extLst>
              <a:ext uri="{FF2B5EF4-FFF2-40B4-BE49-F238E27FC236}">
                <a16:creationId xmlns:a16="http://schemas.microsoft.com/office/drawing/2014/main" id="{F23B382C-F7E3-4E98-92DB-0C8A1E1232A6}"/>
              </a:ext>
            </a:extLst>
          </p:cNvPr>
          <p:cNvPicPr>
            <a:picLocks noChangeAspect="1"/>
          </p:cNvPicPr>
          <p:nvPr/>
        </p:nvPicPr>
        <p:blipFill>
          <a:blip r:embed="rId2"/>
          <a:stretch>
            <a:fillRect/>
          </a:stretch>
        </p:blipFill>
        <p:spPr>
          <a:xfrm>
            <a:off x="9215" y="-7213"/>
            <a:ext cx="12183034" cy="6861360"/>
          </a:xfrm>
          <a:prstGeom prst="rect">
            <a:avLst/>
          </a:prstGeom>
        </p:spPr>
      </p:pic>
      <p:sp>
        <p:nvSpPr>
          <p:cNvPr id="20" name="Rectangle 19">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707C8-02D6-4CFC-8D98-54A4BDB547C0}"/>
              </a:ext>
            </a:extLst>
          </p:cNvPr>
          <p:cNvSpPr>
            <a:spLocks noGrp="1"/>
          </p:cNvSpPr>
          <p:nvPr>
            <p:ph type="title"/>
          </p:nvPr>
        </p:nvSpPr>
        <p:spPr>
          <a:xfrm>
            <a:off x="1175613" y="721805"/>
            <a:ext cx="3865722" cy="1699285"/>
          </a:xfrm>
        </p:spPr>
        <p:txBody>
          <a:bodyPr>
            <a:normAutofit/>
          </a:bodyPr>
          <a:lstStyle/>
          <a:p>
            <a:r>
              <a:rPr lang="en-US">
                <a:solidFill>
                  <a:schemeClr val="bg1"/>
                </a:solidFill>
                <a:cs typeface="Calibri Light"/>
              </a:rPr>
              <a:t>Location Set Design</a:t>
            </a:r>
          </a:p>
        </p:txBody>
      </p:sp>
      <p:sp>
        <p:nvSpPr>
          <p:cNvPr id="22" name="Rectangle 21">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25"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30C3A6-7D67-4554-AE62-DD3464703F34}"/>
              </a:ext>
            </a:extLst>
          </p:cNvPr>
          <p:cNvSpPr>
            <a:spLocks noGrp="1"/>
          </p:cNvSpPr>
          <p:nvPr>
            <p:ph idx="1"/>
          </p:nvPr>
        </p:nvSpPr>
        <p:spPr>
          <a:xfrm>
            <a:off x="1166649" y="2465579"/>
            <a:ext cx="3874685" cy="4100759"/>
          </a:xfrm>
        </p:spPr>
        <p:txBody>
          <a:bodyPr vert="horz" lIns="91440" tIns="45720" rIns="91440" bIns="45720" rtlCol="0" anchor="ctr">
            <a:normAutofit/>
          </a:bodyPr>
          <a:lstStyle/>
          <a:p>
            <a:pPr marL="0" indent="0">
              <a:buNone/>
            </a:pPr>
            <a:r>
              <a:rPr lang="en-US" sz="1400">
                <a:solidFill>
                  <a:schemeClr val="bg1"/>
                </a:solidFill>
                <a:cs typeface="Calibri" panose="020F0502020204030204"/>
              </a:rPr>
              <a:t>Locations can be used for both interior and exterior, it is sometimes more financially viable for productions to use a location as hire fees are often lower than set construction costs, especially for sets that may be used for short amounts of time.</a:t>
            </a:r>
          </a:p>
          <a:p>
            <a:pPr marL="0" indent="0">
              <a:buNone/>
            </a:pPr>
            <a:r>
              <a:rPr lang="en-US" sz="1400">
                <a:solidFill>
                  <a:schemeClr val="bg1"/>
                </a:solidFill>
                <a:cs typeface="Calibri" panose="020F0502020204030204"/>
              </a:rPr>
              <a:t>As a designer, using a location can create a different set of problems that are not present when creating a set on a sound stage as you have no control over how big or small the space is and walls and ceilings are fixed</a:t>
            </a:r>
          </a:p>
          <a:p>
            <a:pPr marL="0" indent="0">
              <a:buNone/>
            </a:pPr>
            <a:r>
              <a:rPr lang="en-US" sz="1400">
                <a:solidFill>
                  <a:schemeClr val="bg1"/>
                </a:solidFill>
                <a:cs typeface="Calibri" panose="020F0502020204030204"/>
              </a:rPr>
              <a:t>Although some adaptations, such as false walls, can be added to alter the space, designers are ultimately restricted by the space they are working with. The space can often provide its own inspiration to the design, popular locations are often used repeatedly but each designer can put their own stamp on the space to make it unique to their individual requirements.</a:t>
            </a:r>
          </a:p>
        </p:txBody>
      </p:sp>
    </p:spTree>
    <p:extLst>
      <p:ext uri="{BB962C8B-B14F-4D97-AF65-F5344CB8AC3E}">
        <p14:creationId xmlns:p14="http://schemas.microsoft.com/office/powerpoint/2010/main" val="1589020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itting at a table&#10;&#10;Description generated with very high confidence">
            <a:extLst>
              <a:ext uri="{FF2B5EF4-FFF2-40B4-BE49-F238E27FC236}">
                <a16:creationId xmlns:a16="http://schemas.microsoft.com/office/drawing/2014/main" id="{F2ECD4AE-6FF6-4964-B32C-29290CE6268F}"/>
              </a:ext>
            </a:extLst>
          </p:cNvPr>
          <p:cNvPicPr>
            <a:picLocks noChangeAspect="1"/>
          </p:cNvPicPr>
          <p:nvPr/>
        </p:nvPicPr>
        <p:blipFill>
          <a:blip r:embed="rId2"/>
          <a:stretch>
            <a:fillRect/>
          </a:stretch>
        </p:blipFill>
        <p:spPr>
          <a:xfrm>
            <a:off x="533400" y="-931"/>
            <a:ext cx="11660221" cy="6876074"/>
          </a:xfrm>
          <a:prstGeom prst="rect">
            <a:avLst/>
          </a:prstGeom>
        </p:spPr>
      </p:pic>
      <p:sp>
        <p:nvSpPr>
          <p:cNvPr id="20" name="Rectangle 19">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707C8-02D6-4CFC-8D98-54A4BDB547C0}"/>
              </a:ext>
            </a:extLst>
          </p:cNvPr>
          <p:cNvSpPr>
            <a:spLocks noGrp="1"/>
          </p:cNvSpPr>
          <p:nvPr>
            <p:ph type="title"/>
          </p:nvPr>
        </p:nvSpPr>
        <p:spPr>
          <a:xfrm>
            <a:off x="1167507" y="721805"/>
            <a:ext cx="3873828" cy="2072179"/>
          </a:xfrm>
        </p:spPr>
        <p:txBody>
          <a:bodyPr>
            <a:noAutofit/>
          </a:bodyPr>
          <a:lstStyle/>
          <a:p>
            <a:r>
              <a:rPr lang="en-US" sz="3600">
                <a:solidFill>
                  <a:schemeClr val="bg1"/>
                </a:solidFill>
                <a:cs typeface="Calibri Light"/>
              </a:rPr>
              <a:t>Things to remember when designing for location</a:t>
            </a:r>
          </a:p>
        </p:txBody>
      </p:sp>
      <p:sp>
        <p:nvSpPr>
          <p:cNvPr id="22" name="Rectangle 21">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25"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30C3A6-7D67-4554-AE62-DD3464703F34}"/>
              </a:ext>
            </a:extLst>
          </p:cNvPr>
          <p:cNvSpPr>
            <a:spLocks noGrp="1"/>
          </p:cNvSpPr>
          <p:nvPr>
            <p:ph idx="1"/>
          </p:nvPr>
        </p:nvSpPr>
        <p:spPr>
          <a:xfrm>
            <a:off x="1174755" y="2919536"/>
            <a:ext cx="3866579" cy="3646802"/>
          </a:xfrm>
        </p:spPr>
        <p:txBody>
          <a:bodyPr vert="horz" lIns="91440" tIns="45720" rIns="91440" bIns="45720" rtlCol="0" anchor="ctr">
            <a:normAutofit/>
          </a:bodyPr>
          <a:lstStyle/>
          <a:p>
            <a:pPr marL="0" indent="0">
              <a:buNone/>
            </a:pPr>
            <a:r>
              <a:rPr lang="en-US" sz="1400">
                <a:solidFill>
                  <a:schemeClr val="bg1"/>
                </a:solidFill>
                <a:cs typeface="Calibri" panose="020F0502020204030204"/>
              </a:rPr>
              <a:t>Walls can often be painted with location owner's permission, but would need to be reinstated</a:t>
            </a:r>
          </a:p>
          <a:p>
            <a:pPr marL="0" indent="0">
              <a:buNone/>
            </a:pPr>
            <a:r>
              <a:rPr lang="en-US" sz="1400">
                <a:solidFill>
                  <a:schemeClr val="bg1"/>
                </a:solidFill>
                <a:cs typeface="Calibri" panose="020F0502020204030204"/>
              </a:rPr>
              <a:t>Dressing and decoration becomes the most important aspect of the design due to the inflexibility of the space</a:t>
            </a:r>
          </a:p>
          <a:p>
            <a:pPr marL="0" indent="0">
              <a:buNone/>
            </a:pPr>
            <a:r>
              <a:rPr lang="en-US" sz="1400">
                <a:solidFill>
                  <a:schemeClr val="bg1"/>
                </a:solidFill>
                <a:cs typeface="Calibri" panose="020F0502020204030204"/>
              </a:rPr>
              <a:t>When props are created especially for location interiors, it is essential that their dimensions will allow them access to the room or building, creating pieces that can be easily built and deconstructed in several pieces should be considered when prop/set pieces are required to be larger than the access points, and needs to be considered early in the design process</a:t>
            </a:r>
          </a:p>
        </p:txBody>
      </p:sp>
    </p:spTree>
    <p:extLst>
      <p:ext uri="{BB962C8B-B14F-4D97-AF65-F5344CB8AC3E}">
        <p14:creationId xmlns:p14="http://schemas.microsoft.com/office/powerpoint/2010/main" val="3264130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50">
            <a:extLst>
              <a:ext uri="{FF2B5EF4-FFF2-40B4-BE49-F238E27FC236}">
                <a16:creationId xmlns:a16="http://schemas.microsoft.com/office/drawing/2014/main" id="{A8501514-C0A5-427C-A976-1C1C56EB5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707C8-02D6-4CFC-8D98-54A4BDB547C0}"/>
              </a:ext>
            </a:extLst>
          </p:cNvPr>
          <p:cNvSpPr>
            <a:spLocks noGrp="1"/>
          </p:cNvSpPr>
          <p:nvPr>
            <p:ph type="title"/>
          </p:nvPr>
        </p:nvSpPr>
        <p:spPr>
          <a:xfrm>
            <a:off x="5274444" y="901281"/>
            <a:ext cx="5829420" cy="1346693"/>
          </a:xfrm>
        </p:spPr>
        <p:txBody>
          <a:bodyPr>
            <a:normAutofit/>
          </a:bodyPr>
          <a:lstStyle/>
          <a:p>
            <a:r>
              <a:rPr lang="en-US" sz="4000">
                <a:ea typeface="+mj-lt"/>
                <a:cs typeface="+mj-lt"/>
              </a:rPr>
              <a:t>Exterior Location with Studio Interior</a:t>
            </a:r>
            <a:endParaRPr lang="en-US" sz="4000"/>
          </a:p>
        </p:txBody>
      </p:sp>
      <p:pic>
        <p:nvPicPr>
          <p:cNvPr id="5" name="Picture 5" descr="A picture containing building, red, outdoor, train&#10;&#10;Description generated with very high confidence">
            <a:extLst>
              <a:ext uri="{FF2B5EF4-FFF2-40B4-BE49-F238E27FC236}">
                <a16:creationId xmlns:a16="http://schemas.microsoft.com/office/drawing/2014/main" id="{95B3C4D5-B2B9-42D9-9340-7AA851E45CB0}"/>
              </a:ext>
            </a:extLst>
          </p:cNvPr>
          <p:cNvPicPr>
            <a:picLocks noChangeAspect="1"/>
          </p:cNvPicPr>
          <p:nvPr/>
        </p:nvPicPr>
        <p:blipFill rotWithShape="1">
          <a:blip r:embed="rId2">
            <a:alphaModFix/>
          </a:blip>
          <a:srcRect r="6373" b="-3"/>
          <a:stretch/>
        </p:blipFill>
        <p:spPr>
          <a:xfrm>
            <a:off x="20" y="4263755"/>
            <a:ext cx="4634356" cy="2594247"/>
          </a:xfrm>
          <a:prstGeom prst="rect">
            <a:avLst/>
          </a:prstGeom>
        </p:spPr>
      </p:pic>
      <p:pic>
        <p:nvPicPr>
          <p:cNvPr id="7" name="Picture 7" descr="A room filled with furniture and vase&#10;&#10;Description generated with very high confidence">
            <a:extLst>
              <a:ext uri="{FF2B5EF4-FFF2-40B4-BE49-F238E27FC236}">
                <a16:creationId xmlns:a16="http://schemas.microsoft.com/office/drawing/2014/main" id="{8841D68A-DE63-4BB1-8BD0-C0E306631AB3}"/>
              </a:ext>
            </a:extLst>
          </p:cNvPr>
          <p:cNvPicPr>
            <a:picLocks noChangeAspect="1"/>
          </p:cNvPicPr>
          <p:nvPr/>
        </p:nvPicPr>
        <p:blipFill rotWithShape="1">
          <a:blip r:embed="rId3">
            <a:alphaModFix/>
          </a:blip>
          <a:srcRect l="21980" r="6134" b="1"/>
          <a:stretch/>
        </p:blipFill>
        <p:spPr>
          <a:xfrm>
            <a:off x="20" y="-3"/>
            <a:ext cx="4634356" cy="4271906"/>
          </a:xfrm>
          <a:prstGeom prst="rect">
            <a:avLst/>
          </a:prstGeom>
        </p:spPr>
      </p:pic>
      <p:cxnSp>
        <p:nvCxnSpPr>
          <p:cNvPr id="49" name="Straight Connector 52">
            <a:extLst>
              <a:ext uri="{FF2B5EF4-FFF2-40B4-BE49-F238E27FC236}">
                <a16:creationId xmlns:a16="http://schemas.microsoft.com/office/drawing/2014/main" id="{030BAF84-39C2-43E9-AA1C-71A7D49DA5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2679" y="4271911"/>
            <a:ext cx="3911697" cy="0"/>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sp>
        <p:nvSpPr>
          <p:cNvPr id="55" name="Rectangle 54">
            <a:extLst>
              <a:ext uri="{FF2B5EF4-FFF2-40B4-BE49-F238E27FC236}">
                <a16:creationId xmlns:a16="http://schemas.microsoft.com/office/drawing/2014/main" id="{282A8597-119E-47B8-88DA-1539E37AA8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30C3A6-7D67-4554-AE62-DD3464703F34}"/>
              </a:ext>
            </a:extLst>
          </p:cNvPr>
          <p:cNvSpPr>
            <a:spLocks noGrp="1"/>
          </p:cNvSpPr>
          <p:nvPr>
            <p:ph idx="1"/>
          </p:nvPr>
        </p:nvSpPr>
        <p:spPr>
          <a:xfrm>
            <a:off x="5274444" y="2408844"/>
            <a:ext cx="5829420" cy="3635340"/>
          </a:xfrm>
        </p:spPr>
        <p:txBody>
          <a:bodyPr vert="horz" lIns="91440" tIns="45720" rIns="91440" bIns="45720" rtlCol="0">
            <a:normAutofit/>
          </a:bodyPr>
          <a:lstStyle/>
          <a:p>
            <a:pPr marL="0" indent="0">
              <a:buNone/>
            </a:pPr>
            <a:r>
              <a:rPr lang="en-US" sz="1900">
                <a:ea typeface="+mn-lt"/>
                <a:cs typeface="+mn-lt"/>
              </a:rPr>
              <a:t>Sometimes it is necessary for there to be a set built for the interior locations. This can be for many reasons, financial, authenticity or lack of access are just a few.</a:t>
            </a:r>
          </a:p>
          <a:p>
            <a:pPr marL="0" indent="0">
              <a:buNone/>
            </a:pPr>
            <a:r>
              <a:rPr lang="en-US" sz="1900">
                <a:ea typeface="+mn-lt"/>
                <a:cs typeface="+mn-lt"/>
              </a:rPr>
              <a:t>Having a studio set can be beneficial because it can give the production greater flexibility. This can allow them to use floating walls, greater control of lighting, and be able to use SFX with greater ease ( rain on windows, destroying walls etc.)</a:t>
            </a:r>
          </a:p>
          <a:p>
            <a:pPr marL="0" indent="0">
              <a:buNone/>
            </a:pPr>
            <a:r>
              <a:rPr lang="en-US" sz="1900">
                <a:ea typeface="+mn-lt"/>
                <a:cs typeface="+mn-lt"/>
              </a:rPr>
              <a:t>Where the Studio set design meets the exterior location (doors and windows) painstaking detail is required to give a greater reality to the scene and help the audience suspend their belief.</a:t>
            </a:r>
          </a:p>
        </p:txBody>
      </p:sp>
    </p:spTree>
    <p:extLst>
      <p:ext uri="{BB962C8B-B14F-4D97-AF65-F5344CB8AC3E}">
        <p14:creationId xmlns:p14="http://schemas.microsoft.com/office/powerpoint/2010/main" val="3354299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50">
            <a:extLst>
              <a:ext uri="{FF2B5EF4-FFF2-40B4-BE49-F238E27FC236}">
                <a16:creationId xmlns:a16="http://schemas.microsoft.com/office/drawing/2014/main" id="{A8501514-C0A5-427C-A976-1C1C56EB5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9" name="Straight Connector 52">
            <a:extLst>
              <a:ext uri="{FF2B5EF4-FFF2-40B4-BE49-F238E27FC236}">
                <a16:creationId xmlns:a16="http://schemas.microsoft.com/office/drawing/2014/main" id="{030BAF84-39C2-43E9-AA1C-71A7D49DA5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2679" y="4271911"/>
            <a:ext cx="3911697" cy="0"/>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pic>
        <p:nvPicPr>
          <p:cNvPr id="4" name="Picture 5" descr="A close up of text on a white background&#10;&#10;Description generated with high confidence">
            <a:extLst>
              <a:ext uri="{FF2B5EF4-FFF2-40B4-BE49-F238E27FC236}">
                <a16:creationId xmlns:a16="http://schemas.microsoft.com/office/drawing/2014/main" id="{13B64EA5-31AD-4AD0-A267-C9A617A70C05}"/>
              </a:ext>
            </a:extLst>
          </p:cNvPr>
          <p:cNvPicPr>
            <a:picLocks noChangeAspect="1"/>
          </p:cNvPicPr>
          <p:nvPr/>
        </p:nvPicPr>
        <p:blipFill>
          <a:blip r:embed="rId2"/>
          <a:stretch>
            <a:fillRect/>
          </a:stretch>
        </p:blipFill>
        <p:spPr>
          <a:xfrm>
            <a:off x="504147" y="-118291"/>
            <a:ext cx="4948135" cy="6976510"/>
          </a:xfrm>
          <a:prstGeom prst="rect">
            <a:avLst/>
          </a:prstGeom>
        </p:spPr>
      </p:pic>
      <p:sp>
        <p:nvSpPr>
          <p:cNvPr id="55" name="Rectangle 54">
            <a:extLst>
              <a:ext uri="{FF2B5EF4-FFF2-40B4-BE49-F238E27FC236}">
                <a16:creationId xmlns:a16="http://schemas.microsoft.com/office/drawing/2014/main" id="{282A8597-119E-47B8-88DA-1539E37AA8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707C8-02D6-4CFC-8D98-54A4BDB547C0}"/>
              </a:ext>
            </a:extLst>
          </p:cNvPr>
          <p:cNvSpPr>
            <a:spLocks noGrp="1"/>
          </p:cNvSpPr>
          <p:nvPr>
            <p:ph type="title"/>
          </p:nvPr>
        </p:nvSpPr>
        <p:spPr>
          <a:xfrm>
            <a:off x="5517636" y="893175"/>
            <a:ext cx="5829420" cy="1346693"/>
          </a:xfrm>
        </p:spPr>
        <p:txBody>
          <a:bodyPr>
            <a:normAutofit/>
          </a:bodyPr>
          <a:lstStyle/>
          <a:p>
            <a:r>
              <a:rPr lang="en-US" sz="4000" dirty="0">
                <a:ea typeface="+mj-lt"/>
                <a:cs typeface="+mj-lt"/>
              </a:rPr>
              <a:t>Creating a Studio Interior</a:t>
            </a:r>
            <a:endParaRPr lang="en-US" dirty="0"/>
          </a:p>
        </p:txBody>
      </p:sp>
      <p:sp>
        <p:nvSpPr>
          <p:cNvPr id="3" name="Content Placeholder 2">
            <a:extLst>
              <a:ext uri="{FF2B5EF4-FFF2-40B4-BE49-F238E27FC236}">
                <a16:creationId xmlns:a16="http://schemas.microsoft.com/office/drawing/2014/main" id="{B130C3A6-7D67-4554-AE62-DD3464703F34}"/>
              </a:ext>
            </a:extLst>
          </p:cNvPr>
          <p:cNvSpPr>
            <a:spLocks noGrp="1"/>
          </p:cNvSpPr>
          <p:nvPr>
            <p:ph idx="1"/>
          </p:nvPr>
        </p:nvSpPr>
        <p:spPr>
          <a:xfrm>
            <a:off x="5517636" y="2408844"/>
            <a:ext cx="5829420" cy="3635340"/>
          </a:xfrm>
        </p:spPr>
        <p:txBody>
          <a:bodyPr vert="horz" lIns="91440" tIns="45720" rIns="91440" bIns="45720" rtlCol="0" anchor="t">
            <a:normAutofit/>
          </a:bodyPr>
          <a:lstStyle/>
          <a:p>
            <a:pPr marL="0" indent="0">
              <a:lnSpc>
                <a:spcPct val="100000"/>
              </a:lnSpc>
              <a:spcBef>
                <a:spcPts val="0"/>
              </a:spcBef>
              <a:buNone/>
            </a:pPr>
            <a:r>
              <a:rPr lang="en-US" sz="1900" dirty="0">
                <a:ea typeface="+mn-lt"/>
                <a:cs typeface="+mn-lt"/>
              </a:rPr>
              <a:t>When designing an interior set, it is important to ensure that the incorporated aspect of the location (windows and doors) have been meticulously measured so that their location on set matches the Location exterior exactly. (see image for examples)</a:t>
            </a:r>
          </a:p>
          <a:p>
            <a:pPr marL="0" indent="0">
              <a:lnSpc>
                <a:spcPct val="100000"/>
              </a:lnSpc>
              <a:spcBef>
                <a:spcPts val="0"/>
              </a:spcBef>
              <a:buNone/>
            </a:pPr>
            <a:endParaRPr lang="en-US" sz="1900" dirty="0">
              <a:ea typeface="+mn-lt"/>
              <a:cs typeface="+mn-lt"/>
            </a:endParaRPr>
          </a:p>
          <a:p>
            <a:pPr marL="0" indent="0">
              <a:lnSpc>
                <a:spcPct val="100000"/>
              </a:lnSpc>
              <a:spcBef>
                <a:spcPts val="0"/>
              </a:spcBef>
              <a:buNone/>
            </a:pPr>
            <a:r>
              <a:rPr lang="en-US" sz="1900" dirty="0">
                <a:ea typeface="+mn-lt"/>
                <a:cs typeface="+mn-lt"/>
              </a:rPr>
              <a:t>Although the exterior will be filmed on location, it is sometimes necessary for a certain amount of the exterior to be recreated on the set. This allows the director flexibility with the shot to potentially film through the exterior door or window and into the set</a:t>
            </a:r>
            <a:endParaRPr lang="en-US" dirty="0"/>
          </a:p>
        </p:txBody>
      </p:sp>
    </p:spTree>
    <p:extLst>
      <p:ext uri="{BB962C8B-B14F-4D97-AF65-F5344CB8AC3E}">
        <p14:creationId xmlns:p14="http://schemas.microsoft.com/office/powerpoint/2010/main" val="3202949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pic>
        <p:nvPicPr>
          <p:cNvPr id="5" name="Picture 5" descr="A close up of text on a white background&#10;&#10;Description generated with high confidence">
            <a:extLst>
              <a:ext uri="{FF2B5EF4-FFF2-40B4-BE49-F238E27FC236}">
                <a16:creationId xmlns:a16="http://schemas.microsoft.com/office/drawing/2014/main" id="{1BAB261A-866D-425D-9721-41C9E7045AB9}"/>
              </a:ext>
            </a:extLst>
          </p:cNvPr>
          <p:cNvPicPr>
            <a:picLocks noChangeAspect="1"/>
          </p:cNvPicPr>
          <p:nvPr/>
        </p:nvPicPr>
        <p:blipFill>
          <a:blip r:embed="rId2"/>
          <a:stretch>
            <a:fillRect/>
          </a:stretch>
        </p:blipFill>
        <p:spPr>
          <a:xfrm>
            <a:off x="1627762" y="362195"/>
            <a:ext cx="8936476" cy="6344377"/>
          </a:xfrm>
          <a:prstGeom prst="rect">
            <a:avLst/>
          </a:prstGeom>
        </p:spPr>
      </p:pic>
    </p:spTree>
    <p:extLst>
      <p:ext uri="{BB962C8B-B14F-4D97-AF65-F5344CB8AC3E}">
        <p14:creationId xmlns:p14="http://schemas.microsoft.com/office/powerpoint/2010/main" val="10608123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Designing For Locations</vt:lpstr>
      <vt:lpstr>Location Set Design</vt:lpstr>
      <vt:lpstr>Things to remember when designing for location</vt:lpstr>
      <vt:lpstr>Exterior Location with Studio Interior</vt:lpstr>
      <vt:lpstr>Creating a Studio Interior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dc:title>
  <dc:creator/>
  <cp:lastModifiedBy/>
  <cp:revision>296</cp:revision>
  <dcterms:created xsi:type="dcterms:W3CDTF">2020-03-20T14:48:35Z</dcterms:created>
  <dcterms:modified xsi:type="dcterms:W3CDTF">2020-03-20T15:19:49Z</dcterms:modified>
</cp:coreProperties>
</file>