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489" r:id="rId2"/>
    <p:sldId id="257" r:id="rId3"/>
    <p:sldId id="359" r:id="rId4"/>
    <p:sldId id="269" r:id="rId5"/>
    <p:sldId id="271" r:id="rId6"/>
    <p:sldId id="360" r:id="rId7"/>
    <p:sldId id="270" r:id="rId8"/>
    <p:sldId id="272" r:id="rId9"/>
    <p:sldId id="275" r:id="rId10"/>
    <p:sldId id="273" r:id="rId11"/>
    <p:sldId id="279" r:id="rId12"/>
    <p:sldId id="274" r:id="rId13"/>
    <p:sldId id="289" r:id="rId14"/>
    <p:sldId id="291" r:id="rId15"/>
    <p:sldId id="361" r:id="rId16"/>
    <p:sldId id="403" r:id="rId17"/>
    <p:sldId id="486" r:id="rId18"/>
    <p:sldId id="305" r:id="rId19"/>
    <p:sldId id="293" r:id="rId20"/>
    <p:sldId id="299" r:id="rId21"/>
    <p:sldId id="423" r:id="rId22"/>
    <p:sldId id="479" r:id="rId23"/>
    <p:sldId id="294" r:id="rId24"/>
    <p:sldId id="295" r:id="rId25"/>
    <p:sldId id="426" r:id="rId26"/>
    <p:sldId id="296" r:id="rId27"/>
    <p:sldId id="425" r:id="rId28"/>
    <p:sldId id="298" r:id="rId29"/>
    <p:sldId id="777" r:id="rId30"/>
    <p:sldId id="491" r:id="rId31"/>
    <p:sldId id="778"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95" d="100"/>
          <a:sy n="95" d="100"/>
        </p:scale>
        <p:origin x="1456"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a:extLst>
              <a:ext uri="{FF2B5EF4-FFF2-40B4-BE49-F238E27FC236}">
                <a16:creationId xmlns:a16="http://schemas.microsoft.com/office/drawing/2014/main" id="{24D12E62-5353-7E43-8FD9-03960E85C6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14E851F-B911-BC4C-A11F-579EB5AEFCC8}" type="slidenum">
              <a:rPr lang="en-US" altLang="en-US"/>
              <a:pPr eaLnBrk="1" hangingPunct="1"/>
              <a:t>2</a:t>
            </a:fld>
            <a:endParaRPr lang="en-US" altLang="en-US"/>
          </a:p>
        </p:txBody>
      </p:sp>
      <p:sp>
        <p:nvSpPr>
          <p:cNvPr id="150531" name="Rectangle 2">
            <a:extLst>
              <a:ext uri="{FF2B5EF4-FFF2-40B4-BE49-F238E27FC236}">
                <a16:creationId xmlns:a16="http://schemas.microsoft.com/office/drawing/2014/main" id="{B69E8C8B-EF8C-4440-BA51-BDC7877BE3A0}"/>
              </a:ext>
            </a:extLst>
          </p:cNvPr>
          <p:cNvSpPr>
            <a:spLocks noGrp="1" noRot="1" noChangeAspect="1" noChangeArrowheads="1" noTextEdit="1"/>
          </p:cNvSpPr>
          <p:nvPr>
            <p:ph type="sldImg"/>
          </p:nvPr>
        </p:nvSpPr>
        <p:spPr>
          <a:ln/>
        </p:spPr>
      </p:sp>
      <p:sp>
        <p:nvSpPr>
          <p:cNvPr id="150532" name="Rectangle 3">
            <a:extLst>
              <a:ext uri="{FF2B5EF4-FFF2-40B4-BE49-F238E27FC236}">
                <a16:creationId xmlns:a16="http://schemas.microsoft.com/office/drawing/2014/main" id="{5F9AD074-498A-E04A-BD29-8615A179AA8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93631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a:extLst>
              <a:ext uri="{FF2B5EF4-FFF2-40B4-BE49-F238E27FC236}">
                <a16:creationId xmlns:a16="http://schemas.microsoft.com/office/drawing/2014/main" id="{E5188175-4AB4-C949-966A-61312C6798E4}"/>
              </a:ext>
            </a:extLst>
          </p:cNvPr>
          <p:cNvSpPr>
            <a:spLocks noGrp="1" noRot="1" noChangeAspect="1" noTextEdit="1"/>
          </p:cNvSpPr>
          <p:nvPr>
            <p:ph type="sldImg"/>
          </p:nvPr>
        </p:nvSpPr>
        <p:spPr>
          <a:ln/>
        </p:spPr>
      </p:sp>
      <p:sp>
        <p:nvSpPr>
          <p:cNvPr id="156675" name="Notes Placeholder 2">
            <a:extLst>
              <a:ext uri="{FF2B5EF4-FFF2-40B4-BE49-F238E27FC236}">
                <a16:creationId xmlns:a16="http://schemas.microsoft.com/office/drawing/2014/main" id="{A0554960-8452-A543-8993-7E6296BDBD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The data center plays a mission-critical role in the management of the core business. A data center is a protected environment that houses a collection of key IT assets that are critical to the operation of the company. It houses, manages, and facilitates the gathering, processing, and distribution of corporate information. If the role of IT is to help streamline business processes, and its effect is to achieve productivity gains, what role does the data center play in this environment?</a:t>
            </a:r>
          </a:p>
        </p:txBody>
      </p:sp>
      <p:sp>
        <p:nvSpPr>
          <p:cNvPr id="156676" name="Slide Number Placeholder 3">
            <a:extLst>
              <a:ext uri="{FF2B5EF4-FFF2-40B4-BE49-F238E27FC236}">
                <a16:creationId xmlns:a16="http://schemas.microsoft.com/office/drawing/2014/main" id="{C89C0273-B7C5-284F-A7DD-B64F436CFA0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6A25BB1-040F-8C4B-8D6C-B033E9D06D4D}" type="slidenum">
              <a:rPr lang="en-US" altLang="en-US"/>
              <a:pPr eaLnBrk="1" hangingPunct="1"/>
              <a:t>3</a:t>
            </a:fld>
            <a:endParaRPr lang="en-US" altLang="en-US"/>
          </a:p>
        </p:txBody>
      </p:sp>
    </p:spTree>
    <p:extLst>
      <p:ext uri="{BB962C8B-B14F-4D97-AF65-F5344CB8AC3E}">
        <p14:creationId xmlns:p14="http://schemas.microsoft.com/office/powerpoint/2010/main" val="4095690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a:extLst>
              <a:ext uri="{FF2B5EF4-FFF2-40B4-BE49-F238E27FC236}">
                <a16:creationId xmlns:a16="http://schemas.microsoft.com/office/drawing/2014/main" id="{402296C0-1CC0-FC4D-A374-AED83D97F245}"/>
              </a:ext>
            </a:extLst>
          </p:cNvPr>
          <p:cNvSpPr>
            <a:spLocks noGrp="1" noRot="1" noChangeAspect="1" noTextEdit="1"/>
          </p:cNvSpPr>
          <p:nvPr>
            <p:ph type="sldImg"/>
          </p:nvPr>
        </p:nvSpPr>
        <p:spPr>
          <a:ln/>
        </p:spPr>
      </p:sp>
      <p:sp>
        <p:nvSpPr>
          <p:cNvPr id="152579" name="Notes Placeholder 2">
            <a:extLst>
              <a:ext uri="{FF2B5EF4-FFF2-40B4-BE49-F238E27FC236}">
                <a16:creationId xmlns:a16="http://schemas.microsoft.com/office/drawing/2014/main" id="{A76C0EF0-7969-1D42-8EDF-8DE85565081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The function of IT is to streamline business processes through automation, such as transaction processing, communications, and data storage. The goal of IT is to enable gains in business productivity and efficiency, while supporting changing business requirements. IT is responsible for ensuring the protection and accessibility of information to improve business advantage, and IT therefore has a high strategic value for the business.</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Despite the data center having the responsibility for storing, managing, and delivering corporate data, the data center only has stewardship, not ownership of the data. The data belongs to the corporation through its operational business units. The data center manages this data on behalf of the corporation. Decisions about what data to retain and what to discard cannot be made by the data center in isolation. Decisions pertaining to data ownership must include the business unit the data primarily serves.</a:t>
            </a:r>
          </a:p>
        </p:txBody>
      </p:sp>
      <p:sp>
        <p:nvSpPr>
          <p:cNvPr id="152580" name="Slide Number Placeholder 3">
            <a:extLst>
              <a:ext uri="{FF2B5EF4-FFF2-40B4-BE49-F238E27FC236}">
                <a16:creationId xmlns:a16="http://schemas.microsoft.com/office/drawing/2014/main" id="{1ACC4C07-AE00-CB4A-819E-B9AB3C3859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FC440EC-48D8-A54A-99ED-1ADE03D4B112}" type="slidenum">
              <a:rPr lang="en-US" altLang="en-US"/>
              <a:pPr eaLnBrk="1" hangingPunct="1"/>
              <a:t>4</a:t>
            </a:fld>
            <a:endParaRPr lang="en-US" altLang="en-US"/>
          </a:p>
        </p:txBody>
      </p:sp>
    </p:spTree>
    <p:extLst>
      <p:ext uri="{BB962C8B-B14F-4D97-AF65-F5344CB8AC3E}">
        <p14:creationId xmlns:p14="http://schemas.microsoft.com/office/powerpoint/2010/main" val="616715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a:extLst>
              <a:ext uri="{FF2B5EF4-FFF2-40B4-BE49-F238E27FC236}">
                <a16:creationId xmlns:a16="http://schemas.microsoft.com/office/drawing/2014/main" id="{3B529E69-49D2-484F-B2F0-63A6E84DD596}"/>
              </a:ext>
            </a:extLst>
          </p:cNvPr>
          <p:cNvSpPr>
            <a:spLocks noGrp="1" noRot="1" noChangeAspect="1" noTextEdit="1"/>
          </p:cNvSpPr>
          <p:nvPr>
            <p:ph type="sldImg"/>
          </p:nvPr>
        </p:nvSpPr>
        <p:spPr>
          <a:ln/>
        </p:spPr>
      </p:sp>
      <p:sp>
        <p:nvSpPr>
          <p:cNvPr id="154627" name="Notes Placeholder 2">
            <a:extLst>
              <a:ext uri="{FF2B5EF4-FFF2-40B4-BE49-F238E27FC236}">
                <a16:creationId xmlns:a16="http://schemas.microsoft.com/office/drawing/2014/main" id="{B614DE20-3A37-D34C-A829-A6D093B246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54628" name="Slide Number Placeholder 3">
            <a:extLst>
              <a:ext uri="{FF2B5EF4-FFF2-40B4-BE49-F238E27FC236}">
                <a16:creationId xmlns:a16="http://schemas.microsoft.com/office/drawing/2014/main" id="{9B87DAE8-9B72-9346-B376-FD6A834E8C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E9FEA4-011D-6E4E-A437-BDDAFD193457}" type="slidenum">
              <a:rPr lang="en-US" altLang="en-US"/>
              <a:pPr eaLnBrk="1" hangingPunct="1"/>
              <a:t>5</a:t>
            </a:fld>
            <a:endParaRPr lang="en-US" altLang="en-US"/>
          </a:p>
        </p:txBody>
      </p:sp>
    </p:spTree>
    <p:extLst>
      <p:ext uri="{BB962C8B-B14F-4D97-AF65-F5344CB8AC3E}">
        <p14:creationId xmlns:p14="http://schemas.microsoft.com/office/powerpoint/2010/main" val="1243484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Slide Image Placeholder 1">
            <a:extLst>
              <a:ext uri="{FF2B5EF4-FFF2-40B4-BE49-F238E27FC236}">
                <a16:creationId xmlns:a16="http://schemas.microsoft.com/office/drawing/2014/main" id="{E15309B8-25CE-424E-A860-43E4DC7BB207}"/>
              </a:ext>
            </a:extLst>
          </p:cNvPr>
          <p:cNvSpPr>
            <a:spLocks noGrp="1" noRot="1" noChangeAspect="1" noTextEdit="1"/>
          </p:cNvSpPr>
          <p:nvPr>
            <p:ph type="sldImg"/>
          </p:nvPr>
        </p:nvSpPr>
        <p:spPr>
          <a:ln/>
        </p:spPr>
      </p:sp>
      <p:sp>
        <p:nvSpPr>
          <p:cNvPr id="157699" name="Notes Placeholder 2">
            <a:extLst>
              <a:ext uri="{FF2B5EF4-FFF2-40B4-BE49-F238E27FC236}">
                <a16:creationId xmlns:a16="http://schemas.microsoft.com/office/drawing/2014/main" id="{A9F00FDF-CBFB-604C-BBDC-DDCA6D89EC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The primary purpose of the data center is to support enterprise applications. The data center helps reduce operational overhead by centralizing and sharing equipment and resources. It reduces the question of ownership of applications and information by being a neutral party, and it provides guidelines and standards on acceptable technologies and applications.</a:t>
            </a:r>
          </a:p>
        </p:txBody>
      </p:sp>
      <p:sp>
        <p:nvSpPr>
          <p:cNvPr id="157700" name="Slide Number Placeholder 3">
            <a:extLst>
              <a:ext uri="{FF2B5EF4-FFF2-40B4-BE49-F238E27FC236}">
                <a16:creationId xmlns:a16="http://schemas.microsoft.com/office/drawing/2014/main" id="{9127DEBD-F227-0340-9613-971ADB7CD5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DFA398A-888C-1A40-8831-72D87657D507}" type="slidenum">
              <a:rPr lang="en-US" altLang="en-US"/>
              <a:pPr eaLnBrk="1" hangingPunct="1"/>
              <a:t>6</a:t>
            </a:fld>
            <a:endParaRPr lang="en-US" altLang="en-US"/>
          </a:p>
        </p:txBody>
      </p:sp>
    </p:spTree>
    <p:extLst>
      <p:ext uri="{BB962C8B-B14F-4D97-AF65-F5344CB8AC3E}">
        <p14:creationId xmlns:p14="http://schemas.microsoft.com/office/powerpoint/2010/main" val="1540217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Slide Image Placeholder 1">
            <a:extLst>
              <a:ext uri="{FF2B5EF4-FFF2-40B4-BE49-F238E27FC236}">
                <a16:creationId xmlns:a16="http://schemas.microsoft.com/office/drawing/2014/main" id="{0B1FA73F-BB14-B144-AA6D-CE14BC367F54}"/>
              </a:ext>
            </a:extLst>
          </p:cNvPr>
          <p:cNvSpPr>
            <a:spLocks noGrp="1" noRot="1" noChangeAspect="1" noTextEdit="1"/>
          </p:cNvSpPr>
          <p:nvPr>
            <p:ph type="sldImg"/>
          </p:nvPr>
        </p:nvSpPr>
        <p:spPr>
          <a:ln/>
        </p:spPr>
      </p:sp>
      <p:sp>
        <p:nvSpPr>
          <p:cNvPr id="158723" name="Notes Placeholder 2">
            <a:extLst>
              <a:ext uri="{FF2B5EF4-FFF2-40B4-BE49-F238E27FC236}">
                <a16:creationId xmlns:a16="http://schemas.microsoft.com/office/drawing/2014/main" id="{8959A937-DC31-CD41-BBBA-DBA2C9E9350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Functionally, a data center consists of several types of resources, such as physical facilities, including protected server rooms, cabling infrastructure, power and cooling, and security systems; servers; network facilities; storage devices and networks; applications, including business applications and management applications; and management resources, including both applications and people.</a:t>
            </a:r>
          </a:p>
        </p:txBody>
      </p:sp>
      <p:sp>
        <p:nvSpPr>
          <p:cNvPr id="158724" name="Slide Number Placeholder 3">
            <a:extLst>
              <a:ext uri="{FF2B5EF4-FFF2-40B4-BE49-F238E27FC236}">
                <a16:creationId xmlns:a16="http://schemas.microsoft.com/office/drawing/2014/main" id="{954C948B-7552-274D-9FAE-6C146425EB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8A49CBB-9D3A-3D46-9649-D7B15676F09C}" type="slidenum">
              <a:rPr lang="en-US" altLang="en-US"/>
              <a:pPr eaLnBrk="1" hangingPunct="1"/>
              <a:t>7</a:t>
            </a:fld>
            <a:endParaRPr lang="en-US" altLang="en-US"/>
          </a:p>
        </p:txBody>
      </p:sp>
    </p:spTree>
    <p:extLst>
      <p:ext uri="{BB962C8B-B14F-4D97-AF65-F5344CB8AC3E}">
        <p14:creationId xmlns:p14="http://schemas.microsoft.com/office/powerpoint/2010/main" val="373749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Slide Image Placeholder 1">
            <a:extLst>
              <a:ext uri="{FF2B5EF4-FFF2-40B4-BE49-F238E27FC236}">
                <a16:creationId xmlns:a16="http://schemas.microsoft.com/office/drawing/2014/main" id="{36D20409-76DE-1146-9553-4008AE4906C7}"/>
              </a:ext>
            </a:extLst>
          </p:cNvPr>
          <p:cNvSpPr>
            <a:spLocks noGrp="1" noRot="1" noChangeAspect="1" noTextEdit="1"/>
          </p:cNvSpPr>
          <p:nvPr>
            <p:ph type="sldImg"/>
          </p:nvPr>
        </p:nvSpPr>
        <p:spPr>
          <a:ln/>
        </p:spPr>
      </p:sp>
      <p:sp>
        <p:nvSpPr>
          <p:cNvPr id="160771" name="Notes Placeholder 2">
            <a:extLst>
              <a:ext uri="{FF2B5EF4-FFF2-40B4-BE49-F238E27FC236}">
                <a16:creationId xmlns:a16="http://schemas.microsoft.com/office/drawing/2014/main" id="{6A4592C1-8286-A14A-AEE8-0668474A90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Having examined the functions and elements of a data center, let's take a look at its key functional elements. This example helps explain how different groups in the data center work together, at least in theory, and provides some hints about the interorganizational politics.</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The data center has business and architecture groups that drive business goals such as productivity, agility, and resilience. These groups create initiatives for evolving the data center. The data center organization works with infrastructure groups to execute initiatives. </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Infrastructure engineering groups such as platforms, storage, and database work together to define standardized application environments. The networking group also participates in standardization and environment definition, but there is often less interaction between networking and the other engineering groups.</a:t>
            </a:r>
          </a:p>
        </p:txBody>
      </p:sp>
      <p:sp>
        <p:nvSpPr>
          <p:cNvPr id="160772" name="Slide Number Placeholder 3">
            <a:extLst>
              <a:ext uri="{FF2B5EF4-FFF2-40B4-BE49-F238E27FC236}">
                <a16:creationId xmlns:a16="http://schemas.microsoft.com/office/drawing/2014/main" id="{455EBBD5-C718-7646-952B-D6024EC528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9086F6F-910A-854A-8849-EB100095BAE9}" type="slidenum">
              <a:rPr lang="en-US" altLang="en-US"/>
              <a:pPr eaLnBrk="1" hangingPunct="1"/>
              <a:t>8</a:t>
            </a:fld>
            <a:endParaRPr lang="en-US" altLang="en-US"/>
          </a:p>
        </p:txBody>
      </p:sp>
    </p:spTree>
    <p:extLst>
      <p:ext uri="{BB962C8B-B14F-4D97-AF65-F5344CB8AC3E}">
        <p14:creationId xmlns:p14="http://schemas.microsoft.com/office/powerpoint/2010/main" val="905205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Slide Image Placeholder 1">
            <a:extLst>
              <a:ext uri="{FF2B5EF4-FFF2-40B4-BE49-F238E27FC236}">
                <a16:creationId xmlns:a16="http://schemas.microsoft.com/office/drawing/2014/main" id="{692C49EF-63D6-C143-88CF-F3C3A306F6C4}"/>
              </a:ext>
            </a:extLst>
          </p:cNvPr>
          <p:cNvSpPr>
            <a:spLocks noGrp="1" noRot="1" noChangeAspect="1" noTextEdit="1"/>
          </p:cNvSpPr>
          <p:nvPr>
            <p:ph type="sldImg"/>
          </p:nvPr>
        </p:nvSpPr>
        <p:spPr>
          <a:ln/>
        </p:spPr>
      </p:sp>
      <p:sp>
        <p:nvSpPr>
          <p:cNvPr id="161795" name="Notes Placeholder 2">
            <a:extLst>
              <a:ext uri="{FF2B5EF4-FFF2-40B4-BE49-F238E27FC236}">
                <a16:creationId xmlns:a16="http://schemas.microsoft.com/office/drawing/2014/main" id="{5056806A-091E-6146-9F69-DE29CA4FAE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Each of the IT groups such as storage, platforms, database, and networking performs the same basic functions. Strategic functions can be selecting vendors, developing architectures, setting standards, and exploring new technologies. Deploying their particular technology as part of various projects can include designing systems, installing, coordinating with other groups, and project management. Finally, there is operational technology support, which includes troubleshooting, high-level support, installing upgrades, and managing vendors. </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Each group is constantly balancing its resources, such as capital, operational budget, and headcounts, against its activities such as meeting deadlines, meeting business needs, and aligning technology with business goals and issues.</a:t>
            </a:r>
          </a:p>
        </p:txBody>
      </p:sp>
      <p:sp>
        <p:nvSpPr>
          <p:cNvPr id="161796" name="Slide Number Placeholder 3">
            <a:extLst>
              <a:ext uri="{FF2B5EF4-FFF2-40B4-BE49-F238E27FC236}">
                <a16:creationId xmlns:a16="http://schemas.microsoft.com/office/drawing/2014/main" id="{0ED95783-A3B5-C74D-8048-A4B9DC91E3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4C524AD-E128-5A40-98B3-5574C33B7A73}" type="slidenum">
              <a:rPr lang="en-US" altLang="en-US"/>
              <a:pPr eaLnBrk="1" hangingPunct="1"/>
              <a:t>9</a:t>
            </a:fld>
            <a:endParaRPr lang="en-US" altLang="en-US"/>
          </a:p>
        </p:txBody>
      </p:sp>
    </p:spTree>
    <p:extLst>
      <p:ext uri="{BB962C8B-B14F-4D97-AF65-F5344CB8AC3E}">
        <p14:creationId xmlns:p14="http://schemas.microsoft.com/office/powerpoint/2010/main" val="40395682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Slide Image Placeholder 1">
            <a:extLst>
              <a:ext uri="{FF2B5EF4-FFF2-40B4-BE49-F238E27FC236}">
                <a16:creationId xmlns:a16="http://schemas.microsoft.com/office/drawing/2014/main" id="{9969AD7E-FC76-434A-B68A-0A2A0640C4D1}"/>
              </a:ext>
            </a:extLst>
          </p:cNvPr>
          <p:cNvSpPr>
            <a:spLocks noGrp="1" noRot="1" noChangeAspect="1" noTextEdit="1"/>
          </p:cNvSpPr>
          <p:nvPr>
            <p:ph type="sldImg"/>
          </p:nvPr>
        </p:nvSpPr>
        <p:spPr>
          <a:ln/>
        </p:spPr>
      </p:sp>
      <p:sp>
        <p:nvSpPr>
          <p:cNvPr id="162819" name="Notes Placeholder 2">
            <a:extLst>
              <a:ext uri="{FF2B5EF4-FFF2-40B4-BE49-F238E27FC236}">
                <a16:creationId xmlns:a16="http://schemas.microsoft.com/office/drawing/2014/main" id="{53F603BA-30B9-8C43-84AC-14D3148E3B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Many functional groups are involved in setting standards for the data center and in supporting it. The key point here is that account control requires engagement with many different groups, each with different concerns. </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Corporate management functions such as the chief financial officer (CFO), the chief information officer (CIO), the chief technology officer (CTO), and the chief information security officer (CISO) may have significant influence on the operation of the data center, without necessarily having any significant understanding of the technology deployed in the data center. Within the data center itself there can be multiple groups with discrete technology area responsibilities.</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In many data centers, specific named roles such as data center manager may not exist, but the function almost certainly will. This example outlines these functions, rather than discrete roles of individuals. In many cases, these functions will be combined into the roles of different individuals and teams in the data center. These groups are generally the decision makers.</a:t>
            </a:r>
          </a:p>
        </p:txBody>
      </p:sp>
      <p:sp>
        <p:nvSpPr>
          <p:cNvPr id="162820" name="Slide Number Placeholder 3">
            <a:extLst>
              <a:ext uri="{FF2B5EF4-FFF2-40B4-BE49-F238E27FC236}">
                <a16:creationId xmlns:a16="http://schemas.microsoft.com/office/drawing/2014/main" id="{6FAFB3D9-A2AB-E746-A8EA-E06C5BB6E8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6BB70A4-B98B-6B48-96EF-E78694CFAB55}" type="slidenum">
              <a:rPr lang="en-US" altLang="en-US"/>
              <a:pPr eaLnBrk="1" hangingPunct="1"/>
              <a:t>10</a:t>
            </a:fld>
            <a:endParaRPr lang="en-US" altLang="en-US"/>
          </a:p>
        </p:txBody>
      </p:sp>
    </p:spTree>
    <p:extLst>
      <p:ext uri="{BB962C8B-B14F-4D97-AF65-F5344CB8AC3E}">
        <p14:creationId xmlns:p14="http://schemas.microsoft.com/office/powerpoint/2010/main" val="3230250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a:extLst>
              <a:ext uri="{FF2B5EF4-FFF2-40B4-BE49-F238E27FC236}">
                <a16:creationId xmlns:a16="http://schemas.microsoft.com/office/drawing/2014/main" id="{AF3AE63A-57B4-ED40-9049-C32E085326A2}"/>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7C1323F1-38C6-FC43-AF32-68709887CB7B}"/>
              </a:ext>
            </a:extLst>
          </p:cNvPr>
          <p:cNvSpPr>
            <a:spLocks noGrp="1"/>
          </p:cNvSpPr>
          <p:nvPr>
            <p:ph type="body" idx="1"/>
          </p:nvPr>
        </p:nvSpPr>
        <p:spPr/>
        <p:txBody>
          <a:bodyPr>
            <a:normAutofit fontScale="92500"/>
          </a:bodyPr>
          <a:lstStyle/>
          <a:p>
            <a:pPr eaLnBrk="1" hangingPunct="1">
              <a:defRPr/>
            </a:pPr>
            <a:r>
              <a:rPr lang="en-US" dirty="0"/>
              <a:t>To close the gap between business needs and what IT is able to accomplish, data center managers need to address several challenges.</a:t>
            </a:r>
          </a:p>
          <a:p>
            <a:pPr eaLnBrk="1" hangingPunct="1">
              <a:defRPr/>
            </a:pPr>
            <a:r>
              <a:rPr lang="en-US" dirty="0"/>
              <a:t> </a:t>
            </a:r>
          </a:p>
          <a:p>
            <a:pPr eaLnBrk="1" hangingPunct="1">
              <a:defRPr/>
            </a:pPr>
            <a:r>
              <a:rPr lang="en-US" dirty="0"/>
              <a:t>First, managers need to determine where everything is and who owns it so that IT assets are used best across the corporation, rather than on a business-unit-by-business-unit basis. Understanding how funding for IT projects is accomplished will allow an understanding of whether to focus on a corporate central budget or a fragmented departmental-based budgeting system where coordination of IT funds spent across these business units may result in savings, both locally and corporately.</a:t>
            </a:r>
          </a:p>
          <a:p>
            <a:pPr eaLnBrk="1" hangingPunct="1">
              <a:defRPr/>
            </a:pPr>
            <a:r>
              <a:rPr lang="en-US" dirty="0"/>
              <a:t> </a:t>
            </a:r>
          </a:p>
          <a:p>
            <a:pPr eaLnBrk="1" hangingPunct="1">
              <a:defRPr/>
            </a:pPr>
            <a:r>
              <a:rPr lang="en-US" dirty="0"/>
              <a:t>Data center managers also need to maximize the utilization of existing resources while managing and controlling the functional delivery to many owners scattered across the organization. These owners might be business units, application development, database administrators, operations, business managers, security, and networking support. They further need to determine how to enforce corporate rules and policies to ensure compliance with regulation and legislation, as well as limiting usage of IT assets to only those that the business unit requires to deliver its corporate function in order to control costs. Finally, data center managers must determine the effect of many geographic facilities and users on the cost of running the business.</a:t>
            </a:r>
          </a:p>
        </p:txBody>
      </p:sp>
      <p:sp>
        <p:nvSpPr>
          <p:cNvPr id="164868" name="Slide Number Placeholder 3">
            <a:extLst>
              <a:ext uri="{FF2B5EF4-FFF2-40B4-BE49-F238E27FC236}">
                <a16:creationId xmlns:a16="http://schemas.microsoft.com/office/drawing/2014/main" id="{05524CC2-321A-0D4B-92BD-6BF2B15C29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AEE9884-29F8-974E-B9C0-1FFD355FB49B}" type="slidenum">
              <a:rPr lang="en-US" altLang="en-US"/>
              <a:pPr eaLnBrk="1" hangingPunct="1"/>
              <a:t>11</a:t>
            </a:fld>
            <a:endParaRPr lang="en-US" altLang="en-US"/>
          </a:p>
        </p:txBody>
      </p:sp>
    </p:spTree>
    <p:extLst>
      <p:ext uri="{BB962C8B-B14F-4D97-AF65-F5344CB8AC3E}">
        <p14:creationId xmlns:p14="http://schemas.microsoft.com/office/powerpoint/2010/main" val="2085839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Slide Image Placeholder 1">
            <a:extLst>
              <a:ext uri="{FF2B5EF4-FFF2-40B4-BE49-F238E27FC236}">
                <a16:creationId xmlns:a16="http://schemas.microsoft.com/office/drawing/2014/main" id="{C9382CE8-DC0C-0141-9B03-14231E23AFF2}"/>
              </a:ext>
            </a:extLst>
          </p:cNvPr>
          <p:cNvSpPr>
            <a:spLocks noGrp="1" noRot="1" noChangeAspect="1" noTextEdit="1"/>
          </p:cNvSpPr>
          <p:nvPr>
            <p:ph type="sldImg"/>
          </p:nvPr>
        </p:nvSpPr>
        <p:spPr>
          <a:ln/>
        </p:spPr>
      </p:sp>
      <p:sp>
        <p:nvSpPr>
          <p:cNvPr id="165891" name="Notes Placeholder 2">
            <a:extLst>
              <a:ext uri="{FF2B5EF4-FFF2-40B4-BE49-F238E27FC236}">
                <a16:creationId xmlns:a16="http://schemas.microsoft.com/office/drawing/2014/main" id="{D271403E-5D80-E741-A109-9D18952CE7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65892" name="Slide Number Placeholder 3">
            <a:extLst>
              <a:ext uri="{FF2B5EF4-FFF2-40B4-BE49-F238E27FC236}">
                <a16:creationId xmlns:a16="http://schemas.microsoft.com/office/drawing/2014/main" id="{E439E545-2EEA-794A-8187-CE3977B1AA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15FC79-70F5-2D4D-B944-8C7377BE8662}" type="slidenum">
              <a:rPr lang="en-US" altLang="en-US"/>
              <a:pPr eaLnBrk="1" hangingPunct="1"/>
              <a:t>12</a:t>
            </a:fld>
            <a:endParaRPr lang="en-US" altLang="en-US"/>
          </a:p>
        </p:txBody>
      </p:sp>
    </p:spTree>
    <p:extLst>
      <p:ext uri="{BB962C8B-B14F-4D97-AF65-F5344CB8AC3E}">
        <p14:creationId xmlns:p14="http://schemas.microsoft.com/office/powerpoint/2010/main" val="2346553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Slide Image Placeholder 1">
            <a:extLst>
              <a:ext uri="{FF2B5EF4-FFF2-40B4-BE49-F238E27FC236}">
                <a16:creationId xmlns:a16="http://schemas.microsoft.com/office/drawing/2014/main" id="{8373835A-D5C1-714D-8E41-39191790223F}"/>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05D48840-2786-3249-9D79-FECB03E14CA7}"/>
              </a:ext>
            </a:extLst>
          </p:cNvPr>
          <p:cNvSpPr>
            <a:spLocks noGrp="1"/>
          </p:cNvSpPr>
          <p:nvPr>
            <p:ph type="body" idx="1"/>
          </p:nvPr>
        </p:nvSpPr>
        <p:spPr/>
        <p:txBody>
          <a:bodyPr>
            <a:normAutofit/>
          </a:bodyPr>
          <a:lstStyle/>
          <a:p>
            <a:pPr eaLnBrk="1" hangingPunct="1">
              <a:defRPr/>
            </a:pPr>
            <a:r>
              <a:rPr lang="en-US" dirty="0"/>
              <a:t>The number of laws, regulations, and other compliance requirements being generated is growing almost daily. Some of the high profile regulations include the Sarbanes-Oxley Act, which is having an international impact; Basel II, which has global impact in the financial industry; and HIPAA, which is U.S. legislation affecting the medical industry.</a:t>
            </a:r>
          </a:p>
          <a:p>
            <a:pPr eaLnBrk="1" hangingPunct="1">
              <a:defRPr/>
            </a:pPr>
            <a:endParaRPr lang="en-US" dirty="0"/>
          </a:p>
          <a:p>
            <a:pPr eaLnBrk="1" hangingPunct="1">
              <a:defRPr/>
            </a:pPr>
            <a:r>
              <a:rPr lang="en-US" dirty="0"/>
              <a:t>All of these impact data management strategies, but often, the interpretation of what exactly is required from a data center can be hard to understand and quantify precisely. However, there are some themes that run through many, if not all, of the regulations. These themes include having an audit trail to allow correspondence, contracts, etc. to be tracked, archiving for long-term retention of records, and having a retention and deletion policy for all an organization’s data.</a:t>
            </a:r>
          </a:p>
          <a:p>
            <a:pPr eaLnBrk="1" hangingPunct="1">
              <a:defRPr/>
            </a:pPr>
            <a:endParaRPr lang="en-US" dirty="0"/>
          </a:p>
          <a:p>
            <a:pPr eaLnBrk="1" hangingPunct="1">
              <a:defRPr/>
            </a:pPr>
            <a:r>
              <a:rPr lang="en-US" dirty="0"/>
              <a:t>However, these will often have to be interpreted in the light of every user’s particular circumstances and translated into a data management strategy that applies to the jurisdiction of the customer’s home environment, whether this is in the USA, Europe, or Australia. To determine the exact needs for a particular organization, the intersection of these three dimensions needs to be determined.</a:t>
            </a:r>
          </a:p>
        </p:txBody>
      </p:sp>
      <p:sp>
        <p:nvSpPr>
          <p:cNvPr id="166916" name="Slide Number Placeholder 3">
            <a:extLst>
              <a:ext uri="{FF2B5EF4-FFF2-40B4-BE49-F238E27FC236}">
                <a16:creationId xmlns:a16="http://schemas.microsoft.com/office/drawing/2014/main" id="{3EE84599-F0C9-D84D-8412-1159E272907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9A9E531-63F2-F04C-A1D2-8E69E24F59DD}" type="slidenum">
              <a:rPr lang="en-US" altLang="en-US"/>
              <a:pPr eaLnBrk="1" hangingPunct="1"/>
              <a:t>13</a:t>
            </a:fld>
            <a:endParaRPr lang="en-US" altLang="en-US"/>
          </a:p>
        </p:txBody>
      </p:sp>
    </p:spTree>
    <p:extLst>
      <p:ext uri="{BB962C8B-B14F-4D97-AF65-F5344CB8AC3E}">
        <p14:creationId xmlns:p14="http://schemas.microsoft.com/office/powerpoint/2010/main" val="4162176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a:extLst>
              <a:ext uri="{FF2B5EF4-FFF2-40B4-BE49-F238E27FC236}">
                <a16:creationId xmlns:a16="http://schemas.microsoft.com/office/drawing/2014/main" id="{E16387F9-4F96-9F43-957F-72C3AE0F8013}"/>
              </a:ext>
            </a:extLst>
          </p:cNvPr>
          <p:cNvSpPr>
            <a:spLocks noGrp="1" noRot="1" noChangeAspect="1" noTextEdit="1"/>
          </p:cNvSpPr>
          <p:nvPr>
            <p:ph type="sldImg"/>
          </p:nvPr>
        </p:nvSpPr>
        <p:spPr>
          <a:ln/>
        </p:spPr>
      </p:sp>
      <p:sp>
        <p:nvSpPr>
          <p:cNvPr id="171011" name="Notes Placeholder 2">
            <a:extLst>
              <a:ext uri="{FF2B5EF4-FFF2-40B4-BE49-F238E27FC236}">
                <a16:creationId xmlns:a16="http://schemas.microsoft.com/office/drawing/2014/main" id="{DE0DEB2C-4C32-3945-8440-76047490A9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Costs will almost certainly be a major issue in any data center. Some of these costs are due to a legacy architectural approach that has pervaded the data center mindset for many years and is known as siloing.</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Siloing is an approach where a set of data center resources, such as servers and storage, is committed to a single application. This typically leads to poor utilization of data center resources because assets are often difficult to deploy outside this exclusive environment.</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Another factor is the operational cost of deploying and redeploying resources between application environments. Often, the acquisition and deployment of new assets is a less costly option, which effectively substitutes capital expenditure (CapEx) for operational expenditure (OpEx). This approach can mean the data center is increasingly populated by underutilized resources, which will ultimately hit the OpEx budget as the cost of managing these assets grows with every new deployment.</a:t>
            </a:r>
          </a:p>
        </p:txBody>
      </p:sp>
      <p:sp>
        <p:nvSpPr>
          <p:cNvPr id="171012" name="Slide Number Placeholder 3">
            <a:extLst>
              <a:ext uri="{FF2B5EF4-FFF2-40B4-BE49-F238E27FC236}">
                <a16:creationId xmlns:a16="http://schemas.microsoft.com/office/drawing/2014/main" id="{EC74F5FC-F193-104F-A1D0-4AE95D8628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8AC829D-CE26-BA45-BF54-6D25962209BC}" type="slidenum">
              <a:rPr lang="en-US" altLang="en-US"/>
              <a:pPr eaLnBrk="1" hangingPunct="1"/>
              <a:t>14</a:t>
            </a:fld>
            <a:endParaRPr lang="en-US" altLang="en-US"/>
          </a:p>
        </p:txBody>
      </p:sp>
    </p:spTree>
    <p:extLst>
      <p:ext uri="{BB962C8B-B14F-4D97-AF65-F5344CB8AC3E}">
        <p14:creationId xmlns:p14="http://schemas.microsoft.com/office/powerpoint/2010/main" val="1861314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Slide Image Placeholder 1">
            <a:extLst>
              <a:ext uri="{FF2B5EF4-FFF2-40B4-BE49-F238E27FC236}">
                <a16:creationId xmlns:a16="http://schemas.microsoft.com/office/drawing/2014/main" id="{7F4F2885-5B21-3C48-94B0-C735E78030CF}"/>
              </a:ext>
            </a:extLst>
          </p:cNvPr>
          <p:cNvSpPr>
            <a:spLocks noGrp="1" noRot="1" noChangeAspect="1" noTextEdit="1"/>
          </p:cNvSpPr>
          <p:nvPr>
            <p:ph type="sldImg"/>
          </p:nvPr>
        </p:nvSpPr>
        <p:spPr>
          <a:ln/>
        </p:spPr>
      </p:sp>
      <p:sp>
        <p:nvSpPr>
          <p:cNvPr id="172035" name="Notes Placeholder 2">
            <a:extLst>
              <a:ext uri="{FF2B5EF4-FFF2-40B4-BE49-F238E27FC236}">
                <a16:creationId xmlns:a16="http://schemas.microsoft.com/office/drawing/2014/main" id="{68EC8C9C-0810-C541-BF5D-CBD92A7D0B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72036" name="Slide Number Placeholder 3">
            <a:extLst>
              <a:ext uri="{FF2B5EF4-FFF2-40B4-BE49-F238E27FC236}">
                <a16:creationId xmlns:a16="http://schemas.microsoft.com/office/drawing/2014/main" id="{E99F43CD-BE9D-0C49-87BE-7B1EABDCAE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F7F2131-CCDA-D943-B166-7FD9F1747567}" type="slidenum">
              <a:rPr lang="en-US" altLang="en-US"/>
              <a:pPr eaLnBrk="1" hangingPunct="1"/>
              <a:t>15</a:t>
            </a:fld>
            <a:endParaRPr lang="en-US" altLang="en-US"/>
          </a:p>
        </p:txBody>
      </p:sp>
    </p:spTree>
    <p:extLst>
      <p:ext uri="{BB962C8B-B14F-4D97-AF65-F5344CB8AC3E}">
        <p14:creationId xmlns:p14="http://schemas.microsoft.com/office/powerpoint/2010/main" val="238444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a:extLst>
              <a:ext uri="{FF2B5EF4-FFF2-40B4-BE49-F238E27FC236}">
                <a16:creationId xmlns:a16="http://schemas.microsoft.com/office/drawing/2014/main" id="{04950F7C-10A1-234C-90A3-3D384ECEB10F}"/>
              </a:ext>
            </a:extLst>
          </p:cNvPr>
          <p:cNvSpPr>
            <a:spLocks noGrp="1" noRot="1" noChangeAspect="1" noTextEdit="1"/>
          </p:cNvSpPr>
          <p:nvPr>
            <p:ph type="sldImg"/>
          </p:nvPr>
        </p:nvSpPr>
        <p:spPr>
          <a:ln/>
        </p:spPr>
      </p:sp>
      <p:sp>
        <p:nvSpPr>
          <p:cNvPr id="173059" name="Notes Placeholder 2">
            <a:extLst>
              <a:ext uri="{FF2B5EF4-FFF2-40B4-BE49-F238E27FC236}">
                <a16:creationId xmlns:a16="http://schemas.microsoft.com/office/drawing/2014/main" id="{98954EDC-44EC-2443-8C69-92F563CA1C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Questions on exam</a:t>
            </a:r>
          </a:p>
        </p:txBody>
      </p:sp>
      <p:sp>
        <p:nvSpPr>
          <p:cNvPr id="173060" name="Slide Number Placeholder 3">
            <a:extLst>
              <a:ext uri="{FF2B5EF4-FFF2-40B4-BE49-F238E27FC236}">
                <a16:creationId xmlns:a16="http://schemas.microsoft.com/office/drawing/2014/main" id="{CA50771D-11BA-8047-9931-12681B5947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DA3B5B8-1C49-C449-A5E6-939ABD5BB15A}" type="slidenum">
              <a:rPr lang="en-US" altLang="en-US"/>
              <a:pPr eaLnBrk="1" hangingPunct="1"/>
              <a:t>16</a:t>
            </a:fld>
            <a:endParaRPr lang="en-US" altLang="en-US"/>
          </a:p>
        </p:txBody>
      </p:sp>
    </p:spTree>
    <p:extLst>
      <p:ext uri="{BB962C8B-B14F-4D97-AF65-F5344CB8AC3E}">
        <p14:creationId xmlns:p14="http://schemas.microsoft.com/office/powerpoint/2010/main" val="2235059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11">
            <a:extLst>
              <a:ext uri="{FF2B5EF4-FFF2-40B4-BE49-F238E27FC236}">
                <a16:creationId xmlns:a16="http://schemas.microsoft.com/office/drawing/2014/main" id="{AFB2D578-ACA5-BF42-A053-74DFD14A371B}"/>
              </a:ext>
            </a:extLst>
          </p:cNvPr>
          <p:cNvSpPr txBox="1">
            <a:spLocks noGrp="1" noChangeArrowheads="1"/>
          </p:cNvSpPr>
          <p:nvPr/>
        </p:nvSpPr>
        <p:spPr bwMode="auto">
          <a:xfrm>
            <a:off x="5800725" y="8537575"/>
            <a:ext cx="793750"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38" tIns="0" rIns="18438" bIns="0" anchor="b"/>
          <a:lstStyle>
            <a:lvl1pPr defTabSz="884238" eaLnBrk="0" hangingPunct="0">
              <a:defRPr>
                <a:solidFill>
                  <a:schemeClr val="tx1"/>
                </a:solidFill>
                <a:latin typeface="Arial" panose="020B0604020202020204" pitchFamily="34" charset="0"/>
              </a:defRPr>
            </a:lvl1pPr>
            <a:lvl2pPr marL="742950" indent="-285750" defTabSz="884238" eaLnBrk="0" hangingPunct="0">
              <a:defRPr>
                <a:solidFill>
                  <a:schemeClr val="tx1"/>
                </a:solidFill>
                <a:latin typeface="Arial" panose="020B0604020202020204" pitchFamily="34" charset="0"/>
              </a:defRPr>
            </a:lvl2pPr>
            <a:lvl3pPr marL="1143000" indent="-228600" defTabSz="884238" eaLnBrk="0" hangingPunct="0">
              <a:defRPr>
                <a:solidFill>
                  <a:schemeClr val="tx1"/>
                </a:solidFill>
                <a:latin typeface="Arial" panose="020B0604020202020204" pitchFamily="34" charset="0"/>
              </a:defRPr>
            </a:lvl3pPr>
            <a:lvl4pPr marL="1600200" indent="-228600" defTabSz="884238" eaLnBrk="0" hangingPunct="0">
              <a:defRPr>
                <a:solidFill>
                  <a:schemeClr val="tx1"/>
                </a:solidFill>
                <a:latin typeface="Arial" panose="020B0604020202020204" pitchFamily="34" charset="0"/>
              </a:defRPr>
            </a:lvl4pPr>
            <a:lvl5pPr marL="2057400" indent="-228600" defTabSz="884238" eaLnBrk="0" hangingPunct="0">
              <a:defRPr>
                <a:solidFill>
                  <a:schemeClr val="tx1"/>
                </a:solidFill>
                <a:latin typeface="Arial" panose="020B0604020202020204" pitchFamily="34" charset="0"/>
              </a:defRPr>
            </a:lvl5pPr>
            <a:lvl6pPr marL="2514600" indent="-228600" defTabSz="884238" eaLnBrk="0" fontAlgn="base" hangingPunct="0">
              <a:spcBef>
                <a:spcPct val="0"/>
              </a:spcBef>
              <a:spcAft>
                <a:spcPct val="0"/>
              </a:spcAft>
              <a:defRPr>
                <a:solidFill>
                  <a:schemeClr val="tx1"/>
                </a:solidFill>
                <a:latin typeface="Arial" panose="020B0604020202020204" pitchFamily="34" charset="0"/>
              </a:defRPr>
            </a:lvl6pPr>
            <a:lvl7pPr marL="2971800" indent="-228600" defTabSz="884238" eaLnBrk="0" fontAlgn="base" hangingPunct="0">
              <a:spcBef>
                <a:spcPct val="0"/>
              </a:spcBef>
              <a:spcAft>
                <a:spcPct val="0"/>
              </a:spcAft>
              <a:defRPr>
                <a:solidFill>
                  <a:schemeClr val="tx1"/>
                </a:solidFill>
                <a:latin typeface="Arial" panose="020B0604020202020204" pitchFamily="34" charset="0"/>
              </a:defRPr>
            </a:lvl7pPr>
            <a:lvl8pPr marL="3429000" indent="-228600" defTabSz="884238" eaLnBrk="0" fontAlgn="base" hangingPunct="0">
              <a:spcBef>
                <a:spcPct val="0"/>
              </a:spcBef>
              <a:spcAft>
                <a:spcPct val="0"/>
              </a:spcAft>
              <a:defRPr>
                <a:solidFill>
                  <a:schemeClr val="tx1"/>
                </a:solidFill>
                <a:latin typeface="Arial" panose="020B0604020202020204" pitchFamily="34" charset="0"/>
              </a:defRPr>
            </a:lvl8pPr>
            <a:lvl9pPr marL="3886200" indent="-228600" defTabSz="884238" eaLnBrk="0" fontAlgn="base" hangingPunct="0">
              <a:spcBef>
                <a:spcPct val="0"/>
              </a:spcBef>
              <a:spcAft>
                <a:spcPct val="0"/>
              </a:spcAft>
              <a:defRPr>
                <a:solidFill>
                  <a:schemeClr val="tx1"/>
                </a:solidFill>
                <a:latin typeface="Arial" panose="020B0604020202020204" pitchFamily="34" charset="0"/>
              </a:defRPr>
            </a:lvl9pPr>
          </a:lstStyle>
          <a:p>
            <a:pPr algn="r"/>
            <a:fld id="{607D4AC2-B9FE-C54C-AEBF-8B36B6C816C4}" type="slidenum">
              <a:rPr lang="en-US" altLang="en-US" sz="800">
                <a:ea typeface="ＭＳ Ｐゴシック" panose="020B0600070205080204" pitchFamily="34" charset="-128"/>
              </a:rPr>
              <a:pPr algn="r"/>
              <a:t>17</a:t>
            </a:fld>
            <a:endParaRPr lang="en-US" altLang="en-US" sz="800">
              <a:ea typeface="ＭＳ Ｐゴシック" panose="020B0600070205080204" pitchFamily="34" charset="-128"/>
            </a:endParaRPr>
          </a:p>
        </p:txBody>
      </p:sp>
      <p:sp>
        <p:nvSpPr>
          <p:cNvPr id="174083" name="Slide Image Placeholder 1">
            <a:extLst>
              <a:ext uri="{FF2B5EF4-FFF2-40B4-BE49-F238E27FC236}">
                <a16:creationId xmlns:a16="http://schemas.microsoft.com/office/drawing/2014/main" id="{05540F6D-676B-4C4E-97BB-7196AFCB9667}"/>
              </a:ext>
            </a:extLst>
          </p:cNvPr>
          <p:cNvSpPr>
            <a:spLocks noGrp="1" noRot="1" noChangeAspect="1" noTextEdit="1"/>
          </p:cNvSpPr>
          <p:nvPr>
            <p:ph type="sldImg"/>
          </p:nvPr>
        </p:nvSpPr>
        <p:spPr>
          <a:ln/>
        </p:spPr>
      </p:sp>
      <p:sp>
        <p:nvSpPr>
          <p:cNvPr id="174084" name="Notes Placeholder 2">
            <a:extLst>
              <a:ext uri="{FF2B5EF4-FFF2-40B4-BE49-F238E27FC236}">
                <a16:creationId xmlns:a16="http://schemas.microsoft.com/office/drawing/2014/main" id="{2EE132B7-91ED-7C44-B326-CEB237FBB11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ＭＳ Ｐゴシック" panose="020B0600070205080204" pitchFamily="34" charset="-128"/>
            </a:endParaRPr>
          </a:p>
        </p:txBody>
      </p:sp>
      <p:sp>
        <p:nvSpPr>
          <p:cNvPr id="174085" name="Slide Number Placeholder 3">
            <a:extLst>
              <a:ext uri="{FF2B5EF4-FFF2-40B4-BE49-F238E27FC236}">
                <a16:creationId xmlns:a16="http://schemas.microsoft.com/office/drawing/2014/main" id="{B37F8E9A-1582-1448-8C3C-20B351CCBBD9}"/>
              </a:ext>
            </a:extLst>
          </p:cNvPr>
          <p:cNvSpPr txBox="1">
            <a:spLocks noGrp="1"/>
          </p:cNvSpPr>
          <p:nvPr/>
        </p:nvSpPr>
        <p:spPr bwMode="auto">
          <a:xfrm>
            <a:off x="5800725" y="8537575"/>
            <a:ext cx="795338" cy="28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67" tIns="0" rIns="18467" bIns="0" anchor="b"/>
          <a:lstStyle>
            <a:lvl1pPr defTabSz="885825" eaLnBrk="0" hangingPunct="0">
              <a:defRPr>
                <a:solidFill>
                  <a:schemeClr val="tx1"/>
                </a:solidFill>
                <a:latin typeface="Arial" panose="020B0604020202020204" pitchFamily="34" charset="0"/>
              </a:defRPr>
            </a:lvl1pPr>
            <a:lvl2pPr marL="742950" indent="-285750" defTabSz="885825" eaLnBrk="0" hangingPunct="0">
              <a:defRPr>
                <a:solidFill>
                  <a:schemeClr val="tx1"/>
                </a:solidFill>
                <a:latin typeface="Arial" panose="020B0604020202020204" pitchFamily="34" charset="0"/>
              </a:defRPr>
            </a:lvl2pPr>
            <a:lvl3pPr marL="1143000" indent="-228600" defTabSz="885825" eaLnBrk="0" hangingPunct="0">
              <a:defRPr>
                <a:solidFill>
                  <a:schemeClr val="tx1"/>
                </a:solidFill>
                <a:latin typeface="Arial" panose="020B0604020202020204" pitchFamily="34" charset="0"/>
              </a:defRPr>
            </a:lvl3pPr>
            <a:lvl4pPr marL="1600200" indent="-228600" defTabSz="885825" eaLnBrk="0" hangingPunct="0">
              <a:defRPr>
                <a:solidFill>
                  <a:schemeClr val="tx1"/>
                </a:solidFill>
                <a:latin typeface="Arial" panose="020B0604020202020204" pitchFamily="34" charset="0"/>
              </a:defRPr>
            </a:lvl4pPr>
            <a:lvl5pPr marL="2057400" indent="-228600" defTabSz="885825" eaLnBrk="0" hangingPunct="0">
              <a:defRPr>
                <a:solidFill>
                  <a:schemeClr val="tx1"/>
                </a:solidFill>
                <a:latin typeface="Arial" panose="020B0604020202020204" pitchFamily="34" charset="0"/>
              </a:defRPr>
            </a:lvl5pPr>
            <a:lvl6pPr marL="2514600" indent="-228600" defTabSz="885825" eaLnBrk="0" fontAlgn="base" hangingPunct="0">
              <a:spcBef>
                <a:spcPct val="0"/>
              </a:spcBef>
              <a:spcAft>
                <a:spcPct val="0"/>
              </a:spcAft>
              <a:defRPr>
                <a:solidFill>
                  <a:schemeClr val="tx1"/>
                </a:solidFill>
                <a:latin typeface="Arial" panose="020B0604020202020204" pitchFamily="34" charset="0"/>
              </a:defRPr>
            </a:lvl6pPr>
            <a:lvl7pPr marL="2971800" indent="-228600" defTabSz="885825" eaLnBrk="0" fontAlgn="base" hangingPunct="0">
              <a:spcBef>
                <a:spcPct val="0"/>
              </a:spcBef>
              <a:spcAft>
                <a:spcPct val="0"/>
              </a:spcAft>
              <a:defRPr>
                <a:solidFill>
                  <a:schemeClr val="tx1"/>
                </a:solidFill>
                <a:latin typeface="Arial" panose="020B0604020202020204" pitchFamily="34" charset="0"/>
              </a:defRPr>
            </a:lvl7pPr>
            <a:lvl8pPr marL="3429000" indent="-228600" defTabSz="885825" eaLnBrk="0" fontAlgn="base" hangingPunct="0">
              <a:spcBef>
                <a:spcPct val="0"/>
              </a:spcBef>
              <a:spcAft>
                <a:spcPct val="0"/>
              </a:spcAft>
              <a:defRPr>
                <a:solidFill>
                  <a:schemeClr val="tx1"/>
                </a:solidFill>
                <a:latin typeface="Arial" panose="020B0604020202020204" pitchFamily="34" charset="0"/>
              </a:defRPr>
            </a:lvl8pPr>
            <a:lvl9pPr marL="3886200" indent="-228600" defTabSz="885825" eaLnBrk="0" fontAlgn="base" hangingPunct="0">
              <a:spcBef>
                <a:spcPct val="0"/>
              </a:spcBef>
              <a:spcAft>
                <a:spcPct val="0"/>
              </a:spcAft>
              <a:defRPr>
                <a:solidFill>
                  <a:schemeClr val="tx1"/>
                </a:solidFill>
                <a:latin typeface="Arial" panose="020B0604020202020204" pitchFamily="34" charset="0"/>
              </a:defRPr>
            </a:lvl9pPr>
          </a:lstStyle>
          <a:p>
            <a:pPr algn="r"/>
            <a:fld id="{C0D0E5D3-2D2F-B845-824E-776236382A24}" type="slidenum">
              <a:rPr lang="en-US" altLang="en-US" sz="800">
                <a:ea typeface="ＭＳ Ｐゴシック" panose="020B0600070205080204" pitchFamily="34" charset="-128"/>
              </a:rPr>
              <a:pPr algn="r"/>
              <a:t>17</a:t>
            </a:fld>
            <a:endParaRPr lang="en-US" altLang="en-US" sz="800">
              <a:ea typeface="ＭＳ Ｐゴシック" panose="020B0600070205080204" pitchFamily="34" charset="-128"/>
            </a:endParaRPr>
          </a:p>
        </p:txBody>
      </p:sp>
    </p:spTree>
    <p:extLst>
      <p:ext uri="{BB962C8B-B14F-4D97-AF65-F5344CB8AC3E}">
        <p14:creationId xmlns:p14="http://schemas.microsoft.com/office/powerpoint/2010/main" val="737220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Slide Image Placeholder 1">
            <a:extLst>
              <a:ext uri="{FF2B5EF4-FFF2-40B4-BE49-F238E27FC236}">
                <a16:creationId xmlns:a16="http://schemas.microsoft.com/office/drawing/2014/main" id="{67157EA0-6764-CC45-9C2D-6BB37EF1C5B3}"/>
              </a:ext>
            </a:extLst>
          </p:cNvPr>
          <p:cNvSpPr>
            <a:spLocks noGrp="1" noRot="1" noChangeAspect="1" noTextEdit="1"/>
          </p:cNvSpPr>
          <p:nvPr>
            <p:ph type="sldImg"/>
          </p:nvPr>
        </p:nvSpPr>
        <p:spPr>
          <a:ln/>
        </p:spPr>
      </p:sp>
      <p:sp>
        <p:nvSpPr>
          <p:cNvPr id="178179" name="Notes Placeholder 2">
            <a:extLst>
              <a:ext uri="{FF2B5EF4-FFF2-40B4-BE49-F238E27FC236}">
                <a16:creationId xmlns:a16="http://schemas.microsoft.com/office/drawing/2014/main" id="{DF68F32F-11E3-EB40-84F2-86AFE45214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178180" name="Slide Number Placeholder 3">
            <a:extLst>
              <a:ext uri="{FF2B5EF4-FFF2-40B4-BE49-F238E27FC236}">
                <a16:creationId xmlns:a16="http://schemas.microsoft.com/office/drawing/2014/main" id="{67A9C9F1-875E-224C-A220-9D589F6C9BF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7653522-D5B9-A24D-A8ED-C729415259EE}" type="slidenum">
              <a:rPr lang="en-US" altLang="en-US"/>
              <a:pPr eaLnBrk="1" hangingPunct="1"/>
              <a:t>18</a:t>
            </a:fld>
            <a:endParaRPr lang="en-US" altLang="en-US"/>
          </a:p>
        </p:txBody>
      </p:sp>
    </p:spTree>
    <p:extLst>
      <p:ext uri="{BB962C8B-B14F-4D97-AF65-F5344CB8AC3E}">
        <p14:creationId xmlns:p14="http://schemas.microsoft.com/office/powerpoint/2010/main" val="36605614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Slide Image Placeholder 1">
            <a:extLst>
              <a:ext uri="{FF2B5EF4-FFF2-40B4-BE49-F238E27FC236}">
                <a16:creationId xmlns:a16="http://schemas.microsoft.com/office/drawing/2014/main" id="{12D9A01B-AD08-E84B-B9A4-2DB3A9638376}"/>
              </a:ext>
            </a:extLst>
          </p:cNvPr>
          <p:cNvSpPr>
            <a:spLocks noGrp="1" noRot="1" noChangeAspect="1" noTextEdit="1"/>
          </p:cNvSpPr>
          <p:nvPr>
            <p:ph type="sldImg"/>
          </p:nvPr>
        </p:nvSpPr>
        <p:spPr>
          <a:ln/>
        </p:spPr>
      </p:sp>
      <p:sp>
        <p:nvSpPr>
          <p:cNvPr id="262147" name="Notes Placeholder 2">
            <a:extLst>
              <a:ext uri="{FF2B5EF4-FFF2-40B4-BE49-F238E27FC236}">
                <a16:creationId xmlns:a16="http://schemas.microsoft.com/office/drawing/2014/main" id="{0FEB3059-DD41-6741-B794-E53B100214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2148" name="Slide Number Placeholder 3">
            <a:extLst>
              <a:ext uri="{FF2B5EF4-FFF2-40B4-BE49-F238E27FC236}">
                <a16:creationId xmlns:a16="http://schemas.microsoft.com/office/drawing/2014/main" id="{21DB4968-7014-EA41-9505-BEE05EBACA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D2AF24F-AD56-DE43-988D-8CBE03C8334B}" type="slidenum">
              <a:rPr lang="en-US" altLang="en-US"/>
              <a:pPr eaLnBrk="1" hangingPunct="1"/>
              <a:t>19</a:t>
            </a:fld>
            <a:endParaRPr lang="en-US" altLang="en-US"/>
          </a:p>
        </p:txBody>
      </p:sp>
    </p:spTree>
    <p:extLst>
      <p:ext uri="{BB962C8B-B14F-4D97-AF65-F5344CB8AC3E}">
        <p14:creationId xmlns:p14="http://schemas.microsoft.com/office/powerpoint/2010/main" val="3379568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Slide Image Placeholder 1">
            <a:extLst>
              <a:ext uri="{FF2B5EF4-FFF2-40B4-BE49-F238E27FC236}">
                <a16:creationId xmlns:a16="http://schemas.microsoft.com/office/drawing/2014/main" id="{ACE01309-2043-9949-B55D-B9662AACA981}"/>
              </a:ext>
            </a:extLst>
          </p:cNvPr>
          <p:cNvSpPr>
            <a:spLocks noGrp="1" noRot="1" noChangeAspect="1" noTextEdit="1"/>
          </p:cNvSpPr>
          <p:nvPr>
            <p:ph type="sldImg"/>
          </p:nvPr>
        </p:nvSpPr>
        <p:spPr>
          <a:ln/>
        </p:spPr>
      </p:sp>
      <p:sp>
        <p:nvSpPr>
          <p:cNvPr id="263171" name="Notes Placeholder 2">
            <a:extLst>
              <a:ext uri="{FF2B5EF4-FFF2-40B4-BE49-F238E27FC236}">
                <a16:creationId xmlns:a16="http://schemas.microsoft.com/office/drawing/2014/main" id="{0BA403AB-DAA3-554F-866E-BA48EDE6D95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rPr>
              <a:t>Cisco’s role as a data center solution provider is to enable the deployment of enhanced networks as the foundation layer for the data center infrastructure and integrating other vendors and/or products into this base technology.</a:t>
            </a:r>
          </a:p>
          <a:p>
            <a:pPr eaLnBrk="1" hangingPunct="1"/>
            <a:endParaRPr lang="en-US" altLang="en-US">
              <a:latin typeface="Arial" panose="020B0604020202020204" pitchFamily="34" charset="0"/>
            </a:endParaRPr>
          </a:p>
          <a:p>
            <a:pPr eaLnBrk="1" hangingPunct="1"/>
            <a:r>
              <a:rPr lang="en-US" altLang="en-US">
                <a:latin typeface="Arial" panose="020B0604020202020204" pitchFamily="34" charset="0"/>
              </a:rPr>
              <a:t>In today's data center, the line between what is traditionally considered the network domain and the server, application, security, and storage domains is shifting. Cisco's network-enabled data center solutions integrate closely with existing data center technologies and processes. To effectively sell Cisco's data center networking technologies, you need to understand how all of these technology areas combine to create solutions for business problems.</a:t>
            </a:r>
          </a:p>
        </p:txBody>
      </p:sp>
      <p:sp>
        <p:nvSpPr>
          <p:cNvPr id="263172" name="Slide Number Placeholder 3">
            <a:extLst>
              <a:ext uri="{FF2B5EF4-FFF2-40B4-BE49-F238E27FC236}">
                <a16:creationId xmlns:a16="http://schemas.microsoft.com/office/drawing/2014/main" id="{214B3CEA-70F3-8C46-96B0-B8B27641B6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1BBD512-BB47-E84D-AFCE-51633EBBF995}" type="slidenum">
              <a:rPr lang="en-US" altLang="en-US"/>
              <a:pPr eaLnBrk="1" hangingPunct="1"/>
              <a:t>20</a:t>
            </a:fld>
            <a:endParaRPr lang="en-US" altLang="en-US"/>
          </a:p>
        </p:txBody>
      </p:sp>
    </p:spTree>
    <p:extLst>
      <p:ext uri="{BB962C8B-B14F-4D97-AF65-F5344CB8AC3E}">
        <p14:creationId xmlns:p14="http://schemas.microsoft.com/office/powerpoint/2010/main" val="9990595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Slide Image Placeholder 1">
            <a:extLst>
              <a:ext uri="{FF2B5EF4-FFF2-40B4-BE49-F238E27FC236}">
                <a16:creationId xmlns:a16="http://schemas.microsoft.com/office/drawing/2014/main" id="{89D254EA-4C3C-D74B-860A-4A0A861E31FD}"/>
              </a:ext>
            </a:extLst>
          </p:cNvPr>
          <p:cNvSpPr>
            <a:spLocks noGrp="1" noRot="1" noChangeAspect="1" noTextEdit="1"/>
          </p:cNvSpPr>
          <p:nvPr>
            <p:ph type="sldImg"/>
          </p:nvPr>
        </p:nvSpPr>
        <p:spPr>
          <a:ln/>
        </p:spPr>
      </p:sp>
      <p:sp>
        <p:nvSpPr>
          <p:cNvPr id="265219" name="Notes Placeholder 2">
            <a:extLst>
              <a:ext uri="{FF2B5EF4-FFF2-40B4-BE49-F238E27FC236}">
                <a16:creationId xmlns:a16="http://schemas.microsoft.com/office/drawing/2014/main" id="{BEAE538F-F755-E245-8C28-0CE1867E3F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5220" name="Slide Number Placeholder 3">
            <a:extLst>
              <a:ext uri="{FF2B5EF4-FFF2-40B4-BE49-F238E27FC236}">
                <a16:creationId xmlns:a16="http://schemas.microsoft.com/office/drawing/2014/main" id="{B7640E4D-8613-BF4D-A7E6-F5D3843A78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CBBA562-2340-834A-9628-A4B64E830430}" type="slidenum">
              <a:rPr lang="en-US" altLang="en-US"/>
              <a:pPr eaLnBrk="1" hangingPunct="1"/>
              <a:t>21</a:t>
            </a:fld>
            <a:endParaRPr lang="en-US" altLang="en-US"/>
          </a:p>
        </p:txBody>
      </p:sp>
    </p:spTree>
    <p:extLst>
      <p:ext uri="{BB962C8B-B14F-4D97-AF65-F5344CB8AC3E}">
        <p14:creationId xmlns:p14="http://schemas.microsoft.com/office/powerpoint/2010/main" val="12752130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Slide Image Placeholder 1">
            <a:extLst>
              <a:ext uri="{FF2B5EF4-FFF2-40B4-BE49-F238E27FC236}">
                <a16:creationId xmlns:a16="http://schemas.microsoft.com/office/drawing/2014/main" id="{A5626CCA-7991-7545-8ED5-B0673BCF0527}"/>
              </a:ext>
            </a:extLst>
          </p:cNvPr>
          <p:cNvSpPr>
            <a:spLocks noGrp="1" noRot="1" noChangeAspect="1" noTextEdit="1"/>
          </p:cNvSpPr>
          <p:nvPr>
            <p:ph type="sldImg"/>
          </p:nvPr>
        </p:nvSpPr>
        <p:spPr>
          <a:ln/>
        </p:spPr>
      </p:sp>
      <p:sp>
        <p:nvSpPr>
          <p:cNvPr id="266243" name="Notes Placeholder 2">
            <a:extLst>
              <a:ext uri="{FF2B5EF4-FFF2-40B4-BE49-F238E27FC236}">
                <a16:creationId xmlns:a16="http://schemas.microsoft.com/office/drawing/2014/main" id="{BB3DA00F-C14B-8D47-8A42-0AA649E363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6244" name="Slide Number Placeholder 3">
            <a:extLst>
              <a:ext uri="{FF2B5EF4-FFF2-40B4-BE49-F238E27FC236}">
                <a16:creationId xmlns:a16="http://schemas.microsoft.com/office/drawing/2014/main" id="{85573961-0A37-414A-95C2-46576A8374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C5E7B3-C851-134F-950B-C557449A8807}" type="slidenum">
              <a:rPr lang="en-US" altLang="en-US"/>
              <a:pPr eaLnBrk="1" hangingPunct="1"/>
              <a:t>22</a:t>
            </a:fld>
            <a:endParaRPr lang="en-US" altLang="en-US"/>
          </a:p>
        </p:txBody>
      </p:sp>
    </p:spTree>
    <p:extLst>
      <p:ext uri="{BB962C8B-B14F-4D97-AF65-F5344CB8AC3E}">
        <p14:creationId xmlns:p14="http://schemas.microsoft.com/office/powerpoint/2010/main" val="9871413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Slide Image Placeholder 1">
            <a:extLst>
              <a:ext uri="{FF2B5EF4-FFF2-40B4-BE49-F238E27FC236}">
                <a16:creationId xmlns:a16="http://schemas.microsoft.com/office/drawing/2014/main" id="{A1156338-B606-BD4E-8432-4266ADDA4644}"/>
              </a:ext>
            </a:extLst>
          </p:cNvPr>
          <p:cNvSpPr>
            <a:spLocks noGrp="1" noRot="1" noChangeAspect="1" noTextEdit="1"/>
          </p:cNvSpPr>
          <p:nvPr>
            <p:ph type="sldImg"/>
          </p:nvPr>
        </p:nvSpPr>
        <p:spPr>
          <a:ln/>
        </p:spPr>
      </p:sp>
      <p:sp>
        <p:nvSpPr>
          <p:cNvPr id="267267" name="Notes Placeholder 2">
            <a:extLst>
              <a:ext uri="{FF2B5EF4-FFF2-40B4-BE49-F238E27FC236}">
                <a16:creationId xmlns:a16="http://schemas.microsoft.com/office/drawing/2014/main" id="{1BE01135-B055-794B-82C7-6A8CCBA21C5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7268" name="Slide Number Placeholder 3">
            <a:extLst>
              <a:ext uri="{FF2B5EF4-FFF2-40B4-BE49-F238E27FC236}">
                <a16:creationId xmlns:a16="http://schemas.microsoft.com/office/drawing/2014/main" id="{478DC327-F3D8-6F46-A2E4-677CFAD6699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27993AF-739F-C843-8AF9-511FCC08710A}" type="slidenum">
              <a:rPr lang="en-US" altLang="en-US"/>
              <a:pPr eaLnBrk="1" hangingPunct="1"/>
              <a:t>23</a:t>
            </a:fld>
            <a:endParaRPr lang="en-US" altLang="en-US"/>
          </a:p>
        </p:txBody>
      </p:sp>
    </p:spTree>
    <p:extLst>
      <p:ext uri="{BB962C8B-B14F-4D97-AF65-F5344CB8AC3E}">
        <p14:creationId xmlns:p14="http://schemas.microsoft.com/office/powerpoint/2010/main" val="8698458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Slide Image Placeholder 1">
            <a:extLst>
              <a:ext uri="{FF2B5EF4-FFF2-40B4-BE49-F238E27FC236}">
                <a16:creationId xmlns:a16="http://schemas.microsoft.com/office/drawing/2014/main" id="{C16265BB-B3A9-8F44-B2EF-8F9E11746A6B}"/>
              </a:ext>
            </a:extLst>
          </p:cNvPr>
          <p:cNvSpPr>
            <a:spLocks noGrp="1" noRot="1" noChangeAspect="1" noTextEdit="1"/>
          </p:cNvSpPr>
          <p:nvPr>
            <p:ph type="sldImg"/>
          </p:nvPr>
        </p:nvSpPr>
        <p:spPr>
          <a:ln/>
        </p:spPr>
      </p:sp>
      <p:sp>
        <p:nvSpPr>
          <p:cNvPr id="268291" name="Notes Placeholder 2">
            <a:extLst>
              <a:ext uri="{FF2B5EF4-FFF2-40B4-BE49-F238E27FC236}">
                <a16:creationId xmlns:a16="http://schemas.microsoft.com/office/drawing/2014/main" id="{8CBE1609-7258-3849-BD6D-EBF5996258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8292" name="Slide Number Placeholder 3">
            <a:extLst>
              <a:ext uri="{FF2B5EF4-FFF2-40B4-BE49-F238E27FC236}">
                <a16:creationId xmlns:a16="http://schemas.microsoft.com/office/drawing/2014/main" id="{C21049C7-CFE6-5948-A4A9-E755DFD9E0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0F5DAC3-BDF3-5B4C-9EC9-EFB9D22B0541}" type="slidenum">
              <a:rPr lang="en-US" altLang="en-US"/>
              <a:pPr eaLnBrk="1" hangingPunct="1"/>
              <a:t>24</a:t>
            </a:fld>
            <a:endParaRPr lang="en-US" altLang="en-US"/>
          </a:p>
        </p:txBody>
      </p:sp>
    </p:spTree>
    <p:extLst>
      <p:ext uri="{BB962C8B-B14F-4D97-AF65-F5344CB8AC3E}">
        <p14:creationId xmlns:p14="http://schemas.microsoft.com/office/powerpoint/2010/main" val="18143647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a:extLst>
              <a:ext uri="{FF2B5EF4-FFF2-40B4-BE49-F238E27FC236}">
                <a16:creationId xmlns:a16="http://schemas.microsoft.com/office/drawing/2014/main" id="{C22A2923-B704-7E4A-88AC-6E1106E152EA}"/>
              </a:ext>
            </a:extLst>
          </p:cNvPr>
          <p:cNvSpPr>
            <a:spLocks noGrp="1" noRot="1" noChangeAspect="1" noTextEdit="1"/>
          </p:cNvSpPr>
          <p:nvPr>
            <p:ph type="sldImg"/>
          </p:nvPr>
        </p:nvSpPr>
        <p:spPr>
          <a:ln/>
        </p:spPr>
      </p:sp>
      <p:sp>
        <p:nvSpPr>
          <p:cNvPr id="269315" name="Notes Placeholder 2">
            <a:extLst>
              <a:ext uri="{FF2B5EF4-FFF2-40B4-BE49-F238E27FC236}">
                <a16:creationId xmlns:a16="http://schemas.microsoft.com/office/drawing/2014/main" id="{1C886772-A721-FA44-872F-D33507EEBB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9316" name="Slide Number Placeholder 3">
            <a:extLst>
              <a:ext uri="{FF2B5EF4-FFF2-40B4-BE49-F238E27FC236}">
                <a16:creationId xmlns:a16="http://schemas.microsoft.com/office/drawing/2014/main" id="{D856EC06-6FCF-8142-9F84-69C3820E373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CDCF8EF-17E9-B944-921A-AE7829338827}" type="slidenum">
              <a:rPr lang="en-US" altLang="en-US"/>
              <a:pPr eaLnBrk="1" hangingPunct="1"/>
              <a:t>25</a:t>
            </a:fld>
            <a:endParaRPr lang="en-US" altLang="en-US"/>
          </a:p>
        </p:txBody>
      </p:sp>
    </p:spTree>
    <p:extLst>
      <p:ext uri="{BB962C8B-B14F-4D97-AF65-F5344CB8AC3E}">
        <p14:creationId xmlns:p14="http://schemas.microsoft.com/office/powerpoint/2010/main" val="34987512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Slide Image Placeholder 1">
            <a:extLst>
              <a:ext uri="{FF2B5EF4-FFF2-40B4-BE49-F238E27FC236}">
                <a16:creationId xmlns:a16="http://schemas.microsoft.com/office/drawing/2014/main" id="{72C18037-595F-5B4D-BC27-609B6556EE21}"/>
              </a:ext>
            </a:extLst>
          </p:cNvPr>
          <p:cNvSpPr>
            <a:spLocks noGrp="1" noRot="1" noChangeAspect="1" noTextEdit="1"/>
          </p:cNvSpPr>
          <p:nvPr>
            <p:ph type="sldImg"/>
          </p:nvPr>
        </p:nvSpPr>
        <p:spPr>
          <a:ln/>
        </p:spPr>
      </p:sp>
      <p:sp>
        <p:nvSpPr>
          <p:cNvPr id="270339" name="Notes Placeholder 2">
            <a:extLst>
              <a:ext uri="{FF2B5EF4-FFF2-40B4-BE49-F238E27FC236}">
                <a16:creationId xmlns:a16="http://schemas.microsoft.com/office/drawing/2014/main" id="{CD8AED22-987E-6646-9253-AEA85B7B1F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70340" name="Slide Number Placeholder 3">
            <a:extLst>
              <a:ext uri="{FF2B5EF4-FFF2-40B4-BE49-F238E27FC236}">
                <a16:creationId xmlns:a16="http://schemas.microsoft.com/office/drawing/2014/main" id="{A2C4D1CD-D652-AC40-ACCA-98BDFBE8C64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7BBF30F-CEF6-3E45-BBB7-5B96DF108632}" type="slidenum">
              <a:rPr lang="en-US" altLang="en-US"/>
              <a:pPr eaLnBrk="1" hangingPunct="1"/>
              <a:t>26</a:t>
            </a:fld>
            <a:endParaRPr lang="en-US" altLang="en-US"/>
          </a:p>
        </p:txBody>
      </p:sp>
    </p:spTree>
    <p:extLst>
      <p:ext uri="{BB962C8B-B14F-4D97-AF65-F5344CB8AC3E}">
        <p14:creationId xmlns:p14="http://schemas.microsoft.com/office/powerpoint/2010/main" val="40012919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Slide Image Placeholder 1">
            <a:extLst>
              <a:ext uri="{FF2B5EF4-FFF2-40B4-BE49-F238E27FC236}">
                <a16:creationId xmlns:a16="http://schemas.microsoft.com/office/drawing/2014/main" id="{9B3C9136-AEA1-D24E-9531-C7640C766EC0}"/>
              </a:ext>
            </a:extLst>
          </p:cNvPr>
          <p:cNvSpPr>
            <a:spLocks noGrp="1" noRot="1" noChangeAspect="1" noTextEdit="1"/>
          </p:cNvSpPr>
          <p:nvPr>
            <p:ph type="sldImg"/>
          </p:nvPr>
        </p:nvSpPr>
        <p:spPr>
          <a:ln/>
        </p:spPr>
      </p:sp>
      <p:sp>
        <p:nvSpPr>
          <p:cNvPr id="271363" name="Notes Placeholder 2">
            <a:extLst>
              <a:ext uri="{FF2B5EF4-FFF2-40B4-BE49-F238E27FC236}">
                <a16:creationId xmlns:a16="http://schemas.microsoft.com/office/drawing/2014/main" id="{028CC47F-2BEE-6849-86CF-68A1CA1624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71364" name="Slide Number Placeholder 3">
            <a:extLst>
              <a:ext uri="{FF2B5EF4-FFF2-40B4-BE49-F238E27FC236}">
                <a16:creationId xmlns:a16="http://schemas.microsoft.com/office/drawing/2014/main" id="{F8D903FD-6A4C-D548-B161-A8C0D2298D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8DE237D-8262-644D-8D7C-8C6E7EB628BE}" type="slidenum">
              <a:rPr lang="en-US" altLang="en-US"/>
              <a:pPr eaLnBrk="1" hangingPunct="1"/>
              <a:t>27</a:t>
            </a:fld>
            <a:endParaRPr lang="en-US" altLang="en-US"/>
          </a:p>
        </p:txBody>
      </p:sp>
    </p:spTree>
    <p:extLst>
      <p:ext uri="{BB962C8B-B14F-4D97-AF65-F5344CB8AC3E}">
        <p14:creationId xmlns:p14="http://schemas.microsoft.com/office/powerpoint/2010/main" val="2906156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Slide Image Placeholder 1">
            <a:extLst>
              <a:ext uri="{FF2B5EF4-FFF2-40B4-BE49-F238E27FC236}">
                <a16:creationId xmlns:a16="http://schemas.microsoft.com/office/drawing/2014/main" id="{C31BEE12-F43D-AD4D-967B-0094F914B473}"/>
              </a:ext>
            </a:extLst>
          </p:cNvPr>
          <p:cNvSpPr>
            <a:spLocks noGrp="1" noRot="1" noChangeAspect="1" noTextEdit="1"/>
          </p:cNvSpPr>
          <p:nvPr>
            <p:ph type="sldImg"/>
          </p:nvPr>
        </p:nvSpPr>
        <p:spPr>
          <a:ln/>
        </p:spPr>
      </p:sp>
      <p:sp>
        <p:nvSpPr>
          <p:cNvPr id="272387" name="Notes Placeholder 2">
            <a:extLst>
              <a:ext uri="{FF2B5EF4-FFF2-40B4-BE49-F238E27FC236}">
                <a16:creationId xmlns:a16="http://schemas.microsoft.com/office/drawing/2014/main" id="{05872A84-87DB-8D44-AEDB-EDE850FC02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72388" name="Slide Number Placeholder 3">
            <a:extLst>
              <a:ext uri="{FF2B5EF4-FFF2-40B4-BE49-F238E27FC236}">
                <a16:creationId xmlns:a16="http://schemas.microsoft.com/office/drawing/2014/main" id="{4B511969-6B87-E942-A100-8718F6226E4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CCC593-2109-1447-A951-D5BD6476C731}" type="slidenum">
              <a:rPr lang="en-US" altLang="en-US"/>
              <a:pPr eaLnBrk="1" hangingPunct="1"/>
              <a:t>28</a:t>
            </a:fld>
            <a:endParaRPr lang="en-US" altLang="en-US"/>
          </a:p>
        </p:txBody>
      </p:sp>
    </p:spTree>
    <p:extLst>
      <p:ext uri="{BB962C8B-B14F-4D97-AF65-F5344CB8AC3E}">
        <p14:creationId xmlns:p14="http://schemas.microsoft.com/office/powerpoint/2010/main" val="36828567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1.emf"/><Relationship Id="rId13" Type="http://schemas.openxmlformats.org/officeDocument/2006/relationships/oleObject" Target="../embeddings/oleObject4.bin"/><Relationship Id="rId18" Type="http://schemas.openxmlformats.org/officeDocument/2006/relationships/oleObject" Target="../embeddings/oleObject9.bin"/><Relationship Id="rId3" Type="http://schemas.openxmlformats.org/officeDocument/2006/relationships/notesSlide" Target="../notesSlides/notesSlide16.xml"/><Relationship Id="rId21" Type="http://schemas.openxmlformats.org/officeDocument/2006/relationships/image" Target="../media/image19.png"/><Relationship Id="rId7" Type="http://schemas.openxmlformats.org/officeDocument/2006/relationships/oleObject" Target="../embeddings/oleObject1.bin"/><Relationship Id="rId12" Type="http://schemas.openxmlformats.org/officeDocument/2006/relationships/oleObject" Target="../embeddings/oleObject3.bin"/><Relationship Id="rId17" Type="http://schemas.openxmlformats.org/officeDocument/2006/relationships/oleObject" Target="../embeddings/oleObject8.bin"/><Relationship Id="rId2" Type="http://schemas.openxmlformats.org/officeDocument/2006/relationships/slideLayout" Target="../slideLayouts/slideLayout7.xml"/><Relationship Id="rId16" Type="http://schemas.openxmlformats.org/officeDocument/2006/relationships/oleObject" Target="../embeddings/oleObject7.bin"/><Relationship Id="rId20" Type="http://schemas.openxmlformats.org/officeDocument/2006/relationships/image" Target="../media/image18.png"/><Relationship Id="rId1" Type="http://schemas.openxmlformats.org/officeDocument/2006/relationships/vmlDrawing" Target="../drawings/vmlDrawing1.vml"/><Relationship Id="rId6" Type="http://schemas.openxmlformats.org/officeDocument/2006/relationships/image" Target="../media/image14.emf"/><Relationship Id="rId11" Type="http://schemas.openxmlformats.org/officeDocument/2006/relationships/image" Target="../media/image16.png"/><Relationship Id="rId5" Type="http://schemas.openxmlformats.org/officeDocument/2006/relationships/image" Target="../media/image13.png"/><Relationship Id="rId15" Type="http://schemas.openxmlformats.org/officeDocument/2006/relationships/oleObject" Target="../embeddings/oleObject6.bin"/><Relationship Id="rId10" Type="http://schemas.openxmlformats.org/officeDocument/2006/relationships/oleObject" Target="../embeddings/oleObject2.bin"/><Relationship Id="rId19" Type="http://schemas.openxmlformats.org/officeDocument/2006/relationships/image" Target="../media/image17.png"/><Relationship Id="rId4" Type="http://schemas.openxmlformats.org/officeDocument/2006/relationships/image" Target="../media/image12.jpeg"/><Relationship Id="rId9" Type="http://schemas.openxmlformats.org/officeDocument/2006/relationships/image" Target="../media/image15.png"/><Relationship Id="rId14" Type="http://schemas.openxmlformats.org/officeDocument/2006/relationships/oleObject" Target="../embeddings/oleObject5.bin"/><Relationship Id="rId22" Type="http://schemas.openxmlformats.org/officeDocument/2006/relationships/image" Target="../media/image2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ACUA 6001</a:t>
            </a:r>
          </a:p>
        </p:txBody>
      </p:sp>
      <p:sp>
        <p:nvSpPr>
          <p:cNvPr id="6147" name="Subtitle 4"/>
          <p:cNvSpPr>
            <a:spLocks noGrp="1"/>
          </p:cNvSpPr>
          <p:nvPr>
            <p:ph type="subTitle" idx="1"/>
          </p:nvPr>
        </p:nvSpPr>
        <p:spPr>
          <a:xfrm>
            <a:off x="251520" y="2133600"/>
            <a:ext cx="8723137" cy="3363913"/>
          </a:xfrm>
        </p:spPr>
        <p:txBody>
          <a:bodyPr/>
          <a:lstStyle/>
          <a:p>
            <a:pPr eaLnBrk="1" hangingPunct="1"/>
            <a:r>
              <a:rPr lang="en-GB" altLang="en-US" dirty="0">
                <a:solidFill>
                  <a:schemeClr val="tx1"/>
                </a:solidFill>
              </a:rPr>
              <a:t>Data Centre Virtualization</a:t>
            </a:r>
          </a:p>
          <a:p>
            <a:pPr eaLnBrk="1" hangingPunct="1"/>
            <a:r>
              <a:rPr lang="en-GB" altLang="en-US" dirty="0">
                <a:solidFill>
                  <a:schemeClr val="tx1"/>
                </a:solidFill>
              </a:rPr>
              <a:t>Week 1</a:t>
            </a:r>
          </a:p>
          <a:p>
            <a:pPr eaLnBrk="1" hangingPunct="1"/>
            <a:endParaRPr lang="en-GB" altLang="en-US" dirty="0">
              <a:solidFill>
                <a:schemeClr val="tx1"/>
              </a:solidFill>
            </a:endParaRPr>
          </a:p>
          <a:p>
            <a:pPr eaLnBrk="1" hangingPunct="1"/>
            <a:r>
              <a:rPr lang="en-GB" altLang="en-US" sz="2800" dirty="0">
                <a:solidFill>
                  <a:schemeClr val="tx1"/>
                </a:solidFill>
              </a:rPr>
              <a:t>Concept of Data Centre</a:t>
            </a:r>
          </a:p>
          <a:p>
            <a:pPr eaLnBrk="1" hangingPunct="1"/>
            <a:r>
              <a:rPr lang="en-GB" altLang="en-US" sz="2800" dirty="0">
                <a:solidFill>
                  <a:schemeClr val="tx1"/>
                </a:solidFill>
              </a:rPr>
              <a:t>				 - Koushik </a:t>
            </a:r>
            <a:r>
              <a:rPr lang="en-GB" altLang="en-US" sz="2800" dirty="0" err="1">
                <a:solidFill>
                  <a:schemeClr val="tx1"/>
                </a:solidFill>
              </a:rPr>
              <a:t>Modak</a:t>
            </a:r>
            <a:endParaRPr lang="en-GB" altLang="en-US" sz="2800"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620497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8">
            <a:extLst>
              <a:ext uri="{FF2B5EF4-FFF2-40B4-BE49-F238E27FC236}">
                <a16:creationId xmlns:a16="http://schemas.microsoft.com/office/drawing/2014/main" id="{E26C5E78-E718-6B4B-B4F9-28B26015141C}"/>
              </a:ext>
            </a:extLst>
          </p:cNvPr>
          <p:cNvSpPr>
            <a:spLocks noGrp="1" noChangeArrowheads="1"/>
          </p:cNvSpPr>
          <p:nvPr>
            <p:ph type="title"/>
          </p:nvPr>
        </p:nvSpPr>
        <p:spPr/>
        <p:txBody>
          <a:bodyPr/>
          <a:lstStyle/>
          <a:p>
            <a:pPr eaLnBrk="1" hangingPunct="1"/>
            <a:r>
              <a:rPr lang="en-US" altLang="en-US" dirty="0"/>
              <a:t>Lesson Aims</a:t>
            </a:r>
          </a:p>
        </p:txBody>
      </p:sp>
      <p:sp>
        <p:nvSpPr>
          <p:cNvPr id="5123" name="Rectangle 9">
            <a:extLst>
              <a:ext uri="{FF2B5EF4-FFF2-40B4-BE49-F238E27FC236}">
                <a16:creationId xmlns:a16="http://schemas.microsoft.com/office/drawing/2014/main" id="{D5C780C7-2062-AA4D-9583-A16FD972ACA5}"/>
              </a:ext>
            </a:extLst>
          </p:cNvPr>
          <p:cNvSpPr>
            <a:spLocks noGrp="1" noChangeArrowheads="1"/>
          </p:cNvSpPr>
          <p:nvPr>
            <p:ph type="body" idx="1"/>
          </p:nvPr>
        </p:nvSpPr>
        <p:spPr>
          <a:xfrm>
            <a:off x="228600" y="1447800"/>
            <a:ext cx="8534400" cy="4495800"/>
          </a:xfrm>
        </p:spPr>
        <p:txBody>
          <a:bodyPr/>
          <a:lstStyle/>
          <a:p>
            <a:pPr eaLnBrk="1" hangingPunct="1"/>
            <a:r>
              <a:rPr lang="en-US" altLang="en-US" sz="2800" dirty="0"/>
              <a:t>Understanding Data Center Concepts</a:t>
            </a:r>
          </a:p>
          <a:p>
            <a:pPr eaLnBrk="1" hangingPunct="1"/>
            <a:r>
              <a:rPr lang="en-US" altLang="en-US" sz="2800" dirty="0"/>
              <a:t>Data Center Challenges</a:t>
            </a:r>
          </a:p>
          <a:p>
            <a:pPr eaLnBrk="1" hangingPunct="1"/>
            <a:r>
              <a:rPr lang="en-US" altLang="en-US" sz="2800" dirty="0"/>
              <a:t>Understanding Cisco Data Centre </a:t>
            </a:r>
          </a:p>
          <a:p>
            <a:pPr eaLnBrk="1" hangingPunct="1"/>
            <a:r>
              <a:rPr lang="en-US" altLang="en-US" sz="2800" dirty="0"/>
              <a:t>Data Center 3.0</a:t>
            </a:r>
          </a:p>
          <a:p>
            <a:pPr eaLnBrk="1" hangingPunct="1"/>
            <a:r>
              <a:rPr lang="en-US" altLang="en-US" sz="2800" dirty="0"/>
              <a:t>Data </a:t>
            </a:r>
            <a:r>
              <a:rPr lang="en-US" altLang="en-US" sz="2800" dirty="0" err="1"/>
              <a:t>centre</a:t>
            </a:r>
            <a:r>
              <a:rPr lang="en-US" altLang="en-US" sz="2800" dirty="0"/>
              <a:t> virtualization concept</a:t>
            </a:r>
          </a:p>
          <a:p>
            <a:pPr eaLnBrk="1" hangingPunct="1"/>
            <a:endParaRPr lang="en-US" altLang="en-US" dirty="0"/>
          </a:p>
        </p:txBody>
      </p:sp>
      <p:sp>
        <p:nvSpPr>
          <p:cNvPr id="5124" name="Rectangle 10">
            <a:extLst>
              <a:ext uri="{FF2B5EF4-FFF2-40B4-BE49-F238E27FC236}">
                <a16:creationId xmlns:a16="http://schemas.microsoft.com/office/drawing/2014/main" id="{46ABC981-37A5-4A40-BD98-73D84B6514A7}"/>
              </a:ext>
            </a:extLst>
          </p:cNvPr>
          <p:cNvSpPr>
            <a:spLocks noChangeArrowheads="1"/>
          </p:cNvSpPr>
          <p:nvPr/>
        </p:nvSpPr>
        <p:spPr bwMode="auto">
          <a:xfrm>
            <a:off x="304800" y="1371600"/>
            <a:ext cx="85344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pPr>
            <a:endParaRPr lang="en-US" altLang="en-US" sz="2400"/>
          </a:p>
        </p:txBody>
      </p:sp>
    </p:spTree>
    <p:extLst>
      <p:ext uri="{BB962C8B-B14F-4D97-AF65-F5344CB8AC3E}">
        <p14:creationId xmlns:p14="http://schemas.microsoft.com/office/powerpoint/2010/main" val="561191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3ABDEBE-8030-D649-8785-A101A436062A}"/>
              </a:ext>
            </a:extLst>
          </p:cNvPr>
          <p:cNvSpPr>
            <a:spLocks noGrp="1"/>
          </p:cNvSpPr>
          <p:nvPr>
            <p:ph type="title"/>
          </p:nvPr>
        </p:nvSpPr>
        <p:spPr/>
        <p:txBody>
          <a:bodyPr/>
          <a:lstStyle/>
          <a:p>
            <a:pPr eaLnBrk="1" hangingPunct="1"/>
            <a:r>
              <a:rPr lang="en-US" altLang="en-US"/>
              <a:t>What is a Data Center?</a:t>
            </a:r>
          </a:p>
        </p:txBody>
      </p:sp>
      <p:sp>
        <p:nvSpPr>
          <p:cNvPr id="11267" name="Content Placeholder 8">
            <a:extLst>
              <a:ext uri="{FF2B5EF4-FFF2-40B4-BE49-F238E27FC236}">
                <a16:creationId xmlns:a16="http://schemas.microsoft.com/office/drawing/2014/main" id="{4181C474-A473-6F46-8812-5A636AAEBEC9}"/>
              </a:ext>
            </a:extLst>
          </p:cNvPr>
          <p:cNvSpPr>
            <a:spLocks noGrp="1"/>
          </p:cNvSpPr>
          <p:nvPr>
            <p:ph idx="1"/>
          </p:nvPr>
        </p:nvSpPr>
        <p:spPr>
          <a:xfrm>
            <a:off x="304800" y="1447800"/>
            <a:ext cx="8534400" cy="4285456"/>
          </a:xfrm>
        </p:spPr>
        <p:txBody>
          <a:bodyPr/>
          <a:lstStyle/>
          <a:p>
            <a:pPr eaLnBrk="1" hangingPunct="1"/>
            <a:r>
              <a:rPr lang="en-US" altLang="en-US" dirty="0"/>
              <a:t>The data center plays a mission-critical role in the management of the core business</a:t>
            </a:r>
          </a:p>
          <a:p>
            <a:pPr eaLnBrk="1" hangingPunct="1"/>
            <a:r>
              <a:rPr lang="en-US" altLang="en-US" dirty="0"/>
              <a:t>A data center is a protected environment that houses a collection of key IT assets that are critical to the operation of the company</a:t>
            </a:r>
          </a:p>
          <a:p>
            <a:pPr eaLnBrk="1" hangingPunct="1"/>
            <a:r>
              <a:rPr lang="en-US" altLang="en-US" dirty="0"/>
              <a:t>It houses, manages, and facilitates the gathering, processing, and distribution of corporate information</a:t>
            </a:r>
          </a:p>
        </p:txBody>
      </p:sp>
    </p:spTree>
    <p:extLst>
      <p:ext uri="{BB962C8B-B14F-4D97-AF65-F5344CB8AC3E}">
        <p14:creationId xmlns:p14="http://schemas.microsoft.com/office/powerpoint/2010/main" val="399974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4416F72-2A65-9646-85E5-F742BABA0679}"/>
              </a:ext>
            </a:extLst>
          </p:cNvPr>
          <p:cNvSpPr>
            <a:spLocks noGrp="1"/>
          </p:cNvSpPr>
          <p:nvPr>
            <p:ph type="title"/>
          </p:nvPr>
        </p:nvSpPr>
        <p:spPr>
          <a:xfrm>
            <a:off x="228600" y="101600"/>
            <a:ext cx="6934200" cy="914400"/>
          </a:xfrm>
        </p:spPr>
        <p:txBody>
          <a:bodyPr/>
          <a:lstStyle/>
          <a:p>
            <a:pPr eaLnBrk="1" hangingPunct="1"/>
            <a:r>
              <a:rPr lang="en-US" altLang="en-US" dirty="0"/>
              <a:t>Data and Data Ownership?</a:t>
            </a:r>
          </a:p>
        </p:txBody>
      </p:sp>
      <p:sp>
        <p:nvSpPr>
          <p:cNvPr id="7171" name="Content Placeholder 2">
            <a:extLst>
              <a:ext uri="{FF2B5EF4-FFF2-40B4-BE49-F238E27FC236}">
                <a16:creationId xmlns:a16="http://schemas.microsoft.com/office/drawing/2014/main" id="{0557EDB2-266D-B941-96CE-66B42075154A}"/>
              </a:ext>
            </a:extLst>
          </p:cNvPr>
          <p:cNvSpPr>
            <a:spLocks noGrp="1"/>
          </p:cNvSpPr>
          <p:nvPr>
            <p:ph idx="1"/>
          </p:nvPr>
        </p:nvSpPr>
        <p:spPr/>
        <p:txBody>
          <a:bodyPr/>
          <a:lstStyle/>
          <a:p>
            <a:pPr eaLnBrk="1" hangingPunct="1">
              <a:buFontTx/>
              <a:buNone/>
            </a:pPr>
            <a:r>
              <a:rPr lang="en-US" altLang="en-US" sz="2800" dirty="0"/>
              <a:t>	</a:t>
            </a:r>
            <a:r>
              <a:rPr lang="en-US" altLang="en-US" sz="2800" u="sng" dirty="0"/>
              <a:t>Data:</a:t>
            </a:r>
          </a:p>
          <a:p>
            <a:pPr eaLnBrk="1" hangingPunct="1">
              <a:buFont typeface="Wingdings" pitchFamily="2" charset="2"/>
              <a:buChar char="v"/>
            </a:pPr>
            <a:r>
              <a:rPr lang="en-US" altLang="en-US" sz="2800" dirty="0"/>
              <a:t>is owned by the organization,</a:t>
            </a:r>
          </a:p>
          <a:p>
            <a:pPr eaLnBrk="1" hangingPunct="1">
              <a:buFont typeface="Wingdings" pitchFamily="2" charset="2"/>
              <a:buChar char="v"/>
            </a:pPr>
            <a:r>
              <a:rPr lang="en-US" altLang="en-US" sz="2800" dirty="0"/>
              <a:t>is managed by the Data Center,</a:t>
            </a:r>
          </a:p>
          <a:p>
            <a:pPr eaLnBrk="1" hangingPunct="1">
              <a:buFont typeface="Wingdings" pitchFamily="2" charset="2"/>
              <a:buChar char="v"/>
            </a:pPr>
            <a:r>
              <a:rPr lang="en-US" altLang="en-US" sz="2800" dirty="0"/>
              <a:t>and decisions must include the business unit the data primarily serves.</a:t>
            </a:r>
          </a:p>
          <a:p>
            <a:pPr eaLnBrk="1" hangingPunct="1">
              <a:buFont typeface="Wingdings" pitchFamily="2" charset="2"/>
              <a:buChar char="v"/>
            </a:pPr>
            <a:endParaRPr lang="en-US" altLang="en-US" sz="2800" dirty="0"/>
          </a:p>
          <a:p>
            <a:pPr eaLnBrk="1" hangingPunct="1"/>
            <a:endParaRPr lang="en-US" altLang="en-US" sz="2800" dirty="0"/>
          </a:p>
        </p:txBody>
      </p:sp>
    </p:spTree>
    <p:extLst>
      <p:ext uri="{BB962C8B-B14F-4D97-AF65-F5344CB8AC3E}">
        <p14:creationId xmlns:p14="http://schemas.microsoft.com/office/powerpoint/2010/main" val="697597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E831FD3-FDB5-3A4F-B4E2-CB190AA16B65}"/>
              </a:ext>
            </a:extLst>
          </p:cNvPr>
          <p:cNvSpPr>
            <a:spLocks noGrp="1"/>
          </p:cNvSpPr>
          <p:nvPr>
            <p:ph type="title"/>
          </p:nvPr>
        </p:nvSpPr>
        <p:spPr/>
        <p:txBody>
          <a:bodyPr/>
          <a:lstStyle/>
          <a:p>
            <a:pPr eaLnBrk="1" hangingPunct="1"/>
            <a:r>
              <a:rPr lang="en-US" altLang="en-US" dirty="0"/>
              <a:t>Core of the Data Centre</a:t>
            </a:r>
          </a:p>
        </p:txBody>
      </p:sp>
      <p:sp>
        <p:nvSpPr>
          <p:cNvPr id="9219" name="Content Placeholder 2">
            <a:extLst>
              <a:ext uri="{FF2B5EF4-FFF2-40B4-BE49-F238E27FC236}">
                <a16:creationId xmlns:a16="http://schemas.microsoft.com/office/drawing/2014/main" id="{7E83F9FD-179F-784A-8E70-0B87CB4293F0}"/>
              </a:ext>
            </a:extLst>
          </p:cNvPr>
          <p:cNvSpPr>
            <a:spLocks noGrp="1"/>
          </p:cNvSpPr>
          <p:nvPr>
            <p:ph idx="1"/>
          </p:nvPr>
        </p:nvSpPr>
        <p:spPr>
          <a:xfrm>
            <a:off x="304800" y="1143000"/>
            <a:ext cx="8534400" cy="1066800"/>
          </a:xfrm>
        </p:spPr>
        <p:txBody>
          <a:bodyPr/>
          <a:lstStyle/>
          <a:p>
            <a:pPr eaLnBrk="1" hangingPunct="1">
              <a:buFontTx/>
              <a:buNone/>
            </a:pPr>
            <a:r>
              <a:rPr lang="en-US" altLang="en-US" dirty="0"/>
              <a:t>	Business processes and information resources are the core of the data center. They drive the technologies, the policies, and the evolution of the data center.</a:t>
            </a:r>
          </a:p>
          <a:p>
            <a:pPr eaLnBrk="1" hangingPunct="1">
              <a:buFontTx/>
              <a:buNone/>
            </a:pPr>
            <a:endParaRPr lang="en-US" altLang="en-US" dirty="0"/>
          </a:p>
        </p:txBody>
      </p:sp>
      <p:sp>
        <p:nvSpPr>
          <p:cNvPr id="9220" name="Rectangle 4">
            <a:extLst>
              <a:ext uri="{FF2B5EF4-FFF2-40B4-BE49-F238E27FC236}">
                <a16:creationId xmlns:a16="http://schemas.microsoft.com/office/drawing/2014/main" id="{BFBB5573-307E-A443-96A5-4CE895D87495}"/>
              </a:ext>
            </a:extLst>
          </p:cNvPr>
          <p:cNvSpPr>
            <a:spLocks noChangeArrowheads="1"/>
          </p:cNvSpPr>
          <p:nvPr/>
        </p:nvSpPr>
        <p:spPr bwMode="auto">
          <a:xfrm>
            <a:off x="-396552" y="3793498"/>
            <a:ext cx="7543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dirty="0">
                <a:solidFill>
                  <a:srgbClr val="C00000"/>
                </a:solidFill>
              </a:rPr>
              <a:t>“Information is what you want; </a:t>
            </a:r>
            <a:br>
              <a:rPr lang="en-US" altLang="en-US" sz="2800" dirty="0">
                <a:solidFill>
                  <a:srgbClr val="C00000"/>
                </a:solidFill>
              </a:rPr>
            </a:br>
            <a:r>
              <a:rPr lang="en-US" altLang="en-US" sz="2800" dirty="0">
                <a:solidFill>
                  <a:srgbClr val="C00000"/>
                </a:solidFill>
              </a:rPr>
              <a:t>data is what you get.”</a:t>
            </a:r>
          </a:p>
        </p:txBody>
      </p:sp>
      <p:pic>
        <p:nvPicPr>
          <p:cNvPr id="9221" name="Picture 3">
            <a:extLst>
              <a:ext uri="{FF2B5EF4-FFF2-40B4-BE49-F238E27FC236}">
                <a16:creationId xmlns:a16="http://schemas.microsoft.com/office/drawing/2014/main" id="{54F8E993-2A42-524C-9E39-00E5948EDC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8880" y="2610821"/>
            <a:ext cx="2880320" cy="2365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94D463B-D81B-6D4F-8ACF-CD652AFDEE02}"/>
              </a:ext>
            </a:extLst>
          </p:cNvPr>
          <p:cNvSpPr/>
          <p:nvPr/>
        </p:nvSpPr>
        <p:spPr>
          <a:xfrm>
            <a:off x="6326962" y="5031490"/>
            <a:ext cx="2283638" cy="369332"/>
          </a:xfrm>
          <a:prstGeom prst="rect">
            <a:avLst/>
          </a:prstGeom>
        </p:spPr>
        <p:txBody>
          <a:bodyPr wrap="none">
            <a:spAutoFit/>
          </a:bodyPr>
          <a:lstStyle/>
          <a:p>
            <a:pPr eaLnBrk="1" hangingPunct="1"/>
            <a:r>
              <a:rPr lang="en-US" altLang="en-US" dirty="0"/>
              <a:t>IT Business Process</a:t>
            </a:r>
          </a:p>
        </p:txBody>
      </p:sp>
    </p:spTree>
    <p:extLst>
      <p:ext uri="{BB962C8B-B14F-4D97-AF65-F5344CB8AC3E}">
        <p14:creationId xmlns:p14="http://schemas.microsoft.com/office/powerpoint/2010/main" val="1117539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190BBD5-1F2F-A541-B922-54C8D6BB25D9}"/>
              </a:ext>
            </a:extLst>
          </p:cNvPr>
          <p:cNvSpPr>
            <a:spLocks noGrp="1"/>
          </p:cNvSpPr>
          <p:nvPr>
            <p:ph type="title"/>
          </p:nvPr>
        </p:nvSpPr>
        <p:spPr/>
        <p:txBody>
          <a:bodyPr/>
          <a:lstStyle/>
          <a:p>
            <a:pPr eaLnBrk="1" hangingPunct="1"/>
            <a:r>
              <a:rPr lang="en-US" altLang="en-US"/>
              <a:t>Data Center Functions</a:t>
            </a:r>
          </a:p>
        </p:txBody>
      </p:sp>
      <p:sp>
        <p:nvSpPr>
          <p:cNvPr id="12291" name="Content Placeholder 2">
            <a:extLst>
              <a:ext uri="{FF2B5EF4-FFF2-40B4-BE49-F238E27FC236}">
                <a16:creationId xmlns:a16="http://schemas.microsoft.com/office/drawing/2014/main" id="{1E6EFC44-5EBE-614F-9129-F3626D5635B4}"/>
              </a:ext>
            </a:extLst>
          </p:cNvPr>
          <p:cNvSpPr>
            <a:spLocks noGrp="1"/>
          </p:cNvSpPr>
          <p:nvPr>
            <p:ph idx="1"/>
          </p:nvPr>
        </p:nvSpPr>
        <p:spPr/>
        <p:txBody>
          <a:bodyPr/>
          <a:lstStyle/>
          <a:p>
            <a:pPr eaLnBrk="1" hangingPunct="1"/>
            <a:r>
              <a:rPr lang="en-US" altLang="en-US" sz="2800"/>
              <a:t>Supporting enterprise applications</a:t>
            </a:r>
          </a:p>
          <a:p>
            <a:pPr eaLnBrk="1" hangingPunct="1"/>
            <a:r>
              <a:rPr lang="en-US" altLang="en-US" sz="2800"/>
              <a:t>Reducing operational overhead</a:t>
            </a:r>
          </a:p>
          <a:p>
            <a:pPr eaLnBrk="1" hangingPunct="1"/>
            <a:r>
              <a:rPr lang="en-US" altLang="en-US" sz="2800"/>
              <a:t>Providing a politically neutral infrastructure</a:t>
            </a:r>
          </a:p>
          <a:p>
            <a:pPr eaLnBrk="1" hangingPunct="1"/>
            <a:r>
              <a:rPr lang="en-US" altLang="en-US" sz="2800"/>
              <a:t>Defining technology standards</a:t>
            </a:r>
          </a:p>
        </p:txBody>
      </p:sp>
    </p:spTree>
    <p:extLst>
      <p:ext uri="{BB962C8B-B14F-4D97-AF65-F5344CB8AC3E}">
        <p14:creationId xmlns:p14="http://schemas.microsoft.com/office/powerpoint/2010/main" val="4019445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79DED8E-B4E3-7946-942C-7E252E7686B0}"/>
              </a:ext>
            </a:extLst>
          </p:cNvPr>
          <p:cNvSpPr>
            <a:spLocks noGrp="1"/>
          </p:cNvSpPr>
          <p:nvPr>
            <p:ph type="title"/>
          </p:nvPr>
        </p:nvSpPr>
        <p:spPr/>
        <p:txBody>
          <a:bodyPr/>
          <a:lstStyle/>
          <a:p>
            <a:pPr eaLnBrk="1" hangingPunct="1"/>
            <a:r>
              <a:rPr lang="en-US" altLang="en-US"/>
              <a:t>Data Center Resources</a:t>
            </a:r>
          </a:p>
        </p:txBody>
      </p:sp>
      <p:pic>
        <p:nvPicPr>
          <p:cNvPr id="13315" name="Picture 2">
            <a:extLst>
              <a:ext uri="{FF2B5EF4-FFF2-40B4-BE49-F238E27FC236}">
                <a16:creationId xmlns:a16="http://schemas.microsoft.com/office/drawing/2014/main" id="{5853A641-13AF-BB41-99AD-63487AA0B2F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295401" y="1143000"/>
            <a:ext cx="5940896" cy="3510136"/>
          </a:xfrm>
        </p:spPr>
      </p:pic>
      <p:sp>
        <p:nvSpPr>
          <p:cNvPr id="13316" name="TextBox 4">
            <a:extLst>
              <a:ext uri="{FF2B5EF4-FFF2-40B4-BE49-F238E27FC236}">
                <a16:creationId xmlns:a16="http://schemas.microsoft.com/office/drawing/2014/main" id="{28A7988D-29E5-6444-A424-83FAC554382C}"/>
              </a:ext>
            </a:extLst>
          </p:cNvPr>
          <p:cNvSpPr txBox="1">
            <a:spLocks noChangeArrowheads="1"/>
          </p:cNvSpPr>
          <p:nvPr/>
        </p:nvSpPr>
        <p:spPr bwMode="auto">
          <a:xfrm>
            <a:off x="914400" y="4834028"/>
            <a:ext cx="77724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t>All of these resources revolve around the definition, management, and maintenance of business processes and information resources</a:t>
            </a:r>
          </a:p>
        </p:txBody>
      </p:sp>
    </p:spTree>
    <p:extLst>
      <p:ext uri="{BB962C8B-B14F-4D97-AF65-F5344CB8AC3E}">
        <p14:creationId xmlns:p14="http://schemas.microsoft.com/office/powerpoint/2010/main" val="3431343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67EEDC0-A8CE-8446-B070-823821FF2984}"/>
              </a:ext>
            </a:extLst>
          </p:cNvPr>
          <p:cNvSpPr>
            <a:spLocks noGrp="1"/>
          </p:cNvSpPr>
          <p:nvPr>
            <p:ph type="title"/>
          </p:nvPr>
        </p:nvSpPr>
        <p:spPr/>
        <p:txBody>
          <a:bodyPr/>
          <a:lstStyle/>
          <a:p>
            <a:pPr eaLnBrk="1" hangingPunct="1"/>
            <a:r>
              <a:rPr lang="en-US" altLang="en-US"/>
              <a:t>Groups in the Data Center</a:t>
            </a:r>
          </a:p>
        </p:txBody>
      </p:sp>
      <p:pic>
        <p:nvPicPr>
          <p:cNvPr id="15363" name="Picture 2">
            <a:extLst>
              <a:ext uri="{FF2B5EF4-FFF2-40B4-BE49-F238E27FC236}">
                <a16:creationId xmlns:a16="http://schemas.microsoft.com/office/drawing/2014/main" id="{EDF65C12-27F8-C44F-A083-B686B19EC4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244601"/>
            <a:ext cx="5715000" cy="4416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5688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1C28406-F10E-544C-A2CA-B49925031C89}"/>
              </a:ext>
            </a:extLst>
          </p:cNvPr>
          <p:cNvSpPr>
            <a:spLocks noGrp="1"/>
          </p:cNvSpPr>
          <p:nvPr>
            <p:ph type="title"/>
          </p:nvPr>
        </p:nvSpPr>
        <p:spPr/>
        <p:txBody>
          <a:bodyPr/>
          <a:lstStyle/>
          <a:p>
            <a:pPr eaLnBrk="1" hangingPunct="1"/>
            <a:r>
              <a:rPr lang="en-US" altLang="en-US"/>
              <a:t>World of the Data Center</a:t>
            </a:r>
          </a:p>
        </p:txBody>
      </p:sp>
      <p:pic>
        <p:nvPicPr>
          <p:cNvPr id="16387" name="Picture 2">
            <a:extLst>
              <a:ext uri="{FF2B5EF4-FFF2-40B4-BE49-F238E27FC236}">
                <a16:creationId xmlns:a16="http://schemas.microsoft.com/office/drawing/2014/main" id="{04E28539-905A-9443-B9A6-AB46488AEF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371600"/>
            <a:ext cx="8547100" cy="421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8447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F1511F5-9433-B142-8F54-4394D810BFAF}"/>
              </a:ext>
            </a:extLst>
          </p:cNvPr>
          <p:cNvSpPr>
            <a:spLocks noGrp="1"/>
          </p:cNvSpPr>
          <p:nvPr>
            <p:ph type="title"/>
          </p:nvPr>
        </p:nvSpPr>
        <p:spPr/>
        <p:txBody>
          <a:bodyPr/>
          <a:lstStyle/>
          <a:p>
            <a:pPr eaLnBrk="1" hangingPunct="1"/>
            <a:r>
              <a:rPr lang="en-US" altLang="en-US"/>
              <a:t>Roles in the Data Center</a:t>
            </a:r>
          </a:p>
        </p:txBody>
      </p:sp>
      <p:pic>
        <p:nvPicPr>
          <p:cNvPr id="17411" name="Picture 2">
            <a:extLst>
              <a:ext uri="{FF2B5EF4-FFF2-40B4-BE49-F238E27FC236}">
                <a16:creationId xmlns:a16="http://schemas.microsoft.com/office/drawing/2014/main" id="{2FB5D3D7-9371-3040-A1A4-E3C9670F14B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04775" y="1600200"/>
            <a:ext cx="8934450" cy="4133056"/>
          </a:xfrm>
        </p:spPr>
      </p:pic>
    </p:spTree>
    <p:extLst>
      <p:ext uri="{BB962C8B-B14F-4D97-AF65-F5344CB8AC3E}">
        <p14:creationId xmlns:p14="http://schemas.microsoft.com/office/powerpoint/2010/main" val="3760528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5393A34-F50B-2E44-AD45-26DE2BB0E745}"/>
              </a:ext>
            </a:extLst>
          </p:cNvPr>
          <p:cNvSpPr>
            <a:spLocks noGrp="1"/>
          </p:cNvSpPr>
          <p:nvPr>
            <p:ph type="title"/>
          </p:nvPr>
        </p:nvSpPr>
        <p:spPr/>
        <p:txBody>
          <a:bodyPr/>
          <a:lstStyle/>
          <a:p>
            <a:pPr eaLnBrk="1" hangingPunct="1"/>
            <a:r>
              <a:rPr lang="en-US" altLang="en-US"/>
              <a:t>DC Manager Responsibilities</a:t>
            </a:r>
          </a:p>
        </p:txBody>
      </p:sp>
      <p:sp>
        <p:nvSpPr>
          <p:cNvPr id="19459" name="Content Placeholder 4">
            <a:extLst>
              <a:ext uri="{FF2B5EF4-FFF2-40B4-BE49-F238E27FC236}">
                <a16:creationId xmlns:a16="http://schemas.microsoft.com/office/drawing/2014/main" id="{7E57F520-0C8F-F040-B7B6-7970F375D13C}"/>
              </a:ext>
            </a:extLst>
          </p:cNvPr>
          <p:cNvSpPr>
            <a:spLocks noGrp="1"/>
          </p:cNvSpPr>
          <p:nvPr>
            <p:ph idx="1"/>
          </p:nvPr>
        </p:nvSpPr>
        <p:spPr/>
        <p:txBody>
          <a:bodyPr/>
          <a:lstStyle/>
          <a:p>
            <a:pPr eaLnBrk="1" hangingPunct="1"/>
            <a:r>
              <a:rPr lang="en-US" altLang="en-US" sz="2000" dirty="0"/>
              <a:t>Where everything is and who owns it</a:t>
            </a:r>
          </a:p>
          <a:p>
            <a:pPr eaLnBrk="1" hangingPunct="1"/>
            <a:r>
              <a:rPr lang="en-US" altLang="en-US" sz="2000" dirty="0"/>
              <a:t>How to manage the infrastructure and reduce costs</a:t>
            </a:r>
          </a:p>
          <a:p>
            <a:pPr eaLnBrk="1" hangingPunct="1"/>
            <a:r>
              <a:rPr lang="en-US" altLang="en-US" sz="2000" dirty="0"/>
              <a:t>How to manage and control the many owners across the organization</a:t>
            </a:r>
          </a:p>
          <a:p>
            <a:pPr eaLnBrk="1" hangingPunct="1"/>
            <a:r>
              <a:rPr lang="en-US" altLang="en-US" sz="2000" dirty="0"/>
              <a:t>The effects on the cost of running the business</a:t>
            </a:r>
          </a:p>
          <a:p>
            <a:pPr eaLnBrk="1" hangingPunct="1"/>
            <a:r>
              <a:rPr lang="en-US" altLang="en-US" sz="2000" dirty="0"/>
              <a:t>Funding</a:t>
            </a:r>
          </a:p>
          <a:p>
            <a:pPr eaLnBrk="1" hangingPunct="1"/>
            <a:r>
              <a:rPr lang="en-US" altLang="en-US" sz="2000" dirty="0"/>
              <a:t>Maximizing the utilization of existing resources</a:t>
            </a:r>
          </a:p>
          <a:p>
            <a:pPr eaLnBrk="1" hangingPunct="1"/>
            <a:r>
              <a:rPr lang="en-US" altLang="en-US" sz="2000" dirty="0"/>
              <a:t>How to enforce the rules and limit storage</a:t>
            </a:r>
          </a:p>
          <a:p>
            <a:pPr eaLnBrk="1" hangingPunct="1"/>
            <a:endParaRPr lang="en-US" altLang="en-US" sz="2400" dirty="0"/>
          </a:p>
          <a:p>
            <a:pPr algn="ctr" eaLnBrk="1" hangingPunct="1">
              <a:buFontTx/>
              <a:buNone/>
            </a:pPr>
            <a:r>
              <a:rPr lang="en-US" altLang="en-US" sz="2400" dirty="0">
                <a:solidFill>
                  <a:srgbClr val="C00000"/>
                </a:solidFill>
              </a:rPr>
              <a:t>Now you know who to talk to about that</a:t>
            </a:r>
            <a:br>
              <a:rPr lang="en-US" altLang="en-US" sz="2400" dirty="0">
                <a:solidFill>
                  <a:srgbClr val="C00000"/>
                </a:solidFill>
              </a:rPr>
            </a:br>
            <a:r>
              <a:rPr lang="en-US" altLang="en-US" sz="2400" dirty="0">
                <a:solidFill>
                  <a:srgbClr val="C00000"/>
                </a:solidFill>
              </a:rPr>
              <a:t> 100mb worth of email space!!</a:t>
            </a:r>
          </a:p>
        </p:txBody>
      </p:sp>
    </p:spTree>
    <p:extLst>
      <p:ext uri="{BB962C8B-B14F-4D97-AF65-F5344CB8AC3E}">
        <p14:creationId xmlns:p14="http://schemas.microsoft.com/office/powerpoint/2010/main" val="2085786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465F3B8-3AB2-DC49-AFC3-A23BF9A280E7}"/>
              </a:ext>
            </a:extLst>
          </p:cNvPr>
          <p:cNvSpPr>
            <a:spLocks noGrp="1"/>
          </p:cNvSpPr>
          <p:nvPr>
            <p:ph type="title"/>
          </p:nvPr>
        </p:nvSpPr>
        <p:spPr/>
        <p:txBody>
          <a:bodyPr/>
          <a:lstStyle/>
          <a:p>
            <a:pPr eaLnBrk="1" hangingPunct="1"/>
            <a:r>
              <a:rPr lang="en-US" altLang="en-US"/>
              <a:t>The Data Center Manager</a:t>
            </a:r>
          </a:p>
        </p:txBody>
      </p:sp>
      <p:sp>
        <p:nvSpPr>
          <p:cNvPr id="20483" name="TextBox 3">
            <a:extLst>
              <a:ext uri="{FF2B5EF4-FFF2-40B4-BE49-F238E27FC236}">
                <a16:creationId xmlns:a16="http://schemas.microsoft.com/office/drawing/2014/main" id="{3C975E3C-26DF-4841-94D0-8BDB8A00FEB8}"/>
              </a:ext>
            </a:extLst>
          </p:cNvPr>
          <p:cNvSpPr txBox="1">
            <a:spLocks noChangeArrowheads="1"/>
          </p:cNvSpPr>
          <p:nvPr/>
        </p:nvSpPr>
        <p:spPr bwMode="auto">
          <a:xfrm>
            <a:off x="2438400" y="1447800"/>
            <a:ext cx="2209800"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b="1"/>
              <a:t>Responsibilities</a:t>
            </a:r>
          </a:p>
          <a:p>
            <a:pPr eaLnBrk="1" hangingPunct="1">
              <a:buFont typeface="Arial" panose="020B0604020202020204" pitchFamily="34" charset="0"/>
              <a:buChar char="•"/>
            </a:pPr>
            <a:r>
              <a:rPr lang="en-US" altLang="en-US"/>
              <a:t> Efficiency</a:t>
            </a:r>
          </a:p>
          <a:p>
            <a:pPr eaLnBrk="1" hangingPunct="1">
              <a:buFont typeface="Arial" panose="020B0604020202020204" pitchFamily="34" charset="0"/>
              <a:buChar char="•"/>
            </a:pPr>
            <a:r>
              <a:rPr lang="en-US" altLang="en-US"/>
              <a:t> Resilience</a:t>
            </a:r>
          </a:p>
          <a:p>
            <a:pPr eaLnBrk="1" hangingPunct="1">
              <a:buFont typeface="Arial" panose="020B0604020202020204" pitchFamily="34" charset="0"/>
              <a:buChar char="•"/>
            </a:pPr>
            <a:r>
              <a:rPr lang="en-US" altLang="en-US"/>
              <a:t> Agility</a:t>
            </a:r>
          </a:p>
          <a:p>
            <a:pPr eaLnBrk="1" hangingPunct="1">
              <a:buFont typeface="Arial" panose="020B0604020202020204" pitchFamily="34" charset="0"/>
              <a:buChar char="•"/>
            </a:pPr>
            <a:r>
              <a:rPr lang="en-US" altLang="en-US"/>
              <a:t> Implementation </a:t>
            </a:r>
            <a:br>
              <a:rPr lang="en-US" altLang="en-US"/>
            </a:br>
            <a:r>
              <a:rPr lang="en-US" altLang="en-US"/>
              <a:t>    Planning</a:t>
            </a:r>
          </a:p>
          <a:p>
            <a:pPr eaLnBrk="1" hangingPunct="1">
              <a:buFont typeface="Arial" panose="020B0604020202020204" pitchFamily="34" charset="0"/>
              <a:buChar char="•"/>
            </a:pPr>
            <a:r>
              <a:rPr lang="en-US" altLang="en-US"/>
              <a:t> Skill sets/Training</a:t>
            </a:r>
          </a:p>
          <a:p>
            <a:pPr eaLnBrk="1" hangingPunct="1">
              <a:buFont typeface="Arial" panose="020B0604020202020204" pitchFamily="34" charset="0"/>
              <a:buChar char="•"/>
            </a:pPr>
            <a:r>
              <a:rPr lang="en-US" altLang="en-US"/>
              <a:t> User Satisfaction</a:t>
            </a:r>
          </a:p>
          <a:p>
            <a:pPr eaLnBrk="1" hangingPunct="1">
              <a:buFont typeface="Arial" panose="020B0604020202020204" pitchFamily="34" charset="0"/>
              <a:buChar char="•"/>
            </a:pPr>
            <a:r>
              <a:rPr lang="en-US" altLang="en-US"/>
              <a:t> Speed of change</a:t>
            </a:r>
          </a:p>
          <a:p>
            <a:pPr eaLnBrk="1" hangingPunct="1">
              <a:buFont typeface="Arial" panose="020B0604020202020204" pitchFamily="34" charset="0"/>
              <a:buChar char="•"/>
            </a:pPr>
            <a:endParaRPr lang="en-US" altLang="en-US"/>
          </a:p>
        </p:txBody>
      </p:sp>
      <p:sp>
        <p:nvSpPr>
          <p:cNvPr id="20484" name="TextBox 4">
            <a:extLst>
              <a:ext uri="{FF2B5EF4-FFF2-40B4-BE49-F238E27FC236}">
                <a16:creationId xmlns:a16="http://schemas.microsoft.com/office/drawing/2014/main" id="{01D8691C-B5CD-E640-8802-226276BC096A}"/>
              </a:ext>
            </a:extLst>
          </p:cNvPr>
          <p:cNvSpPr txBox="1">
            <a:spLocks noChangeArrowheads="1"/>
          </p:cNvSpPr>
          <p:nvPr/>
        </p:nvSpPr>
        <p:spPr bwMode="auto">
          <a:xfrm>
            <a:off x="4648200" y="1447800"/>
            <a:ext cx="2286000"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b="1"/>
              <a:t>Pain Points</a:t>
            </a:r>
          </a:p>
          <a:p>
            <a:pPr eaLnBrk="1" hangingPunct="1">
              <a:buFont typeface="Arial" panose="020B0604020202020204" pitchFamily="34" charset="0"/>
              <a:buChar char="•"/>
            </a:pPr>
            <a:r>
              <a:rPr lang="en-US" altLang="en-US"/>
              <a:t> Risk</a:t>
            </a:r>
          </a:p>
          <a:p>
            <a:pPr eaLnBrk="1" hangingPunct="1">
              <a:buFont typeface="Arial" panose="020B0604020202020204" pitchFamily="34" charset="0"/>
              <a:buChar char="•"/>
            </a:pPr>
            <a:r>
              <a:rPr lang="en-US" altLang="en-US"/>
              <a:t>Risk Mitigation</a:t>
            </a:r>
          </a:p>
          <a:p>
            <a:pPr eaLnBrk="1" hangingPunct="1">
              <a:buFont typeface="Arial" panose="020B0604020202020204" pitchFamily="34" charset="0"/>
              <a:buChar char="•"/>
            </a:pPr>
            <a:r>
              <a:rPr lang="en-US" altLang="en-US"/>
              <a:t>Downtime</a:t>
            </a:r>
          </a:p>
          <a:p>
            <a:pPr eaLnBrk="1" hangingPunct="1">
              <a:buFont typeface="Arial" panose="020B0604020202020204" pitchFamily="34" charset="0"/>
              <a:buChar char="•"/>
            </a:pPr>
            <a:r>
              <a:rPr lang="en-US" altLang="en-US"/>
              <a:t>Resource Shortages</a:t>
            </a:r>
          </a:p>
          <a:p>
            <a:pPr eaLnBrk="1" hangingPunct="1">
              <a:buFont typeface="Arial" panose="020B0604020202020204" pitchFamily="34" charset="0"/>
              <a:buChar char="•"/>
            </a:pPr>
            <a:r>
              <a:rPr lang="en-US" altLang="en-US"/>
              <a:t>Disruptive upgrades</a:t>
            </a:r>
          </a:p>
          <a:p>
            <a:pPr eaLnBrk="1" hangingPunct="1">
              <a:buFont typeface="Arial" panose="020B0604020202020204" pitchFamily="34" charset="0"/>
              <a:buChar char="•"/>
            </a:pPr>
            <a:r>
              <a:rPr lang="en-US" altLang="en-US"/>
              <a:t>Failures</a:t>
            </a:r>
          </a:p>
          <a:p>
            <a:pPr eaLnBrk="1" hangingPunct="1">
              <a:buFont typeface="Arial" panose="020B0604020202020204" pitchFamily="34" charset="0"/>
              <a:buChar char="•"/>
            </a:pPr>
            <a:r>
              <a:rPr lang="en-US" altLang="en-US"/>
              <a:t>Backups</a:t>
            </a:r>
          </a:p>
          <a:p>
            <a:pPr eaLnBrk="1" hangingPunct="1">
              <a:buFont typeface="Arial" panose="020B0604020202020204" pitchFamily="34" charset="0"/>
              <a:buChar char="•"/>
            </a:pPr>
            <a:r>
              <a:rPr lang="en-US" altLang="en-US"/>
              <a:t>Project Justification</a:t>
            </a:r>
          </a:p>
          <a:p>
            <a:pPr eaLnBrk="1" hangingPunct="1">
              <a:buFont typeface="Arial" panose="020B0604020202020204" pitchFamily="34" charset="0"/>
              <a:buChar char="•"/>
            </a:pPr>
            <a:r>
              <a:rPr lang="en-US" altLang="en-US"/>
              <a:t>Vendor Pressure</a:t>
            </a:r>
          </a:p>
          <a:p>
            <a:pPr eaLnBrk="1" hangingPunct="1"/>
            <a:endParaRPr lang="en-US" altLang="en-US"/>
          </a:p>
        </p:txBody>
      </p:sp>
      <p:sp>
        <p:nvSpPr>
          <p:cNvPr id="20485" name="TextBox 6">
            <a:extLst>
              <a:ext uri="{FF2B5EF4-FFF2-40B4-BE49-F238E27FC236}">
                <a16:creationId xmlns:a16="http://schemas.microsoft.com/office/drawing/2014/main" id="{681F2783-6DA2-0543-A2EC-7D9A8A3ED233}"/>
              </a:ext>
            </a:extLst>
          </p:cNvPr>
          <p:cNvSpPr txBox="1">
            <a:spLocks noChangeArrowheads="1"/>
          </p:cNvSpPr>
          <p:nvPr/>
        </p:nvSpPr>
        <p:spPr bwMode="auto">
          <a:xfrm>
            <a:off x="6629400" y="1447800"/>
            <a:ext cx="2514600" cy="261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b="1"/>
              <a:t>Compelling Events</a:t>
            </a:r>
          </a:p>
          <a:p>
            <a:pPr eaLnBrk="1" hangingPunct="1">
              <a:buFont typeface="Arial" panose="020B0604020202020204" pitchFamily="34" charset="0"/>
              <a:buChar char="•"/>
            </a:pPr>
            <a:r>
              <a:rPr lang="en-US" altLang="en-US"/>
              <a:t>Acquisition</a:t>
            </a:r>
          </a:p>
          <a:p>
            <a:pPr eaLnBrk="1" hangingPunct="1">
              <a:buFont typeface="Arial" panose="020B0604020202020204" pitchFamily="34" charset="0"/>
              <a:buChar char="•"/>
            </a:pPr>
            <a:r>
              <a:rPr lang="en-US" altLang="en-US"/>
              <a:t>Contract Expiration</a:t>
            </a:r>
          </a:p>
          <a:p>
            <a:pPr eaLnBrk="1" hangingPunct="1">
              <a:buFont typeface="Arial" panose="020B0604020202020204" pitchFamily="34" charset="0"/>
              <a:buChar char="•"/>
            </a:pPr>
            <a:r>
              <a:rPr lang="en-US" altLang="en-US"/>
              <a:t>New applications</a:t>
            </a:r>
          </a:p>
          <a:p>
            <a:pPr eaLnBrk="1" hangingPunct="1">
              <a:buFont typeface="Arial" panose="020B0604020202020204" pitchFamily="34" charset="0"/>
              <a:buChar char="•"/>
            </a:pPr>
            <a:r>
              <a:rPr lang="en-US" altLang="en-US"/>
              <a:t>Corporate Moves</a:t>
            </a:r>
          </a:p>
          <a:p>
            <a:pPr eaLnBrk="1" hangingPunct="1">
              <a:buFont typeface="Arial" panose="020B0604020202020204" pitchFamily="34" charset="0"/>
              <a:buChar char="•"/>
            </a:pPr>
            <a:r>
              <a:rPr lang="en-US" altLang="en-US"/>
              <a:t>Opening/Closing DCs or offices</a:t>
            </a:r>
          </a:p>
          <a:p>
            <a:pPr eaLnBrk="1" hangingPunct="1">
              <a:buFont typeface="Arial" panose="020B0604020202020204" pitchFamily="34" charset="0"/>
              <a:buChar char="•"/>
            </a:pPr>
            <a:r>
              <a:rPr lang="en-US" altLang="en-US"/>
              <a:t>Disaster planning</a:t>
            </a:r>
          </a:p>
          <a:p>
            <a:pPr eaLnBrk="1" hangingPunct="1">
              <a:buFont typeface="Arial" panose="020B0604020202020204" pitchFamily="34" charset="0"/>
              <a:buChar char="•"/>
            </a:pPr>
            <a:r>
              <a:rPr lang="en-US" altLang="en-US"/>
              <a:t>Security failures</a:t>
            </a:r>
          </a:p>
        </p:txBody>
      </p:sp>
      <p:sp>
        <p:nvSpPr>
          <p:cNvPr id="20486" name="TextBox 8">
            <a:extLst>
              <a:ext uri="{FF2B5EF4-FFF2-40B4-BE49-F238E27FC236}">
                <a16:creationId xmlns:a16="http://schemas.microsoft.com/office/drawing/2014/main" id="{148F5A7F-6A80-D84D-8A25-EA48F049EAE9}"/>
              </a:ext>
            </a:extLst>
          </p:cNvPr>
          <p:cNvSpPr txBox="1">
            <a:spLocks noChangeArrowheads="1"/>
          </p:cNvSpPr>
          <p:nvPr/>
        </p:nvSpPr>
        <p:spPr bwMode="auto">
          <a:xfrm>
            <a:off x="152400" y="1447800"/>
            <a:ext cx="22860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b="1"/>
              <a:t>Business Drivers</a:t>
            </a:r>
          </a:p>
          <a:p>
            <a:pPr eaLnBrk="1" hangingPunct="1">
              <a:buFont typeface="Arial" panose="020B0604020202020204" pitchFamily="34" charset="0"/>
              <a:buChar char="•"/>
            </a:pPr>
            <a:r>
              <a:rPr lang="en-US" altLang="en-US"/>
              <a:t>Processes</a:t>
            </a:r>
          </a:p>
          <a:p>
            <a:pPr eaLnBrk="1" hangingPunct="1">
              <a:buFont typeface="Arial" panose="020B0604020202020204" pitchFamily="34" charset="0"/>
              <a:buChar char="•"/>
            </a:pPr>
            <a:r>
              <a:rPr lang="en-US" altLang="en-US"/>
              <a:t>Procedures</a:t>
            </a:r>
          </a:p>
          <a:p>
            <a:pPr eaLnBrk="1" hangingPunct="1">
              <a:buFont typeface="Arial" panose="020B0604020202020204" pitchFamily="34" charset="0"/>
              <a:buChar char="•"/>
            </a:pPr>
            <a:r>
              <a:rPr lang="en-US" altLang="en-US"/>
              <a:t>Technology</a:t>
            </a:r>
          </a:p>
          <a:p>
            <a:pPr eaLnBrk="1" hangingPunct="1">
              <a:buFont typeface="Arial" panose="020B0604020202020204" pitchFamily="34" charset="0"/>
              <a:buChar char="•"/>
            </a:pPr>
            <a:r>
              <a:rPr lang="en-US" altLang="en-US"/>
              <a:t>Other influences</a:t>
            </a:r>
          </a:p>
          <a:p>
            <a:pPr eaLnBrk="1" hangingPunct="1"/>
            <a:endParaRPr lang="en-US" altLang="en-US"/>
          </a:p>
        </p:txBody>
      </p:sp>
      <p:pic>
        <p:nvPicPr>
          <p:cNvPr id="20487" name="Picture 4" descr="j0412208">
            <a:extLst>
              <a:ext uri="{FF2B5EF4-FFF2-40B4-BE49-F238E27FC236}">
                <a16:creationId xmlns:a16="http://schemas.microsoft.com/office/drawing/2014/main" id="{0F2134AC-F6A1-3846-AB8C-8DABD8E69D95}"/>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128231" y="3625851"/>
            <a:ext cx="2286000" cy="1893794"/>
          </a:xfrm>
        </p:spPr>
      </p:pic>
    </p:spTree>
    <p:extLst>
      <p:ext uri="{BB962C8B-B14F-4D97-AF65-F5344CB8AC3E}">
        <p14:creationId xmlns:p14="http://schemas.microsoft.com/office/powerpoint/2010/main" val="1899508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BF62373-003F-304D-A41F-E76C19D7CEB1}"/>
              </a:ext>
            </a:extLst>
          </p:cNvPr>
          <p:cNvSpPr>
            <a:spLocks noGrp="1"/>
          </p:cNvSpPr>
          <p:nvPr>
            <p:ph type="title"/>
          </p:nvPr>
        </p:nvSpPr>
        <p:spPr/>
        <p:txBody>
          <a:bodyPr/>
          <a:lstStyle/>
          <a:p>
            <a:pPr eaLnBrk="1" hangingPunct="1"/>
            <a:r>
              <a:rPr lang="en-US" altLang="en-US"/>
              <a:t>Compliance Requirements</a:t>
            </a:r>
          </a:p>
        </p:txBody>
      </p:sp>
      <p:sp>
        <p:nvSpPr>
          <p:cNvPr id="21507" name="Content Placeholder 7">
            <a:extLst>
              <a:ext uri="{FF2B5EF4-FFF2-40B4-BE49-F238E27FC236}">
                <a16:creationId xmlns:a16="http://schemas.microsoft.com/office/drawing/2014/main" id="{34366FC1-304F-994E-B2C6-5252DC05088A}"/>
              </a:ext>
            </a:extLst>
          </p:cNvPr>
          <p:cNvSpPr>
            <a:spLocks noGrp="1"/>
          </p:cNvSpPr>
          <p:nvPr>
            <p:ph sz="half" idx="2"/>
          </p:nvPr>
        </p:nvSpPr>
        <p:spPr>
          <a:xfrm>
            <a:off x="4648200" y="1524000"/>
            <a:ext cx="4495800" cy="4495800"/>
          </a:xfrm>
        </p:spPr>
        <p:txBody>
          <a:bodyPr/>
          <a:lstStyle/>
          <a:p>
            <a:pPr eaLnBrk="1" hangingPunct="1">
              <a:buFontTx/>
              <a:buNone/>
            </a:pPr>
            <a:r>
              <a:rPr lang="en-US" altLang="en-US">
                <a:solidFill>
                  <a:srgbClr val="C00000"/>
                </a:solidFill>
              </a:rPr>
              <a:t>Compliance Requirements</a:t>
            </a:r>
          </a:p>
          <a:p>
            <a:pPr eaLnBrk="1" hangingPunct="1"/>
            <a:r>
              <a:rPr lang="en-US" altLang="en-US"/>
              <a:t>Industry Sector</a:t>
            </a:r>
          </a:p>
          <a:p>
            <a:pPr lvl="1" eaLnBrk="1" hangingPunct="1"/>
            <a:r>
              <a:rPr lang="en-US" altLang="en-US"/>
              <a:t>All – SOX</a:t>
            </a:r>
          </a:p>
          <a:p>
            <a:pPr lvl="1" eaLnBrk="1" hangingPunct="1"/>
            <a:r>
              <a:rPr lang="en-US" altLang="en-US"/>
              <a:t>Financial – Basel II</a:t>
            </a:r>
          </a:p>
          <a:p>
            <a:pPr lvl="1" eaLnBrk="1" hangingPunct="1"/>
            <a:r>
              <a:rPr lang="en-US" altLang="en-US"/>
              <a:t>Healthcare – HIPAA</a:t>
            </a:r>
          </a:p>
          <a:p>
            <a:pPr eaLnBrk="1" hangingPunct="1"/>
            <a:r>
              <a:rPr lang="en-US" altLang="en-US"/>
              <a:t>Jurisdiction</a:t>
            </a:r>
          </a:p>
          <a:p>
            <a:pPr lvl="1" eaLnBrk="1" hangingPunct="1"/>
            <a:r>
              <a:rPr lang="en-US" altLang="en-US"/>
              <a:t>USA</a:t>
            </a:r>
          </a:p>
          <a:p>
            <a:pPr lvl="1" eaLnBrk="1" hangingPunct="1"/>
            <a:r>
              <a:rPr lang="en-US" altLang="en-US"/>
              <a:t>Europe</a:t>
            </a:r>
          </a:p>
          <a:p>
            <a:pPr lvl="1" eaLnBrk="1" hangingPunct="1"/>
            <a:r>
              <a:rPr lang="en-US" altLang="en-US"/>
              <a:t>Australia</a:t>
            </a:r>
          </a:p>
        </p:txBody>
      </p:sp>
      <p:sp>
        <p:nvSpPr>
          <p:cNvPr id="21508" name="Content Placeholder 8">
            <a:extLst>
              <a:ext uri="{FF2B5EF4-FFF2-40B4-BE49-F238E27FC236}">
                <a16:creationId xmlns:a16="http://schemas.microsoft.com/office/drawing/2014/main" id="{64DEF2CB-DBB2-3240-9895-E17E1964CA92}"/>
              </a:ext>
            </a:extLst>
          </p:cNvPr>
          <p:cNvSpPr>
            <a:spLocks noGrp="1"/>
          </p:cNvSpPr>
          <p:nvPr>
            <p:ph sz="half" idx="1"/>
          </p:nvPr>
        </p:nvSpPr>
        <p:spPr/>
        <p:txBody>
          <a:bodyPr/>
          <a:lstStyle/>
          <a:p>
            <a:pPr algn="ctr" eaLnBrk="1" hangingPunct="1">
              <a:buFontTx/>
              <a:buNone/>
            </a:pPr>
            <a:r>
              <a:rPr lang="en-US" altLang="en-US">
                <a:solidFill>
                  <a:srgbClr val="C00000"/>
                </a:solidFill>
              </a:rPr>
              <a:t>The Common </a:t>
            </a:r>
            <a:br>
              <a:rPr lang="en-US" altLang="en-US">
                <a:solidFill>
                  <a:srgbClr val="C00000"/>
                </a:solidFill>
              </a:rPr>
            </a:br>
            <a:r>
              <a:rPr lang="en-US" altLang="en-US">
                <a:solidFill>
                  <a:srgbClr val="C00000"/>
                </a:solidFill>
              </a:rPr>
              <a:t>Regulatory Framework</a:t>
            </a:r>
          </a:p>
          <a:p>
            <a:pPr eaLnBrk="1" hangingPunct="1"/>
            <a:r>
              <a:rPr lang="en-US" altLang="en-US"/>
              <a:t>Data protection and security</a:t>
            </a:r>
          </a:p>
          <a:p>
            <a:pPr eaLnBrk="1" hangingPunct="1"/>
            <a:r>
              <a:rPr lang="en-US" altLang="en-US"/>
              <a:t>Data privacy</a:t>
            </a:r>
          </a:p>
          <a:p>
            <a:pPr eaLnBrk="1" hangingPunct="1"/>
            <a:r>
              <a:rPr lang="en-US" altLang="en-US"/>
              <a:t>Data retention / deletion / audit trails</a:t>
            </a:r>
          </a:p>
          <a:p>
            <a:pPr eaLnBrk="1" hangingPunct="1"/>
            <a:endParaRPr lang="en-US" altLang="en-US"/>
          </a:p>
        </p:txBody>
      </p:sp>
      <p:pic>
        <p:nvPicPr>
          <p:cNvPr id="21509" name="Picture 3">
            <a:extLst>
              <a:ext uri="{FF2B5EF4-FFF2-40B4-BE49-F238E27FC236}">
                <a16:creationId xmlns:a16="http://schemas.microsoft.com/office/drawing/2014/main" id="{161B4C75-7356-304C-A69C-96F720D735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4857750"/>
            <a:ext cx="2505075"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01719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4405DD6-1C4A-D641-820D-459C38F72FAA}"/>
              </a:ext>
            </a:extLst>
          </p:cNvPr>
          <p:cNvSpPr>
            <a:spLocks noGrp="1"/>
          </p:cNvSpPr>
          <p:nvPr>
            <p:ph type="title"/>
          </p:nvPr>
        </p:nvSpPr>
        <p:spPr/>
        <p:txBody>
          <a:bodyPr/>
          <a:lstStyle/>
          <a:p>
            <a:pPr eaLnBrk="1" hangingPunct="1"/>
            <a:r>
              <a:rPr lang="en-US" altLang="en-US"/>
              <a:t>Cost Management</a:t>
            </a:r>
          </a:p>
        </p:txBody>
      </p:sp>
      <p:sp>
        <p:nvSpPr>
          <p:cNvPr id="25603" name="Content Placeholder 2">
            <a:extLst>
              <a:ext uri="{FF2B5EF4-FFF2-40B4-BE49-F238E27FC236}">
                <a16:creationId xmlns:a16="http://schemas.microsoft.com/office/drawing/2014/main" id="{A7F6A1BF-6A3A-5E49-A9DA-02E8EFB92C25}"/>
              </a:ext>
            </a:extLst>
          </p:cNvPr>
          <p:cNvSpPr>
            <a:spLocks noGrp="1"/>
          </p:cNvSpPr>
          <p:nvPr>
            <p:ph idx="1"/>
          </p:nvPr>
        </p:nvSpPr>
        <p:spPr/>
        <p:txBody>
          <a:bodyPr/>
          <a:lstStyle/>
          <a:p>
            <a:pPr eaLnBrk="1" hangingPunct="1"/>
            <a:r>
              <a:rPr lang="en-US" altLang="en-US" dirty="0"/>
              <a:t>Costs in a Data Center can come from:</a:t>
            </a:r>
          </a:p>
          <a:p>
            <a:pPr lvl="1" eaLnBrk="1" hangingPunct="1"/>
            <a:r>
              <a:rPr lang="en-US" altLang="en-US" sz="1800" dirty="0" err="1"/>
              <a:t>Siloing</a:t>
            </a:r>
            <a:r>
              <a:rPr lang="en-US" altLang="en-US" sz="1800" dirty="0"/>
              <a:t> application resources</a:t>
            </a:r>
          </a:p>
          <a:p>
            <a:pPr lvl="2" eaLnBrk="1" hangingPunct="1"/>
            <a:r>
              <a:rPr lang="en-US" altLang="en-US" sz="1800" dirty="0"/>
              <a:t>Compute, storage and network resources are tied up and unavailable</a:t>
            </a:r>
          </a:p>
          <a:p>
            <a:pPr lvl="2" eaLnBrk="1" hangingPunct="1"/>
            <a:r>
              <a:rPr lang="en-US" altLang="en-US" sz="1800" dirty="0"/>
              <a:t>Poor utilization of existing resources drives up capital costs</a:t>
            </a:r>
          </a:p>
          <a:p>
            <a:pPr lvl="2" eaLnBrk="1" hangingPunct="1"/>
            <a:r>
              <a:rPr lang="en-US" altLang="en-US" sz="1800" dirty="0"/>
              <a:t>Applications are often over-provisioned in an attempt to anticipate growth and postpone the need to add capacity later</a:t>
            </a:r>
          </a:p>
          <a:p>
            <a:pPr lvl="1" eaLnBrk="1" hangingPunct="1"/>
            <a:r>
              <a:rPr lang="en-US" altLang="en-US" sz="1800" dirty="0"/>
              <a:t>Difficulty reallocating resources</a:t>
            </a:r>
          </a:p>
          <a:p>
            <a:pPr lvl="2" eaLnBrk="1" hangingPunct="1"/>
            <a:r>
              <a:rPr lang="en-US" altLang="en-US" sz="1800" dirty="0"/>
              <a:t>De-allocation, which is as complex and costly as allocating new resources</a:t>
            </a:r>
          </a:p>
          <a:p>
            <a:pPr lvl="2" eaLnBrk="1" hangingPunct="1"/>
            <a:r>
              <a:rPr lang="en-US" altLang="en-US" sz="1800" dirty="0"/>
              <a:t>It is often less expensive to purchase new resources when operational costs and delays are factored in</a:t>
            </a:r>
          </a:p>
        </p:txBody>
      </p:sp>
    </p:spTree>
    <p:extLst>
      <p:ext uri="{BB962C8B-B14F-4D97-AF65-F5344CB8AC3E}">
        <p14:creationId xmlns:p14="http://schemas.microsoft.com/office/powerpoint/2010/main" val="3537746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E9C8F22-E84F-6448-8D9F-E3229D2F8C19}"/>
              </a:ext>
            </a:extLst>
          </p:cNvPr>
          <p:cNvSpPr>
            <a:spLocks noGrp="1"/>
          </p:cNvSpPr>
          <p:nvPr>
            <p:ph type="title"/>
          </p:nvPr>
        </p:nvSpPr>
        <p:spPr/>
        <p:txBody>
          <a:bodyPr/>
          <a:lstStyle/>
          <a:p>
            <a:pPr eaLnBrk="1" hangingPunct="1"/>
            <a:r>
              <a:rPr lang="en-US" altLang="en-US"/>
              <a:t>Who makes decisions?</a:t>
            </a:r>
          </a:p>
        </p:txBody>
      </p:sp>
      <p:sp>
        <p:nvSpPr>
          <p:cNvPr id="26627" name="Content Placeholder 2">
            <a:extLst>
              <a:ext uri="{FF2B5EF4-FFF2-40B4-BE49-F238E27FC236}">
                <a16:creationId xmlns:a16="http://schemas.microsoft.com/office/drawing/2014/main" id="{BDBF7239-D3D3-1047-9163-EF8E7599C703}"/>
              </a:ext>
            </a:extLst>
          </p:cNvPr>
          <p:cNvSpPr>
            <a:spLocks noGrp="1"/>
          </p:cNvSpPr>
          <p:nvPr>
            <p:ph sz="half" idx="1"/>
          </p:nvPr>
        </p:nvSpPr>
        <p:spPr>
          <a:xfrm>
            <a:off x="304800" y="1371600"/>
            <a:ext cx="4191000" cy="3048000"/>
          </a:xfrm>
        </p:spPr>
        <p:txBody>
          <a:bodyPr/>
          <a:lstStyle/>
          <a:p>
            <a:pPr eaLnBrk="1" hangingPunct="1"/>
            <a:r>
              <a:rPr lang="en-US" altLang="en-US"/>
              <a:t>CFO</a:t>
            </a:r>
          </a:p>
          <a:p>
            <a:pPr eaLnBrk="1" hangingPunct="1"/>
            <a:r>
              <a:rPr lang="en-US" altLang="en-US"/>
              <a:t>CIO</a:t>
            </a:r>
          </a:p>
          <a:p>
            <a:pPr eaLnBrk="1" hangingPunct="1"/>
            <a:r>
              <a:rPr lang="en-US" altLang="en-US"/>
              <a:t>VP of Sales</a:t>
            </a:r>
          </a:p>
          <a:p>
            <a:pPr eaLnBrk="1" hangingPunct="1"/>
            <a:r>
              <a:rPr lang="en-US" altLang="en-US"/>
              <a:t>VP of Marketing</a:t>
            </a:r>
          </a:p>
          <a:p>
            <a:pPr eaLnBrk="1" hangingPunct="1"/>
            <a:r>
              <a:rPr lang="en-US" altLang="en-US"/>
              <a:t>Facilities</a:t>
            </a:r>
          </a:p>
        </p:txBody>
      </p:sp>
      <p:sp>
        <p:nvSpPr>
          <p:cNvPr id="26628" name="Content Placeholder 3">
            <a:extLst>
              <a:ext uri="{FF2B5EF4-FFF2-40B4-BE49-F238E27FC236}">
                <a16:creationId xmlns:a16="http://schemas.microsoft.com/office/drawing/2014/main" id="{E1D9DDF4-B6A2-0F4B-A695-F0397ACA1882}"/>
              </a:ext>
            </a:extLst>
          </p:cNvPr>
          <p:cNvSpPr>
            <a:spLocks noGrp="1"/>
          </p:cNvSpPr>
          <p:nvPr>
            <p:ph sz="half" idx="2"/>
          </p:nvPr>
        </p:nvSpPr>
        <p:spPr>
          <a:xfrm>
            <a:off x="4648200" y="1371600"/>
            <a:ext cx="4191000" cy="2667000"/>
          </a:xfrm>
        </p:spPr>
        <p:txBody>
          <a:bodyPr/>
          <a:lstStyle/>
          <a:p>
            <a:pPr eaLnBrk="1" hangingPunct="1"/>
            <a:r>
              <a:rPr lang="en-US" altLang="en-US"/>
              <a:t>CEO</a:t>
            </a:r>
          </a:p>
          <a:p>
            <a:pPr eaLnBrk="1" hangingPunct="1"/>
            <a:r>
              <a:rPr lang="en-US" altLang="en-US"/>
              <a:t>CTO</a:t>
            </a:r>
          </a:p>
          <a:p>
            <a:pPr eaLnBrk="1" hangingPunct="1"/>
            <a:r>
              <a:rPr lang="en-US" altLang="en-US"/>
              <a:t>CISO</a:t>
            </a:r>
          </a:p>
          <a:p>
            <a:pPr eaLnBrk="1" hangingPunct="1"/>
            <a:r>
              <a:rPr lang="en-US" altLang="en-US"/>
              <a:t>Legal Department</a:t>
            </a:r>
          </a:p>
          <a:p>
            <a:pPr eaLnBrk="1" hangingPunct="1"/>
            <a:r>
              <a:rPr lang="en-US" altLang="en-US"/>
              <a:t>Employees</a:t>
            </a:r>
          </a:p>
          <a:p>
            <a:pPr eaLnBrk="1" hangingPunct="1"/>
            <a:endParaRPr lang="en-US" altLang="en-US"/>
          </a:p>
        </p:txBody>
      </p:sp>
      <p:sp>
        <p:nvSpPr>
          <p:cNvPr id="26629" name="TextBox 4">
            <a:extLst>
              <a:ext uri="{FF2B5EF4-FFF2-40B4-BE49-F238E27FC236}">
                <a16:creationId xmlns:a16="http://schemas.microsoft.com/office/drawing/2014/main" id="{EB7DAA54-C835-2B46-9591-2E1B6895EA92}"/>
              </a:ext>
            </a:extLst>
          </p:cNvPr>
          <p:cNvSpPr txBox="1">
            <a:spLocks noChangeArrowheads="1"/>
          </p:cNvSpPr>
          <p:nvPr/>
        </p:nvSpPr>
        <p:spPr bwMode="auto">
          <a:xfrm>
            <a:off x="685800" y="4191000"/>
            <a:ext cx="8001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800">
                <a:solidFill>
                  <a:srgbClr val="C00000"/>
                </a:solidFill>
              </a:rPr>
              <a:t>Decisions that affect the data center can involve almost every aspect of the corporation.</a:t>
            </a:r>
          </a:p>
        </p:txBody>
      </p:sp>
    </p:spTree>
    <p:extLst>
      <p:ext uri="{BB962C8B-B14F-4D97-AF65-F5344CB8AC3E}">
        <p14:creationId xmlns:p14="http://schemas.microsoft.com/office/powerpoint/2010/main" val="2166841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9BB7238C-F278-1F47-BA15-9773B100796D}"/>
              </a:ext>
            </a:extLst>
          </p:cNvPr>
          <p:cNvSpPr>
            <a:spLocks noGrp="1"/>
          </p:cNvSpPr>
          <p:nvPr>
            <p:ph type="title"/>
          </p:nvPr>
        </p:nvSpPr>
        <p:spPr/>
        <p:txBody>
          <a:bodyPr/>
          <a:lstStyle/>
          <a:p>
            <a:pPr eaLnBrk="1" hangingPunct="1"/>
            <a:r>
              <a:rPr lang="en-US" altLang="en-US"/>
              <a:t>Know your Decision Makers</a:t>
            </a:r>
          </a:p>
        </p:txBody>
      </p:sp>
      <p:pic>
        <p:nvPicPr>
          <p:cNvPr id="27651" name="Picture 2">
            <a:extLst>
              <a:ext uri="{FF2B5EF4-FFF2-40B4-BE49-F238E27FC236}">
                <a16:creationId xmlns:a16="http://schemas.microsoft.com/office/drawing/2014/main" id="{DA22846B-E30B-1F47-A520-092EE4703A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4800" y="1268760"/>
            <a:ext cx="8534400" cy="4392488"/>
          </a:xfrm>
        </p:spPr>
      </p:pic>
    </p:spTree>
    <p:extLst>
      <p:ext uri="{BB962C8B-B14F-4D97-AF65-F5344CB8AC3E}">
        <p14:creationId xmlns:p14="http://schemas.microsoft.com/office/powerpoint/2010/main" val="3941194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5" name="Picture 160" descr="13194_11_2006_Jayshree_ C-Scape">
            <a:extLst>
              <a:ext uri="{FF2B5EF4-FFF2-40B4-BE49-F238E27FC236}">
                <a16:creationId xmlns:a16="http://schemas.microsoft.com/office/drawing/2014/main" id="{C9BF1A06-EDBB-CB4B-ACF5-103883A552B6}"/>
              </a:ext>
            </a:extLst>
          </p:cNvPr>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71600"/>
            <a:ext cx="91440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6607" name="AutoShape 319" descr="13194_11_2006_Jayshree_ C-Scape">
            <a:extLst>
              <a:ext uri="{FF2B5EF4-FFF2-40B4-BE49-F238E27FC236}">
                <a16:creationId xmlns:a16="http://schemas.microsoft.com/office/drawing/2014/main" id="{3216DA3D-992F-AF44-98D4-56C2C8D0B21A}"/>
              </a:ext>
            </a:extLst>
          </p:cNvPr>
          <p:cNvSpPr>
            <a:spLocks noChangeArrowheads="1"/>
          </p:cNvSpPr>
          <p:nvPr/>
        </p:nvSpPr>
        <p:spPr bwMode="auto">
          <a:xfrm>
            <a:off x="7159625" y="5588000"/>
            <a:ext cx="1984375" cy="182563"/>
          </a:xfrm>
          <a:prstGeom prst="wedgeRectCallout">
            <a:avLst>
              <a:gd name="adj1" fmla="val 3361"/>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Check Customer DB</a:t>
            </a:r>
          </a:p>
        </p:txBody>
      </p:sp>
      <p:sp>
        <p:nvSpPr>
          <p:cNvPr id="1036608" name="AutoShape 320" descr="13194_11_2006_Jayshree_ C-Scape">
            <a:extLst>
              <a:ext uri="{FF2B5EF4-FFF2-40B4-BE49-F238E27FC236}">
                <a16:creationId xmlns:a16="http://schemas.microsoft.com/office/drawing/2014/main" id="{1B03D8F4-75FE-BC45-B064-89EE7D5F6F8D}"/>
              </a:ext>
            </a:extLst>
          </p:cNvPr>
          <p:cNvSpPr>
            <a:spLocks noChangeArrowheads="1"/>
          </p:cNvSpPr>
          <p:nvPr/>
        </p:nvSpPr>
        <p:spPr bwMode="auto">
          <a:xfrm>
            <a:off x="7159625" y="2246313"/>
            <a:ext cx="1984375" cy="182562"/>
          </a:xfrm>
          <a:prstGeom prst="wedgeRectCallout">
            <a:avLst>
              <a:gd name="adj1" fmla="val 3361"/>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Premium Customer?</a:t>
            </a:r>
          </a:p>
        </p:txBody>
      </p:sp>
      <p:sp>
        <p:nvSpPr>
          <p:cNvPr id="1036610" name="AutoShape 322" descr="13194_11_2006_Jayshree_ C-Scape">
            <a:extLst>
              <a:ext uri="{FF2B5EF4-FFF2-40B4-BE49-F238E27FC236}">
                <a16:creationId xmlns:a16="http://schemas.microsoft.com/office/drawing/2014/main" id="{38B3DF8C-FEA8-D843-B682-A9500F6D8448}"/>
              </a:ext>
            </a:extLst>
          </p:cNvPr>
          <p:cNvSpPr>
            <a:spLocks noChangeArrowheads="1"/>
          </p:cNvSpPr>
          <p:nvPr/>
        </p:nvSpPr>
        <p:spPr bwMode="auto">
          <a:xfrm>
            <a:off x="7159625" y="3060700"/>
            <a:ext cx="1984375" cy="182563"/>
          </a:xfrm>
          <a:prstGeom prst="wedgeRectCallout">
            <a:avLst>
              <a:gd name="adj1" fmla="val 3361"/>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Enter Order</a:t>
            </a:r>
          </a:p>
        </p:txBody>
      </p:sp>
      <p:sp>
        <p:nvSpPr>
          <p:cNvPr id="1036619" name="AutoShape 331" descr="13194_11_2006_Jayshree_ C-Scape">
            <a:extLst>
              <a:ext uri="{FF2B5EF4-FFF2-40B4-BE49-F238E27FC236}">
                <a16:creationId xmlns:a16="http://schemas.microsoft.com/office/drawing/2014/main" id="{3B745055-D98B-674A-AB61-C1C6C1CAF98A}"/>
              </a:ext>
            </a:extLst>
          </p:cNvPr>
          <p:cNvSpPr>
            <a:spLocks noChangeArrowheads="1"/>
          </p:cNvSpPr>
          <p:nvPr/>
        </p:nvSpPr>
        <p:spPr bwMode="auto">
          <a:xfrm>
            <a:off x="7159625" y="4706938"/>
            <a:ext cx="1984375" cy="182562"/>
          </a:xfrm>
          <a:prstGeom prst="wedgeRectCallout">
            <a:avLst>
              <a:gd name="adj1" fmla="val 3361"/>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Check Account Balance</a:t>
            </a:r>
          </a:p>
        </p:txBody>
      </p:sp>
      <p:sp>
        <p:nvSpPr>
          <p:cNvPr id="1036628" name="AutoShape 340" descr="13194_11_2006_Jayshree_ C-Scape">
            <a:extLst>
              <a:ext uri="{FF2B5EF4-FFF2-40B4-BE49-F238E27FC236}">
                <a16:creationId xmlns:a16="http://schemas.microsoft.com/office/drawing/2014/main" id="{47224EEF-5254-7A46-AC10-7DCC9837D713}"/>
              </a:ext>
            </a:extLst>
          </p:cNvPr>
          <p:cNvSpPr>
            <a:spLocks noChangeArrowheads="1"/>
          </p:cNvSpPr>
          <p:nvPr/>
        </p:nvSpPr>
        <p:spPr bwMode="auto">
          <a:xfrm>
            <a:off x="7159625" y="4889500"/>
            <a:ext cx="1984375" cy="182563"/>
          </a:xfrm>
          <a:prstGeom prst="wedgeRectCallout">
            <a:avLst>
              <a:gd name="adj1" fmla="val 3361"/>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Check Credit</a:t>
            </a:r>
          </a:p>
        </p:txBody>
      </p:sp>
      <p:sp>
        <p:nvSpPr>
          <p:cNvPr id="1036634" name="AutoShape 346" descr="13194_11_2006_Jayshree_ C-Scape">
            <a:extLst>
              <a:ext uri="{FF2B5EF4-FFF2-40B4-BE49-F238E27FC236}">
                <a16:creationId xmlns:a16="http://schemas.microsoft.com/office/drawing/2014/main" id="{0451E349-5912-BD42-B384-D1562AFDA559}"/>
              </a:ext>
            </a:extLst>
          </p:cNvPr>
          <p:cNvSpPr>
            <a:spLocks noChangeArrowheads="1"/>
          </p:cNvSpPr>
          <p:nvPr/>
        </p:nvSpPr>
        <p:spPr bwMode="auto">
          <a:xfrm>
            <a:off x="7159625" y="5072063"/>
            <a:ext cx="1984375" cy="182562"/>
          </a:xfrm>
          <a:prstGeom prst="wedgeRectCallout">
            <a:avLst>
              <a:gd name="adj1" fmla="val 2079"/>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Credit Override Required</a:t>
            </a:r>
          </a:p>
        </p:txBody>
      </p:sp>
      <p:sp>
        <p:nvSpPr>
          <p:cNvPr id="1036676" name="AutoShape 388" descr="13194_11_2006_Jayshree_ C-Scape">
            <a:extLst>
              <a:ext uri="{FF2B5EF4-FFF2-40B4-BE49-F238E27FC236}">
                <a16:creationId xmlns:a16="http://schemas.microsoft.com/office/drawing/2014/main" id="{76405969-438A-7A4B-A30C-4C9AA848F6B1}"/>
              </a:ext>
            </a:extLst>
          </p:cNvPr>
          <p:cNvSpPr>
            <a:spLocks noChangeArrowheads="1"/>
          </p:cNvSpPr>
          <p:nvPr/>
        </p:nvSpPr>
        <p:spPr bwMode="auto">
          <a:xfrm>
            <a:off x="7159625" y="3243263"/>
            <a:ext cx="1984375" cy="182562"/>
          </a:xfrm>
          <a:prstGeom prst="wedgeRectCallout">
            <a:avLst>
              <a:gd name="adj1" fmla="val 3361"/>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Check Inventory</a:t>
            </a:r>
          </a:p>
        </p:txBody>
      </p:sp>
      <p:sp>
        <p:nvSpPr>
          <p:cNvPr id="1036678" name="AutoShape 390" descr="13194_11_2006_Jayshree_ C-Scape">
            <a:extLst>
              <a:ext uri="{FF2B5EF4-FFF2-40B4-BE49-F238E27FC236}">
                <a16:creationId xmlns:a16="http://schemas.microsoft.com/office/drawing/2014/main" id="{6567F807-47C1-A348-BA30-C1A1F7986868}"/>
              </a:ext>
            </a:extLst>
          </p:cNvPr>
          <p:cNvSpPr>
            <a:spLocks noChangeArrowheads="1"/>
          </p:cNvSpPr>
          <p:nvPr/>
        </p:nvSpPr>
        <p:spPr bwMode="auto">
          <a:xfrm>
            <a:off x="7159625" y="3906838"/>
            <a:ext cx="1984375" cy="182562"/>
          </a:xfrm>
          <a:prstGeom prst="wedgeRectCallout">
            <a:avLst>
              <a:gd name="adj1" fmla="val 3361"/>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Check Availability</a:t>
            </a:r>
          </a:p>
        </p:txBody>
      </p:sp>
      <p:sp>
        <p:nvSpPr>
          <p:cNvPr id="1036687" name="AutoShape 399" descr="13194_11_2006_Jayshree_ C-Scape">
            <a:extLst>
              <a:ext uri="{FF2B5EF4-FFF2-40B4-BE49-F238E27FC236}">
                <a16:creationId xmlns:a16="http://schemas.microsoft.com/office/drawing/2014/main" id="{BD1DE3AB-A30C-7E45-92BA-8F9B5E39E916}"/>
              </a:ext>
            </a:extLst>
          </p:cNvPr>
          <p:cNvSpPr>
            <a:spLocks noChangeArrowheads="1"/>
          </p:cNvSpPr>
          <p:nvPr/>
        </p:nvSpPr>
        <p:spPr bwMode="auto">
          <a:xfrm>
            <a:off x="7159625" y="3425825"/>
            <a:ext cx="1984375" cy="182563"/>
          </a:xfrm>
          <a:prstGeom prst="wedgeRectCallout">
            <a:avLst>
              <a:gd name="adj1" fmla="val 2079"/>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Update Inventory</a:t>
            </a:r>
          </a:p>
        </p:txBody>
      </p:sp>
      <p:sp>
        <p:nvSpPr>
          <p:cNvPr id="1036694" name="AutoShape 406" descr="13194_11_2006_Jayshree_ C-Scape">
            <a:extLst>
              <a:ext uri="{FF2B5EF4-FFF2-40B4-BE49-F238E27FC236}">
                <a16:creationId xmlns:a16="http://schemas.microsoft.com/office/drawing/2014/main" id="{1372E8D1-04AF-1D43-8DDC-C5F9D96FE9DC}"/>
              </a:ext>
            </a:extLst>
          </p:cNvPr>
          <p:cNvSpPr>
            <a:spLocks noChangeArrowheads="1"/>
          </p:cNvSpPr>
          <p:nvPr/>
        </p:nvSpPr>
        <p:spPr bwMode="auto">
          <a:xfrm>
            <a:off x="7159625" y="4089400"/>
            <a:ext cx="1984375" cy="182563"/>
          </a:xfrm>
          <a:prstGeom prst="wedgeRectCallout">
            <a:avLst>
              <a:gd name="adj1" fmla="val 3361"/>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Initiate Billing</a:t>
            </a:r>
          </a:p>
        </p:txBody>
      </p:sp>
      <p:sp>
        <p:nvSpPr>
          <p:cNvPr id="1036702" name="AutoShape 414" descr="13194_11_2006_Jayshree_ C-Scape">
            <a:extLst>
              <a:ext uri="{FF2B5EF4-FFF2-40B4-BE49-F238E27FC236}">
                <a16:creationId xmlns:a16="http://schemas.microsoft.com/office/drawing/2014/main" id="{18F17479-8AE8-1348-8974-509E94A74153}"/>
              </a:ext>
            </a:extLst>
          </p:cNvPr>
          <p:cNvSpPr>
            <a:spLocks noChangeArrowheads="1"/>
          </p:cNvSpPr>
          <p:nvPr/>
        </p:nvSpPr>
        <p:spPr bwMode="auto">
          <a:xfrm>
            <a:off x="7159625" y="2428875"/>
            <a:ext cx="1984375" cy="182563"/>
          </a:xfrm>
          <a:prstGeom prst="wedgeRectCallout">
            <a:avLst>
              <a:gd name="adj1" fmla="val 3361"/>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Update Records</a:t>
            </a:r>
          </a:p>
        </p:txBody>
      </p:sp>
      <p:sp>
        <p:nvSpPr>
          <p:cNvPr id="1036631" name="AutoShape 343" descr="13194_11_2006_Jayshree_ C-Scape">
            <a:extLst>
              <a:ext uri="{FF2B5EF4-FFF2-40B4-BE49-F238E27FC236}">
                <a16:creationId xmlns:a16="http://schemas.microsoft.com/office/drawing/2014/main" id="{8566B093-6D1D-F04D-AAC0-BCA30879503E}"/>
              </a:ext>
            </a:extLst>
          </p:cNvPr>
          <p:cNvSpPr>
            <a:spLocks noChangeArrowheads="1"/>
          </p:cNvSpPr>
          <p:nvPr/>
        </p:nvSpPr>
        <p:spPr bwMode="auto">
          <a:xfrm>
            <a:off x="0" y="6334125"/>
            <a:ext cx="1528763" cy="182563"/>
          </a:xfrm>
          <a:prstGeom prst="wedgeRectCallout">
            <a:avLst>
              <a:gd name="adj1" fmla="val -2648"/>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Check Credit History</a:t>
            </a:r>
          </a:p>
        </p:txBody>
      </p:sp>
      <p:sp>
        <p:nvSpPr>
          <p:cNvPr id="1036387" name="Text Box 99" descr="13194_11_2006_Jayshree_ C-Scape">
            <a:extLst>
              <a:ext uri="{FF2B5EF4-FFF2-40B4-BE49-F238E27FC236}">
                <a16:creationId xmlns:a16="http://schemas.microsoft.com/office/drawing/2014/main" id="{29189ED7-4EC9-0749-B74E-E2079490EDCF}"/>
              </a:ext>
            </a:extLst>
          </p:cNvPr>
          <p:cNvSpPr txBox="1">
            <a:spLocks noChangeArrowheads="1"/>
          </p:cNvSpPr>
          <p:nvPr/>
        </p:nvSpPr>
        <p:spPr bwMode="blackGray">
          <a:xfrm>
            <a:off x="1971675" y="3055938"/>
            <a:ext cx="757238" cy="346075"/>
          </a:xfrm>
          <a:prstGeom prst="rect">
            <a:avLst/>
          </a:prstGeom>
          <a:noFill/>
          <a:ln w="6350" algn="ctr">
            <a:noFill/>
            <a:miter lim="800000"/>
            <a:headEnd/>
            <a:tailEnd/>
          </a:ln>
          <a:effectLst>
            <a:outerShdw dist="35921" dir="2700000" algn="ctr" rotWithShape="0">
              <a:schemeClr val="bg2"/>
            </a:outerShdw>
          </a:effectLst>
        </p:spPr>
        <p:txBody>
          <a:bodyPr lIns="0" tIns="0" rIns="0" bIns="0" anchor="ctr">
            <a:spAutoFit/>
          </a:bodyPr>
          <a:lstStyle/>
          <a:p>
            <a:pPr eaLnBrk="0" hangingPunct="0">
              <a:lnSpc>
                <a:spcPct val="95000"/>
              </a:lnSpc>
              <a:defRPr/>
            </a:pPr>
            <a:r>
              <a:rPr lang="en-US" sz="1200">
                <a:solidFill>
                  <a:srgbClr val="83A2CF"/>
                </a:solidFill>
                <a:latin typeface="Arial" charset="0"/>
                <a:ea typeface="ＭＳ Ｐゴシック" charset="-128"/>
                <a:cs typeface="+mn-cs"/>
              </a:rPr>
              <a:t>Remote</a:t>
            </a:r>
          </a:p>
          <a:p>
            <a:pPr eaLnBrk="0" hangingPunct="0">
              <a:lnSpc>
                <a:spcPct val="95000"/>
              </a:lnSpc>
              <a:defRPr/>
            </a:pPr>
            <a:r>
              <a:rPr lang="en-US" sz="1200">
                <a:solidFill>
                  <a:srgbClr val="83A2CF"/>
                </a:solidFill>
                <a:latin typeface="Arial" charset="0"/>
                <a:ea typeface="ＭＳ Ｐゴシック" charset="-128"/>
                <a:cs typeface="+mn-cs"/>
              </a:rPr>
              <a:t>Users</a:t>
            </a:r>
          </a:p>
        </p:txBody>
      </p:sp>
      <p:sp>
        <p:nvSpPr>
          <p:cNvPr id="1036389" name="Text Box 101" descr="13194_11_2006_Jayshree_ C-Scape">
            <a:extLst>
              <a:ext uri="{FF2B5EF4-FFF2-40B4-BE49-F238E27FC236}">
                <a16:creationId xmlns:a16="http://schemas.microsoft.com/office/drawing/2014/main" id="{45126703-0C40-EF4B-A996-232194C057D1}"/>
              </a:ext>
            </a:extLst>
          </p:cNvPr>
          <p:cNvSpPr txBox="1">
            <a:spLocks noChangeArrowheads="1"/>
          </p:cNvSpPr>
          <p:nvPr/>
        </p:nvSpPr>
        <p:spPr bwMode="blackGray">
          <a:xfrm>
            <a:off x="1971675" y="1874838"/>
            <a:ext cx="777875" cy="173037"/>
          </a:xfrm>
          <a:prstGeom prst="rect">
            <a:avLst/>
          </a:prstGeom>
          <a:noFill/>
          <a:ln w="6350" algn="ctr">
            <a:noFill/>
            <a:miter lim="800000"/>
            <a:headEnd/>
            <a:tailEnd/>
          </a:ln>
          <a:effectLst>
            <a:outerShdw dist="35921" dir="2700000" algn="ctr" rotWithShape="0">
              <a:schemeClr val="bg2"/>
            </a:outerShdw>
          </a:effectLst>
        </p:spPr>
        <p:txBody>
          <a:bodyPr lIns="0" tIns="0" rIns="0" bIns="0" anchor="ctr">
            <a:spAutoFit/>
          </a:bodyPr>
          <a:lstStyle/>
          <a:p>
            <a:pPr eaLnBrk="0" hangingPunct="0">
              <a:lnSpc>
                <a:spcPct val="95000"/>
              </a:lnSpc>
              <a:defRPr/>
            </a:pPr>
            <a:r>
              <a:rPr lang="en-US" sz="1200">
                <a:solidFill>
                  <a:srgbClr val="A0C02A"/>
                </a:solidFill>
                <a:latin typeface="Arial" charset="0"/>
                <a:ea typeface="ＭＳ Ｐゴシック" charset="-128"/>
                <a:cs typeface="+mn-cs"/>
              </a:rPr>
              <a:t>Customer</a:t>
            </a:r>
          </a:p>
        </p:txBody>
      </p:sp>
      <p:pic>
        <p:nvPicPr>
          <p:cNvPr id="1050" name="Picture 63" descr="13194_11_2006_Jayshree_ C-Scape">
            <a:extLst>
              <a:ext uri="{FF2B5EF4-FFF2-40B4-BE49-F238E27FC236}">
                <a16:creationId xmlns:a16="http://schemas.microsoft.com/office/drawing/2014/main" id="{4401CFE3-4295-C645-A12E-62AB6445E50A}"/>
              </a:ext>
            </a:extLst>
          </p:cNvPr>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33675" y="2757488"/>
            <a:ext cx="1176338" cy="93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1" name="Picture 66" descr="13194_11_2006_Jayshree_ C-Scape">
            <a:extLst>
              <a:ext uri="{FF2B5EF4-FFF2-40B4-BE49-F238E27FC236}">
                <a16:creationId xmlns:a16="http://schemas.microsoft.com/office/drawing/2014/main" id="{A0180D62-7AB7-9C4E-90C7-F4C2D9FA1882}"/>
              </a:ext>
            </a:extLst>
          </p:cNvPr>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1400" y="3813175"/>
            <a:ext cx="1919288" cy="152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2" name="Picture 61" descr="13194_11_2006_Jayshree_ C-Scape">
            <a:extLst>
              <a:ext uri="{FF2B5EF4-FFF2-40B4-BE49-F238E27FC236}">
                <a16:creationId xmlns:a16="http://schemas.microsoft.com/office/drawing/2014/main" id="{D160556C-A40E-1A4A-BEA9-9935245B5E78}"/>
              </a:ext>
            </a:extLst>
          </p:cNvPr>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33675" y="5227638"/>
            <a:ext cx="1176338" cy="93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3" name="Line 159" descr="13194_11_2006_Jayshree_ C-Scape">
            <a:extLst>
              <a:ext uri="{FF2B5EF4-FFF2-40B4-BE49-F238E27FC236}">
                <a16:creationId xmlns:a16="http://schemas.microsoft.com/office/drawing/2014/main" id="{65CC7E37-7331-DA4F-BAE5-D2BFB89D74F3}"/>
              </a:ext>
            </a:extLst>
          </p:cNvPr>
          <p:cNvSpPr>
            <a:spLocks noChangeShapeType="1"/>
          </p:cNvSpPr>
          <p:nvPr/>
        </p:nvSpPr>
        <p:spPr bwMode="auto">
          <a:xfrm rot="-5400000">
            <a:off x="1824831" y="4394994"/>
            <a:ext cx="4954588" cy="0"/>
          </a:xfrm>
          <a:prstGeom prst="line">
            <a:avLst/>
          </a:prstGeom>
          <a:noFill/>
          <a:ln w="28575">
            <a:solidFill>
              <a:srgbClr val="969696"/>
            </a:solidFill>
            <a:prstDash val="sysDot"/>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54" name="Rectangle 47" descr="13194_11_2006_Jayshree_ C-Scape">
            <a:extLst>
              <a:ext uri="{FF2B5EF4-FFF2-40B4-BE49-F238E27FC236}">
                <a16:creationId xmlns:a16="http://schemas.microsoft.com/office/drawing/2014/main" id="{CE05AA81-E792-A841-94A7-E6B24B34F9E0}"/>
              </a:ext>
            </a:extLst>
          </p:cNvPr>
          <p:cNvSpPr>
            <a:spLocks noChangeArrowheads="1"/>
          </p:cNvSpPr>
          <p:nvPr/>
        </p:nvSpPr>
        <p:spPr bwMode="auto">
          <a:xfrm>
            <a:off x="2751138" y="1143000"/>
            <a:ext cx="4038600" cy="749300"/>
          </a:xfrm>
          <a:prstGeom prst="rect">
            <a:avLst/>
          </a:prstGeom>
          <a:solidFill>
            <a:schemeClr val="accent1">
              <a:alpha val="50195"/>
            </a:schemeClr>
          </a:solidFill>
          <a:ln w="9525" algn="ctr">
            <a:solidFill>
              <a:schemeClr val="accent1"/>
            </a:solidFill>
            <a:miter lim="800000"/>
            <a:headEnd/>
            <a:tailEnd/>
          </a:ln>
        </p:spPr>
        <p:txBody>
          <a:bodyPr lIns="82124" tIns="41061" rIns="82124" bIns="41061"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endParaRPr lang="en-US" altLang="en-US">
              <a:ea typeface="ＭＳ Ｐゴシック" panose="020B0600070205080204" pitchFamily="34" charset="-128"/>
            </a:endParaRPr>
          </a:p>
        </p:txBody>
      </p:sp>
      <p:sp>
        <p:nvSpPr>
          <p:cNvPr id="1036310" name="AutoShape 22" descr="13194_11_2006_Jayshree_ C-Scape">
            <a:extLst>
              <a:ext uri="{FF2B5EF4-FFF2-40B4-BE49-F238E27FC236}">
                <a16:creationId xmlns:a16="http://schemas.microsoft.com/office/drawing/2014/main" id="{4DF93D5D-C745-E540-B985-320B6E8E2B4F}"/>
              </a:ext>
            </a:extLst>
          </p:cNvPr>
          <p:cNvSpPr>
            <a:spLocks noChangeArrowheads="1"/>
          </p:cNvSpPr>
          <p:nvPr/>
        </p:nvSpPr>
        <p:spPr bwMode="blackGray">
          <a:xfrm>
            <a:off x="2808288" y="1527175"/>
            <a:ext cx="731837" cy="320675"/>
          </a:xfrm>
          <a:prstGeom prst="roundRect">
            <a:avLst>
              <a:gd name="adj" fmla="val 16667"/>
            </a:avLst>
          </a:prstGeom>
          <a:solidFill>
            <a:schemeClr val="accent1"/>
          </a:solidFill>
          <a:ln w="38100">
            <a:noFill/>
            <a:round/>
            <a:headEnd/>
            <a:tailEnd/>
          </a:ln>
          <a:effectLst>
            <a:outerShdw dist="35921" dir="2700000" algn="ctr" rotWithShape="0">
              <a:schemeClr val="bg2">
                <a:alpha val="50000"/>
              </a:schemeClr>
            </a:outerShdw>
          </a:effectLst>
        </p:spPr>
        <p:txBody>
          <a:bodyPr lIns="0" tIns="0" rIns="0" bIns="0" anchor="ctr" anchorCtr="1"/>
          <a:lstStyle/>
          <a:p>
            <a:pPr algn="ctr" eaLnBrk="0" hangingPunct="0">
              <a:lnSpc>
                <a:spcPct val="85000"/>
              </a:lnSpc>
              <a:defRPr/>
            </a:pPr>
            <a:r>
              <a:rPr lang="en-US" sz="1000">
                <a:effectLst>
                  <a:outerShdw blurRad="38100" dist="38100" dir="2700000" algn="tl">
                    <a:srgbClr val="000000"/>
                  </a:outerShdw>
                </a:effectLst>
                <a:latin typeface="Arial" charset="0"/>
                <a:ea typeface="ＭＳ Ｐゴシック" charset="-128"/>
                <a:cs typeface="+mn-cs"/>
              </a:rPr>
              <a:t>Process</a:t>
            </a:r>
            <a:br>
              <a:rPr lang="en-US" sz="1000">
                <a:effectLst>
                  <a:outerShdw blurRad="38100" dist="38100" dir="2700000" algn="tl">
                    <a:srgbClr val="000000"/>
                  </a:outerShdw>
                </a:effectLst>
                <a:latin typeface="Arial" charset="0"/>
                <a:ea typeface="ＭＳ Ｐゴシック" charset="-128"/>
                <a:cs typeface="+mn-cs"/>
              </a:rPr>
            </a:br>
            <a:r>
              <a:rPr lang="en-US" sz="1000">
                <a:effectLst>
                  <a:outerShdw blurRad="38100" dist="38100" dir="2700000" algn="tl">
                    <a:srgbClr val="000000"/>
                  </a:outerShdw>
                </a:effectLst>
                <a:latin typeface="Arial" charset="0"/>
                <a:ea typeface="ＭＳ Ｐゴシック" charset="-128"/>
                <a:cs typeface="+mn-cs"/>
              </a:rPr>
              <a:t>Order</a:t>
            </a:r>
          </a:p>
        </p:txBody>
      </p:sp>
      <p:sp>
        <p:nvSpPr>
          <p:cNvPr id="1036313" name="AutoShape 25" descr="13194_11_2006_Jayshree_ C-Scape">
            <a:extLst>
              <a:ext uri="{FF2B5EF4-FFF2-40B4-BE49-F238E27FC236}">
                <a16:creationId xmlns:a16="http://schemas.microsoft.com/office/drawing/2014/main" id="{272B3F09-2511-6D42-9F26-B8E6084A2D1D}"/>
              </a:ext>
            </a:extLst>
          </p:cNvPr>
          <p:cNvSpPr>
            <a:spLocks noChangeArrowheads="1"/>
          </p:cNvSpPr>
          <p:nvPr/>
        </p:nvSpPr>
        <p:spPr bwMode="blackGray">
          <a:xfrm>
            <a:off x="3600450" y="1527175"/>
            <a:ext cx="731838" cy="320675"/>
          </a:xfrm>
          <a:prstGeom prst="roundRect">
            <a:avLst>
              <a:gd name="adj" fmla="val 16667"/>
            </a:avLst>
          </a:prstGeom>
          <a:solidFill>
            <a:schemeClr val="accent1"/>
          </a:solidFill>
          <a:ln w="38100">
            <a:noFill/>
            <a:round/>
            <a:headEnd/>
            <a:tailEnd/>
          </a:ln>
          <a:effectLst>
            <a:outerShdw dist="35921" dir="2700000" algn="ctr" rotWithShape="0">
              <a:schemeClr val="bg2">
                <a:alpha val="50000"/>
              </a:schemeClr>
            </a:outerShdw>
          </a:effectLst>
        </p:spPr>
        <p:txBody>
          <a:bodyPr lIns="0" tIns="0" rIns="0" bIns="0" anchor="ctr" anchorCtr="1"/>
          <a:lstStyle/>
          <a:p>
            <a:pPr algn="ctr" eaLnBrk="0" hangingPunct="0">
              <a:lnSpc>
                <a:spcPct val="85000"/>
              </a:lnSpc>
              <a:defRPr/>
            </a:pPr>
            <a:r>
              <a:rPr lang="en-US" sz="1000">
                <a:effectLst>
                  <a:outerShdw blurRad="38100" dist="38100" dir="2700000" algn="tl">
                    <a:srgbClr val="000000"/>
                  </a:outerShdw>
                </a:effectLst>
                <a:latin typeface="Arial" charset="0"/>
                <a:ea typeface="ＭＳ Ｐゴシック" charset="-128"/>
                <a:cs typeface="+mn-cs"/>
              </a:rPr>
              <a:t>Check</a:t>
            </a:r>
            <a:br>
              <a:rPr lang="en-US" sz="1000">
                <a:effectLst>
                  <a:outerShdw blurRad="38100" dist="38100" dir="2700000" algn="tl">
                    <a:srgbClr val="000000"/>
                  </a:outerShdw>
                </a:effectLst>
                <a:latin typeface="Arial" charset="0"/>
                <a:ea typeface="ＭＳ Ｐゴシック" charset="-128"/>
                <a:cs typeface="+mn-cs"/>
              </a:rPr>
            </a:br>
            <a:r>
              <a:rPr lang="en-US" sz="1000">
                <a:effectLst>
                  <a:outerShdw blurRad="38100" dist="38100" dir="2700000" algn="tl">
                    <a:srgbClr val="000000"/>
                  </a:outerShdw>
                </a:effectLst>
                <a:latin typeface="Arial" charset="0"/>
                <a:ea typeface="ＭＳ Ｐゴシック" charset="-128"/>
                <a:cs typeface="+mn-cs"/>
              </a:rPr>
              <a:t>Credit</a:t>
            </a:r>
          </a:p>
        </p:txBody>
      </p:sp>
      <p:sp>
        <p:nvSpPr>
          <p:cNvPr id="1036316" name="AutoShape 28" descr="13194_11_2006_Jayshree_ C-Scape">
            <a:extLst>
              <a:ext uri="{FF2B5EF4-FFF2-40B4-BE49-F238E27FC236}">
                <a16:creationId xmlns:a16="http://schemas.microsoft.com/office/drawing/2014/main" id="{B0EEEC8F-FFAF-F74C-96FC-8D453A6FEE93}"/>
              </a:ext>
            </a:extLst>
          </p:cNvPr>
          <p:cNvSpPr>
            <a:spLocks noChangeArrowheads="1"/>
          </p:cNvSpPr>
          <p:nvPr/>
        </p:nvSpPr>
        <p:spPr bwMode="blackGray">
          <a:xfrm>
            <a:off x="4394200" y="1527175"/>
            <a:ext cx="731838" cy="320675"/>
          </a:xfrm>
          <a:prstGeom prst="roundRect">
            <a:avLst>
              <a:gd name="adj" fmla="val 16667"/>
            </a:avLst>
          </a:prstGeom>
          <a:solidFill>
            <a:schemeClr val="accent1"/>
          </a:solidFill>
          <a:ln w="38100">
            <a:noFill/>
            <a:round/>
            <a:headEnd/>
            <a:tailEnd/>
          </a:ln>
          <a:effectLst>
            <a:outerShdw dist="35921" dir="2700000" algn="ctr" rotWithShape="0">
              <a:schemeClr val="bg2">
                <a:alpha val="50000"/>
              </a:schemeClr>
            </a:outerShdw>
          </a:effectLst>
        </p:spPr>
        <p:txBody>
          <a:bodyPr lIns="0" tIns="0" rIns="0" bIns="0" anchor="ctr" anchorCtr="1"/>
          <a:lstStyle/>
          <a:p>
            <a:pPr algn="ctr" eaLnBrk="0" hangingPunct="0">
              <a:lnSpc>
                <a:spcPct val="85000"/>
              </a:lnSpc>
              <a:defRPr/>
            </a:pPr>
            <a:r>
              <a:rPr lang="en-US" sz="1000">
                <a:effectLst>
                  <a:outerShdw blurRad="38100" dist="38100" dir="2700000" algn="tl">
                    <a:srgbClr val="000000"/>
                  </a:outerShdw>
                </a:effectLst>
                <a:latin typeface="Arial" charset="0"/>
                <a:ea typeface="ＭＳ Ｐゴシック" charset="-128"/>
                <a:cs typeface="+mn-cs"/>
              </a:rPr>
              <a:t>Ship</a:t>
            </a:r>
            <a:br>
              <a:rPr lang="en-US" sz="1000">
                <a:effectLst>
                  <a:outerShdw blurRad="38100" dist="38100" dir="2700000" algn="tl">
                    <a:srgbClr val="000000"/>
                  </a:outerShdw>
                </a:effectLst>
                <a:latin typeface="Arial" charset="0"/>
                <a:ea typeface="ＭＳ Ｐゴシック" charset="-128"/>
                <a:cs typeface="+mn-cs"/>
              </a:rPr>
            </a:br>
            <a:r>
              <a:rPr lang="en-US" sz="1000">
                <a:effectLst>
                  <a:outerShdw blurRad="38100" dist="38100" dir="2700000" algn="tl">
                    <a:srgbClr val="000000"/>
                  </a:outerShdw>
                </a:effectLst>
                <a:latin typeface="Arial" charset="0"/>
                <a:ea typeface="ＭＳ Ｐゴシック" charset="-128"/>
                <a:cs typeface="+mn-cs"/>
              </a:rPr>
              <a:t>Order</a:t>
            </a:r>
          </a:p>
        </p:txBody>
      </p:sp>
      <p:sp>
        <p:nvSpPr>
          <p:cNvPr id="1036319" name="AutoShape 31" descr="13194_11_2006_Jayshree_ C-Scape">
            <a:extLst>
              <a:ext uri="{FF2B5EF4-FFF2-40B4-BE49-F238E27FC236}">
                <a16:creationId xmlns:a16="http://schemas.microsoft.com/office/drawing/2014/main" id="{60EF6553-3E55-254B-BB45-992B4E9A0EA1}"/>
              </a:ext>
            </a:extLst>
          </p:cNvPr>
          <p:cNvSpPr>
            <a:spLocks noChangeArrowheads="1"/>
          </p:cNvSpPr>
          <p:nvPr/>
        </p:nvSpPr>
        <p:spPr bwMode="blackGray">
          <a:xfrm>
            <a:off x="5186363" y="1527175"/>
            <a:ext cx="731837" cy="320675"/>
          </a:xfrm>
          <a:prstGeom prst="roundRect">
            <a:avLst>
              <a:gd name="adj" fmla="val 16667"/>
            </a:avLst>
          </a:prstGeom>
          <a:solidFill>
            <a:schemeClr val="accent1"/>
          </a:solidFill>
          <a:ln w="38100">
            <a:noFill/>
            <a:round/>
            <a:headEnd/>
            <a:tailEnd/>
          </a:ln>
          <a:effectLst>
            <a:outerShdw dist="35921" dir="2700000" algn="ctr" rotWithShape="0">
              <a:schemeClr val="bg2">
                <a:alpha val="50000"/>
              </a:schemeClr>
            </a:outerShdw>
          </a:effectLst>
        </p:spPr>
        <p:txBody>
          <a:bodyPr lIns="0" tIns="0" rIns="0" bIns="0" anchor="ctr" anchorCtr="1"/>
          <a:lstStyle/>
          <a:p>
            <a:pPr algn="ctr" eaLnBrk="0" hangingPunct="0">
              <a:lnSpc>
                <a:spcPct val="85000"/>
              </a:lnSpc>
              <a:defRPr/>
            </a:pPr>
            <a:r>
              <a:rPr lang="en-US" sz="1000">
                <a:effectLst>
                  <a:outerShdw blurRad="38100" dist="38100" dir="2700000" algn="tl">
                    <a:srgbClr val="000000"/>
                  </a:outerShdw>
                </a:effectLst>
                <a:latin typeface="Arial" charset="0"/>
                <a:ea typeface="ＭＳ Ｐゴシック" charset="-128"/>
                <a:cs typeface="+mn-cs"/>
              </a:rPr>
              <a:t>Bill</a:t>
            </a:r>
            <a:br>
              <a:rPr lang="en-US" sz="1000">
                <a:effectLst>
                  <a:outerShdw blurRad="38100" dist="38100" dir="2700000" algn="tl">
                    <a:srgbClr val="000000"/>
                  </a:outerShdw>
                </a:effectLst>
                <a:latin typeface="Arial" charset="0"/>
                <a:ea typeface="ＭＳ Ｐゴシック" charset="-128"/>
                <a:cs typeface="+mn-cs"/>
              </a:rPr>
            </a:br>
            <a:r>
              <a:rPr lang="en-US" sz="1000">
                <a:effectLst>
                  <a:outerShdw blurRad="38100" dist="38100" dir="2700000" algn="tl">
                    <a:srgbClr val="000000"/>
                  </a:outerShdw>
                </a:effectLst>
                <a:latin typeface="Arial" charset="0"/>
                <a:ea typeface="ＭＳ Ｐゴシック" charset="-128"/>
                <a:cs typeface="+mn-cs"/>
              </a:rPr>
              <a:t>Customer</a:t>
            </a:r>
          </a:p>
        </p:txBody>
      </p:sp>
      <p:sp>
        <p:nvSpPr>
          <p:cNvPr id="1036296" name="Text Box 8" descr="13194_11_2006_Jayshree_ C-Scape">
            <a:extLst>
              <a:ext uri="{FF2B5EF4-FFF2-40B4-BE49-F238E27FC236}">
                <a16:creationId xmlns:a16="http://schemas.microsoft.com/office/drawing/2014/main" id="{88802DE2-88B9-A943-994F-B0335B36F5A2}"/>
              </a:ext>
            </a:extLst>
          </p:cNvPr>
          <p:cNvSpPr txBox="1">
            <a:spLocks noChangeArrowheads="1"/>
          </p:cNvSpPr>
          <p:nvPr/>
        </p:nvSpPr>
        <p:spPr bwMode="blackGray">
          <a:xfrm>
            <a:off x="3765550" y="1249363"/>
            <a:ext cx="2009775" cy="195262"/>
          </a:xfrm>
          <a:prstGeom prst="rect">
            <a:avLst/>
          </a:prstGeom>
          <a:noFill/>
          <a:ln w="9525">
            <a:noFill/>
            <a:miter lim="800000"/>
            <a:headEnd/>
            <a:tailEnd/>
          </a:ln>
          <a:effectLst>
            <a:outerShdw dist="17961" dir="2700000" algn="ctr" rotWithShape="0">
              <a:schemeClr val="bg2"/>
            </a:outerShdw>
          </a:effectLst>
        </p:spPr>
        <p:txBody>
          <a:bodyPr lIns="0" tIns="0" rIns="0" bIns="0" anchor="ctr" anchorCtr="1">
            <a:spAutoFit/>
          </a:bodyPr>
          <a:lstStyle/>
          <a:p>
            <a:pPr algn="ctr">
              <a:lnSpc>
                <a:spcPct val="80000"/>
              </a:lnSpc>
              <a:defRPr/>
            </a:pPr>
            <a:r>
              <a:rPr lang="en-US" sz="1600">
                <a:latin typeface="Arial" charset="0"/>
                <a:ea typeface="ＭＳ Ｐゴシック" charset="-128"/>
                <a:cs typeface="+mn-cs"/>
              </a:rPr>
              <a:t>Business Process</a:t>
            </a:r>
          </a:p>
        </p:txBody>
      </p:sp>
      <p:sp>
        <p:nvSpPr>
          <p:cNvPr id="1060" name="Line 161" descr="13194_11_2006_Jayshree_ C-Scape">
            <a:extLst>
              <a:ext uri="{FF2B5EF4-FFF2-40B4-BE49-F238E27FC236}">
                <a16:creationId xmlns:a16="http://schemas.microsoft.com/office/drawing/2014/main" id="{0FCF8C20-B75E-964E-A17A-619E3D0E1CDA}"/>
              </a:ext>
            </a:extLst>
          </p:cNvPr>
          <p:cNvSpPr>
            <a:spLocks noChangeShapeType="1"/>
          </p:cNvSpPr>
          <p:nvPr/>
        </p:nvSpPr>
        <p:spPr bwMode="auto">
          <a:xfrm>
            <a:off x="0" y="4246563"/>
            <a:ext cx="4302125" cy="0"/>
          </a:xfrm>
          <a:prstGeom prst="line">
            <a:avLst/>
          </a:prstGeom>
          <a:noFill/>
          <a:ln w="28575">
            <a:solidFill>
              <a:srgbClr val="969696"/>
            </a:solidFill>
            <a:prstDash val="sysDot"/>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61" name="Rectangle 438" descr="13194_11_2006_Jayshree_ C-Scape">
            <a:extLst>
              <a:ext uri="{FF2B5EF4-FFF2-40B4-BE49-F238E27FC236}">
                <a16:creationId xmlns:a16="http://schemas.microsoft.com/office/drawing/2014/main" id="{D4B404AA-D3A7-ED4B-A1C4-DF29F1174A0F}"/>
              </a:ext>
            </a:extLst>
          </p:cNvPr>
          <p:cNvSpPr>
            <a:spLocks noGrp="1" noChangeArrowheads="1"/>
          </p:cNvSpPr>
          <p:nvPr>
            <p:ph type="title" idx="4294967295"/>
          </p:nvPr>
        </p:nvSpPr>
        <p:spPr>
          <a:xfrm>
            <a:off x="457200" y="274638"/>
            <a:ext cx="8229600" cy="882649"/>
          </a:xfrm>
        </p:spPr>
        <p:txBody>
          <a:bodyPr/>
          <a:lstStyle/>
          <a:p>
            <a:pPr eaLnBrk="1" hangingPunct="1"/>
            <a:r>
              <a:rPr lang="en-US" altLang="en-US" sz="3600" dirty="0">
                <a:ea typeface="ＭＳ Ｐゴシック" panose="020B0600070205080204" pitchFamily="34" charset="-128"/>
              </a:rPr>
              <a:t>Today’s Business Processes are Complex </a:t>
            </a:r>
          </a:p>
        </p:txBody>
      </p:sp>
      <p:sp>
        <p:nvSpPr>
          <p:cNvPr id="1036322" name="AutoShape 34" descr="13194_11_2006_Jayshree_ C-Scape">
            <a:extLst>
              <a:ext uri="{FF2B5EF4-FFF2-40B4-BE49-F238E27FC236}">
                <a16:creationId xmlns:a16="http://schemas.microsoft.com/office/drawing/2014/main" id="{C7AF638F-9485-664B-B127-1CC2C958D6CE}"/>
              </a:ext>
            </a:extLst>
          </p:cNvPr>
          <p:cNvSpPr>
            <a:spLocks noChangeArrowheads="1"/>
          </p:cNvSpPr>
          <p:nvPr/>
        </p:nvSpPr>
        <p:spPr bwMode="blackGray">
          <a:xfrm>
            <a:off x="5980113" y="1527175"/>
            <a:ext cx="731837" cy="320675"/>
          </a:xfrm>
          <a:prstGeom prst="roundRect">
            <a:avLst>
              <a:gd name="adj" fmla="val 16667"/>
            </a:avLst>
          </a:prstGeom>
          <a:solidFill>
            <a:schemeClr val="accent1"/>
          </a:solidFill>
          <a:ln w="38100">
            <a:noFill/>
            <a:round/>
            <a:headEnd/>
            <a:tailEnd/>
          </a:ln>
          <a:effectLst>
            <a:outerShdw dist="35921" dir="2700000" algn="ctr" rotWithShape="0">
              <a:schemeClr val="bg2">
                <a:alpha val="50000"/>
              </a:schemeClr>
            </a:outerShdw>
          </a:effectLst>
        </p:spPr>
        <p:txBody>
          <a:bodyPr lIns="0" tIns="0" rIns="0" bIns="0" anchor="ctr" anchorCtr="1"/>
          <a:lstStyle/>
          <a:p>
            <a:pPr algn="ctr" eaLnBrk="0" hangingPunct="0">
              <a:lnSpc>
                <a:spcPct val="85000"/>
              </a:lnSpc>
              <a:defRPr/>
            </a:pPr>
            <a:r>
              <a:rPr lang="en-US" sz="1000">
                <a:effectLst>
                  <a:outerShdw blurRad="38100" dist="38100" dir="2700000" algn="tl">
                    <a:srgbClr val="000000"/>
                  </a:outerShdw>
                </a:effectLst>
                <a:latin typeface="Arial" charset="0"/>
                <a:ea typeface="ＭＳ Ｐゴシック" charset="-128"/>
                <a:cs typeface="+mn-cs"/>
              </a:rPr>
              <a:t>Update</a:t>
            </a:r>
            <a:br>
              <a:rPr lang="en-US" sz="1000">
                <a:effectLst>
                  <a:outerShdw blurRad="38100" dist="38100" dir="2700000" algn="tl">
                    <a:srgbClr val="000000"/>
                  </a:outerShdw>
                </a:effectLst>
                <a:latin typeface="Arial" charset="0"/>
                <a:ea typeface="ＭＳ Ｐゴシック" charset="-128"/>
                <a:cs typeface="+mn-cs"/>
              </a:rPr>
            </a:br>
            <a:r>
              <a:rPr lang="en-US" sz="1000">
                <a:effectLst>
                  <a:outerShdw blurRad="38100" dist="38100" dir="2700000" algn="tl">
                    <a:srgbClr val="000000"/>
                  </a:outerShdw>
                </a:effectLst>
                <a:latin typeface="Arial" charset="0"/>
                <a:ea typeface="ＭＳ Ｐゴシック" charset="-128"/>
                <a:cs typeface="+mn-cs"/>
              </a:rPr>
              <a:t>Cust Svce</a:t>
            </a:r>
          </a:p>
        </p:txBody>
      </p:sp>
      <p:sp>
        <p:nvSpPr>
          <p:cNvPr id="1036293" name="Text Box 5" descr="13194_11_2006_Jayshree_ C-Scape">
            <a:extLst>
              <a:ext uri="{FF2B5EF4-FFF2-40B4-BE49-F238E27FC236}">
                <a16:creationId xmlns:a16="http://schemas.microsoft.com/office/drawing/2014/main" id="{6965479D-EA86-6F4F-AC31-F08813E3F17B}"/>
              </a:ext>
            </a:extLst>
          </p:cNvPr>
          <p:cNvSpPr txBox="1">
            <a:spLocks noChangeArrowheads="1"/>
          </p:cNvSpPr>
          <p:nvPr/>
        </p:nvSpPr>
        <p:spPr bwMode="blackGray">
          <a:xfrm>
            <a:off x="6784975" y="1143000"/>
            <a:ext cx="2325688" cy="292100"/>
          </a:xfrm>
          <a:prstGeom prst="rect">
            <a:avLst/>
          </a:prstGeom>
          <a:noFill/>
          <a:ln w="9525" algn="ctr">
            <a:noFill/>
            <a:miter lim="800000"/>
            <a:headEnd/>
            <a:tailEnd/>
          </a:ln>
          <a:effectLst>
            <a:outerShdw dist="17961" dir="2700000" algn="ctr" rotWithShape="0">
              <a:schemeClr val="bg2"/>
            </a:outerShdw>
          </a:effectLst>
        </p:spPr>
        <p:txBody>
          <a:bodyPr lIns="0" tIns="0" rIns="0" bIns="0" anchor="ctr" anchorCtr="1">
            <a:spAutoFit/>
          </a:bodyPr>
          <a:lstStyle/>
          <a:p>
            <a:pPr algn="ctr">
              <a:lnSpc>
                <a:spcPct val="95000"/>
              </a:lnSpc>
              <a:defRPr/>
            </a:pPr>
            <a:r>
              <a:rPr lang="en-US" sz="2000" dirty="0">
                <a:solidFill>
                  <a:srgbClr val="FF0000"/>
                </a:solidFill>
                <a:latin typeface="Arial" charset="0"/>
                <a:ea typeface="ＭＳ Ｐゴシック" charset="-128"/>
                <a:cs typeface="+mn-cs"/>
              </a:rPr>
              <a:t>DATA</a:t>
            </a:r>
            <a:r>
              <a:rPr lang="en-US" sz="2000" dirty="0">
                <a:solidFill>
                  <a:srgbClr val="FFFF00"/>
                </a:solidFill>
                <a:latin typeface="Arial" charset="0"/>
                <a:ea typeface="ＭＳ Ｐゴシック" charset="-128"/>
                <a:cs typeface="+mn-cs"/>
              </a:rPr>
              <a:t> </a:t>
            </a:r>
            <a:r>
              <a:rPr lang="en-US" sz="2000" dirty="0">
                <a:solidFill>
                  <a:srgbClr val="FF0000"/>
                </a:solidFill>
                <a:latin typeface="Arial" charset="0"/>
                <a:ea typeface="ＭＳ Ｐゴシック" charset="-128"/>
                <a:cs typeface="+mn-cs"/>
              </a:rPr>
              <a:t>CENTER</a:t>
            </a:r>
          </a:p>
        </p:txBody>
      </p:sp>
      <p:sp>
        <p:nvSpPr>
          <p:cNvPr id="1036294" name="Text Box 6" descr="13194_11_2006_Jayshree_ C-Scape">
            <a:extLst>
              <a:ext uri="{FF2B5EF4-FFF2-40B4-BE49-F238E27FC236}">
                <a16:creationId xmlns:a16="http://schemas.microsoft.com/office/drawing/2014/main" id="{A852286D-4120-A644-BE8F-F9C1D7F8B89A}"/>
              </a:ext>
            </a:extLst>
          </p:cNvPr>
          <p:cNvSpPr txBox="1">
            <a:spLocks noChangeArrowheads="1"/>
          </p:cNvSpPr>
          <p:nvPr/>
        </p:nvSpPr>
        <p:spPr bwMode="blackGray">
          <a:xfrm>
            <a:off x="0" y="1143000"/>
            <a:ext cx="2736850" cy="292100"/>
          </a:xfrm>
          <a:prstGeom prst="rect">
            <a:avLst/>
          </a:prstGeom>
          <a:noFill/>
          <a:ln w="9525" algn="ctr">
            <a:noFill/>
            <a:miter lim="800000"/>
            <a:headEnd/>
            <a:tailEnd/>
          </a:ln>
          <a:effectLst>
            <a:outerShdw dist="17961" dir="2700000" algn="ctr" rotWithShape="0">
              <a:schemeClr val="bg2"/>
            </a:outerShdw>
          </a:effectLst>
        </p:spPr>
        <p:txBody>
          <a:bodyPr lIns="0" tIns="0" rIns="0" bIns="0" anchor="ctr" anchorCtr="1">
            <a:spAutoFit/>
          </a:bodyPr>
          <a:lstStyle/>
          <a:p>
            <a:pPr algn="ctr">
              <a:lnSpc>
                <a:spcPct val="95000"/>
              </a:lnSpc>
              <a:defRPr/>
            </a:pPr>
            <a:r>
              <a:rPr lang="en-US" sz="2000" dirty="0">
                <a:solidFill>
                  <a:srgbClr val="FF0000"/>
                </a:solidFill>
                <a:latin typeface="Arial" charset="0"/>
                <a:ea typeface="ＭＳ Ｐゴシック" charset="-128"/>
                <a:cs typeface="+mn-cs"/>
              </a:rPr>
              <a:t>BRANCH / WAN</a:t>
            </a:r>
          </a:p>
        </p:txBody>
      </p:sp>
      <p:sp>
        <p:nvSpPr>
          <p:cNvPr id="1036295" name="Text Box 7" descr="13194_11_2006_Jayshree_ C-Scape">
            <a:extLst>
              <a:ext uri="{FF2B5EF4-FFF2-40B4-BE49-F238E27FC236}">
                <a16:creationId xmlns:a16="http://schemas.microsoft.com/office/drawing/2014/main" id="{FEEE5EC3-56A3-694B-9EF2-179260B6F7E6}"/>
              </a:ext>
            </a:extLst>
          </p:cNvPr>
          <p:cNvSpPr txBox="1">
            <a:spLocks noChangeArrowheads="1"/>
          </p:cNvSpPr>
          <p:nvPr/>
        </p:nvSpPr>
        <p:spPr bwMode="blackGray">
          <a:xfrm>
            <a:off x="2690813" y="6162675"/>
            <a:ext cx="3244850" cy="577850"/>
          </a:xfrm>
          <a:prstGeom prst="rect">
            <a:avLst/>
          </a:prstGeom>
          <a:noFill/>
          <a:ln w="9525">
            <a:noFill/>
            <a:miter lim="800000"/>
            <a:headEnd/>
            <a:tailEnd/>
          </a:ln>
          <a:effectLst>
            <a:outerShdw dist="17961" dir="2700000" algn="ctr" rotWithShape="0">
              <a:schemeClr val="bg2"/>
            </a:outerShdw>
          </a:effectLst>
        </p:spPr>
        <p:txBody>
          <a:bodyPr lIns="0" tIns="0" rIns="0" bIns="0" anchor="ctr" anchorCtr="1">
            <a:spAutoFit/>
          </a:bodyPr>
          <a:lstStyle/>
          <a:p>
            <a:pPr algn="ctr">
              <a:lnSpc>
                <a:spcPct val="95000"/>
              </a:lnSpc>
              <a:defRPr/>
            </a:pPr>
            <a:r>
              <a:rPr lang="en-US" sz="2000">
                <a:solidFill>
                  <a:srgbClr val="FFFF00"/>
                </a:solidFill>
                <a:latin typeface="Arial" charset="0"/>
                <a:ea typeface="ＭＳ Ｐゴシック" charset="-128"/>
                <a:cs typeface="+mn-cs"/>
              </a:rPr>
              <a:t>EXTENDED</a:t>
            </a:r>
          </a:p>
          <a:p>
            <a:pPr algn="ctr">
              <a:lnSpc>
                <a:spcPct val="95000"/>
              </a:lnSpc>
              <a:defRPr/>
            </a:pPr>
            <a:r>
              <a:rPr lang="en-US" sz="2000">
                <a:solidFill>
                  <a:srgbClr val="FFFF00"/>
                </a:solidFill>
                <a:latin typeface="Arial" charset="0"/>
                <a:ea typeface="ＭＳ Ｐゴシック" charset="-128"/>
                <a:cs typeface="+mn-cs"/>
              </a:rPr>
              <a:t>ENTERPRISE</a:t>
            </a:r>
          </a:p>
        </p:txBody>
      </p:sp>
      <p:sp>
        <p:nvSpPr>
          <p:cNvPr id="1036594" name="AutoShape 306" descr="13194_11_2006_Jayshree_ C-Scape">
            <a:extLst>
              <a:ext uri="{FF2B5EF4-FFF2-40B4-BE49-F238E27FC236}">
                <a16:creationId xmlns:a16="http://schemas.microsoft.com/office/drawing/2014/main" id="{BBDB6074-33E8-1146-99B9-7DC0A98B2ADC}"/>
              </a:ext>
            </a:extLst>
          </p:cNvPr>
          <p:cNvSpPr>
            <a:spLocks noChangeArrowheads="1"/>
          </p:cNvSpPr>
          <p:nvPr/>
        </p:nvSpPr>
        <p:spPr bwMode="auto">
          <a:xfrm>
            <a:off x="0" y="1568450"/>
            <a:ext cx="1528763" cy="182563"/>
          </a:xfrm>
          <a:prstGeom prst="wedgeRectCallout">
            <a:avLst>
              <a:gd name="adj1" fmla="val -3583"/>
              <a:gd name="adj2" fmla="val -27394"/>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Customer Hits “Buy”</a:t>
            </a:r>
          </a:p>
        </p:txBody>
      </p:sp>
      <p:sp>
        <p:nvSpPr>
          <p:cNvPr id="1067" name="Text Box 104" descr="13194_11_2006_Jayshree_ C-Scape">
            <a:extLst>
              <a:ext uri="{FF2B5EF4-FFF2-40B4-BE49-F238E27FC236}">
                <a16:creationId xmlns:a16="http://schemas.microsoft.com/office/drawing/2014/main" id="{E3EC659E-4612-FF4B-9D7E-104880B8FB81}"/>
              </a:ext>
            </a:extLst>
          </p:cNvPr>
          <p:cNvSpPr txBox="1">
            <a:spLocks noChangeArrowheads="1"/>
          </p:cNvSpPr>
          <p:nvPr/>
        </p:nvSpPr>
        <p:spPr bwMode="blackGray">
          <a:xfrm>
            <a:off x="971550" y="4324350"/>
            <a:ext cx="1706563"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5000"/>
              </a:lnSpc>
            </a:pPr>
            <a:r>
              <a:rPr lang="en-US" altLang="en-US" sz="1600">
                <a:solidFill>
                  <a:srgbClr val="FF0000"/>
                </a:solidFill>
                <a:ea typeface="ＭＳ Ｐゴシック" panose="020B0600070205080204" pitchFamily="34" charset="-128"/>
              </a:rPr>
              <a:t>Trading</a:t>
            </a:r>
            <a:r>
              <a:rPr lang="en-US" altLang="en-US" sz="1600">
                <a:ea typeface="ＭＳ Ｐゴシック" panose="020B0600070205080204" pitchFamily="34" charset="-128"/>
              </a:rPr>
              <a:t> </a:t>
            </a:r>
            <a:r>
              <a:rPr lang="en-US" altLang="en-US" sz="1600">
                <a:solidFill>
                  <a:srgbClr val="FF0000"/>
                </a:solidFill>
                <a:ea typeface="ＭＳ Ｐゴシック" panose="020B0600070205080204" pitchFamily="34" charset="-128"/>
              </a:rPr>
              <a:t>Partners</a:t>
            </a:r>
          </a:p>
        </p:txBody>
      </p:sp>
      <p:sp>
        <p:nvSpPr>
          <p:cNvPr id="1036394" name="Text Box 106" descr="13194_11_2006_Jayshree_ C-Scape">
            <a:extLst>
              <a:ext uri="{FF2B5EF4-FFF2-40B4-BE49-F238E27FC236}">
                <a16:creationId xmlns:a16="http://schemas.microsoft.com/office/drawing/2014/main" id="{64A17A63-3C55-9B4B-89F1-4654B084A412}"/>
              </a:ext>
            </a:extLst>
          </p:cNvPr>
          <p:cNvSpPr txBox="1">
            <a:spLocks noChangeArrowheads="1"/>
          </p:cNvSpPr>
          <p:nvPr/>
        </p:nvSpPr>
        <p:spPr bwMode="blackGray">
          <a:xfrm>
            <a:off x="2249488" y="5445125"/>
            <a:ext cx="690562" cy="176213"/>
          </a:xfrm>
          <a:prstGeom prst="rect">
            <a:avLst/>
          </a:prstGeom>
          <a:noFill/>
          <a:ln w="6350">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chemeClr val="bg1"/>
                </a:solidFill>
                <a:latin typeface="Arial" charset="0"/>
                <a:ea typeface="ＭＳ Ｐゴシック" charset="-128"/>
                <a:cs typeface="+mn-cs"/>
              </a:rPr>
              <a:t>EDI</a:t>
            </a:r>
          </a:p>
        </p:txBody>
      </p:sp>
      <p:sp>
        <p:nvSpPr>
          <p:cNvPr id="1036393" name="Text Box 105" descr="13194_11_2006_Jayshree_ C-Scape">
            <a:extLst>
              <a:ext uri="{FF2B5EF4-FFF2-40B4-BE49-F238E27FC236}">
                <a16:creationId xmlns:a16="http://schemas.microsoft.com/office/drawing/2014/main" id="{EF90F6FC-104C-5C45-8E93-70F0E4034F1F}"/>
              </a:ext>
            </a:extLst>
          </p:cNvPr>
          <p:cNvSpPr txBox="1">
            <a:spLocks noChangeArrowheads="1"/>
          </p:cNvSpPr>
          <p:nvPr/>
        </p:nvSpPr>
        <p:spPr bwMode="blackGray">
          <a:xfrm>
            <a:off x="2249488" y="4748213"/>
            <a:ext cx="690562" cy="176212"/>
          </a:xfrm>
          <a:prstGeom prst="rect">
            <a:avLst/>
          </a:prstGeom>
          <a:noFill/>
          <a:ln w="6350">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err="1">
                <a:solidFill>
                  <a:schemeClr val="bg1"/>
                </a:solidFill>
                <a:latin typeface="Arial" charset="0"/>
                <a:ea typeface="ＭＳ Ｐゴシック" charset="-128"/>
                <a:cs typeface="+mn-cs"/>
              </a:rPr>
              <a:t>ebXML</a:t>
            </a:r>
            <a:endParaRPr lang="en-US" sz="1200" dirty="0">
              <a:solidFill>
                <a:schemeClr val="bg1"/>
              </a:solidFill>
              <a:latin typeface="Arial" charset="0"/>
              <a:ea typeface="ＭＳ Ｐゴシック" charset="-128"/>
              <a:cs typeface="+mn-cs"/>
            </a:endParaRPr>
          </a:p>
        </p:txBody>
      </p:sp>
      <p:sp>
        <p:nvSpPr>
          <p:cNvPr id="1036395" name="Text Box 107" descr="13194_11_2006_Jayshree_ C-Scape">
            <a:extLst>
              <a:ext uri="{FF2B5EF4-FFF2-40B4-BE49-F238E27FC236}">
                <a16:creationId xmlns:a16="http://schemas.microsoft.com/office/drawing/2014/main" id="{029C6EED-440B-184A-BE64-269C124D75AF}"/>
              </a:ext>
            </a:extLst>
          </p:cNvPr>
          <p:cNvSpPr txBox="1">
            <a:spLocks noChangeArrowheads="1"/>
          </p:cNvSpPr>
          <p:nvPr/>
        </p:nvSpPr>
        <p:spPr bwMode="blackGray">
          <a:xfrm>
            <a:off x="2249488" y="6134100"/>
            <a:ext cx="690562" cy="176213"/>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chemeClr val="bg1"/>
                </a:solidFill>
                <a:latin typeface="Arial" charset="0"/>
                <a:ea typeface="ＭＳ Ｐゴシック" charset="-128"/>
                <a:cs typeface="+mn-cs"/>
              </a:rPr>
              <a:t>SOAP</a:t>
            </a:r>
          </a:p>
        </p:txBody>
      </p:sp>
      <p:sp>
        <p:nvSpPr>
          <p:cNvPr id="1036602" name="AutoShape 314" descr="13194_11_2006_Jayshree_ C-Scape">
            <a:extLst>
              <a:ext uri="{FF2B5EF4-FFF2-40B4-BE49-F238E27FC236}">
                <a16:creationId xmlns:a16="http://schemas.microsoft.com/office/drawing/2014/main" id="{B3F75B1D-C21E-6944-BC6C-8F0FADA7D179}"/>
              </a:ext>
            </a:extLst>
          </p:cNvPr>
          <p:cNvSpPr>
            <a:spLocks noChangeArrowheads="1"/>
          </p:cNvSpPr>
          <p:nvPr/>
        </p:nvSpPr>
        <p:spPr bwMode="blackGray">
          <a:xfrm>
            <a:off x="2808288" y="1527175"/>
            <a:ext cx="731837" cy="320675"/>
          </a:xfrm>
          <a:prstGeom prst="roundRect">
            <a:avLst>
              <a:gd name="adj" fmla="val 16667"/>
            </a:avLst>
          </a:prstGeom>
          <a:noFill/>
          <a:ln w="38100">
            <a:solidFill>
              <a:srgbClr val="FFFF00"/>
            </a:solidFill>
            <a:round/>
            <a:headEnd/>
            <a:tailEnd/>
          </a:ln>
          <a:effectLst/>
        </p:spPr>
        <p:txBody>
          <a:bodyPr lIns="0" tIns="0" rIns="0" bIns="0" anchor="ctr" anchorCtr="1"/>
          <a:lstStyle/>
          <a:p>
            <a:pPr algn="ctr" eaLnBrk="0" hangingPunct="0">
              <a:lnSpc>
                <a:spcPct val="85000"/>
              </a:lnSpc>
              <a:defRPr/>
            </a:pPr>
            <a:endParaRPr lang="en-US" sz="1000">
              <a:solidFill>
                <a:srgbClr val="82C9E2"/>
              </a:solidFill>
              <a:effectLst>
                <a:outerShdw blurRad="38100" dist="38100" dir="2700000" algn="tl">
                  <a:srgbClr val="FFFFFF"/>
                </a:outerShdw>
              </a:effectLst>
              <a:latin typeface="Arial" charset="0"/>
              <a:ea typeface="ＭＳ Ｐゴシック" charset="-128"/>
              <a:cs typeface="+mn-cs"/>
            </a:endParaRPr>
          </a:p>
        </p:txBody>
      </p:sp>
      <p:sp>
        <p:nvSpPr>
          <p:cNvPr id="1036603" name="AutoShape 315" descr="13194_11_2006_Jayshree_ C-Scape">
            <a:extLst>
              <a:ext uri="{FF2B5EF4-FFF2-40B4-BE49-F238E27FC236}">
                <a16:creationId xmlns:a16="http://schemas.microsoft.com/office/drawing/2014/main" id="{472B0B2C-E162-794D-A306-EAAFEE7FCE67}"/>
              </a:ext>
            </a:extLst>
          </p:cNvPr>
          <p:cNvSpPr>
            <a:spLocks noChangeArrowheads="1"/>
          </p:cNvSpPr>
          <p:nvPr/>
        </p:nvSpPr>
        <p:spPr bwMode="blackGray">
          <a:xfrm>
            <a:off x="3600450" y="1527175"/>
            <a:ext cx="731838" cy="320675"/>
          </a:xfrm>
          <a:prstGeom prst="roundRect">
            <a:avLst>
              <a:gd name="adj" fmla="val 16667"/>
            </a:avLst>
          </a:prstGeom>
          <a:noFill/>
          <a:ln w="38100">
            <a:solidFill>
              <a:srgbClr val="FFFF00"/>
            </a:solidFill>
            <a:round/>
            <a:headEnd/>
            <a:tailEnd/>
          </a:ln>
          <a:effectLst/>
        </p:spPr>
        <p:txBody>
          <a:bodyPr lIns="0" tIns="0" rIns="0" bIns="0" anchor="ctr" anchorCtr="1"/>
          <a:lstStyle/>
          <a:p>
            <a:pPr algn="ctr" eaLnBrk="0" hangingPunct="0">
              <a:lnSpc>
                <a:spcPct val="85000"/>
              </a:lnSpc>
              <a:defRPr/>
            </a:pPr>
            <a:endParaRPr lang="en-US" sz="1000">
              <a:solidFill>
                <a:srgbClr val="82C9E2"/>
              </a:solidFill>
              <a:effectLst>
                <a:outerShdw blurRad="38100" dist="38100" dir="2700000" algn="tl">
                  <a:srgbClr val="FFFFFF"/>
                </a:outerShdw>
              </a:effectLst>
              <a:latin typeface="Arial" charset="0"/>
              <a:ea typeface="ＭＳ Ｐゴシック" charset="-128"/>
              <a:cs typeface="+mn-cs"/>
            </a:endParaRPr>
          </a:p>
        </p:txBody>
      </p:sp>
      <p:sp>
        <p:nvSpPr>
          <p:cNvPr id="1036612" name="Line 324" descr="13194_11_2006_Jayshree_ C-Scape">
            <a:extLst>
              <a:ext uri="{FF2B5EF4-FFF2-40B4-BE49-F238E27FC236}">
                <a16:creationId xmlns:a16="http://schemas.microsoft.com/office/drawing/2014/main" id="{B6209119-D9EB-CF42-9763-28E1B94C106F}"/>
              </a:ext>
            </a:extLst>
          </p:cNvPr>
          <p:cNvSpPr>
            <a:spLocks noChangeShapeType="1"/>
          </p:cNvSpPr>
          <p:nvPr/>
        </p:nvSpPr>
        <p:spPr bwMode="auto">
          <a:xfrm flipV="1">
            <a:off x="6929438" y="2482850"/>
            <a:ext cx="0" cy="4572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20" name="Line 332" descr="13194_11_2006_Jayshree_ C-Scape">
            <a:extLst>
              <a:ext uri="{FF2B5EF4-FFF2-40B4-BE49-F238E27FC236}">
                <a16:creationId xmlns:a16="http://schemas.microsoft.com/office/drawing/2014/main" id="{FAD5FBF4-185F-164F-B35E-F34B5462F021}"/>
              </a:ext>
            </a:extLst>
          </p:cNvPr>
          <p:cNvSpPr>
            <a:spLocks noChangeShapeType="1"/>
          </p:cNvSpPr>
          <p:nvPr/>
        </p:nvSpPr>
        <p:spPr bwMode="auto">
          <a:xfrm flipH="1">
            <a:off x="4733925" y="3124200"/>
            <a:ext cx="2124075" cy="541338"/>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21" name="Line 333" descr="13194_11_2006_Jayshree_ C-Scape">
            <a:extLst>
              <a:ext uri="{FF2B5EF4-FFF2-40B4-BE49-F238E27FC236}">
                <a16:creationId xmlns:a16="http://schemas.microsoft.com/office/drawing/2014/main" id="{F5FC19FF-5C34-424C-B68E-716693FF72D1}"/>
              </a:ext>
            </a:extLst>
          </p:cNvPr>
          <p:cNvSpPr>
            <a:spLocks noChangeShapeType="1"/>
          </p:cNvSpPr>
          <p:nvPr/>
        </p:nvSpPr>
        <p:spPr bwMode="auto">
          <a:xfrm flipH="1" flipV="1">
            <a:off x="1949450" y="2590800"/>
            <a:ext cx="1217613" cy="303213"/>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22" name="Line 334" descr="13194_11_2006_Jayshree_ C-Scape">
            <a:extLst>
              <a:ext uri="{FF2B5EF4-FFF2-40B4-BE49-F238E27FC236}">
                <a16:creationId xmlns:a16="http://schemas.microsoft.com/office/drawing/2014/main" id="{B6D52165-7237-DD4B-869A-A246293116F3}"/>
              </a:ext>
            </a:extLst>
          </p:cNvPr>
          <p:cNvSpPr>
            <a:spLocks noChangeShapeType="1"/>
          </p:cNvSpPr>
          <p:nvPr/>
        </p:nvSpPr>
        <p:spPr bwMode="auto">
          <a:xfrm flipH="1">
            <a:off x="1949450" y="2894013"/>
            <a:ext cx="1217613" cy="96837"/>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23" name="AutoShape 335" descr="13194_11_2006_Jayshree_ C-Scape">
            <a:extLst>
              <a:ext uri="{FF2B5EF4-FFF2-40B4-BE49-F238E27FC236}">
                <a16:creationId xmlns:a16="http://schemas.microsoft.com/office/drawing/2014/main" id="{A78C78F5-5142-0A4E-B0F7-800BF84B5CC3}"/>
              </a:ext>
            </a:extLst>
          </p:cNvPr>
          <p:cNvSpPr>
            <a:spLocks noChangeArrowheads="1"/>
          </p:cNvSpPr>
          <p:nvPr/>
        </p:nvSpPr>
        <p:spPr bwMode="auto">
          <a:xfrm>
            <a:off x="1588" y="2503488"/>
            <a:ext cx="1527175" cy="182562"/>
          </a:xfrm>
          <a:prstGeom prst="wedgeRectCallout">
            <a:avLst>
              <a:gd name="adj1" fmla="val 36903"/>
              <a:gd name="adj2" fmla="val -16958"/>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Notify Sales Rep</a:t>
            </a:r>
          </a:p>
        </p:txBody>
      </p:sp>
      <p:sp>
        <p:nvSpPr>
          <p:cNvPr id="1036626" name="Line 338" descr="13194_11_2006_Jayshree_ C-Scape">
            <a:extLst>
              <a:ext uri="{FF2B5EF4-FFF2-40B4-BE49-F238E27FC236}">
                <a16:creationId xmlns:a16="http://schemas.microsoft.com/office/drawing/2014/main" id="{6146C169-F181-584B-9395-BB64C2748281}"/>
              </a:ext>
            </a:extLst>
          </p:cNvPr>
          <p:cNvSpPr>
            <a:spLocks noChangeShapeType="1"/>
          </p:cNvSpPr>
          <p:nvPr/>
        </p:nvSpPr>
        <p:spPr bwMode="auto">
          <a:xfrm flipH="1">
            <a:off x="1939925" y="2894013"/>
            <a:ext cx="1227138" cy="785812"/>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27" name="AutoShape 339" descr="13194_11_2006_Jayshree_ C-Scape">
            <a:extLst>
              <a:ext uri="{FF2B5EF4-FFF2-40B4-BE49-F238E27FC236}">
                <a16:creationId xmlns:a16="http://schemas.microsoft.com/office/drawing/2014/main" id="{4457BBD9-21EE-2547-A44E-CD80CFC985EA}"/>
              </a:ext>
            </a:extLst>
          </p:cNvPr>
          <p:cNvSpPr>
            <a:spLocks noChangeArrowheads="1"/>
          </p:cNvSpPr>
          <p:nvPr/>
        </p:nvSpPr>
        <p:spPr bwMode="auto">
          <a:xfrm>
            <a:off x="0" y="3694113"/>
            <a:ext cx="1528763" cy="182562"/>
          </a:xfrm>
          <a:prstGeom prst="wedgeRectCallout">
            <a:avLst>
              <a:gd name="adj1" fmla="val 35046"/>
              <a:gd name="adj2" fmla="val 3912"/>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Update Call Center</a:t>
            </a:r>
          </a:p>
        </p:txBody>
      </p:sp>
      <p:sp>
        <p:nvSpPr>
          <p:cNvPr id="1036629" name="Line 341" descr="13194_11_2006_Jayshree_ C-Scape">
            <a:extLst>
              <a:ext uri="{FF2B5EF4-FFF2-40B4-BE49-F238E27FC236}">
                <a16:creationId xmlns:a16="http://schemas.microsoft.com/office/drawing/2014/main" id="{481F4EB3-52DC-E444-9BFB-3F3CB6079E2B}"/>
              </a:ext>
            </a:extLst>
          </p:cNvPr>
          <p:cNvSpPr>
            <a:spLocks noChangeShapeType="1"/>
          </p:cNvSpPr>
          <p:nvPr/>
        </p:nvSpPr>
        <p:spPr bwMode="auto">
          <a:xfrm flipH="1">
            <a:off x="4699000" y="4876800"/>
            <a:ext cx="2159000" cy="619125"/>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30" name="Line 342" descr="13194_11_2006_Jayshree_ C-Scape">
            <a:extLst>
              <a:ext uri="{FF2B5EF4-FFF2-40B4-BE49-F238E27FC236}">
                <a16:creationId xmlns:a16="http://schemas.microsoft.com/office/drawing/2014/main" id="{BDE1CE1E-73A8-324B-9A19-7A82FA00A4AE}"/>
              </a:ext>
            </a:extLst>
          </p:cNvPr>
          <p:cNvSpPr>
            <a:spLocks noChangeShapeType="1"/>
          </p:cNvSpPr>
          <p:nvPr/>
        </p:nvSpPr>
        <p:spPr bwMode="auto">
          <a:xfrm flipH="1">
            <a:off x="2246313" y="5499100"/>
            <a:ext cx="2401887" cy="958850"/>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32" name="Line 344" descr="13194_11_2006_Jayshree_ C-Scape">
            <a:extLst>
              <a:ext uri="{FF2B5EF4-FFF2-40B4-BE49-F238E27FC236}">
                <a16:creationId xmlns:a16="http://schemas.microsoft.com/office/drawing/2014/main" id="{F2AA438B-DB70-5B4E-9656-2A4D0A6CC4E7}"/>
              </a:ext>
            </a:extLst>
          </p:cNvPr>
          <p:cNvSpPr>
            <a:spLocks noChangeShapeType="1"/>
          </p:cNvSpPr>
          <p:nvPr/>
        </p:nvSpPr>
        <p:spPr bwMode="auto">
          <a:xfrm flipH="1">
            <a:off x="2087563" y="5464175"/>
            <a:ext cx="2414587" cy="962025"/>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33" name="Line 345" descr="13194_11_2006_Jayshree_ C-Scape">
            <a:extLst>
              <a:ext uri="{FF2B5EF4-FFF2-40B4-BE49-F238E27FC236}">
                <a16:creationId xmlns:a16="http://schemas.microsoft.com/office/drawing/2014/main" id="{A94C72C7-9838-754B-8BCF-9D2FC7A5D0BE}"/>
              </a:ext>
            </a:extLst>
          </p:cNvPr>
          <p:cNvSpPr>
            <a:spLocks noChangeShapeType="1"/>
          </p:cNvSpPr>
          <p:nvPr/>
        </p:nvSpPr>
        <p:spPr bwMode="auto">
          <a:xfrm flipH="1">
            <a:off x="4713288" y="4824413"/>
            <a:ext cx="2068512" cy="5715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grpSp>
        <p:nvGrpSpPr>
          <p:cNvPr id="2" name="Group 376" descr="13194_11_2006_Jayshree_ C-Scape">
            <a:extLst>
              <a:ext uri="{FF2B5EF4-FFF2-40B4-BE49-F238E27FC236}">
                <a16:creationId xmlns:a16="http://schemas.microsoft.com/office/drawing/2014/main" id="{2CD57DAD-4462-D948-9EF6-39A5B1C30DF3}"/>
              </a:ext>
            </a:extLst>
          </p:cNvPr>
          <p:cNvGrpSpPr>
            <a:grpSpLocks/>
          </p:cNvGrpSpPr>
          <p:nvPr/>
        </p:nvGrpSpPr>
        <p:grpSpPr bwMode="auto">
          <a:xfrm>
            <a:off x="6389688" y="2239963"/>
            <a:ext cx="592137" cy="3392487"/>
            <a:chOff x="4081" y="1491"/>
            <a:chExt cx="309" cy="2057"/>
          </a:xfrm>
        </p:grpSpPr>
        <p:sp>
          <p:nvSpPr>
            <p:cNvPr id="1179" name="Line 370">
              <a:extLst>
                <a:ext uri="{FF2B5EF4-FFF2-40B4-BE49-F238E27FC236}">
                  <a16:creationId xmlns:a16="http://schemas.microsoft.com/office/drawing/2014/main" id="{12015FE7-8749-A04F-8E68-D357B9CDE1CF}"/>
                </a:ext>
              </a:extLst>
            </p:cNvPr>
            <p:cNvSpPr>
              <a:spLocks noChangeShapeType="1"/>
            </p:cNvSpPr>
            <p:nvPr/>
          </p:nvSpPr>
          <p:spPr bwMode="auto">
            <a:xfrm flipH="1">
              <a:off x="4091" y="1503"/>
              <a:ext cx="179" cy="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80" name="Line 371">
              <a:extLst>
                <a:ext uri="{FF2B5EF4-FFF2-40B4-BE49-F238E27FC236}">
                  <a16:creationId xmlns:a16="http://schemas.microsoft.com/office/drawing/2014/main" id="{FF92A5D2-9274-D142-856C-26A3E981110C}"/>
                </a:ext>
              </a:extLst>
            </p:cNvPr>
            <p:cNvSpPr>
              <a:spLocks noChangeShapeType="1"/>
            </p:cNvSpPr>
            <p:nvPr/>
          </p:nvSpPr>
          <p:spPr bwMode="auto">
            <a:xfrm flipH="1">
              <a:off x="4081" y="3535"/>
              <a:ext cx="309" cy="0"/>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81" name="Line 372">
              <a:extLst>
                <a:ext uri="{FF2B5EF4-FFF2-40B4-BE49-F238E27FC236}">
                  <a16:creationId xmlns:a16="http://schemas.microsoft.com/office/drawing/2014/main" id="{D5604D21-7183-B64A-8A18-945AD544D133}"/>
                </a:ext>
              </a:extLst>
            </p:cNvPr>
            <p:cNvSpPr>
              <a:spLocks noChangeShapeType="1"/>
            </p:cNvSpPr>
            <p:nvPr/>
          </p:nvSpPr>
          <p:spPr bwMode="auto">
            <a:xfrm flipH="1">
              <a:off x="4091" y="1491"/>
              <a:ext cx="0" cy="2057"/>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grpSp>
      <p:sp>
        <p:nvSpPr>
          <p:cNvPr id="1036625" name="AutoShape 337" descr="13194_11_2006_Jayshree_ C-Scape">
            <a:extLst>
              <a:ext uri="{FF2B5EF4-FFF2-40B4-BE49-F238E27FC236}">
                <a16:creationId xmlns:a16="http://schemas.microsoft.com/office/drawing/2014/main" id="{EE5F5A94-BC08-C148-A957-E788504C5095}"/>
              </a:ext>
            </a:extLst>
          </p:cNvPr>
          <p:cNvSpPr>
            <a:spLocks noChangeArrowheads="1"/>
          </p:cNvSpPr>
          <p:nvPr/>
        </p:nvSpPr>
        <p:spPr bwMode="auto">
          <a:xfrm>
            <a:off x="0" y="3068638"/>
            <a:ext cx="1528763" cy="182562"/>
          </a:xfrm>
          <a:prstGeom prst="wedgeRectCallout">
            <a:avLst>
              <a:gd name="adj1" fmla="val 51"/>
              <a:gd name="adj2" fmla="val 2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Update Contracts</a:t>
            </a:r>
          </a:p>
        </p:txBody>
      </p:sp>
      <p:sp>
        <p:nvSpPr>
          <p:cNvPr id="1036667" name="AutoShape 379" descr="13194_11_2006_Jayshree_ C-Scape">
            <a:extLst>
              <a:ext uri="{FF2B5EF4-FFF2-40B4-BE49-F238E27FC236}">
                <a16:creationId xmlns:a16="http://schemas.microsoft.com/office/drawing/2014/main" id="{892C6F28-1A1C-1A41-A342-CBBC2B44D4CB}"/>
              </a:ext>
            </a:extLst>
          </p:cNvPr>
          <p:cNvSpPr>
            <a:spLocks noChangeArrowheads="1"/>
          </p:cNvSpPr>
          <p:nvPr/>
        </p:nvSpPr>
        <p:spPr bwMode="auto">
          <a:xfrm>
            <a:off x="0" y="3251200"/>
            <a:ext cx="1528763" cy="182563"/>
          </a:xfrm>
          <a:prstGeom prst="wedgeRectCallout">
            <a:avLst>
              <a:gd name="adj1" fmla="val 32866"/>
              <a:gd name="adj2" fmla="val -36088"/>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Credit Approved</a:t>
            </a:r>
          </a:p>
        </p:txBody>
      </p:sp>
      <p:sp>
        <p:nvSpPr>
          <p:cNvPr id="1036390" name="Text Box 102" descr="13194_11_2006_Jayshree_ C-Scape">
            <a:extLst>
              <a:ext uri="{FF2B5EF4-FFF2-40B4-BE49-F238E27FC236}">
                <a16:creationId xmlns:a16="http://schemas.microsoft.com/office/drawing/2014/main" id="{720F9E15-935D-864E-A6FF-D2ED54427AE1}"/>
              </a:ext>
            </a:extLst>
          </p:cNvPr>
          <p:cNvSpPr txBox="1">
            <a:spLocks noChangeArrowheads="1"/>
          </p:cNvSpPr>
          <p:nvPr/>
        </p:nvSpPr>
        <p:spPr bwMode="blackGray">
          <a:xfrm>
            <a:off x="479425" y="5445125"/>
            <a:ext cx="984250" cy="176213"/>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algn="r" eaLnBrk="0" hangingPunct="0">
              <a:lnSpc>
                <a:spcPct val="95000"/>
              </a:lnSpc>
              <a:defRPr/>
            </a:pPr>
            <a:r>
              <a:rPr lang="en-US" sz="1200" dirty="0">
                <a:solidFill>
                  <a:schemeClr val="bg1"/>
                </a:solidFill>
                <a:latin typeface="Arial" charset="0"/>
                <a:ea typeface="ＭＳ Ｐゴシック" charset="-128"/>
                <a:cs typeface="+mn-cs"/>
              </a:rPr>
              <a:t>Warehouse </a:t>
            </a:r>
          </a:p>
        </p:txBody>
      </p:sp>
      <p:sp>
        <p:nvSpPr>
          <p:cNvPr id="1036666" name="Line 378" descr="13194_11_2006_Jayshree_ C-Scape">
            <a:extLst>
              <a:ext uri="{FF2B5EF4-FFF2-40B4-BE49-F238E27FC236}">
                <a16:creationId xmlns:a16="http://schemas.microsoft.com/office/drawing/2014/main" id="{C26907EA-0DC7-4E41-B787-667922298489}"/>
              </a:ext>
            </a:extLst>
          </p:cNvPr>
          <p:cNvSpPr>
            <a:spLocks noChangeShapeType="1"/>
          </p:cNvSpPr>
          <p:nvPr/>
        </p:nvSpPr>
        <p:spPr bwMode="auto">
          <a:xfrm flipH="1" flipV="1">
            <a:off x="1949450" y="3379788"/>
            <a:ext cx="2063750" cy="153987"/>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68" name="Line 380" descr="13194_11_2006_Jayshree_ C-Scape">
            <a:extLst>
              <a:ext uri="{FF2B5EF4-FFF2-40B4-BE49-F238E27FC236}">
                <a16:creationId xmlns:a16="http://schemas.microsoft.com/office/drawing/2014/main" id="{2AED7E0B-551A-0F4B-AB42-6743EB3C4EF6}"/>
              </a:ext>
            </a:extLst>
          </p:cNvPr>
          <p:cNvSpPr>
            <a:spLocks noChangeShapeType="1"/>
          </p:cNvSpPr>
          <p:nvPr/>
        </p:nvSpPr>
        <p:spPr bwMode="auto">
          <a:xfrm flipH="1" flipV="1">
            <a:off x="1746250" y="3281363"/>
            <a:ext cx="2295525" cy="185737"/>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72" name="Line 384" descr="13194_11_2006_Jayshree_ C-Scape">
            <a:extLst>
              <a:ext uri="{FF2B5EF4-FFF2-40B4-BE49-F238E27FC236}">
                <a16:creationId xmlns:a16="http://schemas.microsoft.com/office/drawing/2014/main" id="{3BB8FB47-8CA8-204D-B833-BC9CD78A2CAD}"/>
              </a:ext>
            </a:extLst>
          </p:cNvPr>
          <p:cNvSpPr>
            <a:spLocks noChangeShapeType="1"/>
          </p:cNvSpPr>
          <p:nvPr/>
        </p:nvSpPr>
        <p:spPr bwMode="auto">
          <a:xfrm flipH="1" flipV="1">
            <a:off x="4119563" y="3468688"/>
            <a:ext cx="381000" cy="280987"/>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73" name="Line 385" descr="13194_11_2006_Jayshree_ C-Scape">
            <a:extLst>
              <a:ext uri="{FF2B5EF4-FFF2-40B4-BE49-F238E27FC236}">
                <a16:creationId xmlns:a16="http://schemas.microsoft.com/office/drawing/2014/main" id="{1E1BAEE1-CD58-014E-860E-87B8F8785EF4}"/>
              </a:ext>
            </a:extLst>
          </p:cNvPr>
          <p:cNvSpPr>
            <a:spLocks noChangeShapeType="1"/>
          </p:cNvSpPr>
          <p:nvPr/>
        </p:nvSpPr>
        <p:spPr bwMode="auto">
          <a:xfrm flipH="1" flipV="1">
            <a:off x="4648200" y="3859213"/>
            <a:ext cx="2133600" cy="885825"/>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74" name="AutoShape 386" descr="13194_11_2006_Jayshree_ C-Scape">
            <a:extLst>
              <a:ext uri="{FF2B5EF4-FFF2-40B4-BE49-F238E27FC236}">
                <a16:creationId xmlns:a16="http://schemas.microsoft.com/office/drawing/2014/main" id="{6AA00C68-A1C5-A949-97B2-5DE8B2C8A8F9}"/>
              </a:ext>
            </a:extLst>
          </p:cNvPr>
          <p:cNvSpPr>
            <a:spLocks noChangeArrowheads="1"/>
          </p:cNvSpPr>
          <p:nvPr/>
        </p:nvSpPr>
        <p:spPr bwMode="blackGray">
          <a:xfrm>
            <a:off x="4394200" y="1527175"/>
            <a:ext cx="731838" cy="320675"/>
          </a:xfrm>
          <a:prstGeom prst="roundRect">
            <a:avLst>
              <a:gd name="adj" fmla="val 16667"/>
            </a:avLst>
          </a:prstGeom>
          <a:noFill/>
          <a:ln w="38100">
            <a:solidFill>
              <a:srgbClr val="FFFF00"/>
            </a:solidFill>
            <a:round/>
            <a:headEnd/>
            <a:tailEnd/>
          </a:ln>
          <a:effectLst/>
        </p:spPr>
        <p:txBody>
          <a:bodyPr lIns="0" tIns="0" rIns="0" bIns="0" anchor="ctr" anchorCtr="1"/>
          <a:lstStyle/>
          <a:p>
            <a:pPr algn="ctr" eaLnBrk="0" hangingPunct="0">
              <a:lnSpc>
                <a:spcPct val="85000"/>
              </a:lnSpc>
              <a:defRPr/>
            </a:pPr>
            <a:endParaRPr lang="en-US" sz="1000">
              <a:solidFill>
                <a:srgbClr val="82C9E2"/>
              </a:solidFill>
              <a:effectLst>
                <a:outerShdw blurRad="38100" dist="38100" dir="2700000" algn="tl">
                  <a:srgbClr val="FFFFFF"/>
                </a:outerShdw>
              </a:effectLst>
              <a:latin typeface="Arial" charset="0"/>
              <a:ea typeface="ＭＳ Ｐゴシック" charset="-128"/>
              <a:cs typeface="+mn-cs"/>
            </a:endParaRPr>
          </a:p>
        </p:txBody>
      </p:sp>
      <p:sp>
        <p:nvSpPr>
          <p:cNvPr id="1036675" name="Line 387" descr="13194_11_2006_Jayshree_ C-Scape">
            <a:extLst>
              <a:ext uri="{FF2B5EF4-FFF2-40B4-BE49-F238E27FC236}">
                <a16:creationId xmlns:a16="http://schemas.microsoft.com/office/drawing/2014/main" id="{EB27AC40-8A5F-AA41-B4B2-BB9B8BF55A1E}"/>
              </a:ext>
            </a:extLst>
          </p:cNvPr>
          <p:cNvSpPr>
            <a:spLocks noChangeShapeType="1"/>
          </p:cNvSpPr>
          <p:nvPr/>
        </p:nvSpPr>
        <p:spPr bwMode="auto">
          <a:xfrm flipV="1">
            <a:off x="7062788" y="2482850"/>
            <a:ext cx="0" cy="4572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77" name="Line 389" descr="13194_11_2006_Jayshree_ C-Scape">
            <a:extLst>
              <a:ext uri="{FF2B5EF4-FFF2-40B4-BE49-F238E27FC236}">
                <a16:creationId xmlns:a16="http://schemas.microsoft.com/office/drawing/2014/main" id="{1D8B1BE1-32E0-714D-916B-5D9E1A8BBA0D}"/>
              </a:ext>
            </a:extLst>
          </p:cNvPr>
          <p:cNvSpPr>
            <a:spLocks noChangeShapeType="1"/>
          </p:cNvSpPr>
          <p:nvPr/>
        </p:nvSpPr>
        <p:spPr bwMode="auto">
          <a:xfrm flipV="1">
            <a:off x="7062788" y="3309938"/>
            <a:ext cx="0" cy="4572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79" name="AutoShape 391" descr="13194_11_2006_Jayshree_ C-Scape">
            <a:extLst>
              <a:ext uri="{FF2B5EF4-FFF2-40B4-BE49-F238E27FC236}">
                <a16:creationId xmlns:a16="http://schemas.microsoft.com/office/drawing/2014/main" id="{6ED68FDF-5FBC-164F-9274-C328A868B9F3}"/>
              </a:ext>
            </a:extLst>
          </p:cNvPr>
          <p:cNvSpPr>
            <a:spLocks noChangeArrowheads="1"/>
          </p:cNvSpPr>
          <p:nvPr/>
        </p:nvSpPr>
        <p:spPr bwMode="auto">
          <a:xfrm>
            <a:off x="0" y="5645150"/>
            <a:ext cx="1528763" cy="182563"/>
          </a:xfrm>
          <a:prstGeom prst="wedgeRectCallout">
            <a:avLst>
              <a:gd name="adj1" fmla="val -2648"/>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Pack &amp; Ship Order</a:t>
            </a:r>
          </a:p>
        </p:txBody>
      </p:sp>
      <p:grpSp>
        <p:nvGrpSpPr>
          <p:cNvPr id="3" name="Group 392" descr="13194_11_2006_Jayshree_ C-Scape">
            <a:extLst>
              <a:ext uri="{FF2B5EF4-FFF2-40B4-BE49-F238E27FC236}">
                <a16:creationId xmlns:a16="http://schemas.microsoft.com/office/drawing/2014/main" id="{F05D92B4-532C-3C4F-83DB-38AAAEF13B31}"/>
              </a:ext>
            </a:extLst>
          </p:cNvPr>
          <p:cNvGrpSpPr>
            <a:grpSpLocks/>
          </p:cNvGrpSpPr>
          <p:nvPr/>
        </p:nvGrpSpPr>
        <p:grpSpPr bwMode="auto">
          <a:xfrm flipV="1">
            <a:off x="6632575" y="4116388"/>
            <a:ext cx="290513" cy="2336800"/>
            <a:chOff x="4081" y="1491"/>
            <a:chExt cx="309" cy="2057"/>
          </a:xfrm>
        </p:grpSpPr>
        <p:sp>
          <p:nvSpPr>
            <p:cNvPr id="1176" name="Line 393">
              <a:extLst>
                <a:ext uri="{FF2B5EF4-FFF2-40B4-BE49-F238E27FC236}">
                  <a16:creationId xmlns:a16="http://schemas.microsoft.com/office/drawing/2014/main" id="{D88BC062-4EB3-0846-ADF2-ACB08510E8F1}"/>
                </a:ext>
              </a:extLst>
            </p:cNvPr>
            <p:cNvSpPr>
              <a:spLocks noChangeShapeType="1"/>
            </p:cNvSpPr>
            <p:nvPr/>
          </p:nvSpPr>
          <p:spPr bwMode="auto">
            <a:xfrm flipH="1">
              <a:off x="4091" y="1503"/>
              <a:ext cx="179" cy="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77" name="Line 394">
              <a:extLst>
                <a:ext uri="{FF2B5EF4-FFF2-40B4-BE49-F238E27FC236}">
                  <a16:creationId xmlns:a16="http://schemas.microsoft.com/office/drawing/2014/main" id="{A8F478A0-CB90-004E-A704-C549BCB36E7D}"/>
                </a:ext>
              </a:extLst>
            </p:cNvPr>
            <p:cNvSpPr>
              <a:spLocks noChangeShapeType="1"/>
            </p:cNvSpPr>
            <p:nvPr/>
          </p:nvSpPr>
          <p:spPr bwMode="auto">
            <a:xfrm flipH="1">
              <a:off x="4081" y="3535"/>
              <a:ext cx="309" cy="0"/>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78" name="Line 395">
              <a:extLst>
                <a:ext uri="{FF2B5EF4-FFF2-40B4-BE49-F238E27FC236}">
                  <a16:creationId xmlns:a16="http://schemas.microsoft.com/office/drawing/2014/main" id="{4E85DBAF-3018-B84C-A350-764970BF6BF9}"/>
                </a:ext>
              </a:extLst>
            </p:cNvPr>
            <p:cNvSpPr>
              <a:spLocks noChangeShapeType="1"/>
            </p:cNvSpPr>
            <p:nvPr/>
          </p:nvSpPr>
          <p:spPr bwMode="auto">
            <a:xfrm flipH="1">
              <a:off x="4091" y="1491"/>
              <a:ext cx="0" cy="2057"/>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grpSp>
      <p:sp>
        <p:nvSpPr>
          <p:cNvPr id="1036684" name="Line 396" descr="13194_11_2006_Jayshree_ C-Scape">
            <a:extLst>
              <a:ext uri="{FF2B5EF4-FFF2-40B4-BE49-F238E27FC236}">
                <a16:creationId xmlns:a16="http://schemas.microsoft.com/office/drawing/2014/main" id="{016E8840-2E94-C74B-B707-0EE3A8936461}"/>
              </a:ext>
            </a:extLst>
          </p:cNvPr>
          <p:cNvSpPr>
            <a:spLocks noChangeShapeType="1"/>
          </p:cNvSpPr>
          <p:nvPr/>
        </p:nvSpPr>
        <p:spPr bwMode="auto">
          <a:xfrm flipH="1">
            <a:off x="2246313" y="5372100"/>
            <a:ext cx="2312987" cy="477838"/>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85" name="Line 397" descr="13194_11_2006_Jayshree_ C-Scape">
            <a:extLst>
              <a:ext uri="{FF2B5EF4-FFF2-40B4-BE49-F238E27FC236}">
                <a16:creationId xmlns:a16="http://schemas.microsoft.com/office/drawing/2014/main" id="{931596A6-BB8B-FB4F-A78B-018895E982C0}"/>
              </a:ext>
            </a:extLst>
          </p:cNvPr>
          <p:cNvSpPr>
            <a:spLocks noChangeShapeType="1"/>
          </p:cNvSpPr>
          <p:nvPr/>
        </p:nvSpPr>
        <p:spPr bwMode="auto">
          <a:xfrm flipH="1">
            <a:off x="4629150" y="3863975"/>
            <a:ext cx="2152650" cy="1495425"/>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86" name="Line 398" descr="13194_11_2006_Jayshree_ C-Scape">
            <a:extLst>
              <a:ext uri="{FF2B5EF4-FFF2-40B4-BE49-F238E27FC236}">
                <a16:creationId xmlns:a16="http://schemas.microsoft.com/office/drawing/2014/main" id="{BC8A41FF-AABB-CA49-9285-1422E984CF34}"/>
              </a:ext>
            </a:extLst>
          </p:cNvPr>
          <p:cNvSpPr>
            <a:spLocks noChangeShapeType="1"/>
          </p:cNvSpPr>
          <p:nvPr/>
        </p:nvSpPr>
        <p:spPr bwMode="auto">
          <a:xfrm>
            <a:off x="6929438" y="3373438"/>
            <a:ext cx="0" cy="4572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88" name="Line 400" descr="13194_11_2006_Jayshree_ C-Scape">
            <a:extLst>
              <a:ext uri="{FF2B5EF4-FFF2-40B4-BE49-F238E27FC236}">
                <a16:creationId xmlns:a16="http://schemas.microsoft.com/office/drawing/2014/main" id="{CCFB577D-8DDC-3340-A9C7-55556EE6A3B6}"/>
              </a:ext>
            </a:extLst>
          </p:cNvPr>
          <p:cNvSpPr>
            <a:spLocks noChangeShapeType="1"/>
          </p:cNvSpPr>
          <p:nvPr/>
        </p:nvSpPr>
        <p:spPr bwMode="auto">
          <a:xfrm flipH="1" flipV="1">
            <a:off x="2246313" y="5126038"/>
            <a:ext cx="1739900" cy="279400"/>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89" name="AutoShape 401" descr="13194_11_2006_Jayshree_ C-Scape">
            <a:extLst>
              <a:ext uri="{FF2B5EF4-FFF2-40B4-BE49-F238E27FC236}">
                <a16:creationId xmlns:a16="http://schemas.microsoft.com/office/drawing/2014/main" id="{09B581A3-57E2-984D-8FA3-39D4FB286699}"/>
              </a:ext>
            </a:extLst>
          </p:cNvPr>
          <p:cNvSpPr>
            <a:spLocks noChangeArrowheads="1"/>
          </p:cNvSpPr>
          <p:nvPr/>
        </p:nvSpPr>
        <p:spPr bwMode="auto">
          <a:xfrm>
            <a:off x="0" y="4948238"/>
            <a:ext cx="1528763" cy="182562"/>
          </a:xfrm>
          <a:prstGeom prst="wedgeRectCallout">
            <a:avLst>
              <a:gd name="adj1" fmla="val -4000"/>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Deliver Order</a:t>
            </a:r>
          </a:p>
        </p:txBody>
      </p:sp>
      <p:sp>
        <p:nvSpPr>
          <p:cNvPr id="1036690" name="Line 402" descr="13194_11_2006_Jayshree_ C-Scape">
            <a:extLst>
              <a:ext uri="{FF2B5EF4-FFF2-40B4-BE49-F238E27FC236}">
                <a16:creationId xmlns:a16="http://schemas.microsoft.com/office/drawing/2014/main" id="{7C8588A4-5C37-FC45-B8A2-B3C0B3FD0928}"/>
              </a:ext>
            </a:extLst>
          </p:cNvPr>
          <p:cNvSpPr>
            <a:spLocks noChangeShapeType="1"/>
          </p:cNvSpPr>
          <p:nvPr/>
        </p:nvSpPr>
        <p:spPr bwMode="auto">
          <a:xfrm flipH="1" flipV="1">
            <a:off x="2125663" y="5027613"/>
            <a:ext cx="2376487" cy="176212"/>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91" name="Line 403" descr="13194_11_2006_Jayshree_ C-Scape">
            <a:extLst>
              <a:ext uri="{FF2B5EF4-FFF2-40B4-BE49-F238E27FC236}">
                <a16:creationId xmlns:a16="http://schemas.microsoft.com/office/drawing/2014/main" id="{92F0B656-3B24-2A4B-BA1A-C07BEBA010F1}"/>
              </a:ext>
            </a:extLst>
          </p:cNvPr>
          <p:cNvSpPr>
            <a:spLocks noChangeShapeType="1"/>
          </p:cNvSpPr>
          <p:nvPr/>
        </p:nvSpPr>
        <p:spPr bwMode="auto">
          <a:xfrm flipH="1">
            <a:off x="4629150" y="3759200"/>
            <a:ext cx="2152650" cy="1495425"/>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92" name="Line 404" descr="13194_11_2006_Jayshree_ C-Scape">
            <a:extLst>
              <a:ext uri="{FF2B5EF4-FFF2-40B4-BE49-F238E27FC236}">
                <a16:creationId xmlns:a16="http://schemas.microsoft.com/office/drawing/2014/main" id="{B4F630A9-9BD7-FC44-963B-9F80071971E3}"/>
              </a:ext>
            </a:extLst>
          </p:cNvPr>
          <p:cNvSpPr>
            <a:spLocks noChangeShapeType="1"/>
          </p:cNvSpPr>
          <p:nvPr/>
        </p:nvSpPr>
        <p:spPr bwMode="auto">
          <a:xfrm flipH="1" flipV="1">
            <a:off x="1949450" y="1919288"/>
            <a:ext cx="2613025" cy="1768475"/>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693" name="AutoShape 405" descr="13194_11_2006_Jayshree_ C-Scape">
            <a:extLst>
              <a:ext uri="{FF2B5EF4-FFF2-40B4-BE49-F238E27FC236}">
                <a16:creationId xmlns:a16="http://schemas.microsoft.com/office/drawing/2014/main" id="{93E87D11-A28A-DB49-BB33-3C3311C66E21}"/>
              </a:ext>
            </a:extLst>
          </p:cNvPr>
          <p:cNvSpPr>
            <a:spLocks noChangeArrowheads="1"/>
          </p:cNvSpPr>
          <p:nvPr/>
        </p:nvSpPr>
        <p:spPr bwMode="auto">
          <a:xfrm>
            <a:off x="0" y="1751013"/>
            <a:ext cx="1527175" cy="182562"/>
          </a:xfrm>
          <a:prstGeom prst="wedgeRectCallout">
            <a:avLst>
              <a:gd name="adj1" fmla="val -1954"/>
              <a:gd name="adj2" fmla="val -9185"/>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Confirm Shipment</a:t>
            </a:r>
          </a:p>
        </p:txBody>
      </p:sp>
      <p:sp>
        <p:nvSpPr>
          <p:cNvPr id="1036695" name="AutoShape 407" descr="13194_11_2006_Jayshree_ C-Scape">
            <a:extLst>
              <a:ext uri="{FF2B5EF4-FFF2-40B4-BE49-F238E27FC236}">
                <a16:creationId xmlns:a16="http://schemas.microsoft.com/office/drawing/2014/main" id="{B69129CB-B2CA-3E49-AE29-823CAB95ED36}"/>
              </a:ext>
            </a:extLst>
          </p:cNvPr>
          <p:cNvSpPr>
            <a:spLocks noChangeArrowheads="1"/>
          </p:cNvSpPr>
          <p:nvPr/>
        </p:nvSpPr>
        <p:spPr bwMode="blackGray">
          <a:xfrm>
            <a:off x="5186363" y="1527175"/>
            <a:ext cx="731837" cy="320675"/>
          </a:xfrm>
          <a:prstGeom prst="roundRect">
            <a:avLst>
              <a:gd name="adj" fmla="val 16667"/>
            </a:avLst>
          </a:prstGeom>
          <a:noFill/>
          <a:ln w="38100">
            <a:solidFill>
              <a:srgbClr val="FFFF00"/>
            </a:solidFill>
            <a:round/>
            <a:headEnd/>
            <a:tailEnd/>
          </a:ln>
          <a:effectLst/>
        </p:spPr>
        <p:txBody>
          <a:bodyPr lIns="0" tIns="0" rIns="0" bIns="0" anchor="ctr" anchorCtr="1"/>
          <a:lstStyle/>
          <a:p>
            <a:pPr algn="ctr" eaLnBrk="0" hangingPunct="0">
              <a:lnSpc>
                <a:spcPct val="85000"/>
              </a:lnSpc>
              <a:defRPr/>
            </a:pPr>
            <a:endParaRPr lang="en-US" sz="1000">
              <a:solidFill>
                <a:srgbClr val="82C9E2"/>
              </a:solidFill>
              <a:effectLst>
                <a:outerShdw blurRad="38100" dist="38100" dir="2700000" algn="tl">
                  <a:srgbClr val="FFFFFF"/>
                </a:outerShdw>
              </a:effectLst>
              <a:latin typeface="Arial" charset="0"/>
              <a:ea typeface="ＭＳ Ｐゴシック" charset="-128"/>
              <a:cs typeface="+mn-cs"/>
            </a:endParaRPr>
          </a:p>
        </p:txBody>
      </p:sp>
      <p:sp>
        <p:nvSpPr>
          <p:cNvPr id="1036696" name="Line 408" descr="13194_11_2006_Jayshree_ C-Scape">
            <a:extLst>
              <a:ext uri="{FF2B5EF4-FFF2-40B4-BE49-F238E27FC236}">
                <a16:creationId xmlns:a16="http://schemas.microsoft.com/office/drawing/2014/main" id="{FFC58347-B721-E64F-9238-4A5AFF127116}"/>
              </a:ext>
            </a:extLst>
          </p:cNvPr>
          <p:cNvSpPr>
            <a:spLocks noChangeShapeType="1"/>
          </p:cNvSpPr>
          <p:nvPr/>
        </p:nvSpPr>
        <p:spPr bwMode="auto">
          <a:xfrm>
            <a:off x="6996113" y="4249738"/>
            <a:ext cx="0" cy="4572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grpSp>
        <p:nvGrpSpPr>
          <p:cNvPr id="4" name="Group 413" descr="13194_11_2006_Jayshree_ C-Scape">
            <a:extLst>
              <a:ext uri="{FF2B5EF4-FFF2-40B4-BE49-F238E27FC236}">
                <a16:creationId xmlns:a16="http://schemas.microsoft.com/office/drawing/2014/main" id="{07F40C2A-10C5-F443-A77E-95EB9FF92EFC}"/>
              </a:ext>
            </a:extLst>
          </p:cNvPr>
          <p:cNvGrpSpPr>
            <a:grpSpLocks/>
          </p:cNvGrpSpPr>
          <p:nvPr/>
        </p:nvGrpSpPr>
        <p:grpSpPr bwMode="auto">
          <a:xfrm>
            <a:off x="6467475" y="2374900"/>
            <a:ext cx="685800" cy="2417763"/>
            <a:chOff x="4137" y="1499"/>
            <a:chExt cx="309" cy="1523"/>
          </a:xfrm>
        </p:grpSpPr>
        <p:sp>
          <p:nvSpPr>
            <p:cNvPr id="1173" name="Line 410">
              <a:extLst>
                <a:ext uri="{FF2B5EF4-FFF2-40B4-BE49-F238E27FC236}">
                  <a16:creationId xmlns:a16="http://schemas.microsoft.com/office/drawing/2014/main" id="{8E2C8C07-84F3-7444-97BD-71A7ABC32B1C}"/>
                </a:ext>
              </a:extLst>
            </p:cNvPr>
            <p:cNvSpPr>
              <a:spLocks noChangeShapeType="1"/>
            </p:cNvSpPr>
            <p:nvPr/>
          </p:nvSpPr>
          <p:spPr bwMode="auto">
            <a:xfrm flipH="1">
              <a:off x="4139" y="1507"/>
              <a:ext cx="115" cy="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74" name="Line 411">
              <a:extLst>
                <a:ext uri="{FF2B5EF4-FFF2-40B4-BE49-F238E27FC236}">
                  <a16:creationId xmlns:a16="http://schemas.microsoft.com/office/drawing/2014/main" id="{0F4A84EE-C72B-2C41-AA0A-8AA69D8F7AAB}"/>
                </a:ext>
              </a:extLst>
            </p:cNvPr>
            <p:cNvSpPr>
              <a:spLocks noChangeShapeType="1"/>
            </p:cNvSpPr>
            <p:nvPr/>
          </p:nvSpPr>
          <p:spPr bwMode="auto">
            <a:xfrm flipH="1">
              <a:off x="4137" y="3012"/>
              <a:ext cx="309" cy="0"/>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75" name="Line 412">
              <a:extLst>
                <a:ext uri="{FF2B5EF4-FFF2-40B4-BE49-F238E27FC236}">
                  <a16:creationId xmlns:a16="http://schemas.microsoft.com/office/drawing/2014/main" id="{2C7C296D-4F3F-ED40-AD94-776515E5E959}"/>
                </a:ext>
              </a:extLst>
            </p:cNvPr>
            <p:cNvSpPr>
              <a:spLocks noChangeShapeType="1"/>
            </p:cNvSpPr>
            <p:nvPr/>
          </p:nvSpPr>
          <p:spPr bwMode="auto">
            <a:xfrm flipH="1">
              <a:off x="4147" y="1499"/>
              <a:ext cx="0" cy="1523"/>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grpSp>
      <p:sp>
        <p:nvSpPr>
          <p:cNvPr id="1036703" name="Line 415" descr="13194_11_2006_Jayshree_ C-Scape">
            <a:extLst>
              <a:ext uri="{FF2B5EF4-FFF2-40B4-BE49-F238E27FC236}">
                <a16:creationId xmlns:a16="http://schemas.microsoft.com/office/drawing/2014/main" id="{ADE2CBF7-38D2-4F42-9F92-4C238DED3B71}"/>
              </a:ext>
            </a:extLst>
          </p:cNvPr>
          <p:cNvSpPr>
            <a:spLocks noChangeShapeType="1"/>
          </p:cNvSpPr>
          <p:nvPr/>
        </p:nvSpPr>
        <p:spPr bwMode="auto">
          <a:xfrm flipH="1" flipV="1">
            <a:off x="1949450" y="2209800"/>
            <a:ext cx="2051050" cy="1323975"/>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704" name="AutoShape 416" descr="13194_11_2006_Jayshree_ C-Scape">
            <a:extLst>
              <a:ext uri="{FF2B5EF4-FFF2-40B4-BE49-F238E27FC236}">
                <a16:creationId xmlns:a16="http://schemas.microsoft.com/office/drawing/2014/main" id="{AEFDC75D-A47D-3442-994D-FE7FFA797550}"/>
              </a:ext>
            </a:extLst>
          </p:cNvPr>
          <p:cNvSpPr>
            <a:spLocks noChangeArrowheads="1"/>
          </p:cNvSpPr>
          <p:nvPr/>
        </p:nvSpPr>
        <p:spPr bwMode="auto">
          <a:xfrm>
            <a:off x="0" y="1933575"/>
            <a:ext cx="1528763" cy="182563"/>
          </a:xfrm>
          <a:prstGeom prst="wedgeRectCallout">
            <a:avLst>
              <a:gd name="adj1" fmla="val -4931"/>
              <a:gd name="adj2" fmla="val -6523"/>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Billing Notification</a:t>
            </a:r>
          </a:p>
        </p:txBody>
      </p:sp>
      <p:sp>
        <p:nvSpPr>
          <p:cNvPr id="1036705" name="AutoShape 417" descr="13194_11_2006_Jayshree_ C-Scape">
            <a:extLst>
              <a:ext uri="{FF2B5EF4-FFF2-40B4-BE49-F238E27FC236}">
                <a16:creationId xmlns:a16="http://schemas.microsoft.com/office/drawing/2014/main" id="{2EE902DA-08F2-C54B-A4BA-3D61E90B661D}"/>
              </a:ext>
            </a:extLst>
          </p:cNvPr>
          <p:cNvSpPr>
            <a:spLocks noChangeArrowheads="1"/>
          </p:cNvSpPr>
          <p:nvPr/>
        </p:nvSpPr>
        <p:spPr bwMode="blackGray">
          <a:xfrm>
            <a:off x="5980113" y="1527175"/>
            <a:ext cx="731837" cy="320675"/>
          </a:xfrm>
          <a:prstGeom prst="roundRect">
            <a:avLst>
              <a:gd name="adj" fmla="val 16667"/>
            </a:avLst>
          </a:prstGeom>
          <a:noFill/>
          <a:ln w="38100">
            <a:solidFill>
              <a:srgbClr val="FFFF00"/>
            </a:solidFill>
            <a:round/>
            <a:headEnd/>
            <a:tailEnd/>
          </a:ln>
          <a:effectLst/>
        </p:spPr>
        <p:txBody>
          <a:bodyPr lIns="0" tIns="0" rIns="0" bIns="0" anchor="ctr" anchorCtr="1"/>
          <a:lstStyle/>
          <a:p>
            <a:pPr algn="ctr" eaLnBrk="0" hangingPunct="0">
              <a:lnSpc>
                <a:spcPct val="85000"/>
              </a:lnSpc>
              <a:defRPr/>
            </a:pPr>
            <a:endParaRPr lang="en-US" sz="1000">
              <a:solidFill>
                <a:srgbClr val="82C9E2"/>
              </a:solidFill>
              <a:effectLst>
                <a:outerShdw blurRad="38100" dist="38100" dir="2700000" algn="tl">
                  <a:srgbClr val="FFFFFF"/>
                </a:outerShdw>
              </a:effectLst>
              <a:latin typeface="Arial" charset="0"/>
              <a:ea typeface="ＭＳ Ｐゴシック" charset="-128"/>
              <a:cs typeface="+mn-cs"/>
            </a:endParaRPr>
          </a:p>
        </p:txBody>
      </p:sp>
      <p:grpSp>
        <p:nvGrpSpPr>
          <p:cNvPr id="5" name="Group 418" descr="13194_11_2006_Jayshree_ C-Scape">
            <a:extLst>
              <a:ext uri="{FF2B5EF4-FFF2-40B4-BE49-F238E27FC236}">
                <a16:creationId xmlns:a16="http://schemas.microsoft.com/office/drawing/2014/main" id="{A192977A-5320-6A4B-AD40-60B7D9014883}"/>
              </a:ext>
            </a:extLst>
          </p:cNvPr>
          <p:cNvGrpSpPr>
            <a:grpSpLocks/>
          </p:cNvGrpSpPr>
          <p:nvPr/>
        </p:nvGrpSpPr>
        <p:grpSpPr bwMode="auto">
          <a:xfrm>
            <a:off x="6545263" y="4056063"/>
            <a:ext cx="585787" cy="1470025"/>
            <a:chOff x="4137" y="1499"/>
            <a:chExt cx="309" cy="1523"/>
          </a:xfrm>
        </p:grpSpPr>
        <p:sp>
          <p:nvSpPr>
            <p:cNvPr id="1170" name="Line 419">
              <a:extLst>
                <a:ext uri="{FF2B5EF4-FFF2-40B4-BE49-F238E27FC236}">
                  <a16:creationId xmlns:a16="http://schemas.microsoft.com/office/drawing/2014/main" id="{2CDED83D-35D4-664B-B25E-891684FC8FA4}"/>
                </a:ext>
              </a:extLst>
            </p:cNvPr>
            <p:cNvSpPr>
              <a:spLocks noChangeShapeType="1"/>
            </p:cNvSpPr>
            <p:nvPr/>
          </p:nvSpPr>
          <p:spPr bwMode="auto">
            <a:xfrm flipH="1">
              <a:off x="4139" y="1507"/>
              <a:ext cx="115" cy="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71" name="Line 420">
              <a:extLst>
                <a:ext uri="{FF2B5EF4-FFF2-40B4-BE49-F238E27FC236}">
                  <a16:creationId xmlns:a16="http://schemas.microsoft.com/office/drawing/2014/main" id="{4CF5A9AA-99D1-4640-A192-A7E254E88DDF}"/>
                </a:ext>
              </a:extLst>
            </p:cNvPr>
            <p:cNvSpPr>
              <a:spLocks noChangeShapeType="1"/>
            </p:cNvSpPr>
            <p:nvPr/>
          </p:nvSpPr>
          <p:spPr bwMode="auto">
            <a:xfrm flipH="1">
              <a:off x="4137" y="3012"/>
              <a:ext cx="309" cy="0"/>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172" name="Line 421">
              <a:extLst>
                <a:ext uri="{FF2B5EF4-FFF2-40B4-BE49-F238E27FC236}">
                  <a16:creationId xmlns:a16="http://schemas.microsoft.com/office/drawing/2014/main" id="{61F523BB-0359-B04A-BF9C-59A856F362A6}"/>
                </a:ext>
              </a:extLst>
            </p:cNvPr>
            <p:cNvSpPr>
              <a:spLocks noChangeShapeType="1"/>
            </p:cNvSpPr>
            <p:nvPr/>
          </p:nvSpPr>
          <p:spPr bwMode="auto">
            <a:xfrm flipH="1">
              <a:off x="4147" y="1499"/>
              <a:ext cx="0" cy="1523"/>
            </a:xfrm>
            <a:prstGeom prst="line">
              <a:avLst/>
            </a:prstGeom>
            <a:noFill/>
            <a:ln w="38100">
              <a:solidFill>
                <a:schemeClr val="accent2"/>
              </a:solidFill>
              <a:round/>
              <a:headEn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grpSp>
      <p:sp>
        <p:nvSpPr>
          <p:cNvPr id="1036710" name="Line 422" descr="13194_11_2006_Jayshree_ C-Scape">
            <a:extLst>
              <a:ext uri="{FF2B5EF4-FFF2-40B4-BE49-F238E27FC236}">
                <a16:creationId xmlns:a16="http://schemas.microsoft.com/office/drawing/2014/main" id="{F5867771-AB80-9E43-A7E1-6F3EC690D543}"/>
              </a:ext>
            </a:extLst>
          </p:cNvPr>
          <p:cNvSpPr>
            <a:spLocks noChangeShapeType="1"/>
          </p:cNvSpPr>
          <p:nvPr/>
        </p:nvSpPr>
        <p:spPr bwMode="auto">
          <a:xfrm flipH="1">
            <a:off x="1949450" y="2894013"/>
            <a:ext cx="1217613" cy="215900"/>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711" name="Line 423" descr="13194_11_2006_Jayshree_ C-Scape">
            <a:extLst>
              <a:ext uri="{FF2B5EF4-FFF2-40B4-BE49-F238E27FC236}">
                <a16:creationId xmlns:a16="http://schemas.microsoft.com/office/drawing/2014/main" id="{7343E86C-4045-3E48-99B8-91FF5BAB44CB}"/>
              </a:ext>
            </a:extLst>
          </p:cNvPr>
          <p:cNvSpPr>
            <a:spLocks noChangeShapeType="1"/>
          </p:cNvSpPr>
          <p:nvPr/>
        </p:nvSpPr>
        <p:spPr bwMode="auto">
          <a:xfrm flipH="1">
            <a:off x="1949450" y="2894013"/>
            <a:ext cx="1217613" cy="923925"/>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712" name="AutoShape 424" descr="13194_11_2006_Jayshree_ C-Scape">
            <a:extLst>
              <a:ext uri="{FF2B5EF4-FFF2-40B4-BE49-F238E27FC236}">
                <a16:creationId xmlns:a16="http://schemas.microsoft.com/office/drawing/2014/main" id="{498EAF23-BB6F-374E-B838-2B22F1A5E629}"/>
              </a:ext>
            </a:extLst>
          </p:cNvPr>
          <p:cNvSpPr>
            <a:spLocks noChangeArrowheads="1"/>
          </p:cNvSpPr>
          <p:nvPr/>
        </p:nvSpPr>
        <p:spPr bwMode="auto">
          <a:xfrm>
            <a:off x="0" y="3876675"/>
            <a:ext cx="1528763" cy="182563"/>
          </a:xfrm>
          <a:prstGeom prst="wedgeRectCallout">
            <a:avLst>
              <a:gd name="adj1" fmla="val 21028"/>
              <a:gd name="adj2" fmla="val 27394"/>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Update Call Center</a:t>
            </a:r>
          </a:p>
        </p:txBody>
      </p:sp>
      <p:sp>
        <p:nvSpPr>
          <p:cNvPr id="1036713" name="Line 425" descr="13194_11_2006_Jayshree_ C-Scape">
            <a:extLst>
              <a:ext uri="{FF2B5EF4-FFF2-40B4-BE49-F238E27FC236}">
                <a16:creationId xmlns:a16="http://schemas.microsoft.com/office/drawing/2014/main" id="{B4C43DF3-7BCB-D046-A927-6AE9CD3EB14E}"/>
              </a:ext>
            </a:extLst>
          </p:cNvPr>
          <p:cNvSpPr>
            <a:spLocks noChangeShapeType="1"/>
          </p:cNvSpPr>
          <p:nvPr/>
        </p:nvSpPr>
        <p:spPr bwMode="auto">
          <a:xfrm flipH="1" flipV="1">
            <a:off x="1949450" y="1795463"/>
            <a:ext cx="2613025" cy="1806575"/>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714" name="AutoShape 426" descr="13194_11_2006_Jayshree_ C-Scape">
            <a:extLst>
              <a:ext uri="{FF2B5EF4-FFF2-40B4-BE49-F238E27FC236}">
                <a16:creationId xmlns:a16="http://schemas.microsoft.com/office/drawing/2014/main" id="{B8218F98-C9BE-1741-A952-B14255926D66}"/>
              </a:ext>
            </a:extLst>
          </p:cNvPr>
          <p:cNvSpPr>
            <a:spLocks noChangeArrowheads="1"/>
          </p:cNvSpPr>
          <p:nvPr/>
        </p:nvSpPr>
        <p:spPr bwMode="auto">
          <a:xfrm>
            <a:off x="0" y="2117725"/>
            <a:ext cx="1528763" cy="182563"/>
          </a:xfrm>
          <a:prstGeom prst="wedgeRectCallout">
            <a:avLst>
              <a:gd name="adj1" fmla="val -15005"/>
              <a:gd name="adj2" fmla="val -13477"/>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4572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Order Complete</a:t>
            </a:r>
          </a:p>
        </p:txBody>
      </p:sp>
      <p:sp>
        <p:nvSpPr>
          <p:cNvPr id="1036388" name="Text Box 100" descr="13194_11_2006_Jayshree_ C-Scape">
            <a:extLst>
              <a:ext uri="{FF2B5EF4-FFF2-40B4-BE49-F238E27FC236}">
                <a16:creationId xmlns:a16="http://schemas.microsoft.com/office/drawing/2014/main" id="{C60EF279-61FF-1541-97ED-7F9C5F915E87}"/>
              </a:ext>
            </a:extLst>
          </p:cNvPr>
          <p:cNvSpPr txBox="1">
            <a:spLocks noChangeArrowheads="1"/>
          </p:cNvSpPr>
          <p:nvPr/>
        </p:nvSpPr>
        <p:spPr bwMode="blackGray">
          <a:xfrm>
            <a:off x="688975" y="4748213"/>
            <a:ext cx="774700" cy="176212"/>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algn="r" eaLnBrk="0" hangingPunct="0">
              <a:lnSpc>
                <a:spcPct val="95000"/>
              </a:lnSpc>
              <a:defRPr/>
            </a:pPr>
            <a:r>
              <a:rPr lang="en-US" sz="1200" dirty="0">
                <a:solidFill>
                  <a:schemeClr val="bg1"/>
                </a:solidFill>
                <a:latin typeface="Arial" charset="0"/>
                <a:ea typeface="ＭＳ Ｐゴシック" charset="-128"/>
                <a:cs typeface="+mn-cs"/>
              </a:rPr>
              <a:t>Logistics</a:t>
            </a:r>
          </a:p>
        </p:txBody>
      </p:sp>
      <p:sp>
        <p:nvSpPr>
          <p:cNvPr id="1036391" name="Text Box 103" descr="13194_11_2006_Jayshree_ C-Scape">
            <a:extLst>
              <a:ext uri="{FF2B5EF4-FFF2-40B4-BE49-F238E27FC236}">
                <a16:creationId xmlns:a16="http://schemas.microsoft.com/office/drawing/2014/main" id="{B1D91A07-4284-AC4D-ABA4-463B999D9BCD}"/>
              </a:ext>
            </a:extLst>
          </p:cNvPr>
          <p:cNvSpPr txBox="1">
            <a:spLocks noChangeArrowheads="1"/>
          </p:cNvSpPr>
          <p:nvPr/>
        </p:nvSpPr>
        <p:spPr bwMode="blackGray">
          <a:xfrm>
            <a:off x="874713" y="6134100"/>
            <a:ext cx="588962" cy="176213"/>
          </a:xfrm>
          <a:prstGeom prst="rect">
            <a:avLst/>
          </a:prstGeom>
          <a:noFill/>
          <a:ln w="9525">
            <a:noFill/>
            <a:miter lim="800000"/>
            <a:headEnd/>
            <a:tailEnd/>
          </a:ln>
          <a:effectLst>
            <a:outerShdw dist="17961" dir="2700000" algn="ctr" rotWithShape="0">
              <a:schemeClr val="bg2"/>
            </a:outerShdw>
          </a:effectLst>
        </p:spPr>
        <p:txBody>
          <a:bodyPr lIns="0" tIns="0" rIns="0" bIns="0" anchor="ctr">
            <a:spAutoFit/>
          </a:bodyPr>
          <a:lstStyle/>
          <a:p>
            <a:pPr algn="r">
              <a:lnSpc>
                <a:spcPct val="95000"/>
              </a:lnSpc>
              <a:defRPr/>
            </a:pPr>
            <a:r>
              <a:rPr lang="en-US" sz="1200" dirty="0">
                <a:solidFill>
                  <a:schemeClr val="bg1"/>
                </a:solidFill>
                <a:latin typeface="Arial" charset="0"/>
                <a:ea typeface="ＭＳ Ｐゴシック" charset="-128"/>
                <a:cs typeface="+mn-cs"/>
              </a:rPr>
              <a:t>Credit</a:t>
            </a:r>
          </a:p>
        </p:txBody>
      </p:sp>
      <p:sp>
        <p:nvSpPr>
          <p:cNvPr id="1036410" name="Text Box 122" descr="13194_11_2006_Jayshree_ C-Scape">
            <a:extLst>
              <a:ext uri="{FF2B5EF4-FFF2-40B4-BE49-F238E27FC236}">
                <a16:creationId xmlns:a16="http://schemas.microsoft.com/office/drawing/2014/main" id="{503F7F6E-6C4D-9C4F-9256-54678171D892}"/>
              </a:ext>
            </a:extLst>
          </p:cNvPr>
          <p:cNvSpPr txBox="1">
            <a:spLocks noChangeArrowheads="1"/>
          </p:cNvSpPr>
          <p:nvPr/>
        </p:nvSpPr>
        <p:spPr bwMode="blackGray">
          <a:xfrm>
            <a:off x="7237413" y="2903538"/>
            <a:ext cx="496887" cy="176212"/>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rgbClr val="FF0000"/>
                </a:solidFill>
                <a:latin typeface="Arial" charset="0"/>
                <a:ea typeface="ＭＳ Ｐゴシック" charset="-128"/>
                <a:cs typeface="+mn-cs"/>
              </a:rPr>
              <a:t>ERP</a:t>
            </a:r>
          </a:p>
        </p:txBody>
      </p:sp>
      <p:sp>
        <p:nvSpPr>
          <p:cNvPr id="1036423" name="Text Box 135" descr="13194_11_2006_Jayshree_ C-Scape">
            <a:extLst>
              <a:ext uri="{FF2B5EF4-FFF2-40B4-BE49-F238E27FC236}">
                <a16:creationId xmlns:a16="http://schemas.microsoft.com/office/drawing/2014/main" id="{589203D7-8E9C-9145-8161-108398EAC0F9}"/>
              </a:ext>
            </a:extLst>
          </p:cNvPr>
          <p:cNvSpPr txBox="1">
            <a:spLocks noChangeArrowheads="1"/>
          </p:cNvSpPr>
          <p:nvPr/>
        </p:nvSpPr>
        <p:spPr bwMode="blackGray">
          <a:xfrm>
            <a:off x="7237413" y="3725863"/>
            <a:ext cx="522287" cy="176212"/>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rgbClr val="FF0000"/>
                </a:solidFill>
                <a:latin typeface="Arial" charset="0"/>
                <a:ea typeface="ＭＳ Ｐゴシック" charset="-128"/>
                <a:cs typeface="+mn-cs"/>
              </a:rPr>
              <a:t>SCM</a:t>
            </a:r>
          </a:p>
        </p:txBody>
      </p:sp>
      <p:sp>
        <p:nvSpPr>
          <p:cNvPr id="1036427" name="Text Box 139" descr="13194_11_2006_Jayshree_ C-Scape">
            <a:extLst>
              <a:ext uri="{FF2B5EF4-FFF2-40B4-BE49-F238E27FC236}">
                <a16:creationId xmlns:a16="http://schemas.microsoft.com/office/drawing/2014/main" id="{9D84B3F5-7C90-4D4F-8617-EA0D09D626DB}"/>
              </a:ext>
            </a:extLst>
          </p:cNvPr>
          <p:cNvSpPr txBox="1">
            <a:spLocks noChangeArrowheads="1"/>
          </p:cNvSpPr>
          <p:nvPr/>
        </p:nvSpPr>
        <p:spPr bwMode="blackGray">
          <a:xfrm>
            <a:off x="7237413" y="2081213"/>
            <a:ext cx="530225" cy="176212"/>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rgbClr val="FF0000"/>
                </a:solidFill>
                <a:latin typeface="Arial" charset="0"/>
                <a:ea typeface="ＭＳ Ｐゴシック" charset="-128"/>
                <a:cs typeface="+mn-cs"/>
              </a:rPr>
              <a:t>CRM</a:t>
            </a:r>
          </a:p>
        </p:txBody>
      </p:sp>
      <p:sp>
        <p:nvSpPr>
          <p:cNvPr id="1036424" name="Text Box 136" descr="13194_11_2006_Jayshree_ C-Scape">
            <a:extLst>
              <a:ext uri="{FF2B5EF4-FFF2-40B4-BE49-F238E27FC236}">
                <a16:creationId xmlns:a16="http://schemas.microsoft.com/office/drawing/2014/main" id="{4C02B616-A2EF-1246-9ACD-B1EA96C59450}"/>
              </a:ext>
            </a:extLst>
          </p:cNvPr>
          <p:cNvSpPr txBox="1">
            <a:spLocks noChangeArrowheads="1"/>
          </p:cNvSpPr>
          <p:nvPr/>
        </p:nvSpPr>
        <p:spPr bwMode="blackGray">
          <a:xfrm>
            <a:off x="7237413" y="5372100"/>
            <a:ext cx="1174750" cy="176213"/>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err="1">
                <a:solidFill>
                  <a:srgbClr val="FF0000"/>
                </a:solidFill>
                <a:latin typeface="Arial" charset="0"/>
                <a:ea typeface="ＭＳ Ｐゴシック" charset="-128"/>
                <a:cs typeface="+mn-cs"/>
              </a:rPr>
              <a:t>Cust</a:t>
            </a:r>
            <a:r>
              <a:rPr lang="en-US" sz="1200" dirty="0">
                <a:latin typeface="Arial" charset="0"/>
                <a:ea typeface="ＭＳ Ｐゴシック" charset="-128"/>
                <a:cs typeface="+mn-cs"/>
              </a:rPr>
              <a:t> </a:t>
            </a:r>
            <a:r>
              <a:rPr lang="en-US" sz="1200" dirty="0">
                <a:solidFill>
                  <a:srgbClr val="FF0000"/>
                </a:solidFill>
                <a:latin typeface="Arial" charset="0"/>
                <a:ea typeface="ＭＳ Ｐゴシック" charset="-128"/>
                <a:cs typeface="+mn-cs"/>
              </a:rPr>
              <a:t>Master</a:t>
            </a:r>
          </a:p>
        </p:txBody>
      </p:sp>
      <p:sp>
        <p:nvSpPr>
          <p:cNvPr id="1036425" name="Text Box 137" descr="13194_11_2006_Jayshree_ C-Scape">
            <a:extLst>
              <a:ext uri="{FF2B5EF4-FFF2-40B4-BE49-F238E27FC236}">
                <a16:creationId xmlns:a16="http://schemas.microsoft.com/office/drawing/2014/main" id="{08553EE0-46E3-4E4C-BBDD-7A846DF11F3C}"/>
              </a:ext>
            </a:extLst>
          </p:cNvPr>
          <p:cNvSpPr txBox="1">
            <a:spLocks noChangeArrowheads="1"/>
          </p:cNvSpPr>
          <p:nvPr/>
        </p:nvSpPr>
        <p:spPr bwMode="blackGray">
          <a:xfrm>
            <a:off x="7237413" y="4549775"/>
            <a:ext cx="596900" cy="176213"/>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rgbClr val="FF0000"/>
                </a:solidFill>
                <a:latin typeface="Arial" charset="0"/>
                <a:ea typeface="ＭＳ Ｐゴシック" charset="-128"/>
                <a:cs typeface="+mn-cs"/>
              </a:rPr>
              <a:t>Accts</a:t>
            </a:r>
          </a:p>
        </p:txBody>
      </p:sp>
      <p:sp>
        <p:nvSpPr>
          <p:cNvPr id="1036426" name="Text Box 138" descr="13194_11_2006_Jayshree_ C-Scape">
            <a:extLst>
              <a:ext uri="{FF2B5EF4-FFF2-40B4-BE49-F238E27FC236}">
                <a16:creationId xmlns:a16="http://schemas.microsoft.com/office/drawing/2014/main" id="{4FAAA889-A1AA-404B-A2E0-D00EDBC7336F}"/>
              </a:ext>
            </a:extLst>
          </p:cNvPr>
          <p:cNvSpPr txBox="1">
            <a:spLocks noChangeArrowheads="1"/>
          </p:cNvSpPr>
          <p:nvPr/>
        </p:nvSpPr>
        <p:spPr bwMode="blackGray">
          <a:xfrm>
            <a:off x="7237413" y="6196013"/>
            <a:ext cx="947737" cy="176212"/>
          </a:xfrm>
          <a:prstGeom prst="rect">
            <a:avLst/>
          </a:prstGeom>
          <a:noFill/>
          <a:ln w="6350" algn="ctr">
            <a:noFill/>
            <a:miter lim="800000"/>
            <a:headEnd/>
            <a:tailEnd/>
          </a:ln>
          <a:effectLst>
            <a:outerShdw dist="17961" dir="2700000" algn="ctr" rotWithShape="0">
              <a:schemeClr val="bg2"/>
            </a:outerShdw>
          </a:effectLst>
        </p:spPr>
        <p:txBody>
          <a:bodyPr lIns="0" tIns="0" rIns="0" bIns="0" anchor="ctr">
            <a:spAutoFit/>
          </a:bodyPr>
          <a:lstStyle/>
          <a:p>
            <a:pPr eaLnBrk="0" hangingPunct="0">
              <a:lnSpc>
                <a:spcPct val="95000"/>
              </a:lnSpc>
              <a:defRPr/>
            </a:pPr>
            <a:r>
              <a:rPr lang="en-US" sz="1200" dirty="0">
                <a:solidFill>
                  <a:srgbClr val="FF0000"/>
                </a:solidFill>
                <a:latin typeface="Arial" charset="0"/>
                <a:ea typeface="ＭＳ Ｐゴシック" charset="-128"/>
                <a:cs typeface="+mn-cs"/>
              </a:rPr>
              <a:t>Purchasing</a:t>
            </a:r>
          </a:p>
        </p:txBody>
      </p:sp>
      <p:sp>
        <p:nvSpPr>
          <p:cNvPr id="1126" name="AutoShape 51" descr="13194_11_2006_Jayshree_ C-Scape">
            <a:extLst>
              <a:ext uri="{FF2B5EF4-FFF2-40B4-BE49-F238E27FC236}">
                <a16:creationId xmlns:a16="http://schemas.microsoft.com/office/drawing/2014/main" id="{6C7005B5-878A-504C-9F60-49FDF3CDAC43}"/>
              </a:ext>
            </a:extLst>
          </p:cNvPr>
          <p:cNvSpPr>
            <a:spLocks noChangeArrowheads="1"/>
          </p:cNvSpPr>
          <p:nvPr/>
        </p:nvSpPr>
        <p:spPr bwMode="blackGray">
          <a:xfrm>
            <a:off x="5811838" y="1601788"/>
            <a:ext cx="236537" cy="171450"/>
          </a:xfrm>
          <a:prstGeom prst="rightArrow">
            <a:avLst>
              <a:gd name="adj1" fmla="val 61111"/>
              <a:gd name="adj2" fmla="val 58334"/>
            </a:avLst>
          </a:prstGeom>
          <a:gradFill rotWithShape="1">
            <a:gsLst>
              <a:gs pos="0">
                <a:schemeClr val="accent1"/>
              </a:gs>
              <a:gs pos="100000">
                <a:srgbClr val="72D6FE"/>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0" tIns="0" rIns="0" bIns="0" anchor="ctr" anchorCtr="1">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endParaRPr lang="en-US" altLang="en-US">
              <a:ea typeface="ＭＳ Ｐゴシック" panose="020B0600070205080204" pitchFamily="34" charset="-128"/>
            </a:endParaRPr>
          </a:p>
        </p:txBody>
      </p:sp>
      <p:sp>
        <p:nvSpPr>
          <p:cNvPr id="1127" name="AutoShape 50" descr="13194_11_2006_Jayshree_ C-Scape">
            <a:extLst>
              <a:ext uri="{FF2B5EF4-FFF2-40B4-BE49-F238E27FC236}">
                <a16:creationId xmlns:a16="http://schemas.microsoft.com/office/drawing/2014/main" id="{08E1B45E-143C-BC44-9EC1-DC4BB0F60A46}"/>
              </a:ext>
            </a:extLst>
          </p:cNvPr>
          <p:cNvSpPr>
            <a:spLocks noChangeArrowheads="1"/>
          </p:cNvSpPr>
          <p:nvPr/>
        </p:nvSpPr>
        <p:spPr bwMode="blackGray">
          <a:xfrm>
            <a:off x="5018088" y="1601788"/>
            <a:ext cx="236537" cy="171450"/>
          </a:xfrm>
          <a:prstGeom prst="rightArrow">
            <a:avLst>
              <a:gd name="adj1" fmla="val 61111"/>
              <a:gd name="adj2" fmla="val 58334"/>
            </a:avLst>
          </a:prstGeom>
          <a:gradFill rotWithShape="1">
            <a:gsLst>
              <a:gs pos="0">
                <a:schemeClr val="accent1"/>
              </a:gs>
              <a:gs pos="100000">
                <a:srgbClr val="72D6FE"/>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0" tIns="0" rIns="0" bIns="0" anchor="ctr" anchorCtr="1">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endParaRPr lang="en-US" altLang="en-US">
              <a:ea typeface="ＭＳ Ｐゴシック" panose="020B0600070205080204" pitchFamily="34" charset="-128"/>
            </a:endParaRPr>
          </a:p>
        </p:txBody>
      </p:sp>
      <p:sp>
        <p:nvSpPr>
          <p:cNvPr id="1128" name="AutoShape 49" descr="13194_11_2006_Jayshree_ C-Scape">
            <a:extLst>
              <a:ext uri="{FF2B5EF4-FFF2-40B4-BE49-F238E27FC236}">
                <a16:creationId xmlns:a16="http://schemas.microsoft.com/office/drawing/2014/main" id="{9EC8BD4E-25C6-024B-B6D2-D60BFA4AC2EB}"/>
              </a:ext>
            </a:extLst>
          </p:cNvPr>
          <p:cNvSpPr>
            <a:spLocks noChangeArrowheads="1"/>
          </p:cNvSpPr>
          <p:nvPr/>
        </p:nvSpPr>
        <p:spPr bwMode="blackGray">
          <a:xfrm>
            <a:off x="4225925" y="1601788"/>
            <a:ext cx="236538" cy="171450"/>
          </a:xfrm>
          <a:prstGeom prst="rightArrow">
            <a:avLst>
              <a:gd name="adj1" fmla="val 61111"/>
              <a:gd name="adj2" fmla="val 58334"/>
            </a:avLst>
          </a:prstGeom>
          <a:gradFill rotWithShape="1">
            <a:gsLst>
              <a:gs pos="0">
                <a:schemeClr val="accent1"/>
              </a:gs>
              <a:gs pos="100000">
                <a:srgbClr val="72D6FE"/>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0" tIns="0" rIns="0" bIns="0" anchor="ctr" anchorCtr="1">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endParaRPr lang="en-US" altLang="en-US">
              <a:ea typeface="ＭＳ Ｐゴシック" panose="020B0600070205080204" pitchFamily="34" charset="-128"/>
            </a:endParaRPr>
          </a:p>
        </p:txBody>
      </p:sp>
      <p:sp>
        <p:nvSpPr>
          <p:cNvPr id="1129" name="AutoShape 48" descr="13194_11_2006_Jayshree_ C-Scape">
            <a:extLst>
              <a:ext uri="{FF2B5EF4-FFF2-40B4-BE49-F238E27FC236}">
                <a16:creationId xmlns:a16="http://schemas.microsoft.com/office/drawing/2014/main" id="{07963641-2B20-4342-B930-121A228337C3}"/>
              </a:ext>
            </a:extLst>
          </p:cNvPr>
          <p:cNvSpPr>
            <a:spLocks noChangeArrowheads="1"/>
          </p:cNvSpPr>
          <p:nvPr/>
        </p:nvSpPr>
        <p:spPr bwMode="blackGray">
          <a:xfrm>
            <a:off x="3433763" y="1601788"/>
            <a:ext cx="236537" cy="171450"/>
          </a:xfrm>
          <a:prstGeom prst="rightArrow">
            <a:avLst>
              <a:gd name="adj1" fmla="val 61111"/>
              <a:gd name="adj2" fmla="val 58334"/>
            </a:avLst>
          </a:prstGeom>
          <a:gradFill rotWithShape="1">
            <a:gsLst>
              <a:gs pos="0">
                <a:schemeClr val="accent1"/>
              </a:gs>
              <a:gs pos="100000">
                <a:srgbClr val="72D6FE"/>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0" tIns="0" rIns="0" bIns="0" anchor="ctr" anchorCtr="1">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endParaRPr lang="en-US" altLang="en-US">
              <a:ea typeface="ＭＳ Ｐゴシック" panose="020B0600070205080204" pitchFamily="34" charset="-128"/>
            </a:endParaRPr>
          </a:p>
        </p:txBody>
      </p:sp>
      <p:sp>
        <p:nvSpPr>
          <p:cNvPr id="1036719" name="Line 431" descr="13194_11_2006_Jayshree_ C-Scape">
            <a:extLst>
              <a:ext uri="{FF2B5EF4-FFF2-40B4-BE49-F238E27FC236}">
                <a16:creationId xmlns:a16="http://schemas.microsoft.com/office/drawing/2014/main" id="{11456AC3-5DE4-274B-8290-9DC8F652ED2B}"/>
              </a:ext>
            </a:extLst>
          </p:cNvPr>
          <p:cNvSpPr>
            <a:spLocks noChangeShapeType="1"/>
          </p:cNvSpPr>
          <p:nvPr/>
        </p:nvSpPr>
        <p:spPr bwMode="auto">
          <a:xfrm>
            <a:off x="6996113" y="5068888"/>
            <a:ext cx="0" cy="457200"/>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720" name="Line 432" descr="13194_11_2006_Jayshree_ C-Scape">
            <a:extLst>
              <a:ext uri="{FF2B5EF4-FFF2-40B4-BE49-F238E27FC236}">
                <a16:creationId xmlns:a16="http://schemas.microsoft.com/office/drawing/2014/main" id="{818708BE-A50C-7B46-83B0-18FBDE5E95CE}"/>
              </a:ext>
            </a:extLst>
          </p:cNvPr>
          <p:cNvSpPr>
            <a:spLocks noChangeShapeType="1"/>
          </p:cNvSpPr>
          <p:nvPr/>
        </p:nvSpPr>
        <p:spPr bwMode="auto">
          <a:xfrm flipH="1" flipV="1">
            <a:off x="4733925" y="3770313"/>
            <a:ext cx="2173288" cy="947737"/>
          </a:xfrm>
          <a:prstGeom prst="line">
            <a:avLst/>
          </a:prstGeom>
          <a:noFill/>
          <a:ln w="38100">
            <a:solidFill>
              <a:schemeClr val="accent2"/>
            </a:solidFill>
            <a:round/>
            <a:headEnd/>
            <a:tailEnd type="triangle" w="med" len="me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sp>
        <p:nvSpPr>
          <p:cNvPr id="1036722" name="AutoShape 434" descr="13194_11_2006_Jayshree_ C-Scape">
            <a:extLst>
              <a:ext uri="{FF2B5EF4-FFF2-40B4-BE49-F238E27FC236}">
                <a16:creationId xmlns:a16="http://schemas.microsoft.com/office/drawing/2014/main" id="{B1E87E7E-C797-1940-B192-02CCAA532904}"/>
              </a:ext>
            </a:extLst>
          </p:cNvPr>
          <p:cNvSpPr>
            <a:spLocks noChangeArrowheads="1"/>
          </p:cNvSpPr>
          <p:nvPr/>
        </p:nvSpPr>
        <p:spPr bwMode="auto">
          <a:xfrm>
            <a:off x="7159625" y="6411913"/>
            <a:ext cx="1984375" cy="182562"/>
          </a:xfrm>
          <a:prstGeom prst="wedgeRectCallout">
            <a:avLst>
              <a:gd name="adj1" fmla="val 3361"/>
              <a:gd name="adj2" fmla="val -9130"/>
            </a:avLst>
          </a:prstGeom>
          <a:solidFill>
            <a:srgbClr val="F0C566">
              <a:alpha val="97000"/>
            </a:srgbClr>
          </a:solidFill>
          <a:ln w="9525" algn="ctr">
            <a:noFill/>
            <a:miter lim="800000"/>
            <a:headEnd/>
            <a:tailEnd/>
          </a:ln>
          <a:effectLst>
            <a:outerShdw dist="35921" dir="2700000" algn="ctr" rotWithShape="0">
              <a:schemeClr val="bg2">
                <a:alpha val="50000"/>
              </a:schemeClr>
            </a:outerShdw>
          </a:effectLst>
        </p:spPr>
        <p:txBody>
          <a:bodyPr lIns="137160" tIns="0" rIns="0" bIns="0" anchor="ctr"/>
          <a:lstStyle/>
          <a:p>
            <a:pPr defTabSz="814388" eaLnBrk="0" hangingPunct="0">
              <a:lnSpc>
                <a:spcPct val="90000"/>
              </a:lnSpc>
              <a:defRPr/>
            </a:pPr>
            <a:r>
              <a:rPr lang="en-US" sz="1100">
                <a:solidFill>
                  <a:schemeClr val="bg1"/>
                </a:solidFill>
                <a:latin typeface="Arial" charset="0"/>
                <a:ea typeface="ＭＳ Ｐゴシック" charset="-128"/>
                <a:cs typeface="+mn-cs"/>
              </a:rPr>
              <a:t>Procure Material</a:t>
            </a:r>
          </a:p>
        </p:txBody>
      </p:sp>
      <p:sp>
        <p:nvSpPr>
          <p:cNvPr id="1036724" name="Line 436" descr="13194_11_2006_Jayshree_ C-Scape">
            <a:extLst>
              <a:ext uri="{FF2B5EF4-FFF2-40B4-BE49-F238E27FC236}">
                <a16:creationId xmlns:a16="http://schemas.microsoft.com/office/drawing/2014/main" id="{E54E5914-BDDE-6B4F-8467-739798640E5E}"/>
              </a:ext>
            </a:extLst>
          </p:cNvPr>
          <p:cNvSpPr>
            <a:spLocks noChangeShapeType="1"/>
          </p:cNvSpPr>
          <p:nvPr/>
        </p:nvSpPr>
        <p:spPr bwMode="auto">
          <a:xfrm flipH="1">
            <a:off x="2087563" y="5294313"/>
            <a:ext cx="2414587" cy="484187"/>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pic>
        <p:nvPicPr>
          <p:cNvPr id="1036379" name="Picture 91" descr="13194_11_2006_Jayshree_ C-Scape">
            <a:extLst>
              <a:ext uri="{FF2B5EF4-FFF2-40B4-BE49-F238E27FC236}">
                <a16:creationId xmlns:a16="http://schemas.microsoft.com/office/drawing/2014/main" id="{C3877382-B315-1A49-9138-7C77B3C39451}"/>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2005013" y="5497513"/>
            <a:ext cx="185737"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35" name="Group 129" descr="13194_11_2006_Jayshree_ C-Scape">
            <a:extLst>
              <a:ext uri="{FF2B5EF4-FFF2-40B4-BE49-F238E27FC236}">
                <a16:creationId xmlns:a16="http://schemas.microsoft.com/office/drawing/2014/main" id="{DE3B50F1-9226-B940-94FE-C09C6EDFB9F7}"/>
              </a:ext>
            </a:extLst>
          </p:cNvPr>
          <p:cNvGrpSpPr>
            <a:grpSpLocks/>
          </p:cNvGrpSpPr>
          <p:nvPr/>
        </p:nvGrpSpPr>
        <p:grpSpPr bwMode="auto">
          <a:xfrm>
            <a:off x="1484313" y="5483225"/>
            <a:ext cx="490537" cy="508000"/>
            <a:chOff x="192" y="912"/>
            <a:chExt cx="382" cy="403"/>
          </a:xfrm>
        </p:grpSpPr>
        <p:graphicFrame>
          <p:nvGraphicFramePr>
            <p:cNvPr id="1034" name="Object 10">
              <a:hlinkClick r:id="" action="ppaction://ole?verb=0"/>
              <a:extLst>
                <a:ext uri="{FF2B5EF4-FFF2-40B4-BE49-F238E27FC236}">
                  <a16:creationId xmlns:a16="http://schemas.microsoft.com/office/drawing/2014/main" id="{FB06A504-B435-8142-9B81-0AFB1D63A3D3}"/>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67" name="Clip" r:id="rId7" imgW="19596100" imgH="21983700" progId="">
                    <p:embed/>
                  </p:oleObj>
                </mc:Choice>
                <mc:Fallback>
                  <p:oleObj name="Clip" r:id="rId7" imgW="19596100" imgH="21983700" progId="">
                    <p:embed/>
                    <p:pic>
                      <p:nvPicPr>
                        <p:cNvPr id="1034" name="Object 10">
                          <a:hlinkClick r:id="" action="ppaction://ole?verb=0"/>
                          <a:extLst>
                            <a:ext uri="{FF2B5EF4-FFF2-40B4-BE49-F238E27FC236}">
                              <a16:creationId xmlns:a16="http://schemas.microsoft.com/office/drawing/2014/main" id="{FB06A504-B435-8142-9B81-0AFB1D63A3D3}"/>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19" name="Picture 131" descr="icon_datastore">
              <a:extLst>
                <a:ext uri="{FF2B5EF4-FFF2-40B4-BE49-F238E27FC236}">
                  <a16:creationId xmlns:a16="http://schemas.microsoft.com/office/drawing/2014/main" id="{3FD57E78-C2A6-3147-9698-4D345DD5AEB1}"/>
                </a:ext>
              </a:extLst>
            </p:cNvPr>
            <p:cNvPicPr preferRelativeResize="0">
              <a:picLocks noChangeAspect="1" noChangeArrowheads="1"/>
            </p:cNvPicPr>
            <p:nvPr/>
          </p:nvPicPr>
          <p:blipFill>
            <a:blip r:embed="rId9"/>
            <a:srcRect/>
            <a:stretch>
              <a:fillRect/>
            </a:stretch>
          </p:blipFill>
          <p:spPr bwMode="blackGray">
            <a:xfrm>
              <a:off x="288" y="1056"/>
              <a:ext cx="286" cy="259"/>
            </a:xfrm>
            <a:prstGeom prst="rect">
              <a:avLst/>
            </a:prstGeom>
            <a:noFill/>
            <a:effectLst>
              <a:outerShdw dist="35921" dir="2700000" algn="ctr" rotWithShape="0">
                <a:schemeClr val="bg2"/>
              </a:outerShdw>
            </a:effectLst>
          </p:spPr>
        </p:pic>
      </p:grpSp>
      <p:pic>
        <p:nvPicPr>
          <p:cNvPr id="1036377" name="Picture 89" descr="13194_11_2006_Jayshree_ C-Scape">
            <a:extLst>
              <a:ext uri="{FF2B5EF4-FFF2-40B4-BE49-F238E27FC236}">
                <a16:creationId xmlns:a16="http://schemas.microsoft.com/office/drawing/2014/main" id="{6174CE55-3175-9943-8616-571BA92BFEA4}"/>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2005013" y="4800600"/>
            <a:ext cx="185737"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37" name="Group 164" descr="13194_11_2006_Jayshree_ C-Scape">
            <a:extLst>
              <a:ext uri="{FF2B5EF4-FFF2-40B4-BE49-F238E27FC236}">
                <a16:creationId xmlns:a16="http://schemas.microsoft.com/office/drawing/2014/main" id="{607643BC-EF55-7545-9BAB-11EABF1A07F6}"/>
              </a:ext>
            </a:extLst>
          </p:cNvPr>
          <p:cNvGrpSpPr>
            <a:grpSpLocks/>
          </p:cNvGrpSpPr>
          <p:nvPr/>
        </p:nvGrpSpPr>
        <p:grpSpPr bwMode="auto">
          <a:xfrm>
            <a:off x="1484313" y="4776788"/>
            <a:ext cx="514350" cy="527050"/>
            <a:chOff x="192" y="912"/>
            <a:chExt cx="382" cy="403"/>
          </a:xfrm>
        </p:grpSpPr>
        <p:graphicFrame>
          <p:nvGraphicFramePr>
            <p:cNvPr id="1033" name="Object 9">
              <a:hlinkClick r:id="" action="ppaction://ole?verb=0"/>
              <a:extLst>
                <a:ext uri="{FF2B5EF4-FFF2-40B4-BE49-F238E27FC236}">
                  <a16:creationId xmlns:a16="http://schemas.microsoft.com/office/drawing/2014/main" id="{81E2A976-23DD-DD49-8DF0-683DB9515EBF}"/>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68" name="Clip" r:id="rId10" imgW="19596100" imgH="21983700" progId="">
                    <p:embed/>
                  </p:oleObj>
                </mc:Choice>
                <mc:Fallback>
                  <p:oleObj name="Clip" r:id="rId10" imgW="19596100" imgH="21983700" progId="">
                    <p:embed/>
                    <p:pic>
                      <p:nvPicPr>
                        <p:cNvPr id="1033" name="Object 9">
                          <a:hlinkClick r:id="" action="ppaction://ole?verb=0"/>
                          <a:extLst>
                            <a:ext uri="{FF2B5EF4-FFF2-40B4-BE49-F238E27FC236}">
                              <a16:creationId xmlns:a16="http://schemas.microsoft.com/office/drawing/2014/main" id="{81E2A976-23DD-DD49-8DF0-683DB9515EBF}"/>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54" name="Picture 166" descr="icon_datastore">
              <a:extLst>
                <a:ext uri="{FF2B5EF4-FFF2-40B4-BE49-F238E27FC236}">
                  <a16:creationId xmlns:a16="http://schemas.microsoft.com/office/drawing/2014/main" id="{92B95252-849F-9745-A38B-D9CFD7E524AC}"/>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pic>
        <p:nvPicPr>
          <p:cNvPr id="1036378" name="Picture 90" descr="13194_11_2006_Jayshree_ C-Scape">
            <a:extLst>
              <a:ext uri="{FF2B5EF4-FFF2-40B4-BE49-F238E27FC236}">
                <a16:creationId xmlns:a16="http://schemas.microsoft.com/office/drawing/2014/main" id="{64C3A762-92F1-684D-BAF3-BF69F6B799B6}"/>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2005013" y="6186488"/>
            <a:ext cx="185737"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39" name="Group 167" descr="13194_11_2006_Jayshree_ C-Scape">
            <a:extLst>
              <a:ext uri="{FF2B5EF4-FFF2-40B4-BE49-F238E27FC236}">
                <a16:creationId xmlns:a16="http://schemas.microsoft.com/office/drawing/2014/main" id="{837B2407-8324-6E40-A7E8-1FB47D604A87}"/>
              </a:ext>
            </a:extLst>
          </p:cNvPr>
          <p:cNvGrpSpPr>
            <a:grpSpLocks/>
          </p:cNvGrpSpPr>
          <p:nvPr/>
        </p:nvGrpSpPr>
        <p:grpSpPr bwMode="auto">
          <a:xfrm>
            <a:off x="1484313" y="6172200"/>
            <a:ext cx="490537" cy="508000"/>
            <a:chOff x="192" y="912"/>
            <a:chExt cx="382" cy="403"/>
          </a:xfrm>
        </p:grpSpPr>
        <p:graphicFrame>
          <p:nvGraphicFramePr>
            <p:cNvPr id="1032" name="Object 8">
              <a:hlinkClick r:id="" action="ppaction://ole?verb=0"/>
              <a:extLst>
                <a:ext uri="{FF2B5EF4-FFF2-40B4-BE49-F238E27FC236}">
                  <a16:creationId xmlns:a16="http://schemas.microsoft.com/office/drawing/2014/main" id="{74553BE0-DFA0-E94F-8A82-0F87C879A09E}"/>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69" name="Clip" r:id="rId12" imgW="19596100" imgH="21983700" progId="">
                    <p:embed/>
                  </p:oleObj>
                </mc:Choice>
                <mc:Fallback>
                  <p:oleObj name="Clip" r:id="rId12" imgW="19596100" imgH="21983700" progId="">
                    <p:embed/>
                    <p:pic>
                      <p:nvPicPr>
                        <p:cNvPr id="1032" name="Object 8">
                          <a:hlinkClick r:id="" action="ppaction://ole?verb=0"/>
                          <a:extLst>
                            <a:ext uri="{FF2B5EF4-FFF2-40B4-BE49-F238E27FC236}">
                              <a16:creationId xmlns:a16="http://schemas.microsoft.com/office/drawing/2014/main" id="{74553BE0-DFA0-E94F-8A82-0F87C879A09E}"/>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57" name="Picture 169" descr="icon_datastore">
              <a:extLst>
                <a:ext uri="{FF2B5EF4-FFF2-40B4-BE49-F238E27FC236}">
                  <a16:creationId xmlns:a16="http://schemas.microsoft.com/office/drawing/2014/main" id="{004E3D20-301D-2449-9C41-A21D18AD863A}"/>
                </a:ext>
              </a:extLst>
            </p:cNvPr>
            <p:cNvPicPr preferRelativeResize="0">
              <a:picLocks noChangeAspect="1" noChangeArrowheads="1"/>
            </p:cNvPicPr>
            <p:nvPr/>
          </p:nvPicPr>
          <p:blipFill>
            <a:blip r:embed="rId9"/>
            <a:srcRect/>
            <a:stretch>
              <a:fillRect/>
            </a:stretch>
          </p:blipFill>
          <p:spPr bwMode="blackGray">
            <a:xfrm>
              <a:off x="288" y="1056"/>
              <a:ext cx="286" cy="259"/>
            </a:xfrm>
            <a:prstGeom prst="rect">
              <a:avLst/>
            </a:prstGeom>
            <a:noFill/>
            <a:effectLst>
              <a:outerShdw dist="35921" dir="2700000" algn="ctr" rotWithShape="0">
                <a:schemeClr val="bg2"/>
              </a:outerShdw>
            </a:effectLst>
          </p:spPr>
        </p:pic>
      </p:grpSp>
      <p:grpSp>
        <p:nvGrpSpPr>
          <p:cNvPr id="1140" name="Group 437" descr="13194_11_2006_Jayshree_ C-Scape">
            <a:extLst>
              <a:ext uri="{FF2B5EF4-FFF2-40B4-BE49-F238E27FC236}">
                <a16:creationId xmlns:a16="http://schemas.microsoft.com/office/drawing/2014/main" id="{4DDB9FE4-40E1-1E47-8A64-76280F31DB50}"/>
              </a:ext>
            </a:extLst>
          </p:cNvPr>
          <p:cNvGrpSpPr>
            <a:grpSpLocks/>
          </p:cNvGrpSpPr>
          <p:nvPr/>
        </p:nvGrpSpPr>
        <p:grpSpPr bwMode="auto">
          <a:xfrm>
            <a:off x="6799263" y="2109788"/>
            <a:ext cx="514350" cy="4656137"/>
            <a:chOff x="4283" y="1329"/>
            <a:chExt cx="324" cy="2933"/>
          </a:xfrm>
        </p:grpSpPr>
        <p:grpSp>
          <p:nvGrpSpPr>
            <p:cNvPr id="1155" name="Group 196">
              <a:extLst>
                <a:ext uri="{FF2B5EF4-FFF2-40B4-BE49-F238E27FC236}">
                  <a16:creationId xmlns:a16="http://schemas.microsoft.com/office/drawing/2014/main" id="{DDC8FB94-F0FE-BF4D-9A82-77EFFD91CBEB}"/>
                </a:ext>
              </a:extLst>
            </p:cNvPr>
            <p:cNvGrpSpPr>
              <a:grpSpLocks/>
            </p:cNvGrpSpPr>
            <p:nvPr/>
          </p:nvGrpSpPr>
          <p:grpSpPr bwMode="auto">
            <a:xfrm>
              <a:off x="4283" y="3411"/>
              <a:ext cx="324" cy="332"/>
              <a:chOff x="192" y="912"/>
              <a:chExt cx="382" cy="403"/>
            </a:xfrm>
          </p:grpSpPr>
          <p:graphicFrame>
            <p:nvGraphicFramePr>
              <p:cNvPr id="1031" name="Object 7">
                <a:hlinkClick r:id="" action="ppaction://ole?verb=0"/>
                <a:extLst>
                  <a:ext uri="{FF2B5EF4-FFF2-40B4-BE49-F238E27FC236}">
                    <a16:creationId xmlns:a16="http://schemas.microsoft.com/office/drawing/2014/main" id="{E1C300E0-861A-E34A-ABCC-599383D8DC36}"/>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70" name="Clip" r:id="rId13" imgW="19596100" imgH="21983700" progId="">
                      <p:embed/>
                    </p:oleObj>
                  </mc:Choice>
                  <mc:Fallback>
                    <p:oleObj name="Clip" r:id="rId13" imgW="19596100" imgH="21983700" progId="">
                      <p:embed/>
                      <p:pic>
                        <p:nvPicPr>
                          <p:cNvPr id="1031" name="Object 7">
                            <a:hlinkClick r:id="" action="ppaction://ole?verb=0"/>
                            <a:extLst>
                              <a:ext uri="{FF2B5EF4-FFF2-40B4-BE49-F238E27FC236}">
                                <a16:creationId xmlns:a16="http://schemas.microsoft.com/office/drawing/2014/main" id="{E1C300E0-861A-E34A-ABCC-599383D8DC36}"/>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86" name="Picture 198" descr="icon_datastore">
                <a:extLst>
                  <a:ext uri="{FF2B5EF4-FFF2-40B4-BE49-F238E27FC236}">
                    <a16:creationId xmlns:a16="http://schemas.microsoft.com/office/drawing/2014/main" id="{9C6C3FFD-727F-7D4A-8BEC-592F59B6D4A3}"/>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grpSp>
          <p:nvGrpSpPr>
            <p:cNvPr id="1156" name="Group 193">
              <a:extLst>
                <a:ext uri="{FF2B5EF4-FFF2-40B4-BE49-F238E27FC236}">
                  <a16:creationId xmlns:a16="http://schemas.microsoft.com/office/drawing/2014/main" id="{D3AB389E-C430-AC46-972E-E8C879DCB2FC}"/>
                </a:ext>
              </a:extLst>
            </p:cNvPr>
            <p:cNvGrpSpPr>
              <a:grpSpLocks/>
            </p:cNvGrpSpPr>
            <p:nvPr/>
          </p:nvGrpSpPr>
          <p:grpSpPr bwMode="auto">
            <a:xfrm>
              <a:off x="4283" y="2893"/>
              <a:ext cx="324" cy="332"/>
              <a:chOff x="192" y="912"/>
              <a:chExt cx="382" cy="403"/>
            </a:xfrm>
          </p:grpSpPr>
          <p:graphicFrame>
            <p:nvGraphicFramePr>
              <p:cNvPr id="1030" name="Object 6">
                <a:hlinkClick r:id="" action="ppaction://ole?verb=0"/>
                <a:extLst>
                  <a:ext uri="{FF2B5EF4-FFF2-40B4-BE49-F238E27FC236}">
                    <a16:creationId xmlns:a16="http://schemas.microsoft.com/office/drawing/2014/main" id="{E8DC66E9-832A-E143-88AF-C7D888411E2D}"/>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71" name="Clip" r:id="rId14" imgW="19596100" imgH="21983700" progId="">
                      <p:embed/>
                    </p:oleObj>
                  </mc:Choice>
                  <mc:Fallback>
                    <p:oleObj name="Clip" r:id="rId14" imgW="19596100" imgH="21983700" progId="">
                      <p:embed/>
                      <p:pic>
                        <p:nvPicPr>
                          <p:cNvPr id="1030" name="Object 6">
                            <a:hlinkClick r:id="" action="ppaction://ole?verb=0"/>
                            <a:extLst>
                              <a:ext uri="{FF2B5EF4-FFF2-40B4-BE49-F238E27FC236}">
                                <a16:creationId xmlns:a16="http://schemas.microsoft.com/office/drawing/2014/main" id="{E8DC66E9-832A-E143-88AF-C7D888411E2D}"/>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83" name="Picture 195" descr="icon_datastore">
                <a:extLst>
                  <a:ext uri="{FF2B5EF4-FFF2-40B4-BE49-F238E27FC236}">
                    <a16:creationId xmlns:a16="http://schemas.microsoft.com/office/drawing/2014/main" id="{9C9F2235-2706-1843-9F1B-6B6297C6EAEB}"/>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grpSp>
          <p:nvGrpSpPr>
            <p:cNvPr id="1157" name="Group 190">
              <a:extLst>
                <a:ext uri="{FF2B5EF4-FFF2-40B4-BE49-F238E27FC236}">
                  <a16:creationId xmlns:a16="http://schemas.microsoft.com/office/drawing/2014/main" id="{526C4A1B-ECE1-B441-A040-B61A26D16CA4}"/>
                </a:ext>
              </a:extLst>
            </p:cNvPr>
            <p:cNvGrpSpPr>
              <a:grpSpLocks/>
            </p:cNvGrpSpPr>
            <p:nvPr/>
          </p:nvGrpSpPr>
          <p:grpSpPr bwMode="auto">
            <a:xfrm>
              <a:off x="4283" y="2374"/>
              <a:ext cx="324" cy="332"/>
              <a:chOff x="192" y="912"/>
              <a:chExt cx="382" cy="403"/>
            </a:xfrm>
          </p:grpSpPr>
          <p:graphicFrame>
            <p:nvGraphicFramePr>
              <p:cNvPr id="1029" name="Object 5">
                <a:hlinkClick r:id="" action="ppaction://ole?verb=0"/>
                <a:extLst>
                  <a:ext uri="{FF2B5EF4-FFF2-40B4-BE49-F238E27FC236}">
                    <a16:creationId xmlns:a16="http://schemas.microsoft.com/office/drawing/2014/main" id="{8E5AF752-EE4F-DD45-9BBB-8F6723EB7687}"/>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72" name="Clip" r:id="rId15" imgW="19596100" imgH="21983700" progId="">
                      <p:embed/>
                    </p:oleObj>
                  </mc:Choice>
                  <mc:Fallback>
                    <p:oleObj name="Clip" r:id="rId15" imgW="19596100" imgH="21983700" progId="">
                      <p:embed/>
                      <p:pic>
                        <p:nvPicPr>
                          <p:cNvPr id="1029" name="Object 5">
                            <a:hlinkClick r:id="" action="ppaction://ole?verb=0"/>
                            <a:extLst>
                              <a:ext uri="{FF2B5EF4-FFF2-40B4-BE49-F238E27FC236}">
                                <a16:creationId xmlns:a16="http://schemas.microsoft.com/office/drawing/2014/main" id="{8E5AF752-EE4F-DD45-9BBB-8F6723EB7687}"/>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80" name="Picture 192" descr="icon_datastore">
                <a:extLst>
                  <a:ext uri="{FF2B5EF4-FFF2-40B4-BE49-F238E27FC236}">
                    <a16:creationId xmlns:a16="http://schemas.microsoft.com/office/drawing/2014/main" id="{3E83B138-12E1-354F-9C8A-9BC853BB14BE}"/>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grpSp>
          <p:nvGrpSpPr>
            <p:cNvPr id="1158" name="Group 187">
              <a:extLst>
                <a:ext uri="{FF2B5EF4-FFF2-40B4-BE49-F238E27FC236}">
                  <a16:creationId xmlns:a16="http://schemas.microsoft.com/office/drawing/2014/main" id="{8A33B0DC-B02F-0E49-8AAD-52307CD63870}"/>
                </a:ext>
              </a:extLst>
            </p:cNvPr>
            <p:cNvGrpSpPr>
              <a:grpSpLocks/>
            </p:cNvGrpSpPr>
            <p:nvPr/>
          </p:nvGrpSpPr>
          <p:grpSpPr bwMode="auto">
            <a:xfrm>
              <a:off x="4283" y="1856"/>
              <a:ext cx="324" cy="332"/>
              <a:chOff x="192" y="912"/>
              <a:chExt cx="382" cy="403"/>
            </a:xfrm>
          </p:grpSpPr>
          <p:graphicFrame>
            <p:nvGraphicFramePr>
              <p:cNvPr id="1028" name="Object 4">
                <a:hlinkClick r:id="" action="ppaction://ole?verb=0"/>
                <a:extLst>
                  <a:ext uri="{FF2B5EF4-FFF2-40B4-BE49-F238E27FC236}">
                    <a16:creationId xmlns:a16="http://schemas.microsoft.com/office/drawing/2014/main" id="{9C144618-CFFE-464B-A241-97ADEDF92053}"/>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73" name="Clip" r:id="rId16" imgW="19596100" imgH="21983700" progId="">
                      <p:embed/>
                    </p:oleObj>
                  </mc:Choice>
                  <mc:Fallback>
                    <p:oleObj name="Clip" r:id="rId16" imgW="19596100" imgH="21983700" progId="">
                      <p:embed/>
                      <p:pic>
                        <p:nvPicPr>
                          <p:cNvPr id="1028" name="Object 4">
                            <a:hlinkClick r:id="" action="ppaction://ole?verb=0"/>
                            <a:extLst>
                              <a:ext uri="{FF2B5EF4-FFF2-40B4-BE49-F238E27FC236}">
                                <a16:creationId xmlns:a16="http://schemas.microsoft.com/office/drawing/2014/main" id="{9C144618-CFFE-464B-A241-97ADEDF92053}"/>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77" name="Picture 189" descr="icon_datastore">
                <a:extLst>
                  <a:ext uri="{FF2B5EF4-FFF2-40B4-BE49-F238E27FC236}">
                    <a16:creationId xmlns:a16="http://schemas.microsoft.com/office/drawing/2014/main" id="{E2E45788-16D0-8B45-A3F6-EF513F735A30}"/>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grpSp>
          <p:nvGrpSpPr>
            <p:cNvPr id="1159" name="Group 184">
              <a:extLst>
                <a:ext uri="{FF2B5EF4-FFF2-40B4-BE49-F238E27FC236}">
                  <a16:creationId xmlns:a16="http://schemas.microsoft.com/office/drawing/2014/main" id="{194A9876-5DA1-6848-ACE8-216C5FC66452}"/>
                </a:ext>
              </a:extLst>
            </p:cNvPr>
            <p:cNvGrpSpPr>
              <a:grpSpLocks/>
            </p:cNvGrpSpPr>
            <p:nvPr/>
          </p:nvGrpSpPr>
          <p:grpSpPr bwMode="auto">
            <a:xfrm>
              <a:off x="4283" y="1329"/>
              <a:ext cx="324" cy="332"/>
              <a:chOff x="192" y="912"/>
              <a:chExt cx="382" cy="403"/>
            </a:xfrm>
          </p:grpSpPr>
          <p:graphicFrame>
            <p:nvGraphicFramePr>
              <p:cNvPr id="1027" name="Object 3">
                <a:hlinkClick r:id="" action="ppaction://ole?verb=0"/>
                <a:extLst>
                  <a:ext uri="{FF2B5EF4-FFF2-40B4-BE49-F238E27FC236}">
                    <a16:creationId xmlns:a16="http://schemas.microsoft.com/office/drawing/2014/main" id="{DB7D96CA-8735-7245-ABEB-59CD59FF0268}"/>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74" name="Clip" r:id="rId17" imgW="19596100" imgH="21983700" progId="">
                      <p:embed/>
                    </p:oleObj>
                  </mc:Choice>
                  <mc:Fallback>
                    <p:oleObj name="Clip" r:id="rId17" imgW="19596100" imgH="21983700" progId="">
                      <p:embed/>
                      <p:pic>
                        <p:nvPicPr>
                          <p:cNvPr id="1027" name="Object 3">
                            <a:hlinkClick r:id="" action="ppaction://ole?verb=0"/>
                            <a:extLst>
                              <a:ext uri="{FF2B5EF4-FFF2-40B4-BE49-F238E27FC236}">
                                <a16:creationId xmlns:a16="http://schemas.microsoft.com/office/drawing/2014/main" id="{DB7D96CA-8735-7245-ABEB-59CD59FF0268}"/>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74" name="Picture 186" descr="icon_datastore">
                <a:extLst>
                  <a:ext uri="{FF2B5EF4-FFF2-40B4-BE49-F238E27FC236}">
                    <a16:creationId xmlns:a16="http://schemas.microsoft.com/office/drawing/2014/main" id="{0E1AF8C5-D019-CD49-A403-1D746B173D7F}"/>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grpSp>
          <p:nvGrpSpPr>
            <p:cNvPr id="1160" name="Group 199">
              <a:extLst>
                <a:ext uri="{FF2B5EF4-FFF2-40B4-BE49-F238E27FC236}">
                  <a16:creationId xmlns:a16="http://schemas.microsoft.com/office/drawing/2014/main" id="{F87CC232-991F-2343-A00F-43BD93ACBEE9}"/>
                </a:ext>
              </a:extLst>
            </p:cNvPr>
            <p:cNvGrpSpPr>
              <a:grpSpLocks/>
            </p:cNvGrpSpPr>
            <p:nvPr/>
          </p:nvGrpSpPr>
          <p:grpSpPr bwMode="auto">
            <a:xfrm>
              <a:off x="4283" y="3930"/>
              <a:ext cx="324" cy="332"/>
              <a:chOff x="192" y="912"/>
              <a:chExt cx="382" cy="403"/>
            </a:xfrm>
          </p:grpSpPr>
          <p:graphicFrame>
            <p:nvGraphicFramePr>
              <p:cNvPr id="1026" name="Object 2">
                <a:hlinkClick r:id="" action="ppaction://ole?verb=0"/>
                <a:extLst>
                  <a:ext uri="{FF2B5EF4-FFF2-40B4-BE49-F238E27FC236}">
                    <a16:creationId xmlns:a16="http://schemas.microsoft.com/office/drawing/2014/main" id="{4FA77815-3B06-0C41-AA46-46D94C5B7F0D}"/>
                  </a:ext>
                </a:extLst>
              </p:cNvPr>
              <p:cNvGraphicFramePr>
                <a:graphicFrameLocks/>
              </p:cNvGraphicFramePr>
              <p:nvPr/>
            </p:nvGraphicFramePr>
            <p:xfrm>
              <a:off x="192" y="912"/>
              <a:ext cx="288" cy="336"/>
            </p:xfrm>
            <a:graphic>
              <a:graphicData uri="http://schemas.openxmlformats.org/presentationml/2006/ole">
                <mc:AlternateContent xmlns:mc="http://schemas.openxmlformats.org/markup-compatibility/2006">
                  <mc:Choice xmlns:v="urn:schemas-microsoft-com:vml" Requires="v">
                    <p:oleObj spid="_x0000_s52575" name="Clip" r:id="rId18" imgW="19596100" imgH="21983700" progId="">
                      <p:embed/>
                    </p:oleObj>
                  </mc:Choice>
                  <mc:Fallback>
                    <p:oleObj name="Clip" r:id="rId18" imgW="19596100" imgH="21983700" progId="">
                      <p:embed/>
                      <p:pic>
                        <p:nvPicPr>
                          <p:cNvPr id="1026" name="Object 2">
                            <a:hlinkClick r:id="" action="ppaction://ole?verb=0"/>
                            <a:extLst>
                              <a:ext uri="{FF2B5EF4-FFF2-40B4-BE49-F238E27FC236}">
                                <a16:creationId xmlns:a16="http://schemas.microsoft.com/office/drawing/2014/main" id="{4FA77815-3B06-0C41-AA46-46D94C5B7F0D}"/>
                              </a:ext>
                            </a:extLst>
                          </p:cNvPr>
                          <p:cNvPicPr preferRelativeResize="0">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blackGray">
                          <a:xfrm>
                            <a:off x="192" y="912"/>
                            <a:ext cx="288" cy="336"/>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57B49"/>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pic>
            <p:nvPicPr>
              <p:cNvPr id="1036489" name="Picture 201" descr="icon_datastore">
                <a:extLst>
                  <a:ext uri="{FF2B5EF4-FFF2-40B4-BE49-F238E27FC236}">
                    <a16:creationId xmlns:a16="http://schemas.microsoft.com/office/drawing/2014/main" id="{4E3B7D5A-0FD3-C04F-AD61-AD6280B959A9}"/>
                  </a:ext>
                </a:extLst>
              </p:cNvPr>
              <p:cNvPicPr preferRelativeResize="0">
                <a:picLocks noChangeAspect="1" noChangeArrowheads="1"/>
              </p:cNvPicPr>
              <p:nvPr/>
            </p:nvPicPr>
            <p:blipFill>
              <a:blip r:embed="rId11"/>
              <a:srcRect/>
              <a:stretch>
                <a:fillRect/>
              </a:stretch>
            </p:blipFill>
            <p:spPr bwMode="blackGray">
              <a:xfrm>
                <a:off x="287" y="1056"/>
                <a:ext cx="287" cy="259"/>
              </a:xfrm>
              <a:prstGeom prst="rect">
                <a:avLst/>
              </a:prstGeom>
              <a:noFill/>
              <a:effectLst>
                <a:outerShdw dist="35921" dir="2700000" algn="ctr" rotWithShape="0">
                  <a:schemeClr val="bg2"/>
                </a:outerShdw>
              </a:effectLst>
            </p:spPr>
          </p:pic>
        </p:grpSp>
      </p:grpSp>
      <p:sp>
        <p:nvSpPr>
          <p:cNvPr id="1036597" name="Line 309" descr="13194_11_2006_Jayshree_ C-Scape">
            <a:extLst>
              <a:ext uri="{FF2B5EF4-FFF2-40B4-BE49-F238E27FC236}">
                <a16:creationId xmlns:a16="http://schemas.microsoft.com/office/drawing/2014/main" id="{BE6790F6-D9C0-B942-A472-ADD362D82F45}"/>
              </a:ext>
            </a:extLst>
          </p:cNvPr>
          <p:cNvSpPr>
            <a:spLocks noChangeShapeType="1"/>
          </p:cNvSpPr>
          <p:nvPr/>
        </p:nvSpPr>
        <p:spPr bwMode="auto">
          <a:xfrm flipH="1" flipV="1">
            <a:off x="1663700" y="1817688"/>
            <a:ext cx="5118100" cy="3611562"/>
          </a:xfrm>
          <a:prstGeom prst="line">
            <a:avLst/>
          </a:prstGeom>
          <a:noFill/>
          <a:ln w="38100">
            <a:solidFill>
              <a:schemeClr val="accent2"/>
            </a:solidFill>
            <a:round/>
            <a:headEnd type="triangle" w="med" len="med"/>
            <a:tailEnd/>
          </a:ln>
          <a:extLst>
            <a:ext uri="{909E8E84-426E-40DD-AFC4-6F175D3DCCD1}">
              <a14:hiddenFill xmlns:a14="http://schemas.microsoft.com/office/drawing/2010/main">
                <a:noFill/>
              </a14:hiddenFill>
            </a:ext>
          </a:extLst>
        </p:spPr>
        <p:txBody>
          <a:bodyPr lIns="0" tIns="0" rIns="0" bIns="0" anchor="ctr" anchorCtr="1">
            <a:spAutoFit/>
          </a:bodyPr>
          <a:lstStyle/>
          <a:p>
            <a:endParaRPr lang="en-US"/>
          </a:p>
        </p:txBody>
      </p:sp>
      <p:pic>
        <p:nvPicPr>
          <p:cNvPr id="1036381" name="Picture 93" descr="13194_11_2006_Jayshree_ C-Scape">
            <a:extLst>
              <a:ext uri="{FF2B5EF4-FFF2-40B4-BE49-F238E27FC236}">
                <a16:creationId xmlns:a16="http://schemas.microsoft.com/office/drawing/2014/main" id="{B59A0A05-E057-F544-81B3-AB6F6808ED44}"/>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2505075" y="2154238"/>
            <a:ext cx="185738"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43" name="Group 430" descr="13194_11_2006_Jayshree_ C-Scape">
            <a:extLst>
              <a:ext uri="{FF2B5EF4-FFF2-40B4-BE49-F238E27FC236}">
                <a16:creationId xmlns:a16="http://schemas.microsoft.com/office/drawing/2014/main" id="{2268B244-6A0A-7D4D-822B-8D9E93452586}"/>
              </a:ext>
            </a:extLst>
          </p:cNvPr>
          <p:cNvGrpSpPr>
            <a:grpSpLocks/>
          </p:cNvGrpSpPr>
          <p:nvPr/>
        </p:nvGrpSpPr>
        <p:grpSpPr bwMode="auto">
          <a:xfrm>
            <a:off x="1306513" y="1633538"/>
            <a:ext cx="657225" cy="2557462"/>
            <a:chOff x="823" y="1029"/>
            <a:chExt cx="414" cy="1611"/>
          </a:xfrm>
        </p:grpSpPr>
        <p:pic>
          <p:nvPicPr>
            <p:cNvPr id="1151" name="Picture 234" descr="circle_customer">
              <a:extLst>
                <a:ext uri="{FF2B5EF4-FFF2-40B4-BE49-F238E27FC236}">
                  <a16:creationId xmlns:a16="http://schemas.microsoft.com/office/drawing/2014/main" id="{AAA4F0ED-7EA6-034F-9872-7B38F6785863}"/>
                </a:ext>
              </a:extLst>
            </p:cNvPr>
            <p:cNvPicPr preferRelativeResize="0">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23" y="1029"/>
              <a:ext cx="414" cy="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2" name="Picture 230" descr="circle_remote-user-3">
              <a:extLst>
                <a:ext uri="{FF2B5EF4-FFF2-40B4-BE49-F238E27FC236}">
                  <a16:creationId xmlns:a16="http://schemas.microsoft.com/office/drawing/2014/main" id="{666D51E7-F4A2-A349-93FC-3FB64E7642D9}"/>
                </a:ext>
              </a:extLst>
            </p:cNvPr>
            <p:cNvPicPr preferRelativeResize="0">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823" y="2226"/>
              <a:ext cx="414" cy="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3" name="Picture 232" descr="circle_remote-user-1">
              <a:extLst>
                <a:ext uri="{FF2B5EF4-FFF2-40B4-BE49-F238E27FC236}">
                  <a16:creationId xmlns:a16="http://schemas.microsoft.com/office/drawing/2014/main" id="{1EEA9684-4805-C14D-9BD6-F81D817FD49D}"/>
                </a:ext>
              </a:extLst>
            </p:cNvPr>
            <p:cNvPicPr preferRelativeResize="0">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23" y="1428"/>
              <a:ext cx="414" cy="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4" name="Picture 233" descr="circle_remote-user-2">
              <a:extLst>
                <a:ext uri="{FF2B5EF4-FFF2-40B4-BE49-F238E27FC236}">
                  <a16:creationId xmlns:a16="http://schemas.microsoft.com/office/drawing/2014/main" id="{F44406D2-1F91-244B-A13C-54B4A1F1AE3B}"/>
                </a:ext>
              </a:extLst>
            </p:cNvPr>
            <p:cNvPicPr preferRelativeResize="0">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823" y="1827"/>
              <a:ext cx="414" cy="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36347" name="Picture 59" descr="13194_11_2006_Jayshree_ C-Scape">
            <a:extLst>
              <a:ext uri="{FF2B5EF4-FFF2-40B4-BE49-F238E27FC236}">
                <a16:creationId xmlns:a16="http://schemas.microsoft.com/office/drawing/2014/main" id="{1A96A9E6-41F3-4B48-A81C-B2528E62C51E}"/>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4502150" y="3556000"/>
            <a:ext cx="185738"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6380" name="Picture 92" descr="13194_11_2006_Jayshree_ C-Scape">
            <a:extLst>
              <a:ext uri="{FF2B5EF4-FFF2-40B4-BE49-F238E27FC236}">
                <a16:creationId xmlns:a16="http://schemas.microsoft.com/office/drawing/2014/main" id="{C5EC9009-E3FC-9E40-9421-6E22C3B788B2}"/>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3922713" y="3152775"/>
            <a:ext cx="185737"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6345" name="Picture 57" descr="13194_11_2006_Jayshree_ C-Scape">
            <a:extLst>
              <a:ext uri="{FF2B5EF4-FFF2-40B4-BE49-F238E27FC236}">
                <a16:creationId xmlns:a16="http://schemas.microsoft.com/office/drawing/2014/main" id="{25487474-F3B3-DE45-A43C-068ED00CCCD0}"/>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4500563" y="5157788"/>
            <a:ext cx="185737"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6375" name="Picture 87" descr="13194_11_2006_Jayshree_ C-Scape">
            <a:extLst>
              <a:ext uri="{FF2B5EF4-FFF2-40B4-BE49-F238E27FC236}">
                <a16:creationId xmlns:a16="http://schemas.microsoft.com/office/drawing/2014/main" id="{B1345B65-BFAA-2F45-865D-916BBF34453B}"/>
              </a:ext>
            </a:extLst>
          </p:cNvPr>
          <p:cNvPicPr preferRelativeResize="0">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15049" flipV="1">
            <a:off x="3921125" y="5357813"/>
            <a:ext cx="185738" cy="479425"/>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6352" name="Text Box 64" descr="13194_11_2006_Jayshree_ C-Scape">
            <a:extLst>
              <a:ext uri="{FF2B5EF4-FFF2-40B4-BE49-F238E27FC236}">
                <a16:creationId xmlns:a16="http://schemas.microsoft.com/office/drawing/2014/main" id="{760D8A68-7AC3-204F-A08D-7AC97EFF097E}"/>
              </a:ext>
            </a:extLst>
          </p:cNvPr>
          <p:cNvSpPr txBox="1">
            <a:spLocks noChangeAspect="1" noChangeArrowheads="1"/>
          </p:cNvSpPr>
          <p:nvPr/>
        </p:nvSpPr>
        <p:spPr bwMode="blackGray">
          <a:xfrm>
            <a:off x="2967038" y="3078163"/>
            <a:ext cx="708025" cy="231775"/>
          </a:xfrm>
          <a:prstGeom prst="rect">
            <a:avLst/>
          </a:prstGeom>
          <a:noFill/>
          <a:ln w="9525">
            <a:noFill/>
            <a:miter lim="800000"/>
            <a:headEnd/>
            <a:tailEnd/>
          </a:ln>
          <a:effectLst>
            <a:outerShdw dist="17961" dir="2700000" algn="ctr" rotWithShape="0">
              <a:srgbClr val="C0C0C0">
                <a:alpha val="50000"/>
              </a:srgbClr>
            </a:outerShdw>
          </a:effectLst>
        </p:spPr>
        <p:txBody>
          <a:bodyPr lIns="0" tIns="0" rIns="0" bIns="0" anchor="ctr" anchorCtr="1">
            <a:spAutoFit/>
          </a:bodyPr>
          <a:lstStyle/>
          <a:p>
            <a:pPr algn="ctr">
              <a:lnSpc>
                <a:spcPct val="95000"/>
              </a:lnSpc>
              <a:defRPr/>
            </a:pPr>
            <a:r>
              <a:rPr lang="en-US" sz="1600">
                <a:solidFill>
                  <a:schemeClr val="bg1"/>
                </a:solidFill>
                <a:latin typeface="Arial" charset="0"/>
                <a:ea typeface="ＭＳ Ｐゴシック" charset="-128"/>
                <a:cs typeface="+mn-cs"/>
              </a:rPr>
              <a:t>WAN</a:t>
            </a:r>
          </a:p>
        </p:txBody>
      </p:sp>
      <p:sp>
        <p:nvSpPr>
          <p:cNvPr id="1036366" name="Text Box 78" descr="13194_11_2006_Jayshree_ C-Scape">
            <a:extLst>
              <a:ext uri="{FF2B5EF4-FFF2-40B4-BE49-F238E27FC236}">
                <a16:creationId xmlns:a16="http://schemas.microsoft.com/office/drawing/2014/main" id="{8C73AE7F-6D92-8848-B51C-3CF9D85E57D0}"/>
              </a:ext>
            </a:extLst>
          </p:cNvPr>
          <p:cNvSpPr txBox="1">
            <a:spLocks noChangeArrowheads="1"/>
          </p:cNvSpPr>
          <p:nvPr/>
        </p:nvSpPr>
        <p:spPr bwMode="blackGray">
          <a:xfrm>
            <a:off x="5254625" y="4371975"/>
            <a:ext cx="1112838" cy="260350"/>
          </a:xfrm>
          <a:prstGeom prst="rect">
            <a:avLst/>
          </a:prstGeom>
          <a:noFill/>
          <a:ln w="9525">
            <a:noFill/>
            <a:miter lim="800000"/>
            <a:headEnd/>
            <a:tailEnd/>
          </a:ln>
          <a:effectLst>
            <a:outerShdw dist="17961" dir="2700000" algn="ctr" rotWithShape="0">
              <a:srgbClr val="C0C0C0">
                <a:alpha val="50000"/>
              </a:srgbClr>
            </a:outerShdw>
          </a:effectLst>
        </p:spPr>
        <p:txBody>
          <a:bodyPr lIns="0" tIns="0" rIns="0" bIns="0" anchor="ctr" anchorCtr="1">
            <a:spAutoFit/>
          </a:bodyPr>
          <a:lstStyle/>
          <a:p>
            <a:pPr algn="ctr">
              <a:lnSpc>
                <a:spcPct val="95000"/>
              </a:lnSpc>
              <a:defRPr/>
            </a:pPr>
            <a:r>
              <a:rPr lang="en-US">
                <a:solidFill>
                  <a:schemeClr val="bg1"/>
                </a:solidFill>
                <a:latin typeface="Arial" charset="0"/>
                <a:ea typeface="ＭＳ Ｐゴシック" charset="-128"/>
                <a:cs typeface="+mn-cs"/>
              </a:rPr>
              <a:t>Intranet</a:t>
            </a:r>
          </a:p>
        </p:txBody>
      </p:sp>
      <p:sp>
        <p:nvSpPr>
          <p:cNvPr id="1036350" name="Text Box 62" descr="13194_11_2006_Jayshree_ C-Scape">
            <a:extLst>
              <a:ext uri="{FF2B5EF4-FFF2-40B4-BE49-F238E27FC236}">
                <a16:creationId xmlns:a16="http://schemas.microsoft.com/office/drawing/2014/main" id="{32F63D66-402C-8940-ABF5-97404D375B38}"/>
              </a:ext>
            </a:extLst>
          </p:cNvPr>
          <p:cNvSpPr txBox="1">
            <a:spLocks noChangeAspect="1" noChangeArrowheads="1"/>
          </p:cNvSpPr>
          <p:nvPr/>
        </p:nvSpPr>
        <p:spPr bwMode="blackGray">
          <a:xfrm>
            <a:off x="2800350" y="5549900"/>
            <a:ext cx="1042988" cy="231775"/>
          </a:xfrm>
          <a:prstGeom prst="rect">
            <a:avLst/>
          </a:prstGeom>
          <a:noFill/>
          <a:ln w="9525">
            <a:noFill/>
            <a:miter lim="800000"/>
            <a:headEnd/>
            <a:tailEnd/>
          </a:ln>
          <a:effectLst>
            <a:outerShdw dist="17961" dir="2700000" algn="ctr" rotWithShape="0">
              <a:srgbClr val="C0C0C0">
                <a:alpha val="50000"/>
              </a:srgbClr>
            </a:outerShdw>
          </a:effectLst>
        </p:spPr>
        <p:txBody>
          <a:bodyPr lIns="0" tIns="0" rIns="0" bIns="0" anchor="ctr" anchorCtr="1">
            <a:spAutoFit/>
          </a:bodyPr>
          <a:lstStyle/>
          <a:p>
            <a:pPr algn="ctr">
              <a:lnSpc>
                <a:spcPct val="95000"/>
              </a:lnSpc>
              <a:defRPr/>
            </a:pPr>
            <a:r>
              <a:rPr lang="en-US" sz="1600">
                <a:solidFill>
                  <a:schemeClr val="bg1"/>
                </a:solidFill>
                <a:latin typeface="Arial" charset="0"/>
                <a:ea typeface="ＭＳ Ｐゴシック" charset="-128"/>
                <a:cs typeface="+mn-cs"/>
              </a:rPr>
              <a:t>Extranet</a:t>
            </a:r>
          </a:p>
        </p:txBody>
      </p:sp>
    </p:spTree>
    <p:extLst>
      <p:ext uri="{BB962C8B-B14F-4D97-AF65-F5344CB8AC3E}">
        <p14:creationId xmlns:p14="http://schemas.microsoft.com/office/powerpoint/2010/main" val="29761259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36594"/>
                                        </p:tgtEl>
                                        <p:attrNameLst>
                                          <p:attrName>style.visibility</p:attrName>
                                        </p:attrNameLst>
                                      </p:cBhvr>
                                      <p:to>
                                        <p:strVal val="visible"/>
                                      </p:to>
                                    </p:set>
                                    <p:animEffect transition="in" filter="fade">
                                      <p:cBhvr>
                                        <p:cTn id="7" dur="500"/>
                                        <p:tgtEl>
                                          <p:spTgt spid="1036594"/>
                                        </p:tgtEl>
                                      </p:cBhvr>
                                    </p:animEffect>
                                  </p:childTnLst>
                                </p:cTn>
                              </p:par>
                              <p:par>
                                <p:cTn id="8" presetID="17" presetClass="entr" presetSubtype="10" fill="hold" nodeType="withEffect">
                                  <p:stCondLst>
                                    <p:cond delay="0"/>
                                  </p:stCondLst>
                                  <p:childTnLst>
                                    <p:set>
                                      <p:cBhvr>
                                        <p:cTn id="9" dur="1" fill="hold">
                                          <p:stCondLst>
                                            <p:cond delay="0"/>
                                          </p:stCondLst>
                                        </p:cTn>
                                        <p:tgtEl>
                                          <p:spTgt spid="1036602"/>
                                        </p:tgtEl>
                                        <p:attrNameLst>
                                          <p:attrName>style.visibility</p:attrName>
                                        </p:attrNameLst>
                                      </p:cBhvr>
                                      <p:to>
                                        <p:strVal val="visible"/>
                                      </p:to>
                                    </p:set>
                                    <p:anim calcmode="lin" valueType="num">
                                      <p:cBhvr>
                                        <p:cTn id="10" dur="500" fill="hold"/>
                                        <p:tgtEl>
                                          <p:spTgt spid="1036602"/>
                                        </p:tgtEl>
                                        <p:attrNameLst>
                                          <p:attrName>ppt_w</p:attrName>
                                        </p:attrNameLst>
                                      </p:cBhvr>
                                      <p:tavLst>
                                        <p:tav tm="0">
                                          <p:val>
                                            <p:fltVal val="0"/>
                                          </p:val>
                                        </p:tav>
                                        <p:tav tm="100000">
                                          <p:val>
                                            <p:strVal val="#ppt_w"/>
                                          </p:val>
                                        </p:tav>
                                      </p:tavLst>
                                    </p:anim>
                                    <p:anim calcmode="lin" valueType="num">
                                      <p:cBhvr>
                                        <p:cTn id="11" dur="500" fill="hold"/>
                                        <p:tgtEl>
                                          <p:spTgt spid="1036602"/>
                                        </p:tgtEl>
                                        <p:attrNameLst>
                                          <p:attrName>ppt_h</p:attrName>
                                        </p:attrNameLst>
                                      </p:cBhvr>
                                      <p:tavLst>
                                        <p:tav tm="0">
                                          <p:val>
                                            <p:strVal val="#ppt_h"/>
                                          </p:val>
                                        </p:tav>
                                        <p:tav tm="100000">
                                          <p:val>
                                            <p:strVal val="#ppt_h"/>
                                          </p:val>
                                        </p:tav>
                                      </p:tavLst>
                                    </p:anim>
                                  </p:childTnLst>
                                </p:cTn>
                              </p:par>
                              <p:par>
                                <p:cTn id="12" presetID="3" presetClass="emph" presetSubtype="2" fill="hold" nodeType="withEffect">
                                  <p:stCondLst>
                                    <p:cond delay="0"/>
                                  </p:stCondLst>
                                  <p:childTnLst>
                                    <p:animClr clrSpc="rgb" dir="cw">
                                      <p:cBhvr override="childStyle">
                                        <p:cTn id="13" dur="500" fill="hold"/>
                                        <p:tgtEl>
                                          <p:spTgt spid="1036310">
                                            <p:txEl>
                                              <p:charRg st="0" end="0"/>
                                            </p:txEl>
                                          </p:spTgt>
                                        </p:tgtEl>
                                        <p:attrNameLst>
                                          <p:attrName>style.color</p:attrName>
                                        </p:attrNameLst>
                                      </p:cBhvr>
                                      <p:to>
                                        <a:srgbClr val="FFFF00"/>
                                      </p:to>
                                    </p:animClr>
                                  </p:childTnLst>
                                </p:cTn>
                              </p:par>
                            </p:childTnLst>
                          </p:cTn>
                        </p:par>
                        <p:par>
                          <p:cTn id="14" fill="hold" nodeType="afterGroup">
                            <p:stCondLst>
                              <p:cond delay="500"/>
                            </p:stCondLst>
                            <p:childTnLst>
                              <p:par>
                                <p:cTn id="15" presetID="22" presetClass="entr" presetSubtype="8" fill="hold" nodeType="afterEffect">
                                  <p:stCondLst>
                                    <p:cond delay="0"/>
                                  </p:stCondLst>
                                  <p:childTnLst>
                                    <p:set>
                                      <p:cBhvr>
                                        <p:cTn id="16" dur="1" fill="hold">
                                          <p:stCondLst>
                                            <p:cond delay="0"/>
                                          </p:stCondLst>
                                        </p:cTn>
                                        <p:tgtEl>
                                          <p:spTgt spid="1036597"/>
                                        </p:tgtEl>
                                        <p:attrNameLst>
                                          <p:attrName>style.visibility</p:attrName>
                                        </p:attrNameLst>
                                      </p:cBhvr>
                                      <p:to>
                                        <p:strVal val="visible"/>
                                      </p:to>
                                    </p:set>
                                    <p:animEffect transition="in" filter="wipe(left)">
                                      <p:cBhvr>
                                        <p:cTn id="17" dur="500"/>
                                        <p:tgtEl>
                                          <p:spTgt spid="1036597"/>
                                        </p:tgtEl>
                                      </p:cBhvr>
                                    </p:animEffect>
                                  </p:childTnLst>
                                </p:cTn>
                              </p:par>
                            </p:childTnLst>
                          </p:cTn>
                        </p:par>
                        <p:par>
                          <p:cTn id="18" fill="hold" nodeType="afterGroup">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1036607"/>
                                        </p:tgtEl>
                                        <p:attrNameLst>
                                          <p:attrName>style.visibility</p:attrName>
                                        </p:attrNameLst>
                                      </p:cBhvr>
                                      <p:to>
                                        <p:strVal val="visible"/>
                                      </p:to>
                                    </p:set>
                                    <p:animEffect transition="in" filter="fade">
                                      <p:cBhvr>
                                        <p:cTn id="21" dur="500"/>
                                        <p:tgtEl>
                                          <p:spTgt spid="1036607"/>
                                        </p:tgtEl>
                                      </p:cBhvr>
                                    </p:animEffect>
                                  </p:childTnLst>
                                </p:cTn>
                              </p:par>
                            </p:childTnLst>
                          </p:cTn>
                        </p:par>
                        <p:par>
                          <p:cTn id="22" fill="hold" nodeType="afterGroup">
                            <p:stCondLst>
                              <p:cond delay="1500"/>
                            </p:stCondLst>
                            <p:childTnLst>
                              <p:par>
                                <p:cTn id="23" presetID="22" presetClass="entr" presetSubtype="4" fill="hold" nodeType="after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00"/>
                                        <p:tgtEl>
                                          <p:spTgt spid="2"/>
                                        </p:tgtEl>
                                      </p:cBhvr>
                                    </p:animEffect>
                                  </p:childTnLst>
                                </p:cTn>
                              </p:par>
                            </p:childTnLst>
                          </p:cTn>
                        </p:par>
                        <p:par>
                          <p:cTn id="26" fill="hold" nodeType="afterGroup">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1036608"/>
                                        </p:tgtEl>
                                        <p:attrNameLst>
                                          <p:attrName>style.visibility</p:attrName>
                                        </p:attrNameLst>
                                      </p:cBhvr>
                                      <p:to>
                                        <p:strVal val="visible"/>
                                      </p:to>
                                    </p:set>
                                    <p:animEffect transition="in" filter="fade">
                                      <p:cBhvr>
                                        <p:cTn id="29" dur="500"/>
                                        <p:tgtEl>
                                          <p:spTgt spid="1036608"/>
                                        </p:tgtEl>
                                      </p:cBhvr>
                                    </p:animEffect>
                                  </p:childTnLst>
                                </p:cTn>
                              </p:par>
                            </p:childTnLst>
                          </p:cTn>
                        </p:par>
                        <p:par>
                          <p:cTn id="30" fill="hold" nodeType="afterGroup">
                            <p:stCondLst>
                              <p:cond delay="2500"/>
                            </p:stCondLst>
                            <p:childTnLst>
                              <p:par>
                                <p:cTn id="31" presetID="22" presetClass="entr" presetSubtype="1" fill="hold" nodeType="afterEffect">
                                  <p:stCondLst>
                                    <p:cond delay="0"/>
                                  </p:stCondLst>
                                  <p:childTnLst>
                                    <p:set>
                                      <p:cBhvr>
                                        <p:cTn id="32" dur="1" fill="hold">
                                          <p:stCondLst>
                                            <p:cond delay="0"/>
                                          </p:stCondLst>
                                        </p:cTn>
                                        <p:tgtEl>
                                          <p:spTgt spid="1036612"/>
                                        </p:tgtEl>
                                        <p:attrNameLst>
                                          <p:attrName>style.visibility</p:attrName>
                                        </p:attrNameLst>
                                      </p:cBhvr>
                                      <p:to>
                                        <p:strVal val="visible"/>
                                      </p:to>
                                    </p:set>
                                    <p:animEffect transition="in" filter="wipe(up)">
                                      <p:cBhvr>
                                        <p:cTn id="33" dur="500"/>
                                        <p:tgtEl>
                                          <p:spTgt spid="1036612"/>
                                        </p:tgtEl>
                                      </p:cBhvr>
                                    </p:animEffect>
                                  </p:childTnLst>
                                </p:cTn>
                              </p:par>
                            </p:childTnLst>
                          </p:cTn>
                        </p:par>
                        <p:par>
                          <p:cTn id="34" fill="hold" nodeType="afterGroup">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1036610"/>
                                        </p:tgtEl>
                                        <p:attrNameLst>
                                          <p:attrName>style.visibility</p:attrName>
                                        </p:attrNameLst>
                                      </p:cBhvr>
                                      <p:to>
                                        <p:strVal val="visible"/>
                                      </p:to>
                                    </p:set>
                                    <p:animEffect transition="in" filter="fade">
                                      <p:cBhvr>
                                        <p:cTn id="37" dur="500"/>
                                        <p:tgtEl>
                                          <p:spTgt spid="1036610"/>
                                        </p:tgtEl>
                                      </p:cBhvr>
                                    </p:animEffect>
                                  </p:childTnLst>
                                </p:cTn>
                              </p:par>
                            </p:childTnLst>
                          </p:cTn>
                        </p:par>
                        <p:par>
                          <p:cTn id="38" fill="hold" nodeType="afterGroup">
                            <p:stCondLst>
                              <p:cond delay="3500"/>
                            </p:stCondLst>
                            <p:childTnLst>
                              <p:par>
                                <p:cTn id="39" presetID="22" presetClass="entr" presetSubtype="4" fill="hold" nodeType="afterEffect">
                                  <p:stCondLst>
                                    <p:cond delay="0"/>
                                  </p:stCondLst>
                                  <p:childTnLst>
                                    <p:set>
                                      <p:cBhvr>
                                        <p:cTn id="40" dur="1" fill="hold">
                                          <p:stCondLst>
                                            <p:cond delay="0"/>
                                          </p:stCondLst>
                                        </p:cTn>
                                        <p:tgtEl>
                                          <p:spTgt spid="1036719"/>
                                        </p:tgtEl>
                                        <p:attrNameLst>
                                          <p:attrName>style.visibility</p:attrName>
                                        </p:attrNameLst>
                                      </p:cBhvr>
                                      <p:to>
                                        <p:strVal val="visible"/>
                                      </p:to>
                                    </p:set>
                                    <p:animEffect transition="in" filter="wipe(down)">
                                      <p:cBhvr>
                                        <p:cTn id="41" dur="500"/>
                                        <p:tgtEl>
                                          <p:spTgt spid="1036719"/>
                                        </p:tgtEl>
                                      </p:cBhvr>
                                    </p:animEffect>
                                  </p:childTnLst>
                                </p:cTn>
                              </p:par>
                            </p:childTnLst>
                          </p:cTn>
                        </p:par>
                        <p:par>
                          <p:cTn id="42" fill="hold" nodeType="afterGroup">
                            <p:stCondLst>
                              <p:cond delay="4000"/>
                            </p:stCondLst>
                            <p:childTnLst>
                              <p:par>
                                <p:cTn id="43" presetID="10" presetClass="entr" presetSubtype="0" fill="hold" grpId="0" nodeType="afterEffect">
                                  <p:stCondLst>
                                    <p:cond delay="0"/>
                                  </p:stCondLst>
                                  <p:childTnLst>
                                    <p:set>
                                      <p:cBhvr>
                                        <p:cTn id="44" dur="1" fill="hold">
                                          <p:stCondLst>
                                            <p:cond delay="0"/>
                                          </p:stCondLst>
                                        </p:cTn>
                                        <p:tgtEl>
                                          <p:spTgt spid="1036619"/>
                                        </p:tgtEl>
                                        <p:attrNameLst>
                                          <p:attrName>style.visibility</p:attrName>
                                        </p:attrNameLst>
                                      </p:cBhvr>
                                      <p:to>
                                        <p:strVal val="visible"/>
                                      </p:to>
                                    </p:set>
                                    <p:animEffect transition="in" filter="fade">
                                      <p:cBhvr>
                                        <p:cTn id="45" dur="500"/>
                                        <p:tgtEl>
                                          <p:spTgt spid="1036619"/>
                                        </p:tgtEl>
                                      </p:cBhvr>
                                    </p:animEffect>
                                  </p:childTnLst>
                                </p:cTn>
                              </p:par>
                            </p:childTnLst>
                          </p:cTn>
                        </p:par>
                        <p:par>
                          <p:cTn id="46" fill="hold" nodeType="afterGroup">
                            <p:stCondLst>
                              <p:cond delay="4500"/>
                            </p:stCondLst>
                            <p:childTnLst>
                              <p:par>
                                <p:cTn id="47" presetID="22" presetClass="entr" presetSubtype="2" fill="hold" nodeType="afterEffect">
                                  <p:stCondLst>
                                    <p:cond delay="0"/>
                                  </p:stCondLst>
                                  <p:childTnLst>
                                    <p:set>
                                      <p:cBhvr>
                                        <p:cTn id="48" dur="1" fill="hold">
                                          <p:stCondLst>
                                            <p:cond delay="0"/>
                                          </p:stCondLst>
                                        </p:cTn>
                                        <p:tgtEl>
                                          <p:spTgt spid="1036620"/>
                                        </p:tgtEl>
                                        <p:attrNameLst>
                                          <p:attrName>style.visibility</p:attrName>
                                        </p:attrNameLst>
                                      </p:cBhvr>
                                      <p:to>
                                        <p:strVal val="visible"/>
                                      </p:to>
                                    </p:set>
                                    <p:animEffect transition="in" filter="wipe(right)">
                                      <p:cBhvr>
                                        <p:cTn id="49" dur="500"/>
                                        <p:tgtEl>
                                          <p:spTgt spid="1036620"/>
                                        </p:tgtEl>
                                      </p:cBhvr>
                                    </p:animEffect>
                                  </p:childTnLst>
                                </p:cTn>
                              </p:par>
                            </p:childTnLst>
                          </p:cTn>
                        </p:par>
                        <p:par>
                          <p:cTn id="50" fill="hold" nodeType="afterGroup">
                            <p:stCondLst>
                              <p:cond delay="5000"/>
                            </p:stCondLst>
                            <p:childTnLst>
                              <p:par>
                                <p:cTn id="51" presetID="22" presetClass="entr" presetSubtype="2" fill="hold" nodeType="afterEffect">
                                  <p:stCondLst>
                                    <p:cond delay="0"/>
                                  </p:stCondLst>
                                  <p:childTnLst>
                                    <p:set>
                                      <p:cBhvr>
                                        <p:cTn id="52" dur="1" fill="hold">
                                          <p:stCondLst>
                                            <p:cond delay="0"/>
                                          </p:stCondLst>
                                        </p:cTn>
                                        <p:tgtEl>
                                          <p:spTgt spid="1036621"/>
                                        </p:tgtEl>
                                        <p:attrNameLst>
                                          <p:attrName>style.visibility</p:attrName>
                                        </p:attrNameLst>
                                      </p:cBhvr>
                                      <p:to>
                                        <p:strVal val="visible"/>
                                      </p:to>
                                    </p:set>
                                    <p:animEffect transition="in" filter="wipe(right)">
                                      <p:cBhvr>
                                        <p:cTn id="53" dur="500"/>
                                        <p:tgtEl>
                                          <p:spTgt spid="1036621"/>
                                        </p:tgtEl>
                                      </p:cBhvr>
                                    </p:animEffect>
                                  </p:childTnLst>
                                </p:cTn>
                              </p:par>
                            </p:childTnLst>
                          </p:cTn>
                        </p:par>
                        <p:par>
                          <p:cTn id="54" fill="hold" nodeType="afterGroup">
                            <p:stCondLst>
                              <p:cond delay="5500"/>
                            </p:stCondLst>
                            <p:childTnLst>
                              <p:par>
                                <p:cTn id="55" presetID="10" presetClass="entr" presetSubtype="0" fill="hold" grpId="0" nodeType="afterEffect">
                                  <p:stCondLst>
                                    <p:cond delay="0"/>
                                  </p:stCondLst>
                                  <p:childTnLst>
                                    <p:set>
                                      <p:cBhvr>
                                        <p:cTn id="56" dur="1" fill="hold">
                                          <p:stCondLst>
                                            <p:cond delay="0"/>
                                          </p:stCondLst>
                                        </p:cTn>
                                        <p:tgtEl>
                                          <p:spTgt spid="1036623"/>
                                        </p:tgtEl>
                                        <p:attrNameLst>
                                          <p:attrName>style.visibility</p:attrName>
                                        </p:attrNameLst>
                                      </p:cBhvr>
                                      <p:to>
                                        <p:strVal val="visible"/>
                                      </p:to>
                                    </p:set>
                                    <p:animEffect transition="in" filter="fade">
                                      <p:cBhvr>
                                        <p:cTn id="57" dur="500"/>
                                        <p:tgtEl>
                                          <p:spTgt spid="1036623"/>
                                        </p:tgtEl>
                                      </p:cBhvr>
                                    </p:animEffect>
                                  </p:childTnLst>
                                </p:cTn>
                              </p:par>
                            </p:childTnLst>
                          </p:cTn>
                        </p:par>
                        <p:par>
                          <p:cTn id="58" fill="hold" nodeType="afterGroup">
                            <p:stCondLst>
                              <p:cond delay="6000"/>
                            </p:stCondLst>
                            <p:childTnLst>
                              <p:par>
                                <p:cTn id="59" presetID="22" presetClass="entr" presetSubtype="2" fill="hold" nodeType="afterEffect">
                                  <p:stCondLst>
                                    <p:cond delay="0"/>
                                  </p:stCondLst>
                                  <p:childTnLst>
                                    <p:set>
                                      <p:cBhvr>
                                        <p:cTn id="60" dur="1" fill="hold">
                                          <p:stCondLst>
                                            <p:cond delay="0"/>
                                          </p:stCondLst>
                                        </p:cTn>
                                        <p:tgtEl>
                                          <p:spTgt spid="1036622"/>
                                        </p:tgtEl>
                                        <p:attrNameLst>
                                          <p:attrName>style.visibility</p:attrName>
                                        </p:attrNameLst>
                                      </p:cBhvr>
                                      <p:to>
                                        <p:strVal val="visible"/>
                                      </p:to>
                                    </p:set>
                                    <p:animEffect transition="in" filter="wipe(right)">
                                      <p:cBhvr>
                                        <p:cTn id="61" dur="500"/>
                                        <p:tgtEl>
                                          <p:spTgt spid="1036622"/>
                                        </p:tgtEl>
                                      </p:cBhvr>
                                    </p:animEffect>
                                  </p:childTnLst>
                                </p:cTn>
                              </p:par>
                            </p:childTnLst>
                          </p:cTn>
                        </p:par>
                        <p:par>
                          <p:cTn id="62" fill="hold" nodeType="afterGroup">
                            <p:stCondLst>
                              <p:cond delay="6500"/>
                            </p:stCondLst>
                            <p:childTnLst>
                              <p:par>
                                <p:cTn id="63" presetID="10" presetClass="entr" presetSubtype="0" fill="hold" grpId="0" nodeType="afterEffect">
                                  <p:stCondLst>
                                    <p:cond delay="0"/>
                                  </p:stCondLst>
                                  <p:childTnLst>
                                    <p:set>
                                      <p:cBhvr>
                                        <p:cTn id="64" dur="1" fill="hold">
                                          <p:stCondLst>
                                            <p:cond delay="0"/>
                                          </p:stCondLst>
                                        </p:cTn>
                                        <p:tgtEl>
                                          <p:spTgt spid="1036625"/>
                                        </p:tgtEl>
                                        <p:attrNameLst>
                                          <p:attrName>style.visibility</p:attrName>
                                        </p:attrNameLst>
                                      </p:cBhvr>
                                      <p:to>
                                        <p:strVal val="visible"/>
                                      </p:to>
                                    </p:set>
                                    <p:animEffect transition="in" filter="fade">
                                      <p:cBhvr>
                                        <p:cTn id="65" dur="500"/>
                                        <p:tgtEl>
                                          <p:spTgt spid="1036625"/>
                                        </p:tgtEl>
                                      </p:cBhvr>
                                    </p:animEffect>
                                  </p:childTnLst>
                                </p:cTn>
                              </p:par>
                            </p:childTnLst>
                          </p:cTn>
                        </p:par>
                        <p:par>
                          <p:cTn id="66" fill="hold" nodeType="afterGroup">
                            <p:stCondLst>
                              <p:cond delay="7000"/>
                            </p:stCondLst>
                            <p:childTnLst>
                              <p:par>
                                <p:cTn id="67" presetID="22" presetClass="entr" presetSubtype="2" fill="hold" nodeType="afterEffect">
                                  <p:stCondLst>
                                    <p:cond delay="0"/>
                                  </p:stCondLst>
                                  <p:childTnLst>
                                    <p:set>
                                      <p:cBhvr>
                                        <p:cTn id="68" dur="1" fill="hold">
                                          <p:stCondLst>
                                            <p:cond delay="0"/>
                                          </p:stCondLst>
                                        </p:cTn>
                                        <p:tgtEl>
                                          <p:spTgt spid="1036626"/>
                                        </p:tgtEl>
                                        <p:attrNameLst>
                                          <p:attrName>style.visibility</p:attrName>
                                        </p:attrNameLst>
                                      </p:cBhvr>
                                      <p:to>
                                        <p:strVal val="visible"/>
                                      </p:to>
                                    </p:set>
                                    <p:animEffect transition="in" filter="wipe(right)">
                                      <p:cBhvr>
                                        <p:cTn id="69" dur="500"/>
                                        <p:tgtEl>
                                          <p:spTgt spid="1036626"/>
                                        </p:tgtEl>
                                      </p:cBhvr>
                                    </p:animEffect>
                                  </p:childTnLst>
                                </p:cTn>
                              </p:par>
                            </p:childTnLst>
                          </p:cTn>
                        </p:par>
                        <p:par>
                          <p:cTn id="70" fill="hold" nodeType="afterGroup">
                            <p:stCondLst>
                              <p:cond delay="7500"/>
                            </p:stCondLst>
                            <p:childTnLst>
                              <p:par>
                                <p:cTn id="71" presetID="10" presetClass="entr" presetSubtype="0" fill="hold" grpId="0" nodeType="afterEffect">
                                  <p:stCondLst>
                                    <p:cond delay="0"/>
                                  </p:stCondLst>
                                  <p:childTnLst>
                                    <p:set>
                                      <p:cBhvr>
                                        <p:cTn id="72" dur="1" fill="hold">
                                          <p:stCondLst>
                                            <p:cond delay="0"/>
                                          </p:stCondLst>
                                        </p:cTn>
                                        <p:tgtEl>
                                          <p:spTgt spid="1036627"/>
                                        </p:tgtEl>
                                        <p:attrNameLst>
                                          <p:attrName>style.visibility</p:attrName>
                                        </p:attrNameLst>
                                      </p:cBhvr>
                                      <p:to>
                                        <p:strVal val="visible"/>
                                      </p:to>
                                    </p:set>
                                    <p:animEffect transition="in" filter="fade">
                                      <p:cBhvr>
                                        <p:cTn id="73" dur="500"/>
                                        <p:tgtEl>
                                          <p:spTgt spid="1036627"/>
                                        </p:tgtEl>
                                      </p:cBhvr>
                                    </p:animEffect>
                                  </p:childTnLst>
                                </p:cTn>
                              </p:par>
                            </p:childTnLst>
                          </p:cTn>
                        </p:par>
                        <p:par>
                          <p:cTn id="74" fill="hold" nodeType="afterGroup">
                            <p:stCondLst>
                              <p:cond delay="8000"/>
                            </p:stCondLst>
                            <p:childTnLst>
                              <p:par>
                                <p:cTn id="75" presetID="10" presetClass="entr" presetSubtype="0" fill="hold" grpId="0" nodeType="afterEffect">
                                  <p:stCondLst>
                                    <p:cond delay="0"/>
                                  </p:stCondLst>
                                  <p:childTnLst>
                                    <p:set>
                                      <p:cBhvr>
                                        <p:cTn id="76" dur="1" fill="hold">
                                          <p:stCondLst>
                                            <p:cond delay="0"/>
                                          </p:stCondLst>
                                        </p:cTn>
                                        <p:tgtEl>
                                          <p:spTgt spid="1036628"/>
                                        </p:tgtEl>
                                        <p:attrNameLst>
                                          <p:attrName>style.visibility</p:attrName>
                                        </p:attrNameLst>
                                      </p:cBhvr>
                                      <p:to>
                                        <p:strVal val="visible"/>
                                      </p:to>
                                    </p:set>
                                    <p:animEffect transition="in" filter="fade">
                                      <p:cBhvr>
                                        <p:cTn id="77" dur="500"/>
                                        <p:tgtEl>
                                          <p:spTgt spid="1036628"/>
                                        </p:tgtEl>
                                      </p:cBhvr>
                                    </p:animEffect>
                                  </p:childTnLst>
                                </p:cTn>
                              </p:par>
                            </p:childTnLst>
                          </p:cTn>
                        </p:par>
                        <p:par>
                          <p:cTn id="78" fill="hold" nodeType="afterGroup">
                            <p:stCondLst>
                              <p:cond delay="8500"/>
                            </p:stCondLst>
                            <p:childTnLst>
                              <p:par>
                                <p:cTn id="79" presetID="10" presetClass="exit" presetSubtype="0" fill="hold" grpId="0" nodeType="afterEffect">
                                  <p:stCondLst>
                                    <p:cond delay="0"/>
                                  </p:stCondLst>
                                  <p:childTnLst>
                                    <p:animEffect transition="out" filter="fade">
                                      <p:cBhvr>
                                        <p:cTn id="80" dur="500"/>
                                        <p:tgtEl>
                                          <p:spTgt spid="1036602"/>
                                        </p:tgtEl>
                                      </p:cBhvr>
                                    </p:animEffect>
                                    <p:set>
                                      <p:cBhvr>
                                        <p:cTn id="81" dur="1" fill="hold">
                                          <p:stCondLst>
                                            <p:cond delay="499"/>
                                          </p:stCondLst>
                                        </p:cTn>
                                        <p:tgtEl>
                                          <p:spTgt spid="1036602"/>
                                        </p:tgtEl>
                                        <p:attrNameLst>
                                          <p:attrName>style.visibility</p:attrName>
                                        </p:attrNameLst>
                                      </p:cBhvr>
                                      <p:to>
                                        <p:strVal val="hidden"/>
                                      </p:to>
                                    </p:set>
                                  </p:childTnLst>
                                </p:cTn>
                              </p:par>
                              <p:par>
                                <p:cTn id="82" presetID="3" presetClass="emph" presetSubtype="2" fill="hold" nodeType="withEffect">
                                  <p:stCondLst>
                                    <p:cond delay="0"/>
                                  </p:stCondLst>
                                  <p:childTnLst>
                                    <p:animClr clrSpc="rgb" dir="cw">
                                      <p:cBhvr override="childStyle">
                                        <p:cTn id="83" dur="500" fill="hold"/>
                                        <p:tgtEl>
                                          <p:spTgt spid="1036310">
                                            <p:txEl>
                                              <p:charRg st="0" end="0"/>
                                            </p:txEl>
                                          </p:spTgt>
                                        </p:tgtEl>
                                        <p:attrNameLst>
                                          <p:attrName>style.color</p:attrName>
                                        </p:attrNameLst>
                                      </p:cBhvr>
                                      <p:to>
                                        <a:schemeClr val="tx1"/>
                                      </p:to>
                                    </p:animClr>
                                  </p:childTnLst>
                                </p:cTn>
                              </p:par>
                              <p:par>
                                <p:cTn id="84" presetID="3" presetClass="emph" presetSubtype="2" fill="hold" nodeType="withEffect">
                                  <p:stCondLst>
                                    <p:cond delay="0"/>
                                  </p:stCondLst>
                                  <p:childTnLst>
                                    <p:animClr clrSpc="rgb" dir="cw">
                                      <p:cBhvr override="childStyle">
                                        <p:cTn id="85" dur="500" fill="hold"/>
                                        <p:tgtEl>
                                          <p:spTgt spid="1036313">
                                            <p:txEl>
                                              <p:charRg st="0" end="0"/>
                                            </p:txEl>
                                          </p:spTgt>
                                        </p:tgtEl>
                                        <p:attrNameLst>
                                          <p:attrName>style.color</p:attrName>
                                        </p:attrNameLst>
                                      </p:cBhvr>
                                      <p:to>
                                        <a:srgbClr val="FFFF00"/>
                                      </p:to>
                                    </p:animClr>
                                  </p:childTnLst>
                                </p:cTn>
                              </p:par>
                              <p:par>
                                <p:cTn id="86" presetID="17" presetClass="entr" presetSubtype="10" fill="hold" nodeType="withEffect">
                                  <p:stCondLst>
                                    <p:cond delay="0"/>
                                  </p:stCondLst>
                                  <p:childTnLst>
                                    <p:set>
                                      <p:cBhvr>
                                        <p:cTn id="87" dur="1" fill="hold">
                                          <p:stCondLst>
                                            <p:cond delay="0"/>
                                          </p:stCondLst>
                                        </p:cTn>
                                        <p:tgtEl>
                                          <p:spTgt spid="1036603"/>
                                        </p:tgtEl>
                                        <p:attrNameLst>
                                          <p:attrName>style.visibility</p:attrName>
                                        </p:attrNameLst>
                                      </p:cBhvr>
                                      <p:to>
                                        <p:strVal val="visible"/>
                                      </p:to>
                                    </p:set>
                                    <p:anim calcmode="lin" valueType="num">
                                      <p:cBhvr>
                                        <p:cTn id="88" dur="500" fill="hold"/>
                                        <p:tgtEl>
                                          <p:spTgt spid="1036603"/>
                                        </p:tgtEl>
                                        <p:attrNameLst>
                                          <p:attrName>ppt_w</p:attrName>
                                        </p:attrNameLst>
                                      </p:cBhvr>
                                      <p:tavLst>
                                        <p:tav tm="0">
                                          <p:val>
                                            <p:fltVal val="0"/>
                                          </p:val>
                                        </p:tav>
                                        <p:tav tm="100000">
                                          <p:val>
                                            <p:strVal val="#ppt_w"/>
                                          </p:val>
                                        </p:tav>
                                      </p:tavLst>
                                    </p:anim>
                                    <p:anim calcmode="lin" valueType="num">
                                      <p:cBhvr>
                                        <p:cTn id="89" dur="500" fill="hold"/>
                                        <p:tgtEl>
                                          <p:spTgt spid="1036603"/>
                                        </p:tgtEl>
                                        <p:attrNameLst>
                                          <p:attrName>ppt_h</p:attrName>
                                        </p:attrNameLst>
                                      </p:cBhvr>
                                      <p:tavLst>
                                        <p:tav tm="0">
                                          <p:val>
                                            <p:strVal val="#ppt_h"/>
                                          </p:val>
                                        </p:tav>
                                        <p:tav tm="100000">
                                          <p:val>
                                            <p:strVal val="#ppt_h"/>
                                          </p:val>
                                        </p:tav>
                                      </p:tavLst>
                                    </p:anim>
                                  </p:childTnLst>
                                </p:cTn>
                              </p:par>
                            </p:childTnLst>
                          </p:cTn>
                        </p:par>
                        <p:par>
                          <p:cTn id="90" fill="hold" nodeType="afterGroup">
                            <p:stCondLst>
                              <p:cond delay="9000"/>
                            </p:stCondLst>
                            <p:childTnLst>
                              <p:par>
                                <p:cTn id="91" presetID="22" presetClass="entr" presetSubtype="2" fill="hold" nodeType="afterEffect">
                                  <p:stCondLst>
                                    <p:cond delay="0"/>
                                  </p:stCondLst>
                                  <p:childTnLst>
                                    <p:set>
                                      <p:cBhvr>
                                        <p:cTn id="92" dur="1" fill="hold">
                                          <p:stCondLst>
                                            <p:cond delay="0"/>
                                          </p:stCondLst>
                                        </p:cTn>
                                        <p:tgtEl>
                                          <p:spTgt spid="1036629"/>
                                        </p:tgtEl>
                                        <p:attrNameLst>
                                          <p:attrName>style.visibility</p:attrName>
                                        </p:attrNameLst>
                                      </p:cBhvr>
                                      <p:to>
                                        <p:strVal val="visible"/>
                                      </p:to>
                                    </p:set>
                                    <p:animEffect transition="in" filter="wipe(right)">
                                      <p:cBhvr>
                                        <p:cTn id="93" dur="500"/>
                                        <p:tgtEl>
                                          <p:spTgt spid="1036629"/>
                                        </p:tgtEl>
                                      </p:cBhvr>
                                    </p:animEffect>
                                  </p:childTnLst>
                                </p:cTn>
                              </p:par>
                            </p:childTnLst>
                          </p:cTn>
                        </p:par>
                        <p:par>
                          <p:cTn id="94" fill="hold" nodeType="afterGroup">
                            <p:stCondLst>
                              <p:cond delay="9500"/>
                            </p:stCondLst>
                            <p:childTnLst>
                              <p:par>
                                <p:cTn id="95" presetID="22" presetClass="entr" presetSubtype="2" fill="hold" nodeType="afterEffect">
                                  <p:stCondLst>
                                    <p:cond delay="0"/>
                                  </p:stCondLst>
                                  <p:childTnLst>
                                    <p:set>
                                      <p:cBhvr>
                                        <p:cTn id="96" dur="1" fill="hold">
                                          <p:stCondLst>
                                            <p:cond delay="0"/>
                                          </p:stCondLst>
                                        </p:cTn>
                                        <p:tgtEl>
                                          <p:spTgt spid="1036630"/>
                                        </p:tgtEl>
                                        <p:attrNameLst>
                                          <p:attrName>style.visibility</p:attrName>
                                        </p:attrNameLst>
                                      </p:cBhvr>
                                      <p:to>
                                        <p:strVal val="visible"/>
                                      </p:to>
                                    </p:set>
                                    <p:animEffect transition="in" filter="wipe(right)">
                                      <p:cBhvr>
                                        <p:cTn id="97" dur="500"/>
                                        <p:tgtEl>
                                          <p:spTgt spid="1036630"/>
                                        </p:tgtEl>
                                      </p:cBhvr>
                                    </p:animEffect>
                                  </p:childTnLst>
                                </p:cTn>
                              </p:par>
                            </p:childTnLst>
                          </p:cTn>
                        </p:par>
                        <p:par>
                          <p:cTn id="98" fill="hold" nodeType="afterGroup">
                            <p:stCondLst>
                              <p:cond delay="10000"/>
                            </p:stCondLst>
                            <p:childTnLst>
                              <p:par>
                                <p:cTn id="99" presetID="10" presetClass="entr" presetSubtype="0" fill="hold" grpId="0" nodeType="afterEffect">
                                  <p:stCondLst>
                                    <p:cond delay="0"/>
                                  </p:stCondLst>
                                  <p:childTnLst>
                                    <p:set>
                                      <p:cBhvr>
                                        <p:cTn id="100" dur="1" fill="hold">
                                          <p:stCondLst>
                                            <p:cond delay="0"/>
                                          </p:stCondLst>
                                        </p:cTn>
                                        <p:tgtEl>
                                          <p:spTgt spid="1036631"/>
                                        </p:tgtEl>
                                        <p:attrNameLst>
                                          <p:attrName>style.visibility</p:attrName>
                                        </p:attrNameLst>
                                      </p:cBhvr>
                                      <p:to>
                                        <p:strVal val="visible"/>
                                      </p:to>
                                    </p:set>
                                    <p:animEffect transition="in" filter="fade">
                                      <p:cBhvr>
                                        <p:cTn id="101" dur="500"/>
                                        <p:tgtEl>
                                          <p:spTgt spid="1036631"/>
                                        </p:tgtEl>
                                      </p:cBhvr>
                                    </p:animEffect>
                                  </p:childTnLst>
                                </p:cTn>
                              </p:par>
                            </p:childTnLst>
                          </p:cTn>
                        </p:par>
                        <p:par>
                          <p:cTn id="102" fill="hold" nodeType="afterGroup">
                            <p:stCondLst>
                              <p:cond delay="10500"/>
                            </p:stCondLst>
                            <p:childTnLst>
                              <p:par>
                                <p:cTn id="103" presetID="22" presetClass="entr" presetSubtype="8" fill="hold" nodeType="afterEffect">
                                  <p:stCondLst>
                                    <p:cond delay="0"/>
                                  </p:stCondLst>
                                  <p:childTnLst>
                                    <p:set>
                                      <p:cBhvr>
                                        <p:cTn id="104" dur="1" fill="hold">
                                          <p:stCondLst>
                                            <p:cond delay="0"/>
                                          </p:stCondLst>
                                        </p:cTn>
                                        <p:tgtEl>
                                          <p:spTgt spid="1036632"/>
                                        </p:tgtEl>
                                        <p:attrNameLst>
                                          <p:attrName>style.visibility</p:attrName>
                                        </p:attrNameLst>
                                      </p:cBhvr>
                                      <p:to>
                                        <p:strVal val="visible"/>
                                      </p:to>
                                    </p:set>
                                    <p:animEffect transition="in" filter="wipe(left)">
                                      <p:cBhvr>
                                        <p:cTn id="105" dur="500"/>
                                        <p:tgtEl>
                                          <p:spTgt spid="1036632"/>
                                        </p:tgtEl>
                                      </p:cBhvr>
                                    </p:animEffect>
                                  </p:childTnLst>
                                </p:cTn>
                              </p:par>
                            </p:childTnLst>
                          </p:cTn>
                        </p:par>
                        <p:par>
                          <p:cTn id="106" fill="hold" nodeType="afterGroup">
                            <p:stCondLst>
                              <p:cond delay="11000"/>
                            </p:stCondLst>
                            <p:childTnLst>
                              <p:par>
                                <p:cTn id="107" presetID="22" presetClass="entr" presetSubtype="8" fill="hold" nodeType="afterEffect">
                                  <p:stCondLst>
                                    <p:cond delay="0"/>
                                  </p:stCondLst>
                                  <p:childTnLst>
                                    <p:set>
                                      <p:cBhvr>
                                        <p:cTn id="108" dur="1" fill="hold">
                                          <p:stCondLst>
                                            <p:cond delay="0"/>
                                          </p:stCondLst>
                                        </p:cTn>
                                        <p:tgtEl>
                                          <p:spTgt spid="1036633"/>
                                        </p:tgtEl>
                                        <p:attrNameLst>
                                          <p:attrName>style.visibility</p:attrName>
                                        </p:attrNameLst>
                                      </p:cBhvr>
                                      <p:to>
                                        <p:strVal val="visible"/>
                                      </p:to>
                                    </p:set>
                                    <p:animEffect transition="in" filter="wipe(left)">
                                      <p:cBhvr>
                                        <p:cTn id="109" dur="500"/>
                                        <p:tgtEl>
                                          <p:spTgt spid="1036633"/>
                                        </p:tgtEl>
                                      </p:cBhvr>
                                    </p:animEffect>
                                  </p:childTnLst>
                                </p:cTn>
                              </p:par>
                            </p:childTnLst>
                          </p:cTn>
                        </p:par>
                        <p:par>
                          <p:cTn id="110" fill="hold" nodeType="afterGroup">
                            <p:stCondLst>
                              <p:cond delay="11500"/>
                            </p:stCondLst>
                            <p:childTnLst>
                              <p:par>
                                <p:cTn id="111" presetID="10" presetClass="entr" presetSubtype="0" fill="hold" grpId="0" nodeType="afterEffect">
                                  <p:stCondLst>
                                    <p:cond delay="0"/>
                                  </p:stCondLst>
                                  <p:childTnLst>
                                    <p:set>
                                      <p:cBhvr>
                                        <p:cTn id="112" dur="1" fill="hold">
                                          <p:stCondLst>
                                            <p:cond delay="0"/>
                                          </p:stCondLst>
                                        </p:cTn>
                                        <p:tgtEl>
                                          <p:spTgt spid="1036634"/>
                                        </p:tgtEl>
                                        <p:attrNameLst>
                                          <p:attrName>style.visibility</p:attrName>
                                        </p:attrNameLst>
                                      </p:cBhvr>
                                      <p:to>
                                        <p:strVal val="visible"/>
                                      </p:to>
                                    </p:set>
                                    <p:animEffect transition="in" filter="fade">
                                      <p:cBhvr>
                                        <p:cTn id="113" dur="500"/>
                                        <p:tgtEl>
                                          <p:spTgt spid="1036634"/>
                                        </p:tgtEl>
                                      </p:cBhvr>
                                    </p:animEffect>
                                  </p:childTnLst>
                                </p:cTn>
                              </p:par>
                            </p:childTnLst>
                          </p:cTn>
                        </p:par>
                        <p:par>
                          <p:cTn id="114" fill="hold" nodeType="afterGroup">
                            <p:stCondLst>
                              <p:cond delay="12000"/>
                            </p:stCondLst>
                            <p:childTnLst>
                              <p:par>
                                <p:cTn id="115" presetID="22" presetClass="entr" presetSubtype="2" fill="hold" nodeType="afterEffect">
                                  <p:stCondLst>
                                    <p:cond delay="0"/>
                                  </p:stCondLst>
                                  <p:childTnLst>
                                    <p:set>
                                      <p:cBhvr>
                                        <p:cTn id="116" dur="1" fill="hold">
                                          <p:stCondLst>
                                            <p:cond delay="0"/>
                                          </p:stCondLst>
                                        </p:cTn>
                                        <p:tgtEl>
                                          <p:spTgt spid="1036720"/>
                                        </p:tgtEl>
                                        <p:attrNameLst>
                                          <p:attrName>style.visibility</p:attrName>
                                        </p:attrNameLst>
                                      </p:cBhvr>
                                      <p:to>
                                        <p:strVal val="visible"/>
                                      </p:to>
                                    </p:set>
                                    <p:animEffect transition="in" filter="wipe(right)">
                                      <p:cBhvr>
                                        <p:cTn id="117" dur="500"/>
                                        <p:tgtEl>
                                          <p:spTgt spid="1036720"/>
                                        </p:tgtEl>
                                      </p:cBhvr>
                                    </p:animEffect>
                                  </p:childTnLst>
                                </p:cTn>
                              </p:par>
                            </p:childTnLst>
                          </p:cTn>
                        </p:par>
                        <p:par>
                          <p:cTn id="118" fill="hold" nodeType="afterGroup">
                            <p:stCondLst>
                              <p:cond delay="12500"/>
                            </p:stCondLst>
                            <p:childTnLst>
                              <p:par>
                                <p:cTn id="119" presetID="22" presetClass="entr" presetSubtype="2" fill="hold" nodeType="afterEffect">
                                  <p:stCondLst>
                                    <p:cond delay="0"/>
                                  </p:stCondLst>
                                  <p:childTnLst>
                                    <p:set>
                                      <p:cBhvr>
                                        <p:cTn id="120" dur="1" fill="hold">
                                          <p:stCondLst>
                                            <p:cond delay="0"/>
                                          </p:stCondLst>
                                        </p:cTn>
                                        <p:tgtEl>
                                          <p:spTgt spid="1036666"/>
                                        </p:tgtEl>
                                        <p:attrNameLst>
                                          <p:attrName>style.visibility</p:attrName>
                                        </p:attrNameLst>
                                      </p:cBhvr>
                                      <p:to>
                                        <p:strVal val="visible"/>
                                      </p:to>
                                    </p:set>
                                    <p:animEffect transition="in" filter="wipe(right)">
                                      <p:cBhvr>
                                        <p:cTn id="121" dur="500"/>
                                        <p:tgtEl>
                                          <p:spTgt spid="1036666"/>
                                        </p:tgtEl>
                                      </p:cBhvr>
                                    </p:animEffect>
                                  </p:childTnLst>
                                </p:cTn>
                              </p:par>
                            </p:childTnLst>
                          </p:cTn>
                        </p:par>
                        <p:par>
                          <p:cTn id="122" fill="hold" nodeType="afterGroup">
                            <p:stCondLst>
                              <p:cond delay="13000"/>
                            </p:stCondLst>
                            <p:childTnLst>
                              <p:par>
                                <p:cTn id="123" presetID="10" presetClass="entr" presetSubtype="0" fill="hold" grpId="0" nodeType="afterEffect">
                                  <p:stCondLst>
                                    <p:cond delay="0"/>
                                  </p:stCondLst>
                                  <p:childTnLst>
                                    <p:set>
                                      <p:cBhvr>
                                        <p:cTn id="124" dur="1" fill="hold">
                                          <p:stCondLst>
                                            <p:cond delay="0"/>
                                          </p:stCondLst>
                                        </p:cTn>
                                        <p:tgtEl>
                                          <p:spTgt spid="1036667"/>
                                        </p:tgtEl>
                                        <p:attrNameLst>
                                          <p:attrName>style.visibility</p:attrName>
                                        </p:attrNameLst>
                                      </p:cBhvr>
                                      <p:to>
                                        <p:strVal val="visible"/>
                                      </p:to>
                                    </p:set>
                                    <p:animEffect transition="in" filter="fade">
                                      <p:cBhvr>
                                        <p:cTn id="125" dur="500"/>
                                        <p:tgtEl>
                                          <p:spTgt spid="1036667"/>
                                        </p:tgtEl>
                                      </p:cBhvr>
                                    </p:animEffect>
                                  </p:childTnLst>
                                </p:cTn>
                              </p:par>
                            </p:childTnLst>
                          </p:cTn>
                        </p:par>
                        <p:par>
                          <p:cTn id="126" fill="hold" nodeType="afterGroup">
                            <p:stCondLst>
                              <p:cond delay="13500"/>
                            </p:stCondLst>
                            <p:childTnLst>
                              <p:par>
                                <p:cTn id="127" presetID="22" presetClass="entr" presetSubtype="8" fill="hold" nodeType="afterEffect">
                                  <p:stCondLst>
                                    <p:cond delay="0"/>
                                  </p:stCondLst>
                                  <p:childTnLst>
                                    <p:set>
                                      <p:cBhvr>
                                        <p:cTn id="128" dur="1" fill="hold">
                                          <p:stCondLst>
                                            <p:cond delay="0"/>
                                          </p:stCondLst>
                                        </p:cTn>
                                        <p:tgtEl>
                                          <p:spTgt spid="1036668"/>
                                        </p:tgtEl>
                                        <p:attrNameLst>
                                          <p:attrName>style.visibility</p:attrName>
                                        </p:attrNameLst>
                                      </p:cBhvr>
                                      <p:to>
                                        <p:strVal val="visible"/>
                                      </p:to>
                                    </p:set>
                                    <p:animEffect transition="in" filter="wipe(left)">
                                      <p:cBhvr>
                                        <p:cTn id="129" dur="500"/>
                                        <p:tgtEl>
                                          <p:spTgt spid="1036668"/>
                                        </p:tgtEl>
                                      </p:cBhvr>
                                    </p:animEffect>
                                  </p:childTnLst>
                                </p:cTn>
                              </p:par>
                            </p:childTnLst>
                          </p:cTn>
                        </p:par>
                        <p:par>
                          <p:cTn id="130" fill="hold" nodeType="afterGroup">
                            <p:stCondLst>
                              <p:cond delay="14000"/>
                            </p:stCondLst>
                            <p:childTnLst>
                              <p:par>
                                <p:cTn id="131" presetID="22" presetClass="entr" presetSubtype="8" fill="hold" nodeType="afterEffect">
                                  <p:stCondLst>
                                    <p:cond delay="0"/>
                                  </p:stCondLst>
                                  <p:childTnLst>
                                    <p:set>
                                      <p:cBhvr>
                                        <p:cTn id="132" dur="1" fill="hold">
                                          <p:stCondLst>
                                            <p:cond delay="0"/>
                                          </p:stCondLst>
                                        </p:cTn>
                                        <p:tgtEl>
                                          <p:spTgt spid="1036672"/>
                                        </p:tgtEl>
                                        <p:attrNameLst>
                                          <p:attrName>style.visibility</p:attrName>
                                        </p:attrNameLst>
                                      </p:cBhvr>
                                      <p:to>
                                        <p:strVal val="visible"/>
                                      </p:to>
                                    </p:set>
                                    <p:animEffect transition="in" filter="wipe(left)">
                                      <p:cBhvr>
                                        <p:cTn id="133" dur="500"/>
                                        <p:tgtEl>
                                          <p:spTgt spid="1036672"/>
                                        </p:tgtEl>
                                      </p:cBhvr>
                                    </p:animEffect>
                                  </p:childTnLst>
                                </p:cTn>
                              </p:par>
                            </p:childTnLst>
                          </p:cTn>
                        </p:par>
                        <p:par>
                          <p:cTn id="134" fill="hold" nodeType="afterGroup">
                            <p:stCondLst>
                              <p:cond delay="14500"/>
                            </p:stCondLst>
                            <p:childTnLst>
                              <p:par>
                                <p:cTn id="135" presetID="22" presetClass="entr" presetSubtype="8" fill="hold" nodeType="afterEffect">
                                  <p:stCondLst>
                                    <p:cond delay="0"/>
                                  </p:stCondLst>
                                  <p:childTnLst>
                                    <p:set>
                                      <p:cBhvr>
                                        <p:cTn id="136" dur="1" fill="hold">
                                          <p:stCondLst>
                                            <p:cond delay="0"/>
                                          </p:stCondLst>
                                        </p:cTn>
                                        <p:tgtEl>
                                          <p:spTgt spid="1036673"/>
                                        </p:tgtEl>
                                        <p:attrNameLst>
                                          <p:attrName>style.visibility</p:attrName>
                                        </p:attrNameLst>
                                      </p:cBhvr>
                                      <p:to>
                                        <p:strVal val="visible"/>
                                      </p:to>
                                    </p:set>
                                    <p:animEffect transition="in" filter="wipe(left)">
                                      <p:cBhvr>
                                        <p:cTn id="137" dur="500"/>
                                        <p:tgtEl>
                                          <p:spTgt spid="1036673"/>
                                        </p:tgtEl>
                                      </p:cBhvr>
                                    </p:animEffect>
                                  </p:childTnLst>
                                </p:cTn>
                              </p:par>
                            </p:childTnLst>
                          </p:cTn>
                        </p:par>
                        <p:par>
                          <p:cTn id="138" fill="hold" nodeType="afterGroup">
                            <p:stCondLst>
                              <p:cond delay="15000"/>
                            </p:stCondLst>
                            <p:childTnLst>
                              <p:par>
                                <p:cTn id="139" presetID="10" presetClass="exit" presetSubtype="0" fill="hold" grpId="0" nodeType="afterEffect">
                                  <p:stCondLst>
                                    <p:cond delay="0"/>
                                  </p:stCondLst>
                                  <p:childTnLst>
                                    <p:animEffect transition="out" filter="fade">
                                      <p:cBhvr>
                                        <p:cTn id="140" dur="500"/>
                                        <p:tgtEl>
                                          <p:spTgt spid="1036603"/>
                                        </p:tgtEl>
                                      </p:cBhvr>
                                    </p:animEffect>
                                    <p:set>
                                      <p:cBhvr>
                                        <p:cTn id="141" dur="1" fill="hold">
                                          <p:stCondLst>
                                            <p:cond delay="499"/>
                                          </p:stCondLst>
                                        </p:cTn>
                                        <p:tgtEl>
                                          <p:spTgt spid="1036603"/>
                                        </p:tgtEl>
                                        <p:attrNameLst>
                                          <p:attrName>style.visibility</p:attrName>
                                        </p:attrNameLst>
                                      </p:cBhvr>
                                      <p:to>
                                        <p:strVal val="hidden"/>
                                      </p:to>
                                    </p:set>
                                  </p:childTnLst>
                                </p:cTn>
                              </p:par>
                              <p:par>
                                <p:cTn id="142" presetID="17" presetClass="entr" presetSubtype="10" fill="hold" nodeType="withEffect">
                                  <p:stCondLst>
                                    <p:cond delay="0"/>
                                  </p:stCondLst>
                                  <p:childTnLst>
                                    <p:set>
                                      <p:cBhvr>
                                        <p:cTn id="143" dur="1" fill="hold">
                                          <p:stCondLst>
                                            <p:cond delay="0"/>
                                          </p:stCondLst>
                                        </p:cTn>
                                        <p:tgtEl>
                                          <p:spTgt spid="1036674"/>
                                        </p:tgtEl>
                                        <p:attrNameLst>
                                          <p:attrName>style.visibility</p:attrName>
                                        </p:attrNameLst>
                                      </p:cBhvr>
                                      <p:to>
                                        <p:strVal val="visible"/>
                                      </p:to>
                                    </p:set>
                                    <p:anim calcmode="lin" valueType="num">
                                      <p:cBhvr>
                                        <p:cTn id="144" dur="500" fill="hold"/>
                                        <p:tgtEl>
                                          <p:spTgt spid="1036674"/>
                                        </p:tgtEl>
                                        <p:attrNameLst>
                                          <p:attrName>ppt_w</p:attrName>
                                        </p:attrNameLst>
                                      </p:cBhvr>
                                      <p:tavLst>
                                        <p:tav tm="0">
                                          <p:val>
                                            <p:fltVal val="0"/>
                                          </p:val>
                                        </p:tav>
                                        <p:tav tm="100000">
                                          <p:val>
                                            <p:strVal val="#ppt_w"/>
                                          </p:val>
                                        </p:tav>
                                      </p:tavLst>
                                    </p:anim>
                                    <p:anim calcmode="lin" valueType="num">
                                      <p:cBhvr>
                                        <p:cTn id="145" dur="500" fill="hold"/>
                                        <p:tgtEl>
                                          <p:spTgt spid="1036674"/>
                                        </p:tgtEl>
                                        <p:attrNameLst>
                                          <p:attrName>ppt_h</p:attrName>
                                        </p:attrNameLst>
                                      </p:cBhvr>
                                      <p:tavLst>
                                        <p:tav tm="0">
                                          <p:val>
                                            <p:strVal val="#ppt_h"/>
                                          </p:val>
                                        </p:tav>
                                        <p:tav tm="100000">
                                          <p:val>
                                            <p:strVal val="#ppt_h"/>
                                          </p:val>
                                        </p:tav>
                                      </p:tavLst>
                                    </p:anim>
                                  </p:childTnLst>
                                </p:cTn>
                              </p:par>
                              <p:par>
                                <p:cTn id="146" presetID="3" presetClass="emph" presetSubtype="2" fill="hold" nodeType="withEffect">
                                  <p:stCondLst>
                                    <p:cond delay="0"/>
                                  </p:stCondLst>
                                  <p:childTnLst>
                                    <p:animClr clrSpc="rgb" dir="cw">
                                      <p:cBhvr override="childStyle">
                                        <p:cTn id="147" dur="500" fill="hold"/>
                                        <p:tgtEl>
                                          <p:spTgt spid="1036316">
                                            <p:txEl>
                                              <p:charRg st="0" end="0"/>
                                            </p:txEl>
                                          </p:spTgt>
                                        </p:tgtEl>
                                        <p:attrNameLst>
                                          <p:attrName>style.color</p:attrName>
                                        </p:attrNameLst>
                                      </p:cBhvr>
                                      <p:to>
                                        <a:srgbClr val="FFFF00"/>
                                      </p:to>
                                    </p:animClr>
                                  </p:childTnLst>
                                </p:cTn>
                              </p:par>
                              <p:par>
                                <p:cTn id="148" presetID="3" presetClass="emph" presetSubtype="2" fill="hold" nodeType="withEffect">
                                  <p:stCondLst>
                                    <p:cond delay="0"/>
                                  </p:stCondLst>
                                  <p:childTnLst>
                                    <p:animClr clrSpc="rgb" dir="cw">
                                      <p:cBhvr override="childStyle">
                                        <p:cTn id="149" dur="500" fill="hold"/>
                                        <p:tgtEl>
                                          <p:spTgt spid="1036313">
                                            <p:txEl>
                                              <p:charRg st="0" end="0"/>
                                            </p:txEl>
                                          </p:spTgt>
                                        </p:tgtEl>
                                        <p:attrNameLst>
                                          <p:attrName>style.color</p:attrName>
                                        </p:attrNameLst>
                                      </p:cBhvr>
                                      <p:to>
                                        <a:schemeClr val="tx1"/>
                                      </p:to>
                                    </p:animClr>
                                  </p:childTnLst>
                                </p:cTn>
                              </p:par>
                            </p:childTnLst>
                          </p:cTn>
                        </p:par>
                        <p:par>
                          <p:cTn id="150" fill="hold" nodeType="afterGroup">
                            <p:stCondLst>
                              <p:cond delay="15500"/>
                            </p:stCondLst>
                            <p:childTnLst>
                              <p:par>
                                <p:cTn id="151" presetID="22" presetClass="entr" presetSubtype="1" fill="hold" nodeType="afterEffect">
                                  <p:stCondLst>
                                    <p:cond delay="0"/>
                                  </p:stCondLst>
                                  <p:childTnLst>
                                    <p:set>
                                      <p:cBhvr>
                                        <p:cTn id="152" dur="1" fill="hold">
                                          <p:stCondLst>
                                            <p:cond delay="0"/>
                                          </p:stCondLst>
                                        </p:cTn>
                                        <p:tgtEl>
                                          <p:spTgt spid="1036675"/>
                                        </p:tgtEl>
                                        <p:attrNameLst>
                                          <p:attrName>style.visibility</p:attrName>
                                        </p:attrNameLst>
                                      </p:cBhvr>
                                      <p:to>
                                        <p:strVal val="visible"/>
                                      </p:to>
                                    </p:set>
                                    <p:animEffect transition="in" filter="wipe(up)">
                                      <p:cBhvr>
                                        <p:cTn id="153" dur="500"/>
                                        <p:tgtEl>
                                          <p:spTgt spid="1036675"/>
                                        </p:tgtEl>
                                      </p:cBhvr>
                                    </p:animEffect>
                                  </p:childTnLst>
                                </p:cTn>
                              </p:par>
                            </p:childTnLst>
                          </p:cTn>
                        </p:par>
                        <p:par>
                          <p:cTn id="154" fill="hold" nodeType="afterGroup">
                            <p:stCondLst>
                              <p:cond delay="16000"/>
                            </p:stCondLst>
                            <p:childTnLst>
                              <p:par>
                                <p:cTn id="155" presetID="10" presetClass="entr" presetSubtype="0" fill="hold" grpId="0" nodeType="afterEffect">
                                  <p:stCondLst>
                                    <p:cond delay="0"/>
                                  </p:stCondLst>
                                  <p:childTnLst>
                                    <p:set>
                                      <p:cBhvr>
                                        <p:cTn id="156" dur="1" fill="hold">
                                          <p:stCondLst>
                                            <p:cond delay="0"/>
                                          </p:stCondLst>
                                        </p:cTn>
                                        <p:tgtEl>
                                          <p:spTgt spid="1036676"/>
                                        </p:tgtEl>
                                        <p:attrNameLst>
                                          <p:attrName>style.visibility</p:attrName>
                                        </p:attrNameLst>
                                      </p:cBhvr>
                                      <p:to>
                                        <p:strVal val="visible"/>
                                      </p:to>
                                    </p:set>
                                    <p:animEffect transition="in" filter="fade">
                                      <p:cBhvr>
                                        <p:cTn id="157" dur="500"/>
                                        <p:tgtEl>
                                          <p:spTgt spid="1036676"/>
                                        </p:tgtEl>
                                      </p:cBhvr>
                                    </p:animEffect>
                                  </p:childTnLst>
                                </p:cTn>
                              </p:par>
                            </p:childTnLst>
                          </p:cTn>
                        </p:par>
                        <p:par>
                          <p:cTn id="158" fill="hold" nodeType="afterGroup">
                            <p:stCondLst>
                              <p:cond delay="16500"/>
                            </p:stCondLst>
                            <p:childTnLst>
                              <p:par>
                                <p:cTn id="159" presetID="22" presetClass="entr" presetSubtype="1" fill="hold" nodeType="afterEffect">
                                  <p:stCondLst>
                                    <p:cond delay="0"/>
                                  </p:stCondLst>
                                  <p:childTnLst>
                                    <p:set>
                                      <p:cBhvr>
                                        <p:cTn id="160" dur="1" fill="hold">
                                          <p:stCondLst>
                                            <p:cond delay="0"/>
                                          </p:stCondLst>
                                        </p:cTn>
                                        <p:tgtEl>
                                          <p:spTgt spid="1036677"/>
                                        </p:tgtEl>
                                        <p:attrNameLst>
                                          <p:attrName>style.visibility</p:attrName>
                                        </p:attrNameLst>
                                      </p:cBhvr>
                                      <p:to>
                                        <p:strVal val="visible"/>
                                      </p:to>
                                    </p:set>
                                    <p:animEffect transition="in" filter="wipe(up)">
                                      <p:cBhvr>
                                        <p:cTn id="161" dur="500"/>
                                        <p:tgtEl>
                                          <p:spTgt spid="1036677"/>
                                        </p:tgtEl>
                                      </p:cBhvr>
                                    </p:animEffect>
                                  </p:childTnLst>
                                </p:cTn>
                              </p:par>
                            </p:childTnLst>
                          </p:cTn>
                        </p:par>
                        <p:par>
                          <p:cTn id="162" fill="hold" nodeType="afterGroup">
                            <p:stCondLst>
                              <p:cond delay="17000"/>
                            </p:stCondLst>
                            <p:childTnLst>
                              <p:par>
                                <p:cTn id="163" presetID="10" presetClass="entr" presetSubtype="0" fill="hold" grpId="0" nodeType="afterEffect">
                                  <p:stCondLst>
                                    <p:cond delay="0"/>
                                  </p:stCondLst>
                                  <p:childTnLst>
                                    <p:set>
                                      <p:cBhvr>
                                        <p:cTn id="164" dur="1" fill="hold">
                                          <p:stCondLst>
                                            <p:cond delay="0"/>
                                          </p:stCondLst>
                                        </p:cTn>
                                        <p:tgtEl>
                                          <p:spTgt spid="1036678"/>
                                        </p:tgtEl>
                                        <p:attrNameLst>
                                          <p:attrName>style.visibility</p:attrName>
                                        </p:attrNameLst>
                                      </p:cBhvr>
                                      <p:to>
                                        <p:strVal val="visible"/>
                                      </p:to>
                                    </p:set>
                                    <p:animEffect transition="in" filter="fade">
                                      <p:cBhvr>
                                        <p:cTn id="165" dur="500"/>
                                        <p:tgtEl>
                                          <p:spTgt spid="1036678"/>
                                        </p:tgtEl>
                                      </p:cBhvr>
                                    </p:animEffect>
                                  </p:childTnLst>
                                </p:cTn>
                              </p:par>
                            </p:childTnLst>
                          </p:cTn>
                        </p:par>
                        <p:par>
                          <p:cTn id="166" fill="hold" nodeType="afterGroup">
                            <p:stCondLst>
                              <p:cond delay="17500"/>
                            </p:stCondLst>
                            <p:childTnLst>
                              <p:par>
                                <p:cTn id="167" presetID="22" presetClass="entr" presetSubtype="1" fill="hold" nodeType="afterEffect">
                                  <p:stCondLst>
                                    <p:cond delay="0"/>
                                  </p:stCondLst>
                                  <p:childTnLst>
                                    <p:set>
                                      <p:cBhvr>
                                        <p:cTn id="168" dur="1" fill="hold">
                                          <p:stCondLst>
                                            <p:cond delay="0"/>
                                          </p:stCondLst>
                                        </p:cTn>
                                        <p:tgtEl>
                                          <p:spTgt spid="3"/>
                                        </p:tgtEl>
                                        <p:attrNameLst>
                                          <p:attrName>style.visibility</p:attrName>
                                        </p:attrNameLst>
                                      </p:cBhvr>
                                      <p:to>
                                        <p:strVal val="visible"/>
                                      </p:to>
                                    </p:set>
                                    <p:animEffect transition="in" filter="wipe(up)">
                                      <p:cBhvr>
                                        <p:cTn id="169" dur="500"/>
                                        <p:tgtEl>
                                          <p:spTgt spid="3"/>
                                        </p:tgtEl>
                                      </p:cBhvr>
                                    </p:animEffect>
                                  </p:childTnLst>
                                </p:cTn>
                              </p:par>
                            </p:childTnLst>
                          </p:cTn>
                        </p:par>
                        <p:par>
                          <p:cTn id="170" fill="hold" nodeType="afterGroup">
                            <p:stCondLst>
                              <p:cond delay="18000"/>
                            </p:stCondLst>
                            <p:childTnLst>
                              <p:par>
                                <p:cTn id="171" presetID="10" presetClass="entr" presetSubtype="0" fill="hold" grpId="0" nodeType="afterEffect">
                                  <p:stCondLst>
                                    <p:cond delay="0"/>
                                  </p:stCondLst>
                                  <p:childTnLst>
                                    <p:set>
                                      <p:cBhvr>
                                        <p:cTn id="172" dur="1" fill="hold">
                                          <p:stCondLst>
                                            <p:cond delay="0"/>
                                          </p:stCondLst>
                                        </p:cTn>
                                        <p:tgtEl>
                                          <p:spTgt spid="1036722"/>
                                        </p:tgtEl>
                                        <p:attrNameLst>
                                          <p:attrName>style.visibility</p:attrName>
                                        </p:attrNameLst>
                                      </p:cBhvr>
                                      <p:to>
                                        <p:strVal val="visible"/>
                                      </p:to>
                                    </p:set>
                                    <p:animEffect transition="in" filter="fade">
                                      <p:cBhvr>
                                        <p:cTn id="173" dur="500"/>
                                        <p:tgtEl>
                                          <p:spTgt spid="1036722"/>
                                        </p:tgtEl>
                                      </p:cBhvr>
                                    </p:animEffect>
                                  </p:childTnLst>
                                </p:cTn>
                              </p:par>
                            </p:childTnLst>
                          </p:cTn>
                        </p:par>
                        <p:par>
                          <p:cTn id="174" fill="hold" nodeType="afterGroup">
                            <p:stCondLst>
                              <p:cond delay="18500"/>
                            </p:stCondLst>
                            <p:childTnLst>
                              <p:par>
                                <p:cTn id="175" presetID="22" presetClass="entr" presetSubtype="2" fill="hold" nodeType="afterEffect">
                                  <p:stCondLst>
                                    <p:cond delay="0"/>
                                  </p:stCondLst>
                                  <p:childTnLst>
                                    <p:set>
                                      <p:cBhvr>
                                        <p:cTn id="176" dur="1" fill="hold">
                                          <p:stCondLst>
                                            <p:cond delay="0"/>
                                          </p:stCondLst>
                                        </p:cTn>
                                        <p:tgtEl>
                                          <p:spTgt spid="1036684"/>
                                        </p:tgtEl>
                                        <p:attrNameLst>
                                          <p:attrName>style.visibility</p:attrName>
                                        </p:attrNameLst>
                                      </p:cBhvr>
                                      <p:to>
                                        <p:strVal val="visible"/>
                                      </p:to>
                                    </p:set>
                                    <p:animEffect transition="in" filter="wipe(right)">
                                      <p:cBhvr>
                                        <p:cTn id="177" dur="500"/>
                                        <p:tgtEl>
                                          <p:spTgt spid="1036684"/>
                                        </p:tgtEl>
                                      </p:cBhvr>
                                    </p:animEffect>
                                  </p:childTnLst>
                                </p:cTn>
                              </p:par>
                            </p:childTnLst>
                          </p:cTn>
                        </p:par>
                        <p:par>
                          <p:cTn id="178" fill="hold" nodeType="afterGroup">
                            <p:stCondLst>
                              <p:cond delay="19000"/>
                            </p:stCondLst>
                            <p:childTnLst>
                              <p:par>
                                <p:cTn id="179" presetID="10" presetClass="entr" presetSubtype="0" fill="hold" grpId="0" nodeType="afterEffect">
                                  <p:stCondLst>
                                    <p:cond delay="0"/>
                                  </p:stCondLst>
                                  <p:childTnLst>
                                    <p:set>
                                      <p:cBhvr>
                                        <p:cTn id="180" dur="1" fill="hold">
                                          <p:stCondLst>
                                            <p:cond delay="0"/>
                                          </p:stCondLst>
                                        </p:cTn>
                                        <p:tgtEl>
                                          <p:spTgt spid="1036679"/>
                                        </p:tgtEl>
                                        <p:attrNameLst>
                                          <p:attrName>style.visibility</p:attrName>
                                        </p:attrNameLst>
                                      </p:cBhvr>
                                      <p:to>
                                        <p:strVal val="visible"/>
                                      </p:to>
                                    </p:set>
                                    <p:animEffect transition="in" filter="fade">
                                      <p:cBhvr>
                                        <p:cTn id="181" dur="500"/>
                                        <p:tgtEl>
                                          <p:spTgt spid="1036679"/>
                                        </p:tgtEl>
                                      </p:cBhvr>
                                    </p:animEffect>
                                  </p:childTnLst>
                                </p:cTn>
                              </p:par>
                            </p:childTnLst>
                          </p:cTn>
                        </p:par>
                        <p:par>
                          <p:cTn id="182" fill="hold" nodeType="afterGroup">
                            <p:stCondLst>
                              <p:cond delay="19500"/>
                            </p:stCondLst>
                            <p:childTnLst>
                              <p:par>
                                <p:cTn id="183" presetID="22" presetClass="entr" presetSubtype="8" fill="hold" nodeType="afterEffect">
                                  <p:stCondLst>
                                    <p:cond delay="0"/>
                                  </p:stCondLst>
                                  <p:childTnLst>
                                    <p:set>
                                      <p:cBhvr>
                                        <p:cTn id="184" dur="1" fill="hold">
                                          <p:stCondLst>
                                            <p:cond delay="0"/>
                                          </p:stCondLst>
                                        </p:cTn>
                                        <p:tgtEl>
                                          <p:spTgt spid="1036724"/>
                                        </p:tgtEl>
                                        <p:attrNameLst>
                                          <p:attrName>style.visibility</p:attrName>
                                        </p:attrNameLst>
                                      </p:cBhvr>
                                      <p:to>
                                        <p:strVal val="visible"/>
                                      </p:to>
                                    </p:set>
                                    <p:animEffect transition="in" filter="wipe(left)">
                                      <p:cBhvr>
                                        <p:cTn id="185" dur="500"/>
                                        <p:tgtEl>
                                          <p:spTgt spid="1036724"/>
                                        </p:tgtEl>
                                      </p:cBhvr>
                                    </p:animEffect>
                                  </p:childTnLst>
                                </p:cTn>
                              </p:par>
                            </p:childTnLst>
                          </p:cTn>
                        </p:par>
                        <p:par>
                          <p:cTn id="186" fill="hold" nodeType="afterGroup">
                            <p:stCondLst>
                              <p:cond delay="20000"/>
                            </p:stCondLst>
                            <p:childTnLst>
                              <p:par>
                                <p:cTn id="187" presetID="22" presetClass="entr" presetSubtype="8" fill="hold" nodeType="afterEffect">
                                  <p:stCondLst>
                                    <p:cond delay="0"/>
                                  </p:stCondLst>
                                  <p:childTnLst>
                                    <p:set>
                                      <p:cBhvr>
                                        <p:cTn id="188" dur="1" fill="hold">
                                          <p:stCondLst>
                                            <p:cond delay="0"/>
                                          </p:stCondLst>
                                        </p:cTn>
                                        <p:tgtEl>
                                          <p:spTgt spid="1036685"/>
                                        </p:tgtEl>
                                        <p:attrNameLst>
                                          <p:attrName>style.visibility</p:attrName>
                                        </p:attrNameLst>
                                      </p:cBhvr>
                                      <p:to>
                                        <p:strVal val="visible"/>
                                      </p:to>
                                    </p:set>
                                    <p:animEffect transition="in" filter="wipe(left)">
                                      <p:cBhvr>
                                        <p:cTn id="189" dur="500"/>
                                        <p:tgtEl>
                                          <p:spTgt spid="1036685"/>
                                        </p:tgtEl>
                                      </p:cBhvr>
                                    </p:animEffect>
                                  </p:childTnLst>
                                </p:cTn>
                              </p:par>
                            </p:childTnLst>
                          </p:cTn>
                        </p:par>
                        <p:par>
                          <p:cTn id="190" fill="hold" nodeType="afterGroup">
                            <p:stCondLst>
                              <p:cond delay="20500"/>
                            </p:stCondLst>
                            <p:childTnLst>
                              <p:par>
                                <p:cTn id="191" presetID="22" presetClass="entr" presetSubtype="4" fill="hold" nodeType="afterEffect">
                                  <p:stCondLst>
                                    <p:cond delay="0"/>
                                  </p:stCondLst>
                                  <p:childTnLst>
                                    <p:set>
                                      <p:cBhvr>
                                        <p:cTn id="192" dur="1" fill="hold">
                                          <p:stCondLst>
                                            <p:cond delay="0"/>
                                          </p:stCondLst>
                                        </p:cTn>
                                        <p:tgtEl>
                                          <p:spTgt spid="1036686"/>
                                        </p:tgtEl>
                                        <p:attrNameLst>
                                          <p:attrName>style.visibility</p:attrName>
                                        </p:attrNameLst>
                                      </p:cBhvr>
                                      <p:to>
                                        <p:strVal val="visible"/>
                                      </p:to>
                                    </p:set>
                                    <p:animEffect transition="in" filter="wipe(down)">
                                      <p:cBhvr>
                                        <p:cTn id="193" dur="500"/>
                                        <p:tgtEl>
                                          <p:spTgt spid="1036686"/>
                                        </p:tgtEl>
                                      </p:cBhvr>
                                    </p:animEffect>
                                  </p:childTnLst>
                                </p:cTn>
                              </p:par>
                            </p:childTnLst>
                          </p:cTn>
                        </p:par>
                        <p:par>
                          <p:cTn id="194" fill="hold" nodeType="afterGroup">
                            <p:stCondLst>
                              <p:cond delay="21000"/>
                            </p:stCondLst>
                            <p:childTnLst>
                              <p:par>
                                <p:cTn id="195" presetID="10" presetClass="entr" presetSubtype="0" fill="hold" grpId="0" nodeType="afterEffect">
                                  <p:stCondLst>
                                    <p:cond delay="0"/>
                                  </p:stCondLst>
                                  <p:childTnLst>
                                    <p:set>
                                      <p:cBhvr>
                                        <p:cTn id="196" dur="1" fill="hold">
                                          <p:stCondLst>
                                            <p:cond delay="0"/>
                                          </p:stCondLst>
                                        </p:cTn>
                                        <p:tgtEl>
                                          <p:spTgt spid="1036687"/>
                                        </p:tgtEl>
                                        <p:attrNameLst>
                                          <p:attrName>style.visibility</p:attrName>
                                        </p:attrNameLst>
                                      </p:cBhvr>
                                      <p:to>
                                        <p:strVal val="visible"/>
                                      </p:to>
                                    </p:set>
                                    <p:animEffect transition="in" filter="fade">
                                      <p:cBhvr>
                                        <p:cTn id="197" dur="500"/>
                                        <p:tgtEl>
                                          <p:spTgt spid="1036687"/>
                                        </p:tgtEl>
                                      </p:cBhvr>
                                    </p:animEffect>
                                  </p:childTnLst>
                                </p:cTn>
                              </p:par>
                            </p:childTnLst>
                          </p:cTn>
                        </p:par>
                        <p:par>
                          <p:cTn id="198" fill="hold" nodeType="afterGroup">
                            <p:stCondLst>
                              <p:cond delay="21500"/>
                            </p:stCondLst>
                            <p:childTnLst>
                              <p:par>
                                <p:cTn id="199" presetID="22" presetClass="entr" presetSubtype="2" fill="hold" nodeType="afterEffect">
                                  <p:stCondLst>
                                    <p:cond delay="0"/>
                                  </p:stCondLst>
                                  <p:childTnLst>
                                    <p:set>
                                      <p:cBhvr>
                                        <p:cTn id="200" dur="1" fill="hold">
                                          <p:stCondLst>
                                            <p:cond delay="0"/>
                                          </p:stCondLst>
                                        </p:cTn>
                                        <p:tgtEl>
                                          <p:spTgt spid="1036688"/>
                                        </p:tgtEl>
                                        <p:attrNameLst>
                                          <p:attrName>style.visibility</p:attrName>
                                        </p:attrNameLst>
                                      </p:cBhvr>
                                      <p:to>
                                        <p:strVal val="visible"/>
                                      </p:to>
                                    </p:set>
                                    <p:animEffect transition="in" filter="wipe(right)">
                                      <p:cBhvr>
                                        <p:cTn id="201" dur="500"/>
                                        <p:tgtEl>
                                          <p:spTgt spid="1036688"/>
                                        </p:tgtEl>
                                      </p:cBhvr>
                                    </p:animEffect>
                                  </p:childTnLst>
                                </p:cTn>
                              </p:par>
                            </p:childTnLst>
                          </p:cTn>
                        </p:par>
                        <p:par>
                          <p:cTn id="202" fill="hold" nodeType="afterGroup">
                            <p:stCondLst>
                              <p:cond delay="22000"/>
                            </p:stCondLst>
                            <p:childTnLst>
                              <p:par>
                                <p:cTn id="203" presetID="10" presetClass="entr" presetSubtype="0" fill="hold" grpId="0" nodeType="afterEffect">
                                  <p:stCondLst>
                                    <p:cond delay="0"/>
                                  </p:stCondLst>
                                  <p:childTnLst>
                                    <p:set>
                                      <p:cBhvr>
                                        <p:cTn id="204" dur="1" fill="hold">
                                          <p:stCondLst>
                                            <p:cond delay="0"/>
                                          </p:stCondLst>
                                        </p:cTn>
                                        <p:tgtEl>
                                          <p:spTgt spid="1036689"/>
                                        </p:tgtEl>
                                        <p:attrNameLst>
                                          <p:attrName>style.visibility</p:attrName>
                                        </p:attrNameLst>
                                      </p:cBhvr>
                                      <p:to>
                                        <p:strVal val="visible"/>
                                      </p:to>
                                    </p:set>
                                    <p:animEffect transition="in" filter="fade">
                                      <p:cBhvr>
                                        <p:cTn id="205" dur="500"/>
                                        <p:tgtEl>
                                          <p:spTgt spid="1036689"/>
                                        </p:tgtEl>
                                      </p:cBhvr>
                                    </p:animEffect>
                                  </p:childTnLst>
                                </p:cTn>
                              </p:par>
                            </p:childTnLst>
                          </p:cTn>
                        </p:par>
                        <p:par>
                          <p:cTn id="206" fill="hold" nodeType="afterGroup">
                            <p:stCondLst>
                              <p:cond delay="22500"/>
                            </p:stCondLst>
                            <p:childTnLst>
                              <p:par>
                                <p:cTn id="207" presetID="22" presetClass="entr" presetSubtype="8" fill="hold" nodeType="afterEffect">
                                  <p:stCondLst>
                                    <p:cond delay="0"/>
                                  </p:stCondLst>
                                  <p:childTnLst>
                                    <p:set>
                                      <p:cBhvr>
                                        <p:cTn id="208" dur="1" fill="hold">
                                          <p:stCondLst>
                                            <p:cond delay="0"/>
                                          </p:stCondLst>
                                        </p:cTn>
                                        <p:tgtEl>
                                          <p:spTgt spid="1036690"/>
                                        </p:tgtEl>
                                        <p:attrNameLst>
                                          <p:attrName>style.visibility</p:attrName>
                                        </p:attrNameLst>
                                      </p:cBhvr>
                                      <p:to>
                                        <p:strVal val="visible"/>
                                      </p:to>
                                    </p:set>
                                    <p:animEffect transition="in" filter="wipe(left)">
                                      <p:cBhvr>
                                        <p:cTn id="209" dur="500"/>
                                        <p:tgtEl>
                                          <p:spTgt spid="1036690"/>
                                        </p:tgtEl>
                                      </p:cBhvr>
                                    </p:animEffect>
                                  </p:childTnLst>
                                </p:cTn>
                              </p:par>
                            </p:childTnLst>
                          </p:cTn>
                        </p:par>
                        <p:par>
                          <p:cTn id="210" fill="hold" nodeType="afterGroup">
                            <p:stCondLst>
                              <p:cond delay="23000"/>
                            </p:stCondLst>
                            <p:childTnLst>
                              <p:par>
                                <p:cTn id="211" presetID="22" presetClass="entr" presetSubtype="8" fill="hold" nodeType="afterEffect">
                                  <p:stCondLst>
                                    <p:cond delay="0"/>
                                  </p:stCondLst>
                                  <p:childTnLst>
                                    <p:set>
                                      <p:cBhvr>
                                        <p:cTn id="212" dur="1" fill="hold">
                                          <p:stCondLst>
                                            <p:cond delay="0"/>
                                          </p:stCondLst>
                                        </p:cTn>
                                        <p:tgtEl>
                                          <p:spTgt spid="1036691"/>
                                        </p:tgtEl>
                                        <p:attrNameLst>
                                          <p:attrName>style.visibility</p:attrName>
                                        </p:attrNameLst>
                                      </p:cBhvr>
                                      <p:to>
                                        <p:strVal val="visible"/>
                                      </p:to>
                                    </p:set>
                                    <p:animEffect transition="in" filter="wipe(left)">
                                      <p:cBhvr>
                                        <p:cTn id="213" dur="500"/>
                                        <p:tgtEl>
                                          <p:spTgt spid="1036691"/>
                                        </p:tgtEl>
                                      </p:cBhvr>
                                    </p:animEffect>
                                  </p:childTnLst>
                                </p:cTn>
                              </p:par>
                            </p:childTnLst>
                          </p:cTn>
                        </p:par>
                        <p:par>
                          <p:cTn id="214" fill="hold" nodeType="afterGroup">
                            <p:stCondLst>
                              <p:cond delay="23500"/>
                            </p:stCondLst>
                            <p:childTnLst>
                              <p:par>
                                <p:cTn id="215" presetID="22" presetClass="entr" presetSubtype="2" fill="hold" nodeType="afterEffect">
                                  <p:stCondLst>
                                    <p:cond delay="0"/>
                                  </p:stCondLst>
                                  <p:childTnLst>
                                    <p:set>
                                      <p:cBhvr>
                                        <p:cTn id="216" dur="1" fill="hold">
                                          <p:stCondLst>
                                            <p:cond delay="0"/>
                                          </p:stCondLst>
                                        </p:cTn>
                                        <p:tgtEl>
                                          <p:spTgt spid="1036692"/>
                                        </p:tgtEl>
                                        <p:attrNameLst>
                                          <p:attrName>style.visibility</p:attrName>
                                        </p:attrNameLst>
                                      </p:cBhvr>
                                      <p:to>
                                        <p:strVal val="visible"/>
                                      </p:to>
                                    </p:set>
                                    <p:animEffect transition="in" filter="wipe(right)">
                                      <p:cBhvr>
                                        <p:cTn id="217" dur="500"/>
                                        <p:tgtEl>
                                          <p:spTgt spid="1036692"/>
                                        </p:tgtEl>
                                      </p:cBhvr>
                                    </p:animEffect>
                                  </p:childTnLst>
                                </p:cTn>
                              </p:par>
                            </p:childTnLst>
                          </p:cTn>
                        </p:par>
                        <p:par>
                          <p:cTn id="218" fill="hold" nodeType="afterGroup">
                            <p:stCondLst>
                              <p:cond delay="24000"/>
                            </p:stCondLst>
                            <p:childTnLst>
                              <p:par>
                                <p:cTn id="219" presetID="10" presetClass="entr" presetSubtype="0" fill="hold" grpId="0" nodeType="afterEffect">
                                  <p:stCondLst>
                                    <p:cond delay="0"/>
                                  </p:stCondLst>
                                  <p:childTnLst>
                                    <p:set>
                                      <p:cBhvr>
                                        <p:cTn id="220" dur="1" fill="hold">
                                          <p:stCondLst>
                                            <p:cond delay="0"/>
                                          </p:stCondLst>
                                        </p:cTn>
                                        <p:tgtEl>
                                          <p:spTgt spid="1036693"/>
                                        </p:tgtEl>
                                        <p:attrNameLst>
                                          <p:attrName>style.visibility</p:attrName>
                                        </p:attrNameLst>
                                      </p:cBhvr>
                                      <p:to>
                                        <p:strVal val="visible"/>
                                      </p:to>
                                    </p:set>
                                    <p:animEffect transition="in" filter="fade">
                                      <p:cBhvr>
                                        <p:cTn id="221" dur="500"/>
                                        <p:tgtEl>
                                          <p:spTgt spid="1036693"/>
                                        </p:tgtEl>
                                      </p:cBhvr>
                                    </p:animEffect>
                                  </p:childTnLst>
                                </p:cTn>
                              </p:par>
                            </p:childTnLst>
                          </p:cTn>
                        </p:par>
                        <p:par>
                          <p:cTn id="222" fill="hold" nodeType="afterGroup">
                            <p:stCondLst>
                              <p:cond delay="24500"/>
                            </p:stCondLst>
                            <p:childTnLst>
                              <p:par>
                                <p:cTn id="223" presetID="10" presetClass="entr" presetSubtype="0" fill="hold" grpId="0" nodeType="afterEffect">
                                  <p:stCondLst>
                                    <p:cond delay="0"/>
                                  </p:stCondLst>
                                  <p:childTnLst>
                                    <p:set>
                                      <p:cBhvr>
                                        <p:cTn id="224" dur="1" fill="hold">
                                          <p:stCondLst>
                                            <p:cond delay="0"/>
                                          </p:stCondLst>
                                        </p:cTn>
                                        <p:tgtEl>
                                          <p:spTgt spid="1036694"/>
                                        </p:tgtEl>
                                        <p:attrNameLst>
                                          <p:attrName>style.visibility</p:attrName>
                                        </p:attrNameLst>
                                      </p:cBhvr>
                                      <p:to>
                                        <p:strVal val="visible"/>
                                      </p:to>
                                    </p:set>
                                    <p:animEffect transition="in" filter="fade">
                                      <p:cBhvr>
                                        <p:cTn id="225" dur="500"/>
                                        <p:tgtEl>
                                          <p:spTgt spid="1036694"/>
                                        </p:tgtEl>
                                      </p:cBhvr>
                                    </p:animEffect>
                                  </p:childTnLst>
                                </p:cTn>
                              </p:par>
                            </p:childTnLst>
                          </p:cTn>
                        </p:par>
                        <p:par>
                          <p:cTn id="226" fill="hold" nodeType="afterGroup">
                            <p:stCondLst>
                              <p:cond delay="25000"/>
                            </p:stCondLst>
                            <p:childTnLst>
                              <p:par>
                                <p:cTn id="227" presetID="10" presetClass="exit" presetSubtype="0" fill="hold" grpId="0" nodeType="afterEffect">
                                  <p:stCondLst>
                                    <p:cond delay="0"/>
                                  </p:stCondLst>
                                  <p:childTnLst>
                                    <p:animEffect transition="out" filter="fade">
                                      <p:cBhvr>
                                        <p:cTn id="228" dur="500"/>
                                        <p:tgtEl>
                                          <p:spTgt spid="1036674"/>
                                        </p:tgtEl>
                                      </p:cBhvr>
                                    </p:animEffect>
                                    <p:set>
                                      <p:cBhvr>
                                        <p:cTn id="229" dur="1" fill="hold">
                                          <p:stCondLst>
                                            <p:cond delay="499"/>
                                          </p:stCondLst>
                                        </p:cTn>
                                        <p:tgtEl>
                                          <p:spTgt spid="1036674"/>
                                        </p:tgtEl>
                                        <p:attrNameLst>
                                          <p:attrName>style.visibility</p:attrName>
                                        </p:attrNameLst>
                                      </p:cBhvr>
                                      <p:to>
                                        <p:strVal val="hidden"/>
                                      </p:to>
                                    </p:set>
                                  </p:childTnLst>
                                </p:cTn>
                              </p:par>
                              <p:par>
                                <p:cTn id="230" presetID="3" presetClass="emph" presetSubtype="2" fill="hold" nodeType="withEffect">
                                  <p:stCondLst>
                                    <p:cond delay="0"/>
                                  </p:stCondLst>
                                  <p:childTnLst>
                                    <p:animClr clrSpc="rgb" dir="cw">
                                      <p:cBhvr override="childStyle">
                                        <p:cTn id="231" dur="500" fill="hold"/>
                                        <p:tgtEl>
                                          <p:spTgt spid="1036316">
                                            <p:txEl>
                                              <p:charRg st="0" end="0"/>
                                            </p:txEl>
                                          </p:spTgt>
                                        </p:tgtEl>
                                        <p:attrNameLst>
                                          <p:attrName>style.color</p:attrName>
                                        </p:attrNameLst>
                                      </p:cBhvr>
                                      <p:to>
                                        <a:schemeClr val="tx1"/>
                                      </p:to>
                                    </p:animClr>
                                  </p:childTnLst>
                                </p:cTn>
                              </p:par>
                              <p:par>
                                <p:cTn id="232" presetID="17" presetClass="entr" presetSubtype="10" fill="hold" nodeType="withEffect">
                                  <p:stCondLst>
                                    <p:cond delay="0"/>
                                  </p:stCondLst>
                                  <p:childTnLst>
                                    <p:set>
                                      <p:cBhvr>
                                        <p:cTn id="233" dur="1" fill="hold">
                                          <p:stCondLst>
                                            <p:cond delay="0"/>
                                          </p:stCondLst>
                                        </p:cTn>
                                        <p:tgtEl>
                                          <p:spTgt spid="1036695"/>
                                        </p:tgtEl>
                                        <p:attrNameLst>
                                          <p:attrName>style.visibility</p:attrName>
                                        </p:attrNameLst>
                                      </p:cBhvr>
                                      <p:to>
                                        <p:strVal val="visible"/>
                                      </p:to>
                                    </p:set>
                                    <p:anim calcmode="lin" valueType="num">
                                      <p:cBhvr>
                                        <p:cTn id="234" dur="500" fill="hold"/>
                                        <p:tgtEl>
                                          <p:spTgt spid="1036695"/>
                                        </p:tgtEl>
                                        <p:attrNameLst>
                                          <p:attrName>ppt_w</p:attrName>
                                        </p:attrNameLst>
                                      </p:cBhvr>
                                      <p:tavLst>
                                        <p:tav tm="0">
                                          <p:val>
                                            <p:fltVal val="0"/>
                                          </p:val>
                                        </p:tav>
                                        <p:tav tm="100000">
                                          <p:val>
                                            <p:strVal val="#ppt_w"/>
                                          </p:val>
                                        </p:tav>
                                      </p:tavLst>
                                    </p:anim>
                                    <p:anim calcmode="lin" valueType="num">
                                      <p:cBhvr>
                                        <p:cTn id="235" dur="500" fill="hold"/>
                                        <p:tgtEl>
                                          <p:spTgt spid="1036695"/>
                                        </p:tgtEl>
                                        <p:attrNameLst>
                                          <p:attrName>ppt_h</p:attrName>
                                        </p:attrNameLst>
                                      </p:cBhvr>
                                      <p:tavLst>
                                        <p:tav tm="0">
                                          <p:val>
                                            <p:strVal val="#ppt_h"/>
                                          </p:val>
                                        </p:tav>
                                        <p:tav tm="100000">
                                          <p:val>
                                            <p:strVal val="#ppt_h"/>
                                          </p:val>
                                        </p:tav>
                                      </p:tavLst>
                                    </p:anim>
                                  </p:childTnLst>
                                </p:cTn>
                              </p:par>
                              <p:par>
                                <p:cTn id="236" presetID="3" presetClass="emph" presetSubtype="2" fill="hold" nodeType="withEffect">
                                  <p:stCondLst>
                                    <p:cond delay="0"/>
                                  </p:stCondLst>
                                  <p:childTnLst>
                                    <p:animClr clrSpc="rgb" dir="cw">
                                      <p:cBhvr override="childStyle">
                                        <p:cTn id="237" dur="500" fill="hold"/>
                                        <p:tgtEl>
                                          <p:spTgt spid="1036319">
                                            <p:txEl>
                                              <p:charRg st="0" end="0"/>
                                            </p:txEl>
                                          </p:spTgt>
                                        </p:tgtEl>
                                        <p:attrNameLst>
                                          <p:attrName>style.color</p:attrName>
                                        </p:attrNameLst>
                                      </p:cBhvr>
                                      <p:to>
                                        <a:srgbClr val="FFFF00"/>
                                      </p:to>
                                    </p:animClr>
                                  </p:childTnLst>
                                </p:cTn>
                              </p:par>
                            </p:childTnLst>
                          </p:cTn>
                        </p:par>
                        <p:par>
                          <p:cTn id="238" fill="hold" nodeType="afterGroup">
                            <p:stCondLst>
                              <p:cond delay="25500"/>
                            </p:stCondLst>
                            <p:childTnLst>
                              <p:par>
                                <p:cTn id="239" presetID="22" presetClass="entr" presetSubtype="4" fill="hold" nodeType="afterEffect">
                                  <p:stCondLst>
                                    <p:cond delay="0"/>
                                  </p:stCondLst>
                                  <p:childTnLst>
                                    <p:set>
                                      <p:cBhvr>
                                        <p:cTn id="240" dur="1" fill="hold">
                                          <p:stCondLst>
                                            <p:cond delay="0"/>
                                          </p:stCondLst>
                                        </p:cTn>
                                        <p:tgtEl>
                                          <p:spTgt spid="1036696"/>
                                        </p:tgtEl>
                                        <p:attrNameLst>
                                          <p:attrName>style.visibility</p:attrName>
                                        </p:attrNameLst>
                                      </p:cBhvr>
                                      <p:to>
                                        <p:strVal val="visible"/>
                                      </p:to>
                                    </p:set>
                                    <p:animEffect transition="in" filter="wipe(down)">
                                      <p:cBhvr>
                                        <p:cTn id="241" dur="500"/>
                                        <p:tgtEl>
                                          <p:spTgt spid="1036696"/>
                                        </p:tgtEl>
                                      </p:cBhvr>
                                    </p:animEffect>
                                  </p:childTnLst>
                                </p:cTn>
                              </p:par>
                            </p:childTnLst>
                          </p:cTn>
                        </p:par>
                        <p:par>
                          <p:cTn id="242" fill="hold" nodeType="afterGroup">
                            <p:stCondLst>
                              <p:cond delay="26000"/>
                            </p:stCondLst>
                            <p:childTnLst>
                              <p:par>
                                <p:cTn id="243" presetID="22" presetClass="entr" presetSubtype="4" fill="hold" nodeType="afterEffect">
                                  <p:stCondLst>
                                    <p:cond delay="0"/>
                                  </p:stCondLst>
                                  <p:childTnLst>
                                    <p:set>
                                      <p:cBhvr>
                                        <p:cTn id="244" dur="1" fill="hold">
                                          <p:stCondLst>
                                            <p:cond delay="0"/>
                                          </p:stCondLst>
                                        </p:cTn>
                                        <p:tgtEl>
                                          <p:spTgt spid="4"/>
                                        </p:tgtEl>
                                        <p:attrNameLst>
                                          <p:attrName>style.visibility</p:attrName>
                                        </p:attrNameLst>
                                      </p:cBhvr>
                                      <p:to>
                                        <p:strVal val="visible"/>
                                      </p:to>
                                    </p:set>
                                    <p:animEffect transition="in" filter="wipe(down)">
                                      <p:cBhvr>
                                        <p:cTn id="245" dur="500"/>
                                        <p:tgtEl>
                                          <p:spTgt spid="4"/>
                                        </p:tgtEl>
                                      </p:cBhvr>
                                    </p:animEffect>
                                  </p:childTnLst>
                                </p:cTn>
                              </p:par>
                            </p:childTnLst>
                          </p:cTn>
                        </p:par>
                        <p:par>
                          <p:cTn id="246" fill="hold" nodeType="afterGroup">
                            <p:stCondLst>
                              <p:cond delay="26500"/>
                            </p:stCondLst>
                            <p:childTnLst>
                              <p:par>
                                <p:cTn id="247" presetID="10" presetClass="entr" presetSubtype="0" fill="hold" grpId="0" nodeType="afterEffect">
                                  <p:stCondLst>
                                    <p:cond delay="0"/>
                                  </p:stCondLst>
                                  <p:childTnLst>
                                    <p:set>
                                      <p:cBhvr>
                                        <p:cTn id="248" dur="1" fill="hold">
                                          <p:stCondLst>
                                            <p:cond delay="0"/>
                                          </p:stCondLst>
                                        </p:cTn>
                                        <p:tgtEl>
                                          <p:spTgt spid="1036702"/>
                                        </p:tgtEl>
                                        <p:attrNameLst>
                                          <p:attrName>style.visibility</p:attrName>
                                        </p:attrNameLst>
                                      </p:cBhvr>
                                      <p:to>
                                        <p:strVal val="visible"/>
                                      </p:to>
                                    </p:set>
                                    <p:animEffect transition="in" filter="fade">
                                      <p:cBhvr>
                                        <p:cTn id="249" dur="500"/>
                                        <p:tgtEl>
                                          <p:spTgt spid="1036702"/>
                                        </p:tgtEl>
                                      </p:cBhvr>
                                    </p:animEffect>
                                  </p:childTnLst>
                                </p:cTn>
                              </p:par>
                            </p:childTnLst>
                          </p:cTn>
                        </p:par>
                        <p:par>
                          <p:cTn id="250" fill="hold" nodeType="afterGroup">
                            <p:stCondLst>
                              <p:cond delay="27000"/>
                            </p:stCondLst>
                            <p:childTnLst>
                              <p:par>
                                <p:cTn id="251" presetID="22" presetClass="entr" presetSubtype="2" fill="hold" nodeType="afterEffect">
                                  <p:stCondLst>
                                    <p:cond delay="0"/>
                                  </p:stCondLst>
                                  <p:childTnLst>
                                    <p:set>
                                      <p:cBhvr>
                                        <p:cTn id="252" dur="1" fill="hold">
                                          <p:stCondLst>
                                            <p:cond delay="0"/>
                                          </p:stCondLst>
                                        </p:cTn>
                                        <p:tgtEl>
                                          <p:spTgt spid="1036703"/>
                                        </p:tgtEl>
                                        <p:attrNameLst>
                                          <p:attrName>style.visibility</p:attrName>
                                        </p:attrNameLst>
                                      </p:cBhvr>
                                      <p:to>
                                        <p:strVal val="visible"/>
                                      </p:to>
                                    </p:set>
                                    <p:animEffect transition="in" filter="wipe(right)">
                                      <p:cBhvr>
                                        <p:cTn id="253" dur="500"/>
                                        <p:tgtEl>
                                          <p:spTgt spid="1036703"/>
                                        </p:tgtEl>
                                      </p:cBhvr>
                                    </p:animEffect>
                                  </p:childTnLst>
                                </p:cTn>
                              </p:par>
                            </p:childTnLst>
                          </p:cTn>
                        </p:par>
                        <p:par>
                          <p:cTn id="254" fill="hold" nodeType="afterGroup">
                            <p:stCondLst>
                              <p:cond delay="27500"/>
                            </p:stCondLst>
                            <p:childTnLst>
                              <p:par>
                                <p:cTn id="255" presetID="10" presetClass="entr" presetSubtype="0" fill="hold" grpId="0" nodeType="afterEffect">
                                  <p:stCondLst>
                                    <p:cond delay="0"/>
                                  </p:stCondLst>
                                  <p:childTnLst>
                                    <p:set>
                                      <p:cBhvr>
                                        <p:cTn id="256" dur="1" fill="hold">
                                          <p:stCondLst>
                                            <p:cond delay="0"/>
                                          </p:stCondLst>
                                        </p:cTn>
                                        <p:tgtEl>
                                          <p:spTgt spid="1036704"/>
                                        </p:tgtEl>
                                        <p:attrNameLst>
                                          <p:attrName>style.visibility</p:attrName>
                                        </p:attrNameLst>
                                      </p:cBhvr>
                                      <p:to>
                                        <p:strVal val="visible"/>
                                      </p:to>
                                    </p:set>
                                    <p:animEffect transition="in" filter="fade">
                                      <p:cBhvr>
                                        <p:cTn id="257" dur="500"/>
                                        <p:tgtEl>
                                          <p:spTgt spid="1036704"/>
                                        </p:tgtEl>
                                      </p:cBhvr>
                                    </p:animEffect>
                                  </p:childTnLst>
                                </p:cTn>
                              </p:par>
                            </p:childTnLst>
                          </p:cTn>
                        </p:par>
                        <p:par>
                          <p:cTn id="258" fill="hold" nodeType="afterGroup">
                            <p:stCondLst>
                              <p:cond delay="28000"/>
                            </p:stCondLst>
                            <p:childTnLst>
                              <p:par>
                                <p:cTn id="259" presetID="10" presetClass="exit" presetSubtype="0" fill="hold" grpId="0" nodeType="afterEffect">
                                  <p:stCondLst>
                                    <p:cond delay="0"/>
                                  </p:stCondLst>
                                  <p:childTnLst>
                                    <p:animEffect transition="out" filter="fade">
                                      <p:cBhvr>
                                        <p:cTn id="260" dur="500"/>
                                        <p:tgtEl>
                                          <p:spTgt spid="1036695"/>
                                        </p:tgtEl>
                                      </p:cBhvr>
                                    </p:animEffect>
                                    <p:set>
                                      <p:cBhvr>
                                        <p:cTn id="261" dur="1" fill="hold">
                                          <p:stCondLst>
                                            <p:cond delay="499"/>
                                          </p:stCondLst>
                                        </p:cTn>
                                        <p:tgtEl>
                                          <p:spTgt spid="1036695"/>
                                        </p:tgtEl>
                                        <p:attrNameLst>
                                          <p:attrName>style.visibility</p:attrName>
                                        </p:attrNameLst>
                                      </p:cBhvr>
                                      <p:to>
                                        <p:strVal val="hidden"/>
                                      </p:to>
                                    </p:set>
                                  </p:childTnLst>
                                </p:cTn>
                              </p:par>
                              <p:par>
                                <p:cTn id="262" presetID="3" presetClass="emph" presetSubtype="2" fill="hold" nodeType="withEffect">
                                  <p:stCondLst>
                                    <p:cond delay="0"/>
                                  </p:stCondLst>
                                  <p:childTnLst>
                                    <p:animClr clrSpc="rgb" dir="cw">
                                      <p:cBhvr override="childStyle">
                                        <p:cTn id="263" dur="500" fill="hold"/>
                                        <p:tgtEl>
                                          <p:spTgt spid="1036319">
                                            <p:txEl>
                                              <p:charRg st="0" end="0"/>
                                            </p:txEl>
                                          </p:spTgt>
                                        </p:tgtEl>
                                        <p:attrNameLst>
                                          <p:attrName>style.color</p:attrName>
                                        </p:attrNameLst>
                                      </p:cBhvr>
                                      <p:to>
                                        <a:schemeClr val="tx1"/>
                                      </p:to>
                                    </p:animClr>
                                  </p:childTnLst>
                                </p:cTn>
                              </p:par>
                              <p:par>
                                <p:cTn id="264" presetID="17" presetClass="entr" presetSubtype="10" fill="hold" nodeType="withEffect">
                                  <p:stCondLst>
                                    <p:cond delay="0"/>
                                  </p:stCondLst>
                                  <p:childTnLst>
                                    <p:set>
                                      <p:cBhvr>
                                        <p:cTn id="265" dur="1" fill="hold">
                                          <p:stCondLst>
                                            <p:cond delay="0"/>
                                          </p:stCondLst>
                                        </p:cTn>
                                        <p:tgtEl>
                                          <p:spTgt spid="1036705"/>
                                        </p:tgtEl>
                                        <p:attrNameLst>
                                          <p:attrName>style.visibility</p:attrName>
                                        </p:attrNameLst>
                                      </p:cBhvr>
                                      <p:to>
                                        <p:strVal val="visible"/>
                                      </p:to>
                                    </p:set>
                                    <p:anim calcmode="lin" valueType="num">
                                      <p:cBhvr>
                                        <p:cTn id="266" dur="500" fill="hold"/>
                                        <p:tgtEl>
                                          <p:spTgt spid="1036705"/>
                                        </p:tgtEl>
                                        <p:attrNameLst>
                                          <p:attrName>ppt_w</p:attrName>
                                        </p:attrNameLst>
                                      </p:cBhvr>
                                      <p:tavLst>
                                        <p:tav tm="0">
                                          <p:val>
                                            <p:fltVal val="0"/>
                                          </p:val>
                                        </p:tav>
                                        <p:tav tm="100000">
                                          <p:val>
                                            <p:strVal val="#ppt_w"/>
                                          </p:val>
                                        </p:tav>
                                      </p:tavLst>
                                    </p:anim>
                                    <p:anim calcmode="lin" valueType="num">
                                      <p:cBhvr>
                                        <p:cTn id="267" dur="500" fill="hold"/>
                                        <p:tgtEl>
                                          <p:spTgt spid="1036705"/>
                                        </p:tgtEl>
                                        <p:attrNameLst>
                                          <p:attrName>ppt_h</p:attrName>
                                        </p:attrNameLst>
                                      </p:cBhvr>
                                      <p:tavLst>
                                        <p:tav tm="0">
                                          <p:val>
                                            <p:strVal val="#ppt_h"/>
                                          </p:val>
                                        </p:tav>
                                        <p:tav tm="100000">
                                          <p:val>
                                            <p:strVal val="#ppt_h"/>
                                          </p:val>
                                        </p:tav>
                                      </p:tavLst>
                                    </p:anim>
                                  </p:childTnLst>
                                </p:cTn>
                              </p:par>
                              <p:par>
                                <p:cTn id="268" presetID="3" presetClass="emph" presetSubtype="2" fill="hold" nodeType="withEffect">
                                  <p:stCondLst>
                                    <p:cond delay="0"/>
                                  </p:stCondLst>
                                  <p:childTnLst>
                                    <p:animClr clrSpc="rgb" dir="cw">
                                      <p:cBhvr override="childStyle">
                                        <p:cTn id="269" dur="500" fill="hold"/>
                                        <p:tgtEl>
                                          <p:spTgt spid="1036322">
                                            <p:txEl>
                                              <p:charRg st="0" end="0"/>
                                            </p:txEl>
                                          </p:spTgt>
                                        </p:tgtEl>
                                        <p:attrNameLst>
                                          <p:attrName>style.color</p:attrName>
                                        </p:attrNameLst>
                                      </p:cBhvr>
                                      <p:to>
                                        <a:srgbClr val="FFFF00"/>
                                      </p:to>
                                    </p:animClr>
                                  </p:childTnLst>
                                </p:cTn>
                              </p:par>
                            </p:childTnLst>
                          </p:cTn>
                        </p:par>
                        <p:par>
                          <p:cTn id="270" fill="hold" nodeType="afterGroup">
                            <p:stCondLst>
                              <p:cond delay="28500"/>
                            </p:stCondLst>
                            <p:childTnLst>
                              <p:par>
                                <p:cTn id="271" presetID="22" presetClass="entr" presetSubtype="4" fill="hold" nodeType="afterEffect">
                                  <p:stCondLst>
                                    <p:cond delay="0"/>
                                  </p:stCondLst>
                                  <p:childTnLst>
                                    <p:set>
                                      <p:cBhvr>
                                        <p:cTn id="272" dur="1" fill="hold">
                                          <p:stCondLst>
                                            <p:cond delay="0"/>
                                          </p:stCondLst>
                                        </p:cTn>
                                        <p:tgtEl>
                                          <p:spTgt spid="5"/>
                                        </p:tgtEl>
                                        <p:attrNameLst>
                                          <p:attrName>style.visibility</p:attrName>
                                        </p:attrNameLst>
                                      </p:cBhvr>
                                      <p:to>
                                        <p:strVal val="visible"/>
                                      </p:to>
                                    </p:set>
                                    <p:animEffect transition="in" filter="wipe(down)">
                                      <p:cBhvr>
                                        <p:cTn id="273" dur="500"/>
                                        <p:tgtEl>
                                          <p:spTgt spid="5"/>
                                        </p:tgtEl>
                                      </p:cBhvr>
                                    </p:animEffect>
                                  </p:childTnLst>
                                </p:cTn>
                              </p:par>
                            </p:childTnLst>
                          </p:cTn>
                        </p:par>
                        <p:par>
                          <p:cTn id="274" fill="hold" nodeType="afterGroup">
                            <p:stCondLst>
                              <p:cond delay="29000"/>
                            </p:stCondLst>
                            <p:childTnLst>
                              <p:par>
                                <p:cTn id="275" presetID="22" presetClass="entr" presetSubtype="2" fill="hold" nodeType="afterEffect">
                                  <p:stCondLst>
                                    <p:cond delay="0"/>
                                  </p:stCondLst>
                                  <p:childTnLst>
                                    <p:set>
                                      <p:cBhvr>
                                        <p:cTn id="276" dur="1" fill="hold">
                                          <p:stCondLst>
                                            <p:cond delay="0"/>
                                          </p:stCondLst>
                                        </p:cTn>
                                        <p:tgtEl>
                                          <p:spTgt spid="1036710"/>
                                        </p:tgtEl>
                                        <p:attrNameLst>
                                          <p:attrName>style.visibility</p:attrName>
                                        </p:attrNameLst>
                                      </p:cBhvr>
                                      <p:to>
                                        <p:strVal val="visible"/>
                                      </p:to>
                                    </p:set>
                                    <p:animEffect transition="in" filter="wipe(right)">
                                      <p:cBhvr>
                                        <p:cTn id="277" dur="500"/>
                                        <p:tgtEl>
                                          <p:spTgt spid="1036710"/>
                                        </p:tgtEl>
                                      </p:cBhvr>
                                    </p:animEffect>
                                  </p:childTnLst>
                                </p:cTn>
                              </p:par>
                            </p:childTnLst>
                          </p:cTn>
                        </p:par>
                        <p:par>
                          <p:cTn id="278" fill="hold" nodeType="afterGroup">
                            <p:stCondLst>
                              <p:cond delay="29500"/>
                            </p:stCondLst>
                            <p:childTnLst>
                              <p:par>
                                <p:cTn id="279" presetID="22" presetClass="entr" presetSubtype="2" fill="hold" nodeType="afterEffect">
                                  <p:stCondLst>
                                    <p:cond delay="0"/>
                                  </p:stCondLst>
                                  <p:childTnLst>
                                    <p:set>
                                      <p:cBhvr>
                                        <p:cTn id="280" dur="1" fill="hold">
                                          <p:stCondLst>
                                            <p:cond delay="0"/>
                                          </p:stCondLst>
                                        </p:cTn>
                                        <p:tgtEl>
                                          <p:spTgt spid="1036711"/>
                                        </p:tgtEl>
                                        <p:attrNameLst>
                                          <p:attrName>style.visibility</p:attrName>
                                        </p:attrNameLst>
                                      </p:cBhvr>
                                      <p:to>
                                        <p:strVal val="visible"/>
                                      </p:to>
                                    </p:set>
                                    <p:animEffect transition="in" filter="wipe(right)">
                                      <p:cBhvr>
                                        <p:cTn id="281" dur="500"/>
                                        <p:tgtEl>
                                          <p:spTgt spid="1036711"/>
                                        </p:tgtEl>
                                      </p:cBhvr>
                                    </p:animEffect>
                                  </p:childTnLst>
                                </p:cTn>
                              </p:par>
                            </p:childTnLst>
                          </p:cTn>
                        </p:par>
                        <p:par>
                          <p:cTn id="282" fill="hold" nodeType="afterGroup">
                            <p:stCondLst>
                              <p:cond delay="30000"/>
                            </p:stCondLst>
                            <p:childTnLst>
                              <p:par>
                                <p:cTn id="283" presetID="10" presetClass="entr" presetSubtype="0" fill="hold" grpId="0" nodeType="afterEffect">
                                  <p:stCondLst>
                                    <p:cond delay="0"/>
                                  </p:stCondLst>
                                  <p:childTnLst>
                                    <p:set>
                                      <p:cBhvr>
                                        <p:cTn id="284" dur="1" fill="hold">
                                          <p:stCondLst>
                                            <p:cond delay="0"/>
                                          </p:stCondLst>
                                        </p:cTn>
                                        <p:tgtEl>
                                          <p:spTgt spid="1036712"/>
                                        </p:tgtEl>
                                        <p:attrNameLst>
                                          <p:attrName>style.visibility</p:attrName>
                                        </p:attrNameLst>
                                      </p:cBhvr>
                                      <p:to>
                                        <p:strVal val="visible"/>
                                      </p:to>
                                    </p:set>
                                    <p:animEffect transition="in" filter="fade">
                                      <p:cBhvr>
                                        <p:cTn id="285" dur="500"/>
                                        <p:tgtEl>
                                          <p:spTgt spid="1036712"/>
                                        </p:tgtEl>
                                      </p:cBhvr>
                                    </p:animEffect>
                                  </p:childTnLst>
                                </p:cTn>
                              </p:par>
                            </p:childTnLst>
                          </p:cTn>
                        </p:par>
                        <p:par>
                          <p:cTn id="286" fill="hold" nodeType="afterGroup">
                            <p:stCondLst>
                              <p:cond delay="30500"/>
                            </p:stCondLst>
                            <p:childTnLst>
                              <p:par>
                                <p:cTn id="287" presetID="22" presetClass="entr" presetSubtype="2" fill="hold" nodeType="afterEffect">
                                  <p:stCondLst>
                                    <p:cond delay="0"/>
                                  </p:stCondLst>
                                  <p:childTnLst>
                                    <p:set>
                                      <p:cBhvr>
                                        <p:cTn id="288" dur="1" fill="hold">
                                          <p:stCondLst>
                                            <p:cond delay="0"/>
                                          </p:stCondLst>
                                        </p:cTn>
                                        <p:tgtEl>
                                          <p:spTgt spid="1036713"/>
                                        </p:tgtEl>
                                        <p:attrNameLst>
                                          <p:attrName>style.visibility</p:attrName>
                                        </p:attrNameLst>
                                      </p:cBhvr>
                                      <p:to>
                                        <p:strVal val="visible"/>
                                      </p:to>
                                    </p:set>
                                    <p:animEffect transition="in" filter="wipe(right)">
                                      <p:cBhvr>
                                        <p:cTn id="289" dur="500"/>
                                        <p:tgtEl>
                                          <p:spTgt spid="1036713"/>
                                        </p:tgtEl>
                                      </p:cBhvr>
                                    </p:animEffect>
                                  </p:childTnLst>
                                </p:cTn>
                              </p:par>
                            </p:childTnLst>
                          </p:cTn>
                        </p:par>
                        <p:par>
                          <p:cTn id="290" fill="hold" nodeType="afterGroup">
                            <p:stCondLst>
                              <p:cond delay="31000"/>
                            </p:stCondLst>
                            <p:childTnLst>
                              <p:par>
                                <p:cTn id="291" presetID="10" presetClass="entr" presetSubtype="0" fill="hold" grpId="0" nodeType="afterEffect">
                                  <p:stCondLst>
                                    <p:cond delay="0"/>
                                  </p:stCondLst>
                                  <p:childTnLst>
                                    <p:set>
                                      <p:cBhvr>
                                        <p:cTn id="292" dur="1" fill="hold">
                                          <p:stCondLst>
                                            <p:cond delay="0"/>
                                          </p:stCondLst>
                                        </p:cTn>
                                        <p:tgtEl>
                                          <p:spTgt spid="1036714"/>
                                        </p:tgtEl>
                                        <p:attrNameLst>
                                          <p:attrName>style.visibility</p:attrName>
                                        </p:attrNameLst>
                                      </p:cBhvr>
                                      <p:to>
                                        <p:strVal val="visible"/>
                                      </p:to>
                                    </p:set>
                                    <p:animEffect transition="in" filter="fade">
                                      <p:cBhvr>
                                        <p:cTn id="293" dur="500"/>
                                        <p:tgtEl>
                                          <p:spTgt spid="1036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6607" grpId="0" animBg="1"/>
      <p:bldP spid="1036608" grpId="0" animBg="1"/>
      <p:bldP spid="1036610" grpId="0" animBg="1"/>
      <p:bldP spid="1036619" grpId="0" animBg="1"/>
      <p:bldP spid="1036628" grpId="0" animBg="1"/>
      <p:bldP spid="1036634" grpId="0" animBg="1"/>
      <p:bldP spid="1036676" grpId="0" animBg="1"/>
      <p:bldP spid="1036678" grpId="0" animBg="1"/>
      <p:bldP spid="1036687" grpId="0" animBg="1"/>
      <p:bldP spid="1036694" grpId="0" animBg="1"/>
      <p:bldP spid="1036702" grpId="0" animBg="1"/>
      <p:bldP spid="1036631" grpId="0" animBg="1"/>
      <p:bldP spid="1036594" grpId="0" animBg="1"/>
      <p:bldP spid="1036602" grpId="0" animBg="1"/>
      <p:bldP spid="1036603" grpId="0" animBg="1"/>
      <p:bldP spid="1036623" grpId="0" animBg="1"/>
      <p:bldP spid="1036627" grpId="0" animBg="1"/>
      <p:bldP spid="1036625" grpId="0" animBg="1"/>
      <p:bldP spid="1036667" grpId="0" animBg="1"/>
      <p:bldP spid="1036674" grpId="0" animBg="1"/>
      <p:bldP spid="1036679" grpId="0" animBg="1"/>
      <p:bldP spid="1036689" grpId="0" animBg="1"/>
      <p:bldP spid="1036693" grpId="0" animBg="1"/>
      <p:bldP spid="1036695" grpId="0" animBg="1"/>
      <p:bldP spid="1036704" grpId="0" animBg="1"/>
      <p:bldP spid="1036712" grpId="0" animBg="1"/>
      <p:bldP spid="1036714" grpId="0" animBg="1"/>
      <p:bldP spid="103672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B903822-7A9E-9140-A224-6FE27D8D2131}"/>
              </a:ext>
            </a:extLst>
          </p:cNvPr>
          <p:cNvSpPr>
            <a:spLocks noGrp="1"/>
          </p:cNvSpPr>
          <p:nvPr>
            <p:ph type="title"/>
          </p:nvPr>
        </p:nvSpPr>
        <p:spPr/>
        <p:txBody>
          <a:bodyPr/>
          <a:lstStyle/>
          <a:p>
            <a:pPr eaLnBrk="1" hangingPunct="1"/>
            <a:r>
              <a:rPr lang="en-US" altLang="en-US"/>
              <a:t>Other considerations</a:t>
            </a:r>
          </a:p>
        </p:txBody>
      </p:sp>
      <p:sp>
        <p:nvSpPr>
          <p:cNvPr id="31747" name="Content Placeholder 2">
            <a:extLst>
              <a:ext uri="{FF2B5EF4-FFF2-40B4-BE49-F238E27FC236}">
                <a16:creationId xmlns:a16="http://schemas.microsoft.com/office/drawing/2014/main" id="{FA431130-B004-5847-9431-9A50139BC9B5}"/>
              </a:ext>
            </a:extLst>
          </p:cNvPr>
          <p:cNvSpPr>
            <a:spLocks noGrp="1"/>
          </p:cNvSpPr>
          <p:nvPr>
            <p:ph idx="1"/>
          </p:nvPr>
        </p:nvSpPr>
        <p:spPr/>
        <p:txBody>
          <a:bodyPr/>
          <a:lstStyle/>
          <a:p>
            <a:pPr eaLnBrk="1" hangingPunct="1"/>
            <a:r>
              <a:rPr lang="en-US" altLang="en-US" sz="2400" dirty="0"/>
              <a:t>Location, location, location</a:t>
            </a:r>
          </a:p>
          <a:p>
            <a:pPr lvl="1" eaLnBrk="1" hangingPunct="1"/>
            <a:r>
              <a:rPr lang="en-US" altLang="en-US" sz="2400" dirty="0"/>
              <a:t>Centralized vs. decentralized design</a:t>
            </a:r>
          </a:p>
          <a:p>
            <a:pPr lvl="1" eaLnBrk="1" hangingPunct="1"/>
            <a:r>
              <a:rPr lang="en-US" altLang="en-US" sz="2400" dirty="0"/>
              <a:t>Weather and environmental factors</a:t>
            </a:r>
          </a:p>
          <a:p>
            <a:pPr lvl="1" eaLnBrk="1" hangingPunct="1"/>
            <a:r>
              <a:rPr lang="en-US" altLang="en-US" sz="2400" dirty="0"/>
              <a:t>Physical sizing of the data center</a:t>
            </a:r>
          </a:p>
          <a:p>
            <a:pPr lvl="1" eaLnBrk="1" hangingPunct="1"/>
            <a:r>
              <a:rPr lang="en-US" altLang="en-US" sz="2400" dirty="0"/>
              <a:t>Weight of the equipment in the data center</a:t>
            </a:r>
          </a:p>
          <a:p>
            <a:pPr eaLnBrk="1" hangingPunct="1"/>
            <a:r>
              <a:rPr lang="en-US" altLang="en-US" sz="2400" dirty="0"/>
              <a:t>Security</a:t>
            </a:r>
          </a:p>
          <a:p>
            <a:pPr lvl="1" eaLnBrk="1" hangingPunct="1"/>
            <a:r>
              <a:rPr lang="en-US" altLang="en-US" sz="2400" dirty="0"/>
              <a:t>Is the data center planned as a showcase for the business</a:t>
            </a:r>
          </a:p>
          <a:p>
            <a:pPr lvl="1" eaLnBrk="1" hangingPunct="1"/>
            <a:r>
              <a:rPr lang="en-US" altLang="en-US" sz="2400" dirty="0"/>
              <a:t>Out of sight, out of mind</a:t>
            </a:r>
          </a:p>
          <a:p>
            <a:pPr lvl="1" eaLnBrk="1" hangingPunct="1"/>
            <a:r>
              <a:rPr lang="en-US" altLang="en-US" sz="2400" dirty="0"/>
              <a:t>Only privileged access should be granted</a:t>
            </a:r>
          </a:p>
        </p:txBody>
      </p:sp>
    </p:spTree>
    <p:extLst>
      <p:ext uri="{BB962C8B-B14F-4D97-AF65-F5344CB8AC3E}">
        <p14:creationId xmlns:p14="http://schemas.microsoft.com/office/powerpoint/2010/main" val="2946484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itle 1">
            <a:extLst>
              <a:ext uri="{FF2B5EF4-FFF2-40B4-BE49-F238E27FC236}">
                <a16:creationId xmlns:a16="http://schemas.microsoft.com/office/drawing/2014/main" id="{9ABD3F3E-5ECE-AF46-9E31-2962E3C1551A}"/>
              </a:ext>
            </a:extLst>
          </p:cNvPr>
          <p:cNvSpPr>
            <a:spLocks noGrp="1"/>
          </p:cNvSpPr>
          <p:nvPr>
            <p:ph type="title"/>
          </p:nvPr>
        </p:nvSpPr>
        <p:spPr/>
        <p:txBody>
          <a:bodyPr/>
          <a:lstStyle/>
          <a:p>
            <a:pPr eaLnBrk="1" hangingPunct="1"/>
            <a:r>
              <a:rPr lang="en-US" altLang="en-US"/>
              <a:t>Evolution of the Data Center</a:t>
            </a:r>
          </a:p>
        </p:txBody>
      </p:sp>
      <p:pic>
        <p:nvPicPr>
          <p:cNvPr id="115715" name="Picture 2">
            <a:extLst>
              <a:ext uri="{FF2B5EF4-FFF2-40B4-BE49-F238E27FC236}">
                <a16:creationId xmlns:a16="http://schemas.microsoft.com/office/drawing/2014/main" id="{137168B1-9DFA-1B43-98B3-6845A4582B7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1606" y="1052736"/>
            <a:ext cx="8459788" cy="3569568"/>
          </a:xfrm>
        </p:spPr>
      </p:pic>
      <p:sp>
        <p:nvSpPr>
          <p:cNvPr id="115716" name="Rectangle 4">
            <a:extLst>
              <a:ext uri="{FF2B5EF4-FFF2-40B4-BE49-F238E27FC236}">
                <a16:creationId xmlns:a16="http://schemas.microsoft.com/office/drawing/2014/main" id="{800964E0-6FAB-2E4C-9524-8897EA53DB1E}"/>
              </a:ext>
            </a:extLst>
          </p:cNvPr>
          <p:cNvSpPr>
            <a:spLocks noChangeArrowheads="1"/>
          </p:cNvSpPr>
          <p:nvPr/>
        </p:nvSpPr>
        <p:spPr bwMode="auto">
          <a:xfrm>
            <a:off x="827584" y="4583446"/>
            <a:ext cx="69342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b="1" dirty="0">
                <a:solidFill>
                  <a:srgbClr val="C00000"/>
                </a:solidFill>
              </a:rPr>
              <a:t>When there is a major shift in data center technology, it is often referred to as a paradigm shift or an inflection point.</a:t>
            </a:r>
          </a:p>
        </p:txBody>
      </p:sp>
    </p:spTree>
    <p:extLst>
      <p:ext uri="{BB962C8B-B14F-4D97-AF65-F5344CB8AC3E}">
        <p14:creationId xmlns:p14="http://schemas.microsoft.com/office/powerpoint/2010/main" val="3961117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itle 1">
            <a:extLst>
              <a:ext uri="{FF2B5EF4-FFF2-40B4-BE49-F238E27FC236}">
                <a16:creationId xmlns:a16="http://schemas.microsoft.com/office/drawing/2014/main" id="{69E70E8B-C544-B143-BF42-8FEC017448F9}"/>
              </a:ext>
            </a:extLst>
          </p:cNvPr>
          <p:cNvSpPr>
            <a:spLocks noGrp="1"/>
          </p:cNvSpPr>
          <p:nvPr>
            <p:ph type="title"/>
          </p:nvPr>
        </p:nvSpPr>
        <p:spPr/>
        <p:txBody>
          <a:bodyPr/>
          <a:lstStyle/>
          <a:p>
            <a:pPr eaLnBrk="1" hangingPunct="1"/>
            <a:r>
              <a:rPr lang="en-US" altLang="en-US"/>
              <a:t>How Cisco Views the DC</a:t>
            </a:r>
          </a:p>
        </p:txBody>
      </p:sp>
      <p:pic>
        <p:nvPicPr>
          <p:cNvPr id="116739" name="Picture 2">
            <a:extLst>
              <a:ext uri="{FF2B5EF4-FFF2-40B4-BE49-F238E27FC236}">
                <a16:creationId xmlns:a16="http://schemas.microsoft.com/office/drawing/2014/main" id="{E364E479-82CB-E645-B515-187C05245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219201"/>
            <a:ext cx="7494984" cy="3443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6740" name="Rectangle 4">
            <a:extLst>
              <a:ext uri="{FF2B5EF4-FFF2-40B4-BE49-F238E27FC236}">
                <a16:creationId xmlns:a16="http://schemas.microsoft.com/office/drawing/2014/main" id="{B708E252-D1DC-B54A-8830-190CB55013E7}"/>
              </a:ext>
            </a:extLst>
          </p:cNvPr>
          <p:cNvSpPr>
            <a:spLocks noChangeArrowheads="1"/>
          </p:cNvSpPr>
          <p:nvPr/>
        </p:nvSpPr>
        <p:spPr bwMode="auto">
          <a:xfrm>
            <a:off x="634257" y="4776035"/>
            <a:ext cx="71628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600" dirty="0">
                <a:solidFill>
                  <a:srgbClr val="C00000"/>
                </a:solidFill>
              </a:rPr>
              <a:t>The network is heading to a place where </a:t>
            </a:r>
            <a:r>
              <a:rPr lang="en-US" altLang="en-US" sz="1600" u="sng" dirty="0">
                <a:solidFill>
                  <a:srgbClr val="C00000"/>
                </a:solidFill>
              </a:rPr>
              <a:t>all devices are networked</a:t>
            </a:r>
            <a:r>
              <a:rPr lang="en-US" altLang="en-US" sz="1600" dirty="0">
                <a:solidFill>
                  <a:srgbClr val="C00000"/>
                </a:solidFill>
              </a:rPr>
              <a:t> and </a:t>
            </a:r>
            <a:r>
              <a:rPr lang="en-US" altLang="en-US" sz="1600" u="sng" dirty="0">
                <a:solidFill>
                  <a:srgbClr val="C00000"/>
                </a:solidFill>
              </a:rPr>
              <a:t>everything is over IP</a:t>
            </a:r>
            <a:r>
              <a:rPr lang="en-US" altLang="en-US" sz="1600" dirty="0">
                <a:solidFill>
                  <a:srgbClr val="C00000"/>
                </a:solidFill>
              </a:rPr>
              <a:t>. There are </a:t>
            </a:r>
            <a:r>
              <a:rPr lang="en-US" altLang="en-US" sz="1600" u="sng" dirty="0">
                <a:solidFill>
                  <a:srgbClr val="C00000"/>
                </a:solidFill>
              </a:rPr>
              <a:t>embedded services</a:t>
            </a:r>
            <a:r>
              <a:rPr lang="en-US" altLang="en-US" sz="1600" dirty="0">
                <a:solidFill>
                  <a:srgbClr val="C00000"/>
                </a:solidFill>
              </a:rPr>
              <a:t> and</a:t>
            </a:r>
            <a:br>
              <a:rPr lang="en-US" altLang="en-US" sz="1600" dirty="0">
                <a:solidFill>
                  <a:srgbClr val="C00000"/>
                </a:solidFill>
              </a:rPr>
            </a:br>
            <a:r>
              <a:rPr lang="en-US" altLang="en-US" sz="1600" u="sng" dirty="0">
                <a:solidFill>
                  <a:srgbClr val="C00000"/>
                </a:solidFill>
              </a:rPr>
              <a:t>all services will be virtualized</a:t>
            </a:r>
            <a:r>
              <a:rPr lang="en-US" altLang="en-US" sz="1600" dirty="0">
                <a:solidFill>
                  <a:srgbClr val="C00000"/>
                </a:solidFill>
              </a:rPr>
              <a:t>. </a:t>
            </a:r>
          </a:p>
        </p:txBody>
      </p:sp>
    </p:spTree>
    <p:extLst>
      <p:ext uri="{BB962C8B-B14F-4D97-AF65-F5344CB8AC3E}">
        <p14:creationId xmlns:p14="http://schemas.microsoft.com/office/powerpoint/2010/main" val="3323737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a:extLst>
              <a:ext uri="{FF2B5EF4-FFF2-40B4-BE49-F238E27FC236}">
                <a16:creationId xmlns:a16="http://schemas.microsoft.com/office/drawing/2014/main" id="{3804C1BA-4A4A-E742-9CB5-74247A97397F}"/>
              </a:ext>
            </a:extLst>
          </p:cNvPr>
          <p:cNvSpPr>
            <a:spLocks noGrp="1"/>
          </p:cNvSpPr>
          <p:nvPr>
            <p:ph type="title"/>
          </p:nvPr>
        </p:nvSpPr>
        <p:spPr/>
        <p:txBody>
          <a:bodyPr/>
          <a:lstStyle/>
          <a:p>
            <a:pPr eaLnBrk="1" hangingPunct="1"/>
            <a:r>
              <a:rPr lang="en-US" altLang="en-US" dirty="0"/>
              <a:t>CISCO Data Center 3.0 Value Proposition</a:t>
            </a:r>
          </a:p>
        </p:txBody>
      </p:sp>
      <p:sp>
        <p:nvSpPr>
          <p:cNvPr id="118787" name="Content Placeholder 2">
            <a:extLst>
              <a:ext uri="{FF2B5EF4-FFF2-40B4-BE49-F238E27FC236}">
                <a16:creationId xmlns:a16="http://schemas.microsoft.com/office/drawing/2014/main" id="{ADE86E13-3A81-DE4C-BC8C-55002162D22C}"/>
              </a:ext>
            </a:extLst>
          </p:cNvPr>
          <p:cNvSpPr>
            <a:spLocks noGrp="1"/>
          </p:cNvSpPr>
          <p:nvPr>
            <p:ph idx="1"/>
          </p:nvPr>
        </p:nvSpPr>
        <p:spPr>
          <a:xfrm>
            <a:off x="457200" y="1417638"/>
            <a:ext cx="8229600" cy="4243610"/>
          </a:xfrm>
        </p:spPr>
        <p:txBody>
          <a:bodyPr/>
          <a:lstStyle/>
          <a:p>
            <a:pPr eaLnBrk="1" hangingPunct="1"/>
            <a:r>
              <a:rPr lang="en-US" altLang="en-US" sz="1600" b="1" dirty="0"/>
              <a:t>Unified Fabric</a:t>
            </a:r>
          </a:p>
          <a:p>
            <a:pPr lvl="1" eaLnBrk="1" hangingPunct="1"/>
            <a:r>
              <a:rPr lang="en-US" altLang="en-US" sz="1600" dirty="0"/>
              <a:t>Using Ethernet as the backbone connection system</a:t>
            </a:r>
          </a:p>
          <a:p>
            <a:pPr lvl="1" eaLnBrk="1" hangingPunct="1"/>
            <a:r>
              <a:rPr lang="en-US" altLang="en-US" sz="1600" dirty="0"/>
              <a:t>Simplifies infrastructure wiring and creates a foundation on which the data center can be built</a:t>
            </a:r>
          </a:p>
          <a:p>
            <a:pPr eaLnBrk="1" hangingPunct="1"/>
            <a:r>
              <a:rPr lang="en-US" altLang="en-US" sz="1600" b="1" dirty="0"/>
              <a:t>Network-embedded application intelligence</a:t>
            </a:r>
          </a:p>
          <a:p>
            <a:pPr lvl="1" eaLnBrk="1" hangingPunct="1"/>
            <a:r>
              <a:rPr lang="en-US" altLang="en-US" sz="1600" dirty="0"/>
              <a:t>Within this unified fabric, embedded intelligence assists in data movement at all levels</a:t>
            </a:r>
          </a:p>
          <a:p>
            <a:pPr lvl="1" eaLnBrk="1" hangingPunct="1"/>
            <a:r>
              <a:rPr lang="en-US" altLang="en-US" sz="1600" dirty="0"/>
              <a:t>Allows a single instance of a function to be deployed across the data center with a single coherent policy set applied</a:t>
            </a:r>
          </a:p>
          <a:p>
            <a:pPr eaLnBrk="1" hangingPunct="1"/>
            <a:r>
              <a:rPr lang="en-US" altLang="en-US" sz="1600" b="1" dirty="0"/>
              <a:t>Virtual data center infrastructure</a:t>
            </a:r>
          </a:p>
          <a:p>
            <a:pPr lvl="1" eaLnBrk="1" hangingPunct="1"/>
            <a:r>
              <a:rPr lang="en-US" altLang="en-US" sz="1600" dirty="0"/>
              <a:t>Physical resources to be pooled then deployed as logical devices and assets.</a:t>
            </a:r>
          </a:p>
          <a:p>
            <a:pPr lvl="1" eaLnBrk="1" hangingPunct="1"/>
            <a:r>
              <a:rPr lang="en-US" altLang="en-US" sz="1600" dirty="0"/>
              <a:t>The ability to deliver change in the data center in response to changing business requirements, and a less disruptive environment as change is logical, not physical.</a:t>
            </a:r>
          </a:p>
          <a:p>
            <a:pPr eaLnBrk="1" hangingPunct="1"/>
            <a:r>
              <a:rPr lang="en-US" altLang="en-US" sz="1600" b="1" dirty="0"/>
              <a:t>Service Orchestration</a:t>
            </a:r>
          </a:p>
          <a:p>
            <a:pPr lvl="1" eaLnBrk="1" hangingPunct="1"/>
            <a:r>
              <a:rPr lang="en-US" altLang="en-US" sz="1600" dirty="0"/>
              <a:t>Provide the tools to allow the virtualized resources to be provisioned to applications</a:t>
            </a:r>
          </a:p>
          <a:p>
            <a:pPr lvl="1" eaLnBrk="1" hangingPunct="1"/>
            <a:r>
              <a:rPr lang="en-US" altLang="en-US" sz="1600" dirty="0"/>
              <a:t>Creates a single, coherent architecture for the data center.</a:t>
            </a:r>
          </a:p>
        </p:txBody>
      </p:sp>
    </p:spTree>
    <p:extLst>
      <p:ext uri="{BB962C8B-B14F-4D97-AF65-F5344CB8AC3E}">
        <p14:creationId xmlns:p14="http://schemas.microsoft.com/office/powerpoint/2010/main" val="3177884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a:extLst>
              <a:ext uri="{FF2B5EF4-FFF2-40B4-BE49-F238E27FC236}">
                <a16:creationId xmlns:a16="http://schemas.microsoft.com/office/drawing/2014/main" id="{F5C52F5E-082F-E44D-8298-1383A769A4EB}"/>
              </a:ext>
            </a:extLst>
          </p:cNvPr>
          <p:cNvSpPr>
            <a:spLocks noGrp="1"/>
          </p:cNvSpPr>
          <p:nvPr>
            <p:ph type="title"/>
          </p:nvPr>
        </p:nvSpPr>
        <p:spPr/>
        <p:txBody>
          <a:bodyPr/>
          <a:lstStyle/>
          <a:p>
            <a:pPr eaLnBrk="1" hangingPunct="1"/>
            <a:r>
              <a:rPr lang="en-US" altLang="en-US"/>
              <a:t>Data Center 3.0 Benefits</a:t>
            </a:r>
          </a:p>
        </p:txBody>
      </p:sp>
      <p:pic>
        <p:nvPicPr>
          <p:cNvPr id="119811" name="Picture 2">
            <a:extLst>
              <a:ext uri="{FF2B5EF4-FFF2-40B4-BE49-F238E27FC236}">
                <a16:creationId xmlns:a16="http://schemas.microsoft.com/office/drawing/2014/main" id="{13A4A6F1-EEEB-4E46-8F49-29BCA5CECA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189038"/>
            <a:ext cx="9144000" cy="4544218"/>
          </a:xfrm>
        </p:spPr>
      </p:pic>
    </p:spTree>
    <p:extLst>
      <p:ext uri="{BB962C8B-B14F-4D97-AF65-F5344CB8AC3E}">
        <p14:creationId xmlns:p14="http://schemas.microsoft.com/office/powerpoint/2010/main" val="1435469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7FBC5960-9D7F-E247-95C8-788E17ECFFBC}"/>
              </a:ext>
            </a:extLst>
          </p:cNvPr>
          <p:cNvSpPr>
            <a:spLocks noGrp="1"/>
          </p:cNvSpPr>
          <p:nvPr>
            <p:ph type="title"/>
          </p:nvPr>
        </p:nvSpPr>
        <p:spPr/>
        <p:txBody>
          <a:bodyPr/>
          <a:lstStyle/>
          <a:p>
            <a:pPr eaLnBrk="1" hangingPunct="1"/>
            <a:r>
              <a:rPr lang="en-US" altLang="en-US"/>
              <a:t>The Three-Phase Approach</a:t>
            </a:r>
          </a:p>
        </p:txBody>
      </p:sp>
      <p:sp>
        <p:nvSpPr>
          <p:cNvPr id="120835" name="Content Placeholder 2">
            <a:extLst>
              <a:ext uri="{FF2B5EF4-FFF2-40B4-BE49-F238E27FC236}">
                <a16:creationId xmlns:a16="http://schemas.microsoft.com/office/drawing/2014/main" id="{8BE32E60-53AF-7B4B-A0B8-1E441A8D73C6}"/>
              </a:ext>
            </a:extLst>
          </p:cNvPr>
          <p:cNvSpPr>
            <a:spLocks noGrp="1"/>
          </p:cNvSpPr>
          <p:nvPr>
            <p:ph idx="1"/>
          </p:nvPr>
        </p:nvSpPr>
        <p:spPr>
          <a:xfrm>
            <a:off x="457200" y="1326468"/>
            <a:ext cx="8229600" cy="4406788"/>
          </a:xfrm>
        </p:spPr>
        <p:txBody>
          <a:bodyPr/>
          <a:lstStyle/>
          <a:p>
            <a:pPr algn="ctr" eaLnBrk="1" hangingPunct="1">
              <a:buFontTx/>
              <a:buNone/>
            </a:pPr>
            <a:r>
              <a:rPr lang="en-US" altLang="en-US" dirty="0">
                <a:solidFill>
                  <a:srgbClr val="C00000"/>
                </a:solidFill>
              </a:rPr>
              <a:t>Many IT organizations have taken a three-phase </a:t>
            </a:r>
            <a:br>
              <a:rPr lang="en-US" altLang="en-US" dirty="0">
                <a:solidFill>
                  <a:srgbClr val="C00000"/>
                </a:solidFill>
              </a:rPr>
            </a:br>
            <a:r>
              <a:rPr lang="en-US" altLang="en-US" dirty="0">
                <a:solidFill>
                  <a:srgbClr val="C00000"/>
                </a:solidFill>
              </a:rPr>
              <a:t>approach to building the next-generation data center</a:t>
            </a:r>
          </a:p>
          <a:p>
            <a:pPr eaLnBrk="1" hangingPunct="1"/>
            <a:endParaRPr lang="en-US" altLang="en-US" dirty="0"/>
          </a:p>
          <a:p>
            <a:pPr eaLnBrk="1" hangingPunct="1"/>
            <a:r>
              <a:rPr lang="en-US" altLang="en-US" dirty="0"/>
              <a:t>Phase 1 – Consolidation</a:t>
            </a:r>
          </a:p>
          <a:p>
            <a:pPr eaLnBrk="1" hangingPunct="1"/>
            <a:r>
              <a:rPr lang="en-US" altLang="en-US" dirty="0"/>
              <a:t>Phase 2 – Virtualization</a:t>
            </a:r>
          </a:p>
          <a:p>
            <a:pPr eaLnBrk="1" hangingPunct="1"/>
            <a:r>
              <a:rPr lang="en-US" altLang="en-US" dirty="0"/>
              <a:t>Phase 3 – Automate</a:t>
            </a:r>
          </a:p>
          <a:p>
            <a:pPr eaLnBrk="1" hangingPunct="1"/>
            <a:endParaRPr lang="en-US" altLang="en-US" dirty="0"/>
          </a:p>
        </p:txBody>
      </p:sp>
    </p:spTree>
    <p:extLst>
      <p:ext uri="{BB962C8B-B14F-4D97-AF65-F5344CB8AC3E}">
        <p14:creationId xmlns:p14="http://schemas.microsoft.com/office/powerpoint/2010/main" val="3253804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a:extLst>
              <a:ext uri="{FF2B5EF4-FFF2-40B4-BE49-F238E27FC236}">
                <a16:creationId xmlns:a16="http://schemas.microsoft.com/office/drawing/2014/main" id="{6864D74B-E4AB-B74A-8F34-8A08569C3888}"/>
              </a:ext>
            </a:extLst>
          </p:cNvPr>
          <p:cNvSpPr>
            <a:spLocks noGrp="1"/>
          </p:cNvSpPr>
          <p:nvPr>
            <p:ph type="title"/>
          </p:nvPr>
        </p:nvSpPr>
        <p:spPr/>
        <p:txBody>
          <a:bodyPr/>
          <a:lstStyle/>
          <a:p>
            <a:pPr eaLnBrk="1" hangingPunct="1"/>
            <a:r>
              <a:rPr lang="en-US" altLang="en-US"/>
              <a:t>Phase 1 - Consolidate</a:t>
            </a:r>
          </a:p>
        </p:txBody>
      </p:sp>
      <p:sp>
        <p:nvSpPr>
          <p:cNvPr id="121859" name="Content Placeholder 2">
            <a:extLst>
              <a:ext uri="{FF2B5EF4-FFF2-40B4-BE49-F238E27FC236}">
                <a16:creationId xmlns:a16="http://schemas.microsoft.com/office/drawing/2014/main" id="{E7CCEA1F-11B8-6B45-A904-D4767E3A2DB7}"/>
              </a:ext>
            </a:extLst>
          </p:cNvPr>
          <p:cNvSpPr>
            <a:spLocks noGrp="1"/>
          </p:cNvSpPr>
          <p:nvPr>
            <p:ph idx="1"/>
          </p:nvPr>
        </p:nvSpPr>
        <p:spPr/>
        <p:txBody>
          <a:bodyPr/>
          <a:lstStyle/>
          <a:p>
            <a:pPr eaLnBrk="1" hangingPunct="1"/>
            <a:r>
              <a:rPr lang="en-US" altLang="en-US" sz="2400" dirty="0"/>
              <a:t>Consolidating servers and storage into the Data Center</a:t>
            </a:r>
          </a:p>
          <a:p>
            <a:pPr eaLnBrk="1" hangingPunct="1"/>
            <a:r>
              <a:rPr lang="en-US" altLang="en-US" sz="2400" dirty="0"/>
              <a:t>Consolidating multiple Data Centers and/or branch offices</a:t>
            </a:r>
          </a:p>
          <a:p>
            <a:pPr eaLnBrk="1" hangingPunct="1"/>
            <a:r>
              <a:rPr lang="en-US" altLang="en-US" sz="2400" dirty="0"/>
              <a:t>This enables increased scalability, density and availability</a:t>
            </a:r>
          </a:p>
          <a:p>
            <a:pPr eaLnBrk="1" hangingPunct="1"/>
            <a:r>
              <a:rPr lang="en-US" altLang="en-US" sz="2400" dirty="0"/>
              <a:t>Results in an immediate improvement in resource utilization and manageability</a:t>
            </a:r>
          </a:p>
          <a:p>
            <a:pPr eaLnBrk="1" hangingPunct="1"/>
            <a:r>
              <a:rPr lang="en-US" altLang="en-US" sz="2400" dirty="0"/>
              <a:t>Requires the development of a standardized architecture</a:t>
            </a:r>
          </a:p>
          <a:p>
            <a:pPr algn="ctr" eaLnBrk="1" hangingPunct="1">
              <a:buFontTx/>
              <a:buNone/>
            </a:pPr>
            <a:r>
              <a:rPr lang="en-US" altLang="en-US" sz="2800" dirty="0">
                <a:solidFill>
                  <a:srgbClr val="C00000"/>
                </a:solidFill>
              </a:rPr>
              <a:t>Investment protection is a key </a:t>
            </a:r>
          </a:p>
          <a:p>
            <a:pPr algn="ctr" eaLnBrk="1" hangingPunct="1">
              <a:buFontTx/>
              <a:buNone/>
            </a:pPr>
            <a:r>
              <a:rPr lang="en-US" altLang="en-US" sz="2800" dirty="0">
                <a:solidFill>
                  <a:srgbClr val="C00000"/>
                </a:solidFill>
              </a:rPr>
              <a:t>asset during this phase</a:t>
            </a:r>
          </a:p>
        </p:txBody>
      </p:sp>
    </p:spTree>
    <p:extLst>
      <p:ext uri="{BB962C8B-B14F-4D97-AF65-F5344CB8AC3E}">
        <p14:creationId xmlns:p14="http://schemas.microsoft.com/office/powerpoint/2010/main" val="6232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itle 1">
            <a:extLst>
              <a:ext uri="{FF2B5EF4-FFF2-40B4-BE49-F238E27FC236}">
                <a16:creationId xmlns:a16="http://schemas.microsoft.com/office/drawing/2014/main" id="{C8CA29F6-4759-F64B-B5C5-A2F438CE8574}"/>
              </a:ext>
            </a:extLst>
          </p:cNvPr>
          <p:cNvSpPr>
            <a:spLocks noGrp="1"/>
          </p:cNvSpPr>
          <p:nvPr>
            <p:ph type="title"/>
          </p:nvPr>
        </p:nvSpPr>
        <p:spPr/>
        <p:txBody>
          <a:bodyPr/>
          <a:lstStyle/>
          <a:p>
            <a:pPr eaLnBrk="1" hangingPunct="1"/>
            <a:r>
              <a:rPr lang="en-US" altLang="en-US"/>
              <a:t>Storage Consolidation</a:t>
            </a:r>
          </a:p>
        </p:txBody>
      </p:sp>
      <p:pic>
        <p:nvPicPr>
          <p:cNvPr id="122883" name="Picture 2">
            <a:extLst>
              <a:ext uri="{FF2B5EF4-FFF2-40B4-BE49-F238E27FC236}">
                <a16:creationId xmlns:a16="http://schemas.microsoft.com/office/drawing/2014/main" id="{3156A506-C489-5247-8BC6-506643AD9D2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8600" y="1340768"/>
            <a:ext cx="8458200" cy="4293840"/>
          </a:xfrm>
        </p:spPr>
      </p:pic>
    </p:spTree>
    <p:extLst>
      <p:ext uri="{BB962C8B-B14F-4D97-AF65-F5344CB8AC3E}">
        <p14:creationId xmlns:p14="http://schemas.microsoft.com/office/powerpoint/2010/main" val="8523365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Title 1">
            <a:extLst>
              <a:ext uri="{FF2B5EF4-FFF2-40B4-BE49-F238E27FC236}">
                <a16:creationId xmlns:a16="http://schemas.microsoft.com/office/drawing/2014/main" id="{C0DE9D79-5524-1A4C-9E5C-1D96B783E9AA}"/>
              </a:ext>
            </a:extLst>
          </p:cNvPr>
          <p:cNvSpPr>
            <a:spLocks noGrp="1"/>
          </p:cNvSpPr>
          <p:nvPr>
            <p:ph type="title"/>
          </p:nvPr>
        </p:nvSpPr>
        <p:spPr/>
        <p:txBody>
          <a:bodyPr/>
          <a:lstStyle/>
          <a:p>
            <a:pPr eaLnBrk="1" hangingPunct="1"/>
            <a:r>
              <a:rPr lang="en-US" altLang="en-US"/>
              <a:t>Phase 2 - Virtualization</a:t>
            </a:r>
          </a:p>
        </p:txBody>
      </p:sp>
      <p:sp>
        <p:nvSpPr>
          <p:cNvPr id="123907" name="Content Placeholder 2">
            <a:extLst>
              <a:ext uri="{FF2B5EF4-FFF2-40B4-BE49-F238E27FC236}">
                <a16:creationId xmlns:a16="http://schemas.microsoft.com/office/drawing/2014/main" id="{95EA120D-4D4F-5941-873A-F698C728490B}"/>
              </a:ext>
            </a:extLst>
          </p:cNvPr>
          <p:cNvSpPr>
            <a:spLocks noGrp="1"/>
          </p:cNvSpPr>
          <p:nvPr>
            <p:ph idx="1"/>
          </p:nvPr>
        </p:nvSpPr>
        <p:spPr/>
        <p:txBody>
          <a:bodyPr/>
          <a:lstStyle/>
          <a:p>
            <a:pPr eaLnBrk="1" hangingPunct="1"/>
            <a:r>
              <a:rPr lang="en-US" altLang="en-US" sz="2800" dirty="0"/>
              <a:t>Creates virtual resource pools for servers, storage and applications</a:t>
            </a:r>
          </a:p>
          <a:p>
            <a:pPr eaLnBrk="1" hangingPunct="1"/>
            <a:r>
              <a:rPr lang="en-US" altLang="en-US" sz="2800" dirty="0"/>
              <a:t>Enables rapid delivery of new services</a:t>
            </a:r>
          </a:p>
          <a:p>
            <a:pPr eaLnBrk="1" hangingPunct="1"/>
            <a:r>
              <a:rPr lang="en-US" altLang="en-US" sz="2800" dirty="0"/>
              <a:t>Increases availability and utilization</a:t>
            </a:r>
          </a:p>
          <a:p>
            <a:pPr eaLnBrk="1" hangingPunct="1"/>
            <a:r>
              <a:rPr lang="en-US" altLang="en-US" sz="2800" dirty="0"/>
              <a:t>Helps the business track operational expenditures</a:t>
            </a:r>
          </a:p>
          <a:p>
            <a:pPr eaLnBrk="1" hangingPunct="1"/>
            <a:r>
              <a:rPr lang="en-US" altLang="en-US" sz="2800" dirty="0"/>
              <a:t>Reduces operational expenditures by conserving power and only using what is needed at that time </a:t>
            </a:r>
          </a:p>
        </p:txBody>
      </p:sp>
    </p:spTree>
    <p:extLst>
      <p:ext uri="{BB962C8B-B14F-4D97-AF65-F5344CB8AC3E}">
        <p14:creationId xmlns:p14="http://schemas.microsoft.com/office/powerpoint/2010/main" val="5511153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a:extLst>
              <a:ext uri="{FF2B5EF4-FFF2-40B4-BE49-F238E27FC236}">
                <a16:creationId xmlns:a16="http://schemas.microsoft.com/office/drawing/2014/main" id="{1A7A622B-B56F-3C4A-AFB5-C3B80974266F}"/>
              </a:ext>
            </a:extLst>
          </p:cNvPr>
          <p:cNvSpPr>
            <a:spLocks noGrp="1"/>
          </p:cNvSpPr>
          <p:nvPr>
            <p:ph type="title"/>
          </p:nvPr>
        </p:nvSpPr>
        <p:spPr/>
        <p:txBody>
          <a:bodyPr/>
          <a:lstStyle/>
          <a:p>
            <a:pPr eaLnBrk="1" hangingPunct="1"/>
            <a:r>
              <a:rPr lang="en-US" altLang="en-US"/>
              <a:t>Optimizing Application Performance</a:t>
            </a:r>
          </a:p>
        </p:txBody>
      </p:sp>
      <p:pic>
        <p:nvPicPr>
          <p:cNvPr id="124931" name="Picture 2">
            <a:extLst>
              <a:ext uri="{FF2B5EF4-FFF2-40B4-BE49-F238E27FC236}">
                <a16:creationId xmlns:a16="http://schemas.microsoft.com/office/drawing/2014/main" id="{B4E5E77B-47DF-B746-B298-073829B2A56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4800" y="1447800"/>
            <a:ext cx="8534400" cy="4213448"/>
          </a:xfrm>
        </p:spPr>
      </p:pic>
    </p:spTree>
    <p:extLst>
      <p:ext uri="{BB962C8B-B14F-4D97-AF65-F5344CB8AC3E}">
        <p14:creationId xmlns:p14="http://schemas.microsoft.com/office/powerpoint/2010/main" val="991492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itle 1">
            <a:extLst>
              <a:ext uri="{FF2B5EF4-FFF2-40B4-BE49-F238E27FC236}">
                <a16:creationId xmlns:a16="http://schemas.microsoft.com/office/drawing/2014/main" id="{B8702285-BED4-204C-BD47-F1C13D8BFBDC}"/>
              </a:ext>
            </a:extLst>
          </p:cNvPr>
          <p:cNvSpPr>
            <a:spLocks noGrp="1"/>
          </p:cNvSpPr>
          <p:nvPr>
            <p:ph type="title"/>
          </p:nvPr>
        </p:nvSpPr>
        <p:spPr/>
        <p:txBody>
          <a:bodyPr/>
          <a:lstStyle/>
          <a:p>
            <a:pPr eaLnBrk="1" hangingPunct="1"/>
            <a:r>
              <a:rPr lang="en-US" altLang="en-US"/>
              <a:t>Phase 3 - Automate</a:t>
            </a:r>
          </a:p>
        </p:txBody>
      </p:sp>
      <p:sp>
        <p:nvSpPr>
          <p:cNvPr id="125955" name="Content Placeholder 2">
            <a:extLst>
              <a:ext uri="{FF2B5EF4-FFF2-40B4-BE49-F238E27FC236}">
                <a16:creationId xmlns:a16="http://schemas.microsoft.com/office/drawing/2014/main" id="{277DFACA-88C4-CF4F-81B3-7DEDB3D34C12}"/>
              </a:ext>
            </a:extLst>
          </p:cNvPr>
          <p:cNvSpPr>
            <a:spLocks noGrp="1"/>
          </p:cNvSpPr>
          <p:nvPr>
            <p:ph idx="1"/>
          </p:nvPr>
        </p:nvSpPr>
        <p:spPr/>
        <p:txBody>
          <a:bodyPr/>
          <a:lstStyle/>
          <a:p>
            <a:pPr eaLnBrk="1" hangingPunct="1"/>
            <a:r>
              <a:rPr lang="en-US" altLang="en-US"/>
              <a:t>Provisioning workflow is now possible</a:t>
            </a:r>
          </a:p>
          <a:p>
            <a:pPr eaLnBrk="1" hangingPunct="1"/>
            <a:r>
              <a:rPr lang="en-US" altLang="en-US"/>
              <a:t>Data Center resources are classified and managed by policy-driven processes</a:t>
            </a:r>
          </a:p>
          <a:p>
            <a:pPr eaLnBrk="1" hangingPunct="1"/>
            <a:r>
              <a:rPr lang="en-US" altLang="en-US"/>
              <a:t>Services levels are inherent in the policy</a:t>
            </a:r>
          </a:p>
          <a:p>
            <a:pPr eaLnBrk="1" hangingPunct="1"/>
            <a:r>
              <a:rPr lang="en-US" altLang="en-US"/>
              <a:t>Enables the creation of on-demand, utility-based computing infrastructure that allows IT to align with the business goals</a:t>
            </a:r>
          </a:p>
        </p:txBody>
      </p:sp>
    </p:spTree>
    <p:extLst>
      <p:ext uri="{BB962C8B-B14F-4D97-AF65-F5344CB8AC3E}">
        <p14:creationId xmlns:p14="http://schemas.microsoft.com/office/powerpoint/2010/main" val="3763713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ChangeArrowheads="1"/>
          </p:cNvSpPr>
          <p:nvPr>
            <p:ph type="title"/>
          </p:nvPr>
        </p:nvSpPr>
        <p:spPr>
          <a:xfrm>
            <a:off x="457200" y="83389"/>
            <a:ext cx="8382000" cy="519113"/>
          </a:xfrm>
          <a:ln/>
        </p:spPr>
        <p:txBody>
          <a:bodyPr/>
          <a:lstStyle/>
          <a:p>
            <a:r>
              <a:rPr lang="en-GB" dirty="0"/>
              <a:t>Virtual Data Centre</a:t>
            </a:r>
          </a:p>
        </p:txBody>
      </p:sp>
      <p:sp>
        <p:nvSpPr>
          <p:cNvPr id="245763" name="Rectangle 3"/>
          <p:cNvSpPr>
            <a:spLocks noGrp="1" noChangeArrowheads="1"/>
          </p:cNvSpPr>
          <p:nvPr>
            <p:ph type="body" idx="1"/>
          </p:nvPr>
        </p:nvSpPr>
        <p:spPr>
          <a:xfrm>
            <a:off x="179512" y="836712"/>
            <a:ext cx="8206036" cy="4896544"/>
          </a:xfrm>
        </p:spPr>
        <p:txBody>
          <a:bodyPr/>
          <a:lstStyle/>
          <a:p>
            <a:pPr>
              <a:buFontTx/>
              <a:buNone/>
            </a:pPr>
            <a:r>
              <a:rPr lang="en-GB" sz="2400" dirty="0"/>
              <a:t>Collection of virtual resources, e.g.</a:t>
            </a:r>
          </a:p>
          <a:p>
            <a:pPr lvl="2"/>
            <a:r>
              <a:rPr lang="en-GB" dirty="0"/>
              <a:t> Virtual machine</a:t>
            </a:r>
          </a:p>
          <a:p>
            <a:pPr lvl="2"/>
            <a:r>
              <a:rPr lang="en-GB" dirty="0"/>
              <a:t> Virtual switches</a:t>
            </a:r>
          </a:p>
          <a:p>
            <a:pPr lvl="2"/>
            <a:r>
              <a:rPr lang="en-GB" dirty="0"/>
              <a:t> Virtual links</a:t>
            </a:r>
          </a:p>
          <a:p>
            <a:pPr>
              <a:buFontTx/>
              <a:buNone/>
            </a:pPr>
            <a:r>
              <a:rPr lang="en-GB" sz="2400" dirty="0"/>
              <a:t>	A virtualized Data Centre consists of some or all the hardware virtualized.</a:t>
            </a:r>
          </a:p>
          <a:p>
            <a:pPr lvl="2"/>
            <a:r>
              <a:rPr lang="en-GB" dirty="0"/>
              <a:t> Servers (Physical machines)</a:t>
            </a:r>
          </a:p>
          <a:p>
            <a:pPr lvl="2"/>
            <a:r>
              <a:rPr lang="en-GB" dirty="0"/>
              <a:t>Storage</a:t>
            </a:r>
          </a:p>
          <a:p>
            <a:pPr lvl="2"/>
            <a:r>
              <a:rPr lang="en-GB" dirty="0"/>
              <a:t>Network devices (switch, router)</a:t>
            </a:r>
          </a:p>
          <a:p>
            <a:pPr lvl="2"/>
            <a:r>
              <a:rPr lang="en-GB" dirty="0"/>
              <a:t>Power distribution systems</a:t>
            </a:r>
          </a:p>
          <a:p>
            <a:pPr lvl="2"/>
            <a:r>
              <a:rPr lang="en-GB" dirty="0"/>
              <a:t>Cooling systems</a:t>
            </a:r>
          </a:p>
          <a:p>
            <a:pPr marL="457200" lvl="1" indent="0">
              <a:buNone/>
            </a:pPr>
            <a:endParaRPr lang="en-GB" sz="2400" dirty="0">
              <a:solidFill>
                <a:srgbClr val="3333FF"/>
              </a:solidFill>
            </a:endParaRPr>
          </a:p>
          <a:p>
            <a:pPr lvl="1"/>
            <a:endParaRPr lang="en-GB" sz="2400" dirty="0">
              <a:solidFill>
                <a:srgbClr val="3333FF"/>
              </a:solidFill>
            </a:endParaRPr>
          </a:p>
          <a:p>
            <a:pPr lvl="1"/>
            <a:endParaRPr lang="en-GB" dirty="0">
              <a:solidFill>
                <a:srgbClr val="3333FF"/>
              </a:solidFill>
            </a:endParaRPr>
          </a:p>
          <a:p>
            <a:pPr marL="457200" lvl="1" indent="0">
              <a:buNone/>
            </a:pPr>
            <a:endParaRPr lang="en-GB" dirty="0">
              <a:solidFill>
                <a:srgbClr val="3333FF"/>
              </a:solidFill>
            </a:endParaRPr>
          </a:p>
          <a:p>
            <a:pPr marL="914400" lvl="2" indent="0">
              <a:buNone/>
            </a:pPr>
            <a:endParaRPr lang="en-GB" dirty="0">
              <a:solidFill>
                <a:srgbClr val="3333FF"/>
              </a:solidFill>
            </a:endParaRPr>
          </a:p>
          <a:p>
            <a:pPr marL="1371600" lvl="3" indent="0">
              <a:buNone/>
            </a:pPr>
            <a:endParaRPr lang="en-GB" dirty="0">
              <a:solidFill>
                <a:srgbClr val="3333FF"/>
              </a:solidFill>
            </a:endParaRPr>
          </a:p>
          <a:p>
            <a:pPr lvl="3"/>
            <a:endParaRPr lang="en-GB" dirty="0">
              <a:solidFill>
                <a:srgbClr val="3333FF"/>
              </a:solidFill>
            </a:endParaRPr>
          </a:p>
          <a:p>
            <a:pPr marL="1371600" lvl="3" indent="0">
              <a:buNone/>
            </a:pPr>
            <a:endParaRPr lang="en-GB" dirty="0">
              <a:solidFill>
                <a:srgbClr val="3333FF"/>
              </a:solidFill>
            </a:endParaRPr>
          </a:p>
          <a:p>
            <a:pPr lvl="2"/>
            <a:endParaRPr lang="en-GB" dirty="0">
              <a:solidFill>
                <a:srgbClr val="3333FF"/>
              </a:solidFill>
            </a:endParaRPr>
          </a:p>
          <a:p>
            <a:pPr lvl="2"/>
            <a:endParaRPr lang="en-GB" dirty="0">
              <a:solidFill>
                <a:srgbClr val="3333FF"/>
              </a:solidFill>
            </a:endParaRPr>
          </a:p>
          <a:p>
            <a:pPr lvl="8">
              <a:buNone/>
            </a:pPr>
            <a:endParaRPr lang="en-GB" sz="2000" dirty="0">
              <a:solidFill>
                <a:srgbClr val="3333FF"/>
              </a:solidFill>
            </a:endParaRPr>
          </a:p>
          <a:p>
            <a:pPr lvl="2">
              <a:buNone/>
            </a:pPr>
            <a:endParaRPr lang="en-GB" dirty="0">
              <a:solidFill>
                <a:srgbClr val="3333FF"/>
              </a:solidFill>
            </a:endParaRPr>
          </a:p>
        </p:txBody>
      </p:sp>
    </p:spTree>
    <p:extLst>
      <p:ext uri="{BB962C8B-B14F-4D97-AF65-F5344CB8AC3E}">
        <p14:creationId xmlns:p14="http://schemas.microsoft.com/office/powerpoint/2010/main" val="1822961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49CE7-4522-044D-83B1-A98069D5FE46}"/>
              </a:ext>
            </a:extLst>
          </p:cNvPr>
          <p:cNvSpPr>
            <a:spLocks noGrp="1"/>
          </p:cNvSpPr>
          <p:nvPr>
            <p:ph type="title"/>
          </p:nvPr>
        </p:nvSpPr>
        <p:spPr/>
        <p:txBody>
          <a:bodyPr/>
          <a:lstStyle/>
          <a:p>
            <a:r>
              <a:rPr lang="en-US" dirty="0"/>
              <a:t>Student Activity</a:t>
            </a:r>
          </a:p>
        </p:txBody>
      </p:sp>
      <p:sp>
        <p:nvSpPr>
          <p:cNvPr id="3" name="Content Placeholder 2">
            <a:extLst>
              <a:ext uri="{FF2B5EF4-FFF2-40B4-BE49-F238E27FC236}">
                <a16:creationId xmlns:a16="http://schemas.microsoft.com/office/drawing/2014/main" id="{1CEE2C87-B7A6-194B-9272-3DBDC8EE4449}"/>
              </a:ext>
            </a:extLst>
          </p:cNvPr>
          <p:cNvSpPr>
            <a:spLocks noGrp="1"/>
          </p:cNvSpPr>
          <p:nvPr>
            <p:ph idx="1"/>
          </p:nvPr>
        </p:nvSpPr>
        <p:spPr/>
        <p:txBody>
          <a:bodyPr/>
          <a:lstStyle/>
          <a:p>
            <a:r>
              <a:rPr lang="en-US" dirty="0"/>
              <a:t>Discuss in a group about the importance of Dara Centre virtualization.</a:t>
            </a:r>
          </a:p>
        </p:txBody>
      </p:sp>
      <p:sp>
        <p:nvSpPr>
          <p:cNvPr id="4" name="Date Placeholder 3">
            <a:extLst>
              <a:ext uri="{FF2B5EF4-FFF2-40B4-BE49-F238E27FC236}">
                <a16:creationId xmlns:a16="http://schemas.microsoft.com/office/drawing/2014/main" id="{E7797FB1-415C-5746-B8B2-AD20833EB43D}"/>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1D6C23D3-D394-4742-B7F2-9B4B11F65AC8}"/>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092424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12B5C-CA1C-DE4C-BE39-0263CD6D614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04B63E0-A0BC-0042-8450-8890A7880F6D}"/>
              </a:ext>
            </a:extLst>
          </p:cNvPr>
          <p:cNvSpPr>
            <a:spLocks noGrp="1"/>
          </p:cNvSpPr>
          <p:nvPr>
            <p:ph idx="1"/>
          </p:nvPr>
        </p:nvSpPr>
        <p:spPr/>
        <p:txBody>
          <a:bodyPr/>
          <a:lstStyle/>
          <a:p>
            <a:r>
              <a:rPr lang="en-GB" sz="2000" dirty="0"/>
              <a:t>Santana, G.A.A. (2013) </a:t>
            </a:r>
            <a:r>
              <a:rPr lang="en-GB" sz="2000" i="1" dirty="0"/>
              <a:t>Data Centre Virtualization Fundamentals: Understanding Techniques and Designs for Highly Efficient Data Centres with Cisco Nexus</a:t>
            </a:r>
            <a:r>
              <a:rPr lang="en-GB" sz="2000" dirty="0"/>
              <a:t>, UCS, MDS, and Beyond, Pearson Education.</a:t>
            </a:r>
            <a:endParaRPr lang="en-US" sz="2000" dirty="0"/>
          </a:p>
          <a:p>
            <a:r>
              <a:rPr lang="en-US" sz="2000" dirty="0"/>
              <a:t>CIBSE. Data </a:t>
            </a:r>
            <a:r>
              <a:rPr lang="en-US" sz="2000" dirty="0" err="1"/>
              <a:t>Centres</a:t>
            </a:r>
            <a:r>
              <a:rPr lang="en-US" sz="2000" dirty="0"/>
              <a:t>: An Introduction to Concepts and Design, KS18. London: Chartered Institution of Building Services Engineers; 2012</a:t>
            </a:r>
          </a:p>
          <a:p>
            <a:r>
              <a:rPr lang="en-GB" sz="2000" dirty="0"/>
              <a:t>Ajay Ahuja (2015). State Data </a:t>
            </a:r>
            <a:r>
              <a:rPr lang="en-GB" sz="2000" dirty="0" err="1"/>
              <a:t>Center</a:t>
            </a:r>
            <a:r>
              <a:rPr lang="en-GB" sz="2000" dirty="0"/>
              <a:t>: Top Ten Design Parameters, Towards Next Generation E-Government.</a:t>
            </a:r>
          </a:p>
          <a:p>
            <a:r>
              <a:rPr lang="en-GB" sz="2000" dirty="0"/>
              <a:t>Bin </a:t>
            </a:r>
            <a:r>
              <a:rPr lang="en-GB" sz="2000" dirty="0" err="1"/>
              <a:t>Wanga</a:t>
            </a:r>
            <a:r>
              <a:rPr lang="en-GB" sz="2000" dirty="0"/>
              <a:t>, </a:t>
            </a:r>
            <a:r>
              <a:rPr lang="en-GB" sz="2000" dirty="0" err="1"/>
              <a:t>Zhengwei</a:t>
            </a:r>
            <a:r>
              <a:rPr lang="en-GB" sz="2000" dirty="0"/>
              <a:t> . </a:t>
            </a:r>
            <a:r>
              <a:rPr lang="en-GB" sz="2000" dirty="0" err="1"/>
              <a:t>Ruhui</a:t>
            </a:r>
            <a:r>
              <a:rPr lang="en-GB" sz="2000" dirty="0"/>
              <a:t> </a:t>
            </a:r>
            <a:r>
              <a:rPr lang="en-GB" sz="2000" dirty="0" err="1"/>
              <a:t>Maa</a:t>
            </a:r>
            <a:r>
              <a:rPr lang="en-GB" sz="2000" dirty="0"/>
              <a:t>, Haibing </a:t>
            </a:r>
            <a:r>
              <a:rPr lang="en-GB" sz="2000" dirty="0" err="1"/>
              <a:t>Guana</a:t>
            </a:r>
            <a:r>
              <a:rPr lang="en-GB" sz="2000" dirty="0"/>
              <a:t>, Athanasios &amp; </a:t>
            </a:r>
            <a:r>
              <a:rPr lang="en-GB" sz="2000" dirty="0" err="1"/>
              <a:t>Vasilakos</a:t>
            </a:r>
            <a:r>
              <a:rPr lang="en-GB" sz="2000" dirty="0"/>
              <a:t> (2015). A survey on data centre networking for cloud computing, Computer Networks 91 (2015) 528 541</a:t>
            </a:r>
            <a:endParaRPr lang="en-US" sz="2000" dirty="0"/>
          </a:p>
        </p:txBody>
      </p:sp>
      <p:sp>
        <p:nvSpPr>
          <p:cNvPr id="4" name="Date Placeholder 3">
            <a:extLst>
              <a:ext uri="{FF2B5EF4-FFF2-40B4-BE49-F238E27FC236}">
                <a16:creationId xmlns:a16="http://schemas.microsoft.com/office/drawing/2014/main" id="{381D73AF-FAFF-5041-98C0-6B49B0E0AB40}"/>
              </a:ext>
            </a:extLst>
          </p:cNvPr>
          <p:cNvSpPr>
            <a:spLocks noGrp="1"/>
          </p:cNvSpPr>
          <p:nvPr>
            <p:ph type="dt" sz="half" idx="10"/>
          </p:nvPr>
        </p:nvSpPr>
        <p:spPr/>
        <p:txBody>
          <a:bodyPr/>
          <a:lstStyle/>
          <a:p>
            <a:pPr>
              <a:defRPr/>
            </a:pPr>
            <a:fld id="{2303D31F-598B-47EE-BA37-93F097A3D676}" type="datetime1">
              <a:rPr lang="en-GB" altLang="en-US" smtClean="0"/>
              <a:pPr>
                <a:defRPr/>
              </a:pPr>
              <a:t>20/08/2020</a:t>
            </a:fld>
            <a:endParaRPr lang="en-GB" altLang="en-US"/>
          </a:p>
        </p:txBody>
      </p:sp>
      <p:sp>
        <p:nvSpPr>
          <p:cNvPr id="5" name="Slide Number Placeholder 4">
            <a:extLst>
              <a:ext uri="{FF2B5EF4-FFF2-40B4-BE49-F238E27FC236}">
                <a16:creationId xmlns:a16="http://schemas.microsoft.com/office/drawing/2014/main" id="{E294B07A-3BAE-3241-81EA-1E7044824D08}"/>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7947992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9390</TotalTime>
  <Words>2847</Words>
  <Application>Microsoft Macintosh PowerPoint</Application>
  <PresentationFormat>On-screen Show (4:3)</PresentationFormat>
  <Paragraphs>321</Paragraphs>
  <Slides>31</Slides>
  <Notes>27</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7" baseType="lpstr">
      <vt:lpstr>Arial</vt:lpstr>
      <vt:lpstr>Myriad Pro</vt:lpstr>
      <vt:lpstr>Verdana</vt:lpstr>
      <vt:lpstr>Wingdings</vt:lpstr>
      <vt:lpstr>20140311PresentationUWTSDTemplate</vt:lpstr>
      <vt:lpstr>Clip</vt:lpstr>
      <vt:lpstr>ACUA 6001</vt:lpstr>
      <vt:lpstr>Lesson Aims</vt:lpstr>
      <vt:lpstr>What is a Data Center?</vt:lpstr>
      <vt:lpstr>Data and Data Ownership?</vt:lpstr>
      <vt:lpstr>Core of the Data Centre</vt:lpstr>
      <vt:lpstr>Data Center Functions</vt:lpstr>
      <vt:lpstr>Data Center Resources</vt:lpstr>
      <vt:lpstr>Groups in the Data Center</vt:lpstr>
      <vt:lpstr>World of the Data Center</vt:lpstr>
      <vt:lpstr>Roles in the Data Center</vt:lpstr>
      <vt:lpstr>DC Manager Responsibilities</vt:lpstr>
      <vt:lpstr>The Data Center Manager</vt:lpstr>
      <vt:lpstr>Compliance Requirements</vt:lpstr>
      <vt:lpstr>Cost Management</vt:lpstr>
      <vt:lpstr>Who makes decisions?</vt:lpstr>
      <vt:lpstr>Know your Decision Makers</vt:lpstr>
      <vt:lpstr>Today’s Business Processes are Complex </vt:lpstr>
      <vt:lpstr>Other considerations</vt:lpstr>
      <vt:lpstr>Evolution of the Data Center</vt:lpstr>
      <vt:lpstr>How Cisco Views the DC</vt:lpstr>
      <vt:lpstr>CISCO Data Center 3.0 Value Proposition</vt:lpstr>
      <vt:lpstr>Data Center 3.0 Benefits</vt:lpstr>
      <vt:lpstr>The Three-Phase Approach</vt:lpstr>
      <vt:lpstr>Phase 1 - Consolidate</vt:lpstr>
      <vt:lpstr>Storage Consolidation</vt:lpstr>
      <vt:lpstr>Phase 2 - Virtualization</vt:lpstr>
      <vt:lpstr>Optimizing Application Performance</vt:lpstr>
      <vt:lpstr>Phase 3 - Automate</vt:lpstr>
      <vt:lpstr>Virtual Data Centre</vt:lpstr>
      <vt:lpstr>Student 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Modak Koushik</cp:lastModifiedBy>
  <cp:revision>62</cp:revision>
  <cp:lastPrinted>2018-07-09T15:27:01Z</cp:lastPrinted>
  <dcterms:created xsi:type="dcterms:W3CDTF">2002-10-07T19:43:58Z</dcterms:created>
  <dcterms:modified xsi:type="dcterms:W3CDTF">2020-08-20T00:15:51Z</dcterms:modified>
</cp:coreProperties>
</file>