
<file path=[Content_Types].xml><?xml version="1.0" encoding="utf-8"?>
<Types xmlns="http://schemas.openxmlformats.org/package/2006/content-types">
  <Default Extension="png" ContentType="image/png"/>
  <Default Extension="m4a" ContentType="audio/mp4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1"/>
  </p:sldMasterIdLst>
  <p:notesMasterIdLst>
    <p:notesMasterId r:id="rId15"/>
  </p:notesMasterIdLst>
  <p:sldIdLst>
    <p:sldId id="257" r:id="rId2"/>
    <p:sldId id="258" r:id="rId3"/>
    <p:sldId id="261" r:id="rId4"/>
    <p:sldId id="259" r:id="rId5"/>
    <p:sldId id="264" r:id="rId6"/>
    <p:sldId id="262" r:id="rId7"/>
    <p:sldId id="266" r:id="rId8"/>
    <p:sldId id="267" r:id="rId9"/>
    <p:sldId id="265" r:id="rId10"/>
    <p:sldId id="268" r:id="rId11"/>
    <p:sldId id="270" r:id="rId12"/>
    <p:sldId id="269" r:id="rId13"/>
    <p:sldId id="260" r:id="rId14"/>
  </p:sldIdLst>
  <p:sldSz cx="12192000" cy="6858000"/>
  <p:notesSz cx="6858000" cy="9144000"/>
  <p:defaultTextStyle>
    <a:defPPr>
      <a:defRPr lang="de-DE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Mahrenholtz, Christoph" initials="MC" lastIdx="1" clrIdx="0">
    <p:extLst>
      <p:ext uri="{19B8F6BF-5375-455C-9EA6-DF929625EA0E}">
        <p15:presenceInfo xmlns:p15="http://schemas.microsoft.com/office/powerpoint/2012/main" userId="S-1-5-21-298394176-374244697-626215762-7010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8474" autoAdjust="0"/>
    <p:restoredTop sz="65938" autoAdjust="0"/>
  </p:normalViewPr>
  <p:slideViewPr>
    <p:cSldViewPr snapToGrid="0">
      <p:cViewPr varScale="1">
        <p:scale>
          <a:sx n="73" d="100"/>
          <a:sy n="73" d="100"/>
        </p:scale>
        <p:origin x="1176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commentAuthors" Target="commentAuthors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Kopfzeilenplatzhalt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de-DE"/>
          </a:p>
        </p:txBody>
      </p:sp>
      <p:sp>
        <p:nvSpPr>
          <p:cNvPr id="3" name="Datumsplatzhalt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A1BA371-34DD-4B41-A1A9-9078D901C64D}" type="datetimeFigureOut">
              <a:rPr lang="de-DE" smtClean="0"/>
              <a:t>21.06.2020</a:t>
            </a:fld>
            <a:endParaRPr lang="de-DE"/>
          </a:p>
        </p:txBody>
      </p:sp>
      <p:sp>
        <p:nvSpPr>
          <p:cNvPr id="4" name="Folienbildplatzhalt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de-DE"/>
          </a:p>
        </p:txBody>
      </p:sp>
      <p:sp>
        <p:nvSpPr>
          <p:cNvPr id="5" name="Notizenplatzhalt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de-DE" smtClean="0"/>
              <a:t>Textmasterformat bearbeiten</a:t>
            </a:r>
          </a:p>
          <a:p>
            <a:pPr lvl="1"/>
            <a:r>
              <a:rPr lang="de-DE" smtClean="0"/>
              <a:t>Zweite Ebene</a:t>
            </a:r>
          </a:p>
          <a:p>
            <a:pPr lvl="2"/>
            <a:r>
              <a:rPr lang="de-DE" smtClean="0"/>
              <a:t>Dritte Ebene</a:t>
            </a:r>
          </a:p>
          <a:p>
            <a:pPr lvl="3"/>
            <a:r>
              <a:rPr lang="de-DE" smtClean="0"/>
              <a:t>Vierte Ebene</a:t>
            </a:r>
          </a:p>
          <a:p>
            <a:pPr lvl="4"/>
            <a:r>
              <a:rPr lang="de-DE" smtClean="0"/>
              <a:t>Fünfte Ebene</a:t>
            </a:r>
            <a:endParaRPr lang="de-DE"/>
          </a:p>
        </p:txBody>
      </p:sp>
      <p:sp>
        <p:nvSpPr>
          <p:cNvPr id="6" name="Fußzeilenplatzhalt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de-DE"/>
          </a:p>
        </p:txBody>
      </p:sp>
      <p:sp>
        <p:nvSpPr>
          <p:cNvPr id="7" name="Foliennummernplatzhalt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5C77646-34F7-4629-853F-8061655B5F27}" type="slidenum">
              <a:rPr lang="de-DE" smtClean="0"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6273163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 smtClean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C77646-34F7-4629-853F-8061655B5F27}" type="slidenum">
              <a:rPr lang="de-DE" smtClean="0"/>
              <a:t>2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70929050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DE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C77646-34F7-4629-853F-8061655B5F27}" type="slidenum">
              <a:rPr lang="de-DE" smtClean="0"/>
              <a:t>3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31469690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DE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C77646-34F7-4629-853F-8061655B5F27}" type="slidenum">
              <a:rPr lang="de-DE" smtClean="0"/>
              <a:t>4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84419124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 smtClean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C77646-34F7-4629-853F-8061655B5F27}" type="slidenum">
              <a:rPr lang="de-DE" smtClean="0"/>
              <a:t>5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50215599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DE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C77646-34F7-4629-853F-8061655B5F27}" type="slidenum">
              <a:rPr lang="de-DE" smtClean="0"/>
              <a:t>6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91832257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de-DE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C77646-34F7-4629-853F-8061655B5F27}" type="slidenum">
              <a:rPr lang="de-DE" smtClean="0"/>
              <a:t>7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91711526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de-DE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C77646-34F7-4629-853F-8061655B5F27}" type="slidenum">
              <a:rPr lang="de-DE" smtClean="0"/>
              <a:t>8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62524191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de-DE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C77646-34F7-4629-853F-8061655B5F27}" type="slidenum">
              <a:rPr lang="de-DE" smtClean="0"/>
              <a:t>9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9267583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DE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C77646-34F7-4629-853F-8061655B5F27}" type="slidenum">
              <a:rPr lang="de-DE" smtClean="0"/>
              <a:t>10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60082464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DE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C77646-34F7-4629-853F-8061655B5F27}" type="slidenum">
              <a:rPr lang="de-DE" smtClean="0"/>
              <a:t>11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400590392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1200" baseline="0" dirty="0" smtClean="0">
              <a:solidFill>
                <a:schemeClr val="tx1">
                  <a:lumMod val="65000"/>
                  <a:lumOff val="3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1200" dirty="0" smtClean="0">
              <a:solidFill>
                <a:schemeClr val="tx1">
                  <a:lumMod val="65000"/>
                  <a:lumOff val="3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de-DE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C77646-34F7-4629-853F-8061655B5F27}" type="slidenum">
              <a:rPr lang="de-DE" smtClean="0"/>
              <a:t>12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95851409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DE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C77646-34F7-4629-853F-8061655B5F27}" type="slidenum">
              <a:rPr lang="de-DE" smtClean="0"/>
              <a:t>13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76805303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elfoli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de-DE" smtClean="0"/>
              <a:t>Titelmasterformat durch Klicken bearbeiten</a:t>
            </a:r>
            <a:endParaRPr lang="de-DE"/>
          </a:p>
        </p:txBody>
      </p:sp>
      <p:sp>
        <p:nvSpPr>
          <p:cNvPr id="3" name="Untertitel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de-DE" smtClean="0"/>
              <a:t>Formatvorlage des Untertitelmasters durch Klicken bearbeiten</a:t>
            </a:r>
            <a:endParaRPr lang="de-DE"/>
          </a:p>
        </p:txBody>
      </p:sp>
      <p:sp>
        <p:nvSpPr>
          <p:cNvPr id="4" name="Datumsplatzhalt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5630F5-7589-4F72-AB29-45D6570C632D}" type="datetime1">
              <a:rPr lang="de-DE" smtClean="0"/>
              <a:t>21.06.2020</a:t>
            </a:fld>
            <a:endParaRPr lang="de-DE"/>
          </a:p>
        </p:txBody>
      </p:sp>
      <p:sp>
        <p:nvSpPr>
          <p:cNvPr id="5" name="Fußzeilenplatzhal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Foliennummernplatzhalt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A41AAA-C367-4629-B95A-103D1458DA87}" type="slidenum">
              <a:rPr lang="de-DE" smtClean="0"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61824939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el und Inha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smtClean="0"/>
              <a:t>Titelmasterformat durch Klicken bearbeiten</a:t>
            </a:r>
            <a:endParaRPr lang="de-DE"/>
          </a:p>
        </p:txBody>
      </p:sp>
      <p:sp>
        <p:nvSpPr>
          <p:cNvPr id="3" name="Inhaltsplatzhalt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de-DE" smtClean="0"/>
              <a:t>Textmasterformat bearbeiten</a:t>
            </a:r>
          </a:p>
          <a:p>
            <a:pPr lvl="1"/>
            <a:r>
              <a:rPr lang="de-DE" smtClean="0"/>
              <a:t>Zweite Ebene</a:t>
            </a:r>
          </a:p>
          <a:p>
            <a:pPr lvl="2"/>
            <a:r>
              <a:rPr lang="de-DE" smtClean="0"/>
              <a:t>Dritte Ebene</a:t>
            </a:r>
          </a:p>
          <a:p>
            <a:pPr lvl="3"/>
            <a:r>
              <a:rPr lang="de-DE" smtClean="0"/>
              <a:t>Vierte Ebene</a:t>
            </a:r>
          </a:p>
          <a:p>
            <a:pPr lvl="4"/>
            <a:r>
              <a:rPr lang="de-DE" smtClean="0"/>
              <a:t>Fünfte Ebene</a:t>
            </a:r>
            <a:endParaRPr lang="de-DE"/>
          </a:p>
        </p:txBody>
      </p:sp>
      <p:sp>
        <p:nvSpPr>
          <p:cNvPr id="4" name="Datumsplatzhalt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246BA-73C7-479E-9E52-70A799B5096C}" type="datetime1">
              <a:rPr lang="de-DE" smtClean="0"/>
              <a:t>21.06.2020</a:t>
            </a:fld>
            <a:endParaRPr lang="de-DE"/>
          </a:p>
        </p:txBody>
      </p:sp>
      <p:sp>
        <p:nvSpPr>
          <p:cNvPr id="5" name="Fußzeilenplatzhal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Foliennummernplatzhalt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A41AAA-C367-4629-B95A-103D1458DA87}" type="slidenum">
              <a:rPr lang="de-DE" smtClean="0"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1723188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Abschnitts-&#10;überschri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de-DE" smtClean="0"/>
              <a:t>Titelmasterformat durch Klicken bearbeiten</a:t>
            </a:r>
            <a:endParaRPr lang="de-DE"/>
          </a:p>
        </p:txBody>
      </p:sp>
      <p:sp>
        <p:nvSpPr>
          <p:cNvPr id="3" name="Textplatzhalt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de-DE" smtClean="0"/>
              <a:t>Textmasterformat bearbeiten</a:t>
            </a:r>
          </a:p>
        </p:txBody>
      </p:sp>
      <p:sp>
        <p:nvSpPr>
          <p:cNvPr id="4" name="Datumsplatzhalt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5258B0-21C2-43BF-8BFD-2E1523B1C1BE}" type="datetime1">
              <a:rPr lang="de-DE" smtClean="0"/>
              <a:t>21.06.2020</a:t>
            </a:fld>
            <a:endParaRPr lang="de-DE"/>
          </a:p>
        </p:txBody>
      </p:sp>
      <p:sp>
        <p:nvSpPr>
          <p:cNvPr id="5" name="Fußzeilenplatzhal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Foliennummernplatzhalt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A41AAA-C367-4629-B95A-103D1458DA87}" type="slidenum">
              <a:rPr lang="de-DE" smtClean="0"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2981051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Zwei Inhal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smtClean="0"/>
              <a:t>Titelmasterformat durch Klicken bearbeiten</a:t>
            </a:r>
            <a:endParaRPr lang="de-DE"/>
          </a:p>
        </p:txBody>
      </p:sp>
      <p:sp>
        <p:nvSpPr>
          <p:cNvPr id="3" name="Inhaltsplatzhalt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de-DE" smtClean="0"/>
              <a:t>Textmasterformat bearbeiten</a:t>
            </a:r>
          </a:p>
          <a:p>
            <a:pPr lvl="1"/>
            <a:r>
              <a:rPr lang="de-DE" smtClean="0"/>
              <a:t>Zweite Ebene</a:t>
            </a:r>
          </a:p>
          <a:p>
            <a:pPr lvl="2"/>
            <a:r>
              <a:rPr lang="de-DE" smtClean="0"/>
              <a:t>Dritte Ebene</a:t>
            </a:r>
          </a:p>
          <a:p>
            <a:pPr lvl="3"/>
            <a:r>
              <a:rPr lang="de-DE" smtClean="0"/>
              <a:t>Vierte Ebene</a:t>
            </a:r>
          </a:p>
          <a:p>
            <a:pPr lvl="4"/>
            <a:r>
              <a:rPr lang="de-DE" smtClean="0"/>
              <a:t>Fünfte Ebene</a:t>
            </a:r>
            <a:endParaRPr lang="de-DE"/>
          </a:p>
        </p:txBody>
      </p:sp>
      <p:sp>
        <p:nvSpPr>
          <p:cNvPr id="4" name="Inhaltsplatzhalt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de-DE" smtClean="0"/>
              <a:t>Textmasterformat bearbeiten</a:t>
            </a:r>
          </a:p>
          <a:p>
            <a:pPr lvl="1"/>
            <a:r>
              <a:rPr lang="de-DE" smtClean="0"/>
              <a:t>Zweite Ebene</a:t>
            </a:r>
          </a:p>
          <a:p>
            <a:pPr lvl="2"/>
            <a:r>
              <a:rPr lang="de-DE" smtClean="0"/>
              <a:t>Dritte Ebene</a:t>
            </a:r>
          </a:p>
          <a:p>
            <a:pPr lvl="3"/>
            <a:r>
              <a:rPr lang="de-DE" smtClean="0"/>
              <a:t>Vierte Ebene</a:t>
            </a:r>
          </a:p>
          <a:p>
            <a:pPr lvl="4"/>
            <a:r>
              <a:rPr lang="de-DE" smtClean="0"/>
              <a:t>Fünfte Ebene</a:t>
            </a:r>
            <a:endParaRPr lang="de-DE"/>
          </a:p>
        </p:txBody>
      </p:sp>
      <p:sp>
        <p:nvSpPr>
          <p:cNvPr id="5" name="Datumsplatzhalt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9F58AD-0E4B-421D-8454-6D0A074ACD2A}" type="datetime1">
              <a:rPr lang="de-DE" smtClean="0"/>
              <a:t>21.06.2020</a:t>
            </a:fld>
            <a:endParaRPr lang="de-DE"/>
          </a:p>
        </p:txBody>
      </p:sp>
      <p:sp>
        <p:nvSpPr>
          <p:cNvPr id="6" name="Fußzeilenplatzhalt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Foliennummernplatzhalt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A41AAA-C367-4629-B95A-103D1458DA87}" type="slidenum">
              <a:rPr lang="de-DE" smtClean="0"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532711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Vergleic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de-DE" smtClean="0"/>
              <a:t>Titelmasterformat durch Klicken bearbeiten</a:t>
            </a:r>
            <a:endParaRPr lang="de-DE"/>
          </a:p>
        </p:txBody>
      </p:sp>
      <p:sp>
        <p:nvSpPr>
          <p:cNvPr id="3" name="Textplatzhalt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de-DE" smtClean="0"/>
              <a:t>Textmasterformat bearbeiten</a:t>
            </a:r>
          </a:p>
        </p:txBody>
      </p:sp>
      <p:sp>
        <p:nvSpPr>
          <p:cNvPr id="4" name="Inhaltsplatzhalt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de-DE" smtClean="0"/>
              <a:t>Textmasterformat bearbeiten</a:t>
            </a:r>
          </a:p>
          <a:p>
            <a:pPr lvl="1"/>
            <a:r>
              <a:rPr lang="de-DE" smtClean="0"/>
              <a:t>Zweite Ebene</a:t>
            </a:r>
          </a:p>
          <a:p>
            <a:pPr lvl="2"/>
            <a:r>
              <a:rPr lang="de-DE" smtClean="0"/>
              <a:t>Dritte Ebene</a:t>
            </a:r>
          </a:p>
          <a:p>
            <a:pPr lvl="3"/>
            <a:r>
              <a:rPr lang="de-DE" smtClean="0"/>
              <a:t>Vierte Ebene</a:t>
            </a:r>
          </a:p>
          <a:p>
            <a:pPr lvl="4"/>
            <a:r>
              <a:rPr lang="de-DE" smtClean="0"/>
              <a:t>Fünfte Ebene</a:t>
            </a:r>
            <a:endParaRPr lang="de-DE"/>
          </a:p>
        </p:txBody>
      </p:sp>
      <p:sp>
        <p:nvSpPr>
          <p:cNvPr id="5" name="Textplatzhalt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de-DE" smtClean="0"/>
              <a:t>Textmasterformat bearbeiten</a:t>
            </a:r>
          </a:p>
        </p:txBody>
      </p:sp>
      <p:sp>
        <p:nvSpPr>
          <p:cNvPr id="6" name="Inhaltsplatzhalt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de-DE" smtClean="0"/>
              <a:t>Textmasterformat bearbeiten</a:t>
            </a:r>
          </a:p>
          <a:p>
            <a:pPr lvl="1"/>
            <a:r>
              <a:rPr lang="de-DE" smtClean="0"/>
              <a:t>Zweite Ebene</a:t>
            </a:r>
          </a:p>
          <a:p>
            <a:pPr lvl="2"/>
            <a:r>
              <a:rPr lang="de-DE" smtClean="0"/>
              <a:t>Dritte Ebene</a:t>
            </a:r>
          </a:p>
          <a:p>
            <a:pPr lvl="3"/>
            <a:r>
              <a:rPr lang="de-DE" smtClean="0"/>
              <a:t>Vierte Ebene</a:t>
            </a:r>
          </a:p>
          <a:p>
            <a:pPr lvl="4"/>
            <a:r>
              <a:rPr lang="de-DE" smtClean="0"/>
              <a:t>Fünfte Ebene</a:t>
            </a:r>
            <a:endParaRPr lang="de-DE"/>
          </a:p>
        </p:txBody>
      </p:sp>
      <p:sp>
        <p:nvSpPr>
          <p:cNvPr id="7" name="Datumsplatzhalt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572C6-2EB3-4104-8E0D-EFCBC11FD47F}" type="datetime1">
              <a:rPr lang="de-DE" smtClean="0"/>
              <a:t>21.06.2020</a:t>
            </a:fld>
            <a:endParaRPr lang="de-DE"/>
          </a:p>
        </p:txBody>
      </p:sp>
      <p:sp>
        <p:nvSpPr>
          <p:cNvPr id="8" name="Fußzeilenplatzhalt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9" name="Foliennummernplatzhalt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A41AAA-C367-4629-B95A-103D1458DA87}" type="slidenum">
              <a:rPr lang="de-DE" smtClean="0"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8595881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Nur Tite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smtClean="0"/>
              <a:t>Titelmasterformat durch Klicken bearbeiten</a:t>
            </a:r>
            <a:endParaRPr lang="de-DE"/>
          </a:p>
        </p:txBody>
      </p:sp>
      <p:sp>
        <p:nvSpPr>
          <p:cNvPr id="3" name="Datumsplatzhalt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6CEE64-E8E8-4382-B08E-25630C628C3B}" type="datetime1">
              <a:rPr lang="de-DE" smtClean="0"/>
              <a:t>21.06.2020</a:t>
            </a:fld>
            <a:endParaRPr lang="de-DE"/>
          </a:p>
        </p:txBody>
      </p:sp>
      <p:sp>
        <p:nvSpPr>
          <p:cNvPr id="4" name="Fußzeilenplatzhalt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5" name="Foliennummernplatzhalt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A41AAA-C367-4629-B95A-103D1458DA87}" type="slidenum">
              <a:rPr lang="de-DE" smtClean="0"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2386056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Le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umsplatzhalter 1"/>
          <p:cNvSpPr>
            <a:spLocks noGrp="1"/>
          </p:cNvSpPr>
          <p:nvPr>
            <p:ph type="dt" sz="half" idx="10"/>
          </p:nvPr>
        </p:nvSpPr>
        <p:spPr>
          <a:xfrm>
            <a:off x="8864600" y="6345766"/>
            <a:ext cx="2743200" cy="365125"/>
          </a:xfrm>
        </p:spPr>
        <p:txBody>
          <a:bodyPr/>
          <a:lstStyle/>
          <a:p>
            <a:fld id="{8BC0FB2E-43CC-4679-87FC-27F30553DE07}" type="datetime1">
              <a:rPr lang="de-DE" smtClean="0"/>
              <a:t>21.06.2020</a:t>
            </a:fld>
            <a:endParaRPr lang="de-DE"/>
          </a:p>
        </p:txBody>
      </p:sp>
      <p:sp>
        <p:nvSpPr>
          <p:cNvPr id="3" name="Fußzeilenplatzhalt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12"/>
          </p:nvPr>
        </p:nvSpPr>
        <p:spPr>
          <a:xfrm>
            <a:off x="584200" y="6345767"/>
            <a:ext cx="2743200" cy="365125"/>
          </a:xfrm>
        </p:spPr>
        <p:txBody>
          <a:bodyPr/>
          <a:lstStyle>
            <a:lvl1pPr algn="l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fld id="{27A41AAA-C367-4629-B95A-103D1458DA87}" type="slidenum">
              <a:rPr lang="de-DE" smtClean="0"/>
              <a:pPr/>
              <a:t>‹Nr.›</a:t>
            </a:fld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358394063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Inhalt mit Überschri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de-DE" smtClean="0"/>
              <a:t>Titelmasterformat durch Klicken bearbeiten</a:t>
            </a:r>
            <a:endParaRPr lang="de-DE"/>
          </a:p>
        </p:txBody>
      </p:sp>
      <p:sp>
        <p:nvSpPr>
          <p:cNvPr id="3" name="Inhaltsplatzhalt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de-DE" smtClean="0"/>
              <a:t>Textmasterformat bearbeiten</a:t>
            </a:r>
          </a:p>
          <a:p>
            <a:pPr lvl="1"/>
            <a:r>
              <a:rPr lang="de-DE" smtClean="0"/>
              <a:t>Zweite Ebene</a:t>
            </a:r>
          </a:p>
          <a:p>
            <a:pPr lvl="2"/>
            <a:r>
              <a:rPr lang="de-DE" smtClean="0"/>
              <a:t>Dritte Ebene</a:t>
            </a:r>
          </a:p>
          <a:p>
            <a:pPr lvl="3"/>
            <a:r>
              <a:rPr lang="de-DE" smtClean="0"/>
              <a:t>Vierte Ebene</a:t>
            </a:r>
          </a:p>
          <a:p>
            <a:pPr lvl="4"/>
            <a:r>
              <a:rPr lang="de-DE" smtClean="0"/>
              <a:t>Fünfte Ebene</a:t>
            </a:r>
            <a:endParaRPr lang="de-DE"/>
          </a:p>
        </p:txBody>
      </p:sp>
      <p:sp>
        <p:nvSpPr>
          <p:cNvPr id="4" name="Textplatzhalt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de-DE" smtClean="0"/>
              <a:t>Textmasterformat bearbeiten</a:t>
            </a:r>
          </a:p>
        </p:txBody>
      </p:sp>
      <p:sp>
        <p:nvSpPr>
          <p:cNvPr id="5" name="Datumsplatzhalt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7C08B6-D265-4F5A-9517-D72068314723}" type="datetime1">
              <a:rPr lang="de-DE" smtClean="0"/>
              <a:t>21.06.2020</a:t>
            </a:fld>
            <a:endParaRPr lang="de-DE"/>
          </a:p>
        </p:txBody>
      </p:sp>
      <p:sp>
        <p:nvSpPr>
          <p:cNvPr id="6" name="Fußzeilenplatzhalt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Foliennummernplatzhalt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A41AAA-C367-4629-B95A-103D1458DA87}" type="slidenum">
              <a:rPr lang="de-DE" smtClean="0"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9317966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Bild mit Überschri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de-DE" smtClean="0"/>
              <a:t>Titelmasterformat durch Klicken bearbeiten</a:t>
            </a:r>
            <a:endParaRPr lang="de-DE"/>
          </a:p>
        </p:txBody>
      </p:sp>
      <p:sp>
        <p:nvSpPr>
          <p:cNvPr id="3" name="Bildplatzhalt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de-DE"/>
          </a:p>
        </p:txBody>
      </p:sp>
      <p:sp>
        <p:nvSpPr>
          <p:cNvPr id="4" name="Textplatzhalt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de-DE" smtClean="0"/>
              <a:t>Textmasterformat bearbeiten</a:t>
            </a:r>
          </a:p>
        </p:txBody>
      </p:sp>
      <p:sp>
        <p:nvSpPr>
          <p:cNvPr id="5" name="Datumsplatzhalt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6765A5-716E-4AB2-A050-A8632067A038}" type="datetime1">
              <a:rPr lang="de-DE" smtClean="0"/>
              <a:t>21.06.2020</a:t>
            </a:fld>
            <a:endParaRPr lang="de-DE"/>
          </a:p>
        </p:txBody>
      </p:sp>
      <p:sp>
        <p:nvSpPr>
          <p:cNvPr id="6" name="Fußzeilenplatzhalt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Foliennummernplatzhalt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A41AAA-C367-4629-B95A-103D1458DA87}" type="slidenum">
              <a:rPr lang="de-DE" smtClean="0"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6476092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el und vertikaler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smtClean="0"/>
              <a:t>Titelmasterformat durch Klicken bearbeiten</a:t>
            </a:r>
            <a:endParaRPr lang="de-DE"/>
          </a:p>
        </p:txBody>
      </p:sp>
      <p:sp>
        <p:nvSpPr>
          <p:cNvPr id="3" name="Vertikaler Textplatzhalt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de-DE" smtClean="0"/>
              <a:t>Textmasterformat bearbeiten</a:t>
            </a:r>
          </a:p>
          <a:p>
            <a:pPr lvl="1"/>
            <a:r>
              <a:rPr lang="de-DE" smtClean="0"/>
              <a:t>Zweite Ebene</a:t>
            </a:r>
          </a:p>
          <a:p>
            <a:pPr lvl="2"/>
            <a:r>
              <a:rPr lang="de-DE" smtClean="0"/>
              <a:t>Dritte Ebene</a:t>
            </a:r>
          </a:p>
          <a:p>
            <a:pPr lvl="3"/>
            <a:r>
              <a:rPr lang="de-DE" smtClean="0"/>
              <a:t>Vierte Ebene</a:t>
            </a:r>
          </a:p>
          <a:p>
            <a:pPr lvl="4"/>
            <a:r>
              <a:rPr lang="de-DE" smtClean="0"/>
              <a:t>Fünfte Ebene</a:t>
            </a:r>
            <a:endParaRPr lang="de-DE"/>
          </a:p>
        </p:txBody>
      </p:sp>
      <p:sp>
        <p:nvSpPr>
          <p:cNvPr id="4" name="Datumsplatzhalt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5E23C2-2602-4DE3-99EA-9D684F71DA7C}" type="datetime1">
              <a:rPr lang="de-DE" smtClean="0"/>
              <a:t>21.06.2020</a:t>
            </a:fld>
            <a:endParaRPr lang="de-DE"/>
          </a:p>
        </p:txBody>
      </p:sp>
      <p:sp>
        <p:nvSpPr>
          <p:cNvPr id="5" name="Fußzeilenplatzhal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Foliennummernplatzhalt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A41AAA-C367-4629-B95A-103D1458DA87}" type="slidenum">
              <a:rPr lang="de-DE" smtClean="0"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3650185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kaler Titel u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kaler Titel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de-DE" smtClean="0"/>
              <a:t>Titelmasterformat durch Klicken bearbeiten</a:t>
            </a:r>
            <a:endParaRPr lang="de-DE"/>
          </a:p>
        </p:txBody>
      </p:sp>
      <p:sp>
        <p:nvSpPr>
          <p:cNvPr id="3" name="Vertikaler Textplatzhalt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de-DE" smtClean="0"/>
              <a:t>Textmasterformat bearbeiten</a:t>
            </a:r>
          </a:p>
          <a:p>
            <a:pPr lvl="1"/>
            <a:r>
              <a:rPr lang="de-DE" smtClean="0"/>
              <a:t>Zweite Ebene</a:t>
            </a:r>
          </a:p>
          <a:p>
            <a:pPr lvl="2"/>
            <a:r>
              <a:rPr lang="de-DE" smtClean="0"/>
              <a:t>Dritte Ebene</a:t>
            </a:r>
          </a:p>
          <a:p>
            <a:pPr lvl="3"/>
            <a:r>
              <a:rPr lang="de-DE" smtClean="0"/>
              <a:t>Vierte Ebene</a:t>
            </a:r>
          </a:p>
          <a:p>
            <a:pPr lvl="4"/>
            <a:r>
              <a:rPr lang="de-DE" smtClean="0"/>
              <a:t>Fünfte Ebene</a:t>
            </a:r>
            <a:endParaRPr lang="de-DE"/>
          </a:p>
        </p:txBody>
      </p:sp>
      <p:sp>
        <p:nvSpPr>
          <p:cNvPr id="4" name="Datumsplatzhalt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F12FE6-2A53-47CF-BB72-97EBC62C0EA7}" type="datetime1">
              <a:rPr lang="de-DE" smtClean="0"/>
              <a:t>21.06.2020</a:t>
            </a:fld>
            <a:endParaRPr lang="de-DE"/>
          </a:p>
        </p:txBody>
      </p:sp>
      <p:sp>
        <p:nvSpPr>
          <p:cNvPr id="5" name="Fußzeilenplatzhal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Foliennummernplatzhalt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A41AAA-C367-4629-B95A-103D1458DA87}" type="slidenum">
              <a:rPr lang="de-DE" smtClean="0"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1192288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platzhalt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de-DE" smtClean="0"/>
              <a:t>Titelmasterformat durch Klicken bearbeiten</a:t>
            </a:r>
            <a:endParaRPr lang="de-DE"/>
          </a:p>
        </p:txBody>
      </p:sp>
      <p:sp>
        <p:nvSpPr>
          <p:cNvPr id="3" name="Textplatzhalt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de-DE" smtClean="0"/>
              <a:t>Textmasterformat bearbeiten</a:t>
            </a:r>
          </a:p>
          <a:p>
            <a:pPr lvl="1"/>
            <a:r>
              <a:rPr lang="de-DE" smtClean="0"/>
              <a:t>Zweite Ebene</a:t>
            </a:r>
          </a:p>
          <a:p>
            <a:pPr lvl="2"/>
            <a:r>
              <a:rPr lang="de-DE" smtClean="0"/>
              <a:t>Dritte Ebene</a:t>
            </a:r>
          </a:p>
          <a:p>
            <a:pPr lvl="3"/>
            <a:r>
              <a:rPr lang="de-DE" smtClean="0"/>
              <a:t>Vierte Ebene</a:t>
            </a:r>
          </a:p>
          <a:p>
            <a:pPr lvl="4"/>
            <a:r>
              <a:rPr lang="de-DE" smtClean="0"/>
              <a:t>Fünfte Ebene</a:t>
            </a:r>
            <a:endParaRPr lang="de-DE"/>
          </a:p>
        </p:txBody>
      </p:sp>
      <p:sp>
        <p:nvSpPr>
          <p:cNvPr id="4" name="Datumsplatzhalt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B617EE-D0B8-45FF-B709-DCB2DBC2EC3C}" type="datetime1">
              <a:rPr lang="de-DE" smtClean="0"/>
              <a:t>21.06.2020</a:t>
            </a:fld>
            <a:endParaRPr lang="de-DE"/>
          </a:p>
        </p:txBody>
      </p:sp>
      <p:sp>
        <p:nvSpPr>
          <p:cNvPr id="5" name="Fußzeilenplatzhalt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de-DE"/>
          </a:p>
        </p:txBody>
      </p:sp>
      <p:sp>
        <p:nvSpPr>
          <p:cNvPr id="6" name="Foliennummernplatzhalt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7A41AAA-C367-4629-B95A-103D1458DA87}" type="slidenum">
              <a:rPr lang="de-DE" smtClean="0"/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3489175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iming>
    <p:tnLst>
      <p:par>
        <p:cTn id="1" dur="indefinite" restart="never" nodeType="tmRoot"/>
      </p:par>
    </p:tnLst>
  </p:timing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de-D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2.png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2.png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7.png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notesSlide" Target="../notesSlides/notesSlid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2.png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9.jpeg"/><Relationship Id="rId5" Type="http://schemas.openxmlformats.org/officeDocument/2006/relationships/image" Target="../media/image8.jpeg"/><Relationship Id="rId4" Type="http://schemas.openxmlformats.org/officeDocument/2006/relationships/notesSlide" Target="../notesSlides/notesSlide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2.png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11.png"/><Relationship Id="rId5" Type="http://schemas.openxmlformats.org/officeDocument/2006/relationships/image" Target="../media/image10.jpeg"/><Relationship Id="rId4" Type="http://schemas.openxmlformats.org/officeDocument/2006/relationships/notesSlide" Target="../notesSlides/notesSlide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2.png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13.jpeg"/><Relationship Id="rId5" Type="http://schemas.openxmlformats.org/officeDocument/2006/relationships/image" Target="../media/image12.jpeg"/><Relationship Id="rId4" Type="http://schemas.openxmlformats.org/officeDocument/2006/relationships/notesSlide" Target="../notesSlides/notesSlide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2.png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notesSlide" Target="../notesSlides/notesSlide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2.png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image" Target="../media/image17.png"/><Relationship Id="rId5" Type="http://schemas.openxmlformats.org/officeDocument/2006/relationships/image" Target="../media/image16.png"/><Relationship Id="rId4" Type="http://schemas.openxmlformats.org/officeDocument/2006/relationships/notesSlide" Target="../notesSlides/notesSlide8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20.png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image" Target="../media/image19.png"/><Relationship Id="rId5" Type="http://schemas.openxmlformats.org/officeDocument/2006/relationships/image" Target="../media/image18.jpeg"/><Relationship Id="rId4" Type="http://schemas.openxmlformats.org/officeDocument/2006/relationships/notesSlide" Target="../notesSlides/notesSlide9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image" Target="../media/image2.png"/><Relationship Id="rId5" Type="http://schemas.openxmlformats.org/officeDocument/2006/relationships/image" Target="../media/image21.png"/><Relationship Id="rId4" Type="http://schemas.openxmlformats.org/officeDocument/2006/relationships/notesSlide" Target="../notesSlides/notesSlide10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image" Target="../media/image2.png"/><Relationship Id="rId5" Type="http://schemas.openxmlformats.org/officeDocument/2006/relationships/image" Target="../media/image22.png"/><Relationship Id="rId4" Type="http://schemas.openxmlformats.org/officeDocument/2006/relationships/notesSlide" Target="../notesSlides/notesSlide1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Inhaltsplatzhalter 2"/>
          <p:cNvSpPr>
            <a:spLocks noGrp="1"/>
          </p:cNvSpPr>
          <p:nvPr>
            <p:ph idx="1"/>
          </p:nvPr>
        </p:nvSpPr>
        <p:spPr>
          <a:xfrm>
            <a:off x="838200" y="1244600"/>
            <a:ext cx="11001866" cy="4932363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US" sz="3600" dirty="0">
                <a:latin typeface="Arial" panose="020B0604020202020204" pitchFamily="34" charset="0"/>
                <a:cs typeface="Arial" panose="020B0604020202020204" pitchFamily="34" charset="0"/>
              </a:rPr>
              <a:t>Assignment </a:t>
            </a:r>
            <a:r>
              <a:rPr lang="en-US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1</a:t>
            </a:r>
            <a:endParaRPr lang="en-US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3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Critical </a:t>
            </a:r>
            <a:r>
              <a:rPr 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analysis of a contemporary issue in marketing </a:t>
            </a:r>
            <a:r>
              <a:rPr lang="en-US" sz="3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management: </a:t>
            </a:r>
          </a:p>
          <a:p>
            <a:pPr marL="0" indent="0">
              <a:buNone/>
            </a:pPr>
            <a:r>
              <a:rPr lang="en-US" sz="3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Social </a:t>
            </a:r>
            <a:r>
              <a:rPr 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media mining and </a:t>
            </a:r>
            <a:r>
              <a:rPr lang="en-US" sz="3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influencers for marketing</a:t>
            </a:r>
            <a:endParaRPr lang="en-US" sz="3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Module: 	Marketing Management	</a:t>
            </a: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Module 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code</a:t>
            </a: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	BMMB7012D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Student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:	</a:t>
            </a: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Christoph 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Mahrenholtz	</a:t>
            </a: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Student 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ID number:	1905805</a:t>
            </a:r>
          </a:p>
          <a:p>
            <a:pPr marL="0" indent="0">
              <a:buNone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Date:	</a:t>
            </a: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	21 June 2020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		Duration: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	12 slides</a:t>
            </a:r>
            <a:endParaRPr lang="de-DE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Rechteck 1"/>
          <p:cNvSpPr/>
          <p:nvPr/>
        </p:nvSpPr>
        <p:spPr>
          <a:xfrm>
            <a:off x="11155680" y="768096"/>
            <a:ext cx="502920" cy="94183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6351342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hteck 7"/>
          <p:cNvSpPr/>
          <p:nvPr/>
        </p:nvSpPr>
        <p:spPr>
          <a:xfrm>
            <a:off x="0" y="651933"/>
            <a:ext cx="12192000" cy="5571067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5" name="Textfeld 4"/>
          <p:cNvSpPr txBox="1"/>
          <p:nvPr/>
        </p:nvSpPr>
        <p:spPr>
          <a:xfrm>
            <a:off x="322937" y="982620"/>
            <a:ext cx="11361852" cy="5447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3600" b="1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</a:t>
            </a:r>
          </a:p>
          <a:p>
            <a:endParaRPr lang="de-DE" sz="1200" dirty="0" smtClean="0">
              <a:solidFill>
                <a:schemeClr val="tx1">
                  <a:lumMod val="65000"/>
                  <a:lumOff val="3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de-DE" sz="3600" dirty="0" err="1" smtClean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Presentation</a:t>
            </a:r>
            <a:r>
              <a:rPr lang="de-DE" sz="36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r>
              <a:rPr lang="en-US" sz="3600" i="1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Social </a:t>
            </a:r>
            <a:r>
              <a:rPr lang="en-US" sz="3600" i="1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media mining and </a:t>
            </a:r>
            <a:r>
              <a:rPr lang="en-US" sz="3600" i="1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US" sz="3600" i="1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3600" i="1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influencers </a:t>
            </a:r>
            <a:r>
              <a:rPr lang="en-US" sz="3600" i="1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for marketing</a:t>
            </a:r>
          </a:p>
          <a:p>
            <a:endParaRPr lang="de-DE" sz="1200" dirty="0" smtClean="0">
              <a:solidFill>
                <a:schemeClr val="tx1">
                  <a:lumMod val="65000"/>
                  <a:lumOff val="3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de-DE" sz="3600" dirty="0" err="1" smtClean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Presenter</a:t>
            </a:r>
            <a:r>
              <a:rPr lang="de-DE" sz="36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r>
              <a:rPr lang="de-DE" sz="36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Christoph Mahrenholtz</a:t>
            </a:r>
          </a:p>
          <a:p>
            <a:r>
              <a:rPr lang="de-DE" sz="36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Head </a:t>
            </a:r>
            <a:r>
              <a:rPr lang="de-DE" sz="3600" dirty="0" err="1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of</a:t>
            </a:r>
            <a:r>
              <a:rPr lang="de-DE" sz="36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Engineering </a:t>
            </a:r>
          </a:p>
          <a:p>
            <a:r>
              <a:rPr lang="de-DE" sz="3600" dirty="0" err="1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Construction</a:t>
            </a:r>
            <a:r>
              <a:rPr lang="de-DE" sz="36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de-DE" sz="3600" dirty="0" err="1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products</a:t>
            </a:r>
            <a:r>
              <a:rPr lang="de-DE" sz="36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de-DE" sz="3600" dirty="0" err="1" smtClean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company</a:t>
            </a:r>
            <a:endParaRPr lang="de-DE" sz="3600" dirty="0">
              <a:solidFill>
                <a:schemeClr val="tx1">
                  <a:lumMod val="65000"/>
                  <a:lumOff val="3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de-DE" sz="3600" dirty="0" smtClean="0">
              <a:solidFill>
                <a:schemeClr val="tx1">
                  <a:lumMod val="65000"/>
                  <a:lumOff val="3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Foliennummernplatzhalter 2"/>
          <p:cNvSpPr>
            <a:spLocks noGrp="1"/>
          </p:cNvSpPr>
          <p:nvPr>
            <p:ph type="sldNum" sz="quarter" idx="12"/>
          </p:nvPr>
        </p:nvSpPr>
        <p:spPr>
          <a:xfrm>
            <a:off x="322937" y="6345767"/>
            <a:ext cx="11260667" cy="365125"/>
          </a:xfrm>
        </p:spPr>
        <p:txBody>
          <a:bodyPr/>
          <a:lstStyle/>
          <a:p>
            <a:r>
              <a:rPr lang="en-US" dirty="0">
                <a:solidFill>
                  <a:schemeClr val="tx1">
                    <a:lumMod val="65000"/>
                    <a:lumOff val="35000"/>
                  </a:schemeClr>
                </a:solidFill>
              </a:rPr>
              <a:t>Assignment </a:t>
            </a:r>
            <a:r>
              <a:rPr lang="en-US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1 </a:t>
            </a:r>
            <a:r>
              <a:rPr lang="en-US" dirty="0">
                <a:solidFill>
                  <a:schemeClr val="tx1">
                    <a:lumMod val="65000"/>
                    <a:lumOff val="35000"/>
                  </a:schemeClr>
                </a:solidFill>
              </a:rPr>
              <a:t>Marketing Management	</a:t>
            </a:r>
            <a:r>
              <a:rPr lang="en-US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			BMMB7012D</a:t>
            </a:r>
            <a:endParaRPr lang="en-US" dirty="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r>
              <a:rPr lang="en-US" dirty="0">
                <a:solidFill>
                  <a:schemeClr val="tx1">
                    <a:lumMod val="65000"/>
                    <a:lumOff val="35000"/>
                  </a:schemeClr>
                </a:solidFill>
              </a:rPr>
              <a:t>Christoph Mahrenholtz 	</a:t>
            </a:r>
            <a:r>
              <a:rPr lang="en-US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				Slide </a:t>
            </a:r>
            <a:r>
              <a:rPr lang="de-DE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1 </a:t>
            </a:r>
            <a:r>
              <a:rPr lang="de-DE" dirty="0" err="1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of</a:t>
            </a:r>
            <a:r>
              <a:rPr lang="de-DE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 12 </a:t>
            </a:r>
            <a:endParaRPr lang="de-DE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sp>
        <p:nvSpPr>
          <p:cNvPr id="7" name="Foliennummernplatzhalter 2"/>
          <p:cNvSpPr txBox="1">
            <a:spLocks/>
          </p:cNvSpPr>
          <p:nvPr/>
        </p:nvSpPr>
        <p:spPr>
          <a:xfrm>
            <a:off x="322937" y="131099"/>
            <a:ext cx="11260667" cy="39806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de-DE"/>
            </a:defPPr>
            <a:lvl1pPr marL="0" algn="l" defTabSz="914400" rtl="0" eaLnBrk="1" latinLnBrk="0" hangingPunct="1">
              <a:defRPr sz="12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21 June 2020				</a:t>
            </a:r>
            <a:r>
              <a:rPr lang="en-US" dirty="0">
                <a:solidFill>
                  <a:schemeClr val="tx1">
                    <a:lumMod val="65000"/>
                    <a:lumOff val="35000"/>
                  </a:schemeClr>
                </a:solidFill>
              </a:rPr>
              <a:t>	</a:t>
            </a:r>
            <a:r>
              <a:rPr lang="en-US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1905805</a:t>
            </a:r>
          </a:p>
          <a:p>
            <a:r>
              <a:rPr lang="en-US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Social media mining and influencers for marketing</a:t>
            </a:r>
          </a:p>
        </p:txBody>
      </p:sp>
      <p:pic>
        <p:nvPicPr>
          <p:cNvPr id="4" name="Grafik 3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00212" y="651932"/>
            <a:ext cx="6685281" cy="5571067"/>
          </a:xfrm>
          <a:prstGeom prst="rect">
            <a:avLst/>
          </a:prstGeom>
        </p:spPr>
      </p:pic>
      <p:sp>
        <p:nvSpPr>
          <p:cNvPr id="9" name="Foliennummernplatzhalter 2"/>
          <p:cNvSpPr txBox="1">
            <a:spLocks/>
          </p:cNvSpPr>
          <p:nvPr/>
        </p:nvSpPr>
        <p:spPr>
          <a:xfrm>
            <a:off x="11507317" y="5980642"/>
            <a:ext cx="862155" cy="24235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de-DE"/>
            </a:defPPr>
            <a:lvl1pPr marL="0" algn="l" defTabSz="914400" rtl="0" eaLnBrk="1" latinLnBrk="0" hangingPunct="1">
              <a:defRPr sz="12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de-DE" dirty="0" err="1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HiClipart</a:t>
            </a:r>
            <a:endParaRPr lang="de-DE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pic>
        <p:nvPicPr>
          <p:cNvPr id="3" name="Sound aufgezeichnet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4897119" y="98262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40311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9196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hteck 7"/>
          <p:cNvSpPr/>
          <p:nvPr/>
        </p:nvSpPr>
        <p:spPr>
          <a:xfrm>
            <a:off x="0" y="651933"/>
            <a:ext cx="12192000" cy="5571067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5" name="Textfeld 4"/>
          <p:cNvSpPr txBox="1"/>
          <p:nvPr/>
        </p:nvSpPr>
        <p:spPr>
          <a:xfrm>
            <a:off x="322937" y="982620"/>
            <a:ext cx="11361852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Social media ever more important</a:t>
            </a:r>
          </a:p>
          <a:p>
            <a:endParaRPr lang="en-GB" sz="1200" dirty="0" smtClean="0">
              <a:solidFill>
                <a:schemeClr val="tx1">
                  <a:lumMod val="65000"/>
                  <a:lumOff val="3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6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Game changer social media:</a:t>
            </a:r>
          </a:p>
          <a:p>
            <a:pPr marL="355600" indent="-355600">
              <a:buFontTx/>
              <a:buChar char="-"/>
            </a:pPr>
            <a:r>
              <a:rPr lang="en-US" sz="36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Increased tenfold last decade</a:t>
            </a:r>
          </a:p>
          <a:p>
            <a:pPr marL="355600" indent="-355600">
              <a:buFontTx/>
              <a:buChar char="-"/>
            </a:pPr>
            <a:r>
              <a:rPr lang="en-US" sz="36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Boosted by </a:t>
            </a:r>
            <a:r>
              <a:rPr lang="en-US" sz="36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todays </a:t>
            </a:r>
            <a:r>
              <a:rPr lang="en-US" sz="36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24/7 connection</a:t>
            </a:r>
          </a:p>
          <a:p>
            <a:pPr marL="355600" indent="-355600">
              <a:buFontTx/>
              <a:buChar char="-"/>
            </a:pPr>
            <a:r>
              <a:rPr lang="en-US" sz="36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7</a:t>
            </a:r>
            <a:r>
              <a:rPr lang="en-US" sz="36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6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out of 10 US adults use </a:t>
            </a:r>
            <a:r>
              <a:rPr lang="en-US" sz="36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it now</a:t>
            </a:r>
          </a:p>
          <a:p>
            <a:pPr marL="355600" indent="-355600">
              <a:buFontTx/>
              <a:buChar char="-"/>
            </a:pPr>
            <a:r>
              <a:rPr lang="en-US" sz="36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Even higher rates at Gen Y and Z</a:t>
            </a:r>
          </a:p>
          <a:p>
            <a:pPr marL="355600" indent="-355600">
              <a:buFontTx/>
              <a:buChar char="-"/>
            </a:pPr>
            <a:r>
              <a:rPr lang="en-US" sz="36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Suitable for Future Minds </a:t>
            </a:r>
          </a:p>
          <a:p>
            <a:pPr marL="355600" indent="-355600">
              <a:buFontTx/>
              <a:buChar char="-"/>
            </a:pPr>
            <a:endParaRPr lang="en-US" sz="3600" dirty="0" smtClean="0">
              <a:solidFill>
                <a:schemeClr val="tx1">
                  <a:lumMod val="65000"/>
                  <a:lumOff val="3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Foliennummernplatzhalter 2"/>
          <p:cNvSpPr>
            <a:spLocks noGrp="1"/>
          </p:cNvSpPr>
          <p:nvPr>
            <p:ph type="sldNum" sz="quarter" idx="12"/>
          </p:nvPr>
        </p:nvSpPr>
        <p:spPr>
          <a:xfrm>
            <a:off x="322937" y="6345767"/>
            <a:ext cx="11260667" cy="365125"/>
          </a:xfrm>
        </p:spPr>
        <p:txBody>
          <a:bodyPr/>
          <a:lstStyle/>
          <a:p>
            <a:r>
              <a:rPr lang="en-GB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Assignment 1 Marketing Management				BMMB7012D</a:t>
            </a:r>
          </a:p>
          <a:p>
            <a:r>
              <a:rPr lang="en-GB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Christoph Mahrenholtz 					Slide 2 of 12 </a:t>
            </a:r>
            <a:endParaRPr lang="en-GB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sp>
        <p:nvSpPr>
          <p:cNvPr id="7" name="Foliennummernplatzhalter 2"/>
          <p:cNvSpPr txBox="1">
            <a:spLocks/>
          </p:cNvSpPr>
          <p:nvPr/>
        </p:nvSpPr>
        <p:spPr>
          <a:xfrm>
            <a:off x="322937" y="131099"/>
            <a:ext cx="11260667" cy="39806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de-DE"/>
            </a:defPPr>
            <a:lvl1pPr marL="0" algn="l" defTabSz="914400" rtl="0" eaLnBrk="1" latinLnBrk="0" hangingPunct="1">
              <a:defRPr sz="12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21 June 2020					1905805</a:t>
            </a:r>
          </a:p>
          <a:p>
            <a:r>
              <a:rPr lang="en-US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Social media mining and influencers for marketing</a:t>
            </a:r>
            <a:endParaRPr lang="en-GB" dirty="0" smtClean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grpSp>
        <p:nvGrpSpPr>
          <p:cNvPr id="26" name="Gruppieren 25"/>
          <p:cNvGrpSpPr/>
          <p:nvPr/>
        </p:nvGrpSpPr>
        <p:grpSpPr>
          <a:xfrm>
            <a:off x="7854035" y="1777959"/>
            <a:ext cx="4134766" cy="3708927"/>
            <a:chOff x="7854035" y="1777959"/>
            <a:chExt cx="4134766" cy="3708927"/>
          </a:xfrm>
        </p:grpSpPr>
        <p:pic>
          <p:nvPicPr>
            <p:cNvPr id="16" name="Grafik 15"/>
            <p:cNvPicPr>
              <a:picLocks noChangeAspect="1"/>
            </p:cNvPicPr>
            <p:nvPr/>
          </p:nvPicPr>
          <p:blipFill rotWithShape="1">
            <a:blip r:embed="rId5"/>
            <a:srcRect l="28890" r="4194"/>
            <a:stretch/>
          </p:blipFill>
          <p:spPr>
            <a:xfrm>
              <a:off x="7854035" y="1777959"/>
              <a:ext cx="4134766" cy="3708927"/>
            </a:xfrm>
            <a:prstGeom prst="rect">
              <a:avLst/>
            </a:prstGeom>
          </p:spPr>
        </p:pic>
        <p:pic>
          <p:nvPicPr>
            <p:cNvPr id="17" name="Grafik 16"/>
            <p:cNvPicPr>
              <a:picLocks noChangeAspect="1"/>
            </p:cNvPicPr>
            <p:nvPr/>
          </p:nvPicPr>
          <p:blipFill rotWithShape="1">
            <a:blip r:embed="rId5"/>
            <a:srcRect l="73170" t="30134" r="3761" b="54457"/>
            <a:stretch/>
          </p:blipFill>
          <p:spPr>
            <a:xfrm>
              <a:off x="10499829" y="3196713"/>
              <a:ext cx="1425470" cy="571500"/>
            </a:xfrm>
            <a:prstGeom prst="rect">
              <a:avLst/>
            </a:prstGeom>
          </p:spPr>
        </p:pic>
        <p:pic>
          <p:nvPicPr>
            <p:cNvPr id="18" name="Grafik 17"/>
            <p:cNvPicPr>
              <a:picLocks noChangeAspect="1"/>
            </p:cNvPicPr>
            <p:nvPr/>
          </p:nvPicPr>
          <p:blipFill rotWithShape="1">
            <a:blip r:embed="rId5"/>
            <a:srcRect l="4889" t="28764" r="71896" b="56315"/>
            <a:stretch/>
          </p:blipFill>
          <p:spPr>
            <a:xfrm>
              <a:off x="10497364" y="2659607"/>
              <a:ext cx="1434511" cy="553385"/>
            </a:xfrm>
            <a:prstGeom prst="rect">
              <a:avLst/>
            </a:prstGeom>
          </p:spPr>
        </p:pic>
        <p:pic>
          <p:nvPicPr>
            <p:cNvPr id="19" name="Grafik 18"/>
            <p:cNvPicPr>
              <a:picLocks noChangeAspect="1"/>
            </p:cNvPicPr>
            <p:nvPr/>
          </p:nvPicPr>
          <p:blipFill rotWithShape="1">
            <a:blip r:embed="rId5"/>
            <a:srcRect l="4889" t="60608" r="71896" b="24325"/>
            <a:stretch/>
          </p:blipFill>
          <p:spPr>
            <a:xfrm>
              <a:off x="10497364" y="3815238"/>
              <a:ext cx="1434511" cy="558804"/>
            </a:xfrm>
            <a:prstGeom prst="rect">
              <a:avLst/>
            </a:prstGeom>
          </p:spPr>
        </p:pic>
        <p:pic>
          <p:nvPicPr>
            <p:cNvPr id="20" name="Grafik 19"/>
            <p:cNvPicPr>
              <a:picLocks noChangeAspect="1"/>
            </p:cNvPicPr>
            <p:nvPr/>
          </p:nvPicPr>
          <p:blipFill rotWithShape="1">
            <a:blip r:embed="rId5"/>
            <a:srcRect l="73170" t="61288" r="3956" b="23982"/>
            <a:stretch/>
          </p:blipFill>
          <p:spPr>
            <a:xfrm>
              <a:off x="10499184" y="4364063"/>
              <a:ext cx="1413415" cy="546343"/>
            </a:xfrm>
            <a:prstGeom prst="rect">
              <a:avLst/>
            </a:prstGeom>
          </p:spPr>
        </p:pic>
        <p:pic>
          <p:nvPicPr>
            <p:cNvPr id="22" name="Grafik 21"/>
            <p:cNvPicPr>
              <a:picLocks noChangeAspect="1"/>
            </p:cNvPicPr>
            <p:nvPr/>
          </p:nvPicPr>
          <p:blipFill rotWithShape="1">
            <a:blip r:embed="rId5"/>
            <a:srcRect l="28890" r="4194" b="94305"/>
            <a:stretch/>
          </p:blipFill>
          <p:spPr>
            <a:xfrm>
              <a:off x="7854035" y="2077052"/>
              <a:ext cx="4134766" cy="459788"/>
            </a:xfrm>
            <a:prstGeom prst="rect">
              <a:avLst/>
            </a:prstGeom>
          </p:spPr>
        </p:pic>
        <p:pic>
          <p:nvPicPr>
            <p:cNvPr id="23" name="Grafik 22"/>
            <p:cNvPicPr>
              <a:picLocks noChangeAspect="1"/>
            </p:cNvPicPr>
            <p:nvPr/>
          </p:nvPicPr>
          <p:blipFill rotWithShape="1">
            <a:blip r:embed="rId5"/>
            <a:srcRect l="28890" r="4194" b="94305"/>
            <a:stretch/>
          </p:blipFill>
          <p:spPr>
            <a:xfrm>
              <a:off x="7854035" y="4974167"/>
              <a:ext cx="4134766" cy="459788"/>
            </a:xfrm>
            <a:prstGeom prst="rect">
              <a:avLst/>
            </a:prstGeom>
          </p:spPr>
        </p:pic>
      </p:grpSp>
      <p:sp>
        <p:nvSpPr>
          <p:cNvPr id="27" name="Foliennummernplatzhalter 2"/>
          <p:cNvSpPr txBox="1">
            <a:spLocks/>
          </p:cNvSpPr>
          <p:nvPr/>
        </p:nvSpPr>
        <p:spPr>
          <a:xfrm>
            <a:off x="7854036" y="5609653"/>
            <a:ext cx="4153690" cy="18154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de-DE"/>
            </a:defPPr>
            <a:lvl1pPr marL="0" algn="l" defTabSz="914400" rtl="0" eaLnBrk="1" latinLnBrk="0" hangingPunct="1">
              <a:defRPr sz="12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de-DE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(PEW Research Center)</a:t>
            </a:r>
            <a:endParaRPr lang="en-GB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sp>
        <p:nvSpPr>
          <p:cNvPr id="28" name="Foliennummernplatzhalter 2"/>
          <p:cNvSpPr txBox="1">
            <a:spLocks/>
          </p:cNvSpPr>
          <p:nvPr/>
        </p:nvSpPr>
        <p:spPr>
          <a:xfrm>
            <a:off x="322936" y="5955041"/>
            <a:ext cx="4153690" cy="18154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de-DE"/>
            </a:defPPr>
            <a:lvl1pPr marL="0" algn="l" defTabSz="914400" rtl="0" eaLnBrk="1" latinLnBrk="0" hangingPunct="1">
              <a:defRPr sz="12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defRPr/>
            </a:pPr>
            <a:r>
              <a:rPr lang="en-GB" dirty="0">
                <a:solidFill>
                  <a:schemeClr val="tx1">
                    <a:lumMod val="65000"/>
                    <a:lumOff val="35000"/>
                  </a:schemeClr>
                </a:solidFill>
              </a:rPr>
              <a:t>(Smith, </a:t>
            </a:r>
            <a:r>
              <a:rPr lang="en-GB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2017; </a:t>
            </a:r>
            <a:r>
              <a:rPr lang="en-GB" dirty="0">
                <a:solidFill>
                  <a:schemeClr val="tx1">
                    <a:lumMod val="65000"/>
                    <a:lumOff val="35000"/>
                  </a:schemeClr>
                </a:solidFill>
              </a:rPr>
              <a:t>Watson, </a:t>
            </a:r>
            <a:r>
              <a:rPr lang="en-GB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2010)</a:t>
            </a:r>
            <a:endParaRPr lang="en-GB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sp>
        <p:nvSpPr>
          <p:cNvPr id="29" name="Rechteck 28"/>
          <p:cNvSpPr/>
          <p:nvPr/>
        </p:nvSpPr>
        <p:spPr>
          <a:xfrm>
            <a:off x="7844218" y="1790701"/>
            <a:ext cx="4154400" cy="36972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pic>
        <p:nvPicPr>
          <p:cNvPr id="25" name="Grafik 24" descr="https://www.pewresearch.org/wp-content/uploads/2017/01/FT_17.01.10_InternetFactSheets.png?w=640"/>
          <p:cNvPicPr/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616" b="9515"/>
          <a:stretch/>
        </p:blipFill>
        <p:spPr bwMode="auto">
          <a:xfrm>
            <a:off x="7854035" y="2171700"/>
            <a:ext cx="4134766" cy="2962275"/>
          </a:xfrm>
          <a:prstGeom prst="rect">
            <a:avLst/>
          </a:prstGeom>
          <a:noFill/>
          <a:ln>
            <a:noFill/>
          </a:ln>
        </p:spPr>
      </p:pic>
      <p:pic>
        <p:nvPicPr>
          <p:cNvPr id="31" name="Sound aufgezeichnet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379201" y="997309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80945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4777" fill="hold"/>
                                        <p:tgtEl>
                                          <p:spTgt spid="3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1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hteck 7"/>
          <p:cNvSpPr/>
          <p:nvPr/>
        </p:nvSpPr>
        <p:spPr>
          <a:xfrm>
            <a:off x="0" y="651933"/>
            <a:ext cx="12192000" cy="5571067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5" name="Textfeld 4"/>
          <p:cNvSpPr txBox="1"/>
          <p:nvPr/>
        </p:nvSpPr>
        <p:spPr>
          <a:xfrm>
            <a:off x="322937" y="982620"/>
            <a:ext cx="11361852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Social media interaction for marketing</a:t>
            </a:r>
          </a:p>
          <a:p>
            <a:endParaRPr lang="en-GB" sz="1200" dirty="0" smtClean="0">
              <a:solidFill>
                <a:schemeClr val="tx1">
                  <a:lumMod val="65000"/>
                  <a:lumOff val="3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6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Meeting of company and </a:t>
            </a:r>
            <a:br>
              <a:rPr lang="en-GB" sz="36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customers in:</a:t>
            </a:r>
          </a:p>
          <a:p>
            <a:pPr marL="355600" indent="-355600">
              <a:buFontTx/>
              <a:buChar char="-"/>
            </a:pPr>
            <a:r>
              <a:rPr lang="en-GB" sz="36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Internet forums and wikis </a:t>
            </a:r>
          </a:p>
          <a:p>
            <a:pPr marL="355600" indent="-355600">
              <a:buFontTx/>
              <a:buChar char="-"/>
            </a:pPr>
            <a:r>
              <a:rPr lang="en-GB" sz="36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Virtual social worlds</a:t>
            </a:r>
          </a:p>
          <a:p>
            <a:pPr marL="355600" indent="-355600">
              <a:buFontTx/>
              <a:buChar char="-"/>
            </a:pPr>
            <a:r>
              <a:rPr lang="en-GB" sz="36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Content sharing communities</a:t>
            </a:r>
          </a:p>
          <a:p>
            <a:pPr marL="355600" indent="-355600">
              <a:buFontTx/>
              <a:buChar char="-"/>
            </a:pPr>
            <a:r>
              <a:rPr lang="en-GB" sz="36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Blogs and micro blogs</a:t>
            </a:r>
          </a:p>
          <a:p>
            <a:pPr marL="355600" indent="-355600">
              <a:buFontTx/>
              <a:buChar char="-"/>
            </a:pPr>
            <a:r>
              <a:rPr lang="en-GB" sz="36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Social networks</a:t>
            </a:r>
          </a:p>
        </p:txBody>
      </p:sp>
      <p:sp>
        <p:nvSpPr>
          <p:cNvPr id="6" name="Foliennummernplatzhalter 2"/>
          <p:cNvSpPr>
            <a:spLocks noGrp="1"/>
          </p:cNvSpPr>
          <p:nvPr>
            <p:ph type="sldNum" sz="quarter" idx="12"/>
          </p:nvPr>
        </p:nvSpPr>
        <p:spPr>
          <a:xfrm>
            <a:off x="322937" y="6345767"/>
            <a:ext cx="11260667" cy="365125"/>
          </a:xfrm>
        </p:spPr>
        <p:txBody>
          <a:bodyPr/>
          <a:lstStyle/>
          <a:p>
            <a:r>
              <a:rPr lang="en-GB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Assignment 1 Marketing Management				BMMB7012D</a:t>
            </a:r>
          </a:p>
          <a:p>
            <a:r>
              <a:rPr lang="en-GB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Christoph Mahrenholtz 					Slide 3 of 12 </a:t>
            </a:r>
            <a:endParaRPr lang="en-GB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sp>
        <p:nvSpPr>
          <p:cNvPr id="7" name="Foliennummernplatzhalter 2"/>
          <p:cNvSpPr txBox="1">
            <a:spLocks/>
          </p:cNvSpPr>
          <p:nvPr/>
        </p:nvSpPr>
        <p:spPr>
          <a:xfrm>
            <a:off x="322937" y="131099"/>
            <a:ext cx="11260667" cy="39806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de-DE"/>
            </a:defPPr>
            <a:lvl1pPr marL="0" algn="l" defTabSz="914400" rtl="0" eaLnBrk="1" latinLnBrk="0" hangingPunct="1">
              <a:defRPr sz="12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21 June 2020					1905805</a:t>
            </a:r>
          </a:p>
          <a:p>
            <a:r>
              <a:rPr lang="en-US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Social media mining and influencers for marketing</a:t>
            </a:r>
            <a:endParaRPr lang="en-GB" dirty="0" smtClean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sp>
        <p:nvSpPr>
          <p:cNvPr id="9" name="Foliennummernplatzhalter 2"/>
          <p:cNvSpPr txBox="1">
            <a:spLocks/>
          </p:cNvSpPr>
          <p:nvPr/>
        </p:nvSpPr>
        <p:spPr>
          <a:xfrm>
            <a:off x="6321426" y="5936178"/>
            <a:ext cx="5880100" cy="16375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de-DE"/>
            </a:defPPr>
            <a:lvl1pPr marL="0" algn="l" defTabSz="914400" rtl="0" eaLnBrk="1" latinLnBrk="0" hangingPunct="1">
              <a:defRPr sz="12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Examples provided by </a:t>
            </a:r>
            <a:r>
              <a:rPr lang="en-US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co-students </a:t>
            </a:r>
            <a:r>
              <a:rPr lang="en-US" dirty="0">
                <a:solidFill>
                  <a:schemeClr val="tx1">
                    <a:lumMod val="65000"/>
                    <a:lumOff val="35000"/>
                  </a:schemeClr>
                </a:solidFill>
              </a:rPr>
              <a:t>(Step 2.2, </a:t>
            </a:r>
            <a:r>
              <a:rPr lang="en-US" dirty="0" err="1">
                <a:solidFill>
                  <a:schemeClr val="tx1">
                    <a:lumMod val="65000"/>
                    <a:lumOff val="35000"/>
                  </a:schemeClr>
                </a:solidFill>
              </a:rPr>
              <a:t>Fetherstonhaugh</a:t>
            </a:r>
            <a:r>
              <a:rPr lang="en-US" dirty="0">
                <a:solidFill>
                  <a:schemeClr val="tx1">
                    <a:lumMod val="65000"/>
                    <a:lumOff val="35000"/>
                  </a:schemeClr>
                </a:solidFill>
              </a:rPr>
              <a:t>, Khan, Mahrenholtz</a:t>
            </a:r>
            <a:r>
              <a:rPr lang="en-US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)</a:t>
            </a:r>
            <a:r>
              <a:rPr lang="en-GB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 </a:t>
            </a:r>
            <a:endParaRPr lang="en-GB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pic>
        <p:nvPicPr>
          <p:cNvPr id="2" name="Grafik 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57975" y="1675753"/>
            <a:ext cx="3928618" cy="2550979"/>
          </a:xfrm>
          <a:prstGeom prst="rect">
            <a:avLst/>
          </a:prstGeom>
        </p:spPr>
      </p:pic>
      <p:pic>
        <p:nvPicPr>
          <p:cNvPr id="3" name="Grafik 2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506298" y="2670441"/>
            <a:ext cx="3637395" cy="2565365"/>
          </a:xfrm>
          <a:prstGeom prst="rect">
            <a:avLst/>
          </a:prstGeom>
        </p:spPr>
      </p:pic>
      <p:pic>
        <p:nvPicPr>
          <p:cNvPr id="10" name="Grafik 9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264401" y="3404697"/>
            <a:ext cx="3584574" cy="2465192"/>
          </a:xfrm>
          <a:prstGeom prst="rect">
            <a:avLst/>
          </a:prstGeom>
        </p:spPr>
      </p:pic>
      <p:sp>
        <p:nvSpPr>
          <p:cNvPr id="11" name="Foliennummernplatzhalter 2"/>
          <p:cNvSpPr txBox="1">
            <a:spLocks/>
          </p:cNvSpPr>
          <p:nvPr/>
        </p:nvSpPr>
        <p:spPr>
          <a:xfrm>
            <a:off x="10568900" y="1663454"/>
            <a:ext cx="1534194" cy="52804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de-DE"/>
            </a:defPPr>
            <a:lvl1pPr marL="0" algn="l" defTabSz="914400" rtl="0" eaLnBrk="1" latinLnBrk="0" hangingPunct="1">
              <a:defRPr sz="12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de-DE" dirty="0">
                <a:solidFill>
                  <a:schemeClr val="tx1">
                    <a:lumMod val="65000"/>
                    <a:lumOff val="35000"/>
                  </a:schemeClr>
                </a:solidFill>
              </a:rPr>
              <a:t>Royal </a:t>
            </a:r>
            <a:r>
              <a:rPr lang="de-DE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Mail</a:t>
            </a:r>
            <a:endParaRPr lang="en-GB" dirty="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r>
              <a:rPr lang="de-DE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on </a:t>
            </a:r>
            <a:r>
              <a:rPr lang="de-DE" dirty="0" err="1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Youtube</a:t>
            </a:r>
            <a:endParaRPr lang="en-GB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sp>
        <p:nvSpPr>
          <p:cNvPr id="12" name="Foliennummernplatzhalter 2"/>
          <p:cNvSpPr txBox="1">
            <a:spLocks/>
          </p:cNvSpPr>
          <p:nvPr/>
        </p:nvSpPr>
        <p:spPr>
          <a:xfrm>
            <a:off x="10426701" y="2187192"/>
            <a:ext cx="1742392" cy="48324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de-DE"/>
            </a:defPPr>
            <a:lvl1pPr marL="0" algn="l" defTabSz="914400" rtl="0" eaLnBrk="1" latinLnBrk="0" hangingPunct="1">
              <a:defRPr sz="12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de-DE" dirty="0">
                <a:solidFill>
                  <a:schemeClr val="tx1">
                    <a:lumMod val="65000"/>
                    <a:lumOff val="35000"/>
                  </a:schemeClr>
                </a:solidFill>
              </a:rPr>
              <a:t>Cancer Research </a:t>
            </a:r>
            <a:r>
              <a:rPr lang="de-DE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UK</a:t>
            </a:r>
            <a:br>
              <a:rPr lang="de-DE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</a:br>
            <a:r>
              <a:rPr lang="de-DE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(N.H.S.) on Twitter</a:t>
            </a:r>
            <a:endParaRPr lang="en-GB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sp>
        <p:nvSpPr>
          <p:cNvPr id="13" name="Foliennummernplatzhalter 2"/>
          <p:cNvSpPr txBox="1">
            <a:spLocks/>
          </p:cNvSpPr>
          <p:nvPr/>
        </p:nvSpPr>
        <p:spPr>
          <a:xfrm>
            <a:off x="10834740" y="5338490"/>
            <a:ext cx="1066801" cy="52804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de-DE"/>
            </a:defPPr>
            <a:lvl1pPr marL="0" algn="l" defTabSz="914400" rtl="0" eaLnBrk="1" latinLnBrk="0" hangingPunct="1">
              <a:defRPr sz="12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de-DE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Hochtief</a:t>
            </a:r>
            <a:br>
              <a:rPr lang="de-DE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</a:br>
            <a:r>
              <a:rPr lang="de-DE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on LinkedIn</a:t>
            </a:r>
            <a:endParaRPr lang="en-GB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sp>
        <p:nvSpPr>
          <p:cNvPr id="14" name="Foliennummernplatzhalter 2"/>
          <p:cNvSpPr txBox="1">
            <a:spLocks/>
          </p:cNvSpPr>
          <p:nvPr/>
        </p:nvSpPr>
        <p:spPr>
          <a:xfrm>
            <a:off x="322936" y="5955041"/>
            <a:ext cx="4153690" cy="18154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de-DE"/>
            </a:defPPr>
            <a:lvl1pPr marL="0" algn="l" defTabSz="914400" rtl="0" eaLnBrk="1" latinLnBrk="0" hangingPunct="1">
              <a:defRPr sz="12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>
                <a:solidFill>
                  <a:schemeClr val="tx1">
                    <a:lumMod val="65000"/>
                    <a:lumOff val="35000"/>
                  </a:schemeClr>
                </a:solidFill>
              </a:rPr>
              <a:t>(</a:t>
            </a:r>
            <a:r>
              <a:rPr lang="en-GB" dirty="0" err="1">
                <a:solidFill>
                  <a:schemeClr val="tx1">
                    <a:lumMod val="65000"/>
                    <a:lumOff val="35000"/>
                  </a:schemeClr>
                </a:solidFill>
              </a:rPr>
              <a:t>Fahy</a:t>
            </a:r>
            <a:r>
              <a:rPr lang="en-GB" dirty="0">
                <a:solidFill>
                  <a:schemeClr val="tx1">
                    <a:lumMod val="65000"/>
                    <a:lumOff val="35000"/>
                  </a:schemeClr>
                </a:solidFill>
              </a:rPr>
              <a:t> and Jobber, </a:t>
            </a:r>
            <a:r>
              <a:rPr lang="en-GB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2019; </a:t>
            </a:r>
            <a:r>
              <a:rPr lang="en-GB" dirty="0" err="1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Aichner</a:t>
            </a:r>
            <a:r>
              <a:rPr lang="en-GB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 </a:t>
            </a:r>
            <a:r>
              <a:rPr lang="en-GB" dirty="0">
                <a:solidFill>
                  <a:schemeClr val="tx1">
                    <a:lumMod val="65000"/>
                    <a:lumOff val="35000"/>
                  </a:schemeClr>
                </a:solidFill>
              </a:rPr>
              <a:t>and </a:t>
            </a:r>
            <a:r>
              <a:rPr lang="en-GB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Jacob, 2015</a:t>
            </a:r>
            <a:r>
              <a:rPr lang="en-GB" dirty="0">
                <a:solidFill>
                  <a:schemeClr val="tx1">
                    <a:lumMod val="65000"/>
                    <a:lumOff val="35000"/>
                  </a:schemeClr>
                </a:solidFill>
              </a:rPr>
              <a:t>)</a:t>
            </a:r>
          </a:p>
        </p:txBody>
      </p:sp>
      <p:pic>
        <p:nvPicPr>
          <p:cNvPr id="16" name="Sound aufgezeichnet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317341" y="1019032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185435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3422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hteck 7"/>
          <p:cNvSpPr/>
          <p:nvPr/>
        </p:nvSpPr>
        <p:spPr>
          <a:xfrm>
            <a:off x="0" y="651933"/>
            <a:ext cx="12192000" cy="5571067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5" name="Textfeld 4"/>
          <p:cNvSpPr txBox="1"/>
          <p:nvPr/>
        </p:nvSpPr>
        <p:spPr>
          <a:xfrm>
            <a:off x="322936" y="982620"/>
            <a:ext cx="11964313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Social media mining for marketing</a:t>
            </a:r>
            <a:endParaRPr lang="en-GB" sz="3600" b="1" dirty="0" smtClean="0">
              <a:solidFill>
                <a:schemeClr val="tx1">
                  <a:lumMod val="65000"/>
                  <a:lumOff val="3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200" dirty="0" smtClean="0">
              <a:solidFill>
                <a:schemeClr val="tx1">
                  <a:lumMod val="65000"/>
                  <a:lumOff val="3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36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Social media output:</a:t>
            </a:r>
            <a:endParaRPr lang="en-US" sz="3600" dirty="0">
              <a:solidFill>
                <a:schemeClr val="tx1">
                  <a:lumMod val="65000"/>
                  <a:lumOff val="3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55600" indent="-355600">
              <a:buFontTx/>
              <a:buChar char="-"/>
            </a:pPr>
            <a:r>
              <a:rPr lang="en-US" sz="36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Receiving </a:t>
            </a:r>
            <a:r>
              <a:rPr lang="en-US" sz="36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direct, indirect </a:t>
            </a:r>
            <a:r>
              <a:rPr lang="en-US" sz="36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feedback</a:t>
            </a:r>
          </a:p>
          <a:p>
            <a:pPr marL="355600" indent="-355600">
              <a:buFontTx/>
              <a:buChar char="-"/>
            </a:pPr>
            <a:r>
              <a:rPr lang="en-US" sz="36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Tracking new trends</a:t>
            </a:r>
          </a:p>
          <a:p>
            <a:pPr marL="355600" indent="-355600">
              <a:buFontTx/>
              <a:buChar char="-"/>
            </a:pPr>
            <a:r>
              <a:rPr lang="en-US" sz="36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Getting </a:t>
            </a:r>
            <a:r>
              <a:rPr lang="en-US" sz="36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inspirations for new </a:t>
            </a:r>
            <a:r>
              <a:rPr lang="en-US" sz="3600" dirty="0" err="1" smtClean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bizz</a:t>
            </a:r>
            <a:endParaRPr lang="en-US" sz="3600" dirty="0">
              <a:solidFill>
                <a:schemeClr val="tx1">
                  <a:lumMod val="65000"/>
                  <a:lumOff val="3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55600" indent="-355600">
              <a:buFontTx/>
              <a:buChar char="-"/>
            </a:pPr>
            <a:r>
              <a:rPr lang="en-US" sz="36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Predicting </a:t>
            </a:r>
            <a:r>
              <a:rPr lang="en-US" sz="36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purchasing </a:t>
            </a:r>
            <a:r>
              <a:rPr lang="en-US" sz="36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possibilities</a:t>
            </a:r>
            <a:endParaRPr lang="en-US" sz="3600" dirty="0">
              <a:solidFill>
                <a:schemeClr val="tx1">
                  <a:lumMod val="65000"/>
                  <a:lumOff val="3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55600" indent="-355600">
              <a:buFontTx/>
              <a:buChar char="-"/>
            </a:pPr>
            <a:r>
              <a:rPr lang="en-US" sz="36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Detecting B2C, B2B influencers</a:t>
            </a:r>
            <a:endParaRPr lang="en-US" sz="3600" dirty="0">
              <a:solidFill>
                <a:schemeClr val="tx1">
                  <a:lumMod val="65000"/>
                  <a:lumOff val="3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Foliennummernplatzhalter 2"/>
          <p:cNvSpPr>
            <a:spLocks noGrp="1"/>
          </p:cNvSpPr>
          <p:nvPr>
            <p:ph type="sldNum" sz="quarter" idx="12"/>
          </p:nvPr>
        </p:nvSpPr>
        <p:spPr>
          <a:xfrm>
            <a:off x="322937" y="6345767"/>
            <a:ext cx="11260667" cy="365125"/>
          </a:xfrm>
        </p:spPr>
        <p:txBody>
          <a:bodyPr/>
          <a:lstStyle/>
          <a:p>
            <a:r>
              <a:rPr lang="en-GB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Assignment 1 Marketing Management				BMMB7012D</a:t>
            </a:r>
          </a:p>
          <a:p>
            <a:r>
              <a:rPr lang="en-GB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Christoph Mahrenholtz 					Slide 4 of 12 </a:t>
            </a:r>
            <a:endParaRPr lang="en-GB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sp>
        <p:nvSpPr>
          <p:cNvPr id="7" name="Foliennummernplatzhalter 2"/>
          <p:cNvSpPr txBox="1">
            <a:spLocks/>
          </p:cNvSpPr>
          <p:nvPr/>
        </p:nvSpPr>
        <p:spPr>
          <a:xfrm>
            <a:off x="322937" y="131099"/>
            <a:ext cx="11260667" cy="39806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de-DE"/>
            </a:defPPr>
            <a:lvl1pPr marL="0" algn="l" defTabSz="914400" rtl="0" eaLnBrk="1" latinLnBrk="0" hangingPunct="1">
              <a:defRPr sz="12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21 June 2020					1905805</a:t>
            </a:r>
          </a:p>
          <a:p>
            <a:r>
              <a:rPr lang="en-US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Social media mining and influencers for marketing</a:t>
            </a:r>
            <a:endParaRPr lang="en-GB" dirty="0" smtClean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sp>
        <p:nvSpPr>
          <p:cNvPr id="15" name="Foliennummernplatzhalter 2"/>
          <p:cNvSpPr txBox="1">
            <a:spLocks/>
          </p:cNvSpPr>
          <p:nvPr/>
        </p:nvSpPr>
        <p:spPr>
          <a:xfrm>
            <a:off x="7854036" y="5609653"/>
            <a:ext cx="4153690" cy="18154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de-DE"/>
            </a:defPPr>
            <a:lvl1pPr marL="0" algn="l" defTabSz="914400" rtl="0" eaLnBrk="1" latinLnBrk="0" hangingPunct="1">
              <a:defRPr sz="12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de-DE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(Noor </a:t>
            </a:r>
            <a:r>
              <a:rPr lang="de-DE" dirty="0" err="1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Injadata</a:t>
            </a:r>
            <a:r>
              <a:rPr lang="de-DE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, Fadi </a:t>
            </a:r>
            <a:r>
              <a:rPr lang="de-DE" dirty="0" err="1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Saloa</a:t>
            </a:r>
            <a:r>
              <a:rPr lang="de-DE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, </a:t>
            </a:r>
            <a:r>
              <a:rPr lang="de-DE" dirty="0" err="1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Bou</a:t>
            </a:r>
            <a:r>
              <a:rPr lang="de-DE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 </a:t>
            </a:r>
            <a:r>
              <a:rPr lang="de-DE" dirty="0" err="1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Nassifb</a:t>
            </a:r>
            <a:r>
              <a:rPr lang="de-DE" dirty="0">
                <a:solidFill>
                  <a:schemeClr val="tx1">
                    <a:lumMod val="65000"/>
                    <a:lumOff val="35000"/>
                  </a:schemeClr>
                </a:solidFill>
              </a:rPr>
              <a:t>)</a:t>
            </a:r>
            <a:endParaRPr lang="en-GB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pic>
        <p:nvPicPr>
          <p:cNvPr id="11" name="Grafik 10" descr="http://davidtfagan.com/wp-content/uploads/2013/06/social_media_mining.jpg"/>
          <p:cNvPicPr/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54036" y="1790701"/>
            <a:ext cx="4153690" cy="3696185"/>
          </a:xfrm>
          <a:prstGeom prst="rect">
            <a:avLst/>
          </a:prstGeom>
          <a:noFill/>
          <a:ln>
            <a:noFill/>
          </a:ln>
        </p:spPr>
      </p:pic>
      <p:sp>
        <p:nvSpPr>
          <p:cNvPr id="13" name="Foliennummernplatzhalter 2"/>
          <p:cNvSpPr txBox="1">
            <a:spLocks/>
          </p:cNvSpPr>
          <p:nvPr/>
        </p:nvSpPr>
        <p:spPr>
          <a:xfrm>
            <a:off x="322936" y="5955041"/>
            <a:ext cx="7576464" cy="18154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de-DE"/>
            </a:defPPr>
            <a:lvl1pPr marL="0" algn="l" defTabSz="914400" rtl="0" eaLnBrk="1" latinLnBrk="0" hangingPunct="1">
              <a:defRPr sz="12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defRPr/>
            </a:pPr>
            <a:r>
              <a:rPr lang="en-US" dirty="0">
                <a:solidFill>
                  <a:schemeClr val="tx1">
                    <a:lumMod val="65000"/>
                    <a:lumOff val="35000"/>
                  </a:schemeClr>
                </a:solidFill>
              </a:rPr>
              <a:t>(</a:t>
            </a:r>
            <a:r>
              <a:rPr lang="en-US" dirty="0" err="1">
                <a:solidFill>
                  <a:schemeClr val="tx1">
                    <a:lumMod val="65000"/>
                    <a:lumOff val="35000"/>
                  </a:schemeClr>
                </a:solidFill>
              </a:rPr>
              <a:t>Pushpam</a:t>
            </a:r>
            <a:r>
              <a:rPr lang="en-US" dirty="0">
                <a:solidFill>
                  <a:schemeClr val="tx1">
                    <a:lumMod val="65000"/>
                    <a:lumOff val="35000"/>
                  </a:schemeClr>
                </a:solidFill>
              </a:rPr>
              <a:t> and </a:t>
            </a:r>
            <a:r>
              <a:rPr lang="en-US" dirty="0" err="1">
                <a:solidFill>
                  <a:schemeClr val="tx1">
                    <a:lumMod val="65000"/>
                    <a:lumOff val="35000"/>
                  </a:schemeClr>
                </a:solidFill>
              </a:rPr>
              <a:t>Jayanthi</a:t>
            </a:r>
            <a:r>
              <a:rPr lang="en-US" dirty="0">
                <a:solidFill>
                  <a:schemeClr val="tx1">
                    <a:lumMod val="65000"/>
                    <a:lumOff val="35000"/>
                  </a:schemeClr>
                </a:solidFill>
              </a:rPr>
              <a:t>, </a:t>
            </a:r>
            <a:r>
              <a:rPr lang="en-US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2017; Cooke</a:t>
            </a:r>
            <a:r>
              <a:rPr lang="en-US" dirty="0">
                <a:solidFill>
                  <a:schemeClr val="tx1">
                    <a:lumMod val="65000"/>
                    <a:lumOff val="35000"/>
                  </a:schemeClr>
                </a:solidFill>
              </a:rPr>
              <a:t>, 2008)</a:t>
            </a:r>
          </a:p>
        </p:txBody>
      </p:sp>
      <p:sp>
        <p:nvSpPr>
          <p:cNvPr id="3" name="Rechteck 2"/>
          <p:cNvSpPr/>
          <p:nvPr/>
        </p:nvSpPr>
        <p:spPr>
          <a:xfrm>
            <a:off x="7854036" y="1790701"/>
            <a:ext cx="4154400" cy="36972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pic>
        <p:nvPicPr>
          <p:cNvPr id="7170" name="Picture 2" descr="https://ars.els-cdn.com/content/image/1-s2.0-S092523121630683X-gr1.jpg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95"/>
          <a:stretch/>
        </p:blipFill>
        <p:spPr bwMode="auto">
          <a:xfrm>
            <a:off x="7854036" y="2152651"/>
            <a:ext cx="4153690" cy="2952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Sound aufgezeichnet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398126" y="973264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85383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931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hteck 7"/>
          <p:cNvSpPr/>
          <p:nvPr/>
        </p:nvSpPr>
        <p:spPr>
          <a:xfrm>
            <a:off x="0" y="651933"/>
            <a:ext cx="12192000" cy="5571067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dirty="0"/>
          </a:p>
        </p:txBody>
      </p:sp>
      <p:sp>
        <p:nvSpPr>
          <p:cNvPr id="5" name="Textfeld 4"/>
          <p:cNvSpPr txBox="1"/>
          <p:nvPr/>
        </p:nvSpPr>
        <p:spPr>
          <a:xfrm>
            <a:off x="322937" y="982620"/>
            <a:ext cx="11361852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Social media influencers for marketing</a:t>
            </a:r>
          </a:p>
          <a:p>
            <a:endParaRPr lang="en-GB" sz="1200" dirty="0" smtClean="0">
              <a:solidFill>
                <a:schemeClr val="tx1">
                  <a:lumMod val="65000"/>
                  <a:lumOff val="3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36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Social media input:</a:t>
            </a:r>
            <a:endParaRPr lang="en-US" sz="3600" dirty="0">
              <a:solidFill>
                <a:schemeClr val="tx1">
                  <a:lumMod val="65000"/>
                  <a:lumOff val="3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55600" indent="-355600">
              <a:buFontTx/>
              <a:buChar char="-"/>
            </a:pPr>
            <a:r>
              <a:rPr lang="en-US" sz="36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Ads increasingly blocked</a:t>
            </a:r>
            <a:endParaRPr lang="en-US" sz="3600" dirty="0">
              <a:solidFill>
                <a:schemeClr val="tx1">
                  <a:lumMod val="65000"/>
                  <a:lumOff val="3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55600" indent="-355600">
              <a:buFontTx/>
              <a:buChar char="-"/>
            </a:pPr>
            <a:r>
              <a:rPr lang="en-US" sz="36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Companies less trusted</a:t>
            </a:r>
          </a:p>
          <a:p>
            <a:pPr marL="355600" indent="-355600">
              <a:buFontTx/>
              <a:buChar char="-"/>
            </a:pPr>
            <a:r>
              <a:rPr lang="en-US" sz="36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Genuine </a:t>
            </a:r>
            <a:r>
              <a:rPr lang="en-US" sz="36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relation to </a:t>
            </a:r>
            <a:r>
              <a:rPr lang="en-US" sz="36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brands needed</a:t>
            </a:r>
          </a:p>
          <a:p>
            <a:pPr marL="355600" indent="-355600">
              <a:buFontTx/>
              <a:buChar char="-"/>
            </a:pPr>
            <a:r>
              <a:rPr lang="en-US" sz="36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Customers rely on persons</a:t>
            </a:r>
          </a:p>
          <a:p>
            <a:pPr marL="355600" indent="-355600">
              <a:buFontTx/>
              <a:buChar char="-"/>
            </a:pPr>
            <a:r>
              <a:rPr lang="en-US" sz="36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Also subconsciously perceived </a:t>
            </a:r>
            <a:endParaRPr lang="en-US" sz="3600" dirty="0">
              <a:solidFill>
                <a:schemeClr val="tx1">
                  <a:lumMod val="65000"/>
                  <a:lumOff val="3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3600" dirty="0">
              <a:solidFill>
                <a:schemeClr val="tx1">
                  <a:lumMod val="65000"/>
                  <a:lumOff val="3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Foliennummernplatzhalter 2"/>
          <p:cNvSpPr>
            <a:spLocks noGrp="1"/>
          </p:cNvSpPr>
          <p:nvPr>
            <p:ph type="sldNum" sz="quarter" idx="12"/>
          </p:nvPr>
        </p:nvSpPr>
        <p:spPr>
          <a:xfrm>
            <a:off x="322937" y="6345767"/>
            <a:ext cx="11260667" cy="365125"/>
          </a:xfrm>
        </p:spPr>
        <p:txBody>
          <a:bodyPr/>
          <a:lstStyle/>
          <a:p>
            <a:r>
              <a:rPr lang="en-GB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Assignment 1 Marketing Management				BMMB7012D</a:t>
            </a:r>
          </a:p>
          <a:p>
            <a:r>
              <a:rPr lang="en-GB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Christoph Mahrenholtz 					Slide 5 of 12 </a:t>
            </a:r>
            <a:endParaRPr lang="en-GB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sp>
        <p:nvSpPr>
          <p:cNvPr id="7" name="Foliennummernplatzhalter 2"/>
          <p:cNvSpPr txBox="1">
            <a:spLocks/>
          </p:cNvSpPr>
          <p:nvPr/>
        </p:nvSpPr>
        <p:spPr>
          <a:xfrm>
            <a:off x="322937" y="131099"/>
            <a:ext cx="11260667" cy="39806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de-DE"/>
            </a:defPPr>
            <a:lvl1pPr marL="0" algn="l" defTabSz="914400" rtl="0" eaLnBrk="1" latinLnBrk="0" hangingPunct="1">
              <a:defRPr sz="12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21 June 2020					1905805</a:t>
            </a:r>
          </a:p>
          <a:p>
            <a:r>
              <a:rPr lang="en-US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Social media mining and influencers for marketing</a:t>
            </a:r>
            <a:endParaRPr lang="en-GB" dirty="0" smtClean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sp>
        <p:nvSpPr>
          <p:cNvPr id="15" name="Foliennummernplatzhalter 2"/>
          <p:cNvSpPr txBox="1">
            <a:spLocks/>
          </p:cNvSpPr>
          <p:nvPr/>
        </p:nvSpPr>
        <p:spPr>
          <a:xfrm>
            <a:off x="7854036" y="5609653"/>
            <a:ext cx="4153690" cy="18154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de-DE"/>
            </a:defPPr>
            <a:lvl1pPr marL="0" algn="l" defTabSz="914400" rtl="0" eaLnBrk="1" latinLnBrk="0" hangingPunct="1">
              <a:defRPr sz="12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de-DE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(</a:t>
            </a:r>
            <a:r>
              <a:rPr lang="de-DE" dirty="0" err="1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TopRankMarketing</a:t>
            </a:r>
            <a:r>
              <a:rPr lang="de-DE" dirty="0">
                <a:solidFill>
                  <a:schemeClr val="tx1">
                    <a:lumMod val="65000"/>
                    <a:lumOff val="35000"/>
                  </a:schemeClr>
                </a:solidFill>
              </a:rPr>
              <a:t>)</a:t>
            </a:r>
            <a:endParaRPr lang="en-GB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pic>
        <p:nvPicPr>
          <p:cNvPr id="10" name="Grafik 9" descr="https://i1.wp.com/www.harapnuik.org/wp-content/uploads/2017/10/France_in_XXI_Century._School.jpg"/>
          <p:cNvPicPr/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058" t="5567" r="6870" b="8800"/>
          <a:stretch/>
        </p:blipFill>
        <p:spPr bwMode="auto">
          <a:xfrm>
            <a:off x="7854036" y="1790701"/>
            <a:ext cx="4153690" cy="3696186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16" name="Foliennummernplatzhalter 2"/>
          <p:cNvSpPr txBox="1">
            <a:spLocks/>
          </p:cNvSpPr>
          <p:nvPr/>
        </p:nvSpPr>
        <p:spPr>
          <a:xfrm>
            <a:off x="322936" y="5955041"/>
            <a:ext cx="7576464" cy="18154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de-DE"/>
            </a:defPPr>
            <a:lvl1pPr marL="0" algn="l" defTabSz="914400" rtl="0" eaLnBrk="1" latinLnBrk="0" hangingPunct="1">
              <a:defRPr sz="12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defRPr/>
            </a:pPr>
            <a:r>
              <a:rPr lang="en-GB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(</a:t>
            </a:r>
            <a:r>
              <a:rPr lang="en-GB" dirty="0" err="1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Gurbuxani</a:t>
            </a:r>
            <a:r>
              <a:rPr lang="en-GB" dirty="0">
                <a:solidFill>
                  <a:schemeClr val="tx1">
                    <a:lumMod val="65000"/>
                    <a:lumOff val="35000"/>
                  </a:schemeClr>
                </a:solidFill>
              </a:rPr>
              <a:t>, </a:t>
            </a:r>
            <a:r>
              <a:rPr lang="en-GB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2016; Przybyla</a:t>
            </a:r>
            <a:r>
              <a:rPr lang="en-GB" dirty="0">
                <a:solidFill>
                  <a:schemeClr val="tx1">
                    <a:lumMod val="65000"/>
                    <a:lumOff val="35000"/>
                  </a:schemeClr>
                </a:solidFill>
              </a:rPr>
              <a:t>, </a:t>
            </a:r>
            <a:r>
              <a:rPr lang="en-GB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2017; </a:t>
            </a:r>
            <a:r>
              <a:rPr lang="en-GB" dirty="0" err="1">
                <a:solidFill>
                  <a:schemeClr val="tx1">
                    <a:lumMod val="65000"/>
                    <a:lumOff val="35000"/>
                  </a:schemeClr>
                </a:solidFill>
              </a:rPr>
              <a:t>Enskog</a:t>
            </a:r>
            <a:r>
              <a:rPr lang="en-GB" dirty="0">
                <a:solidFill>
                  <a:schemeClr val="tx1">
                    <a:lumMod val="65000"/>
                    <a:lumOff val="35000"/>
                  </a:schemeClr>
                </a:solidFill>
              </a:rPr>
              <a:t>, 2017</a:t>
            </a:r>
            <a:r>
              <a:rPr lang="en-GB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; </a:t>
            </a:r>
            <a:r>
              <a:rPr lang="en-GB" dirty="0" err="1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Winskel</a:t>
            </a:r>
            <a:r>
              <a:rPr lang="en-GB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 </a:t>
            </a:r>
            <a:r>
              <a:rPr lang="en-GB" dirty="0">
                <a:solidFill>
                  <a:schemeClr val="tx1">
                    <a:lumMod val="65000"/>
                    <a:lumOff val="35000"/>
                  </a:schemeClr>
                </a:solidFill>
              </a:rPr>
              <a:t>et al., </a:t>
            </a:r>
            <a:r>
              <a:rPr lang="en-GB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2016)</a:t>
            </a:r>
            <a:endParaRPr lang="en-GB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pic>
        <p:nvPicPr>
          <p:cNvPr id="2" name="Grafik 1"/>
          <p:cNvPicPr>
            <a:picLocks noChangeAspect="1"/>
          </p:cNvPicPr>
          <p:nvPr/>
        </p:nvPicPr>
        <p:blipFill rotWithShape="1">
          <a:blip r:embed="rId6"/>
          <a:srcRect l="52443" r="3491"/>
          <a:stretch/>
        </p:blipFill>
        <p:spPr>
          <a:xfrm>
            <a:off x="7854036" y="1790701"/>
            <a:ext cx="4153690" cy="3696185"/>
          </a:xfrm>
          <a:prstGeom prst="rect">
            <a:avLst/>
          </a:prstGeom>
        </p:spPr>
      </p:pic>
      <p:pic>
        <p:nvPicPr>
          <p:cNvPr id="3" name="Sound aufgezeichnet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398126" y="98262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09361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9144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hteck 7"/>
          <p:cNvSpPr/>
          <p:nvPr/>
        </p:nvSpPr>
        <p:spPr>
          <a:xfrm>
            <a:off x="0" y="651933"/>
            <a:ext cx="12192000" cy="5571067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5" name="Textfeld 4"/>
          <p:cNvSpPr txBox="1"/>
          <p:nvPr/>
        </p:nvSpPr>
        <p:spPr>
          <a:xfrm>
            <a:off x="322936" y="982620"/>
            <a:ext cx="11869063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Challenge of </a:t>
            </a:r>
            <a:r>
              <a:rPr lang="en-US" sz="3600" b="1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social </a:t>
            </a:r>
            <a:r>
              <a:rPr lang="en-US" sz="36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media </a:t>
            </a:r>
            <a:r>
              <a:rPr lang="en-US" sz="3600" b="1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interaction</a:t>
            </a:r>
          </a:p>
          <a:p>
            <a:endParaRPr lang="en-US" sz="1200" dirty="0" smtClean="0">
              <a:solidFill>
                <a:schemeClr val="tx1">
                  <a:lumMod val="65000"/>
                  <a:lumOff val="3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36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Increased risk </a:t>
            </a:r>
            <a:r>
              <a:rPr lang="en-US" sz="36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of online fire </a:t>
            </a:r>
            <a:r>
              <a:rPr lang="en-US" sz="36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storms:</a:t>
            </a:r>
            <a:endParaRPr lang="en-US" sz="3600" dirty="0" smtClean="0">
              <a:solidFill>
                <a:schemeClr val="tx1">
                  <a:lumMod val="65000"/>
                  <a:lumOff val="3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55600" indent="-355600">
              <a:buFontTx/>
              <a:buChar char="-"/>
            </a:pPr>
            <a:r>
              <a:rPr lang="en-US" sz="36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Interconnectivity </a:t>
            </a:r>
            <a:r>
              <a:rPr lang="en-US" sz="36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among </a:t>
            </a:r>
            <a:r>
              <a:rPr lang="en-US" sz="36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customers</a:t>
            </a:r>
            <a:br>
              <a:rPr lang="en-US" sz="36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36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has </a:t>
            </a:r>
            <a:r>
              <a:rPr lang="en-US" sz="36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reached critical </a:t>
            </a:r>
            <a:r>
              <a:rPr lang="en-US" sz="36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mass</a:t>
            </a:r>
          </a:p>
          <a:p>
            <a:pPr marL="355600" indent="-355600">
              <a:buFontTx/>
              <a:buChar char="-"/>
            </a:pPr>
            <a:r>
              <a:rPr lang="en-US" sz="36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Various countermeasures can</a:t>
            </a:r>
            <a:br>
              <a:rPr lang="en-US" sz="36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36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 prepared by company</a:t>
            </a:r>
          </a:p>
          <a:p>
            <a:pPr marL="355600" indent="-355600">
              <a:buFontTx/>
              <a:buChar char="-"/>
            </a:pPr>
            <a:r>
              <a:rPr lang="en-US" sz="36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More </a:t>
            </a:r>
            <a:r>
              <a:rPr lang="en-US" sz="36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social </a:t>
            </a:r>
            <a:r>
              <a:rPr lang="en-US" sz="36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media activity is good</a:t>
            </a:r>
            <a:endParaRPr lang="en-US" sz="3600" dirty="0">
              <a:solidFill>
                <a:schemeClr val="tx1">
                  <a:lumMod val="65000"/>
                  <a:lumOff val="3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Foliennummernplatzhalter 2"/>
          <p:cNvSpPr>
            <a:spLocks noGrp="1"/>
          </p:cNvSpPr>
          <p:nvPr>
            <p:ph type="sldNum" sz="quarter" idx="12"/>
          </p:nvPr>
        </p:nvSpPr>
        <p:spPr>
          <a:xfrm>
            <a:off x="322937" y="6345767"/>
            <a:ext cx="11260667" cy="365125"/>
          </a:xfrm>
        </p:spPr>
        <p:txBody>
          <a:bodyPr/>
          <a:lstStyle/>
          <a:p>
            <a:r>
              <a:rPr lang="en-GB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Assignment 1 Marketing Management				BMMB7012D</a:t>
            </a:r>
          </a:p>
          <a:p>
            <a:r>
              <a:rPr lang="en-GB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Christoph Mahrenholtz 					Slide 6 of 12 </a:t>
            </a:r>
            <a:endParaRPr lang="en-GB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sp>
        <p:nvSpPr>
          <p:cNvPr id="7" name="Foliennummernplatzhalter 2"/>
          <p:cNvSpPr txBox="1">
            <a:spLocks/>
          </p:cNvSpPr>
          <p:nvPr/>
        </p:nvSpPr>
        <p:spPr>
          <a:xfrm>
            <a:off x="322937" y="131099"/>
            <a:ext cx="11260667" cy="39806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de-DE"/>
            </a:defPPr>
            <a:lvl1pPr marL="0" algn="l" defTabSz="914400" rtl="0" eaLnBrk="1" latinLnBrk="0" hangingPunct="1">
              <a:defRPr sz="12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21 June 2020					1905805</a:t>
            </a:r>
          </a:p>
          <a:p>
            <a:r>
              <a:rPr lang="en-US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Social media mining and influencers for marketing</a:t>
            </a:r>
            <a:endParaRPr lang="en-GB" dirty="0" smtClean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sp>
        <p:nvSpPr>
          <p:cNvPr id="15" name="Foliennummernplatzhalter 2"/>
          <p:cNvSpPr txBox="1">
            <a:spLocks/>
          </p:cNvSpPr>
          <p:nvPr/>
        </p:nvSpPr>
        <p:spPr>
          <a:xfrm>
            <a:off x="7854036" y="5609653"/>
            <a:ext cx="4153690" cy="18154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de-DE"/>
            </a:defPPr>
            <a:lvl1pPr marL="0" algn="l" defTabSz="914400" rtl="0" eaLnBrk="1" latinLnBrk="0" hangingPunct="1">
              <a:defRPr sz="12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de-DE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(AMA)</a:t>
            </a:r>
            <a:endParaRPr lang="en-GB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pic>
        <p:nvPicPr>
          <p:cNvPr id="12" name="Grafik 11" descr="How to Extinguish an Online Brand Firestorm"/>
          <p:cNvPicPr/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193" r="21176"/>
          <a:stretch/>
        </p:blipFill>
        <p:spPr bwMode="auto">
          <a:xfrm>
            <a:off x="7854034" y="1790699"/>
            <a:ext cx="4153691" cy="3677592"/>
          </a:xfrm>
          <a:prstGeom prst="rect">
            <a:avLst/>
          </a:prstGeom>
          <a:noFill/>
          <a:ln>
            <a:noFill/>
          </a:ln>
        </p:spPr>
      </p:pic>
      <p:sp>
        <p:nvSpPr>
          <p:cNvPr id="16" name="Foliennummernplatzhalter 2"/>
          <p:cNvSpPr txBox="1">
            <a:spLocks/>
          </p:cNvSpPr>
          <p:nvPr/>
        </p:nvSpPr>
        <p:spPr>
          <a:xfrm>
            <a:off x="322936" y="5955041"/>
            <a:ext cx="4153690" cy="18154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de-DE"/>
            </a:defPPr>
            <a:lvl1pPr marL="0" algn="l" defTabSz="914400" rtl="0" eaLnBrk="1" latinLnBrk="0" hangingPunct="1">
              <a:defRPr sz="12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de-DE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(Pfeffer </a:t>
            </a:r>
            <a:r>
              <a:rPr lang="de-DE" dirty="0">
                <a:solidFill>
                  <a:schemeClr val="tx1">
                    <a:lumMod val="65000"/>
                    <a:lumOff val="35000"/>
                  </a:schemeClr>
                </a:solidFill>
              </a:rPr>
              <a:t>et </a:t>
            </a:r>
            <a:r>
              <a:rPr lang="de-DE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al., 2014)</a:t>
            </a:r>
            <a:endParaRPr lang="en-GB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pic>
        <p:nvPicPr>
          <p:cNvPr id="5122" name="Picture 2" descr="https://www.absatzwirtschaft.de/images/kitkat8.jpg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70" t="1569" r="2330" b="1084"/>
          <a:stretch/>
        </p:blipFill>
        <p:spPr bwMode="auto">
          <a:xfrm>
            <a:off x="7854033" y="1790699"/>
            <a:ext cx="4153692" cy="3677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hteck 1"/>
          <p:cNvSpPr/>
          <p:nvPr/>
        </p:nvSpPr>
        <p:spPr>
          <a:xfrm>
            <a:off x="7873083" y="2686050"/>
            <a:ext cx="1404267" cy="142875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7" name="Rechteck 16"/>
          <p:cNvSpPr/>
          <p:nvPr/>
        </p:nvSpPr>
        <p:spPr>
          <a:xfrm>
            <a:off x="7873083" y="4314825"/>
            <a:ext cx="1239961" cy="142875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8" name="Rechteck 17"/>
          <p:cNvSpPr/>
          <p:nvPr/>
        </p:nvSpPr>
        <p:spPr>
          <a:xfrm>
            <a:off x="7873083" y="2829206"/>
            <a:ext cx="477961" cy="142875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9" name="Rechteck 18"/>
          <p:cNvSpPr/>
          <p:nvPr/>
        </p:nvSpPr>
        <p:spPr>
          <a:xfrm>
            <a:off x="7873083" y="4447646"/>
            <a:ext cx="477961" cy="142875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pic>
        <p:nvPicPr>
          <p:cNvPr id="3" name="Sound aufgezeichnet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398125" y="98262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05012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5194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hteck 7"/>
          <p:cNvSpPr/>
          <p:nvPr/>
        </p:nvSpPr>
        <p:spPr>
          <a:xfrm>
            <a:off x="0" y="651933"/>
            <a:ext cx="12192000" cy="5571067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5" name="Textfeld 4"/>
          <p:cNvSpPr txBox="1"/>
          <p:nvPr/>
        </p:nvSpPr>
        <p:spPr>
          <a:xfrm>
            <a:off x="322936" y="982620"/>
            <a:ext cx="11869063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Challenge </a:t>
            </a:r>
            <a:r>
              <a:rPr lang="en-US" sz="3600" b="1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for social </a:t>
            </a:r>
            <a:r>
              <a:rPr lang="en-US" sz="36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media </a:t>
            </a:r>
            <a:r>
              <a:rPr lang="en-US" sz="3600" b="1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mining</a:t>
            </a:r>
          </a:p>
          <a:p>
            <a:endParaRPr lang="en-US" sz="1200" dirty="0" smtClean="0">
              <a:solidFill>
                <a:schemeClr val="tx1">
                  <a:lumMod val="65000"/>
                  <a:lumOff val="3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36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Social </a:t>
            </a:r>
            <a:r>
              <a:rPr lang="en-US" sz="36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media </a:t>
            </a:r>
            <a:r>
              <a:rPr lang="en-US" sz="36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mining touches </a:t>
            </a:r>
            <a:br>
              <a:rPr lang="en-US" sz="36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36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legal </a:t>
            </a:r>
            <a:r>
              <a:rPr lang="en-US" sz="36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and ethical </a:t>
            </a:r>
            <a:r>
              <a:rPr lang="en-US" sz="36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issues:</a:t>
            </a:r>
            <a:endParaRPr lang="en-US" sz="3600" dirty="0">
              <a:solidFill>
                <a:schemeClr val="tx1">
                  <a:lumMod val="65000"/>
                  <a:lumOff val="3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55600" indent="-355600">
              <a:buFontTx/>
              <a:buChar char="-"/>
            </a:pPr>
            <a:r>
              <a:rPr lang="en-US" sz="36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Infringement of data protection </a:t>
            </a:r>
            <a:br>
              <a:rPr lang="en-US" sz="36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36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regulations heavily fined</a:t>
            </a:r>
          </a:p>
          <a:p>
            <a:pPr marL="355600" indent="-355600">
              <a:buFontTx/>
              <a:buChar char="-"/>
            </a:pPr>
            <a:r>
              <a:rPr lang="en-US" sz="36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Customers </a:t>
            </a:r>
            <a:r>
              <a:rPr lang="en-US" sz="36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are </a:t>
            </a:r>
            <a:r>
              <a:rPr lang="en-US" sz="3600" dirty="0" err="1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sensibilised</a:t>
            </a:r>
            <a:r>
              <a:rPr lang="en-US" sz="36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600" dirty="0" err="1" smtClean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wrt</a:t>
            </a:r>
            <a:r>
              <a:rPr lang="en-US" sz="36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US" sz="36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36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privacy </a:t>
            </a:r>
            <a:r>
              <a:rPr lang="en-US" sz="36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and data </a:t>
            </a:r>
            <a:r>
              <a:rPr lang="en-US" sz="36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ownership</a:t>
            </a:r>
            <a:endParaRPr lang="en-US" sz="3600" dirty="0">
              <a:solidFill>
                <a:schemeClr val="tx1">
                  <a:lumMod val="65000"/>
                  <a:lumOff val="3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Foliennummernplatzhalter 2"/>
          <p:cNvSpPr>
            <a:spLocks noGrp="1"/>
          </p:cNvSpPr>
          <p:nvPr>
            <p:ph type="sldNum" sz="quarter" idx="12"/>
          </p:nvPr>
        </p:nvSpPr>
        <p:spPr>
          <a:xfrm>
            <a:off x="322937" y="6345767"/>
            <a:ext cx="11260667" cy="365125"/>
          </a:xfrm>
        </p:spPr>
        <p:txBody>
          <a:bodyPr/>
          <a:lstStyle/>
          <a:p>
            <a:r>
              <a:rPr lang="en-GB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Assignment 1 Marketing Management				BMMB7012D</a:t>
            </a:r>
          </a:p>
          <a:p>
            <a:r>
              <a:rPr lang="en-GB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Christoph Mahrenholtz 					Slide 7 of 12 </a:t>
            </a:r>
            <a:endParaRPr lang="en-GB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sp>
        <p:nvSpPr>
          <p:cNvPr id="7" name="Foliennummernplatzhalter 2"/>
          <p:cNvSpPr txBox="1">
            <a:spLocks/>
          </p:cNvSpPr>
          <p:nvPr/>
        </p:nvSpPr>
        <p:spPr>
          <a:xfrm>
            <a:off x="322937" y="131099"/>
            <a:ext cx="11260667" cy="39806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de-DE"/>
            </a:defPPr>
            <a:lvl1pPr marL="0" algn="l" defTabSz="914400" rtl="0" eaLnBrk="1" latinLnBrk="0" hangingPunct="1">
              <a:defRPr sz="12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21 June 2020					1905805</a:t>
            </a:r>
          </a:p>
          <a:p>
            <a:r>
              <a:rPr lang="en-US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Social media mining and influencers for marketing</a:t>
            </a:r>
            <a:endParaRPr lang="en-GB" dirty="0" smtClean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sp>
        <p:nvSpPr>
          <p:cNvPr id="15" name="Foliennummernplatzhalter 2"/>
          <p:cNvSpPr txBox="1">
            <a:spLocks/>
          </p:cNvSpPr>
          <p:nvPr/>
        </p:nvSpPr>
        <p:spPr>
          <a:xfrm>
            <a:off x="7854036" y="5609653"/>
            <a:ext cx="4153690" cy="18154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de-DE"/>
            </a:defPPr>
            <a:lvl1pPr marL="0" algn="l" defTabSz="914400" rtl="0" eaLnBrk="1" latinLnBrk="0" hangingPunct="1">
              <a:defRPr sz="12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de-DE" dirty="0">
                <a:solidFill>
                  <a:schemeClr val="tx1">
                    <a:lumMod val="65000"/>
                    <a:lumOff val="35000"/>
                  </a:schemeClr>
                </a:solidFill>
              </a:rPr>
              <a:t>(Rebecca Wong)</a:t>
            </a:r>
            <a:endParaRPr lang="en-GB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pic>
        <p:nvPicPr>
          <p:cNvPr id="11" name="Grafik 10" descr="https://www.magdeburger-news.de/site/mdn/home/news/2019/03/28/214623/portrait/Justicia,_Videobeitr__ge.png"/>
          <p:cNvPicPr/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883" t="7295" r="25982" b="7495"/>
          <a:stretch/>
        </p:blipFill>
        <p:spPr bwMode="auto">
          <a:xfrm>
            <a:off x="8978901" y="1765300"/>
            <a:ext cx="1981200" cy="3708400"/>
          </a:xfrm>
          <a:prstGeom prst="rect">
            <a:avLst/>
          </a:prstGeom>
          <a:noFill/>
          <a:ln>
            <a:noFill/>
          </a:ln>
        </p:spPr>
      </p:pic>
      <p:sp>
        <p:nvSpPr>
          <p:cNvPr id="9" name="Foliennummernplatzhalter 2"/>
          <p:cNvSpPr txBox="1">
            <a:spLocks/>
          </p:cNvSpPr>
          <p:nvPr/>
        </p:nvSpPr>
        <p:spPr>
          <a:xfrm>
            <a:off x="322936" y="5955041"/>
            <a:ext cx="7576464" cy="18154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de-DE"/>
            </a:defPPr>
            <a:lvl1pPr marL="0" algn="l" defTabSz="914400" rtl="0" eaLnBrk="1" latinLnBrk="0" hangingPunct="1">
              <a:defRPr sz="12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defRPr/>
            </a:pPr>
            <a:r>
              <a:rPr lang="en-US" dirty="0">
                <a:solidFill>
                  <a:schemeClr val="tx1">
                    <a:lumMod val="65000"/>
                    <a:lumOff val="35000"/>
                  </a:schemeClr>
                </a:solidFill>
              </a:rPr>
              <a:t>(</a:t>
            </a:r>
            <a:r>
              <a:rPr lang="en-US" dirty="0" err="1">
                <a:solidFill>
                  <a:schemeClr val="tx1">
                    <a:lumMod val="65000"/>
                    <a:lumOff val="35000"/>
                  </a:schemeClr>
                </a:solidFill>
              </a:rPr>
              <a:t>Steimer</a:t>
            </a:r>
            <a:r>
              <a:rPr lang="en-US" dirty="0">
                <a:solidFill>
                  <a:schemeClr val="tx1">
                    <a:lumMod val="65000"/>
                    <a:lumOff val="35000"/>
                  </a:schemeClr>
                </a:solidFill>
              </a:rPr>
              <a:t>, 2018)</a:t>
            </a:r>
          </a:p>
        </p:txBody>
      </p:sp>
      <p:pic>
        <p:nvPicPr>
          <p:cNvPr id="10" name="Grafik 9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854032" y="1790698"/>
            <a:ext cx="4153693" cy="3696187"/>
          </a:xfrm>
          <a:prstGeom prst="rect">
            <a:avLst/>
          </a:prstGeom>
        </p:spPr>
      </p:pic>
      <p:pic>
        <p:nvPicPr>
          <p:cNvPr id="16" name="Sound aufgezeichnet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398125" y="98262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3889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3561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hteck 7"/>
          <p:cNvSpPr/>
          <p:nvPr/>
        </p:nvSpPr>
        <p:spPr>
          <a:xfrm>
            <a:off x="0" y="651933"/>
            <a:ext cx="12192000" cy="5571067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5" name="Textfeld 4"/>
          <p:cNvSpPr txBox="1"/>
          <p:nvPr/>
        </p:nvSpPr>
        <p:spPr>
          <a:xfrm>
            <a:off x="322936" y="982620"/>
            <a:ext cx="11869063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Challenge </a:t>
            </a:r>
            <a:r>
              <a:rPr lang="en-US" sz="3600" b="1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for social media influencers</a:t>
            </a:r>
          </a:p>
          <a:p>
            <a:endParaRPr lang="en-US" sz="1200" dirty="0" smtClean="0">
              <a:solidFill>
                <a:schemeClr val="tx1">
                  <a:lumMod val="65000"/>
                  <a:lumOff val="3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36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Companies need top social media </a:t>
            </a:r>
            <a:br>
              <a:rPr lang="en-US" sz="36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36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influencers as brand ambassadors:</a:t>
            </a:r>
            <a:endParaRPr lang="en-US" sz="3600" dirty="0">
              <a:solidFill>
                <a:schemeClr val="tx1">
                  <a:lumMod val="65000"/>
                  <a:lumOff val="3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55600" indent="-355600">
              <a:buFontTx/>
              <a:buChar char="-"/>
            </a:pPr>
            <a:r>
              <a:rPr lang="en-US" sz="36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Potential </a:t>
            </a:r>
            <a:r>
              <a:rPr lang="en-US" sz="36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customers tend to take </a:t>
            </a:r>
            <a:r>
              <a:rPr lang="en-US" sz="36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US" sz="36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36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into </a:t>
            </a:r>
            <a:r>
              <a:rPr lang="en-US" sz="36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account </a:t>
            </a:r>
            <a:r>
              <a:rPr lang="en-US" sz="36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top </a:t>
            </a:r>
            <a:r>
              <a:rPr lang="en-US" sz="36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two </a:t>
            </a:r>
            <a:r>
              <a:rPr lang="en-US" sz="36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brands only</a:t>
            </a:r>
          </a:p>
          <a:p>
            <a:pPr marL="355600" indent="-355600">
              <a:buFontTx/>
              <a:buChar char="-"/>
            </a:pPr>
            <a:r>
              <a:rPr lang="en-US" sz="36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Basically </a:t>
            </a:r>
            <a:r>
              <a:rPr lang="en-US" sz="36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only a one-time-chance </a:t>
            </a:r>
            <a:r>
              <a:rPr lang="en-US" sz="36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US" sz="36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36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 </a:t>
            </a:r>
            <a:r>
              <a:rPr lang="en-US" sz="36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attract potential customers</a:t>
            </a:r>
          </a:p>
        </p:txBody>
      </p:sp>
      <p:sp>
        <p:nvSpPr>
          <p:cNvPr id="6" name="Foliennummernplatzhalter 2"/>
          <p:cNvSpPr>
            <a:spLocks noGrp="1"/>
          </p:cNvSpPr>
          <p:nvPr>
            <p:ph type="sldNum" sz="quarter" idx="12"/>
          </p:nvPr>
        </p:nvSpPr>
        <p:spPr>
          <a:xfrm>
            <a:off x="322937" y="6345767"/>
            <a:ext cx="11260667" cy="365125"/>
          </a:xfrm>
        </p:spPr>
        <p:txBody>
          <a:bodyPr/>
          <a:lstStyle/>
          <a:p>
            <a:r>
              <a:rPr lang="en-GB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Assignment 1 Marketing Management				BMMB7012D</a:t>
            </a:r>
          </a:p>
          <a:p>
            <a:r>
              <a:rPr lang="en-GB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Christoph Mahrenholtz 					Slide 8 of 12 </a:t>
            </a:r>
            <a:endParaRPr lang="en-GB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sp>
        <p:nvSpPr>
          <p:cNvPr id="7" name="Foliennummernplatzhalter 2"/>
          <p:cNvSpPr txBox="1">
            <a:spLocks/>
          </p:cNvSpPr>
          <p:nvPr/>
        </p:nvSpPr>
        <p:spPr>
          <a:xfrm>
            <a:off x="322937" y="131099"/>
            <a:ext cx="11260667" cy="39806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de-DE"/>
            </a:defPPr>
            <a:lvl1pPr marL="0" algn="l" defTabSz="914400" rtl="0" eaLnBrk="1" latinLnBrk="0" hangingPunct="1">
              <a:defRPr sz="12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21 June 2020					1905805</a:t>
            </a:r>
          </a:p>
          <a:p>
            <a:r>
              <a:rPr lang="en-US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Social media mining and influencers for marketing</a:t>
            </a:r>
            <a:endParaRPr lang="en-GB" dirty="0" smtClean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sp>
        <p:nvSpPr>
          <p:cNvPr id="15" name="Foliennummernplatzhalter 2"/>
          <p:cNvSpPr txBox="1">
            <a:spLocks/>
          </p:cNvSpPr>
          <p:nvPr/>
        </p:nvSpPr>
        <p:spPr>
          <a:xfrm>
            <a:off x="7854036" y="5609653"/>
            <a:ext cx="4153690" cy="18154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de-DE"/>
            </a:defPPr>
            <a:lvl1pPr marL="0" algn="l" defTabSz="914400" rtl="0" eaLnBrk="1" latinLnBrk="0" hangingPunct="1">
              <a:defRPr sz="12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de-DE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(Google)</a:t>
            </a:r>
            <a:endParaRPr lang="en-GB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pic>
        <p:nvPicPr>
          <p:cNvPr id="9" name="Grafik 8"/>
          <p:cNvPicPr/>
          <p:nvPr/>
        </p:nvPicPr>
        <p:blipFill>
          <a:blip r:embed="rId5"/>
          <a:stretch>
            <a:fillRect/>
          </a:stretch>
        </p:blipFill>
        <p:spPr>
          <a:xfrm>
            <a:off x="7854035" y="1790700"/>
            <a:ext cx="4153690" cy="1934632"/>
          </a:xfrm>
          <a:prstGeom prst="rect">
            <a:avLst/>
          </a:prstGeom>
        </p:spPr>
      </p:pic>
      <p:pic>
        <p:nvPicPr>
          <p:cNvPr id="10" name="Grafik 9"/>
          <p:cNvPicPr/>
          <p:nvPr/>
        </p:nvPicPr>
        <p:blipFill>
          <a:blip r:embed="rId6"/>
          <a:stretch>
            <a:fillRect/>
          </a:stretch>
        </p:blipFill>
        <p:spPr>
          <a:xfrm>
            <a:off x="7854036" y="3725333"/>
            <a:ext cx="4153690" cy="1761554"/>
          </a:xfrm>
          <a:prstGeom prst="rect">
            <a:avLst/>
          </a:prstGeom>
        </p:spPr>
      </p:pic>
      <p:sp>
        <p:nvSpPr>
          <p:cNvPr id="16" name="Foliennummernplatzhalter 2"/>
          <p:cNvSpPr txBox="1">
            <a:spLocks/>
          </p:cNvSpPr>
          <p:nvPr/>
        </p:nvSpPr>
        <p:spPr>
          <a:xfrm>
            <a:off x="322936" y="5955041"/>
            <a:ext cx="7576464" cy="18154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de-DE"/>
            </a:defPPr>
            <a:lvl1pPr marL="0" algn="l" defTabSz="914400" rtl="0" eaLnBrk="1" latinLnBrk="0" hangingPunct="1">
              <a:defRPr sz="12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defRPr/>
            </a:pPr>
            <a:r>
              <a:rPr lang="en-US" dirty="0">
                <a:solidFill>
                  <a:schemeClr val="tx1">
                    <a:lumMod val="65000"/>
                    <a:lumOff val="35000"/>
                  </a:schemeClr>
                </a:solidFill>
              </a:rPr>
              <a:t>(</a:t>
            </a:r>
            <a:r>
              <a:rPr lang="en-US" dirty="0" err="1">
                <a:solidFill>
                  <a:schemeClr val="tx1">
                    <a:lumMod val="65000"/>
                    <a:lumOff val="35000"/>
                  </a:schemeClr>
                </a:solidFill>
              </a:rPr>
              <a:t>Tuomisto</a:t>
            </a:r>
            <a:r>
              <a:rPr lang="en-US" dirty="0">
                <a:solidFill>
                  <a:schemeClr val="tx1">
                    <a:lumMod val="65000"/>
                    <a:lumOff val="35000"/>
                  </a:schemeClr>
                </a:solidFill>
              </a:rPr>
              <a:t>-Inch, 2015)</a:t>
            </a:r>
          </a:p>
        </p:txBody>
      </p:sp>
      <p:pic>
        <p:nvPicPr>
          <p:cNvPr id="11" name="Sound aufgezeichnet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398125" y="98262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9687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8270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hteck 7"/>
          <p:cNvSpPr/>
          <p:nvPr/>
        </p:nvSpPr>
        <p:spPr>
          <a:xfrm>
            <a:off x="0" y="651933"/>
            <a:ext cx="12192000" cy="5571067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5" name="Textfeld 4"/>
          <p:cNvSpPr txBox="1"/>
          <p:nvPr/>
        </p:nvSpPr>
        <p:spPr>
          <a:xfrm>
            <a:off x="322936" y="982620"/>
            <a:ext cx="11869063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Recommendation: Formulate marketing </a:t>
            </a:r>
            <a:r>
              <a:rPr lang="en-US" sz="36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concept</a:t>
            </a:r>
            <a:endParaRPr lang="en-US" sz="3600" b="1" dirty="0" smtClean="0">
              <a:solidFill>
                <a:schemeClr val="tx1">
                  <a:lumMod val="65000"/>
                  <a:lumOff val="3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200" dirty="0" smtClean="0">
              <a:solidFill>
                <a:schemeClr val="tx1">
                  <a:lumMod val="65000"/>
                  <a:lumOff val="3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36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Let </a:t>
            </a:r>
            <a:r>
              <a:rPr lang="en-US" sz="36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marketing management </a:t>
            </a:r>
            <a:r>
              <a:rPr lang="en-US" sz="36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with </a:t>
            </a:r>
            <a:br>
              <a:rPr lang="en-US" sz="36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36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CMO grow in social media:</a:t>
            </a:r>
            <a:endParaRPr lang="en-US" sz="3600" dirty="0">
              <a:solidFill>
                <a:schemeClr val="tx1">
                  <a:lumMod val="65000"/>
                  <a:lumOff val="3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55600" indent="-355600">
              <a:buFontTx/>
              <a:buChar char="-"/>
            </a:pPr>
            <a:r>
              <a:rPr lang="en-US" sz="36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Initiate	marketing concept</a:t>
            </a:r>
            <a:br>
              <a:rPr lang="en-US" sz="36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36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		</a:t>
            </a:r>
            <a:r>
              <a:rPr lang="en-US" sz="3600" b="1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</a:t>
            </a:r>
            <a:r>
              <a:rPr lang="en-US" sz="36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– identify right segment</a:t>
            </a:r>
            <a:br>
              <a:rPr lang="en-US" sz="36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36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		</a:t>
            </a:r>
            <a:r>
              <a:rPr lang="en-US" sz="3600" b="1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O</a:t>
            </a:r>
            <a:r>
              <a:rPr lang="en-US" sz="36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– attract customers</a:t>
            </a:r>
          </a:p>
          <a:p>
            <a:pPr lvl="2"/>
            <a:r>
              <a:rPr lang="en-US" sz="36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US" sz="3600" b="1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</a:t>
            </a:r>
            <a:r>
              <a:rPr lang="en-US" sz="36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– develop </a:t>
            </a:r>
            <a:r>
              <a:rPr lang="en-US" sz="3600" b="1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strategy</a:t>
            </a:r>
          </a:p>
          <a:p>
            <a:pPr lvl="2"/>
            <a:r>
              <a:rPr lang="en-US" sz="36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US" sz="3600" b="1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</a:t>
            </a:r>
            <a:r>
              <a:rPr lang="en-US" sz="36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– define platform</a:t>
            </a:r>
          </a:p>
        </p:txBody>
      </p:sp>
      <p:sp>
        <p:nvSpPr>
          <p:cNvPr id="6" name="Foliennummernplatzhalter 2"/>
          <p:cNvSpPr>
            <a:spLocks noGrp="1"/>
          </p:cNvSpPr>
          <p:nvPr>
            <p:ph type="sldNum" sz="quarter" idx="12"/>
          </p:nvPr>
        </p:nvSpPr>
        <p:spPr>
          <a:xfrm>
            <a:off x="322937" y="6345767"/>
            <a:ext cx="11260667" cy="365125"/>
          </a:xfrm>
        </p:spPr>
        <p:txBody>
          <a:bodyPr/>
          <a:lstStyle/>
          <a:p>
            <a:r>
              <a:rPr lang="en-GB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Assignment 1 Marketing Management				BMMB7012D</a:t>
            </a:r>
          </a:p>
          <a:p>
            <a:r>
              <a:rPr lang="en-GB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Christoph Mahrenholtz 					Slide 9 of 12 </a:t>
            </a:r>
            <a:endParaRPr lang="en-GB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sp>
        <p:nvSpPr>
          <p:cNvPr id="7" name="Foliennummernplatzhalter 2"/>
          <p:cNvSpPr txBox="1">
            <a:spLocks/>
          </p:cNvSpPr>
          <p:nvPr/>
        </p:nvSpPr>
        <p:spPr>
          <a:xfrm>
            <a:off x="322937" y="131099"/>
            <a:ext cx="11260667" cy="39806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de-DE"/>
            </a:defPPr>
            <a:lvl1pPr marL="0" algn="l" defTabSz="914400" rtl="0" eaLnBrk="1" latinLnBrk="0" hangingPunct="1">
              <a:defRPr sz="12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21 June 2020					1905805</a:t>
            </a:r>
          </a:p>
          <a:p>
            <a:r>
              <a:rPr lang="en-US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Social media mining and influencers for marketing</a:t>
            </a:r>
            <a:endParaRPr lang="en-GB" dirty="0" smtClean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sp>
        <p:nvSpPr>
          <p:cNvPr id="15" name="Foliennummernplatzhalter 2"/>
          <p:cNvSpPr txBox="1">
            <a:spLocks/>
          </p:cNvSpPr>
          <p:nvPr/>
        </p:nvSpPr>
        <p:spPr>
          <a:xfrm>
            <a:off x="7854036" y="5609653"/>
            <a:ext cx="4153690" cy="18154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de-DE"/>
            </a:defPPr>
            <a:lvl1pPr marL="0" algn="l" defTabSz="914400" rtl="0" eaLnBrk="1" latinLnBrk="0" hangingPunct="1">
              <a:defRPr sz="12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de-DE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(</a:t>
            </a:r>
            <a:r>
              <a:rPr lang="de-DE" dirty="0" err="1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Groundswell</a:t>
            </a:r>
            <a:r>
              <a:rPr lang="de-DE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)</a:t>
            </a:r>
            <a:endParaRPr lang="en-GB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pic>
        <p:nvPicPr>
          <p:cNvPr id="9" name="Grafik 8" descr="The Evolution and Awakening of the Modern CMO"/>
          <p:cNvPicPr/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54033" y="1790698"/>
            <a:ext cx="4153692" cy="3696187"/>
          </a:xfrm>
          <a:prstGeom prst="rect">
            <a:avLst/>
          </a:prstGeom>
          <a:noFill/>
          <a:ln>
            <a:noFill/>
          </a:ln>
        </p:spPr>
      </p:pic>
      <p:pic>
        <p:nvPicPr>
          <p:cNvPr id="2" name="Grafik 1"/>
          <p:cNvPicPr>
            <a:picLocks noChangeAspect="1"/>
          </p:cNvPicPr>
          <p:nvPr/>
        </p:nvPicPr>
        <p:blipFill rotWithShape="1">
          <a:blip r:embed="rId6"/>
          <a:srcRect l="8774"/>
          <a:stretch/>
        </p:blipFill>
        <p:spPr>
          <a:xfrm>
            <a:off x="7848600" y="1788394"/>
            <a:ext cx="4159126" cy="3698491"/>
          </a:xfrm>
          <a:prstGeom prst="rect">
            <a:avLst/>
          </a:prstGeom>
        </p:spPr>
      </p:pic>
      <p:sp>
        <p:nvSpPr>
          <p:cNvPr id="4" name="Rechteck 3"/>
          <p:cNvSpPr/>
          <p:nvPr/>
        </p:nvSpPr>
        <p:spPr>
          <a:xfrm>
            <a:off x="8597348" y="2511960"/>
            <a:ext cx="2367398" cy="20431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4" name="Rechteck 13"/>
          <p:cNvSpPr/>
          <p:nvPr/>
        </p:nvSpPr>
        <p:spPr>
          <a:xfrm>
            <a:off x="8597348" y="3351832"/>
            <a:ext cx="2367398" cy="20431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6" name="Rechteck 15"/>
          <p:cNvSpPr/>
          <p:nvPr/>
        </p:nvSpPr>
        <p:spPr>
          <a:xfrm>
            <a:off x="8597347" y="4205495"/>
            <a:ext cx="3410377" cy="22924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7" name="Rechteck 16"/>
          <p:cNvSpPr/>
          <p:nvPr/>
        </p:nvSpPr>
        <p:spPr>
          <a:xfrm>
            <a:off x="8597348" y="5011269"/>
            <a:ext cx="2367398" cy="20431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pic>
        <p:nvPicPr>
          <p:cNvPr id="3" name="Grafik 2"/>
          <p:cNvPicPr>
            <a:picLocks noChangeAspect="1"/>
          </p:cNvPicPr>
          <p:nvPr/>
        </p:nvPicPr>
        <p:blipFill rotWithShape="1">
          <a:blip r:embed="rId7"/>
          <a:srcRect t="35384" r="84876"/>
          <a:stretch/>
        </p:blipFill>
        <p:spPr>
          <a:xfrm>
            <a:off x="10443256" y="2057400"/>
            <a:ext cx="1042980" cy="781643"/>
          </a:xfrm>
          <a:prstGeom prst="rect">
            <a:avLst/>
          </a:prstGeom>
        </p:spPr>
      </p:pic>
      <p:pic>
        <p:nvPicPr>
          <p:cNvPr id="10" name="Grafik 9"/>
          <p:cNvPicPr>
            <a:picLocks noChangeAspect="1"/>
          </p:cNvPicPr>
          <p:nvPr/>
        </p:nvPicPr>
        <p:blipFill rotWithShape="1">
          <a:blip r:embed="rId7"/>
          <a:srcRect l="30546" t="27725" r="55618"/>
          <a:stretch/>
        </p:blipFill>
        <p:spPr>
          <a:xfrm>
            <a:off x="10576489" y="2899965"/>
            <a:ext cx="954158" cy="874290"/>
          </a:xfrm>
          <a:prstGeom prst="rect">
            <a:avLst/>
          </a:prstGeom>
        </p:spPr>
      </p:pic>
      <p:pic>
        <p:nvPicPr>
          <p:cNvPr id="11" name="Grafik 10"/>
          <p:cNvPicPr>
            <a:picLocks noChangeAspect="1"/>
          </p:cNvPicPr>
          <p:nvPr/>
        </p:nvPicPr>
        <p:blipFill rotWithShape="1">
          <a:blip r:embed="rId7"/>
          <a:srcRect l="59660" t="24097" r="29387" b="8528"/>
          <a:stretch/>
        </p:blipFill>
        <p:spPr>
          <a:xfrm>
            <a:off x="10636125" y="3765603"/>
            <a:ext cx="755374" cy="815009"/>
          </a:xfrm>
          <a:prstGeom prst="rect">
            <a:avLst/>
          </a:prstGeom>
        </p:spPr>
      </p:pic>
      <p:pic>
        <p:nvPicPr>
          <p:cNvPr id="12" name="Grafik 11"/>
          <p:cNvPicPr>
            <a:picLocks noChangeAspect="1"/>
          </p:cNvPicPr>
          <p:nvPr/>
        </p:nvPicPr>
        <p:blipFill rotWithShape="1">
          <a:blip r:embed="rId7"/>
          <a:srcRect l="84305" t="18617" b="4148"/>
          <a:stretch/>
        </p:blipFill>
        <p:spPr>
          <a:xfrm>
            <a:off x="10556611" y="4652848"/>
            <a:ext cx="923084" cy="796811"/>
          </a:xfrm>
          <a:prstGeom prst="rect">
            <a:avLst/>
          </a:prstGeom>
        </p:spPr>
      </p:pic>
      <p:pic>
        <p:nvPicPr>
          <p:cNvPr id="13" name="Sound aufgezeichnet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391499" y="980004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27245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1812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hteck 7"/>
          <p:cNvSpPr/>
          <p:nvPr/>
        </p:nvSpPr>
        <p:spPr>
          <a:xfrm>
            <a:off x="0" y="651933"/>
            <a:ext cx="12192000" cy="5571067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5" name="Textfeld 4"/>
          <p:cNvSpPr txBox="1"/>
          <p:nvPr/>
        </p:nvSpPr>
        <p:spPr>
          <a:xfrm>
            <a:off x="322936" y="982620"/>
            <a:ext cx="11869064" cy="58169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Recommendation: Find miners and influencers</a:t>
            </a:r>
          </a:p>
          <a:p>
            <a:endParaRPr lang="en-US" sz="1200" dirty="0" smtClean="0">
              <a:solidFill>
                <a:schemeClr val="tx1">
                  <a:lumMod val="65000"/>
                  <a:lumOff val="3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36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Ensure interactive </a:t>
            </a:r>
            <a:r>
              <a:rPr lang="en-US" sz="36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social </a:t>
            </a:r>
            <a:r>
              <a:rPr lang="en-US" sz="36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media </a:t>
            </a:r>
            <a:br>
              <a:rPr lang="en-US" sz="36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36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input and output:</a:t>
            </a:r>
            <a:endParaRPr lang="en-US" sz="3600" dirty="0">
              <a:solidFill>
                <a:schemeClr val="tx1">
                  <a:lumMod val="65000"/>
                  <a:lumOff val="3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61950" lvl="2" indent="-361950">
              <a:buFont typeface="Arial" panose="020B0604020202020204" pitchFamily="34" charset="0"/>
              <a:buChar char="-"/>
              <a:tabLst>
                <a:tab pos="361950" algn="l"/>
              </a:tabLst>
            </a:pPr>
            <a:r>
              <a:rPr lang="en-US" sz="36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Hire </a:t>
            </a:r>
            <a:r>
              <a:rPr lang="en-US" sz="36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data </a:t>
            </a:r>
            <a:r>
              <a:rPr lang="en-US" sz="36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miners </a:t>
            </a:r>
            <a:r>
              <a:rPr lang="en-US" sz="36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 </a:t>
            </a:r>
            <a:r>
              <a:rPr lang="en-US" sz="3600" dirty="0" err="1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analyse</a:t>
            </a:r>
            <a:r>
              <a:rPr lang="en-US" sz="36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and</a:t>
            </a:r>
            <a:br>
              <a:rPr lang="en-US" sz="36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36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segment our customers</a:t>
            </a:r>
          </a:p>
          <a:p>
            <a:pPr marL="361950" lvl="2" indent="-361950">
              <a:buFont typeface="Arial" panose="020B0604020202020204" pitchFamily="34" charset="0"/>
              <a:buChar char="-"/>
              <a:tabLst>
                <a:tab pos="361950" algn="l"/>
              </a:tabLst>
            </a:pPr>
            <a:r>
              <a:rPr lang="en-US" sz="36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Identify influencers for marketing </a:t>
            </a:r>
            <a:br>
              <a:rPr lang="en-US" sz="36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36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our construction products</a:t>
            </a:r>
          </a:p>
          <a:p>
            <a:pPr marL="361950" lvl="2" indent="-361950">
              <a:buFont typeface="Arial" panose="020B0604020202020204" pitchFamily="34" charset="0"/>
              <a:buChar char="-"/>
              <a:tabLst>
                <a:tab pos="361950" algn="l"/>
              </a:tabLst>
            </a:pPr>
            <a:r>
              <a:rPr lang="en-US" sz="36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Both must be trained to avoid and </a:t>
            </a:r>
            <a:br>
              <a:rPr lang="en-US" sz="36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36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handle online fire storms</a:t>
            </a:r>
            <a:endParaRPr lang="en-US" sz="3600" dirty="0">
              <a:solidFill>
                <a:schemeClr val="tx1">
                  <a:lumMod val="65000"/>
                  <a:lumOff val="3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3600" dirty="0">
              <a:solidFill>
                <a:schemeClr val="tx1">
                  <a:lumMod val="65000"/>
                  <a:lumOff val="3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Foliennummernplatzhalter 2"/>
          <p:cNvSpPr>
            <a:spLocks noGrp="1"/>
          </p:cNvSpPr>
          <p:nvPr>
            <p:ph type="sldNum" sz="quarter" idx="12"/>
          </p:nvPr>
        </p:nvSpPr>
        <p:spPr>
          <a:xfrm>
            <a:off x="322937" y="6345767"/>
            <a:ext cx="11260667" cy="365125"/>
          </a:xfrm>
        </p:spPr>
        <p:txBody>
          <a:bodyPr/>
          <a:lstStyle/>
          <a:p>
            <a:r>
              <a:rPr lang="en-GB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Assignment 1 Marketing Management				BMMB7012D</a:t>
            </a:r>
          </a:p>
          <a:p>
            <a:r>
              <a:rPr lang="en-GB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Christoph Mahrenholtz 					Slide 10 of 12 </a:t>
            </a:r>
            <a:endParaRPr lang="en-GB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sp>
        <p:nvSpPr>
          <p:cNvPr id="7" name="Foliennummernplatzhalter 2"/>
          <p:cNvSpPr txBox="1">
            <a:spLocks/>
          </p:cNvSpPr>
          <p:nvPr/>
        </p:nvSpPr>
        <p:spPr>
          <a:xfrm>
            <a:off x="322937" y="131099"/>
            <a:ext cx="11260667" cy="39806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de-DE"/>
            </a:defPPr>
            <a:lvl1pPr marL="0" algn="l" defTabSz="914400" rtl="0" eaLnBrk="1" latinLnBrk="0" hangingPunct="1">
              <a:defRPr sz="12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21 June 2020					1905805</a:t>
            </a:r>
          </a:p>
          <a:p>
            <a:r>
              <a:rPr lang="en-US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Social media mining and influencers for marketing</a:t>
            </a:r>
            <a:endParaRPr lang="en-GB" dirty="0" smtClean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sp>
        <p:nvSpPr>
          <p:cNvPr id="15" name="Foliennummernplatzhalter 2"/>
          <p:cNvSpPr txBox="1">
            <a:spLocks/>
          </p:cNvSpPr>
          <p:nvPr/>
        </p:nvSpPr>
        <p:spPr>
          <a:xfrm>
            <a:off x="7854036" y="5609653"/>
            <a:ext cx="4153690" cy="18154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de-DE"/>
            </a:defPPr>
            <a:lvl1pPr marL="0" algn="l" defTabSz="914400" rtl="0" eaLnBrk="1" latinLnBrk="0" hangingPunct="1">
              <a:defRPr sz="12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de-DE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(</a:t>
            </a:r>
            <a:r>
              <a:rPr lang="de-DE" dirty="0" err="1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Onalytica</a:t>
            </a:r>
            <a:r>
              <a:rPr lang="de-DE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)</a:t>
            </a:r>
            <a:endParaRPr lang="en-GB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pic>
        <p:nvPicPr>
          <p:cNvPr id="16" name="Grafik 15"/>
          <p:cNvPicPr>
            <a:picLocks noChangeAspect="1"/>
          </p:cNvPicPr>
          <p:nvPr/>
        </p:nvPicPr>
        <p:blipFill rotWithShape="1">
          <a:blip r:embed="rId5"/>
          <a:srcRect t="6219" b="3004"/>
          <a:stretch/>
        </p:blipFill>
        <p:spPr>
          <a:xfrm>
            <a:off x="7854030" y="1762125"/>
            <a:ext cx="4153695" cy="3709479"/>
          </a:xfrm>
          <a:prstGeom prst="rect">
            <a:avLst/>
          </a:prstGeom>
        </p:spPr>
      </p:pic>
      <p:pic>
        <p:nvPicPr>
          <p:cNvPr id="3" name="Sound aufgezeichnet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98125" y="98262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59251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976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hteck 7"/>
          <p:cNvSpPr/>
          <p:nvPr/>
        </p:nvSpPr>
        <p:spPr>
          <a:xfrm>
            <a:off x="0" y="651933"/>
            <a:ext cx="12192000" cy="5571067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5" name="Textfeld 4"/>
          <p:cNvSpPr txBox="1"/>
          <p:nvPr/>
        </p:nvSpPr>
        <p:spPr>
          <a:xfrm>
            <a:off x="322936" y="982620"/>
            <a:ext cx="11869063" cy="58169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Recommendation: Link HOOK with social media</a:t>
            </a:r>
          </a:p>
          <a:p>
            <a:endParaRPr lang="en-US" sz="1200" dirty="0" smtClean="0">
              <a:solidFill>
                <a:schemeClr val="tx1">
                  <a:lumMod val="65000"/>
                  <a:lumOff val="3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36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Develop a </a:t>
            </a:r>
            <a:r>
              <a:rPr lang="en-US" sz="36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HOOK as the </a:t>
            </a:r>
            <a:r>
              <a:rPr lang="en-US" sz="3600" b="1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strategic </a:t>
            </a:r>
            <a:br>
              <a:rPr lang="en-US" sz="3600" b="1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36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part of social media POST concept:</a:t>
            </a:r>
            <a:endParaRPr lang="en-US" sz="3600" dirty="0">
              <a:solidFill>
                <a:schemeClr val="tx1">
                  <a:lumMod val="65000"/>
                  <a:lumOff val="3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55600" indent="-355600">
              <a:buFontTx/>
              <a:buChar char="-"/>
            </a:pPr>
            <a:r>
              <a:rPr lang="en-US" sz="36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Partner with a creator </a:t>
            </a:r>
            <a:r>
              <a:rPr lang="en-US" sz="36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 </a:t>
            </a:r>
            <a:r>
              <a:rPr lang="en-US" sz="36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design	</a:t>
            </a:r>
            <a:br>
              <a:rPr lang="en-US" sz="36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36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			</a:t>
            </a:r>
            <a:r>
              <a:rPr lang="en-US" sz="3600" b="1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</a:t>
            </a:r>
            <a:r>
              <a:rPr lang="en-US" sz="36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rigger,</a:t>
            </a:r>
            <a:br>
              <a:rPr lang="en-US" sz="36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36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			</a:t>
            </a:r>
            <a:r>
              <a:rPr lang="en-US" sz="3600" b="1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  <a:r>
              <a:rPr lang="en-US" sz="36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ction,</a:t>
            </a:r>
            <a:br>
              <a:rPr lang="en-US" sz="36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36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			</a:t>
            </a:r>
            <a:r>
              <a:rPr lang="en-US" sz="3600" b="1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</a:t>
            </a:r>
            <a:r>
              <a:rPr lang="en-US" sz="36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eward,</a:t>
            </a:r>
            <a:br>
              <a:rPr lang="en-US" sz="36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36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 generate	</a:t>
            </a:r>
            <a:r>
              <a:rPr lang="en-US" sz="3600" b="1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36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nvestment</a:t>
            </a:r>
            <a:br>
              <a:rPr lang="en-US" sz="36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36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 our construction products</a:t>
            </a:r>
          </a:p>
          <a:p>
            <a:endParaRPr lang="en-US" sz="3600" dirty="0">
              <a:solidFill>
                <a:schemeClr val="tx1">
                  <a:lumMod val="65000"/>
                  <a:lumOff val="3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Foliennummernplatzhalter 2"/>
          <p:cNvSpPr>
            <a:spLocks noGrp="1"/>
          </p:cNvSpPr>
          <p:nvPr>
            <p:ph type="sldNum" sz="quarter" idx="12"/>
          </p:nvPr>
        </p:nvSpPr>
        <p:spPr>
          <a:xfrm>
            <a:off x="322937" y="6345767"/>
            <a:ext cx="11260667" cy="365125"/>
          </a:xfrm>
        </p:spPr>
        <p:txBody>
          <a:bodyPr/>
          <a:lstStyle/>
          <a:p>
            <a:r>
              <a:rPr lang="en-GB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Assignment 1 Marketing Management				BMMB7012D</a:t>
            </a:r>
          </a:p>
          <a:p>
            <a:r>
              <a:rPr lang="en-GB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Christoph Mahrenholtz 					Slide 11 of 12 </a:t>
            </a:r>
            <a:endParaRPr lang="en-GB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sp>
        <p:nvSpPr>
          <p:cNvPr id="7" name="Foliennummernplatzhalter 2"/>
          <p:cNvSpPr txBox="1">
            <a:spLocks/>
          </p:cNvSpPr>
          <p:nvPr/>
        </p:nvSpPr>
        <p:spPr>
          <a:xfrm>
            <a:off x="322937" y="131099"/>
            <a:ext cx="11260667" cy="39806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de-DE"/>
            </a:defPPr>
            <a:lvl1pPr marL="0" algn="l" defTabSz="914400" rtl="0" eaLnBrk="1" latinLnBrk="0" hangingPunct="1">
              <a:defRPr sz="12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21 June 2020					1905805</a:t>
            </a:r>
          </a:p>
          <a:p>
            <a:r>
              <a:rPr lang="en-US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Social media mining and influencers for marketing</a:t>
            </a:r>
            <a:endParaRPr lang="en-GB" dirty="0" smtClean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sp>
        <p:nvSpPr>
          <p:cNvPr id="15" name="Foliennummernplatzhalter 2"/>
          <p:cNvSpPr txBox="1">
            <a:spLocks/>
          </p:cNvSpPr>
          <p:nvPr/>
        </p:nvSpPr>
        <p:spPr>
          <a:xfrm>
            <a:off x="7854036" y="5609653"/>
            <a:ext cx="4153690" cy="18154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de-DE"/>
            </a:defPPr>
            <a:lvl1pPr marL="0" algn="l" defTabSz="914400" rtl="0" eaLnBrk="1" latinLnBrk="0" hangingPunct="1">
              <a:defRPr sz="12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de-DE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(</a:t>
            </a:r>
            <a:r>
              <a:rPr lang="de-DE" dirty="0" err="1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ProductPlan</a:t>
            </a:r>
            <a:r>
              <a:rPr lang="de-DE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)</a:t>
            </a:r>
            <a:endParaRPr lang="en-GB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pic>
        <p:nvPicPr>
          <p:cNvPr id="12" name="Picture 2" descr="hook-model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104" t="1151" r="22819" b="1088"/>
          <a:stretch/>
        </p:blipFill>
        <p:spPr bwMode="auto">
          <a:xfrm>
            <a:off x="7854031" y="1775420"/>
            <a:ext cx="4153694" cy="369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hteck 1"/>
          <p:cNvSpPr/>
          <p:nvPr/>
        </p:nvSpPr>
        <p:spPr>
          <a:xfrm>
            <a:off x="9080500" y="2565400"/>
            <a:ext cx="190500" cy="1651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pic>
        <p:nvPicPr>
          <p:cNvPr id="13" name="Picture 2" descr="hook-model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2953" t="88740" r="22819" b="1088"/>
          <a:stretch/>
        </p:blipFill>
        <p:spPr bwMode="auto">
          <a:xfrm>
            <a:off x="10934700" y="4867408"/>
            <a:ext cx="1073025" cy="3846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2" descr="hook-model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2953" t="93214" r="22819" b="1088"/>
          <a:stretch/>
        </p:blipFill>
        <p:spPr bwMode="auto">
          <a:xfrm>
            <a:off x="10934700" y="5057775"/>
            <a:ext cx="1073025" cy="2154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Sound aufgezeichnet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98125" y="98262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57527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902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hteck 7"/>
          <p:cNvSpPr/>
          <p:nvPr/>
        </p:nvSpPr>
        <p:spPr>
          <a:xfrm>
            <a:off x="0" y="651933"/>
            <a:ext cx="12192000" cy="5571067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5" name="Textfeld 4"/>
          <p:cNvSpPr txBox="1"/>
          <p:nvPr/>
        </p:nvSpPr>
        <p:spPr>
          <a:xfrm>
            <a:off x="322937" y="982620"/>
            <a:ext cx="11361852" cy="51398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  <a:p>
            <a:endParaRPr lang="en-GB" sz="1200" dirty="0" smtClean="0">
              <a:solidFill>
                <a:schemeClr val="tx1">
                  <a:lumMod val="65000"/>
                  <a:lumOff val="3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61950" indent="-361950">
              <a:lnSpc>
                <a:spcPts val="1600"/>
              </a:lnSpc>
            </a:pPr>
            <a:r>
              <a:rPr lang="en-US" sz="1200" dirty="0" err="1" smtClean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Aichner</a:t>
            </a:r>
            <a:r>
              <a:rPr lang="en-US" sz="12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T. and Jacob, F. (2015) ‘Measuring the degree of corporate social media use’, International Journal of Market Research, 57(2), pp. 257-275.</a:t>
            </a:r>
          </a:p>
          <a:p>
            <a:pPr marL="361950" indent="-361950">
              <a:lnSpc>
                <a:spcPts val="1600"/>
              </a:lnSpc>
            </a:pPr>
            <a:r>
              <a:rPr lang="en-US" sz="12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Cooke, M. (2008) ‘The new world of Web 2.0 research’, International Journal of Market Research, 50(5), pp. 569-572.</a:t>
            </a:r>
          </a:p>
          <a:p>
            <a:pPr marL="361950" indent="-361950">
              <a:lnSpc>
                <a:spcPts val="1600"/>
              </a:lnSpc>
            </a:pPr>
            <a:r>
              <a:rPr lang="en-US" sz="1200" dirty="0" err="1" smtClean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Enskog</a:t>
            </a:r>
            <a:r>
              <a:rPr lang="en-US" sz="12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D. (2017) ‘How to communicate your brand to Millennials: the Gucci case’, Julius </a:t>
            </a:r>
            <a:r>
              <a:rPr lang="en-US" sz="1200" dirty="0" err="1" smtClean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Bär</a:t>
            </a:r>
            <a:r>
              <a:rPr lang="en-US" sz="12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[Online]. Available at https://www.juliusbaer.com/en/insights/shifting-lifestyles/how-to-communicate-your-brand-to-millennials-the-gucci-case/.</a:t>
            </a:r>
          </a:p>
          <a:p>
            <a:pPr marL="361950" indent="-361950">
              <a:lnSpc>
                <a:spcPts val="1600"/>
              </a:lnSpc>
            </a:pPr>
            <a:r>
              <a:rPr lang="en-US" sz="1200" dirty="0" err="1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Fahy</a:t>
            </a:r>
            <a:r>
              <a:rPr lang="en-US" sz="12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J. and Jobber, D. (2019) ‘Foundations of marketing’, McGraw-Hill.</a:t>
            </a:r>
          </a:p>
          <a:p>
            <a:pPr marL="361950" indent="-361950">
              <a:lnSpc>
                <a:spcPts val="1600"/>
              </a:lnSpc>
            </a:pPr>
            <a:r>
              <a:rPr lang="en-US" sz="1200" dirty="0" err="1" smtClean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Gurbuxani</a:t>
            </a:r>
            <a:r>
              <a:rPr lang="en-US" sz="12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G. (2016) ‘Maximizing growth, engagement, monetization on social media’, Captiv8.</a:t>
            </a:r>
          </a:p>
          <a:p>
            <a:pPr marL="361950" indent="-361950">
              <a:lnSpc>
                <a:spcPts val="1600"/>
              </a:lnSpc>
            </a:pPr>
            <a:r>
              <a:rPr lang="en-US" sz="1200" dirty="0" err="1" smtClean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Pfeffer</a:t>
            </a:r>
            <a:r>
              <a:rPr lang="en-US" sz="12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J., </a:t>
            </a:r>
            <a:r>
              <a:rPr lang="en-US" sz="1200" dirty="0" err="1" smtClean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Zorbach</a:t>
            </a:r>
            <a:r>
              <a:rPr lang="en-US" sz="12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T. and Carley, K. (2014) ‘Understanding online firestorms: Negative word-of-mouth dynamics in social media networks’, Journal of Marketing Communications, 20:1-2, pp. 117-128.</a:t>
            </a:r>
          </a:p>
          <a:p>
            <a:pPr marL="361950" indent="-361950">
              <a:lnSpc>
                <a:spcPts val="1600"/>
              </a:lnSpc>
            </a:pPr>
            <a:r>
              <a:rPr lang="en-US" sz="12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Przybyla, D. (2017) ‘The psychology of colors in marketing and branding’, Color Psychology [Online]. Available at https://www.colorpsychology.org/color-psychology-marketing/ (Accessed 4 June 2020).</a:t>
            </a:r>
          </a:p>
          <a:p>
            <a:pPr marL="361950" indent="-361950">
              <a:lnSpc>
                <a:spcPts val="1600"/>
              </a:lnSpc>
            </a:pPr>
            <a:r>
              <a:rPr lang="en-US" sz="1200" dirty="0" err="1" smtClean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Pushpam</a:t>
            </a:r>
            <a:r>
              <a:rPr lang="en-US" sz="12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A. and </a:t>
            </a:r>
            <a:r>
              <a:rPr lang="en-US" sz="1200" dirty="0" err="1" smtClean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Jayanthi</a:t>
            </a:r>
            <a:r>
              <a:rPr lang="en-US" sz="12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G. (2017) ‘Overview on data mining in social media’, International Journal of Computer Sciences and Engineering, 5(11), pp. 147-157.</a:t>
            </a:r>
          </a:p>
          <a:p>
            <a:pPr marL="361950" indent="-361950">
              <a:lnSpc>
                <a:spcPts val="1600"/>
              </a:lnSpc>
            </a:pPr>
            <a:r>
              <a:rPr lang="en-US" sz="1200" dirty="0" err="1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Semenyuk</a:t>
            </a:r>
            <a:r>
              <a:rPr lang="en-US" sz="12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I. (2019) ‘How to create a successful B2B influencer marketing strategy in five steps’, [Online]. Available at https://www.forbes.com/sites</a:t>
            </a:r>
            <a:r>
              <a:rPr lang="en-US" sz="12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/</a:t>
            </a:r>
            <a:br>
              <a:rPr lang="en-US" sz="12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200" dirty="0" err="1" smtClean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forbesagencycouncil</a:t>
            </a:r>
            <a:r>
              <a:rPr lang="en-US" sz="12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/2019/09/03/how-to-create-a-successful-b2b-influencer-marketing-strategy-in-five-steps</a:t>
            </a:r>
            <a:r>
              <a:rPr lang="en-US" sz="12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/#647359919236 (Accessed 19 June 2020</a:t>
            </a:r>
            <a:r>
              <a:rPr lang="en-US" sz="12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).</a:t>
            </a:r>
          </a:p>
          <a:p>
            <a:pPr marL="361950" indent="-361950">
              <a:lnSpc>
                <a:spcPts val="1600"/>
              </a:lnSpc>
            </a:pPr>
            <a:r>
              <a:rPr lang="en-US" sz="12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Smith, A. (2017) ‘Record shares of Americans now own smartphones, have home broadband’, Pew Research Center [Online]. Available at https://www.pewresearch.org/fact-tank/2017/01/12/evolution-of-technology/.</a:t>
            </a:r>
          </a:p>
          <a:p>
            <a:pPr marL="361950" indent="-361950">
              <a:lnSpc>
                <a:spcPts val="1600"/>
              </a:lnSpc>
            </a:pPr>
            <a:r>
              <a:rPr lang="en-US" sz="1200" dirty="0" err="1" smtClean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Steimer</a:t>
            </a:r>
            <a:r>
              <a:rPr lang="en-US" sz="12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S. (2018) ‘The murky ethics of data gathering in a post-Cambridge </a:t>
            </a:r>
            <a:r>
              <a:rPr lang="en-US" sz="1200" dirty="0" err="1" smtClean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Analytica</a:t>
            </a:r>
            <a:r>
              <a:rPr lang="en-US" sz="12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world’, American Marketing Association [Online]. Available at https://www.ama.org/marketing-news/the-murky-ethics-of-data-gathering-in-a-post-cambridge-analytica-world/ (Accessed 14 June 2020).</a:t>
            </a:r>
          </a:p>
          <a:p>
            <a:pPr marL="361950" indent="-361950">
              <a:lnSpc>
                <a:spcPts val="1600"/>
              </a:lnSpc>
            </a:pPr>
            <a:r>
              <a:rPr lang="en-US" sz="1200" dirty="0" err="1" smtClean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Tuomisto</a:t>
            </a:r>
            <a:r>
              <a:rPr lang="en-US" sz="12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-Inch, H. (2015) ‘The changing B2B buyer’, Google [Online]. Available at https://www.youtube.com/watch?time_continue=5&amp;v=TScmaxQfom8&amp;feature=emb_logo (Accessed 30 June 2020).</a:t>
            </a:r>
          </a:p>
          <a:p>
            <a:pPr marL="361950" indent="-361950">
              <a:lnSpc>
                <a:spcPts val="1600"/>
              </a:lnSpc>
            </a:pPr>
            <a:r>
              <a:rPr lang="en-US" sz="12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Watson, R. (2010) ‘Future Minds: How the digital change is changing our minds, why this matters and what we can do about it’, Nicholas </a:t>
            </a:r>
            <a:r>
              <a:rPr lang="en-US" sz="1200" dirty="0" err="1" smtClean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Brealey</a:t>
            </a:r>
            <a:r>
              <a:rPr lang="en-US" sz="12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361950" indent="-361950">
              <a:lnSpc>
                <a:spcPts val="1600"/>
              </a:lnSpc>
            </a:pPr>
            <a:r>
              <a:rPr lang="en-US" sz="1200" dirty="0" err="1" smtClean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Winskel</a:t>
            </a:r>
            <a:r>
              <a:rPr lang="en-US" sz="12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H., </a:t>
            </a:r>
            <a:r>
              <a:rPr lang="en-US" sz="1200" dirty="0" err="1" smtClean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Ratitamkul</a:t>
            </a:r>
            <a:r>
              <a:rPr lang="en-US" sz="12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T. and </a:t>
            </a:r>
            <a:r>
              <a:rPr lang="en-US" sz="1200" dirty="0" err="1" smtClean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Brambley</a:t>
            </a:r>
            <a:r>
              <a:rPr lang="en-US" sz="12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V. (2016) ‘Decision-making and the framing effect in a foreign and native language’, Journal of Cognitive Psychology, 28(4).</a:t>
            </a:r>
            <a:endParaRPr lang="en-US" sz="1200" dirty="0">
              <a:solidFill>
                <a:schemeClr val="tx1">
                  <a:lumMod val="65000"/>
                  <a:lumOff val="3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Foliennummernplatzhalter 2"/>
          <p:cNvSpPr>
            <a:spLocks noGrp="1"/>
          </p:cNvSpPr>
          <p:nvPr>
            <p:ph type="sldNum" sz="quarter" idx="12"/>
          </p:nvPr>
        </p:nvSpPr>
        <p:spPr>
          <a:xfrm>
            <a:off x="322937" y="6345767"/>
            <a:ext cx="11260667" cy="365125"/>
          </a:xfrm>
        </p:spPr>
        <p:txBody>
          <a:bodyPr/>
          <a:lstStyle/>
          <a:p>
            <a:r>
              <a:rPr lang="en-GB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Assignment 1 Marketing Management				BMMB7012D</a:t>
            </a:r>
          </a:p>
          <a:p>
            <a:r>
              <a:rPr lang="en-GB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Christoph Mahrenholtz 					Slide 12 of 12 </a:t>
            </a:r>
            <a:endParaRPr lang="en-GB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sp>
        <p:nvSpPr>
          <p:cNvPr id="7" name="Foliennummernplatzhalter 2"/>
          <p:cNvSpPr txBox="1">
            <a:spLocks/>
          </p:cNvSpPr>
          <p:nvPr/>
        </p:nvSpPr>
        <p:spPr>
          <a:xfrm>
            <a:off x="322937" y="131099"/>
            <a:ext cx="11260667" cy="39806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de-DE"/>
            </a:defPPr>
            <a:lvl1pPr marL="0" algn="l" defTabSz="914400" rtl="0" eaLnBrk="1" latinLnBrk="0" hangingPunct="1">
              <a:defRPr sz="12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21 June 2020					1905805</a:t>
            </a:r>
          </a:p>
          <a:p>
            <a:r>
              <a:rPr lang="en-US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Social media mining and influencers for marketing</a:t>
            </a:r>
            <a:endParaRPr lang="en-GB" dirty="0" smtClean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463659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697</Words>
  <Application>Microsoft Office PowerPoint</Application>
  <PresentationFormat>Breitbild</PresentationFormat>
  <Paragraphs>182</Paragraphs>
  <Slides>13</Slides>
  <Notes>12</Notes>
  <HiddenSlides>0</HiddenSlides>
  <MMClips>11</MMClips>
  <ScaleCrop>false</ScaleCrop>
  <HeadingPairs>
    <vt:vector size="6" baseType="variant">
      <vt:variant>
        <vt:lpstr>Verwendete Schriftarten</vt:lpstr>
      </vt:variant>
      <vt:variant>
        <vt:i4>3</vt:i4>
      </vt:variant>
      <vt:variant>
        <vt:lpstr>Design</vt:lpstr>
      </vt:variant>
      <vt:variant>
        <vt:i4>1</vt:i4>
      </vt:variant>
      <vt:variant>
        <vt:lpstr>Folientitel</vt:lpstr>
      </vt:variant>
      <vt:variant>
        <vt:i4>13</vt:i4>
      </vt:variant>
    </vt:vector>
  </HeadingPairs>
  <TitlesOfParts>
    <vt:vector size="17" baseType="lpstr">
      <vt:lpstr>Arial</vt:lpstr>
      <vt:lpstr>Calibri</vt:lpstr>
      <vt:lpstr>Calibri Light</vt:lpstr>
      <vt:lpstr>Office Theme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  <vt:lpstr>PowerPoint-Präsentation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PowerPoint-Präsentation</dc:title>
  <dc:creator>Mahrenholtz, Christoph</dc:creator>
  <cp:lastModifiedBy>Mahrenholtz, Christoph</cp:lastModifiedBy>
  <cp:revision>297</cp:revision>
  <dcterms:created xsi:type="dcterms:W3CDTF">2020-04-06T17:31:26Z</dcterms:created>
  <dcterms:modified xsi:type="dcterms:W3CDTF">2020-06-21T19:33:53Z</dcterms:modified>
</cp:coreProperties>
</file>