
<file path=[Content_Types].xml><?xml version="1.0" encoding="utf-8"?>
<Types xmlns="http://schemas.openxmlformats.org/package/2006/content-types">
  <Override PartName="/ppt/slides/slide18.xml" ContentType="application/vnd.openxmlformats-officedocument.presentationml.slide+xml"/>
  <Override PartName="/ppt/notesSlides/notesSlide4.xml" ContentType="application/vnd.openxmlformats-officedocument.presentationml.notesSlide+xml"/>
  <Override PartName="/ppt/slides/slide9.xml" ContentType="application/vnd.openxmlformats-officedocument.presentationml.slide+xml"/>
  <Override PartName="/ppt/slides/slide14.xml" ContentType="application/vnd.openxmlformats-officedocument.presentationml.slide+xml"/>
  <Override PartName="/ppt/slideLayouts/slideLayout9.xml" ContentType="application/vnd.openxmlformats-officedocument.presentationml.slideLayout+xml"/>
  <Override PartName="/ppt/slideLayouts/slideLayout11.xml" ContentType="application/vnd.openxmlformats-officedocument.presentationml.slideLayout+xml"/>
  <Override PartName="/ppt/slides/slide5.xml" ContentType="application/vnd.openxmlformats-officedocument.presentationml.slide+xml"/>
  <Default Extension="rels" ContentType="application/vnd.openxmlformats-package.relationships+xml"/>
  <Default Extension="jpeg" ContentType="image/jpeg"/>
  <Override PartName="/ppt/slides/slide10.xml" ContentType="application/vnd.openxmlformats-officedocument.presentationml.slide+xml"/>
  <Override PartName="/ppt/notesMasters/notesMaster1.xml" ContentType="application/vnd.openxmlformats-officedocument.presentationml.notesMaster+xml"/>
  <Override PartName="/ppt/slides/slide1.xml" ContentType="application/vnd.openxmlformats-officedocument.presentationml.slide+xml"/>
  <Override PartName="/ppt/slideLayouts/slideLayout5.xml" ContentType="application/vnd.openxmlformats-officedocument.presentationml.slideLayout+xml"/>
  <Override PartName="/docProps/app.xml" ContentType="application/vnd.openxmlformats-officedocument.extended-properties+xml"/>
  <Override PartName="/ppt/theme/theme2.xml" ContentType="application/vnd.openxmlformats-officedocument.theme+xml"/>
  <Override PartName="/ppt/slideLayouts/slideLayout1.xml" ContentType="application/vnd.openxmlformats-officedocument.presentationml.slideLayout+xml"/>
  <Override PartName="/ppt/slides/slide22.xml" ContentType="application/vnd.openxmlformats-officedocument.presentationml.slide+xml"/>
  <Default Extension="xml" ContentType="application/xml"/>
  <Override PartName="/ppt/slides/slide19.xml" ContentType="application/vnd.openxmlformats-officedocument.presentationml.slide+xml"/>
  <Override PartName="/ppt/notesSlides/notesSlide5.xml" ContentType="application/vnd.openxmlformats-officedocument.presentationml.notesSlide+xml"/>
  <Override PartName="/ppt/tableStyles.xml" ContentType="application/vnd.openxmlformats-officedocument.presentationml.tableStyles+xml"/>
  <Override PartName="/ppt/slides/slide15.xml" ContentType="application/vnd.openxmlformats-officedocument.presentationml.slide+xml"/>
  <Override PartName="/ppt/notesSlides/notesSlide1.xml" ContentType="application/vnd.openxmlformats-officedocument.presentationml.notesSlide+xml"/>
  <Override PartName="/ppt/slides/slide6.xml" ContentType="application/vnd.openxmlformats-officedocument.presentationml.slide+xml"/>
  <Override PartName="/docProps/core.xml" ContentType="application/vnd.openxmlformats-package.core-properties+xml"/>
  <Override PartName="/ppt/slides/slide11.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Default Extension="png" ContentType="image/png"/>
  <Override PartName="/ppt/slideLayouts/slideLayout2.xml" ContentType="application/vnd.openxmlformats-officedocument.presentationml.slideLayout+xml"/>
  <Override PartName="/ppt/slides/slide23.xml" ContentType="application/vnd.openxmlformats-officedocument.presentationml.slide+xml"/>
  <Override PartName="/ppt/notesSlides/notesSlide6.xml" ContentType="application/vnd.openxmlformats-officedocument.presentationml.notesSlide+xml"/>
  <Override PartName="/ppt/slides/slide16.xml" ContentType="application/vnd.openxmlformats-officedocument.presentationml.slide+xml"/>
  <Override PartName="/ppt/notesSlides/notesSlide2.xml" ContentType="application/vnd.openxmlformats-officedocument.presentationml.notesSlide+xml"/>
  <Override PartName="/ppt/slides/slide7.xml" ContentType="application/vnd.openxmlformats-officedocument.presentationml.slide+xml"/>
  <Override PartName="/ppt/presentation.xml" ContentType="application/vnd.openxmlformats-officedocument.presentationml.presentation.main+xml"/>
  <Override PartName="/ppt/slides/slide12.xml" ContentType="application/vnd.openxmlformats-officedocument.presentationml.slide+xml"/>
  <Override PartName="/ppt/slideLayouts/slideLayout7.xml" ContentType="application/vnd.openxmlformats-officedocument.presentationml.slideLayout+xml"/>
  <Override PartName="/ppt/slides/slide3.xml" ContentType="application/vnd.openxmlformats-officedocument.presentationml.slide+xml"/>
  <Override PartName="/ppt/slideLayouts/slideLayout3.xml" ContentType="application/vnd.openxmlformats-officedocument.presentationml.slideLayout+xml"/>
  <Override PartName="/ppt/slides/slide24.xml" ContentType="application/vnd.openxmlformats-officedocument.presentationml.slide+xml"/>
  <Override PartName="/ppt/slides/slide20.xml" ContentType="application/vnd.openxmlformats-officedocument.presentationml.slide+xml"/>
  <Override PartName="/ppt/slides/slide17.xml" ContentType="application/vnd.openxmlformats-officedocument.presentationml.slide+xml"/>
  <Override PartName="/ppt/notesSlides/notesSlide3.xml" ContentType="application/vnd.openxmlformats-officedocument.presentationml.notesSlide+xml"/>
  <Override PartName="/ppt/slides/slide8.xml" ContentType="application/vnd.openxmlformats-officedocument.presentationml.slide+xml"/>
  <Override PartName="/ppt/presProps.xml" ContentType="application/vnd.openxmlformats-officedocument.presentationml.presProps+xml"/>
  <Override PartName="/ppt/slides/slide13.xml" ContentType="application/vnd.openxmlformats-officedocument.presentationml.slide+xml"/>
  <Override PartName="/ppt/slideLayouts/slideLayout8.xml" ContentType="application/vnd.openxmlformats-officedocument.presentationml.slideLayout+xml"/>
  <Override PartName="/ppt/slideLayouts/slideLayout10.xml" ContentType="application/vnd.openxmlformats-officedocument.presentationml.slideLayout+xml"/>
  <Override PartName="/ppt/slides/slide4.xml" ContentType="application/vnd.openxmlformats-officedocument.presentationml.slide+xml"/>
  <Override PartName="/ppt/slideLayouts/slideLayout4.xml" ContentType="application/vnd.openxmlformats-officedocument.presentationml.slideLayout+xml"/>
  <Override PartName="/ppt/slideMasters/slideMaster1.xml" ContentType="application/vnd.openxmlformats-officedocument.presentationml.slideMaster+xml"/>
  <Override PartName="/ppt/theme/theme1.xml" ContentType="application/vnd.openxmlformats-officedocument.theme+xml"/>
  <Override PartName="/ppt/slides/slide21.xml" ContentType="application/vnd.openxmlformats-officedocument.presentationml.slide+xml"/>
  <Default Extension="bin" ContentType="application/vnd.openxmlformats-officedocument.presentationml.printerSettings"/>
  <Override PartName="/ppt/viewProps.xml" ContentType="application/vnd.openxmlformats-officedocument.presentationml.viewPro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saveSubsetFonts="1" autoCompressPictures="0">
  <p:sldMasterIdLst>
    <p:sldMasterId id="2147483648" r:id="rId1"/>
  </p:sldMasterIdLst>
  <p:notesMasterIdLst>
    <p:notesMasterId r:id="rId26"/>
  </p:notesMasterIdLst>
  <p:sldIdLst>
    <p:sldId id="258"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Lst>
  <p:sldSz cx="9144000" cy="6858000" type="screen4x3"/>
  <p:notesSz cx="6858000" cy="9144000"/>
  <p:defaultText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lastView="sldThumbnailView">
  <p:normalViewPr>
    <p:restoredLeft sz="15620"/>
    <p:restoredTop sz="94660"/>
  </p:normalViewPr>
  <p:slideViewPr>
    <p:cSldViewPr snapToGrid="0" snapToObjects="1">
      <p:cViewPr varScale="1">
        <p:scale>
          <a:sx n="154" d="100"/>
          <a:sy n="154" d="100"/>
        </p:scale>
        <p:origin x="-1144" y="-104"/>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notesMaster" Target="notesMasters/notesMaster1.xml"/><Relationship Id="rId27" Type="http://schemas.openxmlformats.org/officeDocument/2006/relationships/printerSettings" Target="printerSettings/printerSettings1.bin"/><Relationship Id="rId28" Type="http://schemas.openxmlformats.org/officeDocument/2006/relationships/presProps" Target="presProps.xml"/><Relationship Id="rId29" Type="http://schemas.openxmlformats.org/officeDocument/2006/relationships/viewProps" Target="viewProps.xml"/><Relationship Id="rId30" Type="http://schemas.openxmlformats.org/officeDocument/2006/relationships/theme" Target="theme/theme1.xml"/><Relationship Id="rId3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AE6750A-D810-8A4C-A0ED-A90BD408F754}" type="datetimeFigureOut">
              <a:rPr lang="en-GB" smtClean="0"/>
              <a:pPr/>
              <a:t>10/26/11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C4B25B8-3776-A74D-A49F-942B0DB4E834}"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fld id="{2C279137-B77C-F74C-BAA9-973C52948523}" type="slidenum">
              <a:rPr lang="en-GB" smtClean="0"/>
              <a:pPr/>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Course leader to take one or two quick answers on the benefits of having specialist/well-educated coaches of children.</a:t>
            </a:r>
          </a:p>
          <a:p>
            <a:r>
              <a:rPr lang="en-GB" dirty="0" smtClean="0"/>
              <a:t>Next slide</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3</a:t>
            </a:fld>
            <a:endParaRPr lang="en-GB"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 </a:t>
            </a:r>
            <a:r>
              <a:rPr lang="en-GB" baseline="0" dirty="0" smtClean="0"/>
              <a:t>  </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5</a:t>
            </a:fld>
            <a:endParaRPr lang="en-GB"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smtClean="0">
                <a:solidFill>
                  <a:schemeClr val="tx1"/>
                </a:solidFill>
                <a:latin typeface="+mn-lt"/>
                <a:ea typeface="+mn-ea"/>
                <a:cs typeface="+mn-cs"/>
              </a:rPr>
              <a:t>Tutor to mention that, despite many adult assumptions to the contrary, children rarely mention winning as a reason for participating in sport. Winning may indeed be a by product but it is not a prime indicator of either success or motivation for young children.</a:t>
            </a:r>
            <a:endParaRPr lang="en-GB" dirty="0"/>
          </a:p>
        </p:txBody>
      </p:sp>
      <p:sp>
        <p:nvSpPr>
          <p:cNvPr id="4" name="Slide Number Placeholder 3"/>
          <p:cNvSpPr>
            <a:spLocks noGrp="1"/>
          </p:cNvSpPr>
          <p:nvPr>
            <p:ph type="sldNum" sz="quarter" idx="10"/>
          </p:nvPr>
        </p:nvSpPr>
        <p:spPr/>
        <p:txBody>
          <a:bodyPr/>
          <a:lstStyle/>
          <a:p>
            <a:fld id="{EEA3F8DD-3798-1047-BEE2-181E0EB5837A}" type="slidenum">
              <a:rPr lang="en-GB" smtClean="0"/>
              <a:pPr/>
              <a:t>10</a:t>
            </a:fld>
            <a:endParaRPr lang="en-GB"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headEnd/>
            <a:tailEnd/>
          </a:ln>
        </p:spPr>
      </p:sp>
      <p:sp>
        <p:nvSpPr>
          <p:cNvPr id="45059"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r>
              <a:rPr lang="en-GB"/>
              <a:t>Module leader to give the first group one or two minutes to talk about the needs of the children and the other groups just to add anything from their list of needs that  as not being mentioned by the first group. This will save a lot of time.</a:t>
            </a:r>
          </a:p>
          <a:p>
            <a:pPr eaLnBrk="1" hangingPunct="1">
              <a:spcBef>
                <a:spcPct val="0"/>
              </a:spcBef>
            </a:pPr>
            <a:endParaRPr lang="en-GB"/>
          </a:p>
          <a:p>
            <a:pPr eaLnBrk="1" hangingPunct="1">
              <a:spcBef>
                <a:spcPct val="0"/>
              </a:spcBef>
            </a:pPr>
            <a:r>
              <a:rPr lang="en-GB"/>
              <a:t>Tutor to bear in mind the wide ranging ages from 6-12.</a:t>
            </a:r>
          </a:p>
        </p:txBody>
      </p:sp>
      <p:sp>
        <p:nvSpPr>
          <p:cNvPr id="45060" name="Slide Number Placeholder 3"/>
          <p:cNvSpPr>
            <a:spLocks noGrp="1"/>
          </p:cNvSpPr>
          <p:nvPr>
            <p:ph type="sldNum" sz="quarter" idx="5"/>
          </p:nvPr>
        </p:nvSpPr>
        <p:spPr bwMode="auto">
          <a:noFill/>
          <a:ln>
            <a:miter lim="800000"/>
            <a:headEnd/>
            <a:tailEnd/>
          </a:ln>
        </p:spPr>
        <p:txBody>
          <a:bodyPr/>
          <a:lstStyle/>
          <a:p>
            <a:fld id="{A04208E7-01FE-3247-B36E-62B5A9E84884}" type="slidenum">
              <a:rPr lang="en-GB"/>
              <a:pPr/>
              <a:t>13</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more comprehensive definition can be found in your candidate handbook on page </a:t>
            </a:r>
            <a:endParaRPr lang="en-GB" dirty="0"/>
          </a:p>
        </p:txBody>
      </p:sp>
      <p:sp>
        <p:nvSpPr>
          <p:cNvPr id="4" name="Slide Number Placeholder 3"/>
          <p:cNvSpPr>
            <a:spLocks noGrp="1"/>
          </p:cNvSpPr>
          <p:nvPr>
            <p:ph type="sldNum" sz="quarter" idx="10"/>
          </p:nvPr>
        </p:nvSpPr>
        <p:spPr/>
        <p:txBody>
          <a:bodyPr/>
          <a:lstStyle/>
          <a:p>
            <a:fld id="{4729FABD-CFA2-7A42-BB6E-288D7E5B0C4B}" type="slidenum">
              <a:rPr lang="en-GB" smtClean="0"/>
              <a:pPr/>
              <a:t>18</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p:txBody>
          <a:bodyPr/>
          <a:lstStyle/>
          <a:p>
            <a:fld id="{CF0E1FF2-3E82-7847-A577-184812F75218}" type="datetimeFigureOut">
              <a:rPr lang="en-GB" smtClean="0"/>
              <a:pPr/>
              <a:t>10/26/11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CF0E1FF2-3E82-7847-A577-184812F75218}" type="datetimeFigureOut">
              <a:rPr lang="en-GB" smtClean="0"/>
              <a:pPr/>
              <a:t>10/26/11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F0E1FF2-3E82-7847-A577-184812F75218}" type="datetimeFigureOut">
              <a:rPr lang="en-GB" smtClean="0"/>
              <a:pPr/>
              <a:t>10/26/11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CF0E1FF2-3E82-7847-A577-184812F75218}" type="datetimeFigureOut">
              <a:rPr lang="en-GB" smtClean="0"/>
              <a:pPr/>
              <a:t>10/26/11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CF0E1FF2-3E82-7847-A577-184812F75218}" type="datetimeFigureOut">
              <a:rPr lang="en-GB" smtClean="0"/>
              <a:pPr/>
              <a:t>10/26/11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CF0E1FF2-3E82-7847-A577-184812F75218}" type="datetimeFigureOut">
              <a:rPr lang="en-GB" smtClean="0"/>
              <a:pPr/>
              <a:t>10/26/11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F0E1FF2-3E82-7847-A577-184812F75218}" type="datetimeFigureOut">
              <a:rPr lang="en-GB" smtClean="0"/>
              <a:pPr/>
              <a:t>10/26/11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F0E1FF2-3E82-7847-A577-184812F75218}" type="datetimeFigureOut">
              <a:rPr lang="en-GB" smtClean="0"/>
              <a:pPr/>
              <a:t>10/26/11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F0E1FF2-3E82-7847-A577-184812F75218}" type="datetimeFigureOut">
              <a:rPr lang="en-GB" smtClean="0"/>
              <a:pPr/>
              <a:t>10/26/11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CF0E1FF2-3E82-7847-A577-184812F75218}" type="datetimeFigureOut">
              <a:rPr lang="en-GB" smtClean="0"/>
              <a:pPr/>
              <a:t>10/26/11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CF0E1FF2-3E82-7847-A577-184812F75218}" type="datetimeFigureOut">
              <a:rPr lang="en-GB" smtClean="0"/>
              <a:pPr/>
              <a:t>10/26/11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AB6CAC0-2CC6-8747-9714-C1F9F987611D}"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F0E1FF2-3E82-7847-A577-184812F75218}" type="datetimeFigureOut">
              <a:rPr lang="en-GB" smtClean="0"/>
              <a:pPr/>
              <a:t>10/26/11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B6CAC0-2CC6-8747-9714-C1F9F987611D}" type="slidenum">
              <a:rPr lang="en-GB" smtClean="0"/>
              <a:pPr/>
              <a:t>‹#›</a:t>
            </a:fld>
            <a:endParaRPr lang="en-GB"/>
          </a:p>
        </p:txBody>
      </p:sp>
      <p:pic>
        <p:nvPicPr>
          <p:cNvPr id="7" name="Picture 6" descr="Screen shot 2010-10-06 at 15.36.22.png"/>
          <p:cNvPicPr>
            <a:picLocks noChangeAspect="1"/>
          </p:cNvPicPr>
          <p:nvPr/>
        </p:nvPicPr>
        <p:blipFill>
          <a:blip r:embed="rId13"/>
          <a:stretch>
            <a:fillRect/>
          </a:stretch>
        </p:blipFill>
        <p:spPr>
          <a:xfrm>
            <a:off x="457200" y="5899922"/>
            <a:ext cx="8229600" cy="912856"/>
          </a:xfrm>
          <a:prstGeom prst="rect">
            <a:avLst/>
          </a:prstGeom>
        </p:spPr>
      </p:pic>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2.jpeg"/><Relationship Id="rId3"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11.xml.rels><?xml version="1.0" encoding="UTF-8" standalone="yes"?>
<Relationships xmlns="http://schemas.openxmlformats.org/package/2006/relationships"><Relationship Id="rId1" Type="http://schemas.openxmlformats.org/officeDocument/2006/relationships/video" Target="file://localhost/Users/John/Desktop/You%20Tube/Humorous/Stairs%20or%20Escalator%20experiment%20-%20Stockholm%20(Originaly%20posted%20by%20Ge%CC%81rard%20Brichart).mp4" TargetMode="External"/><Relationship Id="rId2" Type="http://schemas.openxmlformats.org/officeDocument/2006/relationships/slideLayout" Target="../slideLayouts/slideLayout2.xml"/><Relationship Id="rId3" Type="http://schemas.openxmlformats.org/officeDocument/2006/relationships/image" Target="../media/image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6.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7.png"/></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pic>
        <p:nvPicPr>
          <p:cNvPr id="7" name="Picture 6" descr="images.jpeg"/>
          <p:cNvPicPr>
            <a:picLocks noChangeAspect="1"/>
          </p:cNvPicPr>
          <p:nvPr/>
        </p:nvPicPr>
        <p:blipFill>
          <a:blip r:embed="rId2"/>
          <a:stretch>
            <a:fillRect/>
          </a:stretch>
        </p:blipFill>
        <p:spPr>
          <a:xfrm>
            <a:off x="1092702" y="1572247"/>
            <a:ext cx="3617732" cy="3533518"/>
          </a:xfrm>
          <a:prstGeom prst="rect">
            <a:avLst/>
          </a:prstGeom>
        </p:spPr>
      </p:pic>
      <p:sp>
        <p:nvSpPr>
          <p:cNvPr id="2" name="Title 1"/>
          <p:cNvSpPr>
            <a:spLocks noGrp="1"/>
          </p:cNvSpPr>
          <p:nvPr>
            <p:ph type="ctrTitle"/>
          </p:nvPr>
        </p:nvSpPr>
        <p:spPr>
          <a:xfrm>
            <a:off x="406565" y="236589"/>
            <a:ext cx="8212984" cy="796936"/>
          </a:xfrm>
        </p:spPr>
        <p:txBody>
          <a:bodyPr>
            <a:noAutofit/>
          </a:bodyPr>
          <a:lstStyle/>
          <a:p>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
            </a:r>
            <a:br>
              <a:rPr lang="en-GB" sz="2400" dirty="0" smtClean="0">
                <a:solidFill>
                  <a:schemeClr val="accent2">
                    <a:lumMod val="75000"/>
                  </a:schemeClr>
                </a:solidFill>
              </a:rPr>
            </a:br>
            <a:r>
              <a:rPr lang="en-GB" sz="2400" dirty="0" smtClean="0">
                <a:solidFill>
                  <a:schemeClr val="accent2">
                    <a:lumMod val="75000"/>
                  </a:schemeClr>
                </a:solidFill>
              </a:rPr>
              <a:t>BA (Hons) Sports Management and</a:t>
            </a:r>
            <a:endParaRPr lang="en-GB" sz="2400" dirty="0">
              <a:solidFill>
                <a:schemeClr val="accent2">
                  <a:lumMod val="75000"/>
                </a:schemeClr>
              </a:solidFill>
            </a:endParaRPr>
          </a:p>
        </p:txBody>
      </p:sp>
      <p:sp>
        <p:nvSpPr>
          <p:cNvPr id="3" name="Subtitle 2"/>
          <p:cNvSpPr>
            <a:spLocks noGrp="1"/>
          </p:cNvSpPr>
          <p:nvPr>
            <p:ph type="subTitle" idx="1"/>
          </p:nvPr>
        </p:nvSpPr>
        <p:spPr>
          <a:xfrm>
            <a:off x="738312" y="1033525"/>
            <a:ext cx="7640063" cy="735822"/>
          </a:xfrm>
        </p:spPr>
        <p:txBody>
          <a:bodyPr>
            <a:normAutofit/>
          </a:bodyPr>
          <a:lstStyle/>
          <a:p>
            <a:r>
              <a:rPr lang="en-GB" sz="2400" dirty="0" smtClean="0">
                <a:solidFill>
                  <a:srgbClr val="98B249"/>
                </a:solidFill>
              </a:rPr>
              <a:t>HND Sports Management</a:t>
            </a:r>
            <a:endParaRPr lang="en-GB" sz="2400" dirty="0">
              <a:solidFill>
                <a:srgbClr val="98B249"/>
              </a:solidFill>
            </a:endParaRPr>
          </a:p>
        </p:txBody>
      </p:sp>
      <p:pic>
        <p:nvPicPr>
          <p:cNvPr id="4" name="Picture 3" descr="Screen shot 2010-10-06 at 15.36.22.png"/>
          <p:cNvPicPr>
            <a:picLocks noChangeAspect="1"/>
          </p:cNvPicPr>
          <p:nvPr/>
        </p:nvPicPr>
        <p:blipFill>
          <a:blip r:embed="rId3"/>
          <a:stretch>
            <a:fillRect/>
          </a:stretch>
        </p:blipFill>
        <p:spPr>
          <a:xfrm>
            <a:off x="555175" y="5680075"/>
            <a:ext cx="7823200" cy="800100"/>
          </a:xfrm>
          <a:prstGeom prst="rect">
            <a:avLst/>
          </a:prstGeom>
        </p:spPr>
      </p:pic>
      <p:sp>
        <p:nvSpPr>
          <p:cNvPr id="5" name="TextBox 4"/>
          <p:cNvSpPr txBox="1"/>
          <p:nvPr/>
        </p:nvSpPr>
        <p:spPr>
          <a:xfrm>
            <a:off x="5270500" y="4159250"/>
            <a:ext cx="3944683" cy="923330"/>
          </a:xfrm>
          <a:prstGeom prst="rect">
            <a:avLst/>
          </a:prstGeom>
          <a:noFill/>
        </p:spPr>
        <p:txBody>
          <a:bodyPr wrap="square" rtlCol="0">
            <a:spAutoFit/>
          </a:bodyPr>
          <a:lstStyle/>
          <a:p>
            <a:r>
              <a:rPr lang="en-GB" dirty="0" smtClean="0"/>
              <a:t>   Presentation</a:t>
            </a:r>
          </a:p>
          <a:p>
            <a:r>
              <a:rPr lang="en-GB" dirty="0" smtClean="0"/>
              <a:t>          by </a:t>
            </a:r>
          </a:p>
          <a:p>
            <a:r>
              <a:rPr lang="en-GB" dirty="0" smtClean="0"/>
              <a:t>John L. </a:t>
            </a:r>
            <a:r>
              <a:rPr lang="en-GB" dirty="0" err="1" smtClean="0"/>
              <a:t>Schropfer</a:t>
            </a:r>
            <a:endParaRPr lang="en-GB" dirty="0"/>
          </a:p>
        </p:txBody>
      </p:sp>
      <p:sp>
        <p:nvSpPr>
          <p:cNvPr id="9" name="TextBox 8"/>
          <p:cNvSpPr txBox="1"/>
          <p:nvPr/>
        </p:nvSpPr>
        <p:spPr>
          <a:xfrm>
            <a:off x="4710434" y="1769346"/>
            <a:ext cx="7809862" cy="1569660"/>
          </a:xfrm>
          <a:prstGeom prst="rect">
            <a:avLst/>
          </a:prstGeom>
          <a:noFill/>
        </p:spPr>
        <p:txBody>
          <a:bodyPr wrap="square" rtlCol="0">
            <a:spAutoFit/>
          </a:bodyPr>
          <a:lstStyle/>
          <a:p>
            <a:r>
              <a:rPr lang="en-GB" sz="4800" dirty="0" smtClean="0"/>
              <a:t>Developing </a:t>
            </a:r>
          </a:p>
          <a:p>
            <a:r>
              <a:rPr lang="en-GB" sz="4800" dirty="0" smtClean="0"/>
              <a:t>Coaches</a:t>
            </a:r>
            <a:endParaRPr lang="en-GB" sz="4800" dirty="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905000" y="333375"/>
            <a:ext cx="7010400" cy="1008063"/>
          </a:xfrm>
        </p:spPr>
        <p:txBody>
          <a:bodyPr/>
          <a:lstStyle/>
          <a:p>
            <a:pPr algn="l"/>
            <a:r>
              <a:rPr lang="en-US" sz="4000" dirty="0" smtClean="0"/>
              <a:t> </a:t>
            </a:r>
            <a:endParaRPr lang="en-GB" sz="4000" dirty="0"/>
          </a:p>
        </p:txBody>
      </p:sp>
      <p:sp>
        <p:nvSpPr>
          <p:cNvPr id="6" name="Subtitle 5"/>
          <p:cNvSpPr>
            <a:spLocks noGrp="1"/>
          </p:cNvSpPr>
          <p:nvPr>
            <p:ph type="subTitle" idx="1"/>
          </p:nvPr>
        </p:nvSpPr>
        <p:spPr>
          <a:xfrm>
            <a:off x="1371600" y="1655673"/>
            <a:ext cx="6400800" cy="3983127"/>
          </a:xfrm>
        </p:spPr>
        <p:txBody>
          <a:bodyPr/>
          <a:lstStyle/>
          <a:p>
            <a:pPr fontAlgn="auto">
              <a:spcAft>
                <a:spcPts val="0"/>
              </a:spcAft>
              <a:defRPr/>
            </a:pP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Developing </a:t>
            </a:r>
            <a:r>
              <a:rPr lang="en-GB" sz="4800" b="1"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CHILDREN THROUGH</a:t>
            </a: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 </a:t>
            </a:r>
          </a:p>
          <a:p>
            <a:pPr fontAlgn="auto">
              <a:spcAft>
                <a:spcPts val="0"/>
              </a:spcAft>
              <a:defRPr/>
            </a:pPr>
            <a:r>
              <a:rPr lang="en-GB" sz="4800" b="1"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SPORT</a:t>
            </a:r>
          </a:p>
          <a:p>
            <a:endParaRPr lang="en-GB" dirty="0" smtClean="0"/>
          </a:p>
          <a:p>
            <a:endParaRPr lang="en-GB" sz="2000" dirty="0" smtClean="0"/>
          </a:p>
          <a:p>
            <a:pPr algn="r"/>
            <a:r>
              <a:rPr lang="en-GB" sz="2000" b="1" dirty="0"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John L. </a:t>
            </a:r>
            <a:r>
              <a:rPr lang="en-GB" sz="2000" b="1" dirty="0" err="1" smtClean="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rPr>
              <a:t>Schropfer</a:t>
            </a:r>
            <a:endParaRPr lang="en-GB" sz="2000" b="1" dirty="0">
              <a:ln w="1905"/>
              <a:gradFill>
                <a:gsLst>
                  <a:gs pos="0">
                    <a:schemeClr val="accent6">
                      <a:shade val="20000"/>
                      <a:satMod val="200000"/>
                    </a:schemeClr>
                  </a:gs>
                  <a:gs pos="78000">
                    <a:schemeClr val="accent6">
                      <a:tint val="90000"/>
                      <a:shade val="89000"/>
                      <a:satMod val="220000"/>
                    </a:schemeClr>
                  </a:gs>
                  <a:gs pos="100000">
                    <a:schemeClr val="accent6">
                      <a:tint val="12000"/>
                      <a:satMod val="255000"/>
                    </a:schemeClr>
                  </a:gs>
                </a:gsLst>
                <a:lin ang="5400000"/>
              </a:gradFill>
              <a:effectLst>
                <a:innerShdw blurRad="69850" dist="43180" dir="5400000">
                  <a:srgbClr val="000000">
                    <a:alpha val="65000"/>
                  </a:srgbClr>
                </a:innerShdw>
              </a:effectLst>
            </a:endParaRPr>
          </a:p>
        </p:txBody>
      </p:sp>
    </p:spTree>
  </p:cSld>
  <p:clrMapOvr>
    <a:masterClrMapping/>
  </p:clrMapOvr>
  <mc:AlternateContent>
    <mc:Choice xmlns:mp="http://schemas.microsoft.com/office/mac/powerpoint/2008/main" Requires="mp">
      <mc:AlternateContent>
        <mc:Choice Requires="mp">
          <mp:transition>
            <mp:flip/>
          </mp:transition>
        </mc:Choice>
        <mc:Fallback xmlns:mp="http://schemas.microsoft.com/office/mac/powerpoint/2008/main" xmlns="" xmlns:a="http://schemas.openxmlformats.org/drawingml/2006/main" xmlns:r="http://schemas.openxmlformats.org/officeDocument/2006/relationships" xmlns:mc="http://schemas.openxmlformats.org/markup-compatibility/2006" xmlns:mv="urn:schemas-microsoft-com:mac:vml" xmlns:p="http://schemas.openxmlformats.org/presentationml/2006/main">
          <p:transition>
            <p:newsflash/>
          </p:transition>
        </mc:Fallback>
      </mc:AlternateContent>
    </mc:Choice>
    <mc:Fallback>
      <mc:AlternateContent>
        <mc:Choice Requires="mp">
          <p:transition>
            <p:newsflash/>
          </p:transition>
        </mc:Choice>
        <mc:Fallback xmlns:mp="http://schemas.microsoft.com/office/mac/powerpoint/2008/main" xmlns="" xmlns:a="http://schemas.openxmlformats.org/drawingml/2006/main" xmlns:r="http://schemas.openxmlformats.org/officeDocument/2006/relationships" xmlns:mc="http://schemas.openxmlformats.org/markup-compatibility/2006" xmlns:mv="urn:schemas-microsoft-com:mac:vml" xmlns:p="http://schemas.openxmlformats.org/presentationml/2006/main">
          <p:transition>
            <p:newsflash/>
          </p:transition>
        </mc:Fallback>
      </mc:AlternateContent>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722294" cy="886968"/>
          </a:xfrm>
        </p:spPr>
        <p:txBody>
          <a:bodyPr>
            <a:normAutofit fontScale="90000"/>
          </a:bodyPr>
          <a:lstStyle/>
          <a:p>
            <a:pPr algn="ctr"/>
            <a:r>
              <a:rPr lang="en-GB" dirty="0" smtClean="0"/>
              <a:t>Developing Children through Sport</a:t>
            </a:r>
            <a:endParaRPr lang="en-GB" dirty="0"/>
          </a:p>
        </p:txBody>
      </p:sp>
      <p:sp>
        <p:nvSpPr>
          <p:cNvPr id="3" name="Content Placeholder 2"/>
          <p:cNvSpPr>
            <a:spLocks noGrp="1"/>
          </p:cNvSpPr>
          <p:nvPr>
            <p:ph idx="1"/>
          </p:nvPr>
        </p:nvSpPr>
        <p:spPr>
          <a:xfrm>
            <a:off x="873152" y="2020888"/>
            <a:ext cx="7502450" cy="3524481"/>
          </a:xfrm>
        </p:spPr>
        <p:txBody>
          <a:bodyPr>
            <a:normAutofit/>
          </a:bodyPr>
          <a:lstStyle/>
          <a:p>
            <a:pPr algn="ctr">
              <a:buNone/>
            </a:pPr>
            <a:r>
              <a:rPr lang="en-GB" sz="4800" dirty="0" smtClean="0"/>
              <a:t>  </a:t>
            </a:r>
            <a:r>
              <a:rPr lang="en-GB" sz="4800" dirty="0" smtClean="0">
                <a:solidFill>
                  <a:srgbClr val="FF0000"/>
                </a:solidFill>
              </a:rPr>
              <a:t> Is it important to have                  specialist children's coaches</a:t>
            </a:r>
          </a:p>
          <a:p>
            <a:pPr algn="ctr">
              <a:buNone/>
            </a:pPr>
            <a:r>
              <a:rPr lang="en-GB" sz="9600" dirty="0" smtClean="0">
                <a:solidFill>
                  <a:srgbClr val="FF0000"/>
                </a:solidFill>
              </a:rPr>
              <a:t>?</a:t>
            </a:r>
            <a:endParaRPr lang="en-GB" sz="9600" dirty="0">
              <a:solidFill>
                <a:srgbClr val="FF0000"/>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74638"/>
            <a:ext cx="7848600" cy="1143000"/>
          </a:xfrm>
        </p:spPr>
        <p:txBody>
          <a:bodyPr/>
          <a:lstStyle/>
          <a:p>
            <a:pPr algn="ctr"/>
            <a:r>
              <a:rPr lang="en-GB" dirty="0" smtClean="0">
                <a:solidFill>
                  <a:srgbClr val="FF0000"/>
                </a:solidFill>
              </a:rPr>
              <a:t>OTHERWISE!</a:t>
            </a:r>
            <a:endParaRPr lang="en-GB" dirty="0">
              <a:solidFill>
                <a:srgbClr val="FF0000"/>
              </a:solidFill>
            </a:endParaRPr>
          </a:p>
        </p:txBody>
      </p:sp>
      <p:sp>
        <p:nvSpPr>
          <p:cNvPr id="3" name="Content Placeholder 2"/>
          <p:cNvSpPr>
            <a:spLocks noGrp="1"/>
          </p:cNvSpPr>
          <p:nvPr>
            <p:ph idx="1"/>
          </p:nvPr>
        </p:nvSpPr>
        <p:spPr/>
        <p:txBody>
          <a:bodyPr/>
          <a:lstStyle/>
          <a:p>
            <a:endParaRPr lang="en-GB" dirty="0"/>
          </a:p>
        </p:txBody>
      </p:sp>
      <p:pic>
        <p:nvPicPr>
          <p:cNvPr id="4" name="Picture 3" descr="Screen shot 2011-09-13 at 15.34.07.png"/>
          <p:cNvPicPr>
            <a:picLocks noChangeAspect="1"/>
          </p:cNvPicPr>
          <p:nvPr/>
        </p:nvPicPr>
        <p:blipFill>
          <a:blip r:embed="rId2"/>
          <a:stretch>
            <a:fillRect/>
          </a:stretch>
        </p:blipFill>
        <p:spPr>
          <a:xfrm>
            <a:off x="1485492" y="1676400"/>
            <a:ext cx="6384216" cy="3962400"/>
          </a:xfrm>
          <a:prstGeom prst="rect">
            <a:avLst/>
          </a:prstGeom>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230920" y="0"/>
            <a:ext cx="8651234" cy="1188624"/>
          </a:xfrm>
        </p:spPr>
        <p:txBody>
          <a:bodyPr>
            <a:normAutofit/>
          </a:bodyPr>
          <a:lstStyle/>
          <a:p>
            <a:r>
              <a:rPr lang="en-GB" sz="3200" dirty="0" smtClean="0"/>
              <a:t>Developing Children through Sport</a:t>
            </a:r>
            <a:endParaRPr lang="en-GB" sz="3200" dirty="0"/>
          </a:p>
        </p:txBody>
      </p:sp>
      <p:sp>
        <p:nvSpPr>
          <p:cNvPr id="3" name="Content Placeholder 2"/>
          <p:cNvSpPr>
            <a:spLocks noGrp="1"/>
          </p:cNvSpPr>
          <p:nvPr>
            <p:ph idx="1"/>
          </p:nvPr>
        </p:nvSpPr>
        <p:spPr>
          <a:xfrm>
            <a:off x="457200" y="1188624"/>
            <a:ext cx="8229600" cy="4937539"/>
          </a:xfrm>
        </p:spPr>
        <p:txBody>
          <a:bodyPr>
            <a:normAutofit/>
          </a:bodyPr>
          <a:lstStyle/>
          <a:p>
            <a:pPr lvl="0"/>
            <a:r>
              <a:rPr lang="en-US" sz="2800" dirty="0" smtClean="0"/>
              <a:t>Early positive experiences of children in sport have been shown to greatly influence an individual's future involvement and engagement.</a:t>
            </a:r>
          </a:p>
          <a:p>
            <a:r>
              <a:rPr lang="en-US" sz="2800" dirty="0" smtClean="0">
                <a:solidFill>
                  <a:srgbClr val="002060"/>
                </a:solidFill>
              </a:rPr>
              <a:t>A good coach will capitalise on that and ensure that the child goes home totally enthused and ready to come back for the next session. </a:t>
            </a:r>
          </a:p>
          <a:p>
            <a:r>
              <a:rPr lang="en-US" sz="2800" dirty="0" smtClean="0"/>
              <a:t>First of all a coach needs to develop a child's love for the sport, which will then produce a lifelong involvement in that sport.</a:t>
            </a:r>
          </a:p>
          <a:p>
            <a:pPr>
              <a:buNone/>
            </a:pPr>
            <a:r>
              <a:rPr lang="en-US" sz="1600" dirty="0" smtClean="0"/>
              <a:t>                             </a:t>
            </a:r>
          </a:p>
          <a:p>
            <a:pPr>
              <a:buNone/>
            </a:pPr>
            <a:r>
              <a:rPr lang="en-US" sz="2000" dirty="0" smtClean="0"/>
              <a:t>                                                   </a:t>
            </a:r>
            <a:endParaRPr lang="en-GB" sz="1600"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46359" y="685800"/>
            <a:ext cx="7730879" cy="448222"/>
          </a:xfrm>
        </p:spPr>
        <p:txBody>
          <a:bodyPr>
            <a:normAutofit fontScale="90000"/>
          </a:bodyPr>
          <a:lstStyle/>
          <a:p>
            <a:pPr algn="ctr"/>
            <a:r>
              <a:rPr lang="en-GB" dirty="0" smtClean="0"/>
              <a:t>Children and Sport</a:t>
            </a:r>
            <a:endParaRPr lang="en-GB" dirty="0"/>
          </a:p>
        </p:txBody>
      </p:sp>
      <p:sp>
        <p:nvSpPr>
          <p:cNvPr id="3" name="Content Placeholder 2"/>
          <p:cNvSpPr>
            <a:spLocks noGrp="1"/>
          </p:cNvSpPr>
          <p:nvPr>
            <p:ph idx="1"/>
          </p:nvPr>
        </p:nvSpPr>
        <p:spPr>
          <a:xfrm>
            <a:off x="646359" y="2020888"/>
            <a:ext cx="7729243" cy="4105275"/>
          </a:xfrm>
        </p:spPr>
        <p:txBody>
          <a:bodyPr>
            <a:normAutofit/>
          </a:bodyPr>
          <a:lstStyle/>
          <a:p>
            <a:r>
              <a:rPr lang="en-US" sz="2400" i="1" dirty="0" smtClean="0"/>
              <a:t>“Children learn what they live”</a:t>
            </a:r>
          </a:p>
          <a:p>
            <a:pPr>
              <a:buNone/>
            </a:pPr>
            <a:endParaRPr lang="en-US" sz="2400" i="1" dirty="0" smtClean="0"/>
          </a:p>
          <a:p>
            <a:r>
              <a:rPr lang="en-US" sz="2400" i="1" dirty="0" smtClean="0"/>
              <a:t>“Coaches facilitate a significant part of this learning and have a big responsibility to develop an environment that enriches the lives of our young people”</a:t>
            </a:r>
          </a:p>
          <a:p>
            <a:pPr>
              <a:buNone/>
            </a:pPr>
            <a:r>
              <a:rPr lang="en-US" sz="2400" dirty="0" smtClean="0"/>
              <a:t>   (Kidman)</a:t>
            </a:r>
            <a:endParaRPr lang="en-GB" sz="2400" dirty="0"/>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873152" y="685800"/>
            <a:ext cx="7504086" cy="470903"/>
          </a:xfrm>
        </p:spPr>
        <p:txBody>
          <a:bodyPr>
            <a:normAutofit fontScale="90000"/>
          </a:bodyPr>
          <a:lstStyle/>
          <a:p>
            <a:pPr algn="ctr"/>
            <a:r>
              <a:rPr lang="en-GB" sz="2800" dirty="0" smtClean="0"/>
              <a:t>Developing Children through </a:t>
            </a:r>
            <a:r>
              <a:rPr lang="en-GB" dirty="0" smtClean="0"/>
              <a:t>Sport</a:t>
            </a:r>
            <a:endParaRPr lang="en-GB" sz="2800" dirty="0"/>
          </a:p>
        </p:txBody>
      </p:sp>
      <p:sp>
        <p:nvSpPr>
          <p:cNvPr id="3" name="Content Placeholder 2"/>
          <p:cNvSpPr>
            <a:spLocks noGrp="1"/>
          </p:cNvSpPr>
          <p:nvPr>
            <p:ph idx="1"/>
          </p:nvPr>
        </p:nvSpPr>
        <p:spPr>
          <a:xfrm>
            <a:off x="457200" y="1408440"/>
            <a:ext cx="8229600" cy="4114249"/>
          </a:xfrm>
        </p:spPr>
        <p:txBody>
          <a:bodyPr>
            <a:normAutofit/>
          </a:bodyPr>
          <a:lstStyle/>
          <a:p>
            <a:r>
              <a:rPr lang="en-US" sz="2800" i="1" dirty="0" smtClean="0"/>
              <a:t>“ Many highly competitive adults tend to „exploit‟ children based on their own needs and values….. The solution is to give priority to the development needs of the children ahead of adult needs”.</a:t>
            </a:r>
          </a:p>
          <a:p>
            <a:pPr>
              <a:buNone/>
            </a:pPr>
            <a:endParaRPr lang="en-US" sz="2800" i="1" dirty="0" smtClean="0"/>
          </a:p>
          <a:p>
            <a:r>
              <a:rPr lang="en-US" sz="2800" i="1" dirty="0" smtClean="0"/>
              <a:t>“ Our influence can help ensure a positive experience and a sound level of development. If children are happy and successful, under little or no pressure to win, they enjoy their experience in sport” (Kidman)</a:t>
            </a:r>
            <a:endParaRPr lang="en-GB" sz="2800" dirty="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35020" y="685800"/>
            <a:ext cx="7742218" cy="346160"/>
          </a:xfrm>
        </p:spPr>
        <p:txBody>
          <a:bodyPr>
            <a:normAutofit fontScale="90000"/>
          </a:bodyPr>
          <a:lstStyle/>
          <a:p>
            <a:pPr algn="ctr"/>
            <a:r>
              <a:rPr lang="en-US" dirty="0" smtClean="0"/>
              <a:t>Child Vs Adult</a:t>
            </a:r>
            <a:endParaRPr lang="en-GB" dirty="0"/>
          </a:p>
        </p:txBody>
      </p:sp>
      <p:sp>
        <p:nvSpPr>
          <p:cNvPr id="3" name="Content Placeholder 2"/>
          <p:cNvSpPr>
            <a:spLocks noGrp="1"/>
          </p:cNvSpPr>
          <p:nvPr>
            <p:ph idx="1"/>
          </p:nvPr>
        </p:nvSpPr>
        <p:spPr>
          <a:xfrm>
            <a:off x="635020" y="1247426"/>
            <a:ext cx="7740582" cy="4105160"/>
          </a:xfrm>
        </p:spPr>
        <p:txBody>
          <a:bodyPr>
            <a:noAutofit/>
          </a:bodyPr>
          <a:lstStyle/>
          <a:p>
            <a:r>
              <a:rPr lang="en-US" sz="2400" dirty="0" smtClean="0"/>
              <a:t>Body proportions differ</a:t>
            </a:r>
          </a:p>
          <a:p>
            <a:r>
              <a:rPr lang="en-US" sz="2400" dirty="0" smtClean="0"/>
              <a:t>Less aware of physical limits</a:t>
            </a:r>
          </a:p>
          <a:p>
            <a:r>
              <a:rPr lang="en-US" sz="2400" dirty="0" smtClean="0"/>
              <a:t>More sensitive to heat and cold</a:t>
            </a:r>
          </a:p>
          <a:p>
            <a:r>
              <a:rPr lang="en-US" sz="2400" dirty="0" smtClean="0"/>
              <a:t>Aerobic energy is dominant contributor</a:t>
            </a:r>
          </a:p>
          <a:p>
            <a:r>
              <a:rPr lang="en-US" sz="2400" dirty="0" smtClean="0"/>
              <a:t>Faster and shallower breathing</a:t>
            </a:r>
          </a:p>
          <a:p>
            <a:r>
              <a:rPr lang="en-US" sz="2400" dirty="0" smtClean="0"/>
              <a:t>Muscle and nervous system are immature</a:t>
            </a:r>
          </a:p>
          <a:p>
            <a:r>
              <a:rPr lang="en-US" sz="2400" dirty="0" smtClean="0"/>
              <a:t>Less able to concentrate and make decisions</a:t>
            </a:r>
          </a:p>
          <a:p>
            <a:endParaRPr lang="en-GB" sz="2400"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696"/>
          </a:xfrm>
        </p:spPr>
        <p:txBody>
          <a:bodyPr>
            <a:normAutofit fontScale="90000"/>
          </a:bodyPr>
          <a:lstStyle/>
          <a:p>
            <a:r>
              <a:rPr lang="en-US" dirty="0" smtClean="0"/>
              <a:t>Grouping Children</a:t>
            </a:r>
            <a:endParaRPr lang="en-GB" dirty="0"/>
          </a:p>
        </p:txBody>
      </p:sp>
      <p:sp>
        <p:nvSpPr>
          <p:cNvPr id="3" name="Content Placeholder 2"/>
          <p:cNvSpPr>
            <a:spLocks noGrp="1"/>
          </p:cNvSpPr>
          <p:nvPr>
            <p:ph idx="1"/>
          </p:nvPr>
        </p:nvSpPr>
        <p:spPr>
          <a:xfrm>
            <a:off x="197931" y="1212236"/>
            <a:ext cx="8634739" cy="4913927"/>
          </a:xfrm>
        </p:spPr>
        <p:txBody>
          <a:bodyPr>
            <a:normAutofit/>
          </a:bodyPr>
          <a:lstStyle/>
          <a:p>
            <a:pPr>
              <a:buNone/>
            </a:pPr>
            <a:r>
              <a:rPr lang="en-US" dirty="0" smtClean="0"/>
              <a:t>  </a:t>
            </a:r>
            <a:r>
              <a:rPr lang="en-US" sz="2800" i="1" dirty="0" smtClean="0"/>
              <a:t>What are the practicalities of grouping children using the following criteria? What are the benefits/constraints?</a:t>
            </a:r>
          </a:p>
          <a:p>
            <a:r>
              <a:rPr lang="en-US" dirty="0" smtClean="0">
                <a:solidFill>
                  <a:srgbClr val="0000FF"/>
                </a:solidFill>
              </a:rPr>
              <a:t>Height</a:t>
            </a:r>
          </a:p>
          <a:p>
            <a:r>
              <a:rPr lang="en-US" dirty="0" smtClean="0">
                <a:solidFill>
                  <a:srgbClr val="0000FF"/>
                </a:solidFill>
              </a:rPr>
              <a:t>Weight</a:t>
            </a:r>
          </a:p>
          <a:p>
            <a:r>
              <a:rPr lang="en-US" dirty="0" smtClean="0">
                <a:solidFill>
                  <a:srgbClr val="0000FF"/>
                </a:solidFill>
              </a:rPr>
              <a:t>Age</a:t>
            </a:r>
          </a:p>
          <a:p>
            <a:r>
              <a:rPr lang="en-US" dirty="0" smtClean="0">
                <a:solidFill>
                  <a:srgbClr val="0000FF"/>
                </a:solidFill>
              </a:rPr>
              <a:t>Gender</a:t>
            </a:r>
          </a:p>
          <a:p>
            <a:r>
              <a:rPr lang="en-US" dirty="0" smtClean="0">
                <a:solidFill>
                  <a:srgbClr val="0000FF"/>
                </a:solidFill>
              </a:rPr>
              <a:t>Skill/experience level</a:t>
            </a:r>
          </a:p>
          <a:p>
            <a:r>
              <a:rPr lang="en-US" dirty="0" smtClean="0">
                <a:solidFill>
                  <a:srgbClr val="0000FF"/>
                </a:solidFill>
              </a:rPr>
              <a:t>Level of physical fitness</a:t>
            </a:r>
          </a:p>
          <a:p>
            <a:pPr>
              <a:buNone/>
            </a:pPr>
            <a:endParaRPr lang="en-GB" i="1" dirty="0"/>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2"/>
            <a:ext cx="8856133" cy="964289"/>
          </a:xfrm>
        </p:spPr>
        <p:txBody>
          <a:bodyPr>
            <a:noAutofit/>
          </a:bodyPr>
          <a:lstStyle/>
          <a:p>
            <a:r>
              <a:rPr lang="en-GB" sz="3200" dirty="0" smtClean="0"/>
              <a:t>A Child centred Approach to Coaching</a:t>
            </a:r>
            <a:endParaRPr lang="en-GB" sz="3200" dirty="0"/>
          </a:p>
        </p:txBody>
      </p:sp>
      <p:sp>
        <p:nvSpPr>
          <p:cNvPr id="3" name="Content Placeholder 2"/>
          <p:cNvSpPr>
            <a:spLocks noGrp="1"/>
          </p:cNvSpPr>
          <p:nvPr>
            <p:ph idx="1"/>
          </p:nvPr>
        </p:nvSpPr>
        <p:spPr>
          <a:xfrm>
            <a:off x="457200" y="1295399"/>
            <a:ext cx="8229600" cy="4572001"/>
          </a:xfrm>
        </p:spPr>
        <p:txBody>
          <a:bodyPr>
            <a:normAutofit fontScale="77500" lnSpcReduction="20000"/>
          </a:bodyPr>
          <a:lstStyle/>
          <a:p>
            <a:pPr>
              <a:buNone/>
            </a:pPr>
            <a:r>
              <a:rPr lang="en-US" dirty="0" smtClean="0"/>
              <a:t>    In research undertaken with children, 5 to 11-year olds were asked what they would like in a coaching environment.</a:t>
            </a:r>
          </a:p>
          <a:p>
            <a:pPr>
              <a:buNone/>
            </a:pPr>
            <a:endParaRPr lang="en-US" dirty="0" smtClean="0"/>
          </a:p>
          <a:p>
            <a:pPr>
              <a:buNone/>
            </a:pPr>
            <a:r>
              <a:rPr lang="en-US" sz="3027" dirty="0" smtClean="0"/>
              <a:t>The most popular answers were:-</a:t>
            </a:r>
          </a:p>
          <a:p>
            <a:r>
              <a:rPr lang="en-US" sz="3027" dirty="0" smtClean="0">
                <a:solidFill>
                  <a:srgbClr val="002060"/>
                </a:solidFill>
              </a:rPr>
              <a:t>fun fun fun  </a:t>
            </a:r>
          </a:p>
          <a:p>
            <a:r>
              <a:rPr lang="en-US" sz="3027" dirty="0" smtClean="0">
                <a:solidFill>
                  <a:srgbClr val="002060"/>
                </a:solidFill>
              </a:rPr>
              <a:t>more time to play</a:t>
            </a:r>
          </a:p>
          <a:p>
            <a:r>
              <a:rPr lang="en-US" sz="3027" dirty="0" smtClean="0">
                <a:solidFill>
                  <a:srgbClr val="002060"/>
                </a:solidFill>
              </a:rPr>
              <a:t>being with friends</a:t>
            </a:r>
          </a:p>
          <a:p>
            <a:r>
              <a:rPr lang="en-US" sz="3027" dirty="0" smtClean="0">
                <a:solidFill>
                  <a:srgbClr val="002060"/>
                </a:solidFill>
              </a:rPr>
              <a:t>more games, more competitions, less talking</a:t>
            </a:r>
          </a:p>
          <a:p>
            <a:r>
              <a:rPr lang="en-US" sz="3027" dirty="0" smtClean="0">
                <a:solidFill>
                  <a:srgbClr val="002060"/>
                </a:solidFill>
              </a:rPr>
              <a:t>more variety</a:t>
            </a:r>
          </a:p>
          <a:p>
            <a:r>
              <a:rPr lang="en-US" sz="3027" dirty="0" smtClean="0">
                <a:solidFill>
                  <a:srgbClr val="002060"/>
                </a:solidFill>
              </a:rPr>
              <a:t>coaches who don't shout</a:t>
            </a:r>
          </a:p>
          <a:p>
            <a:r>
              <a:rPr lang="en-US" sz="3027" dirty="0" smtClean="0">
                <a:solidFill>
                  <a:srgbClr val="002060"/>
                </a:solidFill>
              </a:rPr>
              <a:t>use more cool stuff</a:t>
            </a:r>
            <a:endParaRPr lang="en-GB" sz="3027" dirty="0">
              <a:solidFill>
                <a:srgbClr val="002060"/>
              </a:solidFill>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619250" y="0"/>
            <a:ext cx="7067550" cy="838200"/>
          </a:xfrm>
        </p:spPr>
        <p:txBody>
          <a:bodyPr/>
          <a:lstStyle/>
          <a:p>
            <a:r>
              <a:rPr lang="en-GB" dirty="0" smtClean="0"/>
              <a:t>The </a:t>
            </a:r>
            <a:r>
              <a:rPr lang="en-GB" dirty="0" smtClean="0">
                <a:solidFill>
                  <a:srgbClr val="FF0000"/>
                </a:solidFill>
              </a:rPr>
              <a:t>FUN</a:t>
            </a:r>
            <a:r>
              <a:rPr lang="en-GB" dirty="0" smtClean="0"/>
              <a:t> Theory</a:t>
            </a:r>
            <a:endParaRPr lang="en-GB" dirty="0"/>
          </a:p>
        </p:txBody>
      </p:sp>
      <p:pic>
        <p:nvPicPr>
          <p:cNvPr id="6" name="Stairs or Escalator experiment - Stockholm (Originaly posted by Gérard Brichart).mp4">
            <a:hlinkClick r:id="" action="ppaction://media"/>
          </p:cNvPr>
          <p:cNvPicPr/>
          <p:nvPr>
            <p:ph idx="1"/>
            <a:videoFile r:link="rId1"/>
          </p:nvPr>
        </p:nvPicPr>
        <p:blipFill>
          <a:blip r:embed="rId3"/>
          <a:stretch>
            <a:fillRect/>
          </a:stretch>
        </p:blipFill>
        <p:spPr>
          <a:xfrm>
            <a:off x="0" y="1219200"/>
            <a:ext cx="9144000" cy="5638800"/>
          </a:xfrm>
        </p:spPr>
      </p:pic>
    </p:spTree>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6"/>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6"/>
                                        </p:tgtEl>
                                      </p:cBhvr>
                                    </p:cmd>
                                  </p:childTnLst>
                                </p:cTn>
                              </p:par>
                            </p:childTnLst>
                          </p:cTn>
                        </p:par>
                      </p:childTnLst>
                    </p:cTn>
                  </p:par>
                </p:childTnLst>
              </p:cTn>
              <p:nextCondLst>
                <p:cond evt="onClick" delay="0">
                  <p:tgtEl>
                    <p:spTgt spid="6"/>
                  </p:tgtEl>
                </p:cond>
              </p:nextCondLst>
            </p:seq>
            <p:video>
              <p:cMediaNode>
                <p:cTn id="7" fill="hold" display="0">
                  <p:stCondLst>
                    <p:cond delay="indefinite"/>
                  </p:stCondLst>
                  <p:endCondLst>
                    <p:cond evt="onNext" delay="0">
                      <p:tgtEl>
                        <p:sldTgt/>
                      </p:tgtEl>
                    </p:cond>
                    <p:cond evt="onPrev" delay="0">
                      <p:tgtEl>
                        <p:sldTgt/>
                      </p:tgtEl>
                    </p:cond>
                  </p:endCondLst>
                </p:cTn>
                <p:tgtEl>
                  <p:spTgt spid="6"/>
                </p:tgtEl>
              </p:cMediaNode>
            </p:video>
          </p:childTnLst>
        </p:cTn>
      </p:par>
    </p:tnLst>
  </p:timing>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96366"/>
          </a:xfrm>
        </p:spPr>
        <p:txBody>
          <a:bodyPr/>
          <a:lstStyle/>
          <a:p>
            <a:r>
              <a:rPr lang="en-US" dirty="0" smtClean="0"/>
              <a:t>Children &amp; Sport</a:t>
            </a:r>
            <a:endParaRPr lang="en-GB" dirty="0"/>
          </a:p>
        </p:txBody>
      </p:sp>
      <p:sp>
        <p:nvSpPr>
          <p:cNvPr id="3" name="Content Placeholder 2"/>
          <p:cNvSpPr>
            <a:spLocks noGrp="1"/>
          </p:cNvSpPr>
          <p:nvPr>
            <p:ph idx="1"/>
          </p:nvPr>
        </p:nvSpPr>
        <p:spPr>
          <a:xfrm>
            <a:off x="457200" y="1352428"/>
            <a:ext cx="8229600" cy="4773736"/>
          </a:xfrm>
        </p:spPr>
        <p:txBody>
          <a:bodyPr>
            <a:normAutofit/>
          </a:bodyPr>
          <a:lstStyle/>
          <a:p>
            <a:pPr>
              <a:buNone/>
            </a:pPr>
            <a:r>
              <a:rPr lang="en-US" dirty="0" smtClean="0"/>
              <a:t>    </a:t>
            </a:r>
            <a:r>
              <a:rPr lang="en-US" sz="2800" dirty="0" smtClean="0"/>
              <a:t>Among the studies conducted to ascertain why children drop out of sport:</a:t>
            </a:r>
          </a:p>
          <a:p>
            <a:pPr>
              <a:buNone/>
            </a:pPr>
            <a:r>
              <a:rPr lang="en-US" sz="2800" i="1" dirty="0" smtClean="0">
                <a:solidFill>
                  <a:srgbClr val="0000FF"/>
                </a:solidFill>
              </a:rPr>
              <a:t>   “ …the reason for dropping out tend to be that children had other interests, the coach was too tough/mean, it was no longer fun, or the children did not get enough chance to participate.</a:t>
            </a:r>
          </a:p>
          <a:p>
            <a:pPr>
              <a:buNone/>
            </a:pPr>
            <a:r>
              <a:rPr lang="en-US" sz="2800" i="1" dirty="0" smtClean="0">
                <a:solidFill>
                  <a:srgbClr val="0000FF"/>
                </a:solidFill>
              </a:rPr>
              <a:t> </a:t>
            </a:r>
            <a:r>
              <a:rPr lang="en-US" sz="2800" i="1" dirty="0" smtClean="0">
                <a:solidFill>
                  <a:srgbClr val="FF0000"/>
                </a:solidFill>
              </a:rPr>
              <a:t>Interestingly, children seldom say that their desire „to win‟ is a reason for participating‟ (Gould &amp; </a:t>
            </a:r>
            <a:r>
              <a:rPr lang="en-US" sz="2800" i="1" dirty="0" err="1" smtClean="0">
                <a:solidFill>
                  <a:srgbClr val="FF0000"/>
                </a:solidFill>
              </a:rPr>
              <a:t>Petchlichkoff</a:t>
            </a:r>
            <a:r>
              <a:rPr lang="en-US" sz="2800" i="1" dirty="0" smtClean="0">
                <a:solidFill>
                  <a:srgbClr val="FF0000"/>
                </a:solidFill>
              </a:rPr>
              <a:t>, 1988).</a:t>
            </a:r>
            <a:endParaRPr lang="en-GB" sz="2800" dirty="0">
              <a:solidFill>
                <a:srgbClr val="FF0000"/>
              </a:solidFill>
            </a:endParaRPr>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52399" y="91263"/>
            <a:ext cx="8856133" cy="958256"/>
          </a:xfrm>
        </p:spPr>
        <p:txBody>
          <a:bodyPr>
            <a:noAutofit/>
          </a:bodyPr>
          <a:lstStyle/>
          <a:p>
            <a:pPr eaLnBrk="1" fontAlgn="auto" hangingPunct="1">
              <a:spcAft>
                <a:spcPts val="0"/>
              </a:spcAft>
              <a:defRPr/>
            </a:pPr>
            <a:r>
              <a:rPr lang="en-GB" sz="3200" dirty="0" smtClean="0">
                <a:ea typeface="+mj-ea"/>
                <a:cs typeface="+mj-cs"/>
              </a:rPr>
              <a:t>Meeting the wants and  needs of the Children!</a:t>
            </a:r>
            <a:endParaRPr lang="en-GB" sz="3200" dirty="0">
              <a:ea typeface="+mj-ea"/>
              <a:cs typeface="+mj-cs"/>
            </a:endParaRPr>
          </a:p>
        </p:txBody>
      </p:sp>
      <p:sp>
        <p:nvSpPr>
          <p:cNvPr id="44035" name="Content Placeholder 2"/>
          <p:cNvSpPr>
            <a:spLocks noGrp="1"/>
          </p:cNvSpPr>
          <p:nvPr>
            <p:ph idx="1"/>
          </p:nvPr>
        </p:nvSpPr>
        <p:spPr>
          <a:xfrm>
            <a:off x="457200" y="1349375"/>
            <a:ext cx="8229600" cy="4525963"/>
          </a:xfrm>
        </p:spPr>
        <p:txBody>
          <a:bodyPr>
            <a:normAutofit/>
          </a:bodyPr>
          <a:lstStyle/>
          <a:p>
            <a:pPr eaLnBrk="1" hangingPunct="1">
              <a:lnSpc>
                <a:spcPct val="90000"/>
              </a:lnSpc>
            </a:pPr>
            <a:r>
              <a:rPr lang="en-GB" sz="3000" dirty="0"/>
              <a:t>In  groups</a:t>
            </a:r>
          </a:p>
          <a:p>
            <a:pPr eaLnBrk="1" hangingPunct="1">
              <a:lnSpc>
                <a:spcPct val="90000"/>
              </a:lnSpc>
            </a:pPr>
            <a:endParaRPr lang="en-GB" sz="3000" dirty="0"/>
          </a:p>
          <a:p>
            <a:pPr eaLnBrk="1" hangingPunct="1">
              <a:lnSpc>
                <a:spcPct val="90000"/>
              </a:lnSpc>
            </a:pPr>
            <a:r>
              <a:rPr lang="en-GB" sz="3000" dirty="0"/>
              <a:t>Discuss and record on some flip chart paper what you think are the needs</a:t>
            </a:r>
            <a:r>
              <a:rPr lang="en-GB" sz="3000" dirty="0" smtClean="0"/>
              <a:t> and wants of </a:t>
            </a:r>
            <a:r>
              <a:rPr lang="en-GB" sz="3000" dirty="0"/>
              <a:t>the children who turn up for your</a:t>
            </a:r>
            <a:r>
              <a:rPr lang="en-GB" sz="3000" dirty="0" smtClean="0"/>
              <a:t> coaching </a:t>
            </a:r>
            <a:r>
              <a:rPr lang="en-GB" sz="3000" dirty="0"/>
              <a:t>sessions (5 </a:t>
            </a:r>
            <a:r>
              <a:rPr lang="en-GB" sz="3000" dirty="0" err="1"/>
              <a:t>mins</a:t>
            </a:r>
            <a:r>
              <a:rPr lang="en-GB" sz="3000" dirty="0"/>
              <a:t>)</a:t>
            </a:r>
          </a:p>
          <a:p>
            <a:pPr eaLnBrk="1" hangingPunct="1">
              <a:lnSpc>
                <a:spcPct val="90000"/>
              </a:lnSpc>
              <a:buFont typeface="Arial" charset="0"/>
              <a:buNone/>
            </a:pPr>
            <a:r>
              <a:rPr lang="en-GB" sz="3000" dirty="0"/>
              <a:t>	</a:t>
            </a:r>
            <a:r>
              <a:rPr lang="en-GB" sz="2400" dirty="0"/>
              <a:t>PS. Record any difference in needs between age groups from U7’s – U12’s</a:t>
            </a:r>
            <a:endParaRPr lang="en-GB" sz="3000" dirty="0"/>
          </a:p>
          <a:p>
            <a:pPr lvl="1" eaLnBrk="1" hangingPunct="1">
              <a:lnSpc>
                <a:spcPct val="90000"/>
              </a:lnSpc>
            </a:pPr>
            <a:endParaRPr lang="en-GB" sz="2600" dirty="0"/>
          </a:p>
          <a:p>
            <a:pPr eaLnBrk="1" hangingPunct="1">
              <a:lnSpc>
                <a:spcPct val="90000"/>
              </a:lnSpc>
            </a:pPr>
            <a:r>
              <a:rPr lang="en-GB" sz="3000" dirty="0"/>
              <a:t>One person to record and feedback to other groups (1 min for each feedback).</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3610" name="Rectangle 538"/>
          <p:cNvSpPr>
            <a:spLocks noGrp="1" noChangeArrowheads="1"/>
          </p:cNvSpPr>
          <p:nvPr>
            <p:ph type="title"/>
          </p:nvPr>
        </p:nvSpPr>
        <p:spPr>
          <a:xfrm>
            <a:off x="1066800" y="274638"/>
            <a:ext cx="8077200" cy="792162"/>
          </a:xfrm>
        </p:spPr>
        <p:txBody>
          <a:bodyPr/>
          <a:lstStyle/>
          <a:p>
            <a:pPr algn="l"/>
            <a:r>
              <a:rPr lang="en-GB" sz="3200" dirty="0" smtClean="0">
                <a:ea typeface="+mj-ea"/>
                <a:cs typeface="+mj-cs"/>
              </a:rPr>
              <a:t>Meeting the wants and  needs of the Children</a:t>
            </a:r>
            <a:endParaRPr lang="en-GB" sz="3200" dirty="0"/>
          </a:p>
        </p:txBody>
      </p:sp>
      <p:sp>
        <p:nvSpPr>
          <p:cNvPr id="3646" name="Rectangle 574"/>
          <p:cNvSpPr>
            <a:spLocks noGrp="1" noChangeArrowheads="1"/>
          </p:cNvSpPr>
          <p:nvPr>
            <p:ph type="body" idx="1"/>
          </p:nvPr>
        </p:nvSpPr>
        <p:spPr>
          <a:xfrm>
            <a:off x="468313" y="1295400"/>
            <a:ext cx="8229600" cy="4572000"/>
          </a:xfrm>
        </p:spPr>
        <p:txBody>
          <a:bodyPr/>
          <a:lstStyle/>
          <a:p>
            <a:pPr eaLnBrk="1" hangingPunct="1">
              <a:lnSpc>
                <a:spcPct val="80000"/>
              </a:lnSpc>
            </a:pPr>
            <a:r>
              <a:rPr lang="en-GB" sz="2400" dirty="0" smtClean="0"/>
              <a:t>To have a safe and supportive environment</a:t>
            </a:r>
          </a:p>
          <a:p>
            <a:pPr eaLnBrk="1" hangingPunct="1">
              <a:lnSpc>
                <a:spcPct val="80000"/>
              </a:lnSpc>
            </a:pPr>
            <a:r>
              <a:rPr lang="en-GB" sz="2400" dirty="0" smtClean="0">
                <a:solidFill>
                  <a:srgbClr val="7030A0"/>
                </a:solidFill>
              </a:rPr>
              <a:t>Have fun and enjoyment</a:t>
            </a:r>
          </a:p>
          <a:p>
            <a:pPr eaLnBrk="1" hangingPunct="1">
              <a:lnSpc>
                <a:spcPct val="80000"/>
              </a:lnSpc>
            </a:pPr>
            <a:r>
              <a:rPr lang="en-GB" sz="2400" dirty="0" smtClean="0"/>
              <a:t>Developing friendships</a:t>
            </a:r>
          </a:p>
          <a:p>
            <a:pPr eaLnBrk="1" hangingPunct="1">
              <a:lnSpc>
                <a:spcPct val="80000"/>
              </a:lnSpc>
            </a:pPr>
            <a:r>
              <a:rPr lang="en-GB" sz="2400" dirty="0" smtClean="0">
                <a:solidFill>
                  <a:srgbClr val="7030A0"/>
                </a:solidFill>
              </a:rPr>
              <a:t>Developing personal and social skills</a:t>
            </a:r>
          </a:p>
          <a:p>
            <a:pPr eaLnBrk="1" hangingPunct="1">
              <a:lnSpc>
                <a:spcPct val="80000"/>
              </a:lnSpc>
            </a:pPr>
            <a:r>
              <a:rPr lang="en-GB" sz="2400" dirty="0" smtClean="0"/>
              <a:t>Developing the ‘FUNdamentals of Movement’</a:t>
            </a:r>
          </a:p>
          <a:p>
            <a:pPr eaLnBrk="1" hangingPunct="1">
              <a:lnSpc>
                <a:spcPct val="80000"/>
              </a:lnSpc>
            </a:pPr>
            <a:r>
              <a:rPr lang="en-GB" sz="2400" dirty="0" smtClean="0">
                <a:solidFill>
                  <a:srgbClr val="7030A0"/>
                </a:solidFill>
              </a:rPr>
              <a:t>Developing ‘Fundamental Movement Skills’ (FMS)</a:t>
            </a:r>
          </a:p>
          <a:p>
            <a:pPr eaLnBrk="1" hangingPunct="1">
              <a:lnSpc>
                <a:spcPct val="80000"/>
              </a:lnSpc>
            </a:pPr>
            <a:r>
              <a:rPr lang="en-GB" sz="2400" dirty="0" smtClean="0"/>
              <a:t>Play games to developing decision making, </a:t>
            </a:r>
          </a:p>
          <a:p>
            <a:pPr eaLnBrk="1" hangingPunct="1">
              <a:lnSpc>
                <a:spcPct val="80000"/>
              </a:lnSpc>
              <a:buFont typeface="Arial" charset="0"/>
              <a:buNone/>
            </a:pPr>
            <a:r>
              <a:rPr lang="en-GB" sz="2400" dirty="0" smtClean="0"/>
              <a:t>    technical and tactical skills </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646">
                                            <p:txEl>
                                              <p:pRg st="0" end="0"/>
                                            </p:txEl>
                                          </p:spTgt>
                                        </p:tgtEl>
                                        <p:attrNameLst>
                                          <p:attrName>style.visibility</p:attrName>
                                        </p:attrNameLst>
                                      </p:cBhvr>
                                      <p:to>
                                        <p:strVal val="visible"/>
                                      </p:to>
                                    </p:set>
                                    <p:anim calcmode="lin" valueType="num">
                                      <p:cBhvr additive="base">
                                        <p:cTn id="7" dur="3000" fill="hold"/>
                                        <p:tgtEl>
                                          <p:spTgt spid="3646">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64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646">
                                            <p:txEl>
                                              <p:pRg st="1" end="1"/>
                                            </p:txEl>
                                          </p:spTgt>
                                        </p:tgtEl>
                                        <p:attrNameLst>
                                          <p:attrName>style.visibility</p:attrName>
                                        </p:attrNameLst>
                                      </p:cBhvr>
                                      <p:to>
                                        <p:strVal val="visible"/>
                                      </p:to>
                                    </p:set>
                                    <p:anim calcmode="lin" valueType="num">
                                      <p:cBhvr additive="base">
                                        <p:cTn id="13" dur="3000" fill="hold"/>
                                        <p:tgtEl>
                                          <p:spTgt spid="3646">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64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646">
                                            <p:txEl>
                                              <p:pRg st="2" end="2"/>
                                            </p:txEl>
                                          </p:spTgt>
                                        </p:tgtEl>
                                        <p:attrNameLst>
                                          <p:attrName>style.visibility</p:attrName>
                                        </p:attrNameLst>
                                      </p:cBhvr>
                                      <p:to>
                                        <p:strVal val="visible"/>
                                      </p:to>
                                    </p:set>
                                    <p:anim calcmode="lin" valueType="num">
                                      <p:cBhvr additive="base">
                                        <p:cTn id="19" dur="3000" fill="hold"/>
                                        <p:tgtEl>
                                          <p:spTgt spid="3646">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64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646">
                                            <p:txEl>
                                              <p:pRg st="3" end="3"/>
                                            </p:txEl>
                                          </p:spTgt>
                                        </p:tgtEl>
                                        <p:attrNameLst>
                                          <p:attrName>style.visibility</p:attrName>
                                        </p:attrNameLst>
                                      </p:cBhvr>
                                      <p:to>
                                        <p:strVal val="visible"/>
                                      </p:to>
                                    </p:set>
                                    <p:anim calcmode="lin" valueType="num">
                                      <p:cBhvr additive="base">
                                        <p:cTn id="25" dur="3000" fill="hold"/>
                                        <p:tgtEl>
                                          <p:spTgt spid="3646">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64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646">
                                            <p:txEl>
                                              <p:pRg st="4" end="4"/>
                                            </p:txEl>
                                          </p:spTgt>
                                        </p:tgtEl>
                                        <p:attrNameLst>
                                          <p:attrName>style.visibility</p:attrName>
                                        </p:attrNameLst>
                                      </p:cBhvr>
                                      <p:to>
                                        <p:strVal val="visible"/>
                                      </p:to>
                                    </p:set>
                                    <p:anim calcmode="lin" valueType="num">
                                      <p:cBhvr additive="base">
                                        <p:cTn id="31" dur="3000" fill="hold"/>
                                        <p:tgtEl>
                                          <p:spTgt spid="3646">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64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646">
                                            <p:txEl>
                                              <p:pRg st="5" end="5"/>
                                            </p:txEl>
                                          </p:spTgt>
                                        </p:tgtEl>
                                        <p:attrNameLst>
                                          <p:attrName>style.visibility</p:attrName>
                                        </p:attrNameLst>
                                      </p:cBhvr>
                                      <p:to>
                                        <p:strVal val="visible"/>
                                      </p:to>
                                    </p:set>
                                    <p:anim calcmode="lin" valueType="num">
                                      <p:cBhvr additive="base">
                                        <p:cTn id="37" dur="3000" fill="hold"/>
                                        <p:tgtEl>
                                          <p:spTgt spid="3646">
                                            <p:txEl>
                                              <p:pRg st="5" end="5"/>
                                            </p:txEl>
                                          </p:spTgt>
                                        </p:tgtEl>
                                        <p:attrNameLst>
                                          <p:attrName>ppt_x</p:attrName>
                                        </p:attrNameLst>
                                      </p:cBhvr>
                                      <p:tavLst>
                                        <p:tav tm="0">
                                          <p:val>
                                            <p:strVal val="#ppt_x"/>
                                          </p:val>
                                        </p:tav>
                                        <p:tav tm="100000">
                                          <p:val>
                                            <p:strVal val="#ppt_x"/>
                                          </p:val>
                                        </p:tav>
                                      </p:tavLst>
                                    </p:anim>
                                    <p:anim calcmode="lin" valueType="num">
                                      <p:cBhvr additive="base">
                                        <p:cTn id="38" dur="3000" fill="hold"/>
                                        <p:tgtEl>
                                          <p:spTgt spid="364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7" presetClass="entr" presetSubtype="4" fill="hold" grpId="0" nodeType="clickEffect">
                                  <p:stCondLst>
                                    <p:cond delay="0"/>
                                  </p:stCondLst>
                                  <p:childTnLst>
                                    <p:set>
                                      <p:cBhvr>
                                        <p:cTn id="42" dur="1" fill="hold">
                                          <p:stCondLst>
                                            <p:cond delay="0"/>
                                          </p:stCondLst>
                                        </p:cTn>
                                        <p:tgtEl>
                                          <p:spTgt spid="3646">
                                            <p:txEl>
                                              <p:pRg st="6" end="6"/>
                                            </p:txEl>
                                          </p:spTgt>
                                        </p:tgtEl>
                                        <p:attrNameLst>
                                          <p:attrName>style.visibility</p:attrName>
                                        </p:attrNameLst>
                                      </p:cBhvr>
                                      <p:to>
                                        <p:strVal val="visible"/>
                                      </p:to>
                                    </p:set>
                                    <p:anim calcmode="lin" valueType="num">
                                      <p:cBhvr additive="base">
                                        <p:cTn id="43" dur="3000" fill="hold"/>
                                        <p:tgtEl>
                                          <p:spTgt spid="3646">
                                            <p:txEl>
                                              <p:pRg st="6" end="6"/>
                                            </p:txEl>
                                          </p:spTgt>
                                        </p:tgtEl>
                                        <p:attrNameLst>
                                          <p:attrName>ppt_x</p:attrName>
                                        </p:attrNameLst>
                                      </p:cBhvr>
                                      <p:tavLst>
                                        <p:tav tm="0">
                                          <p:val>
                                            <p:strVal val="#ppt_x"/>
                                          </p:val>
                                        </p:tav>
                                        <p:tav tm="100000">
                                          <p:val>
                                            <p:strVal val="#ppt_x"/>
                                          </p:val>
                                        </p:tav>
                                      </p:tavLst>
                                    </p:anim>
                                    <p:anim calcmode="lin" valueType="num">
                                      <p:cBhvr additive="base">
                                        <p:cTn id="44" dur="3000" fill="hold"/>
                                        <p:tgtEl>
                                          <p:spTgt spid="364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7" presetClass="entr" presetSubtype="4" fill="hold" grpId="0" nodeType="clickEffect">
                                  <p:stCondLst>
                                    <p:cond delay="0"/>
                                  </p:stCondLst>
                                  <p:childTnLst>
                                    <p:set>
                                      <p:cBhvr>
                                        <p:cTn id="48" dur="1" fill="hold">
                                          <p:stCondLst>
                                            <p:cond delay="0"/>
                                          </p:stCondLst>
                                        </p:cTn>
                                        <p:tgtEl>
                                          <p:spTgt spid="3646">
                                            <p:txEl>
                                              <p:pRg st="7" end="7"/>
                                            </p:txEl>
                                          </p:spTgt>
                                        </p:tgtEl>
                                        <p:attrNameLst>
                                          <p:attrName>style.visibility</p:attrName>
                                        </p:attrNameLst>
                                      </p:cBhvr>
                                      <p:to>
                                        <p:strVal val="visible"/>
                                      </p:to>
                                    </p:set>
                                    <p:anim calcmode="lin" valueType="num">
                                      <p:cBhvr additive="base">
                                        <p:cTn id="49" dur="3000" fill="hold"/>
                                        <p:tgtEl>
                                          <p:spTgt spid="3646">
                                            <p:txEl>
                                              <p:pRg st="7" end="7"/>
                                            </p:txEl>
                                          </p:spTgt>
                                        </p:tgtEl>
                                        <p:attrNameLst>
                                          <p:attrName>ppt_x</p:attrName>
                                        </p:attrNameLst>
                                      </p:cBhvr>
                                      <p:tavLst>
                                        <p:tav tm="0">
                                          <p:val>
                                            <p:strVal val="#ppt_x"/>
                                          </p:val>
                                        </p:tav>
                                        <p:tav tm="100000">
                                          <p:val>
                                            <p:strVal val="#ppt_x"/>
                                          </p:val>
                                        </p:tav>
                                      </p:tavLst>
                                    </p:anim>
                                    <p:anim calcmode="lin" valueType="num">
                                      <p:cBhvr additive="base">
                                        <p:cTn id="50" dur="3000" fill="hold"/>
                                        <p:tgtEl>
                                          <p:spTgt spid="364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646" grpId="0" build="p"/>
    </p:bldLst>
  </p:timing>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274638"/>
            <a:ext cx="8458200" cy="1143000"/>
          </a:xfrm>
        </p:spPr>
        <p:txBody>
          <a:bodyPr>
            <a:normAutofit fontScale="90000"/>
          </a:bodyPr>
          <a:lstStyle/>
          <a:p>
            <a:pPr algn="ctr"/>
            <a:r>
              <a:rPr lang="en-GB" sz="4000" dirty="0" smtClean="0">
                <a:ea typeface="+mj-ea"/>
                <a:cs typeface="+mj-cs"/>
              </a:rPr>
              <a:t>Developing the whole child using               ‘Differentiation’</a:t>
            </a:r>
            <a:endParaRPr lang="en-GB" sz="4000" dirty="0"/>
          </a:p>
        </p:txBody>
      </p:sp>
      <p:sp>
        <p:nvSpPr>
          <p:cNvPr id="3" name="Content Placeholder 2"/>
          <p:cNvSpPr>
            <a:spLocks noGrp="1"/>
          </p:cNvSpPr>
          <p:nvPr>
            <p:ph idx="1"/>
          </p:nvPr>
        </p:nvSpPr>
        <p:spPr>
          <a:xfrm>
            <a:off x="907171" y="1735054"/>
            <a:ext cx="7468431" cy="4003099"/>
          </a:xfrm>
        </p:spPr>
        <p:txBody>
          <a:bodyPr/>
          <a:lstStyle/>
          <a:p>
            <a:pPr eaLnBrk="1" hangingPunct="1"/>
            <a:r>
              <a:rPr lang="en-GB" sz="2400" dirty="0" smtClean="0"/>
              <a:t>Giving each child and appropriate task tailored to their individual needs</a:t>
            </a:r>
          </a:p>
          <a:p>
            <a:pPr eaLnBrk="1" hangingPunct="1"/>
            <a:r>
              <a:rPr lang="en-GB" sz="2400" dirty="0" smtClean="0">
                <a:solidFill>
                  <a:srgbClr val="7030A0"/>
                </a:solidFill>
              </a:rPr>
              <a:t>Careful planning and structured activities</a:t>
            </a:r>
          </a:p>
          <a:p>
            <a:pPr eaLnBrk="1" hangingPunct="1"/>
            <a:r>
              <a:rPr lang="en-GB" sz="2400" dirty="0" smtClean="0"/>
              <a:t>Providing additional support</a:t>
            </a:r>
          </a:p>
          <a:p>
            <a:pPr eaLnBrk="1" hangingPunct="1"/>
            <a:r>
              <a:rPr lang="en-GB" sz="2400" dirty="0" smtClean="0">
                <a:solidFill>
                  <a:srgbClr val="7030A0"/>
                </a:solidFill>
              </a:rPr>
              <a:t>Divide players into small groups of players with similar needs</a:t>
            </a:r>
          </a:p>
          <a:p>
            <a:pPr eaLnBrk="1" hangingPunct="1"/>
            <a:r>
              <a:rPr lang="en-GB" sz="2400" dirty="0" smtClean="0"/>
              <a:t>Players can be challenged appropriately so they achieve a good level of success</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91263"/>
            <a:ext cx="9144000" cy="958256"/>
          </a:xfrm>
        </p:spPr>
        <p:txBody>
          <a:bodyPr/>
          <a:lstStyle/>
          <a:p>
            <a:pPr algn="ctr" eaLnBrk="1" fontAlgn="auto" hangingPunct="1">
              <a:spcAft>
                <a:spcPts val="0"/>
              </a:spcAft>
              <a:defRPr/>
            </a:pPr>
            <a:r>
              <a:rPr lang="en-GB" sz="2000" dirty="0" smtClean="0">
                <a:solidFill>
                  <a:srgbClr val="FF0000"/>
                </a:solidFill>
                <a:ea typeface="+mj-ea"/>
                <a:cs typeface="+mj-cs"/>
              </a:rPr>
              <a:t>    </a:t>
            </a:r>
            <a:r>
              <a:rPr lang="en-GB" sz="3600" dirty="0" smtClean="0">
                <a:ea typeface="+mj-ea"/>
                <a:cs typeface="+mj-cs"/>
              </a:rPr>
              <a:t>Developing the ‘Whole Child’</a:t>
            </a:r>
            <a:endParaRPr lang="en-GB" sz="3600" dirty="0">
              <a:ea typeface="+mj-ea"/>
              <a:cs typeface="+mj-cs"/>
            </a:endParaRPr>
          </a:p>
        </p:txBody>
      </p:sp>
      <p:sp>
        <p:nvSpPr>
          <p:cNvPr id="68611" name="Content Placeholder 2"/>
          <p:cNvSpPr>
            <a:spLocks noGrp="1"/>
          </p:cNvSpPr>
          <p:nvPr>
            <p:ph idx="1"/>
          </p:nvPr>
        </p:nvSpPr>
        <p:spPr>
          <a:xfrm>
            <a:off x="669039" y="1564952"/>
            <a:ext cx="7706563" cy="4561212"/>
          </a:xfrm>
        </p:spPr>
        <p:txBody>
          <a:bodyPr>
            <a:normAutofit/>
          </a:bodyPr>
          <a:lstStyle/>
          <a:p>
            <a:pPr eaLnBrk="1" hangingPunct="1">
              <a:lnSpc>
                <a:spcPct val="90000"/>
              </a:lnSpc>
              <a:buFont typeface="Arial" charset="0"/>
              <a:buNone/>
            </a:pPr>
            <a:r>
              <a:rPr lang="en-US" sz="3000" b="1" i="1" dirty="0"/>
              <a:t>    </a:t>
            </a:r>
            <a:r>
              <a:rPr lang="en-US" sz="3700" b="1" i="1" dirty="0"/>
              <a:t>“I believe coaching is all about trying to develop better people, not just players and it’s important they enjoy the whole experience”</a:t>
            </a:r>
            <a:endParaRPr lang="en-GB" sz="3700" dirty="0"/>
          </a:p>
          <a:p>
            <a:pPr eaLnBrk="1" hangingPunct="1">
              <a:lnSpc>
                <a:spcPct val="90000"/>
              </a:lnSpc>
              <a:buFont typeface="Arial" charset="0"/>
              <a:buNone/>
            </a:pPr>
            <a:r>
              <a:rPr lang="en-US" sz="3700" dirty="0"/>
              <a:t>                    </a:t>
            </a:r>
          </a:p>
          <a:p>
            <a:pPr eaLnBrk="1" hangingPunct="1">
              <a:lnSpc>
                <a:spcPct val="90000"/>
              </a:lnSpc>
              <a:buFont typeface="Arial" charset="0"/>
              <a:buNone/>
            </a:pPr>
            <a:r>
              <a:rPr lang="en-US" sz="3000" dirty="0"/>
              <a:t>                     </a:t>
            </a:r>
          </a:p>
          <a:p>
            <a:pPr eaLnBrk="1" hangingPunct="1">
              <a:lnSpc>
                <a:spcPct val="90000"/>
              </a:lnSpc>
              <a:buFont typeface="Arial" charset="0"/>
              <a:buNone/>
            </a:pPr>
            <a:r>
              <a:rPr lang="en-US" sz="3000" dirty="0"/>
              <a:t>        </a:t>
            </a:r>
            <a:r>
              <a:rPr lang="en-US" sz="3000" dirty="0" smtClean="0"/>
              <a:t> Wayne </a:t>
            </a:r>
            <a:r>
              <a:rPr lang="en-US" sz="3000" dirty="0"/>
              <a:t>Smith (N.Z. All Blacks Coach)</a:t>
            </a:r>
            <a:endParaRPr lang="en-GB" sz="3000" dirty="0"/>
          </a:p>
          <a:p>
            <a:pPr eaLnBrk="1" hangingPunct="1">
              <a:lnSpc>
                <a:spcPct val="90000"/>
              </a:lnSpc>
              <a:buFont typeface="Arial" charset="0"/>
              <a:buNone/>
            </a:pPr>
            <a:r>
              <a:rPr lang="en-US" sz="3000" dirty="0"/>
              <a:t> </a:t>
            </a:r>
            <a:endParaRPr lang="en-GB" sz="3000" dirty="0"/>
          </a:p>
          <a:p>
            <a:pPr eaLnBrk="1" hangingPunct="1">
              <a:lnSpc>
                <a:spcPct val="90000"/>
              </a:lnSpc>
            </a:pPr>
            <a:endParaRPr lang="en-GB" sz="30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838200"/>
          </a:xfrm>
        </p:spPr>
        <p:txBody>
          <a:bodyPr/>
          <a:lstStyle/>
          <a:p>
            <a:pPr algn="ctr"/>
            <a:r>
              <a:rPr lang="en-GB" sz="4000" dirty="0" smtClean="0">
                <a:ea typeface="+mj-ea"/>
                <a:cs typeface="+mj-cs"/>
              </a:rPr>
              <a:t>Developing the ‘Whole Child’</a:t>
            </a:r>
            <a:endParaRPr lang="en-GB" sz="4000" dirty="0"/>
          </a:p>
        </p:txBody>
      </p:sp>
      <p:pic>
        <p:nvPicPr>
          <p:cNvPr id="5" name="Picture 4" descr="Screen shot 2011-06-30 at 16.00.17.png"/>
          <p:cNvPicPr>
            <a:picLocks noChangeAspect="1" noChangeArrowheads="1"/>
          </p:cNvPicPr>
          <p:nvPr/>
        </p:nvPicPr>
        <p:blipFill>
          <a:blip r:embed="rId2"/>
          <a:srcRect/>
          <a:stretch>
            <a:fillRect/>
          </a:stretch>
        </p:blipFill>
        <p:spPr bwMode="auto">
          <a:xfrm>
            <a:off x="1066801" y="990600"/>
            <a:ext cx="6934200" cy="5029199"/>
          </a:xfrm>
          <a:prstGeom prst="rect">
            <a:avLst/>
          </a:prstGeom>
          <a:noFill/>
          <a:ln w="9525">
            <a:noFill/>
            <a:miter lim="800000"/>
            <a:headEnd/>
            <a:tailEnd/>
          </a:ln>
        </p:spPr>
      </p:pic>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199" y="1"/>
            <a:ext cx="8474437" cy="849390"/>
          </a:xfrm>
        </p:spPr>
        <p:txBody>
          <a:bodyPr>
            <a:normAutofit/>
          </a:bodyPr>
          <a:lstStyle/>
          <a:p>
            <a:pPr algn="ctr"/>
            <a:r>
              <a:rPr lang="en-GB" dirty="0" smtClean="0"/>
              <a:t>Social and Personal development</a:t>
            </a:r>
            <a:endParaRPr lang="en-GB" dirty="0"/>
          </a:p>
        </p:txBody>
      </p:sp>
      <p:sp>
        <p:nvSpPr>
          <p:cNvPr id="3" name="Content Placeholder 2"/>
          <p:cNvSpPr>
            <a:spLocks noGrp="1"/>
          </p:cNvSpPr>
          <p:nvPr>
            <p:ph idx="1"/>
          </p:nvPr>
        </p:nvSpPr>
        <p:spPr>
          <a:xfrm>
            <a:off x="181437" y="1072046"/>
            <a:ext cx="8750200" cy="4677447"/>
          </a:xfrm>
        </p:spPr>
        <p:txBody>
          <a:bodyPr>
            <a:normAutofit fontScale="70000" lnSpcReduction="20000"/>
          </a:bodyPr>
          <a:lstStyle/>
          <a:p>
            <a:pPr>
              <a:buNone/>
            </a:pPr>
            <a:r>
              <a:rPr lang="en-US" sz="4235" dirty="0" smtClean="0"/>
              <a:t> </a:t>
            </a:r>
            <a:r>
              <a:rPr lang="en-US" sz="4000" dirty="0" smtClean="0"/>
              <a:t>The core capabilities for developing social and personal skills have been identified as the </a:t>
            </a:r>
            <a:r>
              <a:rPr lang="en-US" sz="4000" dirty="0" smtClean="0"/>
              <a:t>5Cs</a:t>
            </a:r>
            <a:r>
              <a:rPr lang="en-US" sz="4000" dirty="0" smtClean="0"/>
              <a:t>: </a:t>
            </a:r>
            <a:endParaRPr lang="en-US" sz="4235" dirty="0" smtClean="0"/>
          </a:p>
          <a:p>
            <a:pPr>
              <a:buNone/>
            </a:pPr>
            <a:r>
              <a:rPr lang="en-US" sz="4235" dirty="0" smtClean="0">
                <a:solidFill>
                  <a:srgbClr val="0000FF"/>
                </a:solidFill>
              </a:rPr>
              <a:t>Competence</a:t>
            </a:r>
            <a:r>
              <a:rPr lang="en-US" sz="2824" dirty="0" smtClean="0"/>
              <a:t> – ability to perform a task to a certain level </a:t>
            </a:r>
            <a:r>
              <a:rPr lang="en-US" sz="2824" b="1" dirty="0" smtClean="0"/>
              <a:t>social, cognitive ,physical, technical and tactical </a:t>
            </a:r>
            <a:r>
              <a:rPr lang="en-US" sz="2824" dirty="0" smtClean="0"/>
              <a:t>competence</a:t>
            </a:r>
          </a:p>
          <a:p>
            <a:pPr>
              <a:buNone/>
            </a:pPr>
            <a:r>
              <a:rPr lang="en-US" sz="3765" dirty="0" smtClean="0"/>
              <a:t> </a:t>
            </a:r>
            <a:r>
              <a:rPr lang="en-US" sz="4235" dirty="0" smtClean="0">
                <a:solidFill>
                  <a:srgbClr val="0000FF"/>
                </a:solidFill>
              </a:rPr>
              <a:t>Confidence</a:t>
            </a:r>
            <a:r>
              <a:rPr lang="en-US" sz="3765" dirty="0" smtClean="0"/>
              <a:t> </a:t>
            </a:r>
            <a:r>
              <a:rPr lang="en-US" dirty="0" smtClean="0"/>
              <a:t>…</a:t>
            </a:r>
            <a:r>
              <a:rPr lang="en-US" sz="2824" dirty="0" smtClean="0"/>
              <a:t>An internal sense of overall positive self-worth and self-efficacy</a:t>
            </a:r>
          </a:p>
          <a:p>
            <a:pPr>
              <a:buNone/>
            </a:pPr>
            <a:r>
              <a:rPr lang="en-US" sz="4235" dirty="0" smtClean="0"/>
              <a:t> </a:t>
            </a:r>
            <a:r>
              <a:rPr lang="en-US" sz="4235" dirty="0" smtClean="0">
                <a:solidFill>
                  <a:srgbClr val="0000FF"/>
                </a:solidFill>
              </a:rPr>
              <a:t>Connection</a:t>
            </a:r>
            <a:r>
              <a:rPr lang="en-US" sz="4235" dirty="0" smtClean="0"/>
              <a:t> </a:t>
            </a:r>
            <a:r>
              <a:rPr lang="en-US" dirty="0" smtClean="0"/>
              <a:t>…</a:t>
            </a:r>
            <a:r>
              <a:rPr lang="en-US" sz="2824" dirty="0" smtClean="0"/>
              <a:t>Positive bonds with people and institutions resulting in successful relationships in family, school, and community.</a:t>
            </a:r>
          </a:p>
          <a:p>
            <a:pPr>
              <a:buNone/>
            </a:pPr>
            <a:r>
              <a:rPr lang="en-US" dirty="0" smtClean="0"/>
              <a:t> </a:t>
            </a:r>
            <a:r>
              <a:rPr lang="en-US" sz="4235" dirty="0" smtClean="0">
                <a:solidFill>
                  <a:srgbClr val="0000FF"/>
                </a:solidFill>
              </a:rPr>
              <a:t>Character and Caring   </a:t>
            </a:r>
            <a:r>
              <a:rPr lang="en-US" dirty="0" smtClean="0"/>
              <a:t>…</a:t>
            </a:r>
            <a:r>
              <a:rPr lang="en-US" sz="2824" dirty="0" smtClean="0"/>
              <a:t>Respect for societal and cultural rules, possession of standards for correct behaviors, a sense of right and wrong, and integrity.</a:t>
            </a:r>
          </a:p>
          <a:p>
            <a:pPr>
              <a:buNone/>
            </a:pPr>
            <a:r>
              <a:rPr lang="en-US" sz="4235" dirty="0" smtClean="0">
                <a:solidFill>
                  <a:srgbClr val="0000FF"/>
                </a:solidFill>
              </a:rPr>
              <a:t> Creativity </a:t>
            </a:r>
            <a:r>
              <a:rPr lang="en-US" sz="2880" dirty="0" smtClean="0"/>
              <a:t>…Finding one’s own solutions</a:t>
            </a:r>
            <a:endParaRPr lang="en-GB" sz="2880" dirty="0"/>
          </a:p>
        </p:txBody>
      </p:sp>
      <p:pic>
        <p:nvPicPr>
          <p:cNvPr id="4" name="Picture 3"/>
          <p:cNvPicPr>
            <a:picLocks noChangeAspect="1"/>
          </p:cNvPicPr>
          <p:nvPr/>
        </p:nvPicPr>
        <p:blipFill>
          <a:blip r:embed="rId3"/>
          <a:srcRect/>
          <a:stretch>
            <a:fillRect/>
          </a:stretch>
        </p:blipFill>
        <p:spPr bwMode="auto">
          <a:xfrm>
            <a:off x="6622441" y="5228284"/>
            <a:ext cx="1789628" cy="1401906"/>
          </a:xfrm>
          <a:prstGeom prst="rect">
            <a:avLst/>
          </a:prstGeom>
          <a:noFill/>
          <a:ln w="9525">
            <a:noFill/>
            <a:miter lim="800000"/>
            <a:headEnd/>
            <a:tailEnd/>
          </a:ln>
        </p:spPr>
      </p:pic>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382000" cy="914400"/>
          </a:xfrm>
        </p:spPr>
        <p:txBody>
          <a:bodyPr/>
          <a:lstStyle/>
          <a:p>
            <a:pPr algn="ctr"/>
            <a:r>
              <a:rPr lang="en-GB" sz="4000"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Positioning of the </a:t>
            </a:r>
            <a:r>
              <a:rPr lang="en-GB" sz="4000" cap="all" dirty="0" smtClean="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rPr>
              <a:t>5Cs </a:t>
            </a:r>
            <a:endParaRPr lang="en-GB" sz="4000" cap="all" dirty="0">
              <a:ln w="9000" cmpd="sng">
                <a:solidFill>
                  <a:schemeClr val="accent4">
                    <a:shade val="50000"/>
                    <a:satMod val="120000"/>
                  </a:schemeClr>
                </a:solidFill>
                <a:prstDash val="solid"/>
              </a:ln>
              <a:solidFill>
                <a:srgbClr val="333399"/>
              </a:solidFill>
              <a:effectLst>
                <a:reflection blurRad="12700" stA="28000" endPos="45000" dist="1000" dir="5400000" sy="-100000" algn="bl" rotWithShape="0"/>
              </a:effectLst>
            </a:endParaRPr>
          </a:p>
        </p:txBody>
      </p:sp>
      <p:pic>
        <p:nvPicPr>
          <p:cNvPr id="4" name="Content Placeholder 5" descr="Screen shot 2011-06-30 at 15.57.04.png"/>
          <p:cNvPicPr>
            <a:picLocks/>
          </p:cNvPicPr>
          <p:nvPr/>
        </p:nvPicPr>
        <p:blipFill>
          <a:blip r:embed="rId2"/>
          <a:srcRect l="-35425" r="-35425"/>
          <a:stretch>
            <a:fillRect/>
          </a:stretch>
        </p:blipFill>
        <p:spPr>
          <a:xfrm>
            <a:off x="-2362200" y="914400"/>
            <a:ext cx="13867085" cy="5943600"/>
          </a:xfrm>
          <a:prstGeom prst="rect">
            <a:avLst/>
          </a:prstGeom>
        </p:spPr>
      </p:pic>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1066800" y="0"/>
            <a:ext cx="7620000" cy="1371600"/>
          </a:xfrm>
        </p:spPr>
        <p:txBody>
          <a:bodyPr/>
          <a:lstStyle/>
          <a:p>
            <a:pPr algn="ctr"/>
            <a:r>
              <a:rPr lang="en-GB" sz="3200" dirty="0" smtClean="0"/>
              <a:t>GROUP WORK</a:t>
            </a:r>
            <a:br>
              <a:rPr lang="en-GB" sz="3200" dirty="0" smtClean="0"/>
            </a:br>
            <a:r>
              <a:rPr lang="en-GB" sz="2400" dirty="0" smtClean="0"/>
              <a:t> WHAT CAN WE DO AS COACHES TO DEVELOP THE </a:t>
            </a:r>
            <a:r>
              <a:rPr lang="en-GB" sz="2400" dirty="0" smtClean="0"/>
              <a:t>5CS </a:t>
            </a:r>
            <a:r>
              <a:rPr lang="en-GB" sz="2400" dirty="0" smtClean="0"/>
              <a:t>DURING OUR COACHING SESSIONS?</a:t>
            </a:r>
            <a:endParaRPr lang="en-GB" sz="2400" dirty="0"/>
          </a:p>
        </p:txBody>
      </p:sp>
      <p:sp>
        <p:nvSpPr>
          <p:cNvPr id="3" name="Content Placeholder 2"/>
          <p:cNvSpPr>
            <a:spLocks noGrp="1"/>
          </p:cNvSpPr>
          <p:nvPr>
            <p:ph idx="1"/>
          </p:nvPr>
        </p:nvSpPr>
        <p:spPr>
          <a:xfrm>
            <a:off x="228600" y="990600"/>
            <a:ext cx="8686800" cy="5135563"/>
          </a:xfrm>
        </p:spPr>
        <p:txBody>
          <a:bodyPr>
            <a:normAutofit/>
          </a:bodyPr>
          <a:lstStyle/>
          <a:p>
            <a:pPr eaLnBrk="1" hangingPunct="1">
              <a:buFont typeface="Arial" charset="0"/>
              <a:buNone/>
            </a:pPr>
            <a:endParaRPr lang="en-GB" sz="2400" dirty="0" smtClean="0"/>
          </a:p>
          <a:p>
            <a:pPr eaLnBrk="1" hangingPunct="1"/>
            <a:r>
              <a:rPr lang="en-GB" sz="2800" dirty="0" smtClean="0">
                <a:solidFill>
                  <a:srgbClr val="800000"/>
                </a:solidFill>
              </a:rPr>
              <a:t>Group 1  to work on ideas for developing </a:t>
            </a:r>
            <a:r>
              <a:rPr lang="en-GB" sz="2800" dirty="0" smtClean="0">
                <a:solidFill>
                  <a:srgbClr val="FF0000"/>
                </a:solidFill>
              </a:rPr>
              <a:t>CONFIDENCE</a:t>
            </a:r>
            <a:r>
              <a:rPr lang="en-GB" sz="2800" dirty="0" smtClean="0">
                <a:solidFill>
                  <a:srgbClr val="800000"/>
                </a:solidFill>
              </a:rPr>
              <a:t>.</a:t>
            </a:r>
          </a:p>
          <a:p>
            <a:pPr eaLnBrk="1" hangingPunct="1"/>
            <a:r>
              <a:rPr lang="en-GB" sz="2800" dirty="0" smtClean="0">
                <a:solidFill>
                  <a:srgbClr val="800000"/>
                </a:solidFill>
              </a:rPr>
              <a:t>Group 2 to work on ideas for developing </a:t>
            </a:r>
            <a:r>
              <a:rPr lang="en-GB" sz="2800" dirty="0" smtClean="0">
                <a:solidFill>
                  <a:srgbClr val="FF0000"/>
                </a:solidFill>
              </a:rPr>
              <a:t>CONNECTION</a:t>
            </a:r>
          </a:p>
          <a:p>
            <a:pPr eaLnBrk="1" hangingPunct="1"/>
            <a:r>
              <a:rPr lang="en-GB" sz="2800" dirty="0" smtClean="0">
                <a:solidFill>
                  <a:srgbClr val="800000"/>
                </a:solidFill>
              </a:rPr>
              <a:t>Group 3 to work on ideas for developing </a:t>
            </a:r>
            <a:r>
              <a:rPr lang="en-GB" sz="2800" dirty="0" smtClean="0">
                <a:solidFill>
                  <a:srgbClr val="FF0000"/>
                </a:solidFill>
              </a:rPr>
              <a:t>CHARACTER</a:t>
            </a:r>
            <a:r>
              <a:rPr lang="en-GB" sz="2800" dirty="0" smtClean="0">
                <a:solidFill>
                  <a:srgbClr val="800000"/>
                </a:solidFill>
              </a:rPr>
              <a:t> and </a:t>
            </a:r>
            <a:r>
              <a:rPr lang="en-GB" sz="2800" dirty="0" smtClean="0">
                <a:solidFill>
                  <a:srgbClr val="FF0000"/>
                </a:solidFill>
              </a:rPr>
              <a:t>CARING</a:t>
            </a:r>
          </a:p>
          <a:p>
            <a:pPr eaLnBrk="1" hangingPunct="1"/>
            <a:r>
              <a:rPr lang="en-GB" sz="2800" dirty="0" smtClean="0">
                <a:solidFill>
                  <a:srgbClr val="800000"/>
                </a:solidFill>
              </a:rPr>
              <a:t>Group 4 to work on ideas for developing </a:t>
            </a:r>
            <a:r>
              <a:rPr lang="en-GB" sz="2800" dirty="0" smtClean="0">
                <a:solidFill>
                  <a:srgbClr val="FF0000"/>
                </a:solidFill>
              </a:rPr>
              <a:t>CREATIVITY</a:t>
            </a:r>
          </a:p>
          <a:p>
            <a:pPr eaLnBrk="1" hangingPunct="1">
              <a:buFont typeface="Arial" charset="0"/>
              <a:buNone/>
            </a:pPr>
            <a:r>
              <a:rPr lang="en-GB" sz="2400" dirty="0" smtClean="0"/>
              <a:t> Each group to spend 10 minutes on developing their ideas , flip chart your ideas and one person from each group to feedback for 5 minutes </a:t>
            </a:r>
          </a:p>
          <a:p>
            <a:pPr>
              <a:buNone/>
            </a:pPr>
            <a:r>
              <a:rPr lang="en-GB" sz="2400" dirty="0" smtClean="0"/>
              <a:t>PS   </a:t>
            </a:r>
            <a:r>
              <a:rPr lang="en-GB" sz="2400" dirty="0" smtClean="0">
                <a:solidFill>
                  <a:srgbClr val="FF0000"/>
                </a:solidFill>
              </a:rPr>
              <a:t>COMPETENCE</a:t>
            </a:r>
            <a:r>
              <a:rPr lang="en-GB" sz="2400" dirty="0" smtClean="0"/>
              <a:t> will be a natural outcome from the technical and tactical development.</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3600" dirty="0" smtClean="0"/>
              <a:t>Ideas for developing - </a:t>
            </a:r>
            <a:r>
              <a:rPr lang="en-GB" sz="3600" dirty="0" smtClean="0">
                <a:solidFill>
                  <a:srgbClr val="FF0000"/>
                </a:solidFill>
              </a:rPr>
              <a:t>Confidence</a:t>
            </a:r>
            <a:endParaRPr lang="en-GB" sz="3600" dirty="0">
              <a:solidFill>
                <a:srgbClr val="FF0000"/>
              </a:solidFill>
            </a:endParaRPr>
          </a:p>
        </p:txBody>
      </p:sp>
      <p:sp>
        <p:nvSpPr>
          <p:cNvPr id="3" name="Content Placeholder 2"/>
          <p:cNvSpPr>
            <a:spLocks noGrp="1"/>
          </p:cNvSpPr>
          <p:nvPr>
            <p:ph idx="1"/>
          </p:nvPr>
        </p:nvSpPr>
        <p:spPr>
          <a:xfrm>
            <a:off x="0" y="1219200"/>
            <a:ext cx="9144000" cy="4632355"/>
          </a:xfrm>
        </p:spPr>
        <p:txBody>
          <a:bodyPr>
            <a:normAutofit/>
          </a:bodyPr>
          <a:lstStyle/>
          <a:p>
            <a:pPr eaLnBrk="1" hangingPunct="1"/>
            <a:r>
              <a:rPr lang="en-GB" sz="2400" dirty="0" smtClean="0"/>
              <a:t>Positive and beneficial feedback from the coach</a:t>
            </a:r>
          </a:p>
          <a:p>
            <a:pPr eaLnBrk="1" hangingPunct="1"/>
            <a:r>
              <a:rPr lang="en-GB" sz="2400" dirty="0" smtClean="0">
                <a:solidFill>
                  <a:srgbClr val="7030A0"/>
                </a:solidFill>
              </a:rPr>
              <a:t>Develop each child’s competence in the ABC’s of athleticism</a:t>
            </a:r>
          </a:p>
          <a:p>
            <a:pPr eaLnBrk="1" hangingPunct="1"/>
            <a:r>
              <a:rPr lang="en-GB" sz="2400" dirty="0" smtClean="0"/>
              <a:t>Praise from peers and coaches</a:t>
            </a:r>
          </a:p>
          <a:p>
            <a:pPr eaLnBrk="1" hangingPunct="1"/>
            <a:r>
              <a:rPr lang="en-GB" sz="2400" dirty="0" smtClean="0">
                <a:solidFill>
                  <a:srgbClr val="7030A0"/>
                </a:solidFill>
              </a:rPr>
              <a:t>Praise for effort, persistence, teamwork and personal development</a:t>
            </a:r>
          </a:p>
          <a:p>
            <a:pPr eaLnBrk="1" hangingPunct="1"/>
            <a:r>
              <a:rPr lang="en-GB" sz="2400" dirty="0" smtClean="0"/>
              <a:t>Praise from parents</a:t>
            </a:r>
          </a:p>
          <a:p>
            <a:pPr eaLnBrk="1" hangingPunct="1"/>
            <a:r>
              <a:rPr lang="en-GB" sz="2400" dirty="0" smtClean="0">
                <a:solidFill>
                  <a:srgbClr val="7030A0"/>
                </a:solidFill>
              </a:rPr>
              <a:t>Development in technical, tactical and physical skills – self worth and self efficiency – I can do!</a:t>
            </a:r>
          </a:p>
          <a:p>
            <a:pPr eaLnBrk="1" hangingPunct="1"/>
            <a:r>
              <a:rPr lang="en-GB" sz="2400" dirty="0" smtClean="0"/>
              <a:t>Design activities with approximately 80% chance of success</a:t>
            </a:r>
          </a:p>
          <a:p>
            <a:pPr eaLnBrk="1" hangingPunct="1"/>
            <a:r>
              <a:rPr lang="en-GB" sz="2400" dirty="0" smtClean="0">
                <a:solidFill>
                  <a:srgbClr val="7030A0"/>
                </a:solidFill>
              </a:rPr>
              <a:t>Through structured activities help the children to show optimistic perceptions of their own ability</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918558"/>
          </a:xfrm>
        </p:spPr>
        <p:txBody>
          <a:bodyPr/>
          <a:lstStyle/>
          <a:p>
            <a:pPr algn="ctr"/>
            <a:r>
              <a:rPr lang="en-GB" sz="4000" dirty="0" smtClean="0"/>
              <a:t>Ideas for developing - </a:t>
            </a:r>
            <a:r>
              <a:rPr lang="en-GB" sz="4000" dirty="0" smtClean="0">
                <a:solidFill>
                  <a:srgbClr val="FF0000"/>
                </a:solidFill>
              </a:rPr>
              <a:t>Connection</a:t>
            </a:r>
            <a:endParaRPr lang="en-GB" sz="4000" dirty="0">
              <a:solidFill>
                <a:srgbClr val="FF0000"/>
              </a:solidFill>
            </a:endParaRPr>
          </a:p>
        </p:txBody>
      </p:sp>
      <p:sp>
        <p:nvSpPr>
          <p:cNvPr id="3" name="Content Placeholder 2"/>
          <p:cNvSpPr>
            <a:spLocks noGrp="1"/>
          </p:cNvSpPr>
          <p:nvPr>
            <p:ph idx="1"/>
          </p:nvPr>
        </p:nvSpPr>
        <p:spPr>
          <a:xfrm>
            <a:off x="0" y="1202064"/>
            <a:ext cx="9144000" cy="4558769"/>
          </a:xfrm>
        </p:spPr>
        <p:txBody>
          <a:bodyPr>
            <a:normAutofit/>
          </a:bodyPr>
          <a:lstStyle/>
          <a:p>
            <a:pPr eaLnBrk="1" hangingPunct="1"/>
            <a:r>
              <a:rPr lang="en-US" sz="3000" dirty="0" smtClean="0"/>
              <a:t>Encourage your players to work sensibly with others, demonstrating, empathy, sensitivity friendship skills</a:t>
            </a:r>
          </a:p>
          <a:p>
            <a:pPr eaLnBrk="1" hangingPunct="1"/>
            <a:r>
              <a:rPr lang="en-US" sz="3000" dirty="0" smtClean="0">
                <a:solidFill>
                  <a:srgbClr val="7030A0"/>
                </a:solidFill>
              </a:rPr>
              <a:t>Encourage cooperation in different size groups</a:t>
            </a:r>
          </a:p>
          <a:p>
            <a:pPr eaLnBrk="1" hangingPunct="1"/>
            <a:r>
              <a:rPr lang="en-US" sz="3000" dirty="0" smtClean="0"/>
              <a:t>Design competitive activities (2v2, 3v3, 3v2, 4v3)</a:t>
            </a:r>
          </a:p>
          <a:p>
            <a:pPr eaLnBrk="1" hangingPunct="1"/>
            <a:r>
              <a:rPr lang="en-US" sz="3000" dirty="0" smtClean="0">
                <a:solidFill>
                  <a:srgbClr val="7030A0"/>
                </a:solidFill>
              </a:rPr>
              <a:t>Give the children different roles in teams</a:t>
            </a:r>
          </a:p>
          <a:p>
            <a:pPr eaLnBrk="1" hangingPunct="1"/>
            <a:r>
              <a:rPr lang="en-US" sz="3000" dirty="0" smtClean="0"/>
              <a:t>Get children to lead (captain) and coach peers</a:t>
            </a:r>
          </a:p>
          <a:p>
            <a:pPr eaLnBrk="1" hangingPunct="1"/>
            <a:r>
              <a:rPr lang="en-US" sz="3000" dirty="0" smtClean="0">
                <a:solidFill>
                  <a:srgbClr val="7030A0"/>
                </a:solidFill>
              </a:rPr>
              <a:t>Getting the children to talk about taking exercise because they fully </a:t>
            </a:r>
            <a:r>
              <a:rPr lang="en-US" sz="3000" dirty="0" err="1" smtClean="0">
                <a:solidFill>
                  <a:srgbClr val="7030A0"/>
                </a:solidFill>
              </a:rPr>
              <a:t>recognise</a:t>
            </a:r>
            <a:r>
              <a:rPr lang="en-US" sz="3000" dirty="0" smtClean="0">
                <a:solidFill>
                  <a:srgbClr val="7030A0"/>
                </a:solidFill>
              </a:rPr>
              <a:t> its benefits	</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7"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274638"/>
            <a:ext cx="9144000" cy="621240"/>
          </a:xfrm>
        </p:spPr>
        <p:txBody>
          <a:bodyPr/>
          <a:lstStyle/>
          <a:p>
            <a:pPr algn="l"/>
            <a:r>
              <a:rPr lang="en-GB" sz="3200" dirty="0" smtClean="0"/>
              <a:t>Ideas for developing – </a:t>
            </a:r>
            <a:r>
              <a:rPr lang="en-GB" sz="3200" dirty="0" smtClean="0">
                <a:solidFill>
                  <a:srgbClr val="FF0000"/>
                </a:solidFill>
              </a:rPr>
              <a:t>Character and Caring</a:t>
            </a:r>
            <a:endParaRPr lang="en-GB" sz="3200" dirty="0">
              <a:solidFill>
                <a:srgbClr val="FF0000"/>
              </a:solidFill>
            </a:endParaRPr>
          </a:p>
        </p:txBody>
      </p:sp>
      <p:sp>
        <p:nvSpPr>
          <p:cNvPr id="3" name="Content Placeholder 2"/>
          <p:cNvSpPr>
            <a:spLocks noGrp="1"/>
          </p:cNvSpPr>
          <p:nvPr>
            <p:ph idx="1"/>
          </p:nvPr>
        </p:nvSpPr>
        <p:spPr>
          <a:xfrm>
            <a:off x="0" y="1054641"/>
            <a:ext cx="9296400" cy="4796914"/>
          </a:xfrm>
        </p:spPr>
        <p:txBody>
          <a:bodyPr>
            <a:normAutofit/>
          </a:bodyPr>
          <a:lstStyle/>
          <a:p>
            <a:pPr eaLnBrk="1" hangingPunct="1">
              <a:lnSpc>
                <a:spcPct val="80000"/>
              </a:lnSpc>
            </a:pPr>
            <a:r>
              <a:rPr lang="en-GB" sz="2200" dirty="0" smtClean="0"/>
              <a:t>Setting of team values , what is acceptable and what is not.</a:t>
            </a:r>
          </a:p>
          <a:p>
            <a:pPr eaLnBrk="1" hangingPunct="1">
              <a:lnSpc>
                <a:spcPct val="80000"/>
              </a:lnSpc>
            </a:pPr>
            <a:r>
              <a:rPr lang="en-GB" sz="2200" dirty="0" smtClean="0">
                <a:solidFill>
                  <a:srgbClr val="7030A0"/>
                </a:solidFill>
              </a:rPr>
              <a:t>Showing respect for coaches, fellow players, referees etc.</a:t>
            </a:r>
          </a:p>
          <a:p>
            <a:pPr eaLnBrk="1" hangingPunct="1">
              <a:lnSpc>
                <a:spcPct val="80000"/>
              </a:lnSpc>
            </a:pPr>
            <a:r>
              <a:rPr lang="en-GB" sz="2200" dirty="0" smtClean="0"/>
              <a:t>Coach to act as a role model </a:t>
            </a:r>
          </a:p>
          <a:p>
            <a:pPr eaLnBrk="1" hangingPunct="1">
              <a:lnSpc>
                <a:spcPct val="80000"/>
              </a:lnSpc>
            </a:pPr>
            <a:r>
              <a:rPr lang="en-US" sz="2200" dirty="0" smtClean="0">
                <a:solidFill>
                  <a:srgbClr val="7030A0"/>
                </a:solidFill>
              </a:rPr>
              <a:t>Work with players to develop a code of conduct for practice?</a:t>
            </a:r>
          </a:p>
          <a:p>
            <a:pPr eaLnBrk="1" hangingPunct="1">
              <a:lnSpc>
                <a:spcPct val="80000"/>
              </a:lnSpc>
            </a:pPr>
            <a:r>
              <a:rPr lang="en-US" sz="2200" dirty="0" smtClean="0"/>
              <a:t>Encourage players to talk with each other and evaluate </a:t>
            </a:r>
          </a:p>
          <a:p>
            <a:pPr eaLnBrk="1" hangingPunct="1">
              <a:lnSpc>
                <a:spcPct val="80000"/>
              </a:lnSpc>
              <a:buNone/>
            </a:pPr>
            <a:r>
              <a:rPr lang="en-US" sz="2200" dirty="0" smtClean="0"/>
              <a:t>     performance at the end of each session?</a:t>
            </a:r>
          </a:p>
          <a:p>
            <a:pPr eaLnBrk="1" hangingPunct="1">
              <a:lnSpc>
                <a:spcPct val="80000"/>
              </a:lnSpc>
            </a:pPr>
            <a:r>
              <a:rPr lang="en-US" sz="2200" dirty="0" smtClean="0">
                <a:solidFill>
                  <a:srgbClr val="7030A0"/>
                </a:solidFill>
              </a:rPr>
              <a:t>Encourage players to thank the coaching staff after each session?</a:t>
            </a:r>
          </a:p>
          <a:p>
            <a:pPr eaLnBrk="1" hangingPunct="1">
              <a:lnSpc>
                <a:spcPct val="80000"/>
              </a:lnSpc>
            </a:pPr>
            <a:r>
              <a:rPr lang="en-US" sz="2200" dirty="0" smtClean="0"/>
              <a:t>Expect players to put out and take back equipment?</a:t>
            </a:r>
          </a:p>
          <a:p>
            <a:pPr eaLnBrk="1" hangingPunct="1">
              <a:lnSpc>
                <a:spcPct val="80000"/>
              </a:lnSpc>
            </a:pPr>
            <a:r>
              <a:rPr lang="en-US" sz="2200" dirty="0" smtClean="0">
                <a:solidFill>
                  <a:srgbClr val="7030A0"/>
                </a:solidFill>
              </a:rPr>
              <a:t>Talk with players about their behaviour before, during and after a game?</a:t>
            </a:r>
          </a:p>
          <a:p>
            <a:pPr eaLnBrk="1" hangingPunct="1">
              <a:lnSpc>
                <a:spcPct val="80000"/>
              </a:lnSpc>
            </a:pPr>
            <a:r>
              <a:rPr lang="en-US" sz="2200" dirty="0" smtClean="0"/>
              <a:t>Encourage players to shake hands even after informal games in practice sessions?</a:t>
            </a:r>
          </a:p>
          <a:p>
            <a:pPr eaLnBrk="1" hangingPunct="1">
              <a:lnSpc>
                <a:spcPct val="80000"/>
              </a:lnSpc>
            </a:pPr>
            <a:r>
              <a:rPr lang="en-US" sz="2200" dirty="0" smtClean="0">
                <a:solidFill>
                  <a:srgbClr val="7030A0"/>
                </a:solidFill>
              </a:rPr>
              <a:t>Have a discipline system for unfair play in practice?</a:t>
            </a:r>
          </a:p>
          <a:p>
            <a:pPr eaLnBrk="1" hangingPunct="1">
              <a:lnSpc>
                <a:spcPct val="80000"/>
              </a:lnSpc>
            </a:pPr>
            <a:r>
              <a:rPr lang="en-US" sz="2200" dirty="0" smtClean="0"/>
              <a:t>Bring in a qualified official for some practice sessions and encourage players to discuss the reasons for decisions after the game?</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7" presetClass="entr" presetSubtype="4"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2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2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par>
                          <p:cTn id="9" fill="hold">
                            <p:stCondLst>
                              <p:cond delay="2000"/>
                            </p:stCondLst>
                            <p:childTnLst>
                              <p:par>
                                <p:cTn id="10" presetID="7" presetClass="entr" presetSubtype="4" fill="hold" grpId="0" nodeType="after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 calcmode="lin" valueType="num">
                                      <p:cBhvr additive="base">
                                        <p:cTn id="12" dur="2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3" dur="2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par>
                          <p:cTn id="14" fill="hold">
                            <p:stCondLst>
                              <p:cond delay="4000"/>
                            </p:stCondLst>
                            <p:childTnLst>
                              <p:par>
                                <p:cTn id="15" presetID="7" presetClass="entr" presetSubtype="4" fill="hold" grpId="0" nodeType="after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 calcmode="lin" valueType="num">
                                      <p:cBhvr additive="base">
                                        <p:cTn id="17" dur="2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8" dur="2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par>
                          <p:cTn id="19" fill="hold">
                            <p:stCondLst>
                              <p:cond delay="6000"/>
                            </p:stCondLst>
                            <p:childTnLst>
                              <p:par>
                                <p:cTn id="20" presetID="7" presetClass="entr" presetSubtype="4" fill="hold" grpId="0" nodeType="after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 calcmode="lin" valueType="num">
                                      <p:cBhvr additive="base">
                                        <p:cTn id="22" dur="2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3" dur="2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par>
                          <p:cTn id="24" fill="hold">
                            <p:stCondLst>
                              <p:cond delay="8000"/>
                            </p:stCondLst>
                            <p:childTnLst>
                              <p:par>
                                <p:cTn id="25" presetID="7" presetClass="entr" presetSubtype="4" fill="hold" grpId="0" nodeType="after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2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2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par>
                          <p:cTn id="29" fill="hold">
                            <p:stCondLst>
                              <p:cond delay="10000"/>
                            </p:stCondLst>
                            <p:childTnLst>
                              <p:par>
                                <p:cTn id="30" presetID="7" presetClass="entr" presetSubtype="4" fill="hold" grpId="0" nodeType="after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 calcmode="lin" valueType="num">
                                      <p:cBhvr additive="base">
                                        <p:cTn id="32" dur="20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3" dur="20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par>
                          <p:cTn id="34" fill="hold">
                            <p:stCondLst>
                              <p:cond delay="12000"/>
                            </p:stCondLst>
                            <p:childTnLst>
                              <p:par>
                                <p:cTn id="35" presetID="7" presetClass="entr" presetSubtype="4" fill="hold" grpId="0" nodeType="after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20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20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par>
                          <p:cTn id="39" fill="hold">
                            <p:stCondLst>
                              <p:cond delay="14000"/>
                            </p:stCondLst>
                            <p:childTnLst>
                              <p:par>
                                <p:cTn id="40" presetID="7" presetClass="entr" presetSubtype="4" fill="hold" grpId="0" nodeType="after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 calcmode="lin" valueType="num">
                                      <p:cBhvr additive="base">
                                        <p:cTn id="42" dur="20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3" dur="20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par>
                          <p:cTn id="44" fill="hold">
                            <p:stCondLst>
                              <p:cond delay="16000"/>
                            </p:stCondLst>
                            <p:childTnLst>
                              <p:par>
                                <p:cTn id="45" presetID="7" presetClass="entr" presetSubtype="4" fill="hold" grpId="0" nodeType="after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 calcmode="lin" valueType="num">
                                      <p:cBhvr additive="base">
                                        <p:cTn id="47" dur="20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8" dur="20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par>
                          <p:cTn id="49" fill="hold">
                            <p:stCondLst>
                              <p:cond delay="18000"/>
                            </p:stCondLst>
                            <p:childTnLst>
                              <p:par>
                                <p:cTn id="50" presetID="7" presetClass="entr" presetSubtype="4" fill="hold" grpId="0" nodeType="after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 calcmode="lin" valueType="num">
                                      <p:cBhvr additive="base">
                                        <p:cTn id="52" dur="20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3" dur="20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par>
                          <p:cTn id="54" fill="hold">
                            <p:stCondLst>
                              <p:cond delay="20000"/>
                            </p:stCondLst>
                            <p:childTnLst>
                              <p:par>
                                <p:cTn id="55" presetID="7" presetClass="entr" presetSubtype="4" fill="hold" grpId="0" nodeType="after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 calcmode="lin" valueType="num">
                                      <p:cBhvr additive="base">
                                        <p:cTn id="57" dur="20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58" dur="20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par>
                          <p:cTn id="59" fill="hold">
                            <p:stCondLst>
                              <p:cond delay="22000"/>
                            </p:stCondLst>
                            <p:childTnLst>
                              <p:par>
                                <p:cTn id="60" presetID="7" presetClass="entr" presetSubtype="4" fill="hold" grpId="0" nodeType="afterEffect">
                                  <p:stCondLst>
                                    <p:cond delay="0"/>
                                  </p:stCondLst>
                                  <p:childTnLst>
                                    <p:set>
                                      <p:cBhvr>
                                        <p:cTn id="61" dur="1" fill="hold">
                                          <p:stCondLst>
                                            <p:cond delay="0"/>
                                          </p:stCondLst>
                                        </p:cTn>
                                        <p:tgtEl>
                                          <p:spTgt spid="3">
                                            <p:txEl>
                                              <p:pRg st="11" end="11"/>
                                            </p:txEl>
                                          </p:spTgt>
                                        </p:tgtEl>
                                        <p:attrNameLst>
                                          <p:attrName>style.visibility</p:attrName>
                                        </p:attrNameLst>
                                      </p:cBhvr>
                                      <p:to>
                                        <p:strVal val="visible"/>
                                      </p:to>
                                    </p:set>
                                    <p:anim calcmode="lin" valueType="num">
                                      <p:cBhvr additive="base">
                                        <p:cTn id="62" dur="20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63" dur="20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mc:Ignorable="mv" mc:PreserveAttributes="mv:*">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8686800" cy="737115"/>
          </a:xfrm>
        </p:spPr>
        <p:txBody>
          <a:bodyPr/>
          <a:lstStyle/>
          <a:p>
            <a:pPr algn="ctr"/>
            <a:r>
              <a:rPr lang="en-GB" sz="4000" dirty="0" smtClean="0"/>
              <a:t>Ideas for developing - </a:t>
            </a:r>
            <a:r>
              <a:rPr lang="en-GB" sz="4000" dirty="0" smtClean="0">
                <a:solidFill>
                  <a:srgbClr val="FF0000"/>
                </a:solidFill>
              </a:rPr>
              <a:t>Creativity</a:t>
            </a:r>
            <a:endParaRPr lang="en-GB" sz="4000" dirty="0">
              <a:solidFill>
                <a:srgbClr val="FF0000"/>
              </a:solidFill>
            </a:endParaRPr>
          </a:p>
        </p:txBody>
      </p:sp>
      <p:sp>
        <p:nvSpPr>
          <p:cNvPr id="3" name="Content Placeholder 2"/>
          <p:cNvSpPr>
            <a:spLocks noGrp="1"/>
          </p:cNvSpPr>
          <p:nvPr>
            <p:ph idx="1"/>
          </p:nvPr>
        </p:nvSpPr>
        <p:spPr>
          <a:xfrm>
            <a:off x="228600" y="1043302"/>
            <a:ext cx="8915400" cy="4706191"/>
          </a:xfrm>
        </p:spPr>
        <p:txBody>
          <a:bodyPr>
            <a:normAutofit/>
          </a:bodyPr>
          <a:lstStyle/>
          <a:p>
            <a:pPr eaLnBrk="1" hangingPunct="1">
              <a:lnSpc>
                <a:spcPct val="90000"/>
              </a:lnSpc>
            </a:pPr>
            <a:r>
              <a:rPr lang="en-US" sz="2800" dirty="0" smtClean="0"/>
              <a:t>Encouraged your players to find their own solutions to problems, so they learn rather than simply copy and repeat.</a:t>
            </a:r>
          </a:p>
          <a:p>
            <a:pPr eaLnBrk="1" hangingPunct="1">
              <a:lnSpc>
                <a:spcPct val="90000"/>
              </a:lnSpc>
            </a:pPr>
            <a:r>
              <a:rPr lang="en-US" sz="2800" dirty="0" smtClean="0">
                <a:solidFill>
                  <a:srgbClr val="7030A0"/>
                </a:solidFill>
              </a:rPr>
              <a:t>Design activities where the players discover a number of ways to solve a problem</a:t>
            </a:r>
          </a:p>
          <a:p>
            <a:pPr eaLnBrk="1" hangingPunct="1">
              <a:lnSpc>
                <a:spcPct val="90000"/>
              </a:lnSpc>
            </a:pPr>
            <a:r>
              <a:rPr lang="en-US" sz="2800" dirty="0" smtClean="0"/>
              <a:t>Create scenarios to which players can respond creatively</a:t>
            </a:r>
          </a:p>
          <a:p>
            <a:pPr eaLnBrk="1" hangingPunct="1">
              <a:lnSpc>
                <a:spcPct val="90000"/>
              </a:lnSpc>
            </a:pPr>
            <a:r>
              <a:rPr lang="en-US" sz="2800" dirty="0" smtClean="0">
                <a:solidFill>
                  <a:srgbClr val="7030A0"/>
                </a:solidFill>
              </a:rPr>
              <a:t>Set a supportive environment where players are encouraged to try different things and they know that they will not be chastised for trying them</a:t>
            </a:r>
          </a:p>
          <a:p>
            <a:pPr eaLnBrk="1" hangingPunct="1">
              <a:lnSpc>
                <a:spcPct val="90000"/>
              </a:lnSpc>
            </a:pPr>
            <a:r>
              <a:rPr lang="en-US" sz="2800" dirty="0" smtClean="0"/>
              <a:t>Allow the players to develop codes for different plays</a:t>
            </a:r>
          </a:p>
          <a:p>
            <a:endParaRPr lang="en-GB" dirty="0"/>
          </a:p>
        </p:txBody>
      </p:sp>
    </p:spTree>
  </p:cSld>
  <p:clrMapOvr>
    <a:masterClrMapping/>
  </p:clrMapOvr>
  <mc:AlternateContent>
    <mc:Choice xmlns:mp="http://schemas.microsoft.com/office/mac/powerpoint/2008/main" Requires="mp">
      <mc:AlternateContent>
        <mc:Choice Requires="mp">
          <mp:transition>
            <mp:flip/>
          </m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Choice>
    <mc:Fallback>
      <mc:AlternateContent>
        <mc:Choice Requires="mp">
          <p:transition>
            <p:newsflash/>
          </p:transition>
        </mc:Choice>
        <mc:Fallback xmlns:p="http://schemas.openxmlformats.org/presentationml/2006/main" xmlns:mv="urn:schemas-microsoft-com:mac:vml" xmlns:mc="http://schemas.openxmlformats.org/markup-compatibility/2006" xmlns:r="http://schemas.openxmlformats.org/officeDocument/2006/relationships" xmlns:a="http://schemas.openxmlformats.org/drawingml/2006/main" xmlns="" xmlns:mp="http://schemas.microsoft.com/office/mac/powerpoint/2008/main">
          <p:transition>
            <p:newsflash/>
          </p:transition>
        </mc:Fallback>
      </mc:AlternateContent>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7"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30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30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7"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30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30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7"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30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30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7"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30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30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7"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30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30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15</TotalTime>
  <Words>1471</Words>
  <Application>Microsoft Macintosh PowerPoint</Application>
  <PresentationFormat>On-screen Show (4:3)</PresentationFormat>
  <Paragraphs>158</Paragraphs>
  <Slides>24</Slides>
  <Notes>6</Notes>
  <HiddenSlides>0</HiddenSlides>
  <MMClips>1</MMClips>
  <ScaleCrop>false</ScaleCrop>
  <HeadingPairs>
    <vt:vector size="4" baseType="variant">
      <vt:variant>
        <vt:lpstr>Design Template</vt:lpstr>
      </vt:variant>
      <vt:variant>
        <vt:i4>1</vt:i4>
      </vt:variant>
      <vt:variant>
        <vt:lpstr>Slide Titles</vt:lpstr>
      </vt:variant>
      <vt:variant>
        <vt:i4>24</vt:i4>
      </vt:variant>
    </vt:vector>
  </HeadingPairs>
  <TitlesOfParts>
    <vt:vector size="25" baseType="lpstr">
      <vt:lpstr>Office Theme</vt:lpstr>
      <vt:lpstr>      BA (Hons) Sports Management and</vt:lpstr>
      <vt:lpstr> </vt:lpstr>
      <vt:lpstr>Developing Children through Sport</vt:lpstr>
      <vt:lpstr>OTHERWISE!</vt:lpstr>
      <vt:lpstr>Developing Children through Sport</vt:lpstr>
      <vt:lpstr>Children and Sport</vt:lpstr>
      <vt:lpstr>Developing Children through Sport</vt:lpstr>
      <vt:lpstr>Child Vs Adult</vt:lpstr>
      <vt:lpstr>Grouping Children</vt:lpstr>
      <vt:lpstr>A Child centred Approach to Coaching</vt:lpstr>
      <vt:lpstr>The FUN Theory</vt:lpstr>
      <vt:lpstr>Children &amp; Sport</vt:lpstr>
      <vt:lpstr>Meeting the wants and  needs of the Children!</vt:lpstr>
      <vt:lpstr>Meeting the wants and  needs of the Children</vt:lpstr>
      <vt:lpstr>Developing the whole child using               ‘Differentiation’</vt:lpstr>
      <vt:lpstr>    Developing the ‘Whole Child’</vt:lpstr>
      <vt:lpstr>Developing the ‘Whole Child’</vt:lpstr>
      <vt:lpstr>Social and Personal development</vt:lpstr>
      <vt:lpstr>Positioning of the 5Cs </vt:lpstr>
      <vt:lpstr>GROUP WORK  WHAT CAN WE DO AS COACHES TO DEVELOP THE 5CS DURING OUR COACHING SESSIONS?</vt:lpstr>
      <vt:lpstr>Ideas for developing - Confidence</vt:lpstr>
      <vt:lpstr>Ideas for developing - Connection</vt:lpstr>
      <vt:lpstr>Ideas for developing – Character and Caring</vt:lpstr>
      <vt:lpstr>Ideas for developing - Creativity</vt:lpstr>
    </vt:vector>
  </TitlesOfParts>
  <Company>WRU</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BA (Hons) Sports Management and</dc:title>
  <dc:creator>John Schropfer</dc:creator>
  <cp:lastModifiedBy>John Schropfer</cp:lastModifiedBy>
  <cp:revision>4</cp:revision>
  <dcterms:created xsi:type="dcterms:W3CDTF">2011-10-26T20:08:09Z</dcterms:created>
  <dcterms:modified xsi:type="dcterms:W3CDTF">2011-10-26T20:09:38Z</dcterms:modified>
</cp:coreProperties>
</file>