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4"/>
  </p:notesMasterIdLst>
  <p:handoutMasterIdLst>
    <p:handoutMasterId r:id="rId25"/>
  </p:handoutMasterIdLst>
  <p:sldIdLst>
    <p:sldId id="271" r:id="rId2"/>
    <p:sldId id="273" r:id="rId3"/>
    <p:sldId id="274" r:id="rId4"/>
    <p:sldId id="258" r:id="rId5"/>
    <p:sldId id="275" r:id="rId6"/>
    <p:sldId id="290" r:id="rId7"/>
    <p:sldId id="283" r:id="rId8"/>
    <p:sldId id="284" r:id="rId9"/>
    <p:sldId id="276" r:id="rId10"/>
    <p:sldId id="277" r:id="rId11"/>
    <p:sldId id="278" r:id="rId12"/>
    <p:sldId id="279" r:id="rId13"/>
    <p:sldId id="281" r:id="rId14"/>
    <p:sldId id="282" r:id="rId15"/>
    <p:sldId id="280" r:id="rId16"/>
    <p:sldId id="285" r:id="rId17"/>
    <p:sldId id="263" r:id="rId18"/>
    <p:sldId id="264" r:id="rId19"/>
    <p:sldId id="286" r:id="rId20"/>
    <p:sldId id="287" r:id="rId21"/>
    <p:sldId id="288" r:id="rId22"/>
    <p:sldId id="289" r:id="rId2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6B4A55-1326-4E46-BC4A-4443B20324C2}" v="4" dt="2025-10-20T14:30:45.641"/>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173" autoAdjust="0"/>
  </p:normalViewPr>
  <p:slideViewPr>
    <p:cSldViewPr snapToGrid="0">
      <p:cViewPr varScale="1">
        <p:scale>
          <a:sx n="55" d="100"/>
          <a:sy n="55" d="100"/>
        </p:scale>
        <p:origin x="540" y="19"/>
      </p:cViewPr>
      <p:guideLst>
        <p:guide orient="horz" pos="2160"/>
        <p:guide pos="3840"/>
        <p:guide pos="7296"/>
        <p:guide orient="horz" pos="4128"/>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7E81818D-04F6-49FB-8770-5205CF41CBB5}"/>
    <pc:docChg chg="undo custSel addSld delSld modSld sldOrd modMainMaster">
      <pc:chgData name="Dr Charlotte Greenway" userId="21ca5f9ab6ecb0bd" providerId="LiveId" clId="{7E81818D-04F6-49FB-8770-5205CF41CBB5}" dt="2024-06-12T12:07:58.702" v="3506" actId="5793"/>
      <pc:docMkLst>
        <pc:docMk/>
      </pc:docMkLst>
      <pc:sldChg chg="del">
        <pc:chgData name="Dr Charlotte Greenway" userId="21ca5f9ab6ecb0bd" providerId="LiveId" clId="{7E81818D-04F6-49FB-8770-5205CF41CBB5}" dt="2024-06-04T11:43:12.913" v="0" actId="47"/>
        <pc:sldMkLst>
          <pc:docMk/>
          <pc:sldMk cId="706305541" sldId="257"/>
        </pc:sldMkLst>
      </pc:sldChg>
      <pc:sldChg chg="modSp mod modNotesTx">
        <pc:chgData name="Dr Charlotte Greenway" userId="21ca5f9ab6ecb0bd" providerId="LiveId" clId="{7E81818D-04F6-49FB-8770-5205CF41CBB5}" dt="2024-06-04T11:52:40.692" v="100" actId="20577"/>
        <pc:sldMkLst>
          <pc:docMk/>
          <pc:sldMk cId="1851896080" sldId="258"/>
        </pc:sldMkLst>
      </pc:sldChg>
      <pc:sldChg chg="del">
        <pc:chgData name="Dr Charlotte Greenway" userId="21ca5f9ab6ecb0bd" providerId="LiveId" clId="{7E81818D-04F6-49FB-8770-5205CF41CBB5}" dt="2024-06-04T11:53:02.262" v="101" actId="47"/>
        <pc:sldMkLst>
          <pc:docMk/>
          <pc:sldMk cId="997860157" sldId="259"/>
        </pc:sldMkLst>
      </pc:sldChg>
      <pc:sldChg chg="del">
        <pc:chgData name="Dr Charlotte Greenway" userId="21ca5f9ab6ecb0bd" providerId="LiveId" clId="{7E81818D-04F6-49FB-8770-5205CF41CBB5}" dt="2024-06-04T11:53:03.469" v="102" actId="47"/>
        <pc:sldMkLst>
          <pc:docMk/>
          <pc:sldMk cId="384888077" sldId="260"/>
        </pc:sldMkLst>
      </pc:sldChg>
      <pc:sldChg chg="del">
        <pc:chgData name="Dr Charlotte Greenway" userId="21ca5f9ab6ecb0bd" providerId="LiveId" clId="{7E81818D-04F6-49FB-8770-5205CF41CBB5}" dt="2024-06-04T11:53:04.075" v="103" actId="47"/>
        <pc:sldMkLst>
          <pc:docMk/>
          <pc:sldMk cId="4237039325" sldId="261"/>
        </pc:sldMkLst>
      </pc:sldChg>
      <pc:sldChg chg="del">
        <pc:chgData name="Dr Charlotte Greenway" userId="21ca5f9ab6ecb0bd" providerId="LiveId" clId="{7E81818D-04F6-49FB-8770-5205CF41CBB5}" dt="2024-06-04T11:53:04.318" v="104" actId="47"/>
        <pc:sldMkLst>
          <pc:docMk/>
          <pc:sldMk cId="3514341159" sldId="262"/>
        </pc:sldMkLst>
      </pc:sldChg>
      <pc:sldChg chg="modSp add del mod modTransition">
        <pc:chgData name="Dr Charlotte Greenway" userId="21ca5f9ab6ecb0bd" providerId="LiveId" clId="{7E81818D-04F6-49FB-8770-5205CF41CBB5}" dt="2024-06-11T08:49:04.783" v="2506" actId="207"/>
        <pc:sldMkLst>
          <pc:docMk/>
          <pc:sldMk cId="2571861366" sldId="263"/>
        </pc:sldMkLst>
      </pc:sldChg>
      <pc:sldChg chg="del">
        <pc:chgData name="Dr Charlotte Greenway" userId="21ca5f9ab6ecb0bd" providerId="LiveId" clId="{7E81818D-04F6-49FB-8770-5205CF41CBB5}" dt="2024-06-04T11:53:04.469" v="105" actId="47"/>
        <pc:sldMkLst>
          <pc:docMk/>
          <pc:sldMk cId="3046085847" sldId="263"/>
        </pc:sldMkLst>
      </pc:sldChg>
      <pc:sldChg chg="del">
        <pc:chgData name="Dr Charlotte Greenway" userId="21ca5f9ab6ecb0bd" providerId="LiveId" clId="{7E81818D-04F6-49FB-8770-5205CF41CBB5}" dt="2024-06-04T11:53:04.589" v="106" actId="47"/>
        <pc:sldMkLst>
          <pc:docMk/>
          <pc:sldMk cId="411993636" sldId="264"/>
        </pc:sldMkLst>
      </pc:sldChg>
      <pc:sldChg chg="modSp add del mod modTransition">
        <pc:chgData name="Dr Charlotte Greenway" userId="21ca5f9ab6ecb0bd" providerId="LiveId" clId="{7E81818D-04F6-49FB-8770-5205CF41CBB5}" dt="2024-06-11T08:50:52.832" v="2652" actId="207"/>
        <pc:sldMkLst>
          <pc:docMk/>
          <pc:sldMk cId="3195861146" sldId="264"/>
        </pc:sldMkLst>
      </pc:sldChg>
      <pc:sldChg chg="del">
        <pc:chgData name="Dr Charlotte Greenway" userId="21ca5f9ab6ecb0bd" providerId="LiveId" clId="{7E81818D-04F6-49FB-8770-5205CF41CBB5}" dt="2024-06-04T11:53:04.741" v="107" actId="47"/>
        <pc:sldMkLst>
          <pc:docMk/>
          <pc:sldMk cId="2822598965" sldId="265"/>
        </pc:sldMkLst>
      </pc:sldChg>
      <pc:sldChg chg="del">
        <pc:chgData name="Dr Charlotte Greenway" userId="21ca5f9ab6ecb0bd" providerId="LiveId" clId="{7E81818D-04F6-49FB-8770-5205CF41CBB5}" dt="2024-06-04T11:53:04.875" v="108" actId="47"/>
        <pc:sldMkLst>
          <pc:docMk/>
          <pc:sldMk cId="4155348868" sldId="266"/>
        </pc:sldMkLst>
      </pc:sldChg>
      <pc:sldChg chg="del">
        <pc:chgData name="Dr Charlotte Greenway" userId="21ca5f9ab6ecb0bd" providerId="LiveId" clId="{7E81818D-04F6-49FB-8770-5205CF41CBB5}" dt="2024-06-04T11:53:05.026" v="109" actId="47"/>
        <pc:sldMkLst>
          <pc:docMk/>
          <pc:sldMk cId="3389132344" sldId="267"/>
        </pc:sldMkLst>
      </pc:sldChg>
      <pc:sldChg chg="del">
        <pc:chgData name="Dr Charlotte Greenway" userId="21ca5f9ab6ecb0bd" providerId="LiveId" clId="{7E81818D-04F6-49FB-8770-5205CF41CBB5}" dt="2024-06-04T11:53:05.185" v="110" actId="47"/>
        <pc:sldMkLst>
          <pc:docMk/>
          <pc:sldMk cId="1531528155" sldId="268"/>
        </pc:sldMkLst>
      </pc:sldChg>
      <pc:sldChg chg="del">
        <pc:chgData name="Dr Charlotte Greenway" userId="21ca5f9ab6ecb0bd" providerId="LiveId" clId="{7E81818D-04F6-49FB-8770-5205CF41CBB5}" dt="2024-06-04T11:53:05.342" v="111" actId="47"/>
        <pc:sldMkLst>
          <pc:docMk/>
          <pc:sldMk cId="3809512885" sldId="269"/>
        </pc:sldMkLst>
      </pc:sldChg>
      <pc:sldChg chg="del">
        <pc:chgData name="Dr Charlotte Greenway" userId="21ca5f9ab6ecb0bd" providerId="LiveId" clId="{7E81818D-04F6-49FB-8770-5205CF41CBB5}" dt="2024-06-04T11:53:05.484" v="112" actId="47"/>
        <pc:sldMkLst>
          <pc:docMk/>
          <pc:sldMk cId="687654895" sldId="270"/>
        </pc:sldMkLst>
      </pc:sldChg>
      <pc:sldChg chg="modSp mod ord setBg">
        <pc:chgData name="Dr Charlotte Greenway" userId="21ca5f9ab6ecb0bd" providerId="LiveId" clId="{7E81818D-04F6-49FB-8770-5205CF41CBB5}" dt="2024-06-11T11:14:50.961" v="3351"/>
        <pc:sldMkLst>
          <pc:docMk/>
          <pc:sldMk cId="3912937860" sldId="273"/>
        </pc:sldMkLst>
      </pc:sldChg>
      <pc:sldChg chg="modSp mod ord">
        <pc:chgData name="Dr Charlotte Greenway" userId="21ca5f9ab6ecb0bd" providerId="LiveId" clId="{7E81818D-04F6-49FB-8770-5205CF41CBB5}" dt="2024-06-11T11:10:31.210" v="3286" actId="1076"/>
        <pc:sldMkLst>
          <pc:docMk/>
          <pc:sldMk cId="850028444" sldId="274"/>
        </pc:sldMkLst>
      </pc:sldChg>
      <pc:sldChg chg="addSp modSp add mod">
        <pc:chgData name="Dr Charlotte Greenway" userId="21ca5f9ab6ecb0bd" providerId="LiveId" clId="{7E81818D-04F6-49FB-8770-5205CF41CBB5}" dt="2024-06-05T09:54:00.142" v="524" actId="1582"/>
        <pc:sldMkLst>
          <pc:docMk/>
          <pc:sldMk cId="3401855047" sldId="275"/>
        </pc:sldMkLst>
      </pc:sldChg>
      <pc:sldChg chg="addSp modSp add mod">
        <pc:chgData name="Dr Charlotte Greenway" userId="21ca5f9ab6ecb0bd" providerId="LiveId" clId="{7E81818D-04F6-49FB-8770-5205CF41CBB5}" dt="2024-06-11T11:16:29.138" v="3383" actId="13926"/>
        <pc:sldMkLst>
          <pc:docMk/>
          <pc:sldMk cId="545435335" sldId="276"/>
        </pc:sldMkLst>
      </pc:sldChg>
      <pc:sldChg chg="addSp modSp add mod">
        <pc:chgData name="Dr Charlotte Greenway" userId="21ca5f9ab6ecb0bd" providerId="LiveId" clId="{7E81818D-04F6-49FB-8770-5205CF41CBB5}" dt="2024-06-11T11:16:17.692" v="3382" actId="1076"/>
        <pc:sldMkLst>
          <pc:docMk/>
          <pc:sldMk cId="2526186956" sldId="277"/>
        </pc:sldMkLst>
      </pc:sldChg>
      <pc:sldChg chg="modSp add mod modNotesTx">
        <pc:chgData name="Dr Charlotte Greenway" userId="21ca5f9ab6ecb0bd" providerId="LiveId" clId="{7E81818D-04F6-49FB-8770-5205CF41CBB5}" dt="2024-06-11T11:15:45.042" v="3363" actId="27636"/>
        <pc:sldMkLst>
          <pc:docMk/>
          <pc:sldMk cId="3640612737" sldId="278"/>
        </pc:sldMkLst>
      </pc:sldChg>
      <pc:sldChg chg="addSp modSp add mod">
        <pc:chgData name="Dr Charlotte Greenway" userId="21ca5f9ab6ecb0bd" providerId="LiveId" clId="{7E81818D-04F6-49FB-8770-5205CF41CBB5}" dt="2024-06-10T14:55:58.551" v="1039" actId="1076"/>
        <pc:sldMkLst>
          <pc:docMk/>
          <pc:sldMk cId="3271948139" sldId="279"/>
        </pc:sldMkLst>
      </pc:sldChg>
      <pc:sldChg chg="addSp delSp modSp add mod">
        <pc:chgData name="Dr Charlotte Greenway" userId="21ca5f9ab6ecb0bd" providerId="LiveId" clId="{7E81818D-04F6-49FB-8770-5205CF41CBB5}" dt="2024-06-11T07:58:41.593" v="2444" actId="20577"/>
        <pc:sldMkLst>
          <pc:docMk/>
          <pc:sldMk cId="1780217659" sldId="280"/>
        </pc:sldMkLst>
      </pc:sldChg>
      <pc:sldChg chg="addSp delSp modSp add mod ord">
        <pc:chgData name="Dr Charlotte Greenway" userId="21ca5f9ab6ecb0bd" providerId="LiveId" clId="{7E81818D-04F6-49FB-8770-5205CF41CBB5}" dt="2024-06-11T07:41:04.521" v="1314" actId="1076"/>
        <pc:sldMkLst>
          <pc:docMk/>
          <pc:sldMk cId="3086307050" sldId="281"/>
        </pc:sldMkLst>
      </pc:sldChg>
      <pc:sldChg chg="addSp delSp modSp add mod ord">
        <pc:chgData name="Dr Charlotte Greenway" userId="21ca5f9ab6ecb0bd" providerId="LiveId" clId="{7E81818D-04F6-49FB-8770-5205CF41CBB5}" dt="2024-06-11T07:51:43.079" v="1951"/>
        <pc:sldMkLst>
          <pc:docMk/>
          <pc:sldMk cId="2783193701" sldId="282"/>
        </pc:sldMkLst>
      </pc:sldChg>
      <pc:sldChg chg="addSp modSp new mod modNotesTx">
        <pc:chgData name="Dr Charlotte Greenway" userId="21ca5f9ab6ecb0bd" providerId="LiveId" clId="{7E81818D-04F6-49FB-8770-5205CF41CBB5}" dt="2024-06-05T09:33:42.794" v="363" actId="404"/>
        <pc:sldMkLst>
          <pc:docMk/>
          <pc:sldMk cId="306219072" sldId="283"/>
        </pc:sldMkLst>
      </pc:sldChg>
      <pc:sldChg chg="addSp modSp new mod modNotesTx">
        <pc:chgData name="Dr Charlotte Greenway" userId="21ca5f9ab6ecb0bd" providerId="LiveId" clId="{7E81818D-04F6-49FB-8770-5205CF41CBB5}" dt="2024-06-05T09:51:23.017" v="516" actId="14100"/>
        <pc:sldMkLst>
          <pc:docMk/>
          <pc:sldMk cId="4236137373" sldId="284"/>
        </pc:sldMkLst>
      </pc:sldChg>
      <pc:sldChg chg="addSp modSp new mod">
        <pc:chgData name="Dr Charlotte Greenway" userId="21ca5f9ab6ecb0bd" providerId="LiveId" clId="{7E81818D-04F6-49FB-8770-5205CF41CBB5}" dt="2024-06-11T08:55:03.486" v="2664" actId="1076"/>
        <pc:sldMkLst>
          <pc:docMk/>
          <pc:sldMk cId="2238519952" sldId="285"/>
        </pc:sldMkLst>
      </pc:sldChg>
      <pc:sldChg chg="addSp delSp modSp new mod">
        <pc:chgData name="Dr Charlotte Greenway" userId="21ca5f9ab6ecb0bd" providerId="LiveId" clId="{7E81818D-04F6-49FB-8770-5205CF41CBB5}" dt="2024-06-11T09:07:55.141" v="2718" actId="1076"/>
        <pc:sldMkLst>
          <pc:docMk/>
          <pc:sldMk cId="4025132241" sldId="286"/>
        </pc:sldMkLst>
      </pc:sldChg>
      <pc:sldChg chg="addSp delSp modSp new del mod">
        <pc:chgData name="Dr Charlotte Greenway" userId="21ca5f9ab6ecb0bd" providerId="LiveId" clId="{7E81818D-04F6-49FB-8770-5205CF41CBB5}" dt="2024-06-11T08:55:07.449" v="2665" actId="47"/>
        <pc:sldMkLst>
          <pc:docMk/>
          <pc:sldMk cId="4185972413" sldId="286"/>
        </pc:sldMkLst>
      </pc:sldChg>
      <pc:sldChg chg="new del">
        <pc:chgData name="Dr Charlotte Greenway" userId="21ca5f9ab6ecb0bd" providerId="LiveId" clId="{7E81818D-04F6-49FB-8770-5205CF41CBB5}" dt="2024-06-11T08:50:57.397" v="2653" actId="47"/>
        <pc:sldMkLst>
          <pc:docMk/>
          <pc:sldMk cId="1988355728" sldId="287"/>
        </pc:sldMkLst>
      </pc:sldChg>
      <pc:sldChg chg="delSp modSp new mod">
        <pc:chgData name="Dr Charlotte Greenway" userId="21ca5f9ab6ecb0bd" providerId="LiveId" clId="{7E81818D-04F6-49FB-8770-5205CF41CBB5}" dt="2024-06-12T12:07:58.702" v="3506" actId="5793"/>
        <pc:sldMkLst>
          <pc:docMk/>
          <pc:sldMk cId="2989009959" sldId="287"/>
        </pc:sldMkLst>
      </pc:sldChg>
      <pc:sldChg chg="modSp new mod">
        <pc:chgData name="Dr Charlotte Greenway" userId="21ca5f9ab6ecb0bd" providerId="LiveId" clId="{7E81818D-04F6-49FB-8770-5205CF41CBB5}" dt="2024-06-11T10:45:17.131" v="3136" actId="6549"/>
        <pc:sldMkLst>
          <pc:docMk/>
          <pc:sldMk cId="2235793081" sldId="288"/>
        </pc:sldMkLst>
      </pc:sldChg>
      <pc:sldChg chg="modSp new mod">
        <pc:chgData name="Dr Charlotte Greenway" userId="21ca5f9ab6ecb0bd" providerId="LiveId" clId="{7E81818D-04F6-49FB-8770-5205CF41CBB5}" dt="2024-06-12T11:06:48.136" v="3505" actId="27636"/>
        <pc:sldMkLst>
          <pc:docMk/>
          <pc:sldMk cId="3279292240" sldId="289"/>
        </pc:sldMkLst>
      </pc:sldChg>
      <pc:sldMasterChg chg="setBg modSldLayout">
        <pc:chgData name="Dr Charlotte Greenway" userId="21ca5f9ab6ecb0bd" providerId="LiveId" clId="{7E81818D-04F6-49FB-8770-5205CF41CBB5}" dt="2024-06-11T11:14:42.375" v="3320"/>
        <pc:sldMasterMkLst>
          <pc:docMk/>
          <pc:sldMasterMk cId="2132171725" sldId="2147483696"/>
        </pc:sldMasterMkLst>
        <pc:sldLayoutChg chg="setBg">
          <pc:chgData name="Dr Charlotte Greenway" userId="21ca5f9ab6ecb0bd" providerId="LiveId" clId="{7E81818D-04F6-49FB-8770-5205CF41CBB5}" dt="2024-06-11T11:14:42.375" v="3320"/>
          <pc:sldLayoutMkLst>
            <pc:docMk/>
            <pc:sldMasterMk cId="2132171725" sldId="2147483696"/>
            <pc:sldLayoutMk cId="3601152184" sldId="2147483697"/>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3594303165" sldId="2147483698"/>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2705127227" sldId="2147483699"/>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3446445169" sldId="2147483700"/>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370716595" sldId="2147483701"/>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3821952534" sldId="2147483702"/>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1135695157" sldId="2147483703"/>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498685234" sldId="2147483704"/>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1883619828" sldId="2147483705"/>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3467844215" sldId="2147483706"/>
          </pc:sldLayoutMkLst>
        </pc:sldLayoutChg>
        <pc:sldLayoutChg chg="setBg">
          <pc:chgData name="Dr Charlotte Greenway" userId="21ca5f9ab6ecb0bd" providerId="LiveId" clId="{7E81818D-04F6-49FB-8770-5205CF41CBB5}" dt="2024-06-11T11:14:42.375" v="3320"/>
          <pc:sldLayoutMkLst>
            <pc:docMk/>
            <pc:sldMasterMk cId="2132171725" sldId="2147483696"/>
            <pc:sldLayoutMk cId="2978088367" sldId="2147483707"/>
          </pc:sldLayoutMkLst>
        </pc:sldLayoutChg>
      </pc:sldMasterChg>
    </pc:docChg>
  </pc:docChgLst>
  <pc:docChgLst>
    <pc:chgData name="Dr Charlotte Greenway" userId="21ca5f9ab6ecb0bd" providerId="LiveId" clId="{0AF6BCD3-B9E0-4F8E-B78D-B320ECD7FE70}"/>
    <pc:docChg chg="modSld">
      <pc:chgData name="Dr Charlotte Greenway" userId="21ca5f9ab6ecb0bd" providerId="LiveId" clId="{0AF6BCD3-B9E0-4F8E-B78D-B320ECD7FE70}" dt="2024-10-21T08:21:33.640" v="11" actId="20577"/>
      <pc:docMkLst>
        <pc:docMk/>
      </pc:docMkLst>
      <pc:sldChg chg="modSp mod">
        <pc:chgData name="Dr Charlotte Greenway" userId="21ca5f9ab6ecb0bd" providerId="LiveId" clId="{0AF6BCD3-B9E0-4F8E-B78D-B320ECD7FE70}" dt="2024-10-21T08:21:33.640" v="11" actId="20577"/>
        <pc:sldMkLst>
          <pc:docMk/>
          <pc:sldMk cId="2571861366" sldId="263"/>
        </pc:sldMkLst>
      </pc:sldChg>
      <pc:sldChg chg="modSp mod">
        <pc:chgData name="Dr Charlotte Greenway" userId="21ca5f9ab6ecb0bd" providerId="LiveId" clId="{0AF6BCD3-B9E0-4F8E-B78D-B320ECD7FE70}" dt="2024-09-17T08:19:05.123" v="3" actId="20577"/>
        <pc:sldMkLst>
          <pc:docMk/>
          <pc:sldMk cId="3912937860" sldId="273"/>
        </pc:sldMkLst>
      </pc:sldChg>
      <pc:sldChg chg="modSp mod">
        <pc:chgData name="Dr Charlotte Greenway" userId="21ca5f9ab6ecb0bd" providerId="LiveId" clId="{0AF6BCD3-B9E0-4F8E-B78D-B320ECD7FE70}" dt="2024-09-17T08:25:47.910" v="10" actId="20577"/>
        <pc:sldMkLst>
          <pc:docMk/>
          <pc:sldMk cId="2783193701" sldId="282"/>
        </pc:sldMkLst>
      </pc:sldChg>
      <pc:sldChg chg="modNotesTx">
        <pc:chgData name="Dr Charlotte Greenway" userId="21ca5f9ab6ecb0bd" providerId="LiveId" clId="{0AF6BCD3-B9E0-4F8E-B78D-B320ECD7FE70}" dt="2024-09-17T08:20:24.604" v="5" actId="404"/>
        <pc:sldMkLst>
          <pc:docMk/>
          <pc:sldMk cId="306219072" sldId="283"/>
        </pc:sldMkLst>
      </pc:sldChg>
    </pc:docChg>
  </pc:docChgLst>
  <pc:docChgLst>
    <pc:chgData name="Dr Charlotte Greenway" userId="21ca5f9ab6ecb0bd" providerId="LiveId" clId="{AD6E5B43-6D93-437D-BF98-C7CE12EA2D06}"/>
    <pc:docChg chg="undo custSel addSld delSld modSld">
      <pc:chgData name="Dr Charlotte Greenway" userId="21ca5f9ab6ecb0bd" providerId="LiveId" clId="{AD6E5B43-6D93-437D-BF98-C7CE12EA2D06}" dt="2025-10-20T15:52:00.961" v="134" actId="255"/>
      <pc:docMkLst>
        <pc:docMk/>
      </pc:docMkLst>
      <pc:sldChg chg="modNotesTx">
        <pc:chgData name="Dr Charlotte Greenway" userId="21ca5f9ab6ecb0bd" providerId="LiveId" clId="{AD6E5B43-6D93-437D-BF98-C7CE12EA2D06}" dt="2025-10-20T11:29:34.516" v="1" actId="20577"/>
        <pc:sldMkLst>
          <pc:docMk/>
          <pc:sldMk cId="1851896080" sldId="258"/>
        </pc:sldMkLst>
      </pc:sldChg>
      <pc:sldChg chg="addSp delSp modSp mod modNotesTx">
        <pc:chgData name="Dr Charlotte Greenway" userId="21ca5f9ab6ecb0bd" providerId="LiveId" clId="{AD6E5B43-6D93-437D-BF98-C7CE12EA2D06}" dt="2025-10-20T15:52:00.961" v="134" actId="255"/>
        <pc:sldMkLst>
          <pc:docMk/>
          <pc:sldMk cId="3912937860" sldId="273"/>
        </pc:sldMkLst>
        <pc:spChg chg="del mod">
          <ac:chgData name="Dr Charlotte Greenway" userId="21ca5f9ab6ecb0bd" providerId="LiveId" clId="{AD6E5B43-6D93-437D-BF98-C7CE12EA2D06}" dt="2025-10-20T15:51:13.278" v="125"/>
          <ac:spMkLst>
            <pc:docMk/>
            <pc:sldMk cId="3912937860" sldId="273"/>
            <ac:spMk id="5" creationId="{C2570303-9B3F-49E7-85C3-3191A4C10D88}"/>
          </ac:spMkLst>
        </pc:spChg>
        <pc:spChg chg="mod">
          <ac:chgData name="Dr Charlotte Greenway" userId="21ca5f9ab6ecb0bd" providerId="LiveId" clId="{AD6E5B43-6D93-437D-BF98-C7CE12EA2D06}" dt="2025-10-20T15:50:55.110" v="121" actId="6549"/>
          <ac:spMkLst>
            <pc:docMk/>
            <pc:sldMk cId="3912937860" sldId="273"/>
            <ac:spMk id="6" creationId="{E87726FA-DCD1-4A68-BB58-0A0C5BEC2801}"/>
          </ac:spMkLst>
        </pc:spChg>
        <pc:spChg chg="mod">
          <ac:chgData name="Dr Charlotte Greenway" userId="21ca5f9ab6ecb0bd" providerId="LiveId" clId="{AD6E5B43-6D93-437D-BF98-C7CE12EA2D06}" dt="2025-10-20T15:51:09.125" v="123" actId="6549"/>
          <ac:spMkLst>
            <pc:docMk/>
            <pc:sldMk cId="3912937860" sldId="273"/>
            <ac:spMk id="7" creationId="{86844498-B843-48BE-8ED0-68C48509EBEE}"/>
          </ac:spMkLst>
        </pc:spChg>
        <pc:spChg chg="mod">
          <ac:chgData name="Dr Charlotte Greenway" userId="21ca5f9ab6ecb0bd" providerId="LiveId" clId="{AD6E5B43-6D93-437D-BF98-C7CE12EA2D06}" dt="2025-10-20T15:52:00.961" v="134" actId="255"/>
          <ac:spMkLst>
            <pc:docMk/>
            <pc:sldMk cId="3912937860" sldId="273"/>
            <ac:spMk id="8" creationId="{B0D613E1-4B85-4EA4-8BB6-F60382F43940}"/>
          </ac:spMkLst>
        </pc:spChg>
        <pc:spChg chg="add mod">
          <ac:chgData name="Dr Charlotte Greenway" userId="21ca5f9ab6ecb0bd" providerId="LiveId" clId="{AD6E5B43-6D93-437D-BF98-C7CE12EA2D06}" dt="2025-10-20T15:51:44.180" v="131" actId="207"/>
          <ac:spMkLst>
            <pc:docMk/>
            <pc:sldMk cId="3912937860" sldId="273"/>
            <ac:spMk id="9" creationId="{0CEC98F8-9E4D-7250-23D0-126848143B71}"/>
          </ac:spMkLst>
        </pc:spChg>
      </pc:sldChg>
      <pc:sldChg chg="modNotesTx">
        <pc:chgData name="Dr Charlotte Greenway" userId="21ca5f9ab6ecb0bd" providerId="LiveId" clId="{AD6E5B43-6D93-437D-BF98-C7CE12EA2D06}" dt="2025-10-20T11:31:50.268" v="9" actId="20577"/>
        <pc:sldMkLst>
          <pc:docMk/>
          <pc:sldMk cId="3401855047" sldId="275"/>
        </pc:sldMkLst>
      </pc:sldChg>
      <pc:sldChg chg="addSp delSp modSp new mod">
        <pc:chgData name="Dr Charlotte Greenway" userId="21ca5f9ab6ecb0bd" providerId="LiveId" clId="{AD6E5B43-6D93-437D-BF98-C7CE12EA2D06}" dt="2025-10-20T14:33:21.443" v="118" actId="1076"/>
        <pc:sldMkLst>
          <pc:docMk/>
          <pc:sldMk cId="2581886954" sldId="290"/>
        </pc:sldMkLst>
        <pc:spChg chg="mod">
          <ac:chgData name="Dr Charlotte Greenway" userId="21ca5f9ab6ecb0bd" providerId="LiveId" clId="{AD6E5B43-6D93-437D-BF98-C7CE12EA2D06}" dt="2025-10-20T14:31:00.590" v="95" actId="1076"/>
          <ac:spMkLst>
            <pc:docMk/>
            <pc:sldMk cId="2581886954" sldId="290"/>
            <ac:spMk id="2" creationId="{CB45E708-5C62-84EA-ACC3-8AC584D42E75}"/>
          </ac:spMkLst>
        </pc:spChg>
        <pc:spChg chg="del mod">
          <ac:chgData name="Dr Charlotte Greenway" userId="21ca5f9ab6ecb0bd" providerId="LiveId" clId="{AD6E5B43-6D93-437D-BF98-C7CE12EA2D06}" dt="2025-10-20T14:32:22.374" v="107" actId="478"/>
          <ac:spMkLst>
            <pc:docMk/>
            <pc:sldMk cId="2581886954" sldId="290"/>
            <ac:spMk id="3" creationId="{A80DB2D7-6103-CD6F-CDEF-0A4C3793A7BB}"/>
          </ac:spMkLst>
        </pc:spChg>
        <pc:spChg chg="add del">
          <ac:chgData name="Dr Charlotte Greenway" userId="21ca5f9ab6ecb0bd" providerId="LiveId" clId="{AD6E5B43-6D93-437D-BF98-C7CE12EA2D06}" dt="2025-10-20T14:31:59.904" v="102" actId="22"/>
          <ac:spMkLst>
            <pc:docMk/>
            <pc:sldMk cId="2581886954" sldId="290"/>
            <ac:spMk id="5" creationId="{3312A264-A3E6-D9F2-E1F7-9EF235723D6D}"/>
          </ac:spMkLst>
        </pc:spChg>
        <pc:spChg chg="add mod">
          <ac:chgData name="Dr Charlotte Greenway" userId="21ca5f9ab6ecb0bd" providerId="LiveId" clId="{AD6E5B43-6D93-437D-BF98-C7CE12EA2D06}" dt="2025-10-20T14:32:36.841" v="112" actId="1076"/>
          <ac:spMkLst>
            <pc:docMk/>
            <pc:sldMk cId="2581886954" sldId="290"/>
            <ac:spMk id="7" creationId="{15591857-EAC1-86C2-B3E7-070DDBD40BF0}"/>
          </ac:spMkLst>
        </pc:spChg>
        <pc:spChg chg="add mod">
          <ac:chgData name="Dr Charlotte Greenway" userId="21ca5f9ab6ecb0bd" providerId="LiveId" clId="{AD6E5B43-6D93-437D-BF98-C7CE12EA2D06}" dt="2025-10-20T14:32:29.552" v="110" actId="14100"/>
          <ac:spMkLst>
            <pc:docMk/>
            <pc:sldMk cId="2581886954" sldId="290"/>
            <ac:spMk id="9" creationId="{6106AEBD-1EC5-6AE9-67C3-929C875898F9}"/>
          </ac:spMkLst>
        </pc:spChg>
        <pc:spChg chg="add del">
          <ac:chgData name="Dr Charlotte Greenway" userId="21ca5f9ab6ecb0bd" providerId="LiveId" clId="{AD6E5B43-6D93-437D-BF98-C7CE12EA2D06}" dt="2025-10-20T14:33:10.560" v="114" actId="22"/>
          <ac:spMkLst>
            <pc:docMk/>
            <pc:sldMk cId="2581886954" sldId="290"/>
            <ac:spMk id="11" creationId="{5991E037-32DD-CA02-B738-F8F0784E1D04}"/>
          </ac:spMkLst>
        </pc:spChg>
        <pc:spChg chg="add mod">
          <ac:chgData name="Dr Charlotte Greenway" userId="21ca5f9ab6ecb0bd" providerId="LiveId" clId="{AD6E5B43-6D93-437D-BF98-C7CE12EA2D06}" dt="2025-10-20T14:33:21.443" v="118" actId="1076"/>
          <ac:spMkLst>
            <pc:docMk/>
            <pc:sldMk cId="2581886954" sldId="290"/>
            <ac:spMk id="13" creationId="{F341108F-E4F2-265E-E24D-3676175F16E7}"/>
          </ac:spMkLst>
        </pc:spChg>
      </pc:sldChg>
      <pc:sldChg chg="new del">
        <pc:chgData name="Dr Charlotte Greenway" userId="21ca5f9ab6ecb0bd" providerId="LiveId" clId="{AD6E5B43-6D93-437D-BF98-C7CE12EA2D06}" dt="2025-10-20T14:44:02.502" v="120" actId="47"/>
        <pc:sldMkLst>
          <pc:docMk/>
          <pc:sldMk cId="3893130216" sldId="291"/>
        </pc:sldMkLst>
      </pc:sldChg>
    </pc:docChg>
  </pc:docChgLst>
  <pc:docChgLst>
    <pc:chgData name="Charlotte Greenway" userId="f3007956-5e20-4c5a-987f-cc7f9910f597" providerId="ADAL" clId="{F28EB073-1626-4991-8C46-97B817224118}"/>
    <pc:docChg chg="addSld delSld">
      <pc:chgData name="Charlotte Greenway" userId="f3007956-5e20-4c5a-987f-cc7f9910f597" providerId="ADAL" clId="{F28EB073-1626-4991-8C46-97B817224118}" dt="2024-10-21T16:56:51.310" v="1" actId="47"/>
      <pc:docMkLst>
        <pc:docMk/>
      </pc:docMkLst>
      <pc:sldChg chg="new del">
        <pc:chgData name="Charlotte Greenway" userId="f3007956-5e20-4c5a-987f-cc7f9910f597" providerId="ADAL" clId="{F28EB073-1626-4991-8C46-97B817224118}" dt="2024-10-21T16:56:51.310" v="1" actId="47"/>
        <pc:sldMkLst>
          <pc:docMk/>
          <pc:sldMk cId="3247501922" sldId="29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67548C-ABF7-4646-81E0-583AE4F8430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B5C1946-A321-4C1E-8FC2-4F7A4B7FD796}">
      <dgm:prSet/>
      <dgm:spPr/>
      <dgm:t>
        <a:bodyPr/>
        <a:lstStyle/>
        <a:p>
          <a:r>
            <a:rPr lang="en-GB"/>
            <a:t>Interviews</a:t>
          </a:r>
        </a:p>
      </dgm:t>
    </dgm:pt>
    <dgm:pt modelId="{8717A763-287F-4D1D-B672-854215B99B81}" type="parTrans" cxnId="{C4CEFE8D-4644-42F8-9142-BB6295655E96}">
      <dgm:prSet/>
      <dgm:spPr/>
      <dgm:t>
        <a:bodyPr/>
        <a:lstStyle/>
        <a:p>
          <a:endParaRPr lang="en-GB"/>
        </a:p>
      </dgm:t>
    </dgm:pt>
    <dgm:pt modelId="{30FA437D-8B12-4403-80CD-22008F196659}" type="sibTrans" cxnId="{C4CEFE8D-4644-42F8-9142-BB6295655E96}">
      <dgm:prSet/>
      <dgm:spPr/>
      <dgm:t>
        <a:bodyPr/>
        <a:lstStyle/>
        <a:p>
          <a:endParaRPr lang="en-GB"/>
        </a:p>
      </dgm:t>
    </dgm:pt>
    <dgm:pt modelId="{3D9E4E6C-36BC-463C-B1C3-B78777D8CD2F}">
      <dgm:prSet/>
      <dgm:spPr/>
      <dgm:t>
        <a:bodyPr/>
        <a:lstStyle/>
        <a:p>
          <a:r>
            <a:rPr lang="en-GB"/>
            <a:t>Focus groups</a:t>
          </a:r>
        </a:p>
      </dgm:t>
    </dgm:pt>
    <dgm:pt modelId="{FAF7D860-381B-4EE1-87E7-BD83BC1A9950}" type="parTrans" cxnId="{D61D8F1F-B07D-483A-8DD6-B707EC9CD029}">
      <dgm:prSet/>
      <dgm:spPr/>
      <dgm:t>
        <a:bodyPr/>
        <a:lstStyle/>
        <a:p>
          <a:endParaRPr lang="en-GB"/>
        </a:p>
      </dgm:t>
    </dgm:pt>
    <dgm:pt modelId="{42A1BD4B-EE11-4924-851B-0F38FBC57DC4}" type="sibTrans" cxnId="{D61D8F1F-B07D-483A-8DD6-B707EC9CD029}">
      <dgm:prSet/>
      <dgm:spPr/>
      <dgm:t>
        <a:bodyPr/>
        <a:lstStyle/>
        <a:p>
          <a:endParaRPr lang="en-GB"/>
        </a:p>
      </dgm:t>
    </dgm:pt>
    <dgm:pt modelId="{01A1086A-A0AB-4787-8B50-86512DA8A595}">
      <dgm:prSet/>
      <dgm:spPr/>
      <dgm:t>
        <a:bodyPr/>
        <a:lstStyle/>
        <a:p>
          <a:r>
            <a:rPr lang="en-GB"/>
            <a:t>Dairies</a:t>
          </a:r>
        </a:p>
      </dgm:t>
    </dgm:pt>
    <dgm:pt modelId="{64D185D1-7B01-422C-A186-B1EF26DCF8AC}" type="parTrans" cxnId="{FA156F4D-4EE4-4DCE-8EE2-16E69E70C0FF}">
      <dgm:prSet/>
      <dgm:spPr/>
      <dgm:t>
        <a:bodyPr/>
        <a:lstStyle/>
        <a:p>
          <a:endParaRPr lang="en-GB"/>
        </a:p>
      </dgm:t>
    </dgm:pt>
    <dgm:pt modelId="{B088800E-38DB-4620-B04A-1FD575FBC24E}" type="sibTrans" cxnId="{FA156F4D-4EE4-4DCE-8EE2-16E69E70C0FF}">
      <dgm:prSet/>
      <dgm:spPr/>
      <dgm:t>
        <a:bodyPr/>
        <a:lstStyle/>
        <a:p>
          <a:endParaRPr lang="en-GB"/>
        </a:p>
      </dgm:t>
    </dgm:pt>
    <dgm:pt modelId="{E376AB1A-3124-4C92-9830-3D7E62CC2878}">
      <dgm:prSet/>
      <dgm:spPr/>
      <dgm:t>
        <a:bodyPr/>
        <a:lstStyle/>
        <a:p>
          <a:r>
            <a:rPr lang="en-GB"/>
            <a:t>Qualitative surveys</a:t>
          </a:r>
        </a:p>
      </dgm:t>
    </dgm:pt>
    <dgm:pt modelId="{04FA4EDA-E6ED-4B2D-960A-7543A46395A8}" type="parTrans" cxnId="{AF3F1FAD-E039-4D57-89A5-26A5AC8BD68D}">
      <dgm:prSet/>
      <dgm:spPr/>
      <dgm:t>
        <a:bodyPr/>
        <a:lstStyle/>
        <a:p>
          <a:endParaRPr lang="en-GB"/>
        </a:p>
      </dgm:t>
    </dgm:pt>
    <dgm:pt modelId="{EB20CE5D-4883-4B4F-8F07-D237D18B049E}" type="sibTrans" cxnId="{AF3F1FAD-E039-4D57-89A5-26A5AC8BD68D}">
      <dgm:prSet/>
      <dgm:spPr/>
      <dgm:t>
        <a:bodyPr/>
        <a:lstStyle/>
        <a:p>
          <a:endParaRPr lang="en-GB"/>
        </a:p>
      </dgm:t>
    </dgm:pt>
    <dgm:pt modelId="{3347CAC8-8C39-440A-A83F-8DA1E2C279A8}">
      <dgm:prSet/>
      <dgm:spPr/>
      <dgm:t>
        <a:bodyPr/>
        <a:lstStyle/>
        <a:p>
          <a:r>
            <a:rPr lang="en-GB"/>
            <a:t>Secondary sources  newspapers</a:t>
          </a:r>
        </a:p>
      </dgm:t>
    </dgm:pt>
    <dgm:pt modelId="{3FA958FF-E6BC-482B-AEE8-BBB1090D11DB}" type="parTrans" cxnId="{830121C5-2936-45EA-A5E0-4D0AF20F5303}">
      <dgm:prSet/>
      <dgm:spPr/>
      <dgm:t>
        <a:bodyPr/>
        <a:lstStyle/>
        <a:p>
          <a:endParaRPr lang="en-GB"/>
        </a:p>
      </dgm:t>
    </dgm:pt>
    <dgm:pt modelId="{E48C6500-46DA-44FF-B32B-857A4CC1DAFF}" type="sibTrans" cxnId="{830121C5-2936-45EA-A5E0-4D0AF20F5303}">
      <dgm:prSet/>
      <dgm:spPr/>
      <dgm:t>
        <a:bodyPr/>
        <a:lstStyle/>
        <a:p>
          <a:endParaRPr lang="en-GB"/>
        </a:p>
      </dgm:t>
    </dgm:pt>
    <dgm:pt modelId="{3B56E394-6192-495F-9C25-A6B8BA1BD146}" type="pres">
      <dgm:prSet presAssocID="{FB67548C-ABF7-4646-81E0-583AE4F84308}" presName="linear" presStyleCnt="0">
        <dgm:presLayoutVars>
          <dgm:animLvl val="lvl"/>
          <dgm:resizeHandles val="exact"/>
        </dgm:presLayoutVars>
      </dgm:prSet>
      <dgm:spPr/>
    </dgm:pt>
    <dgm:pt modelId="{8C3D2418-E3C7-4367-BC2C-9263AE4D79F0}" type="pres">
      <dgm:prSet presAssocID="{2B5C1946-A321-4C1E-8FC2-4F7A4B7FD796}" presName="parentText" presStyleLbl="node1" presStyleIdx="0" presStyleCnt="5">
        <dgm:presLayoutVars>
          <dgm:chMax val="0"/>
          <dgm:bulletEnabled val="1"/>
        </dgm:presLayoutVars>
      </dgm:prSet>
      <dgm:spPr/>
    </dgm:pt>
    <dgm:pt modelId="{B5F23234-81A8-43D1-AA18-3A4433F2AE31}" type="pres">
      <dgm:prSet presAssocID="{30FA437D-8B12-4403-80CD-22008F196659}" presName="spacer" presStyleCnt="0"/>
      <dgm:spPr/>
    </dgm:pt>
    <dgm:pt modelId="{8BEF350C-DD8C-4843-AA69-A7F70E7DBC97}" type="pres">
      <dgm:prSet presAssocID="{3D9E4E6C-36BC-463C-B1C3-B78777D8CD2F}" presName="parentText" presStyleLbl="node1" presStyleIdx="1" presStyleCnt="5">
        <dgm:presLayoutVars>
          <dgm:chMax val="0"/>
          <dgm:bulletEnabled val="1"/>
        </dgm:presLayoutVars>
      </dgm:prSet>
      <dgm:spPr/>
    </dgm:pt>
    <dgm:pt modelId="{63A9722C-AE7B-48D7-8779-6E961BE999D2}" type="pres">
      <dgm:prSet presAssocID="{42A1BD4B-EE11-4924-851B-0F38FBC57DC4}" presName="spacer" presStyleCnt="0"/>
      <dgm:spPr/>
    </dgm:pt>
    <dgm:pt modelId="{74D719C9-5177-4988-95A5-3A61A8980F69}" type="pres">
      <dgm:prSet presAssocID="{01A1086A-A0AB-4787-8B50-86512DA8A595}" presName="parentText" presStyleLbl="node1" presStyleIdx="2" presStyleCnt="5">
        <dgm:presLayoutVars>
          <dgm:chMax val="0"/>
          <dgm:bulletEnabled val="1"/>
        </dgm:presLayoutVars>
      </dgm:prSet>
      <dgm:spPr/>
    </dgm:pt>
    <dgm:pt modelId="{E57B7C63-E213-4933-83D2-08113645CAEE}" type="pres">
      <dgm:prSet presAssocID="{B088800E-38DB-4620-B04A-1FD575FBC24E}" presName="spacer" presStyleCnt="0"/>
      <dgm:spPr/>
    </dgm:pt>
    <dgm:pt modelId="{A56E6C2B-26A0-4AD2-949C-B0DA34212CAA}" type="pres">
      <dgm:prSet presAssocID="{E376AB1A-3124-4C92-9830-3D7E62CC2878}" presName="parentText" presStyleLbl="node1" presStyleIdx="3" presStyleCnt="5">
        <dgm:presLayoutVars>
          <dgm:chMax val="0"/>
          <dgm:bulletEnabled val="1"/>
        </dgm:presLayoutVars>
      </dgm:prSet>
      <dgm:spPr/>
    </dgm:pt>
    <dgm:pt modelId="{B80C61F8-C8E7-4993-AF37-C9BC8B85EAC8}" type="pres">
      <dgm:prSet presAssocID="{EB20CE5D-4883-4B4F-8F07-D237D18B049E}" presName="spacer" presStyleCnt="0"/>
      <dgm:spPr/>
    </dgm:pt>
    <dgm:pt modelId="{D0CA3BB7-BE3E-4FD1-AD69-F933608823E1}" type="pres">
      <dgm:prSet presAssocID="{3347CAC8-8C39-440A-A83F-8DA1E2C279A8}" presName="parentText" presStyleLbl="node1" presStyleIdx="4" presStyleCnt="5">
        <dgm:presLayoutVars>
          <dgm:chMax val="0"/>
          <dgm:bulletEnabled val="1"/>
        </dgm:presLayoutVars>
      </dgm:prSet>
      <dgm:spPr/>
    </dgm:pt>
  </dgm:ptLst>
  <dgm:cxnLst>
    <dgm:cxn modelId="{04047A11-1F18-4F3F-8071-F2DB6E7500A5}" type="presOf" srcId="{3347CAC8-8C39-440A-A83F-8DA1E2C279A8}" destId="{D0CA3BB7-BE3E-4FD1-AD69-F933608823E1}" srcOrd="0" destOrd="0" presId="urn:microsoft.com/office/officeart/2005/8/layout/vList2"/>
    <dgm:cxn modelId="{D61D8F1F-B07D-483A-8DD6-B707EC9CD029}" srcId="{FB67548C-ABF7-4646-81E0-583AE4F84308}" destId="{3D9E4E6C-36BC-463C-B1C3-B78777D8CD2F}" srcOrd="1" destOrd="0" parTransId="{FAF7D860-381B-4EE1-87E7-BD83BC1A9950}" sibTransId="{42A1BD4B-EE11-4924-851B-0F38FBC57DC4}"/>
    <dgm:cxn modelId="{256BF533-19F3-4B62-AFF5-5F1C3E810D5B}" type="presOf" srcId="{2B5C1946-A321-4C1E-8FC2-4F7A4B7FD796}" destId="{8C3D2418-E3C7-4367-BC2C-9263AE4D79F0}" srcOrd="0" destOrd="0" presId="urn:microsoft.com/office/officeart/2005/8/layout/vList2"/>
    <dgm:cxn modelId="{FA156F4D-4EE4-4DCE-8EE2-16E69E70C0FF}" srcId="{FB67548C-ABF7-4646-81E0-583AE4F84308}" destId="{01A1086A-A0AB-4787-8B50-86512DA8A595}" srcOrd="2" destOrd="0" parTransId="{64D185D1-7B01-422C-A186-B1EF26DCF8AC}" sibTransId="{B088800E-38DB-4620-B04A-1FD575FBC24E}"/>
    <dgm:cxn modelId="{C4CEFE8D-4644-42F8-9142-BB6295655E96}" srcId="{FB67548C-ABF7-4646-81E0-583AE4F84308}" destId="{2B5C1946-A321-4C1E-8FC2-4F7A4B7FD796}" srcOrd="0" destOrd="0" parTransId="{8717A763-287F-4D1D-B672-854215B99B81}" sibTransId="{30FA437D-8B12-4403-80CD-22008F196659}"/>
    <dgm:cxn modelId="{4512C39B-E557-43CC-B8F4-C6C39CF29ACD}" type="presOf" srcId="{E376AB1A-3124-4C92-9830-3D7E62CC2878}" destId="{A56E6C2B-26A0-4AD2-949C-B0DA34212CAA}" srcOrd="0" destOrd="0" presId="urn:microsoft.com/office/officeart/2005/8/layout/vList2"/>
    <dgm:cxn modelId="{ACA42BA4-3E53-44F9-8CBF-C8CA3CA05B80}" type="presOf" srcId="{01A1086A-A0AB-4787-8B50-86512DA8A595}" destId="{74D719C9-5177-4988-95A5-3A61A8980F69}" srcOrd="0" destOrd="0" presId="urn:microsoft.com/office/officeart/2005/8/layout/vList2"/>
    <dgm:cxn modelId="{AF3F1FAD-E039-4D57-89A5-26A5AC8BD68D}" srcId="{FB67548C-ABF7-4646-81E0-583AE4F84308}" destId="{E376AB1A-3124-4C92-9830-3D7E62CC2878}" srcOrd="3" destOrd="0" parTransId="{04FA4EDA-E6ED-4B2D-960A-7543A46395A8}" sibTransId="{EB20CE5D-4883-4B4F-8F07-D237D18B049E}"/>
    <dgm:cxn modelId="{830121C5-2936-45EA-A5E0-4D0AF20F5303}" srcId="{FB67548C-ABF7-4646-81E0-583AE4F84308}" destId="{3347CAC8-8C39-440A-A83F-8DA1E2C279A8}" srcOrd="4" destOrd="0" parTransId="{3FA958FF-E6BC-482B-AEE8-BBB1090D11DB}" sibTransId="{E48C6500-46DA-44FF-B32B-857A4CC1DAFF}"/>
    <dgm:cxn modelId="{652AB9D3-0479-4DA2-ACF1-0FB646EB696F}" type="presOf" srcId="{3D9E4E6C-36BC-463C-B1C3-B78777D8CD2F}" destId="{8BEF350C-DD8C-4843-AA69-A7F70E7DBC97}" srcOrd="0" destOrd="0" presId="urn:microsoft.com/office/officeart/2005/8/layout/vList2"/>
    <dgm:cxn modelId="{D0DA7FFE-4933-48AB-9F78-D47A41BF95D6}" type="presOf" srcId="{FB67548C-ABF7-4646-81E0-583AE4F84308}" destId="{3B56E394-6192-495F-9C25-A6B8BA1BD146}" srcOrd="0" destOrd="0" presId="urn:microsoft.com/office/officeart/2005/8/layout/vList2"/>
    <dgm:cxn modelId="{4F6DBAD1-BF2B-49C6-8DF3-26B8EA497EC5}" type="presParOf" srcId="{3B56E394-6192-495F-9C25-A6B8BA1BD146}" destId="{8C3D2418-E3C7-4367-BC2C-9263AE4D79F0}" srcOrd="0" destOrd="0" presId="urn:microsoft.com/office/officeart/2005/8/layout/vList2"/>
    <dgm:cxn modelId="{64920BE2-E557-4AE6-B3C0-7407C41A28B1}" type="presParOf" srcId="{3B56E394-6192-495F-9C25-A6B8BA1BD146}" destId="{B5F23234-81A8-43D1-AA18-3A4433F2AE31}" srcOrd="1" destOrd="0" presId="urn:microsoft.com/office/officeart/2005/8/layout/vList2"/>
    <dgm:cxn modelId="{F8CB1D16-09AB-46B7-A4F0-49B7F218E8D4}" type="presParOf" srcId="{3B56E394-6192-495F-9C25-A6B8BA1BD146}" destId="{8BEF350C-DD8C-4843-AA69-A7F70E7DBC97}" srcOrd="2" destOrd="0" presId="urn:microsoft.com/office/officeart/2005/8/layout/vList2"/>
    <dgm:cxn modelId="{4B29624F-02C1-4EA5-AD11-AFDA4E9FB824}" type="presParOf" srcId="{3B56E394-6192-495F-9C25-A6B8BA1BD146}" destId="{63A9722C-AE7B-48D7-8779-6E961BE999D2}" srcOrd="3" destOrd="0" presId="urn:microsoft.com/office/officeart/2005/8/layout/vList2"/>
    <dgm:cxn modelId="{DC37817D-7516-4B74-A719-07C0D83F9EDC}" type="presParOf" srcId="{3B56E394-6192-495F-9C25-A6B8BA1BD146}" destId="{74D719C9-5177-4988-95A5-3A61A8980F69}" srcOrd="4" destOrd="0" presId="urn:microsoft.com/office/officeart/2005/8/layout/vList2"/>
    <dgm:cxn modelId="{53954C45-3125-4192-B1D1-20C37E454DE6}" type="presParOf" srcId="{3B56E394-6192-495F-9C25-A6B8BA1BD146}" destId="{E57B7C63-E213-4933-83D2-08113645CAEE}" srcOrd="5" destOrd="0" presId="urn:microsoft.com/office/officeart/2005/8/layout/vList2"/>
    <dgm:cxn modelId="{CCFAD4E7-F55E-4C82-8501-0255811DCF3E}" type="presParOf" srcId="{3B56E394-6192-495F-9C25-A6B8BA1BD146}" destId="{A56E6C2B-26A0-4AD2-949C-B0DA34212CAA}" srcOrd="6" destOrd="0" presId="urn:microsoft.com/office/officeart/2005/8/layout/vList2"/>
    <dgm:cxn modelId="{2D0A8F5A-724B-49AC-8ADD-1629827D4EFF}" type="presParOf" srcId="{3B56E394-6192-495F-9C25-A6B8BA1BD146}" destId="{B80C61F8-C8E7-4993-AF37-C9BC8B85EAC8}" srcOrd="7" destOrd="0" presId="urn:microsoft.com/office/officeart/2005/8/layout/vList2"/>
    <dgm:cxn modelId="{D340D46C-4F74-4B4D-9759-A7A38B50F961}" type="presParOf" srcId="{3B56E394-6192-495F-9C25-A6B8BA1BD146}" destId="{D0CA3BB7-BE3E-4FD1-AD69-F933608823E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3D2418-E3C7-4367-BC2C-9263AE4D79F0}">
      <dsp:nvSpPr>
        <dsp:cNvPr id="0" name=""/>
        <dsp:cNvSpPr/>
      </dsp:nvSpPr>
      <dsp:spPr>
        <a:xfrm>
          <a:off x="0" y="155188"/>
          <a:ext cx="1512106" cy="77651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Interviews</a:t>
          </a:r>
        </a:p>
      </dsp:txBody>
      <dsp:txXfrm>
        <a:off x="37906" y="193094"/>
        <a:ext cx="1436294" cy="700702"/>
      </dsp:txXfrm>
    </dsp:sp>
    <dsp:sp modelId="{8BEF350C-DD8C-4843-AA69-A7F70E7DBC97}">
      <dsp:nvSpPr>
        <dsp:cNvPr id="0" name=""/>
        <dsp:cNvSpPr/>
      </dsp:nvSpPr>
      <dsp:spPr>
        <a:xfrm>
          <a:off x="0" y="972022"/>
          <a:ext cx="1512106" cy="77651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Focus groups</a:t>
          </a:r>
        </a:p>
      </dsp:txBody>
      <dsp:txXfrm>
        <a:off x="37906" y="1009928"/>
        <a:ext cx="1436294" cy="700702"/>
      </dsp:txXfrm>
    </dsp:sp>
    <dsp:sp modelId="{74D719C9-5177-4988-95A5-3A61A8980F69}">
      <dsp:nvSpPr>
        <dsp:cNvPr id="0" name=""/>
        <dsp:cNvSpPr/>
      </dsp:nvSpPr>
      <dsp:spPr>
        <a:xfrm>
          <a:off x="0" y="1788857"/>
          <a:ext cx="1512106" cy="77651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Dairies</a:t>
          </a:r>
        </a:p>
      </dsp:txBody>
      <dsp:txXfrm>
        <a:off x="37906" y="1826763"/>
        <a:ext cx="1436294" cy="700702"/>
      </dsp:txXfrm>
    </dsp:sp>
    <dsp:sp modelId="{A56E6C2B-26A0-4AD2-949C-B0DA34212CAA}">
      <dsp:nvSpPr>
        <dsp:cNvPr id="0" name=""/>
        <dsp:cNvSpPr/>
      </dsp:nvSpPr>
      <dsp:spPr>
        <a:xfrm>
          <a:off x="0" y="2605691"/>
          <a:ext cx="1512106" cy="77651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Qualitative surveys</a:t>
          </a:r>
        </a:p>
      </dsp:txBody>
      <dsp:txXfrm>
        <a:off x="37906" y="2643597"/>
        <a:ext cx="1436294" cy="700702"/>
      </dsp:txXfrm>
    </dsp:sp>
    <dsp:sp modelId="{D0CA3BB7-BE3E-4FD1-AD69-F933608823E1}">
      <dsp:nvSpPr>
        <dsp:cNvPr id="0" name=""/>
        <dsp:cNvSpPr/>
      </dsp:nvSpPr>
      <dsp:spPr>
        <a:xfrm>
          <a:off x="0" y="3422526"/>
          <a:ext cx="1512106" cy="77651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Secondary sources  newspapers</a:t>
          </a:r>
        </a:p>
      </dsp:txBody>
      <dsp:txXfrm>
        <a:off x="37906" y="3460432"/>
        <a:ext cx="1436294" cy="7007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20/10/2025</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20/10/2025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2674CE4-FBD8-4481-AEFB-CA53E599A745}" type="slidenum">
              <a:rPr lang="en-GB" noProof="0" smtClean="0"/>
              <a:t>1</a:t>
            </a:fld>
            <a:endParaRPr lang="en-GB" noProof="0"/>
          </a:p>
        </p:txBody>
      </p:sp>
    </p:spTree>
    <p:extLst>
      <p:ext uri="{BB962C8B-B14F-4D97-AF65-F5344CB8AC3E}">
        <p14:creationId xmlns:p14="http://schemas.microsoft.com/office/powerpoint/2010/main" val="1217536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Inductive – data driven, bottom up. </a:t>
            </a:r>
          </a:p>
          <a:p>
            <a:r>
              <a:rPr lang="en-GB" dirty="0"/>
              <a:t>Deductive – theory driven , top down</a:t>
            </a:r>
          </a:p>
        </p:txBody>
      </p:sp>
      <p:sp>
        <p:nvSpPr>
          <p:cNvPr id="4" name="Slide Number Placeholder 3"/>
          <p:cNvSpPr>
            <a:spLocks noGrp="1"/>
          </p:cNvSpPr>
          <p:nvPr>
            <p:ph type="sldNum" sz="quarter" idx="5"/>
          </p:nvPr>
        </p:nvSpPr>
        <p:spPr/>
        <p:txBody>
          <a:bodyPr/>
          <a:lstStyle/>
          <a:p>
            <a:fld id="{2C981B47-A2E9-47AC-AE1E-2009427791AD}" type="slidenum">
              <a:rPr lang="en-GB" smtClean="0"/>
              <a:t>2</a:t>
            </a:fld>
            <a:endParaRPr lang="en-GB"/>
          </a:p>
        </p:txBody>
      </p:sp>
    </p:spTree>
    <p:extLst>
      <p:ext uri="{BB962C8B-B14F-4D97-AF65-F5344CB8AC3E}">
        <p14:creationId xmlns:p14="http://schemas.microsoft.com/office/powerpoint/2010/main" val="1654400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Braun and Clarke’s (2006) </a:t>
            </a:r>
            <a:r>
              <a:rPr lang="en-GB" b="1" dirty="0"/>
              <a:t>thematic analysis</a:t>
            </a:r>
            <a:r>
              <a:rPr lang="en-GB" dirty="0"/>
              <a:t> is a flexible method for identifying, analysing, and interpreting patterns of meaning—known as </a:t>
            </a:r>
            <a:r>
              <a:rPr lang="en-GB" i="1" dirty="0"/>
              <a:t>themes</a:t>
            </a:r>
            <a:r>
              <a:rPr lang="en-GB" dirty="0"/>
              <a:t>—within qualitative data. It provides a clear, step-by-step approach that helps researchers move from raw data to rich, detailed, and complex accounts of what participants have said. Unlike other qualitative approaches, it is not tied to a specific theoretical framework, making it widely applicable across disciplines and research questions.</a:t>
            </a:r>
          </a:p>
        </p:txBody>
      </p:sp>
      <p:sp>
        <p:nvSpPr>
          <p:cNvPr id="4" name="Slide Number Placeholder 3"/>
          <p:cNvSpPr>
            <a:spLocks noGrp="1"/>
          </p:cNvSpPr>
          <p:nvPr>
            <p:ph type="sldNum" sz="quarter" idx="5"/>
          </p:nvPr>
        </p:nvSpPr>
        <p:spPr/>
        <p:txBody>
          <a:bodyPr/>
          <a:lstStyle/>
          <a:p>
            <a:fld id="{2C981B47-A2E9-47AC-AE1E-2009427791AD}" type="slidenum">
              <a:rPr lang="en-GB" smtClean="0"/>
              <a:t>3</a:t>
            </a:fld>
            <a:endParaRPr lang="en-GB"/>
          </a:p>
        </p:txBody>
      </p:sp>
    </p:spTree>
    <p:extLst>
      <p:ext uri="{BB962C8B-B14F-4D97-AF65-F5344CB8AC3E}">
        <p14:creationId xmlns:p14="http://schemas.microsoft.com/office/powerpoint/2010/main" val="1213796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GB" dirty="0"/>
              <a:t>You can also highlight that:</a:t>
            </a:r>
          </a:p>
          <a:p>
            <a:r>
              <a:rPr lang="en-GB" dirty="0"/>
              <a:t>It’s an </a:t>
            </a:r>
            <a:r>
              <a:rPr lang="en-GB" i="1" dirty="0"/>
              <a:t>active</a:t>
            </a:r>
            <a:r>
              <a:rPr lang="en-GB" dirty="0"/>
              <a:t> process (not just reading but engaging analytically).</a:t>
            </a:r>
          </a:p>
          <a:p>
            <a:r>
              <a:rPr lang="en-GB" dirty="0"/>
              <a:t>Researchers often jot down early impressions or reflections in this phase.</a:t>
            </a:r>
          </a:p>
          <a:p>
            <a:r>
              <a:rPr lang="en-GB" dirty="0"/>
              <a:t>Familiarisation ensures that later coding and theme development are grounded in a deep understanding of the data.</a:t>
            </a:r>
          </a:p>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4</a:t>
            </a:fld>
            <a:endParaRPr lang="en-GB"/>
          </a:p>
        </p:txBody>
      </p:sp>
    </p:spTree>
    <p:extLst>
      <p:ext uri="{BB962C8B-B14F-4D97-AF65-F5344CB8AC3E}">
        <p14:creationId xmlns:p14="http://schemas.microsoft.com/office/powerpoint/2010/main" val="1188670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r>
              <a:rPr lang="en-GB" b="1" dirty="0"/>
              <a:t>Generating initial codes</a:t>
            </a:r>
            <a:r>
              <a:rPr lang="en-GB" dirty="0"/>
              <a:t> involves systematically working through the data to identify and label features that appear meaningful or relevant to the research question. Each </a:t>
            </a:r>
            <a:r>
              <a:rPr lang="en-GB" i="1" dirty="0"/>
              <a:t>code</a:t>
            </a:r>
            <a:r>
              <a:rPr lang="en-GB" dirty="0"/>
              <a:t> captures a single idea, concept, or feature of the data that seems important. This stage organises the data into manageable chunks and begins the analytic process that will later lead to theme development.</a:t>
            </a:r>
          </a:p>
          <a:p>
            <a:pPr marL="0" indent="0" rtl="0">
              <a:buFont typeface="Arial" panose="020B0604020202020204" pitchFamily="34" charset="0"/>
              <a:buNone/>
            </a:pPr>
            <a:endParaRPr lang="en-GB" dirty="0"/>
          </a:p>
          <a:p>
            <a:r>
              <a:rPr lang="en-GB" dirty="0"/>
              <a:t>Key points to emphasise:</a:t>
            </a:r>
          </a:p>
          <a:p>
            <a:r>
              <a:rPr lang="en-GB" b="1" dirty="0"/>
              <a:t>Codes</a:t>
            </a:r>
            <a:r>
              <a:rPr lang="en-GB" dirty="0"/>
              <a:t> are short labels that describe </a:t>
            </a:r>
            <a:r>
              <a:rPr lang="en-GB" i="1" dirty="0"/>
              <a:t>what</a:t>
            </a:r>
            <a:r>
              <a:rPr lang="en-GB" dirty="0"/>
              <a:t> is being said (semantic level) or </a:t>
            </a:r>
            <a:r>
              <a:rPr lang="en-GB" i="1" dirty="0"/>
              <a:t>what it means</a:t>
            </a:r>
            <a:r>
              <a:rPr lang="en-GB" dirty="0"/>
              <a:t> (latent level).</a:t>
            </a:r>
          </a:p>
          <a:p>
            <a:r>
              <a:rPr lang="en-GB" dirty="0"/>
              <a:t>Coding can be </a:t>
            </a:r>
            <a:r>
              <a:rPr lang="en-GB" b="1" dirty="0"/>
              <a:t>data-driven (inductive)</a:t>
            </a:r>
            <a:r>
              <a:rPr lang="en-GB" dirty="0"/>
              <a:t> or </a:t>
            </a:r>
            <a:r>
              <a:rPr lang="en-GB" b="1" dirty="0"/>
              <a:t>theory-driven (deductive)</a:t>
            </a:r>
            <a:r>
              <a:rPr lang="en-GB" dirty="0"/>
              <a:t>.</a:t>
            </a:r>
          </a:p>
          <a:p>
            <a:r>
              <a:rPr lang="en-GB" dirty="0"/>
              <a:t>It’s important to code inclusively—capturing extracts in their context rather than isolated phrases.</a:t>
            </a:r>
          </a:p>
          <a:p>
            <a:r>
              <a:rPr lang="en-GB" dirty="0"/>
              <a:t>Coding is flexible and iterative: codes may be added, revised, or merged as understanding deepens.</a:t>
            </a:r>
          </a:p>
          <a:p>
            <a:endParaRPr lang="en-GB" dirty="0"/>
          </a:p>
          <a:p>
            <a:r>
              <a:rPr lang="en-GB" dirty="0"/>
              <a:t>Example:</a:t>
            </a:r>
            <a:br>
              <a:rPr lang="en-GB" dirty="0"/>
            </a:br>
            <a:r>
              <a:rPr lang="en-GB" dirty="0"/>
              <a:t>If a participant says, </a:t>
            </a:r>
            <a:r>
              <a:rPr lang="en-GB" i="1" dirty="0"/>
              <a:t>“I find it hard to concentrate in class, and the teacher thinks I’m being lazy,”</a:t>
            </a:r>
            <a:r>
              <a:rPr lang="en-GB" dirty="0"/>
              <a:t> you might code:</a:t>
            </a:r>
          </a:p>
          <a:p>
            <a:r>
              <a:rPr lang="en-GB" dirty="0"/>
              <a:t>“Difficulty concentrating”</a:t>
            </a:r>
          </a:p>
          <a:p>
            <a:r>
              <a:rPr lang="en-GB" dirty="0"/>
              <a:t>“Negative teacher perceptions”</a:t>
            </a:r>
          </a:p>
          <a:p>
            <a:r>
              <a:rPr lang="en-GB" dirty="0"/>
              <a:t>“Misunderstanding of ADHD-related behaviour”</a:t>
            </a:r>
          </a:p>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5</a:t>
            </a:fld>
            <a:endParaRPr lang="en-GB"/>
          </a:p>
        </p:txBody>
      </p:sp>
    </p:spTree>
    <p:extLst>
      <p:ext uri="{BB962C8B-B14F-4D97-AF65-F5344CB8AC3E}">
        <p14:creationId xmlns:p14="http://schemas.microsoft.com/office/powerpoint/2010/main" val="1933977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600" b="0" i="0" dirty="0">
                <a:solidFill>
                  <a:srgbClr val="21262B"/>
                </a:solidFill>
                <a:effectLst/>
                <a:highlight>
                  <a:srgbClr val="FFFFFF"/>
                </a:highlight>
                <a:latin typeface="Circular"/>
              </a:rPr>
              <a:t>In the example interview snippet, portions have been highlighted and coded. The codes describe the idea or perception described in the text.</a:t>
            </a:r>
          </a:p>
          <a:p>
            <a:pPr algn="l" fontAlgn="base"/>
            <a:r>
              <a:rPr lang="en-GB" sz="600" b="0" i="0" dirty="0">
                <a:solidFill>
                  <a:srgbClr val="21262B"/>
                </a:solidFill>
                <a:effectLst/>
                <a:highlight>
                  <a:srgbClr val="FFFFFF"/>
                </a:highlight>
                <a:latin typeface="Circular"/>
              </a:rPr>
              <a:t>It pays to be exhaustive and thorough at this stage. Good practice involves scrutinizing the data several times, since new information and insight may become apparent upon further review that didn’t jump out at first glance. Multiple rounds of analysis also allow for the generation of more new codes.</a:t>
            </a:r>
          </a:p>
          <a:p>
            <a:pPr algn="l" fontAlgn="base"/>
            <a:r>
              <a:rPr lang="en-GB" sz="600" b="0" i="0" dirty="0">
                <a:solidFill>
                  <a:srgbClr val="21262B"/>
                </a:solidFill>
                <a:effectLst/>
                <a:highlight>
                  <a:srgbClr val="FFFFFF"/>
                </a:highlight>
                <a:latin typeface="Circular"/>
              </a:rPr>
              <a:t>Once the text is thoroughly reviewed, it’s time to collate the data into groups according to their code.</a:t>
            </a:r>
          </a:p>
          <a:p>
            <a:endParaRPr lang="en-GB" dirty="0"/>
          </a:p>
        </p:txBody>
      </p:sp>
      <p:sp>
        <p:nvSpPr>
          <p:cNvPr id="4" name="Slide Number Placeholder 3"/>
          <p:cNvSpPr>
            <a:spLocks noGrp="1"/>
          </p:cNvSpPr>
          <p:nvPr>
            <p:ph type="sldNum" sz="quarter" idx="5"/>
          </p:nvPr>
        </p:nvSpPr>
        <p:spPr/>
        <p:txBody>
          <a:bodyPr/>
          <a:lstStyle/>
          <a:p>
            <a:pPr rtl="0"/>
            <a:fld id="{32674CE4-FBD8-4481-AEFB-CA53E599A745}" type="slidenum">
              <a:rPr lang="en-GB" noProof="0" smtClean="0"/>
              <a:t>7</a:t>
            </a:fld>
            <a:endParaRPr lang="en-GB" noProof="0"/>
          </a:p>
        </p:txBody>
      </p:sp>
    </p:spTree>
    <p:extLst>
      <p:ext uri="{BB962C8B-B14F-4D97-AF65-F5344CB8AC3E}">
        <p14:creationId xmlns:p14="http://schemas.microsoft.com/office/powerpoint/2010/main" val="2661573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1262B"/>
                </a:solidFill>
                <a:effectLst/>
                <a:highlight>
                  <a:srgbClr val="FFFFFF"/>
                </a:highlight>
                <a:latin typeface="Circular"/>
              </a:rPr>
              <a:t>You’ll also be curating your codes and may elect to discard some on the basis that they are too broad or not directly relevant. You may also choose to redefine some of your codes as themes and integrate other codes into them. It all depends on the purpose and goal of your research.</a:t>
            </a:r>
            <a:endParaRPr lang="en-GB"/>
          </a:p>
        </p:txBody>
      </p:sp>
      <p:sp>
        <p:nvSpPr>
          <p:cNvPr id="4" name="Slide Number Placeholder 3"/>
          <p:cNvSpPr>
            <a:spLocks noGrp="1"/>
          </p:cNvSpPr>
          <p:nvPr>
            <p:ph type="sldNum" sz="quarter" idx="5"/>
          </p:nvPr>
        </p:nvSpPr>
        <p:spPr/>
        <p:txBody>
          <a:bodyPr/>
          <a:lstStyle/>
          <a:p>
            <a:pPr rtl="0"/>
            <a:fld id="{32674CE4-FBD8-4481-AEFB-CA53E599A745}" type="slidenum">
              <a:rPr lang="en-GB" noProof="0" smtClean="0"/>
              <a:t>8</a:t>
            </a:fld>
            <a:endParaRPr lang="en-GB" noProof="0"/>
          </a:p>
        </p:txBody>
      </p:sp>
    </p:spTree>
    <p:extLst>
      <p:ext uri="{BB962C8B-B14F-4D97-AF65-F5344CB8AC3E}">
        <p14:creationId xmlns:p14="http://schemas.microsoft.com/office/powerpoint/2010/main" val="25075299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9</a:t>
            </a:fld>
            <a:endParaRPr lang="en-GB"/>
          </a:p>
        </p:txBody>
      </p:sp>
    </p:spTree>
    <p:extLst>
      <p:ext uri="{BB962C8B-B14F-4D97-AF65-F5344CB8AC3E}">
        <p14:creationId xmlns:p14="http://schemas.microsoft.com/office/powerpoint/2010/main" val="3555486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10</a:t>
            </a:fld>
            <a:endParaRPr lang="en-GB"/>
          </a:p>
        </p:txBody>
      </p:sp>
    </p:spTree>
    <p:extLst>
      <p:ext uri="{BB962C8B-B14F-4D97-AF65-F5344CB8AC3E}">
        <p14:creationId xmlns:p14="http://schemas.microsoft.com/office/powerpoint/2010/main" val="5072205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r>
              <a:rPr lang="en-GB" b="0" i="0">
                <a:solidFill>
                  <a:srgbClr val="21262B"/>
                </a:solidFill>
                <a:effectLst/>
                <a:highlight>
                  <a:srgbClr val="F7F7F7"/>
                </a:highlight>
                <a:latin typeface="Circular"/>
              </a:rPr>
              <a:t>In our example, the conclusion may assert that it is common for women over the age of 50 to have negative experiences on professional networking sites, and that these are often tied to interactions with other users and a sense that using these sites requires specialized skills.</a:t>
            </a:r>
            <a:endParaRPr lang="en-GB"/>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11</a:t>
            </a:fld>
            <a:endParaRPr lang="en-GB"/>
          </a:p>
        </p:txBody>
      </p:sp>
    </p:spTree>
    <p:extLst>
      <p:ext uri="{BB962C8B-B14F-4D97-AF65-F5344CB8AC3E}">
        <p14:creationId xmlns:p14="http://schemas.microsoft.com/office/powerpoint/2010/main" val="36844191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12</a:t>
            </a:fld>
            <a:endParaRPr lang="en-GB"/>
          </a:p>
        </p:txBody>
      </p:sp>
    </p:spTree>
    <p:extLst>
      <p:ext uri="{BB962C8B-B14F-4D97-AF65-F5344CB8AC3E}">
        <p14:creationId xmlns:p14="http://schemas.microsoft.com/office/powerpoint/2010/main" val="21802422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13</a:t>
            </a:fld>
            <a:endParaRPr lang="en-GB"/>
          </a:p>
        </p:txBody>
      </p:sp>
    </p:spTree>
    <p:extLst>
      <p:ext uri="{BB962C8B-B14F-4D97-AF65-F5344CB8AC3E}">
        <p14:creationId xmlns:p14="http://schemas.microsoft.com/office/powerpoint/2010/main" val="13151099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14</a:t>
            </a:fld>
            <a:endParaRPr lang="en-GB"/>
          </a:p>
        </p:txBody>
      </p:sp>
    </p:spTree>
    <p:extLst>
      <p:ext uri="{BB962C8B-B14F-4D97-AF65-F5344CB8AC3E}">
        <p14:creationId xmlns:p14="http://schemas.microsoft.com/office/powerpoint/2010/main" val="17522607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15</a:t>
            </a:fld>
            <a:endParaRPr lang="en-GB"/>
          </a:p>
        </p:txBody>
      </p:sp>
    </p:spTree>
    <p:extLst>
      <p:ext uri="{BB962C8B-B14F-4D97-AF65-F5344CB8AC3E}">
        <p14:creationId xmlns:p14="http://schemas.microsoft.com/office/powerpoint/2010/main" val="37734327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9" name="Rectangle 18"/>
          <p:cNvSpPr/>
          <p:nvPr/>
        </p:nvSpPr>
        <p:spPr>
          <a:xfrm>
            <a:off x="0" y="0"/>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23" name="Rectangle 22"/>
          <p:cNvSpPr/>
          <p:nvPr/>
        </p:nvSpPr>
        <p:spPr>
          <a:xfrm flipV="1">
            <a:off x="7213577" y="3810001"/>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24" name="Rectangle 23"/>
          <p:cNvSpPr/>
          <p:nvPr/>
        </p:nvSpPr>
        <p:spPr>
          <a:xfrm flipV="1">
            <a:off x="7213601" y="3897010"/>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25" name="Rectangle 24"/>
          <p:cNvSpPr/>
          <p:nvPr/>
        </p:nvSpPr>
        <p:spPr>
          <a:xfrm flipV="1">
            <a:off x="7213601"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7" name="Rectangle 6"/>
          <p:cNvSpPr/>
          <p:nvPr/>
        </p:nvSpPr>
        <p:spPr>
          <a:xfrm>
            <a:off x="1" y="3649662"/>
            <a:ext cx="12192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10" name="Rectangle 9"/>
          <p:cNvSpPr/>
          <p:nvPr/>
        </p:nvSpPr>
        <p:spPr>
          <a:xfrm>
            <a:off x="1"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11" name="Rectangle 10"/>
          <p:cNvSpPr/>
          <p:nvPr/>
        </p:nvSpPr>
        <p:spPr>
          <a:xfrm flipV="1">
            <a:off x="8552068" y="3643090"/>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8" name="Title 7"/>
          <p:cNvSpPr>
            <a:spLocks noGrp="1"/>
          </p:cNvSpPr>
          <p:nvPr>
            <p:ph type="ctrTitle"/>
          </p:nvPr>
        </p:nvSpPr>
        <p:spPr>
          <a:xfrm>
            <a:off x="609600" y="2389009"/>
            <a:ext cx="11277600" cy="1470025"/>
          </a:xfrm>
        </p:spPr>
        <p:txBody>
          <a:bodyPr rtlCol="0" anchor="b"/>
          <a:lstStyle>
            <a:lvl1pPr>
              <a:defRPr sz="4400">
                <a:solidFill>
                  <a:schemeClr val="bg1"/>
                </a:solidFill>
              </a:defRPr>
            </a:lvl1pPr>
          </a:lstStyle>
          <a:p>
            <a:pPr rtl="0"/>
            <a:r>
              <a:rPr lang="en-US" noProof="0"/>
              <a:t>Click to edit Master title style</a:t>
            </a:r>
            <a:endParaRPr lang="en-GB" noProof="0"/>
          </a:p>
        </p:txBody>
      </p:sp>
      <p:sp>
        <p:nvSpPr>
          <p:cNvPr id="9" name="Subtitle 8"/>
          <p:cNvSpPr>
            <a:spLocks noGrp="1"/>
          </p:cNvSpPr>
          <p:nvPr>
            <p:ph type="subTitle" idx="1"/>
          </p:nvPr>
        </p:nvSpPr>
        <p:spPr>
          <a:xfrm>
            <a:off x="609600" y="3899938"/>
            <a:ext cx="6604000" cy="1752600"/>
          </a:xfrm>
        </p:spPr>
        <p:txBody>
          <a:bodyPr rtlCol="0"/>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US" noProof="0"/>
              <a:t>Click to edit Master subtitle style</a:t>
            </a:r>
            <a:endParaRPr lang="en-GB" noProof="0"/>
          </a:p>
        </p:txBody>
      </p:sp>
      <p:sp>
        <p:nvSpPr>
          <p:cNvPr id="17" name="Footer Placeholder 16"/>
          <p:cNvSpPr>
            <a:spLocks noGrp="1"/>
          </p:cNvSpPr>
          <p:nvPr>
            <p:ph type="ftr" sz="quarter" idx="11"/>
          </p:nvPr>
        </p:nvSpPr>
        <p:spPr>
          <a:xfrm>
            <a:off x="7265116" y="4205288"/>
            <a:ext cx="1727200" cy="457200"/>
          </a:xfrm>
        </p:spPr>
        <p:txBody>
          <a:bodyPr rtlCol="0"/>
          <a:lstStyle>
            <a:lvl1pPr>
              <a:defRPr>
                <a:solidFill>
                  <a:schemeClr val="accent2">
                    <a:lumMod val="75000"/>
                  </a:schemeClr>
                </a:solidFill>
              </a:defRPr>
            </a:lvl1pPr>
          </a:lstStyle>
          <a:p>
            <a:pPr rtl="0"/>
            <a:r>
              <a:rPr lang="en-GB" noProof="0"/>
              <a:t>Add a footer</a:t>
            </a:r>
          </a:p>
        </p:txBody>
      </p:sp>
      <p:sp>
        <p:nvSpPr>
          <p:cNvPr id="28" name="Date Placeholder 27"/>
          <p:cNvSpPr>
            <a:spLocks noGrp="1"/>
          </p:cNvSpPr>
          <p:nvPr>
            <p:ph type="dt" sz="half" idx="10"/>
          </p:nvPr>
        </p:nvSpPr>
        <p:spPr>
          <a:xfrm>
            <a:off x="9043832" y="4206240"/>
            <a:ext cx="1280160" cy="457200"/>
          </a:xfrm>
        </p:spPr>
        <p:txBody>
          <a:bodyPr rtlCol="0"/>
          <a:lstStyle>
            <a:lvl1pPr>
              <a:defRPr>
                <a:solidFill>
                  <a:schemeClr val="accent2">
                    <a:lumMod val="75000"/>
                  </a:schemeClr>
                </a:solidFill>
              </a:defRPr>
            </a:lvl1pPr>
          </a:lstStyle>
          <a:p>
            <a:pPr rtl="0"/>
            <a:fld id="{B4AAD351-6347-4318-B935-1E0F1B6A61D6}" type="datetime1">
              <a:rPr lang="en-GB" noProof="0" smtClean="0"/>
              <a:t>20/10/2025</a:t>
            </a:fld>
            <a:endParaRPr lang="en-GB" noProof="0"/>
          </a:p>
        </p:txBody>
      </p:sp>
      <p:sp>
        <p:nvSpPr>
          <p:cNvPr id="29" name="Slide Number Placeholder 28"/>
          <p:cNvSpPr>
            <a:spLocks noGrp="1"/>
          </p:cNvSpPr>
          <p:nvPr>
            <p:ph type="sldNum" sz="quarter" idx="12"/>
          </p:nvPr>
        </p:nvSpPr>
        <p:spPr>
          <a:xfrm>
            <a:off x="11093451" y="1136"/>
            <a:ext cx="996949" cy="365760"/>
          </a:xfrm>
        </p:spPr>
        <p:txBody>
          <a:bodyPr rtlCol="0"/>
          <a:lstStyle>
            <a:lvl1pPr algn="r">
              <a:defRPr sz="1800">
                <a:solidFill>
                  <a:schemeClr val="bg1"/>
                </a:solidFill>
              </a:defRPr>
            </a:lvl1pPr>
          </a:lstStyle>
          <a:p>
            <a:pPr rtl="0"/>
            <a:fld id="{401CF334-2D5C-4859-84A6-CA7E6E43FAEB}" type="slidenum">
              <a:rPr lang="en-GB" noProof="0" smtClean="0"/>
              <a:t>‹#›</a:t>
            </a:fld>
            <a:endParaRPr lang="en-GB" noProof="0"/>
          </a:p>
        </p:txBody>
      </p:sp>
    </p:spTree>
    <p:extLst>
      <p:ext uri="{BB962C8B-B14F-4D97-AF65-F5344CB8AC3E}">
        <p14:creationId xmlns:p14="http://schemas.microsoft.com/office/powerpoint/2010/main" val="360115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lvl1pPr>
              <a:defRPr/>
            </a:lvl1pPr>
            <a:lvl5pPr>
              <a:defRPr/>
            </a:lvl5pPr>
            <a:lvl6pPr>
              <a:defRPr/>
            </a:lvl6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71F23539-3F81-4F1E-A9B7-5CE0C1986E23}" type="datetime1">
              <a:rPr lang="en-GB" noProof="0" smtClean="0"/>
              <a:t>20/10/2025</a:t>
            </a:fld>
            <a:endParaRPr lang="en-GB" noProof="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a:p>
        </p:txBody>
      </p:sp>
    </p:spTree>
    <p:extLst>
      <p:ext uri="{BB962C8B-B14F-4D97-AF65-F5344CB8AC3E}">
        <p14:creationId xmlns:p14="http://schemas.microsoft.com/office/powerpoint/2010/main" val="3594303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68322"/>
            <a:ext cx="10363200" cy="1362075"/>
          </a:xfrm>
        </p:spPr>
        <p:txBody>
          <a:bodyPr rtlCol="0" anchor="b">
            <a:noAutofit/>
          </a:bodyPr>
          <a:lstStyle>
            <a:lvl1pPr algn="l">
              <a:buNone/>
              <a:defRPr sz="4300" b="1" cap="none" baseline="0">
                <a:ln w="12700">
                  <a:solidFill>
                    <a:schemeClr val="accent2">
                      <a:shade val="90000"/>
                      <a:satMod val="150000"/>
                    </a:schemeClr>
                  </a:solidFill>
                </a:ln>
                <a:solidFill>
                  <a:schemeClr val="accent2"/>
                </a:solidFill>
                <a:effectLst/>
              </a:defRPr>
            </a:lvl1pPr>
          </a:lstStyle>
          <a:p>
            <a:pPr rtl="0"/>
            <a:r>
              <a:rPr lang="en-US" noProof="0"/>
              <a:t>Click to edit Master title style</a:t>
            </a:r>
            <a:endParaRPr kumimoji="0" lang="en-GB" noProof="0"/>
          </a:p>
        </p:txBody>
      </p:sp>
      <p:sp>
        <p:nvSpPr>
          <p:cNvPr id="3" name="Text Placeholder 2"/>
          <p:cNvSpPr>
            <a:spLocks noGrp="1"/>
          </p:cNvSpPr>
          <p:nvPr>
            <p:ph type="body" idx="1"/>
          </p:nvPr>
        </p:nvSpPr>
        <p:spPr>
          <a:xfrm>
            <a:off x="963084" y="3367088"/>
            <a:ext cx="10363200" cy="1509712"/>
          </a:xfrm>
        </p:spPr>
        <p:txBody>
          <a:bodyPr rtlCol="0"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US" noProof="0"/>
              <a:t>Click to edit Master text styles</a:t>
            </a:r>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56854DA5-E4EE-42EA-9BC9-3160B1480769}" type="datetime1">
              <a:rPr lang="en-GB" noProof="0" smtClean="0"/>
              <a:t>20/10/2025</a:t>
            </a:fld>
            <a:endParaRPr lang="en-GB" noProof="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a:p>
        </p:txBody>
      </p:sp>
    </p:spTree>
    <p:extLst>
      <p:ext uri="{BB962C8B-B14F-4D97-AF65-F5344CB8AC3E}">
        <p14:creationId xmlns:p14="http://schemas.microsoft.com/office/powerpoint/2010/main" val="270512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609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a:p>
        </p:txBody>
      </p:sp>
      <p:sp>
        <p:nvSpPr>
          <p:cNvPr id="4" name="Content Placeholder 3"/>
          <p:cNvSpPr>
            <a:spLocks noGrp="1"/>
          </p:cNvSpPr>
          <p:nvPr>
            <p:ph sz="half" idx="2"/>
          </p:nvPr>
        </p:nvSpPr>
        <p:spPr>
          <a:xfrm>
            <a:off x="6197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5" name="Date Placeholder 4"/>
          <p:cNvSpPr>
            <a:spLocks noGrp="1"/>
          </p:cNvSpPr>
          <p:nvPr>
            <p:ph type="dt" sz="half" idx="10"/>
          </p:nvPr>
        </p:nvSpPr>
        <p:spPr/>
        <p:txBody>
          <a:bodyPr rtlCol="0"/>
          <a:lstStyle/>
          <a:p>
            <a:pPr rtl="0"/>
            <a:fld id="{E9A1BF5D-7537-4BA8-9976-6302714DE26C}" type="datetime1">
              <a:rPr lang="en-GB" noProof="0" smtClean="0"/>
              <a:t>20/10/2025</a:t>
            </a:fld>
            <a:endParaRPr lang="en-GB" noProof="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a:p>
        </p:txBody>
      </p:sp>
    </p:spTree>
    <p:extLst>
      <p:ext uri="{BB962C8B-B14F-4D97-AF65-F5344CB8AC3E}">
        <p14:creationId xmlns:p14="http://schemas.microsoft.com/office/powerpoint/2010/main" val="344644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rtlCol="0" anchor="ctr"/>
          <a:lstStyle>
            <a:lvl1pPr>
              <a:defRPr sz="4000" b="0" i="0" cap="none" baseline="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508000" y="2244970"/>
            <a:ext cx="5388864"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US" noProof="0"/>
              <a:t>Click to edit Master text styles</a:t>
            </a:r>
          </a:p>
        </p:txBody>
      </p:sp>
      <p:sp>
        <p:nvSpPr>
          <p:cNvPr id="5" name="Content Placeholder 4"/>
          <p:cNvSpPr>
            <a:spLocks noGrp="1"/>
          </p:cNvSpPr>
          <p:nvPr>
            <p:ph sz="quarter" idx="2"/>
          </p:nvPr>
        </p:nvSpPr>
        <p:spPr>
          <a:xfrm>
            <a:off x="508000" y="2708519"/>
            <a:ext cx="5388864"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a:p>
        </p:txBody>
      </p:sp>
      <p:sp>
        <p:nvSpPr>
          <p:cNvPr id="4" name="Text Placeholder 3"/>
          <p:cNvSpPr>
            <a:spLocks noGrp="1"/>
          </p:cNvSpPr>
          <p:nvPr>
            <p:ph type="body" sz="half" idx="3"/>
          </p:nvPr>
        </p:nvSpPr>
        <p:spPr>
          <a:xfrm>
            <a:off x="6294968" y="2244970"/>
            <a:ext cx="5389033"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US" noProof="0"/>
              <a:t>Click to edit Master text styles</a:t>
            </a:r>
          </a:p>
        </p:txBody>
      </p:sp>
      <p:sp>
        <p:nvSpPr>
          <p:cNvPr id="6" name="Content Placeholder 5"/>
          <p:cNvSpPr>
            <a:spLocks noGrp="1"/>
          </p:cNvSpPr>
          <p:nvPr>
            <p:ph sz="quarter" idx="4"/>
          </p:nvPr>
        </p:nvSpPr>
        <p:spPr>
          <a:xfrm>
            <a:off x="6291073" y="2708519"/>
            <a:ext cx="5389033"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a:p>
        </p:txBody>
      </p:sp>
      <p:sp>
        <p:nvSpPr>
          <p:cNvPr id="28" name="Footer Placeholder 27"/>
          <p:cNvSpPr>
            <a:spLocks noGrp="1"/>
          </p:cNvSpPr>
          <p:nvPr>
            <p:ph type="ftr" sz="quarter" idx="12"/>
          </p:nvPr>
        </p:nvSpPr>
        <p:spPr/>
        <p:txBody>
          <a:bodyPr rtlCol="0"/>
          <a:lstStyle/>
          <a:p>
            <a:pPr rtl="0"/>
            <a:r>
              <a:rPr lang="en-GB" noProof="0"/>
              <a:t>Add a footer</a:t>
            </a:r>
          </a:p>
        </p:txBody>
      </p:sp>
      <p:sp>
        <p:nvSpPr>
          <p:cNvPr id="26" name="Date Placeholder 25"/>
          <p:cNvSpPr>
            <a:spLocks noGrp="1"/>
          </p:cNvSpPr>
          <p:nvPr>
            <p:ph type="dt" sz="half" idx="10"/>
          </p:nvPr>
        </p:nvSpPr>
        <p:spPr/>
        <p:txBody>
          <a:bodyPr rtlCol="0"/>
          <a:lstStyle/>
          <a:p>
            <a:pPr rtl="0"/>
            <a:fld id="{8F8E4797-21F6-4D41-B035-97FEABB63BCE}" type="datetime1">
              <a:rPr lang="en-GB" noProof="0" smtClean="0"/>
              <a:t>20/10/2025</a:t>
            </a:fld>
            <a:endParaRPr lang="en-GB" noProof="0"/>
          </a:p>
        </p:txBody>
      </p:sp>
      <p:sp>
        <p:nvSpPr>
          <p:cNvPr id="27" name="Slide Number Placeholder 26"/>
          <p:cNvSpPr>
            <a:spLocks noGrp="1"/>
          </p:cNvSpPr>
          <p:nvPr>
            <p:ph type="sldNum" sz="quarter" idx="11"/>
          </p:nvPr>
        </p:nvSpPr>
        <p:spPr/>
        <p:txBody>
          <a:bodyPr rtlCol="0"/>
          <a:lstStyle/>
          <a:p>
            <a:pPr rtl="0"/>
            <a:fld id="{401CF334-2D5C-4859-84A6-CA7E6E43FAEB}" type="slidenum">
              <a:rPr lang="en-GB" noProof="0" smtClean="0"/>
              <a:t>‹#›</a:t>
            </a:fld>
            <a:endParaRPr lang="en-GB" noProof="0"/>
          </a:p>
        </p:txBody>
      </p:sp>
    </p:spTree>
    <p:extLst>
      <p:ext uri="{BB962C8B-B14F-4D97-AF65-F5344CB8AC3E}">
        <p14:creationId xmlns:p14="http://schemas.microsoft.com/office/powerpoint/2010/main" val="37071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rtlCol="0" anchor="ctr"/>
          <a:lstStyle>
            <a:lvl1pPr>
              <a:defRPr sz="4000">
                <a:solidFill>
                  <a:schemeClr val="tx2"/>
                </a:solidFill>
              </a:defRPr>
            </a:lvl1pPr>
          </a:lstStyle>
          <a:p>
            <a:pPr rtl="0"/>
            <a:r>
              <a:rPr lang="en-US" noProof="0"/>
              <a:t>Click to edit Master title style</a:t>
            </a:r>
            <a:endParaRPr lang="en-GB" noProof="0"/>
          </a:p>
        </p:txBody>
      </p:sp>
      <p:sp>
        <p:nvSpPr>
          <p:cNvPr id="4" name="Footer Placeholder 3"/>
          <p:cNvSpPr>
            <a:spLocks noGrp="1"/>
          </p:cNvSpPr>
          <p:nvPr>
            <p:ph type="ftr" sz="quarter" idx="11"/>
          </p:nvPr>
        </p:nvSpPr>
        <p:spPr>
          <a:xfrm>
            <a:off x="7010400" y="612648"/>
            <a:ext cx="1767840" cy="457200"/>
          </a:xfrm>
        </p:spPr>
        <p:txBody>
          <a:bodyPr rtlCol="0"/>
          <a:lstStyle/>
          <a:p>
            <a:pPr rtl="0"/>
            <a:r>
              <a:rPr lang="en-GB" noProof="0"/>
              <a:t>Add a footer</a:t>
            </a:r>
          </a:p>
        </p:txBody>
      </p:sp>
      <p:sp>
        <p:nvSpPr>
          <p:cNvPr id="3" name="Date Placeholder 2"/>
          <p:cNvSpPr>
            <a:spLocks noGrp="1"/>
          </p:cNvSpPr>
          <p:nvPr>
            <p:ph type="dt" sz="half" idx="10"/>
          </p:nvPr>
        </p:nvSpPr>
        <p:spPr>
          <a:xfrm>
            <a:off x="8778240" y="612648"/>
            <a:ext cx="1276352" cy="457200"/>
          </a:xfrm>
        </p:spPr>
        <p:txBody>
          <a:bodyPr rtlCol="0"/>
          <a:lstStyle/>
          <a:p>
            <a:pPr rtl="0"/>
            <a:fld id="{4EC45D07-A3FD-40EE-BB45-F5E3D0F2E1C8}" type="datetime1">
              <a:rPr lang="en-GB" noProof="0" smtClean="0"/>
              <a:t>20/10/2025</a:t>
            </a:fld>
            <a:endParaRPr lang="en-GB" noProof="0"/>
          </a:p>
        </p:txBody>
      </p:sp>
      <p:sp>
        <p:nvSpPr>
          <p:cNvPr id="5" name="Slide Number Placeholder 4"/>
          <p:cNvSpPr>
            <a:spLocks noGrp="1"/>
          </p:cNvSpPr>
          <p:nvPr>
            <p:ph type="sldNum" sz="quarter" idx="12"/>
          </p:nvPr>
        </p:nvSpPr>
        <p:spPr>
          <a:xfrm>
            <a:off x="10899648" y="2272"/>
            <a:ext cx="1016000" cy="365760"/>
          </a:xfrm>
        </p:spPr>
        <p:txBody>
          <a:bodyPr rtlCol="0"/>
          <a:lstStyle/>
          <a:p>
            <a:pPr rtl="0"/>
            <a:fld id="{401CF334-2D5C-4859-84A6-CA7E6E43FAEB}" type="slidenum">
              <a:rPr lang="en-GB" noProof="0" smtClean="0"/>
              <a:t>‹#›</a:t>
            </a:fld>
            <a:endParaRPr lang="en-GB" noProof="0"/>
          </a:p>
        </p:txBody>
      </p:sp>
    </p:spTree>
    <p:extLst>
      <p:ext uri="{BB962C8B-B14F-4D97-AF65-F5344CB8AC3E}">
        <p14:creationId xmlns:p14="http://schemas.microsoft.com/office/powerpoint/2010/main" val="3821952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a:t>Add a footer</a:t>
            </a:r>
          </a:p>
        </p:txBody>
      </p:sp>
      <p:sp>
        <p:nvSpPr>
          <p:cNvPr id="2" name="Date Placeholder 1"/>
          <p:cNvSpPr>
            <a:spLocks noGrp="1"/>
          </p:cNvSpPr>
          <p:nvPr>
            <p:ph type="dt" sz="half" idx="10"/>
          </p:nvPr>
        </p:nvSpPr>
        <p:spPr/>
        <p:txBody>
          <a:bodyPr rtlCol="0"/>
          <a:lstStyle/>
          <a:p>
            <a:pPr rtl="0"/>
            <a:fld id="{30FFDAF9-DFA9-4947-9568-03347A66D233}" type="datetime1">
              <a:rPr lang="en-GB" noProof="0" smtClean="0"/>
              <a:t>20/10/2025</a:t>
            </a:fld>
            <a:endParaRPr lang="en-GB" noProof="0"/>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a:p>
        </p:txBody>
      </p:sp>
    </p:spTree>
    <p:extLst>
      <p:ext uri="{BB962C8B-B14F-4D97-AF65-F5344CB8AC3E}">
        <p14:creationId xmlns:p14="http://schemas.microsoft.com/office/powerpoint/2010/main" val="113569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137995" y="1101970"/>
            <a:ext cx="4511040" cy="877824"/>
          </a:xfrm>
        </p:spPr>
        <p:txBody>
          <a:bodyPr rtlCol="0" anchor="b"/>
          <a:lstStyle>
            <a:lvl1pPr algn="l">
              <a:buNone/>
              <a:defRPr sz="1800" b="1"/>
            </a:lvl1pPr>
          </a:lstStyle>
          <a:p>
            <a:pPr rtl="0"/>
            <a:r>
              <a:rPr lang="en-GB" noProof="0"/>
              <a:t>Edit Master title style</a:t>
            </a:r>
          </a:p>
        </p:txBody>
      </p:sp>
      <p:sp>
        <p:nvSpPr>
          <p:cNvPr id="4" name="Content Placeholder 3"/>
          <p:cNvSpPr>
            <a:spLocks noGrp="1"/>
          </p:cNvSpPr>
          <p:nvPr>
            <p:ph sz="half" idx="1"/>
          </p:nvPr>
        </p:nvSpPr>
        <p:spPr>
          <a:xfrm>
            <a:off x="203200" y="776287"/>
            <a:ext cx="6803136" cy="5805083"/>
          </a:xfrm>
        </p:spPr>
        <p:txBody>
          <a:bodyPr rtlCol="0"/>
          <a:lstStyle>
            <a:lvl1pPr>
              <a:defRPr sz="3200"/>
            </a:lvl1pPr>
            <a:lvl2pPr>
              <a:defRPr sz="2800"/>
            </a:lvl2pPr>
            <a:lvl3pPr>
              <a:defRPr sz="2400"/>
            </a:lvl3pPr>
            <a:lvl4pPr>
              <a:defRPr sz="2000"/>
            </a:lvl4pPr>
            <a:lvl5pPr>
              <a:defRPr sz="20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a:p>
        </p:txBody>
      </p:sp>
      <p:sp>
        <p:nvSpPr>
          <p:cNvPr id="3" name="Text Placeholder 2"/>
          <p:cNvSpPr>
            <a:spLocks noGrp="1"/>
          </p:cNvSpPr>
          <p:nvPr>
            <p:ph type="body" idx="2"/>
          </p:nvPr>
        </p:nvSpPr>
        <p:spPr>
          <a:xfrm>
            <a:off x="7137995" y="2010727"/>
            <a:ext cx="4511040" cy="4580573"/>
          </a:xfrm>
        </p:spPr>
        <p:txBody>
          <a:bodyPr rtlCol="0"/>
          <a:lstStyle>
            <a:lvl1pPr marL="9144" indent="0">
              <a:buNone/>
              <a:defRPr sz="1400"/>
            </a:lvl1pPr>
            <a:lvl2pPr>
              <a:buNone/>
              <a:defRPr sz="1200"/>
            </a:lvl2pPr>
            <a:lvl3pPr>
              <a:buNone/>
              <a:defRPr sz="1000"/>
            </a:lvl3pPr>
            <a:lvl4pPr>
              <a:buNone/>
              <a:defRPr sz="900"/>
            </a:lvl4pPr>
            <a:lvl5pPr>
              <a:buNone/>
              <a:defRPr sz="900"/>
            </a:lvl5pPr>
          </a:lstStyle>
          <a:p>
            <a:pPr lvl="0" rtl="0" eaLnBrk="1" latinLnBrk="0" hangingPunct="1"/>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5" name="Date Placeholder 4"/>
          <p:cNvSpPr>
            <a:spLocks noGrp="1"/>
          </p:cNvSpPr>
          <p:nvPr>
            <p:ph type="dt" sz="half" idx="10"/>
          </p:nvPr>
        </p:nvSpPr>
        <p:spPr/>
        <p:txBody>
          <a:bodyPr rtlCol="0"/>
          <a:lstStyle/>
          <a:p>
            <a:pPr rtl="0"/>
            <a:fld id="{D89D711C-098E-40E1-BE23-CFCA1FAB8359}" type="datetime1">
              <a:rPr lang="en-GB" noProof="0" smtClean="0"/>
              <a:t>20/10/2025</a:t>
            </a:fld>
            <a:endParaRPr lang="en-GB" noProof="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a:p>
        </p:txBody>
      </p:sp>
    </p:spTree>
    <p:extLst>
      <p:ext uri="{BB962C8B-B14F-4D97-AF65-F5344CB8AC3E}">
        <p14:creationId xmlns:p14="http://schemas.microsoft.com/office/powerpoint/2010/main" val="498685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3" y="1109161"/>
            <a:ext cx="782404" cy="4681637"/>
          </a:xfrm>
        </p:spPr>
        <p:txBody>
          <a:bodyPr vert="vert270" lIns="45720" tIns="0" rIns="45720" rtlCol="0" anchor="t"/>
          <a:lstStyle>
            <a:lvl1pPr algn="ctr">
              <a:buNone/>
              <a:defRPr sz="2000" b="1"/>
            </a:lvl1pPr>
          </a:lstStyle>
          <a:p>
            <a:pPr rtl="0"/>
            <a:r>
              <a:rPr lang="en-US" noProof="0"/>
              <a:t>Click to edit Master title style</a:t>
            </a:r>
            <a:endParaRPr lang="en-GB" noProof="0"/>
          </a:p>
        </p:txBody>
      </p:sp>
      <p:sp>
        <p:nvSpPr>
          <p:cNvPr id="3" name="Picture Placeholder 2" descr="An empty placeholder to add an image. Click on the placeholder and select the image that you wish to add"/>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rtlCol="0"/>
          <a:lstStyle>
            <a:lvl1pPr marL="0" indent="0">
              <a:buNone/>
              <a:defRPr sz="3200"/>
            </a:lvl1pPr>
          </a:lstStyle>
          <a:p>
            <a:pPr rtl="0"/>
            <a:r>
              <a:rPr lang="en-US" noProof="0"/>
              <a:t>Click icon to add picture</a:t>
            </a:r>
            <a:endParaRPr kumimoji="0" lang="en-GB" noProof="0"/>
          </a:p>
        </p:txBody>
      </p:sp>
      <p:sp>
        <p:nvSpPr>
          <p:cNvPr id="4" name="Text Placeholder 3"/>
          <p:cNvSpPr>
            <a:spLocks noGrp="1"/>
          </p:cNvSpPr>
          <p:nvPr>
            <p:ph type="body" sz="half" idx="2"/>
          </p:nvPr>
        </p:nvSpPr>
        <p:spPr>
          <a:xfrm>
            <a:off x="8117924" y="3274309"/>
            <a:ext cx="3454400" cy="2516489"/>
          </a:xfrm>
        </p:spPr>
        <p:txBody>
          <a:bodyPr lIns="0" tIns="0" rIns="45720" rtlCol="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rtl="0" eaLnBrk="1" latinLnBrk="0" hangingPunct="1"/>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5" name="Date Placeholder 4"/>
          <p:cNvSpPr>
            <a:spLocks noGrp="1"/>
          </p:cNvSpPr>
          <p:nvPr>
            <p:ph type="dt" sz="half" idx="10"/>
          </p:nvPr>
        </p:nvSpPr>
        <p:spPr/>
        <p:txBody>
          <a:bodyPr rtlCol="0"/>
          <a:lstStyle/>
          <a:p>
            <a:pPr rtl="0"/>
            <a:fld id="{9A9A7A2F-7C81-4F05-8B4D-4983D3740BAF}" type="datetime1">
              <a:rPr lang="en-GB" noProof="0" smtClean="0"/>
              <a:t>20/10/2025</a:t>
            </a:fld>
            <a:endParaRPr lang="en-GB" noProof="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a:p>
        </p:txBody>
      </p:sp>
    </p:spTree>
    <p:extLst>
      <p:ext uri="{BB962C8B-B14F-4D97-AF65-F5344CB8AC3E}">
        <p14:creationId xmlns:p14="http://schemas.microsoft.com/office/powerpoint/2010/main" val="188361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lvl1pPr>
              <a:defRPr/>
            </a:lvl1pPr>
            <a:lvl5pPr>
              <a:defRPr/>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D2EB87B0-5071-4BC9-A19F-C3269318028C}" type="datetime1">
              <a:rPr lang="en-GB" noProof="0" smtClean="0"/>
              <a:t>20/10/2025</a:t>
            </a:fld>
            <a:endParaRPr lang="en-GB" noProof="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a:p>
        </p:txBody>
      </p:sp>
    </p:spTree>
    <p:extLst>
      <p:ext uri="{BB962C8B-B14F-4D97-AF65-F5344CB8AC3E}">
        <p14:creationId xmlns:p14="http://schemas.microsoft.com/office/powerpoint/2010/main" val="3467844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9042400" y="1143000"/>
            <a:ext cx="2540000" cy="5448300"/>
          </a:xfrm>
        </p:spPr>
        <p:txBody>
          <a:bodyPr vert="eaVert" rtlCol="0"/>
          <a:lstStyle>
            <a:lvl1pPr>
              <a:defRPr/>
            </a:lvl1pPr>
          </a:lstStyle>
          <a:p>
            <a:pPr rtl="0"/>
            <a:r>
              <a:rPr lang="en-GB" noProof="0"/>
              <a:t>Edit Master title style</a:t>
            </a:r>
          </a:p>
        </p:txBody>
      </p:sp>
      <p:sp>
        <p:nvSpPr>
          <p:cNvPr id="3" name="Vertical Text Placeholder 2"/>
          <p:cNvSpPr>
            <a:spLocks noGrp="1"/>
          </p:cNvSpPr>
          <p:nvPr>
            <p:ph type="body" orient="vert" idx="1" hasCustomPrompt="1"/>
          </p:nvPr>
        </p:nvSpPr>
        <p:spPr>
          <a:xfrm>
            <a:off x="609600" y="1143000"/>
            <a:ext cx="8331200" cy="5448300"/>
          </a:xfrm>
        </p:spPr>
        <p:txBody>
          <a:bodyPr vert="eaVert" rtlCol="0"/>
          <a:lstStyle>
            <a:lvl5pPr>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54B4CBB3-9133-42BF-BC20-6F6E1888C21F}" type="datetime1">
              <a:rPr lang="en-GB" noProof="0" smtClean="0"/>
              <a:t>20/10/2025</a:t>
            </a:fld>
            <a:endParaRPr lang="en-GB" noProof="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a:p>
        </p:txBody>
      </p:sp>
    </p:spTree>
    <p:extLst>
      <p:ext uri="{BB962C8B-B14F-4D97-AF65-F5344CB8AC3E}">
        <p14:creationId xmlns:p14="http://schemas.microsoft.com/office/powerpoint/2010/main" val="297808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alpha val="88000"/>
          </a:schemeClr>
        </a:solidFill>
        <a:effectLst/>
      </p:bgPr>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30" name="Rectangle 29"/>
          <p:cNvSpPr/>
          <p:nvPr/>
        </p:nvSpPr>
        <p:spPr>
          <a:xfrm>
            <a:off x="1"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31" name="Rectangle 30"/>
          <p:cNvSpPr/>
          <p:nvPr/>
        </p:nvSpPr>
        <p:spPr>
          <a:xfrm flipV="1">
            <a:off x="7213577"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32" name="Rectangle 31"/>
          <p:cNvSpPr/>
          <p:nvPr/>
        </p:nvSpPr>
        <p:spPr>
          <a:xfrm flipV="1">
            <a:off x="7213601"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p>
        </p:txBody>
      </p:sp>
      <p:sp>
        <p:nvSpPr>
          <p:cNvPr id="22" name="Title Placeholder 21"/>
          <p:cNvSpPr>
            <a:spLocks noGrp="1"/>
          </p:cNvSpPr>
          <p:nvPr>
            <p:ph type="title"/>
          </p:nvPr>
        </p:nvSpPr>
        <p:spPr>
          <a:xfrm>
            <a:off x="609600" y="1143000"/>
            <a:ext cx="10972800" cy="1066800"/>
          </a:xfrm>
          <a:prstGeom prst="rect">
            <a:avLst/>
          </a:prstGeom>
        </p:spPr>
        <p:txBody>
          <a:bodyPr vert="horz" rtlCol="0" anchor="ctr">
            <a:normAutofit/>
          </a:bodyPr>
          <a:lstStyle/>
          <a:p>
            <a:pPr rtl="0"/>
            <a:r>
              <a:rPr lang="en-US" noProof="0"/>
              <a:t>Click to edit Master title style</a:t>
            </a:r>
            <a:endParaRPr lang="en-GB" noProof="0"/>
          </a:p>
        </p:txBody>
      </p:sp>
      <p:sp>
        <p:nvSpPr>
          <p:cNvPr id="13" name="Text Placeholder 12"/>
          <p:cNvSpPr>
            <a:spLocks noGrp="1"/>
          </p:cNvSpPr>
          <p:nvPr>
            <p:ph type="body" idx="1"/>
          </p:nvPr>
        </p:nvSpPr>
        <p:spPr>
          <a:xfrm>
            <a:off x="609600" y="2249424"/>
            <a:ext cx="10972800" cy="4325112"/>
          </a:xfrm>
          <a:prstGeom prst="rect">
            <a:avLst/>
          </a:prstGeom>
        </p:spPr>
        <p:txBody>
          <a:bodyPr vert="horz"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Footer Placeholder 2"/>
          <p:cNvSpPr>
            <a:spLocks noGrp="1"/>
          </p:cNvSpPr>
          <p:nvPr>
            <p:ph type="ftr" sz="quarter" idx="3"/>
          </p:nvPr>
        </p:nvSpPr>
        <p:spPr>
          <a:xfrm>
            <a:off x="7010400" y="612648"/>
            <a:ext cx="1767840" cy="457200"/>
          </a:xfrm>
          <a:prstGeom prst="rect">
            <a:avLst/>
          </a:prstGeom>
        </p:spPr>
        <p:txBody>
          <a:bodyPr vert="horz" rtlCol="0"/>
          <a:lstStyle>
            <a:lvl1pPr algn="r" eaLnBrk="1" latinLnBrk="0" hangingPunct="1">
              <a:defRPr kumimoji="0" sz="1100">
                <a:solidFill>
                  <a:schemeClr val="accent2">
                    <a:lumMod val="75000"/>
                  </a:schemeClr>
                </a:solidFill>
              </a:defRPr>
            </a:lvl1pPr>
          </a:lstStyle>
          <a:p>
            <a:pPr rtl="0"/>
            <a:r>
              <a:rPr lang="en-GB" noProof="0"/>
              <a:t>Add a footer</a:t>
            </a:r>
          </a:p>
        </p:txBody>
      </p:sp>
      <p:sp>
        <p:nvSpPr>
          <p:cNvPr id="14" name="Date Placeholder 13"/>
          <p:cNvSpPr>
            <a:spLocks noGrp="1"/>
          </p:cNvSpPr>
          <p:nvPr>
            <p:ph type="dt" sz="half" idx="2"/>
          </p:nvPr>
        </p:nvSpPr>
        <p:spPr>
          <a:xfrm>
            <a:off x="8782048" y="612648"/>
            <a:ext cx="1276352" cy="457200"/>
          </a:xfrm>
          <a:prstGeom prst="rect">
            <a:avLst/>
          </a:prstGeom>
        </p:spPr>
        <p:txBody>
          <a:bodyPr vert="horz" rtlCol="0"/>
          <a:lstStyle>
            <a:lvl1pPr algn="l" eaLnBrk="1" latinLnBrk="0" hangingPunct="1">
              <a:defRPr kumimoji="0" sz="1100">
                <a:solidFill>
                  <a:schemeClr val="accent2">
                    <a:lumMod val="75000"/>
                  </a:schemeClr>
                </a:solidFill>
              </a:defRPr>
            </a:lvl1pPr>
          </a:lstStyle>
          <a:p>
            <a:pPr rtl="0"/>
            <a:fld id="{8B045440-74F0-4B44-BEF6-1040C3E911E1}" type="datetime1">
              <a:rPr lang="en-GB" noProof="0" smtClean="0"/>
              <a:t>20/10/2025</a:t>
            </a:fld>
            <a:endParaRPr lang="en-GB" noProof="0"/>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rtlCol="0" anchor="b"/>
          <a:lstStyle>
            <a:lvl1pPr algn="r" eaLnBrk="1" latinLnBrk="0" hangingPunct="1">
              <a:defRPr kumimoji="0" sz="1800">
                <a:solidFill>
                  <a:srgbClr val="FFFFFF"/>
                </a:solidFill>
              </a:defRPr>
            </a:lvl1pPr>
          </a:lstStyle>
          <a:p>
            <a:pPr rtl="0"/>
            <a:fld id="{401CF334-2D5C-4859-84A6-CA7E6E43FAEB}" type="slidenum">
              <a:rPr lang="en-GB" noProof="0" smtClean="0"/>
              <a:t>‹#›</a:t>
            </a:fld>
            <a:endParaRPr lang="en-GB" noProof="0"/>
          </a:p>
        </p:txBody>
      </p:sp>
    </p:spTree>
    <p:extLst>
      <p:ext uri="{BB962C8B-B14F-4D97-AF65-F5344CB8AC3E}">
        <p14:creationId xmlns:p14="http://schemas.microsoft.com/office/powerpoint/2010/main" val="2132171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melissamorrisportfolio.weebly.com/uploads/4/7/7/3/47737847/functional_behavior_assessment_for_applied_behavior_analysis.pdf" TargetMode="External"/><Relationship Id="rId2" Type="http://schemas.openxmlformats.org/officeDocument/2006/relationships/hyperlink" Target="https://paperpile.com/g/thematic-analysis/#num-2-generating-initial-cod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4946044" y="55438"/>
            <a:ext cx="6253317" cy="3686015"/>
          </a:xfrm>
        </p:spPr>
        <p:txBody>
          <a:bodyPr>
            <a:normAutofit/>
          </a:bodyPr>
          <a:lstStyle/>
          <a:p>
            <a:r>
              <a:rPr lang="en-US" sz="8000"/>
              <a:t>Thematic Analysis</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r>
              <a:rPr lang="en-US" sz="2400">
                <a:solidFill>
                  <a:schemeClr val="tx1">
                    <a:lumMod val="85000"/>
                    <a:lumOff val="15000"/>
                  </a:schemeClr>
                </a:solidFill>
              </a:rPr>
              <a:t>Dr charlotte Greenway</a:t>
            </a: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1" y="1"/>
            <a:ext cx="4635315" cy="6857999"/>
          </a:xfrm>
          <a:prstGeom prst="rect">
            <a:avLst/>
          </a:prstGeom>
        </p:spPr>
      </p:pic>
    </p:spTree>
    <p:extLst>
      <p:ext uri="{BB962C8B-B14F-4D97-AF65-F5344CB8AC3E}">
        <p14:creationId xmlns:p14="http://schemas.microsoft.com/office/powerpoint/2010/main" val="4043737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57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18EBF-D94F-4678-B772-A49B2C0E5C2D}"/>
              </a:ext>
            </a:extLst>
          </p:cNvPr>
          <p:cNvSpPr>
            <a:spLocks noGrp="1"/>
          </p:cNvSpPr>
          <p:nvPr>
            <p:ph type="title"/>
          </p:nvPr>
        </p:nvSpPr>
        <p:spPr>
          <a:xfrm>
            <a:off x="542691" y="223271"/>
            <a:ext cx="10058400" cy="1450757"/>
          </a:xfrm>
        </p:spPr>
        <p:txBody>
          <a:bodyPr/>
          <a:lstStyle/>
          <a:p>
            <a:r>
              <a:rPr lang="en-GB" dirty="0"/>
              <a:t>TA –</a:t>
            </a:r>
            <a:r>
              <a:rPr lang="en-GB" sz="1100" dirty="0"/>
              <a:t> </a:t>
            </a:r>
            <a:r>
              <a:rPr lang="en-GB" dirty="0"/>
              <a:t>flexible -</a:t>
            </a:r>
          </a:p>
        </p:txBody>
      </p:sp>
      <p:graphicFrame>
        <p:nvGraphicFramePr>
          <p:cNvPr id="4" name="Content Placeholder 3">
            <a:extLst>
              <a:ext uri="{FF2B5EF4-FFF2-40B4-BE49-F238E27FC236}">
                <a16:creationId xmlns:a16="http://schemas.microsoft.com/office/drawing/2014/main" id="{930AA7E8-51B5-4807-B49A-D1004E36CFD9}"/>
              </a:ext>
            </a:extLst>
          </p:cNvPr>
          <p:cNvGraphicFramePr>
            <a:graphicFrameLocks noGrp="1"/>
          </p:cNvGraphicFramePr>
          <p:nvPr>
            <p:ph idx="1"/>
          </p:nvPr>
        </p:nvGraphicFramePr>
        <p:xfrm>
          <a:off x="101104" y="1935059"/>
          <a:ext cx="1512106" cy="4354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87726FA-DCD1-4A68-BB58-0A0C5BEC2801}"/>
              </a:ext>
            </a:extLst>
          </p:cNvPr>
          <p:cNvSpPr txBox="1"/>
          <p:nvPr/>
        </p:nvSpPr>
        <p:spPr>
          <a:xfrm>
            <a:off x="1761892" y="2127014"/>
            <a:ext cx="3568391" cy="1638910"/>
          </a:xfrm>
          <a:prstGeom prst="rect">
            <a:avLst/>
          </a:prstGeom>
          <a:noFill/>
          <a:ln>
            <a:solidFill>
              <a:schemeClr val="tx1"/>
            </a:solidFill>
          </a:ln>
        </p:spPr>
        <p:txBody>
          <a:bodyPr wrap="square" rtlCol="0">
            <a:spAutoFit/>
          </a:bodyPr>
          <a:lstStyle/>
          <a:p>
            <a:r>
              <a:rPr lang="en-GB" b="1" dirty="0"/>
              <a:t>Inductive TA </a:t>
            </a:r>
          </a:p>
          <a:p>
            <a:r>
              <a:rPr lang="en-GB" dirty="0"/>
              <a:t>Analysis is grounded in the data, rather than existing theories and concepts – you stay as close as possible to the meanings in the data</a:t>
            </a:r>
          </a:p>
          <a:p>
            <a:endParaRPr lang="en-GB" sz="1050" b="1" dirty="0"/>
          </a:p>
        </p:txBody>
      </p:sp>
      <p:sp>
        <p:nvSpPr>
          <p:cNvPr id="7" name="TextBox 6">
            <a:extLst>
              <a:ext uri="{FF2B5EF4-FFF2-40B4-BE49-F238E27FC236}">
                <a16:creationId xmlns:a16="http://schemas.microsoft.com/office/drawing/2014/main" id="{86844498-B843-48BE-8ED0-68C48509EBEE}"/>
              </a:ext>
            </a:extLst>
          </p:cNvPr>
          <p:cNvSpPr txBox="1"/>
          <p:nvPr/>
        </p:nvSpPr>
        <p:spPr>
          <a:xfrm>
            <a:off x="5478965" y="2127015"/>
            <a:ext cx="3568391" cy="1631216"/>
          </a:xfrm>
          <a:prstGeom prst="rect">
            <a:avLst/>
          </a:prstGeom>
          <a:noFill/>
          <a:ln>
            <a:solidFill>
              <a:schemeClr val="tx1"/>
            </a:solidFill>
          </a:ln>
        </p:spPr>
        <p:txBody>
          <a:bodyPr wrap="square" lIns="91440" tIns="45720" rIns="91440" bIns="45720" rtlCol="0" anchor="t">
            <a:spAutoFit/>
          </a:bodyPr>
          <a:lstStyle/>
          <a:p>
            <a:r>
              <a:rPr lang="en-GB" b="1" dirty="0"/>
              <a:t>Semantic TA</a:t>
            </a:r>
          </a:p>
          <a:p>
            <a:r>
              <a:rPr lang="en-GB" dirty="0"/>
              <a:t>Focuses on the surface meaning of the data, the things that are explicitly stated. </a:t>
            </a:r>
          </a:p>
          <a:p>
            <a:endParaRPr lang="en-GB" sz="1000" dirty="0"/>
          </a:p>
          <a:p>
            <a:r>
              <a:rPr lang="en-GB" dirty="0"/>
              <a:t> </a:t>
            </a:r>
          </a:p>
        </p:txBody>
      </p:sp>
      <p:sp>
        <p:nvSpPr>
          <p:cNvPr id="8" name="TextBox 7">
            <a:extLst>
              <a:ext uri="{FF2B5EF4-FFF2-40B4-BE49-F238E27FC236}">
                <a16:creationId xmlns:a16="http://schemas.microsoft.com/office/drawing/2014/main" id="{B0D613E1-4B85-4EA4-8BB6-F60382F43940}"/>
              </a:ext>
            </a:extLst>
          </p:cNvPr>
          <p:cNvSpPr txBox="1"/>
          <p:nvPr/>
        </p:nvSpPr>
        <p:spPr>
          <a:xfrm flipH="1">
            <a:off x="9218339" y="2127015"/>
            <a:ext cx="2765504" cy="4093428"/>
          </a:xfrm>
          <a:prstGeom prst="rect">
            <a:avLst/>
          </a:prstGeom>
          <a:noFill/>
          <a:ln>
            <a:solidFill>
              <a:schemeClr val="tx1"/>
            </a:solidFill>
          </a:ln>
        </p:spPr>
        <p:txBody>
          <a:bodyPr wrap="square" rtlCol="0">
            <a:spAutoFit/>
          </a:bodyPr>
          <a:lstStyle/>
          <a:p>
            <a:r>
              <a:rPr lang="en-GB" sz="2000" b="1" dirty="0"/>
              <a:t>Descriptive TA</a:t>
            </a:r>
          </a:p>
          <a:p>
            <a:r>
              <a:rPr lang="en-GB" sz="2000" dirty="0"/>
              <a:t>Refers to analysis that primarily summarises and describes patterned meaning in the data.</a:t>
            </a:r>
          </a:p>
          <a:p>
            <a:endParaRPr lang="en-GB" sz="2000" dirty="0"/>
          </a:p>
          <a:p>
            <a:r>
              <a:rPr lang="en-GB" sz="2000" b="1" dirty="0"/>
              <a:t>Interpretative TA</a:t>
            </a:r>
          </a:p>
          <a:p>
            <a:r>
              <a:rPr lang="en-GB" sz="2000" dirty="0"/>
              <a:t>Goes beyond description to decipher the deeper meanings in the data and interpret their importance.</a:t>
            </a:r>
          </a:p>
          <a:p>
            <a:endParaRPr lang="en-GB" sz="2000" dirty="0"/>
          </a:p>
        </p:txBody>
      </p:sp>
      <p:sp>
        <p:nvSpPr>
          <p:cNvPr id="9" name="TextBox 8">
            <a:extLst>
              <a:ext uri="{FF2B5EF4-FFF2-40B4-BE49-F238E27FC236}">
                <a16:creationId xmlns:a16="http://schemas.microsoft.com/office/drawing/2014/main" id="{0CEC98F8-9E4D-7250-23D0-126848143B71}"/>
              </a:ext>
            </a:extLst>
          </p:cNvPr>
          <p:cNvSpPr txBox="1"/>
          <p:nvPr/>
        </p:nvSpPr>
        <p:spPr>
          <a:xfrm>
            <a:off x="1784193" y="4112173"/>
            <a:ext cx="7214334" cy="2031325"/>
          </a:xfrm>
          <a:prstGeom prst="rect">
            <a:avLst/>
          </a:prstGeom>
          <a:solidFill>
            <a:schemeClr val="accent2">
              <a:lumMod val="75000"/>
            </a:schemeClr>
          </a:solidFill>
        </p:spPr>
        <p:txBody>
          <a:bodyPr wrap="square">
            <a:spAutoFit/>
          </a:bodyPr>
          <a:lstStyle/>
          <a:p>
            <a:r>
              <a:rPr lang="en-GB" dirty="0">
                <a:solidFill>
                  <a:schemeClr val="bg1"/>
                </a:solidFill>
              </a:rPr>
              <a:t>Braun and Clarke’s (2006) </a:t>
            </a:r>
            <a:r>
              <a:rPr lang="en-GB" b="1" dirty="0">
                <a:solidFill>
                  <a:schemeClr val="bg1"/>
                </a:solidFill>
              </a:rPr>
              <a:t>thematic analysis</a:t>
            </a:r>
            <a:r>
              <a:rPr lang="en-GB" dirty="0">
                <a:solidFill>
                  <a:schemeClr val="bg1"/>
                </a:solidFill>
              </a:rPr>
              <a:t> is a flexible method for identifying, analysing, and interpreting patterns of meaning—known as </a:t>
            </a:r>
            <a:r>
              <a:rPr lang="en-GB" i="1" dirty="0">
                <a:solidFill>
                  <a:schemeClr val="bg1"/>
                </a:solidFill>
              </a:rPr>
              <a:t>themes</a:t>
            </a:r>
            <a:r>
              <a:rPr lang="en-GB" dirty="0">
                <a:solidFill>
                  <a:schemeClr val="bg1"/>
                </a:solidFill>
              </a:rPr>
              <a:t>—within qualitative data. It provides a clear, step-by-step approach that helps researchers move from raw data to rich, detailed, and complex accounts of what participants have said. Unlike other qualitative approaches, it is not tied to a specific theoretical framework, making it widely applicable across disciplines and research questions.</a:t>
            </a:r>
          </a:p>
        </p:txBody>
      </p:sp>
    </p:spTree>
    <p:extLst>
      <p:ext uri="{BB962C8B-B14F-4D97-AF65-F5344CB8AC3E}">
        <p14:creationId xmlns:p14="http://schemas.microsoft.com/office/powerpoint/2010/main" val="391293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a:extLst>
              <a:ext uri="{FF2B5EF4-FFF2-40B4-BE49-F238E27FC236}">
                <a16:creationId xmlns:a16="http://schemas.microsoft.com/office/drawing/2014/main" id="{F3BBB4F7-580C-4B81-BD91-BC75FCC1316D}"/>
              </a:ext>
            </a:extLst>
          </p:cNvPr>
          <p:cNvPicPr>
            <a:picLocks noGrp="1" noChangeAspect="1"/>
          </p:cNvPicPr>
          <p:nvPr>
            <p:ph idx="1"/>
          </p:nvPr>
        </p:nvPicPr>
        <p:blipFill>
          <a:blip r:embed="rId3"/>
          <a:stretch>
            <a:fillRect/>
          </a:stretch>
        </p:blipFill>
        <p:spPr>
          <a:xfrm>
            <a:off x="503275" y="679297"/>
            <a:ext cx="10738883" cy="5968943"/>
          </a:xfrm>
        </p:spPr>
      </p:pic>
      <p:sp>
        <p:nvSpPr>
          <p:cNvPr id="14" name="TextBox 13">
            <a:extLst>
              <a:ext uri="{FF2B5EF4-FFF2-40B4-BE49-F238E27FC236}">
                <a16:creationId xmlns:a16="http://schemas.microsoft.com/office/drawing/2014/main" id="{23FDB26C-A3D8-4158-B029-18DE40EC75B3}"/>
              </a:ext>
            </a:extLst>
          </p:cNvPr>
          <p:cNvSpPr txBox="1"/>
          <p:nvPr/>
        </p:nvSpPr>
        <p:spPr>
          <a:xfrm>
            <a:off x="9955013" y="6347367"/>
            <a:ext cx="3092605" cy="400110"/>
          </a:xfrm>
          <a:prstGeom prst="rect">
            <a:avLst/>
          </a:prstGeom>
          <a:noFill/>
        </p:spPr>
        <p:txBody>
          <a:bodyPr wrap="square">
            <a:spAutoFit/>
          </a:bodyPr>
          <a:lstStyle/>
          <a:p>
            <a:r>
              <a:rPr lang="en-GB" sz="2000"/>
              <a:t>Braun and Clarke  </a:t>
            </a:r>
          </a:p>
        </p:txBody>
      </p:sp>
    </p:spTree>
    <p:extLst>
      <p:ext uri="{BB962C8B-B14F-4D97-AF65-F5344CB8AC3E}">
        <p14:creationId xmlns:p14="http://schemas.microsoft.com/office/powerpoint/2010/main" val="850028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Familiarisation </a:t>
            </a:r>
          </a:p>
        </p:txBody>
      </p:sp>
      <p:sp>
        <p:nvSpPr>
          <p:cNvPr id="3" name="Content Placeholder 2"/>
          <p:cNvSpPr>
            <a:spLocks noGrp="1"/>
          </p:cNvSpPr>
          <p:nvPr>
            <p:ph idx="1"/>
          </p:nvPr>
        </p:nvSpPr>
        <p:spPr/>
        <p:txBody>
          <a:bodyPr rtlCol="0"/>
          <a:lstStyle/>
          <a:p>
            <a:pPr rtl="0"/>
            <a:r>
              <a:rPr lang="en-GB"/>
              <a:t>The first step in any qualitative analysis is reading and re-reading the transcripts. </a:t>
            </a:r>
          </a:p>
          <a:p>
            <a:pPr rtl="0"/>
            <a:r>
              <a:rPr lang="en-GB"/>
              <a:t>You should be very familiar with your entire body of data (i.e. all the interviews and any other data you may be using) before you go any further. At this stage, it is useful to make notes and jot down early impressions. </a:t>
            </a:r>
          </a:p>
        </p:txBody>
      </p:sp>
    </p:spTree>
    <p:extLst>
      <p:ext uri="{BB962C8B-B14F-4D97-AF65-F5344CB8AC3E}">
        <p14:creationId xmlns:p14="http://schemas.microsoft.com/office/powerpoint/2010/main" val="185189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047" y="598252"/>
            <a:ext cx="10972800" cy="1066800"/>
          </a:xfrm>
        </p:spPr>
        <p:txBody>
          <a:bodyPr rtlCol="0"/>
          <a:lstStyle/>
          <a:p>
            <a:pPr rtl="0"/>
            <a:r>
              <a:rPr lang="en-GB" dirty="0"/>
              <a:t>Generating initial codes</a:t>
            </a:r>
          </a:p>
        </p:txBody>
      </p:sp>
      <p:sp>
        <p:nvSpPr>
          <p:cNvPr id="3" name="Content Placeholder 2"/>
          <p:cNvSpPr>
            <a:spLocks noGrp="1"/>
          </p:cNvSpPr>
          <p:nvPr>
            <p:ph idx="1"/>
          </p:nvPr>
        </p:nvSpPr>
        <p:spPr>
          <a:xfrm>
            <a:off x="415047" y="2106658"/>
            <a:ext cx="5512340" cy="4325112"/>
          </a:xfrm>
        </p:spPr>
        <p:txBody>
          <a:bodyPr rtlCol="0">
            <a:normAutofit/>
          </a:bodyPr>
          <a:lstStyle/>
          <a:p>
            <a:pPr marL="109728" indent="0" rtl="0">
              <a:buNone/>
            </a:pPr>
            <a:r>
              <a:rPr lang="en-GB"/>
              <a:t>In this phase we start to organise our data in a meaningful and systematic way. Coding reduces lots of data into small chunks of meaning. There are different ways to code and the method will be determined by your perspective and research questions.</a:t>
            </a:r>
          </a:p>
        </p:txBody>
      </p:sp>
      <p:sp>
        <p:nvSpPr>
          <p:cNvPr id="5" name="TextBox 4">
            <a:extLst>
              <a:ext uri="{FF2B5EF4-FFF2-40B4-BE49-F238E27FC236}">
                <a16:creationId xmlns:a16="http://schemas.microsoft.com/office/drawing/2014/main" id="{22CFBDEB-E604-27B8-F565-45929D906535}"/>
              </a:ext>
            </a:extLst>
          </p:cNvPr>
          <p:cNvSpPr txBox="1"/>
          <p:nvPr/>
        </p:nvSpPr>
        <p:spPr>
          <a:xfrm>
            <a:off x="6485107" y="1289628"/>
            <a:ext cx="4987047" cy="2246769"/>
          </a:xfrm>
          <a:prstGeom prst="rect">
            <a:avLst/>
          </a:prstGeom>
          <a:noFill/>
          <a:ln w="28575">
            <a:solidFill>
              <a:schemeClr val="accent2">
                <a:lumMod val="75000"/>
              </a:schemeClr>
            </a:solidFill>
          </a:ln>
        </p:spPr>
        <p:txBody>
          <a:bodyPr wrap="square">
            <a:spAutoFit/>
          </a:bodyPr>
          <a:lstStyle/>
          <a:p>
            <a:r>
              <a:rPr lang="en-GB" sz="2800" b="0" i="0">
                <a:solidFill>
                  <a:srgbClr val="21262B"/>
                </a:solidFill>
                <a:effectLst/>
                <a:highlight>
                  <a:srgbClr val="FFFFFF"/>
                </a:highlight>
                <a:latin typeface="Calibri" panose="020F0502020204030204" pitchFamily="34" charset="0"/>
                <a:cs typeface="Calibri" panose="020F0502020204030204" pitchFamily="34" charset="0"/>
              </a:rPr>
              <a:t>This often means highlighting portions of the text and applying labels, aka codes, to them that describe the nature of their content.</a:t>
            </a:r>
            <a:endParaRPr lang="en-GB" sz="2800">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BBE3AC88-DF16-D940-2A4E-E28CDD9EE806}"/>
              </a:ext>
            </a:extLst>
          </p:cNvPr>
          <p:cNvPicPr>
            <a:picLocks noChangeAspect="1"/>
          </p:cNvPicPr>
          <p:nvPr/>
        </p:nvPicPr>
        <p:blipFill>
          <a:blip r:embed="rId3"/>
          <a:stretch>
            <a:fillRect/>
          </a:stretch>
        </p:blipFill>
        <p:spPr>
          <a:xfrm>
            <a:off x="5901447" y="3978003"/>
            <a:ext cx="5967067" cy="2658057"/>
          </a:xfrm>
          <a:prstGeom prst="rect">
            <a:avLst/>
          </a:prstGeom>
        </p:spPr>
      </p:pic>
    </p:spTree>
    <p:extLst>
      <p:ext uri="{BB962C8B-B14F-4D97-AF65-F5344CB8AC3E}">
        <p14:creationId xmlns:p14="http://schemas.microsoft.com/office/powerpoint/2010/main" val="3401855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5E708-5C62-84EA-ACC3-8AC584D42E75}"/>
              </a:ext>
            </a:extLst>
          </p:cNvPr>
          <p:cNvSpPr>
            <a:spLocks noGrp="1"/>
          </p:cNvSpPr>
          <p:nvPr>
            <p:ph type="title"/>
          </p:nvPr>
        </p:nvSpPr>
        <p:spPr>
          <a:xfrm>
            <a:off x="9525000" y="5542026"/>
            <a:ext cx="10972800" cy="1066800"/>
          </a:xfrm>
        </p:spPr>
        <p:txBody>
          <a:bodyPr/>
          <a:lstStyle/>
          <a:p>
            <a:r>
              <a:rPr lang="en-GB" dirty="0"/>
              <a:t>Examples</a:t>
            </a:r>
          </a:p>
        </p:txBody>
      </p:sp>
      <p:sp>
        <p:nvSpPr>
          <p:cNvPr id="7" name="TextBox 6">
            <a:extLst>
              <a:ext uri="{FF2B5EF4-FFF2-40B4-BE49-F238E27FC236}">
                <a16:creationId xmlns:a16="http://schemas.microsoft.com/office/drawing/2014/main" id="{15591857-EAC1-86C2-B3E7-070DDBD40BF0}"/>
              </a:ext>
            </a:extLst>
          </p:cNvPr>
          <p:cNvSpPr txBox="1"/>
          <p:nvPr/>
        </p:nvSpPr>
        <p:spPr>
          <a:xfrm>
            <a:off x="164523" y="2690336"/>
            <a:ext cx="10344150" cy="1477328"/>
          </a:xfrm>
          <a:prstGeom prst="rect">
            <a:avLst/>
          </a:prstGeom>
          <a:noFill/>
        </p:spPr>
        <p:txBody>
          <a:bodyPr wrap="square">
            <a:spAutoFit/>
          </a:bodyPr>
          <a:lstStyle/>
          <a:p>
            <a:pPr>
              <a:buNone/>
            </a:pPr>
            <a:r>
              <a:rPr lang="en-GB" i="1" dirty="0"/>
              <a:t>“My friends sometimes get annoyed because I interrupt them or forget what we were talking about.”</a:t>
            </a:r>
            <a:br>
              <a:rPr lang="en-GB" dirty="0"/>
            </a:br>
            <a:r>
              <a:rPr lang="en-GB" b="1" dirty="0"/>
              <a:t>Possible codes:</a:t>
            </a:r>
            <a:endParaRPr lang="en-GB" dirty="0"/>
          </a:p>
          <a:p>
            <a:pPr>
              <a:buFont typeface="Arial" panose="020B0604020202020204" pitchFamily="34" charset="0"/>
              <a:buChar char="•"/>
            </a:pPr>
            <a:r>
              <a:rPr lang="en-GB" dirty="0"/>
              <a:t>“Social difficulties”</a:t>
            </a:r>
          </a:p>
          <a:p>
            <a:pPr>
              <a:buFont typeface="Arial" panose="020B0604020202020204" pitchFamily="34" charset="0"/>
              <a:buChar char="•"/>
            </a:pPr>
            <a:r>
              <a:rPr lang="en-GB" dirty="0"/>
              <a:t>“Impulsivity affecting friendships”</a:t>
            </a:r>
          </a:p>
          <a:p>
            <a:pPr>
              <a:buFont typeface="Arial" panose="020B0604020202020204" pitchFamily="34" charset="0"/>
              <a:buChar char="•"/>
            </a:pPr>
            <a:r>
              <a:rPr lang="en-GB" dirty="0"/>
              <a:t>“Memory lapses in conversation”</a:t>
            </a:r>
          </a:p>
        </p:txBody>
      </p:sp>
      <p:sp>
        <p:nvSpPr>
          <p:cNvPr id="9" name="TextBox 8">
            <a:extLst>
              <a:ext uri="{FF2B5EF4-FFF2-40B4-BE49-F238E27FC236}">
                <a16:creationId xmlns:a16="http://schemas.microsoft.com/office/drawing/2014/main" id="{6106AEBD-1EC5-6AE9-67C3-929C875898F9}"/>
              </a:ext>
            </a:extLst>
          </p:cNvPr>
          <p:cNvSpPr txBox="1"/>
          <p:nvPr/>
        </p:nvSpPr>
        <p:spPr>
          <a:xfrm>
            <a:off x="164523" y="854609"/>
            <a:ext cx="11237768" cy="1477328"/>
          </a:xfrm>
          <a:prstGeom prst="rect">
            <a:avLst/>
          </a:prstGeom>
          <a:noFill/>
        </p:spPr>
        <p:txBody>
          <a:bodyPr wrap="square">
            <a:spAutoFit/>
          </a:bodyPr>
          <a:lstStyle/>
          <a:p>
            <a:r>
              <a:rPr lang="en-GB" i="1" dirty="0"/>
              <a:t>“Sometimes I just feel really bad about myself because I can’t do things as easily as other people.”</a:t>
            </a:r>
            <a:br>
              <a:rPr lang="en-GB" dirty="0"/>
            </a:br>
            <a:r>
              <a:rPr lang="en-GB" b="1" dirty="0"/>
              <a:t>Possible codes:</a:t>
            </a:r>
            <a:endParaRPr lang="en-GB" dirty="0"/>
          </a:p>
          <a:p>
            <a:r>
              <a:rPr lang="en-GB" dirty="0"/>
              <a:t>“Low self-esteem”</a:t>
            </a:r>
          </a:p>
          <a:p>
            <a:r>
              <a:rPr lang="en-GB" dirty="0"/>
              <a:t>“Feelings of inadequacy”</a:t>
            </a:r>
          </a:p>
          <a:p>
            <a:r>
              <a:rPr lang="en-GB" dirty="0"/>
              <a:t>“Comparing self to peers”</a:t>
            </a:r>
          </a:p>
        </p:txBody>
      </p:sp>
      <p:sp>
        <p:nvSpPr>
          <p:cNvPr id="13" name="TextBox 12">
            <a:extLst>
              <a:ext uri="{FF2B5EF4-FFF2-40B4-BE49-F238E27FC236}">
                <a16:creationId xmlns:a16="http://schemas.microsoft.com/office/drawing/2014/main" id="{F341108F-E4F2-265E-E24D-3676175F16E7}"/>
              </a:ext>
            </a:extLst>
          </p:cNvPr>
          <p:cNvSpPr txBox="1"/>
          <p:nvPr/>
        </p:nvSpPr>
        <p:spPr>
          <a:xfrm>
            <a:off x="226868" y="4699500"/>
            <a:ext cx="11404023" cy="1477328"/>
          </a:xfrm>
          <a:prstGeom prst="rect">
            <a:avLst/>
          </a:prstGeom>
          <a:noFill/>
        </p:spPr>
        <p:txBody>
          <a:bodyPr wrap="square">
            <a:spAutoFit/>
          </a:bodyPr>
          <a:lstStyle/>
          <a:p>
            <a:pPr>
              <a:buNone/>
            </a:pPr>
            <a:r>
              <a:rPr lang="en-GB" i="1" dirty="0"/>
              <a:t>“My parents argue about how to handle me — Dad says I just need more discipline, but Mum says I can’t help it.”</a:t>
            </a:r>
            <a:br>
              <a:rPr lang="en-GB" dirty="0"/>
            </a:br>
            <a:r>
              <a:rPr lang="en-GB" b="1" dirty="0"/>
              <a:t>Possible codes:</a:t>
            </a:r>
            <a:endParaRPr lang="en-GB" dirty="0"/>
          </a:p>
          <a:p>
            <a:pPr>
              <a:buFont typeface="Arial" panose="020B0604020202020204" pitchFamily="34" charset="0"/>
              <a:buChar char="•"/>
            </a:pPr>
            <a:r>
              <a:rPr lang="en-GB" dirty="0"/>
              <a:t>“Parental disagreement”</a:t>
            </a:r>
          </a:p>
          <a:p>
            <a:pPr>
              <a:buFont typeface="Arial" panose="020B0604020202020204" pitchFamily="34" charset="0"/>
              <a:buChar char="•"/>
            </a:pPr>
            <a:r>
              <a:rPr lang="en-GB" dirty="0"/>
              <a:t>“Differing understandings of ADHD”</a:t>
            </a:r>
          </a:p>
          <a:p>
            <a:pPr>
              <a:buFont typeface="Arial" panose="020B0604020202020204" pitchFamily="34" charset="0"/>
              <a:buChar char="•"/>
            </a:pPr>
            <a:r>
              <a:rPr lang="en-GB" dirty="0"/>
              <a:t>“Family stress”</a:t>
            </a:r>
          </a:p>
        </p:txBody>
      </p:sp>
    </p:spTree>
    <p:extLst>
      <p:ext uri="{BB962C8B-B14F-4D97-AF65-F5344CB8AC3E}">
        <p14:creationId xmlns:p14="http://schemas.microsoft.com/office/powerpoint/2010/main" val="2581886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80E68-ABE8-0314-7167-B10AF220DABB}"/>
              </a:ext>
            </a:extLst>
          </p:cNvPr>
          <p:cNvSpPr>
            <a:spLocks noGrp="1"/>
          </p:cNvSpPr>
          <p:nvPr>
            <p:ph type="title"/>
          </p:nvPr>
        </p:nvSpPr>
        <p:spPr>
          <a:xfrm>
            <a:off x="337226" y="513945"/>
            <a:ext cx="10972800" cy="1066800"/>
          </a:xfrm>
        </p:spPr>
        <p:txBody>
          <a:bodyPr/>
          <a:lstStyle/>
          <a:p>
            <a:r>
              <a:rPr lang="en-GB"/>
              <a:t>Example…</a:t>
            </a:r>
          </a:p>
        </p:txBody>
      </p:sp>
      <p:sp>
        <p:nvSpPr>
          <p:cNvPr id="3" name="Content Placeholder 2">
            <a:extLst>
              <a:ext uri="{FF2B5EF4-FFF2-40B4-BE49-F238E27FC236}">
                <a16:creationId xmlns:a16="http://schemas.microsoft.com/office/drawing/2014/main" id="{349B88A0-F2D3-D9E2-F5CC-729B1CC166E8}"/>
              </a:ext>
            </a:extLst>
          </p:cNvPr>
          <p:cNvSpPr>
            <a:spLocks noGrp="1"/>
          </p:cNvSpPr>
          <p:nvPr>
            <p:ph idx="1"/>
          </p:nvPr>
        </p:nvSpPr>
        <p:spPr>
          <a:xfrm>
            <a:off x="265890" y="2106751"/>
            <a:ext cx="3981855" cy="4325112"/>
          </a:xfrm>
        </p:spPr>
        <p:txBody>
          <a:bodyPr/>
          <a:lstStyle/>
          <a:p>
            <a:pPr marL="109728" indent="0">
              <a:buNone/>
            </a:pPr>
            <a:r>
              <a:rPr lang="en-GB" b="0" i="0">
                <a:solidFill>
                  <a:srgbClr val="21262B"/>
                </a:solidFill>
                <a:effectLst/>
                <a:latin typeface="Circular"/>
              </a:rPr>
              <a:t>Researching the experiences of women over 50 on professional networking social media sites. To gather data, we conducted interviews, with the following excerpt from one interview.</a:t>
            </a:r>
            <a:endParaRPr lang="en-GB"/>
          </a:p>
        </p:txBody>
      </p:sp>
      <p:pic>
        <p:nvPicPr>
          <p:cNvPr id="5" name="Picture 4">
            <a:extLst>
              <a:ext uri="{FF2B5EF4-FFF2-40B4-BE49-F238E27FC236}">
                <a16:creationId xmlns:a16="http://schemas.microsoft.com/office/drawing/2014/main" id="{AECB107E-8F5F-2586-6302-516A3408672D}"/>
              </a:ext>
            </a:extLst>
          </p:cNvPr>
          <p:cNvPicPr>
            <a:picLocks noChangeAspect="1"/>
          </p:cNvPicPr>
          <p:nvPr/>
        </p:nvPicPr>
        <p:blipFill>
          <a:blip r:embed="rId3"/>
          <a:stretch>
            <a:fillRect/>
          </a:stretch>
        </p:blipFill>
        <p:spPr>
          <a:xfrm>
            <a:off x="4591455" y="1143000"/>
            <a:ext cx="7418962" cy="5377965"/>
          </a:xfrm>
          <a:prstGeom prst="rect">
            <a:avLst/>
          </a:prstGeom>
        </p:spPr>
      </p:pic>
    </p:spTree>
    <p:extLst>
      <p:ext uri="{BB962C8B-B14F-4D97-AF65-F5344CB8AC3E}">
        <p14:creationId xmlns:p14="http://schemas.microsoft.com/office/powerpoint/2010/main" val="306219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94510-FA35-442E-0F3C-08820B488821}"/>
              </a:ext>
            </a:extLst>
          </p:cNvPr>
          <p:cNvSpPr>
            <a:spLocks noGrp="1"/>
          </p:cNvSpPr>
          <p:nvPr>
            <p:ph type="title"/>
          </p:nvPr>
        </p:nvSpPr>
        <p:spPr>
          <a:xfrm>
            <a:off x="356681" y="548343"/>
            <a:ext cx="10972800" cy="1066800"/>
          </a:xfrm>
        </p:spPr>
        <p:txBody>
          <a:bodyPr/>
          <a:lstStyle/>
          <a:p>
            <a:r>
              <a:rPr lang="en-GB"/>
              <a:t>Searching for themes </a:t>
            </a:r>
          </a:p>
        </p:txBody>
      </p:sp>
      <p:sp>
        <p:nvSpPr>
          <p:cNvPr id="3" name="Content Placeholder 2">
            <a:extLst>
              <a:ext uri="{FF2B5EF4-FFF2-40B4-BE49-F238E27FC236}">
                <a16:creationId xmlns:a16="http://schemas.microsoft.com/office/drawing/2014/main" id="{8B421394-84E1-A9F9-3FCB-6EB99BDEC952}"/>
              </a:ext>
            </a:extLst>
          </p:cNvPr>
          <p:cNvSpPr>
            <a:spLocks noGrp="1"/>
          </p:cNvSpPr>
          <p:nvPr>
            <p:ph idx="1"/>
          </p:nvPr>
        </p:nvSpPr>
        <p:spPr>
          <a:xfrm>
            <a:off x="155644" y="1977049"/>
            <a:ext cx="4889769" cy="4501571"/>
          </a:xfrm>
          <a:ln w="38100">
            <a:solidFill>
              <a:srgbClr val="00B050"/>
            </a:solidFill>
          </a:ln>
        </p:spPr>
        <p:txBody>
          <a:bodyPr>
            <a:normAutofit fontScale="77500" lnSpcReduction="20000"/>
          </a:bodyPr>
          <a:lstStyle/>
          <a:p>
            <a:pPr marL="109728" indent="0">
              <a:buNone/>
            </a:pPr>
            <a:r>
              <a:rPr lang="en-GB"/>
              <a:t>Now that we’ve created our codes, we can examine them, identify patterns within them, and begin generating themes.</a:t>
            </a:r>
          </a:p>
          <a:p>
            <a:pPr marL="109728" indent="0">
              <a:buNone/>
            </a:pPr>
            <a:endParaRPr lang="en-GB"/>
          </a:p>
          <a:p>
            <a:pPr marL="109728" indent="0">
              <a:buNone/>
            </a:pPr>
            <a:r>
              <a:rPr lang="en-GB"/>
              <a:t>Keep in mind that themes are more encompassing than codes. In general, you’ll be bundling multiple codes into a single theme.</a:t>
            </a:r>
          </a:p>
          <a:p>
            <a:pPr marL="109728" indent="0">
              <a:buNone/>
            </a:pPr>
            <a:endParaRPr lang="en-GB"/>
          </a:p>
          <a:p>
            <a:pPr marL="109728" indent="0">
              <a:buNone/>
            </a:pPr>
            <a:r>
              <a:rPr lang="en-GB"/>
              <a:t>To draw on the example we used above about women and networking through social media, codes could be combined into themes in the following way:</a:t>
            </a:r>
          </a:p>
        </p:txBody>
      </p:sp>
      <p:pic>
        <p:nvPicPr>
          <p:cNvPr id="5" name="Picture 4">
            <a:extLst>
              <a:ext uri="{FF2B5EF4-FFF2-40B4-BE49-F238E27FC236}">
                <a16:creationId xmlns:a16="http://schemas.microsoft.com/office/drawing/2014/main" id="{6D859800-50A9-DF47-5A25-E56A7ED0DD9E}"/>
              </a:ext>
            </a:extLst>
          </p:cNvPr>
          <p:cNvPicPr>
            <a:picLocks noChangeAspect="1"/>
          </p:cNvPicPr>
          <p:nvPr/>
        </p:nvPicPr>
        <p:blipFill>
          <a:blip r:embed="rId3"/>
          <a:stretch>
            <a:fillRect/>
          </a:stretch>
        </p:blipFill>
        <p:spPr>
          <a:xfrm>
            <a:off x="5226996" y="2367064"/>
            <a:ext cx="6783422" cy="3171217"/>
          </a:xfrm>
          <a:prstGeom prst="rect">
            <a:avLst/>
          </a:prstGeom>
        </p:spPr>
      </p:pic>
    </p:spTree>
    <p:extLst>
      <p:ext uri="{BB962C8B-B14F-4D97-AF65-F5344CB8AC3E}">
        <p14:creationId xmlns:p14="http://schemas.microsoft.com/office/powerpoint/2010/main" val="4236137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90728"/>
            <a:ext cx="10972800" cy="1066800"/>
          </a:xfrm>
        </p:spPr>
        <p:txBody>
          <a:bodyPr rtlCol="0"/>
          <a:lstStyle/>
          <a:p>
            <a:pPr rtl="0"/>
            <a:r>
              <a:rPr lang="en-GB"/>
              <a:t>Involved reviewing of themes</a:t>
            </a:r>
          </a:p>
        </p:txBody>
      </p:sp>
      <p:sp>
        <p:nvSpPr>
          <p:cNvPr id="3" name="Content Placeholder 2"/>
          <p:cNvSpPr>
            <a:spLocks noGrp="1"/>
          </p:cNvSpPr>
          <p:nvPr>
            <p:ph idx="1"/>
          </p:nvPr>
        </p:nvSpPr>
        <p:spPr>
          <a:xfrm>
            <a:off x="302342" y="2140918"/>
            <a:ext cx="4009443" cy="3883771"/>
          </a:xfrm>
          <a:ln w="38100">
            <a:solidFill>
              <a:srgbClr val="00B050"/>
            </a:solidFill>
          </a:ln>
        </p:spPr>
        <p:txBody>
          <a:bodyPr rtlCol="0">
            <a:normAutofit/>
          </a:bodyPr>
          <a:lstStyle/>
          <a:p>
            <a:pPr marL="109728" indent="0" algn="l" fontAlgn="base">
              <a:buNone/>
            </a:pPr>
            <a:r>
              <a:rPr lang="en-GB" sz="2400" b="0" i="0" dirty="0">
                <a:solidFill>
                  <a:srgbClr val="21262B"/>
                </a:solidFill>
                <a:effectLst/>
                <a:latin typeface="Circular"/>
              </a:rPr>
              <a:t>This is the stage where we check that the themes we’ve generated accurately and relevantly represent the data they are based on. Take a thorough, back-and-forth approach that includes review, assessment, comparison, and inquiry. </a:t>
            </a:r>
          </a:p>
          <a:p>
            <a:pPr algn="l" fontAlgn="base"/>
            <a:endParaRPr lang="en-GB" sz="2400" dirty="0">
              <a:solidFill>
                <a:srgbClr val="21262B"/>
              </a:solidFill>
              <a:highlight>
                <a:srgbClr val="FFFFFF"/>
              </a:highlight>
              <a:latin typeface="Circular"/>
            </a:endParaRPr>
          </a:p>
          <a:p>
            <a:pPr rtl="0"/>
            <a:endParaRPr lang="en-GB" sz="2400" dirty="0"/>
          </a:p>
        </p:txBody>
      </p:sp>
      <p:sp>
        <p:nvSpPr>
          <p:cNvPr id="5" name="TextBox 4">
            <a:extLst>
              <a:ext uri="{FF2B5EF4-FFF2-40B4-BE49-F238E27FC236}">
                <a16:creationId xmlns:a16="http://schemas.microsoft.com/office/drawing/2014/main" id="{6D6FC3E8-05BC-D0A6-472A-6AFBC644B591}"/>
              </a:ext>
            </a:extLst>
          </p:cNvPr>
          <p:cNvSpPr txBox="1"/>
          <p:nvPr/>
        </p:nvSpPr>
        <p:spPr>
          <a:xfrm>
            <a:off x="4859594" y="1723512"/>
            <a:ext cx="7993886" cy="4301177"/>
          </a:xfrm>
          <a:prstGeom prst="rect">
            <a:avLst/>
          </a:prstGeom>
          <a:noFill/>
        </p:spPr>
        <p:txBody>
          <a:bodyPr wrap="square">
            <a:spAutoFit/>
          </a:bodyPr>
          <a:lstStyle/>
          <a:p>
            <a:r>
              <a:rPr lang="en-GB" sz="2400"/>
              <a:t>The following questions can support the review:</a:t>
            </a:r>
          </a:p>
          <a:p>
            <a:endParaRPr lang="en-GB" sz="1100"/>
          </a:p>
          <a:p>
            <a:pPr marL="342900" indent="-342900">
              <a:spcBef>
                <a:spcPts val="300"/>
              </a:spcBef>
              <a:buFont typeface="Arial" panose="020B0604020202020204" pitchFamily="34" charset="0"/>
              <a:buChar char="•"/>
            </a:pPr>
            <a:r>
              <a:rPr lang="en-GB" sz="2400"/>
              <a:t>Has anything been overlooked?</a:t>
            </a:r>
          </a:p>
          <a:p>
            <a:pPr marL="342900" indent="-342900">
              <a:spcBef>
                <a:spcPts val="300"/>
              </a:spcBef>
              <a:buFont typeface="Arial" panose="020B0604020202020204" pitchFamily="34" charset="0"/>
              <a:buChar char="•"/>
            </a:pPr>
            <a:r>
              <a:rPr lang="en-GB" sz="2400"/>
              <a:t>Are the themes definitively supported by the data?</a:t>
            </a:r>
          </a:p>
          <a:p>
            <a:pPr marL="342900" indent="-342900">
              <a:spcBef>
                <a:spcPts val="300"/>
              </a:spcBef>
              <a:buFont typeface="Arial" panose="020B0604020202020204" pitchFamily="34" charset="0"/>
              <a:buChar char="•"/>
            </a:pPr>
            <a:r>
              <a:rPr lang="en-GB" sz="2400"/>
              <a:t>Is there any room for improvement?</a:t>
            </a:r>
          </a:p>
          <a:p>
            <a:pPr marL="342900" indent="-342900">
              <a:spcBef>
                <a:spcPts val="300"/>
              </a:spcBef>
              <a:buFont typeface="Arial" panose="020B0604020202020204" pitchFamily="34" charset="0"/>
              <a:buChar char="•"/>
            </a:pPr>
            <a:r>
              <a:rPr lang="en-GB" sz="2400"/>
              <a:t>Do the themes make sense? </a:t>
            </a:r>
          </a:p>
          <a:p>
            <a:pPr marL="342900" indent="-342900">
              <a:spcBef>
                <a:spcPts val="300"/>
              </a:spcBef>
              <a:buFont typeface="Arial" panose="020B0604020202020204" pitchFamily="34" charset="0"/>
              <a:buChar char="•"/>
            </a:pPr>
            <a:r>
              <a:rPr lang="en-GB" sz="2400"/>
              <a:t>Does the data support the themes? </a:t>
            </a:r>
          </a:p>
          <a:p>
            <a:pPr marL="342900" indent="-342900">
              <a:spcBef>
                <a:spcPts val="300"/>
              </a:spcBef>
              <a:buFont typeface="Arial" panose="020B0604020202020204" pitchFamily="34" charset="0"/>
              <a:buChar char="•"/>
            </a:pPr>
            <a:r>
              <a:rPr lang="en-GB" sz="2400"/>
              <a:t>Am I trying to fit too much into a theme? </a:t>
            </a:r>
          </a:p>
          <a:p>
            <a:pPr marL="342900" indent="-342900">
              <a:spcBef>
                <a:spcPts val="300"/>
              </a:spcBef>
              <a:buFont typeface="Arial" panose="020B0604020202020204" pitchFamily="34" charset="0"/>
              <a:buChar char="•"/>
            </a:pPr>
            <a:r>
              <a:rPr lang="en-GB" sz="2400"/>
              <a:t>If themes overlap, are they really separate themes? </a:t>
            </a:r>
          </a:p>
          <a:p>
            <a:pPr marL="342900" indent="-342900">
              <a:spcBef>
                <a:spcPts val="300"/>
              </a:spcBef>
              <a:buFont typeface="Arial" panose="020B0604020202020204" pitchFamily="34" charset="0"/>
              <a:buChar char="•"/>
            </a:pPr>
            <a:r>
              <a:rPr lang="en-GB" sz="2400"/>
              <a:t>Are there themes within themes (subthemes)? </a:t>
            </a:r>
          </a:p>
          <a:p>
            <a:pPr marL="342900" indent="-342900">
              <a:spcBef>
                <a:spcPts val="300"/>
              </a:spcBef>
              <a:buFont typeface="Arial" panose="020B0604020202020204" pitchFamily="34" charset="0"/>
              <a:buChar char="•"/>
            </a:pPr>
            <a:r>
              <a:rPr lang="en-GB" sz="2400"/>
              <a:t>Are there other themes within the data?</a:t>
            </a:r>
          </a:p>
        </p:txBody>
      </p:sp>
    </p:spTree>
    <p:extLst>
      <p:ext uri="{BB962C8B-B14F-4D97-AF65-F5344CB8AC3E}">
        <p14:creationId xmlns:p14="http://schemas.microsoft.com/office/powerpoint/2010/main" val="545435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4451" y="682558"/>
            <a:ext cx="10972800" cy="1066800"/>
          </a:xfrm>
        </p:spPr>
        <p:txBody>
          <a:bodyPr rtlCol="0"/>
          <a:lstStyle/>
          <a:p>
            <a:pPr rtl="0"/>
            <a:r>
              <a:rPr lang="en-GB"/>
              <a:t>Defining and naming themes</a:t>
            </a:r>
          </a:p>
        </p:txBody>
      </p:sp>
      <p:sp>
        <p:nvSpPr>
          <p:cNvPr id="3" name="Content Placeholder 2"/>
          <p:cNvSpPr>
            <a:spLocks noGrp="1"/>
          </p:cNvSpPr>
          <p:nvPr>
            <p:ph idx="1"/>
          </p:nvPr>
        </p:nvSpPr>
        <p:spPr>
          <a:xfrm>
            <a:off x="544749" y="1749358"/>
            <a:ext cx="10972800" cy="4325112"/>
          </a:xfrm>
        </p:spPr>
        <p:txBody>
          <a:bodyPr rtlCol="0">
            <a:normAutofit/>
          </a:bodyPr>
          <a:lstStyle/>
          <a:p>
            <a:pPr algn="l" fontAlgn="base"/>
            <a:r>
              <a:rPr lang="en-GB" b="0" i="0">
                <a:solidFill>
                  <a:srgbClr val="21262B"/>
                </a:solidFill>
                <a:effectLst/>
                <a:latin typeface="Circular"/>
              </a:rPr>
              <a:t>With your final list of themes, the next step is to name and define them.</a:t>
            </a:r>
          </a:p>
          <a:p>
            <a:pPr algn="l" fontAlgn="base"/>
            <a:endParaRPr lang="en-GB" sz="1100" b="0" i="0">
              <a:solidFill>
                <a:srgbClr val="21262B"/>
              </a:solidFill>
              <a:effectLst/>
              <a:latin typeface="Circular"/>
            </a:endParaRPr>
          </a:p>
          <a:p>
            <a:pPr algn="l" fontAlgn="base"/>
            <a:r>
              <a:rPr lang="en-GB" b="0" i="0">
                <a:solidFill>
                  <a:srgbClr val="21262B"/>
                </a:solidFill>
                <a:effectLst/>
                <a:latin typeface="Circular"/>
              </a:rPr>
              <a:t>In defining them, we want to nail down the meaning of each theme and, importantly, how it allows us to make sense of the data.</a:t>
            </a:r>
          </a:p>
          <a:p>
            <a:pPr algn="l" fontAlgn="base"/>
            <a:endParaRPr lang="en-GB" sz="1100" b="0" i="0">
              <a:solidFill>
                <a:srgbClr val="21262B"/>
              </a:solidFill>
              <a:effectLst/>
              <a:latin typeface="Circular"/>
            </a:endParaRPr>
          </a:p>
          <a:p>
            <a:pPr algn="l" fontAlgn="base"/>
            <a:r>
              <a:rPr lang="en-GB" b="0" i="0">
                <a:solidFill>
                  <a:srgbClr val="21262B"/>
                </a:solidFill>
                <a:effectLst/>
                <a:latin typeface="Circular"/>
              </a:rPr>
              <a:t>Once you have your themes defined, you’ll need to give each one a concise and straightforward name.</a:t>
            </a:r>
          </a:p>
          <a:p>
            <a:pPr algn="l" fontAlgn="base"/>
            <a:endParaRPr lang="en-GB">
              <a:solidFill>
                <a:srgbClr val="21262B"/>
              </a:solidFill>
              <a:highlight>
                <a:srgbClr val="FFFFFF"/>
              </a:highlight>
              <a:latin typeface="Circular"/>
            </a:endParaRPr>
          </a:p>
          <a:p>
            <a:pPr marL="109728" indent="0" rtl="0">
              <a:buNone/>
            </a:pPr>
            <a:endParaRPr lang="en-GB"/>
          </a:p>
        </p:txBody>
      </p:sp>
      <p:sp>
        <p:nvSpPr>
          <p:cNvPr id="5" name="TextBox 4">
            <a:extLst>
              <a:ext uri="{FF2B5EF4-FFF2-40B4-BE49-F238E27FC236}">
                <a16:creationId xmlns:a16="http://schemas.microsoft.com/office/drawing/2014/main" id="{E5CF8001-F998-B7B2-2F33-A7A441D2545F}"/>
              </a:ext>
            </a:extLst>
          </p:cNvPr>
          <p:cNvSpPr txBox="1"/>
          <p:nvPr/>
        </p:nvSpPr>
        <p:spPr>
          <a:xfrm>
            <a:off x="609599" y="4857983"/>
            <a:ext cx="11037652" cy="1815882"/>
          </a:xfrm>
          <a:prstGeom prst="rect">
            <a:avLst/>
          </a:prstGeom>
          <a:noFill/>
          <a:ln w="38100">
            <a:solidFill>
              <a:srgbClr val="00B050"/>
            </a:solidFill>
          </a:ln>
        </p:spPr>
        <p:txBody>
          <a:bodyPr wrap="square">
            <a:spAutoFit/>
          </a:bodyPr>
          <a:lstStyle/>
          <a:p>
            <a:pPr marL="109728" indent="0" algn="l" fontAlgn="base">
              <a:buNone/>
            </a:pPr>
            <a:r>
              <a:rPr lang="en-GB" sz="2800" b="0" i="0">
                <a:solidFill>
                  <a:srgbClr val="21262B"/>
                </a:solidFill>
                <a:effectLst/>
                <a:latin typeface="Circular"/>
              </a:rPr>
              <a:t>In our example, our “perceived lack of skills” may be adjusted to reflect that the texts expressed uncertainty about skills rather than the definitive absence of them. In this case, a more apt name for the theme might be “questions about competence.”</a:t>
            </a:r>
          </a:p>
        </p:txBody>
      </p:sp>
    </p:spTree>
    <p:extLst>
      <p:ext uri="{BB962C8B-B14F-4D97-AF65-F5344CB8AC3E}">
        <p14:creationId xmlns:p14="http://schemas.microsoft.com/office/powerpoint/2010/main" val="2526186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308" y="439616"/>
            <a:ext cx="10972800" cy="1066800"/>
          </a:xfrm>
        </p:spPr>
        <p:txBody>
          <a:bodyPr rtlCol="0"/>
          <a:lstStyle/>
          <a:p>
            <a:pPr rtl="0"/>
            <a:r>
              <a:rPr lang="en-GB"/>
              <a:t>Producing a report</a:t>
            </a:r>
          </a:p>
        </p:txBody>
      </p:sp>
      <p:sp>
        <p:nvSpPr>
          <p:cNvPr id="3" name="Content Placeholder 2"/>
          <p:cNvSpPr>
            <a:spLocks noGrp="1"/>
          </p:cNvSpPr>
          <p:nvPr>
            <p:ph idx="1"/>
          </p:nvPr>
        </p:nvSpPr>
        <p:spPr>
          <a:xfrm>
            <a:off x="226646" y="1672492"/>
            <a:ext cx="11355754" cy="4902044"/>
          </a:xfrm>
        </p:spPr>
        <p:txBody>
          <a:bodyPr rtlCol="0">
            <a:normAutofit fontScale="92500" lnSpcReduction="20000"/>
          </a:bodyPr>
          <a:lstStyle/>
          <a:p>
            <a:pPr algn="l" fontAlgn="base"/>
            <a:r>
              <a:rPr lang="en-GB" b="0" i="0">
                <a:solidFill>
                  <a:srgbClr val="21262B"/>
                </a:solidFill>
                <a:effectLst/>
                <a:latin typeface="Circular"/>
              </a:rPr>
              <a:t>To finish the process, we put our findings down in writing. As with all scholarly writing, a thematic analysis should open with an introduction section that explains the research question and approach.</a:t>
            </a:r>
          </a:p>
          <a:p>
            <a:pPr algn="l" fontAlgn="base"/>
            <a:endParaRPr lang="en-GB" b="0" i="0">
              <a:solidFill>
                <a:srgbClr val="21262B"/>
              </a:solidFill>
              <a:effectLst/>
              <a:latin typeface="Circular"/>
            </a:endParaRPr>
          </a:p>
          <a:p>
            <a:pPr algn="l" fontAlgn="base"/>
            <a:r>
              <a:rPr lang="en-GB" b="0" i="0">
                <a:solidFill>
                  <a:srgbClr val="21262B"/>
                </a:solidFill>
                <a:effectLst/>
                <a:latin typeface="Circular"/>
              </a:rPr>
              <a:t>This is followed by a statement about the methodology that includes how data was collected and how the thematic analysis was performed.</a:t>
            </a:r>
          </a:p>
          <a:p>
            <a:pPr algn="l" fontAlgn="base"/>
            <a:endParaRPr lang="en-GB" b="0" i="0">
              <a:solidFill>
                <a:srgbClr val="21262B"/>
              </a:solidFill>
              <a:effectLst/>
              <a:latin typeface="Circular"/>
            </a:endParaRPr>
          </a:p>
          <a:p>
            <a:pPr algn="l" fontAlgn="base"/>
            <a:r>
              <a:rPr lang="en-GB" b="0" i="0">
                <a:solidFill>
                  <a:srgbClr val="21262B"/>
                </a:solidFill>
                <a:effectLst/>
                <a:latin typeface="Circular"/>
              </a:rPr>
              <a:t>Each theme is addressed in detail in the results section, with attention paid to the frequency and presence of the themes in the data, as well as what they mean, and with examples from the data included as supporting evidence. </a:t>
            </a:r>
          </a:p>
          <a:p>
            <a:pPr algn="l" fontAlgn="base"/>
            <a:endParaRPr lang="en-GB" b="0" i="0">
              <a:solidFill>
                <a:srgbClr val="21262B"/>
              </a:solidFill>
              <a:effectLst/>
              <a:latin typeface="Circular"/>
            </a:endParaRPr>
          </a:p>
          <a:p>
            <a:pPr algn="l" fontAlgn="base"/>
            <a:r>
              <a:rPr lang="en-GB" b="0" i="0">
                <a:solidFill>
                  <a:srgbClr val="21262B"/>
                </a:solidFill>
                <a:effectLst/>
                <a:latin typeface="Circular"/>
              </a:rPr>
              <a:t>The conclusion section describes how the analysis answers the research question and summarizes the key points.</a:t>
            </a:r>
          </a:p>
          <a:p>
            <a:pPr rtl="0"/>
            <a:endParaRPr lang="en-GB"/>
          </a:p>
        </p:txBody>
      </p:sp>
    </p:spTree>
    <p:extLst>
      <p:ext uri="{BB962C8B-B14F-4D97-AF65-F5344CB8AC3E}">
        <p14:creationId xmlns:p14="http://schemas.microsoft.com/office/powerpoint/2010/main" val="3640612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354" y="462063"/>
            <a:ext cx="10972800" cy="1066800"/>
          </a:xfrm>
        </p:spPr>
        <p:txBody>
          <a:bodyPr rtlCol="0"/>
          <a:lstStyle/>
          <a:p>
            <a:pPr rtl="0"/>
            <a:r>
              <a:rPr lang="en-GB"/>
              <a:t>Analysis: transcription and stage 1</a:t>
            </a:r>
          </a:p>
        </p:txBody>
      </p:sp>
      <p:sp>
        <p:nvSpPr>
          <p:cNvPr id="3" name="Content Placeholder 2"/>
          <p:cNvSpPr>
            <a:spLocks noGrp="1"/>
          </p:cNvSpPr>
          <p:nvPr>
            <p:ph idx="1"/>
          </p:nvPr>
        </p:nvSpPr>
        <p:spPr>
          <a:xfrm>
            <a:off x="324698" y="1612357"/>
            <a:ext cx="3124926" cy="4783580"/>
          </a:xfrm>
        </p:spPr>
        <p:txBody>
          <a:bodyPr rtlCol="0">
            <a:normAutofit fontScale="77500" lnSpcReduction="20000"/>
          </a:bodyPr>
          <a:lstStyle/>
          <a:p>
            <a:pPr rtl="0"/>
            <a:r>
              <a:rPr lang="en-GB"/>
              <a:t>1 hr audio = 10hrs of transcriptions</a:t>
            </a:r>
          </a:p>
          <a:p>
            <a:pPr rtl="0"/>
            <a:endParaRPr lang="en-GB"/>
          </a:p>
          <a:p>
            <a:pPr rtl="0"/>
            <a:r>
              <a:rPr lang="en-GB"/>
              <a:t>Transcript – two large margins on either side of the transcript </a:t>
            </a:r>
          </a:p>
          <a:p>
            <a:pPr rtl="0"/>
            <a:endParaRPr lang="en-GB"/>
          </a:p>
          <a:p>
            <a:pPr rtl="0"/>
            <a:r>
              <a:rPr lang="en-GB"/>
              <a:t>Double-space to allow room for notes/initial codes</a:t>
            </a:r>
          </a:p>
          <a:p>
            <a:pPr rtl="0"/>
            <a:endParaRPr lang="en-GB"/>
          </a:p>
          <a:p>
            <a:pPr rtl="0"/>
            <a:r>
              <a:rPr lang="en-GB"/>
              <a:t>Number the lines</a:t>
            </a:r>
          </a:p>
          <a:p>
            <a:pPr rtl="0"/>
            <a:endParaRPr lang="en-GB"/>
          </a:p>
          <a:p>
            <a:pPr rtl="0"/>
            <a:r>
              <a:rPr lang="en-GB"/>
              <a:t>Familiarise yourself with the transcripts -read them all</a:t>
            </a:r>
          </a:p>
          <a:p>
            <a:pPr rtl="0"/>
            <a:endParaRPr lang="en-GB"/>
          </a:p>
          <a:p>
            <a:pPr rtl="0"/>
            <a:endParaRPr lang="en-GB"/>
          </a:p>
        </p:txBody>
      </p:sp>
      <p:pic>
        <p:nvPicPr>
          <p:cNvPr id="5" name="Picture 4">
            <a:extLst>
              <a:ext uri="{FF2B5EF4-FFF2-40B4-BE49-F238E27FC236}">
                <a16:creationId xmlns:a16="http://schemas.microsoft.com/office/drawing/2014/main" id="{DD9CE9F2-09CF-919E-624F-93EC04C7886E}"/>
              </a:ext>
            </a:extLst>
          </p:cNvPr>
          <p:cNvPicPr>
            <a:picLocks noChangeAspect="1"/>
          </p:cNvPicPr>
          <p:nvPr/>
        </p:nvPicPr>
        <p:blipFill>
          <a:blip r:embed="rId3"/>
          <a:stretch>
            <a:fillRect/>
          </a:stretch>
        </p:blipFill>
        <p:spPr>
          <a:xfrm>
            <a:off x="3929974" y="1682071"/>
            <a:ext cx="8008212" cy="4915810"/>
          </a:xfrm>
          <a:prstGeom prst="rect">
            <a:avLst/>
          </a:prstGeom>
        </p:spPr>
      </p:pic>
    </p:spTree>
    <p:extLst>
      <p:ext uri="{BB962C8B-B14F-4D97-AF65-F5344CB8AC3E}">
        <p14:creationId xmlns:p14="http://schemas.microsoft.com/office/powerpoint/2010/main" val="3271948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038" y="533400"/>
            <a:ext cx="10972800" cy="1066800"/>
          </a:xfrm>
        </p:spPr>
        <p:txBody>
          <a:bodyPr rtlCol="0"/>
          <a:lstStyle/>
          <a:p>
            <a:pPr rtl="0"/>
            <a:r>
              <a:rPr lang="en-GB"/>
              <a:t>Stage 2</a:t>
            </a:r>
          </a:p>
        </p:txBody>
      </p:sp>
      <p:pic>
        <p:nvPicPr>
          <p:cNvPr id="4" name="Content Placeholder 3" descr="A screenshot of a text box&#10;&#10;Description automatically generated">
            <a:extLst>
              <a:ext uri="{FF2B5EF4-FFF2-40B4-BE49-F238E27FC236}">
                <a16:creationId xmlns:a16="http://schemas.microsoft.com/office/drawing/2014/main" id="{BD4CC737-B8BA-1A90-CC4C-4EB630121AEF}"/>
              </a:ext>
            </a:extLst>
          </p:cNvPr>
          <p:cNvPicPr>
            <a:picLocks noGrp="1" noChangeAspect="1"/>
          </p:cNvPicPr>
          <p:nvPr>
            <p:ph idx="1"/>
          </p:nvPr>
        </p:nvPicPr>
        <p:blipFill>
          <a:blip r:embed="rId3"/>
          <a:stretch>
            <a:fillRect/>
          </a:stretch>
        </p:blipFill>
        <p:spPr>
          <a:xfrm>
            <a:off x="84318" y="1814623"/>
            <a:ext cx="7775620" cy="4371341"/>
          </a:xfrm>
          <a:prstGeom prst="rect">
            <a:avLst/>
          </a:prstGeom>
        </p:spPr>
      </p:pic>
      <p:sp>
        <p:nvSpPr>
          <p:cNvPr id="5" name="TextBox 4">
            <a:extLst>
              <a:ext uri="{FF2B5EF4-FFF2-40B4-BE49-F238E27FC236}">
                <a16:creationId xmlns:a16="http://schemas.microsoft.com/office/drawing/2014/main" id="{4F68E75A-C5DC-A880-C081-2376742ADD0F}"/>
              </a:ext>
            </a:extLst>
          </p:cNvPr>
          <p:cNvSpPr txBox="1"/>
          <p:nvPr/>
        </p:nvSpPr>
        <p:spPr>
          <a:xfrm>
            <a:off x="8439077" y="1871329"/>
            <a:ext cx="3246475" cy="1323439"/>
          </a:xfrm>
          <a:prstGeom prst="rect">
            <a:avLst/>
          </a:prstGeom>
          <a:noFill/>
        </p:spPr>
        <p:txBody>
          <a:bodyPr wrap="square" rtlCol="0">
            <a:spAutoFit/>
          </a:bodyPr>
          <a:lstStyle/>
          <a:p>
            <a:r>
              <a:rPr lang="en-GB" sz="2000" b="1"/>
              <a:t>Righthand side column</a:t>
            </a:r>
          </a:p>
          <a:p>
            <a:r>
              <a:rPr lang="en-GB" sz="2000"/>
              <a:t>Initial notes and thoughts following your first/second read </a:t>
            </a:r>
          </a:p>
        </p:txBody>
      </p:sp>
      <p:sp>
        <p:nvSpPr>
          <p:cNvPr id="7" name="TextBox 6">
            <a:extLst>
              <a:ext uri="{FF2B5EF4-FFF2-40B4-BE49-F238E27FC236}">
                <a16:creationId xmlns:a16="http://schemas.microsoft.com/office/drawing/2014/main" id="{60DE785A-AD28-C7FA-4C06-F29823E6B381}"/>
              </a:ext>
            </a:extLst>
          </p:cNvPr>
          <p:cNvSpPr txBox="1"/>
          <p:nvPr/>
        </p:nvSpPr>
        <p:spPr>
          <a:xfrm>
            <a:off x="8439077" y="3749750"/>
            <a:ext cx="3011817" cy="2246769"/>
          </a:xfrm>
          <a:prstGeom prst="rect">
            <a:avLst/>
          </a:prstGeom>
          <a:noFill/>
        </p:spPr>
        <p:txBody>
          <a:bodyPr wrap="square">
            <a:spAutoFit/>
          </a:bodyPr>
          <a:lstStyle/>
          <a:p>
            <a:r>
              <a:rPr lang="en-GB" sz="2000" b="1"/>
              <a:t>Lefthand side column</a:t>
            </a:r>
          </a:p>
          <a:p>
            <a:r>
              <a:rPr lang="en-GB" sz="2000"/>
              <a:t>Codes </a:t>
            </a:r>
          </a:p>
          <a:p>
            <a:endParaRPr lang="en-GB" sz="2000"/>
          </a:p>
          <a:p>
            <a:endParaRPr lang="en-GB" sz="2000"/>
          </a:p>
          <a:p>
            <a:r>
              <a:rPr lang="en-GB" sz="2000" b="1"/>
              <a:t>Middle column</a:t>
            </a:r>
          </a:p>
          <a:p>
            <a:r>
              <a:rPr lang="en-GB" sz="2000"/>
              <a:t>Highlights – linked to thoughts/codes</a:t>
            </a:r>
          </a:p>
        </p:txBody>
      </p:sp>
    </p:spTree>
    <p:extLst>
      <p:ext uri="{BB962C8B-B14F-4D97-AF65-F5344CB8AC3E}">
        <p14:creationId xmlns:p14="http://schemas.microsoft.com/office/powerpoint/2010/main" val="3086307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330" y="166832"/>
            <a:ext cx="11256335" cy="1497163"/>
          </a:xfrm>
        </p:spPr>
        <p:txBody>
          <a:bodyPr rtlCol="0"/>
          <a:lstStyle/>
          <a:p>
            <a:pPr rtl="0"/>
            <a:r>
              <a:rPr lang="en-GB"/>
              <a:t>Stage 3 and 4</a:t>
            </a:r>
          </a:p>
        </p:txBody>
      </p:sp>
      <p:pic>
        <p:nvPicPr>
          <p:cNvPr id="5" name="Content Placeholder 4">
            <a:extLst>
              <a:ext uri="{FF2B5EF4-FFF2-40B4-BE49-F238E27FC236}">
                <a16:creationId xmlns:a16="http://schemas.microsoft.com/office/drawing/2014/main" id="{4138FD2A-89E6-EF14-18B7-2690BB0B5034}"/>
              </a:ext>
            </a:extLst>
          </p:cNvPr>
          <p:cNvPicPr>
            <a:picLocks noGrp="1" noChangeAspect="1"/>
          </p:cNvPicPr>
          <p:nvPr>
            <p:ph idx="1"/>
          </p:nvPr>
        </p:nvPicPr>
        <p:blipFill>
          <a:blip r:embed="rId3"/>
          <a:stretch>
            <a:fillRect/>
          </a:stretch>
        </p:blipFill>
        <p:spPr>
          <a:xfrm>
            <a:off x="198475" y="1383767"/>
            <a:ext cx="7229455" cy="5392462"/>
          </a:xfrm>
        </p:spPr>
      </p:pic>
      <p:sp>
        <p:nvSpPr>
          <p:cNvPr id="7" name="TextBox 6">
            <a:extLst>
              <a:ext uri="{FF2B5EF4-FFF2-40B4-BE49-F238E27FC236}">
                <a16:creationId xmlns:a16="http://schemas.microsoft.com/office/drawing/2014/main" id="{101D0E98-C586-0A90-B801-0170EA3F1040}"/>
              </a:ext>
            </a:extLst>
          </p:cNvPr>
          <p:cNvSpPr txBox="1"/>
          <p:nvPr/>
        </p:nvSpPr>
        <p:spPr>
          <a:xfrm>
            <a:off x="7576786" y="829340"/>
            <a:ext cx="4416740" cy="5940088"/>
          </a:xfrm>
          <a:prstGeom prst="rect">
            <a:avLst/>
          </a:prstGeom>
          <a:noFill/>
        </p:spPr>
        <p:txBody>
          <a:bodyPr wrap="square" rtlCol="0">
            <a:spAutoFit/>
          </a:bodyPr>
          <a:lstStyle/>
          <a:p>
            <a:r>
              <a:rPr lang="en-GB" sz="2000"/>
              <a:t>Change of colour for the next participants</a:t>
            </a:r>
          </a:p>
          <a:p>
            <a:endParaRPr lang="en-GB" sz="2000"/>
          </a:p>
          <a:p>
            <a:r>
              <a:rPr lang="en-GB" sz="2000"/>
              <a:t>At stage 3, refrain from naming themes. Instead, focus on adding potential names. Remember, these may change, merge, or develop further in stage four.</a:t>
            </a:r>
          </a:p>
          <a:p>
            <a:endParaRPr lang="en-GB" sz="2000"/>
          </a:p>
          <a:p>
            <a:r>
              <a:rPr lang="en-GB" sz="2000"/>
              <a:t>Stage 4: Start copying and pasting the highlighted parts of the transcript under specific themes. Collect codes—family, impact, change (along with quotes)—under potential theme names. Create a second document so you always have the original. </a:t>
            </a:r>
          </a:p>
          <a:p>
            <a:endParaRPr lang="en-GB" sz="2000"/>
          </a:p>
          <a:p>
            <a:r>
              <a:rPr lang="en-GB" sz="2000"/>
              <a:t>Put the potential theme name near the codes/quotes – put in a different colour (purple).</a:t>
            </a:r>
          </a:p>
        </p:txBody>
      </p:sp>
    </p:spTree>
    <p:extLst>
      <p:ext uri="{BB962C8B-B14F-4D97-AF65-F5344CB8AC3E}">
        <p14:creationId xmlns:p14="http://schemas.microsoft.com/office/powerpoint/2010/main" val="2783193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449580"/>
            <a:ext cx="10972800" cy="663923"/>
          </a:xfrm>
        </p:spPr>
        <p:txBody>
          <a:bodyPr rtlCol="0">
            <a:normAutofit/>
          </a:bodyPr>
          <a:lstStyle/>
          <a:p>
            <a:pPr rtl="0"/>
            <a:r>
              <a:rPr lang="en-GB" sz="3600"/>
              <a:t>Stage 5</a:t>
            </a:r>
          </a:p>
        </p:txBody>
      </p:sp>
      <p:pic>
        <p:nvPicPr>
          <p:cNvPr id="8" name="Content Placeholder 7" descr="A white sheet with black text&#10;&#10;Description automatically generated">
            <a:extLst>
              <a:ext uri="{FF2B5EF4-FFF2-40B4-BE49-F238E27FC236}">
                <a16:creationId xmlns:a16="http://schemas.microsoft.com/office/drawing/2014/main" id="{A704DC4D-9F8C-B4B2-531C-21B9AFA9C8AF}"/>
              </a:ext>
            </a:extLst>
          </p:cNvPr>
          <p:cNvPicPr>
            <a:picLocks noGrp="1" noChangeAspect="1"/>
          </p:cNvPicPr>
          <p:nvPr>
            <p:ph idx="1"/>
          </p:nvPr>
        </p:nvPicPr>
        <p:blipFill>
          <a:blip r:embed="rId3"/>
          <a:stretch>
            <a:fillRect/>
          </a:stretch>
        </p:blipFill>
        <p:spPr>
          <a:xfrm>
            <a:off x="78860" y="1312606"/>
            <a:ext cx="8225373" cy="5468456"/>
          </a:xfrm>
          <a:prstGeom prst="rect">
            <a:avLst/>
          </a:prstGeom>
        </p:spPr>
      </p:pic>
      <p:sp>
        <p:nvSpPr>
          <p:cNvPr id="9" name="TextBox 8">
            <a:extLst>
              <a:ext uri="{FF2B5EF4-FFF2-40B4-BE49-F238E27FC236}">
                <a16:creationId xmlns:a16="http://schemas.microsoft.com/office/drawing/2014/main" id="{805C5A59-DED3-B85D-6768-91561013C4D8}"/>
              </a:ext>
            </a:extLst>
          </p:cNvPr>
          <p:cNvSpPr txBox="1"/>
          <p:nvPr/>
        </p:nvSpPr>
        <p:spPr>
          <a:xfrm>
            <a:off x="8449682" y="1501877"/>
            <a:ext cx="3473245" cy="5016758"/>
          </a:xfrm>
          <a:prstGeom prst="rect">
            <a:avLst/>
          </a:prstGeom>
          <a:noFill/>
        </p:spPr>
        <p:txBody>
          <a:bodyPr wrap="square" rtlCol="0">
            <a:spAutoFit/>
          </a:bodyPr>
          <a:lstStyle/>
          <a:p>
            <a:r>
              <a:rPr lang="en-GB" sz="2000"/>
              <a:t>Review themes here – try to avoid referring to the transcript at this point.</a:t>
            </a:r>
          </a:p>
          <a:p>
            <a:endParaRPr lang="en-GB" sz="2000"/>
          </a:p>
          <a:p>
            <a:r>
              <a:rPr lang="en-GB" sz="2000"/>
              <a:t>Work from the codes and potential themes/subthemes.</a:t>
            </a:r>
          </a:p>
          <a:p>
            <a:endParaRPr lang="en-GB" sz="2000"/>
          </a:p>
          <a:p>
            <a:r>
              <a:rPr lang="en-GB" sz="2000"/>
              <a:t>Count the codes—are they used commonly? They don’t always have to appear many. It could be an important theme even if only mentioned a few times. </a:t>
            </a:r>
          </a:p>
          <a:p>
            <a:endParaRPr lang="en-GB" sz="2000"/>
          </a:p>
          <a:p>
            <a:r>
              <a:rPr lang="en-GB" sz="2000"/>
              <a:t>Create your themes table</a:t>
            </a:r>
          </a:p>
          <a:p>
            <a:endParaRPr lang="en-GB" sz="2000"/>
          </a:p>
        </p:txBody>
      </p:sp>
    </p:spTree>
    <p:extLst>
      <p:ext uri="{BB962C8B-B14F-4D97-AF65-F5344CB8AC3E}">
        <p14:creationId xmlns:p14="http://schemas.microsoft.com/office/powerpoint/2010/main" val="1780217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8D44B-1DDE-7DA6-48AC-900174006316}"/>
              </a:ext>
            </a:extLst>
          </p:cNvPr>
          <p:cNvSpPr>
            <a:spLocks noGrp="1"/>
          </p:cNvSpPr>
          <p:nvPr>
            <p:ph type="title"/>
          </p:nvPr>
        </p:nvSpPr>
        <p:spPr>
          <a:xfrm>
            <a:off x="163033" y="327838"/>
            <a:ext cx="10972800" cy="1066800"/>
          </a:xfrm>
        </p:spPr>
        <p:txBody>
          <a:bodyPr/>
          <a:lstStyle/>
          <a:p>
            <a:r>
              <a:rPr lang="en-GB"/>
              <a:t>Stage 6</a:t>
            </a:r>
          </a:p>
        </p:txBody>
      </p:sp>
      <p:sp>
        <p:nvSpPr>
          <p:cNvPr id="3" name="Content Placeholder 2">
            <a:extLst>
              <a:ext uri="{FF2B5EF4-FFF2-40B4-BE49-F238E27FC236}">
                <a16:creationId xmlns:a16="http://schemas.microsoft.com/office/drawing/2014/main" id="{717378E4-1C3D-4C03-02E1-C5FBC4835A1E}"/>
              </a:ext>
            </a:extLst>
          </p:cNvPr>
          <p:cNvSpPr>
            <a:spLocks noGrp="1"/>
          </p:cNvSpPr>
          <p:nvPr>
            <p:ph idx="1"/>
          </p:nvPr>
        </p:nvSpPr>
        <p:spPr>
          <a:xfrm>
            <a:off x="59631" y="1599172"/>
            <a:ext cx="3450778" cy="4542973"/>
          </a:xfrm>
        </p:spPr>
        <p:txBody>
          <a:bodyPr>
            <a:normAutofit/>
          </a:bodyPr>
          <a:lstStyle/>
          <a:p>
            <a:pPr marL="109728" indent="0">
              <a:buNone/>
            </a:pPr>
            <a:r>
              <a:rPr lang="en-GB" sz="2800"/>
              <a:t>Check that the themes fit the codes. Then finalise your themes and provide compelling extracts/quotes to support them.</a:t>
            </a:r>
          </a:p>
          <a:p>
            <a:pPr marL="109728" indent="0">
              <a:buNone/>
            </a:pPr>
            <a:endParaRPr lang="en-GB"/>
          </a:p>
          <a:p>
            <a:pPr marL="109728" indent="0">
              <a:buNone/>
            </a:pPr>
            <a:r>
              <a:rPr lang="en-GB" sz="2800"/>
              <a:t>Write up the results section.</a:t>
            </a:r>
          </a:p>
          <a:p>
            <a:pPr marL="109728" indent="0">
              <a:buNone/>
            </a:pPr>
            <a:endParaRPr lang="en-GB"/>
          </a:p>
        </p:txBody>
      </p:sp>
      <p:sp>
        <p:nvSpPr>
          <p:cNvPr id="4" name="Rounded Rectangle 5">
            <a:extLst>
              <a:ext uri="{FF2B5EF4-FFF2-40B4-BE49-F238E27FC236}">
                <a16:creationId xmlns:a16="http://schemas.microsoft.com/office/drawing/2014/main" id="{DBB5219B-B49C-8B5A-2589-B7E62C2448D7}"/>
              </a:ext>
            </a:extLst>
          </p:cNvPr>
          <p:cNvSpPr/>
          <p:nvPr/>
        </p:nvSpPr>
        <p:spPr>
          <a:xfrm>
            <a:off x="3765579" y="2876526"/>
            <a:ext cx="2314074" cy="930443"/>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a:solidFill>
                  <a:srgbClr val="51C3F9">
                    <a:lumMod val="50000"/>
                  </a:srgbClr>
                </a:solidFill>
              </a:rPr>
              <a:t>Theme 1</a:t>
            </a:r>
          </a:p>
          <a:p>
            <a:pPr algn="ctr"/>
            <a:r>
              <a:rPr lang="en-GB" sz="1600">
                <a:solidFill>
                  <a:prstClr val="white"/>
                </a:solidFill>
              </a:rPr>
              <a:t>General description and justification</a:t>
            </a:r>
          </a:p>
        </p:txBody>
      </p:sp>
      <p:sp>
        <p:nvSpPr>
          <p:cNvPr id="5" name="Rounded Rectangle 6">
            <a:extLst>
              <a:ext uri="{FF2B5EF4-FFF2-40B4-BE49-F238E27FC236}">
                <a16:creationId xmlns:a16="http://schemas.microsoft.com/office/drawing/2014/main" id="{2DDD7A51-96CF-C987-D884-640026D1D2C1}"/>
              </a:ext>
            </a:extLst>
          </p:cNvPr>
          <p:cNvSpPr/>
          <p:nvPr/>
        </p:nvSpPr>
        <p:spPr>
          <a:xfrm>
            <a:off x="6600020" y="2876527"/>
            <a:ext cx="2314074" cy="1114928"/>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a:solidFill>
                  <a:srgbClr val="51C3F9">
                    <a:lumMod val="50000"/>
                  </a:srgbClr>
                </a:solidFill>
              </a:rPr>
              <a:t>Theme 2</a:t>
            </a:r>
          </a:p>
          <a:p>
            <a:pPr algn="ctr"/>
            <a:r>
              <a:rPr lang="en-GB">
                <a:solidFill>
                  <a:prstClr val="white"/>
                </a:solidFill>
              </a:rPr>
              <a:t>General description and justification</a:t>
            </a:r>
          </a:p>
        </p:txBody>
      </p:sp>
      <p:sp>
        <p:nvSpPr>
          <p:cNvPr id="6" name="Rounded Rectangle 7">
            <a:extLst>
              <a:ext uri="{FF2B5EF4-FFF2-40B4-BE49-F238E27FC236}">
                <a16:creationId xmlns:a16="http://schemas.microsoft.com/office/drawing/2014/main" id="{134A2BBC-E652-56AB-60B0-532A7FD0529A}"/>
              </a:ext>
            </a:extLst>
          </p:cNvPr>
          <p:cNvSpPr/>
          <p:nvPr/>
        </p:nvSpPr>
        <p:spPr>
          <a:xfrm>
            <a:off x="9434461" y="2876525"/>
            <a:ext cx="2314074" cy="111493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a:solidFill>
                  <a:srgbClr val="51C3F9">
                    <a:lumMod val="50000"/>
                  </a:srgbClr>
                </a:solidFill>
              </a:rPr>
              <a:t>Theme 3</a:t>
            </a:r>
          </a:p>
          <a:p>
            <a:pPr algn="ctr"/>
            <a:r>
              <a:rPr lang="en-GB">
                <a:solidFill>
                  <a:prstClr val="white"/>
                </a:solidFill>
              </a:rPr>
              <a:t>General description and justification</a:t>
            </a:r>
          </a:p>
        </p:txBody>
      </p:sp>
      <p:sp>
        <p:nvSpPr>
          <p:cNvPr id="7" name="Rounded Rectangle 8">
            <a:extLst>
              <a:ext uri="{FF2B5EF4-FFF2-40B4-BE49-F238E27FC236}">
                <a16:creationId xmlns:a16="http://schemas.microsoft.com/office/drawing/2014/main" id="{A7C3012E-0B75-B082-44E8-F7B4B3FFBB3D}"/>
              </a:ext>
            </a:extLst>
          </p:cNvPr>
          <p:cNvSpPr/>
          <p:nvPr/>
        </p:nvSpPr>
        <p:spPr>
          <a:xfrm>
            <a:off x="3765579" y="4193979"/>
            <a:ext cx="2314074" cy="182078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a:solidFill>
                  <a:srgbClr val="51C3F9">
                    <a:lumMod val="50000"/>
                  </a:srgbClr>
                </a:solidFill>
              </a:rPr>
              <a:t>Subtheme 1, 2</a:t>
            </a:r>
          </a:p>
          <a:p>
            <a:pPr algn="ctr"/>
            <a:r>
              <a:rPr lang="en-GB" sz="1600">
                <a:solidFill>
                  <a:prstClr val="white"/>
                </a:solidFill>
              </a:rPr>
              <a:t>Subtheme 1, etc. introduction, interpretation and example quotes.</a:t>
            </a:r>
          </a:p>
          <a:p>
            <a:pPr algn="ctr"/>
            <a:r>
              <a:rPr lang="en-GB" sz="1600">
                <a:solidFill>
                  <a:prstClr val="white"/>
                </a:solidFill>
              </a:rPr>
              <a:t>Brief summary</a:t>
            </a:r>
          </a:p>
        </p:txBody>
      </p:sp>
      <p:sp>
        <p:nvSpPr>
          <p:cNvPr id="8" name="Rounded Rectangle 9">
            <a:extLst>
              <a:ext uri="{FF2B5EF4-FFF2-40B4-BE49-F238E27FC236}">
                <a16:creationId xmlns:a16="http://schemas.microsoft.com/office/drawing/2014/main" id="{537C4E2E-0C6E-CEF8-D705-462C82A32255}"/>
              </a:ext>
            </a:extLst>
          </p:cNvPr>
          <p:cNvSpPr/>
          <p:nvPr/>
        </p:nvSpPr>
        <p:spPr>
          <a:xfrm>
            <a:off x="6610046" y="4181949"/>
            <a:ext cx="2314074" cy="182078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a:solidFill>
                  <a:srgbClr val="51C3F9">
                    <a:lumMod val="50000"/>
                  </a:srgbClr>
                </a:solidFill>
              </a:rPr>
              <a:t>Subtheme 1, 2</a:t>
            </a:r>
          </a:p>
          <a:p>
            <a:pPr algn="ctr"/>
            <a:r>
              <a:rPr lang="en-GB" sz="1600">
                <a:solidFill>
                  <a:prstClr val="white"/>
                </a:solidFill>
              </a:rPr>
              <a:t>Subtheme 1, etc. introduction, interpretation and example quotes.</a:t>
            </a:r>
          </a:p>
          <a:p>
            <a:pPr algn="ctr"/>
            <a:r>
              <a:rPr lang="en-GB" sz="1600">
                <a:solidFill>
                  <a:prstClr val="white"/>
                </a:solidFill>
              </a:rPr>
              <a:t>Brief summary</a:t>
            </a:r>
          </a:p>
        </p:txBody>
      </p:sp>
      <p:sp>
        <p:nvSpPr>
          <p:cNvPr id="9" name="Rounded Rectangle 10">
            <a:extLst>
              <a:ext uri="{FF2B5EF4-FFF2-40B4-BE49-F238E27FC236}">
                <a16:creationId xmlns:a16="http://schemas.microsoft.com/office/drawing/2014/main" id="{CB759B5B-4C9E-5858-1408-0429E49CE791}"/>
              </a:ext>
            </a:extLst>
          </p:cNvPr>
          <p:cNvSpPr/>
          <p:nvPr/>
        </p:nvSpPr>
        <p:spPr>
          <a:xfrm>
            <a:off x="9434461" y="4151866"/>
            <a:ext cx="2314074" cy="182078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a:solidFill>
                  <a:srgbClr val="51C3F9">
                    <a:lumMod val="50000"/>
                  </a:srgbClr>
                </a:solidFill>
              </a:rPr>
              <a:t>Subtheme 1, 2</a:t>
            </a:r>
          </a:p>
          <a:p>
            <a:pPr algn="ctr"/>
            <a:r>
              <a:rPr lang="en-GB" sz="1600">
                <a:solidFill>
                  <a:prstClr val="white"/>
                </a:solidFill>
              </a:rPr>
              <a:t>Subtheme 1, etc. introduction, interpretation and example quotes.</a:t>
            </a:r>
          </a:p>
          <a:p>
            <a:pPr algn="ctr"/>
            <a:r>
              <a:rPr lang="en-GB" sz="1600">
                <a:solidFill>
                  <a:prstClr val="white"/>
                </a:solidFill>
              </a:rPr>
              <a:t>Brief summary</a:t>
            </a:r>
          </a:p>
        </p:txBody>
      </p:sp>
      <p:sp>
        <p:nvSpPr>
          <p:cNvPr id="10" name="Rounded Rectangle 11">
            <a:extLst>
              <a:ext uri="{FF2B5EF4-FFF2-40B4-BE49-F238E27FC236}">
                <a16:creationId xmlns:a16="http://schemas.microsoft.com/office/drawing/2014/main" id="{70C4FBEC-32F1-DE74-DFCA-9E00C7CE9993}"/>
              </a:ext>
            </a:extLst>
          </p:cNvPr>
          <p:cNvSpPr/>
          <p:nvPr/>
        </p:nvSpPr>
        <p:spPr>
          <a:xfrm>
            <a:off x="4707053" y="6121039"/>
            <a:ext cx="6100011" cy="649705"/>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a:solidFill>
                  <a:prstClr val="white"/>
                </a:solidFill>
              </a:rPr>
              <a:t>Summary of themes</a:t>
            </a:r>
          </a:p>
        </p:txBody>
      </p:sp>
      <p:cxnSp>
        <p:nvCxnSpPr>
          <p:cNvPr id="11" name="Straight Arrow Connector 10">
            <a:extLst>
              <a:ext uri="{FF2B5EF4-FFF2-40B4-BE49-F238E27FC236}">
                <a16:creationId xmlns:a16="http://schemas.microsoft.com/office/drawing/2014/main" id="{F8471A97-2F8F-6E08-D916-87D1A61BD2B7}"/>
              </a:ext>
            </a:extLst>
          </p:cNvPr>
          <p:cNvCxnSpPr>
            <a:stCxn id="4" idx="2"/>
          </p:cNvCxnSpPr>
          <p:nvPr/>
        </p:nvCxnSpPr>
        <p:spPr>
          <a:xfrm>
            <a:off x="4922616" y="3806969"/>
            <a:ext cx="0" cy="37498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827B41F-DD2D-093F-D0B9-605C9BB1E99A}"/>
              </a:ext>
            </a:extLst>
          </p:cNvPr>
          <p:cNvCxnSpPr/>
          <p:nvPr/>
        </p:nvCxnSpPr>
        <p:spPr>
          <a:xfrm flipV="1">
            <a:off x="6079654" y="3562323"/>
            <a:ext cx="520367" cy="118711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0E83DB80-346E-BEEB-4D06-01A56271AE4F}"/>
              </a:ext>
            </a:extLst>
          </p:cNvPr>
          <p:cNvCxnSpPr/>
          <p:nvPr/>
        </p:nvCxnSpPr>
        <p:spPr>
          <a:xfrm>
            <a:off x="7767083" y="3839047"/>
            <a:ext cx="0" cy="37498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0BDDB8B-0583-EDBC-B336-4F3EDD80EFFD}"/>
              </a:ext>
            </a:extLst>
          </p:cNvPr>
          <p:cNvCxnSpPr/>
          <p:nvPr/>
        </p:nvCxnSpPr>
        <p:spPr>
          <a:xfrm flipV="1">
            <a:off x="8914095" y="3494142"/>
            <a:ext cx="520367" cy="118711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E6F25152-46B9-CAE9-4FFC-14B02B2F7A33}"/>
              </a:ext>
            </a:extLst>
          </p:cNvPr>
          <p:cNvCxnSpPr/>
          <p:nvPr/>
        </p:nvCxnSpPr>
        <p:spPr>
          <a:xfrm>
            <a:off x="10591498" y="3806968"/>
            <a:ext cx="0" cy="37498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16" name="Rounded Rectangle 4">
            <a:extLst>
              <a:ext uri="{FF2B5EF4-FFF2-40B4-BE49-F238E27FC236}">
                <a16:creationId xmlns:a16="http://schemas.microsoft.com/office/drawing/2014/main" id="{B06B78A7-22CD-4CB5-B41C-587E8BBBC158}"/>
              </a:ext>
            </a:extLst>
          </p:cNvPr>
          <p:cNvSpPr/>
          <p:nvPr/>
        </p:nvSpPr>
        <p:spPr>
          <a:xfrm>
            <a:off x="4640878" y="1599172"/>
            <a:ext cx="6100011" cy="1159043"/>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342900" indent="-342900" algn="ctr">
              <a:buFontTx/>
              <a:buAutoNum type="alphaLcParenR"/>
            </a:pPr>
            <a:r>
              <a:rPr lang="en-GB">
                <a:solidFill>
                  <a:prstClr val="white"/>
                </a:solidFill>
              </a:rPr>
              <a:t>Introduction of </a:t>
            </a:r>
            <a:r>
              <a:rPr lang="en-GB" b="1">
                <a:solidFill>
                  <a:srgbClr val="51C3F9">
                    <a:lumMod val="50000"/>
                  </a:srgbClr>
                </a:solidFill>
              </a:rPr>
              <a:t>Themes</a:t>
            </a:r>
            <a:r>
              <a:rPr lang="en-GB" b="1">
                <a:solidFill>
                  <a:prstClr val="white"/>
                </a:solidFill>
              </a:rPr>
              <a:t> (Theme 1, 2…)</a:t>
            </a:r>
          </a:p>
          <a:p>
            <a:pPr marL="342900" indent="-342900" algn="ctr">
              <a:buFontTx/>
              <a:buAutoNum type="alphaLcParenR"/>
            </a:pPr>
            <a:r>
              <a:rPr lang="en-GB">
                <a:solidFill>
                  <a:prstClr val="white"/>
                </a:solidFill>
              </a:rPr>
              <a:t>Introduction of </a:t>
            </a:r>
            <a:r>
              <a:rPr lang="en-GB" b="1">
                <a:solidFill>
                  <a:srgbClr val="51C3F9">
                    <a:lumMod val="50000"/>
                  </a:srgbClr>
                </a:solidFill>
              </a:rPr>
              <a:t>subthemes</a:t>
            </a:r>
            <a:r>
              <a:rPr lang="en-GB">
                <a:solidFill>
                  <a:prstClr val="white"/>
                </a:solidFill>
              </a:rPr>
              <a:t> (subtheme 1, 2….)</a:t>
            </a:r>
          </a:p>
          <a:p>
            <a:pPr algn="ctr"/>
            <a:r>
              <a:rPr lang="en-GB">
                <a:solidFill>
                  <a:prstClr val="white"/>
                </a:solidFill>
              </a:rPr>
              <a:t>Within each theme with brief detail. May use lists, tables or diagram format if you wish</a:t>
            </a:r>
          </a:p>
        </p:txBody>
      </p:sp>
      <p:sp>
        <p:nvSpPr>
          <p:cNvPr id="17" name="Rounded Rectangle 3">
            <a:extLst>
              <a:ext uri="{FF2B5EF4-FFF2-40B4-BE49-F238E27FC236}">
                <a16:creationId xmlns:a16="http://schemas.microsoft.com/office/drawing/2014/main" id="{29EA9D8B-3E19-8C1E-779D-77D018A9C670}"/>
              </a:ext>
            </a:extLst>
          </p:cNvPr>
          <p:cNvSpPr/>
          <p:nvPr/>
        </p:nvSpPr>
        <p:spPr>
          <a:xfrm>
            <a:off x="4640877" y="744933"/>
            <a:ext cx="6100011" cy="649705"/>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a:solidFill>
                  <a:prstClr val="white"/>
                </a:solidFill>
              </a:rPr>
              <a:t>Introduction of main aims of the study</a:t>
            </a:r>
          </a:p>
        </p:txBody>
      </p:sp>
    </p:spTree>
    <p:extLst>
      <p:ext uri="{BB962C8B-B14F-4D97-AF65-F5344CB8AC3E}">
        <p14:creationId xmlns:p14="http://schemas.microsoft.com/office/powerpoint/2010/main" val="2238519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Analysis</a:t>
            </a:r>
          </a:p>
        </p:txBody>
      </p:sp>
      <p:sp>
        <p:nvSpPr>
          <p:cNvPr id="3" name="Content Placeholder 2"/>
          <p:cNvSpPr>
            <a:spLocks noGrp="1"/>
          </p:cNvSpPr>
          <p:nvPr>
            <p:ph idx="1"/>
          </p:nvPr>
        </p:nvSpPr>
        <p:spPr>
          <a:xfrm>
            <a:off x="1103312" y="2052918"/>
            <a:ext cx="9857986" cy="4195481"/>
          </a:xfrm>
        </p:spPr>
        <p:txBody>
          <a:bodyPr>
            <a:normAutofit fontScale="92500" lnSpcReduction="20000"/>
          </a:bodyPr>
          <a:lstStyle/>
          <a:p>
            <a:pPr marL="0" indent="0">
              <a:buNone/>
            </a:pPr>
            <a:r>
              <a:rPr lang="en-GB" b="1"/>
              <a:t>Theme 1 </a:t>
            </a:r>
            <a:r>
              <a:rPr lang="en-GB">
                <a:solidFill>
                  <a:schemeClr val="accent2">
                    <a:lumMod val="75000"/>
                  </a:schemeClr>
                </a:solidFill>
              </a:rPr>
              <a:t>(explain what this theme is about – why is this a theme?)</a:t>
            </a:r>
          </a:p>
          <a:p>
            <a:pPr marL="0" indent="0">
              <a:buNone/>
            </a:pPr>
            <a:r>
              <a:rPr lang="en-GB" sz="1800">
                <a:solidFill>
                  <a:schemeClr val="tx1"/>
                </a:solidFill>
              </a:rPr>
              <a:t>e.g. </a:t>
            </a:r>
          </a:p>
          <a:p>
            <a:pPr marL="0" indent="0">
              <a:buNone/>
            </a:pPr>
            <a:endParaRPr lang="en-GB" sz="1800">
              <a:solidFill>
                <a:schemeClr val="tx1"/>
              </a:solidFill>
            </a:endParaRPr>
          </a:p>
          <a:p>
            <a:pPr marL="0" indent="0">
              <a:buNone/>
            </a:pPr>
            <a:r>
              <a:rPr lang="en-GB" b="1">
                <a:solidFill>
                  <a:schemeClr val="tx1"/>
                </a:solidFill>
              </a:rPr>
              <a:t>“That’s life”: the effects of life transitions upon the sibling relationship</a:t>
            </a:r>
          </a:p>
          <a:p>
            <a:pPr marL="0" indent="0">
              <a:buNone/>
            </a:pPr>
            <a:endParaRPr lang="en-GB" b="1">
              <a:solidFill>
                <a:schemeClr val="tx1"/>
              </a:solidFill>
            </a:endParaRPr>
          </a:p>
          <a:p>
            <a:pPr marL="109728" indent="0">
              <a:buNone/>
              <a:defRPr/>
            </a:pPr>
            <a:r>
              <a:rPr lang="en-GB">
                <a:latin typeface="Calibri" panose="020F0502020204030204" pitchFamily="34" charset="0"/>
              </a:rPr>
              <a:t>The first theme captures the sense that the sibling relationship experiences many transitions from childhood to the end of life, the sibling relationship has longevity and holds significance in relation to understanding how each transition impacts upon the sibling bond. Participants each spoke differently about types of life transitions such as divorce of parents, divorce as a parent, parental death, sibling death, remarriages, geographical distances and the strength of the childhood connection in relation to the adult bond. </a:t>
            </a:r>
          </a:p>
          <a:p>
            <a:pPr marL="0" indent="0">
              <a:buNone/>
            </a:pPr>
            <a:endParaRPr lang="en-GB" b="1">
              <a:solidFill>
                <a:schemeClr val="tx1"/>
              </a:solidFill>
            </a:endParaRPr>
          </a:p>
        </p:txBody>
      </p:sp>
    </p:spTree>
    <p:custDataLst>
      <p:tags r:id="rId1"/>
    </p:custDataLst>
    <p:extLst>
      <p:ext uri="{BB962C8B-B14F-4D97-AF65-F5344CB8AC3E}">
        <p14:creationId xmlns:p14="http://schemas.microsoft.com/office/powerpoint/2010/main" val="2571861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844" y="431002"/>
            <a:ext cx="10972800" cy="1066800"/>
          </a:xfrm>
        </p:spPr>
        <p:txBody>
          <a:bodyPr/>
          <a:lstStyle/>
          <a:p>
            <a:r>
              <a:rPr lang="en-GB"/>
              <a:t>Analysis</a:t>
            </a:r>
          </a:p>
        </p:txBody>
      </p:sp>
      <p:sp>
        <p:nvSpPr>
          <p:cNvPr id="3" name="Content Placeholder 2"/>
          <p:cNvSpPr>
            <a:spLocks noGrp="1"/>
          </p:cNvSpPr>
          <p:nvPr>
            <p:ph idx="1"/>
          </p:nvPr>
        </p:nvSpPr>
        <p:spPr>
          <a:xfrm>
            <a:off x="738844" y="1497802"/>
            <a:ext cx="10843555" cy="5360198"/>
          </a:xfrm>
        </p:spPr>
        <p:txBody>
          <a:bodyPr>
            <a:noAutofit/>
          </a:bodyPr>
          <a:lstStyle/>
          <a:p>
            <a:r>
              <a:rPr lang="en-GB" sz="2400"/>
              <a:t>Sub-themes…</a:t>
            </a:r>
          </a:p>
          <a:p>
            <a:endParaRPr lang="en-GB" sz="1800"/>
          </a:p>
          <a:p>
            <a:pPr marL="0" indent="0">
              <a:buNone/>
            </a:pPr>
            <a:r>
              <a:rPr lang="en-GB" sz="1800"/>
              <a:t>e.g., </a:t>
            </a:r>
            <a:r>
              <a:rPr lang="en-GB" sz="1800" b="1"/>
              <a:t>Loss of the relationship</a:t>
            </a:r>
          </a:p>
          <a:p>
            <a:pPr marL="109728" indent="0">
              <a:buNone/>
              <a:defRPr/>
            </a:pPr>
            <a:r>
              <a:rPr lang="en-GB" sz="1800">
                <a:latin typeface="Calibri" panose="020F0502020204030204" pitchFamily="34" charset="0"/>
              </a:rPr>
              <a:t>The subject of ‘loss” emerged as a distinct subtheme, as out of the total eight participants six commented in the area relating to loss of a relationship. For example, in the case of Participant Three, the notion of loss is discussed in relation to offering sibling support as highlighted in the following transcript extract:</a:t>
            </a:r>
            <a:r>
              <a:rPr lang="en-GB" sz="1800">
                <a:solidFill>
                  <a:srgbClr val="FFFF00"/>
                </a:solidFill>
                <a:latin typeface="Calibri" panose="020F0502020204030204" pitchFamily="34" charset="0"/>
              </a:rPr>
              <a:t> </a:t>
            </a:r>
            <a:r>
              <a:rPr lang="en-GB" sz="1800">
                <a:solidFill>
                  <a:schemeClr val="accent2">
                    <a:lumMod val="75000"/>
                  </a:schemeClr>
                </a:solidFill>
                <a:latin typeface="Calibri" panose="020F0502020204030204" pitchFamily="34" charset="0"/>
              </a:rPr>
              <a:t>(Detailed explanation of how this became a subtheme)</a:t>
            </a:r>
          </a:p>
          <a:p>
            <a:pPr marL="109728" indent="0">
              <a:buNone/>
              <a:defRPr/>
            </a:pPr>
            <a:endParaRPr lang="en-GB" sz="1800">
              <a:latin typeface="Calibri" panose="020F0502020204030204" pitchFamily="34" charset="0"/>
            </a:endParaRPr>
          </a:p>
          <a:p>
            <a:pPr marL="109728" indent="0">
              <a:buNone/>
              <a:defRPr/>
            </a:pPr>
            <a:r>
              <a:rPr lang="en-GB" sz="1800" i="1">
                <a:latin typeface="Calibri" panose="020F0502020204030204" pitchFamily="34" charset="0"/>
              </a:rPr>
              <a:t>“Um, yeah, I think in particular, with my eldest sister, but my brother passed away five years ago”</a:t>
            </a:r>
            <a:r>
              <a:rPr lang="en-GB" sz="1800">
                <a:latin typeface="Calibri" panose="020F0502020204030204" pitchFamily="34" charset="0"/>
              </a:rPr>
              <a:t>                </a:t>
            </a:r>
          </a:p>
          <a:p>
            <a:pPr marL="109728" indent="0" algn="r">
              <a:buNone/>
              <a:defRPr/>
            </a:pPr>
            <a:r>
              <a:rPr lang="en-GB" sz="1800">
                <a:latin typeface="Calibri" panose="020F0502020204030204" pitchFamily="34" charset="0"/>
              </a:rPr>
              <a:t>(Participant 3, female, 30s)</a:t>
            </a:r>
            <a:endParaRPr lang="en-GB" sz="1800" i="1">
              <a:latin typeface="Calibri" panose="020F0502020204030204" pitchFamily="34" charset="0"/>
            </a:endParaRPr>
          </a:p>
          <a:p>
            <a:pPr marL="109728" indent="0" algn="r">
              <a:buNone/>
              <a:defRPr/>
            </a:pPr>
            <a:r>
              <a:rPr lang="en-GB" sz="1800">
                <a:solidFill>
                  <a:schemeClr val="accent2">
                    <a:lumMod val="75000"/>
                  </a:schemeClr>
                </a:solidFill>
                <a:latin typeface="Calibri" panose="020F0502020204030204" pitchFamily="34" charset="0"/>
              </a:rPr>
              <a:t>(Quote to support)</a:t>
            </a:r>
          </a:p>
          <a:p>
            <a:pPr marL="109728" indent="0" algn="r">
              <a:buNone/>
              <a:defRPr/>
            </a:pPr>
            <a:endParaRPr lang="en-GB" sz="1800">
              <a:solidFill>
                <a:schemeClr val="accent2">
                  <a:lumMod val="75000"/>
                </a:schemeClr>
              </a:solidFill>
              <a:latin typeface="Calibri" panose="020F0502020204030204" pitchFamily="34" charset="0"/>
            </a:endParaRPr>
          </a:p>
          <a:p>
            <a:pPr marL="109728" indent="0">
              <a:buNone/>
              <a:defRPr/>
            </a:pPr>
            <a:r>
              <a:rPr lang="en-GB" sz="1800">
                <a:latin typeface="Calibri" panose="020F0502020204030204" pitchFamily="34" charset="0"/>
              </a:rPr>
              <a:t>This loss has obviously made an impact upon the sibling relationships which have survived it, strengthening the connection further. Another area of loss was the loss of a parent as demonstrated in the succeeding transcript extract:                                                                                                      </a:t>
            </a:r>
          </a:p>
          <a:p>
            <a:pPr marL="109728" indent="0">
              <a:buNone/>
              <a:defRPr/>
            </a:pPr>
            <a:r>
              <a:rPr lang="en-GB" sz="1800">
                <a:solidFill>
                  <a:schemeClr val="accent2">
                    <a:lumMod val="75000"/>
                  </a:schemeClr>
                </a:solidFill>
                <a:latin typeface="Calibri" panose="020F0502020204030204" pitchFamily="34" charset="0"/>
              </a:rPr>
              <a:t>							(Interpretation and link to next point/quote)</a:t>
            </a:r>
          </a:p>
        </p:txBody>
      </p:sp>
    </p:spTree>
    <p:custDataLst>
      <p:tags r:id="rId1"/>
    </p:custDataLst>
    <p:extLst>
      <p:ext uri="{BB962C8B-B14F-4D97-AF65-F5344CB8AC3E}">
        <p14:creationId xmlns:p14="http://schemas.microsoft.com/office/powerpoint/2010/main" val="3195861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F0A6DA-580E-5ACB-6E36-AEACE9D2069C}"/>
              </a:ext>
            </a:extLst>
          </p:cNvPr>
          <p:cNvSpPr txBox="1"/>
          <p:nvPr/>
        </p:nvSpPr>
        <p:spPr>
          <a:xfrm>
            <a:off x="219739" y="644821"/>
            <a:ext cx="11568223" cy="6106800"/>
          </a:xfrm>
          <a:prstGeom prst="rect">
            <a:avLst/>
          </a:prstGeom>
          <a:noFill/>
        </p:spPr>
        <p:txBody>
          <a:bodyPr wrap="square">
            <a:spAutoFit/>
          </a:bodyPr>
          <a:lstStyle/>
          <a:p>
            <a:pPr>
              <a:spcBef>
                <a:spcPts val="170"/>
              </a:spcBef>
            </a:pPr>
            <a:r>
              <a:rPr lang="en-US" sz="2000">
                <a:effectLst/>
                <a:latin typeface="Times New Roman" panose="02020603050405020304" pitchFamily="18" charset="0"/>
                <a:ea typeface="Times New Roman" panose="02020603050405020304" pitchFamily="18" charset="0"/>
              </a:rPr>
              <a:t> </a:t>
            </a:r>
            <a:r>
              <a:rPr lang="en-US" sz="2000" b="1" u="sng">
                <a:effectLst/>
                <a:latin typeface="Times New Roman" panose="02020603050405020304" pitchFamily="18" charset="0"/>
                <a:ea typeface="Times New Roman" panose="02020603050405020304" pitchFamily="18" charset="0"/>
              </a:rPr>
              <a:t>Results / Findings</a:t>
            </a:r>
            <a:r>
              <a:rPr lang="en-US" sz="2000" b="1">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 </a:t>
            </a:r>
          </a:p>
          <a:p>
            <a:pPr>
              <a:spcBef>
                <a:spcPts val="170"/>
              </a:spcBef>
            </a:pPr>
            <a:endParaRPr lang="en-GB" sz="2000">
              <a:effectLst/>
              <a:latin typeface="Times New Roman" panose="02020603050405020304" pitchFamily="18" charset="0"/>
              <a:ea typeface="Times New Roman" panose="02020603050405020304" pitchFamily="18" charset="0"/>
            </a:endParaRPr>
          </a:p>
          <a:p>
            <a:pPr marL="342900" marR="699770" lvl="0" indent="-342900" algn="just">
              <a:lnSpc>
                <a:spcPct val="150000"/>
              </a:lnSpc>
              <a:buSzPts val="1200"/>
              <a:buFont typeface="Times New Roman" panose="02020603050405020304" pitchFamily="18" charset="0"/>
              <a:buAutoNum type="arabicPeriod"/>
              <a:tabLst>
                <a:tab pos="800100" algn="l"/>
              </a:tabLst>
            </a:pPr>
            <a:r>
              <a:rPr lang="en-US" sz="2000" spc="0">
                <a:effectLst/>
                <a:latin typeface="Times New Roman" panose="02020603050405020304" pitchFamily="18" charset="0"/>
                <a:ea typeface="Times New Roman" panose="02020603050405020304" pitchFamily="18" charset="0"/>
              </a:rPr>
              <a:t>Always</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start</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by</a:t>
            </a:r>
            <a:r>
              <a:rPr lang="en-US" sz="2000" spc="-3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indicating</a:t>
            </a:r>
            <a:r>
              <a:rPr lang="en-US" sz="2000" spc="-2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what</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the</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primary</a:t>
            </a:r>
            <a:r>
              <a:rPr lang="en-US" sz="2000" spc="-2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aim</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of</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the</a:t>
            </a:r>
            <a:r>
              <a:rPr lang="en-US" sz="2000" spc="-2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research</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was,</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what</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form</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of analysis</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was</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used</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to</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explore</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the</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specific</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research question,</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and</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how</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many</a:t>
            </a:r>
            <a:r>
              <a:rPr lang="en-US" sz="2000" spc="-2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themes emerged from the transcripts/data.</a:t>
            </a:r>
          </a:p>
          <a:p>
            <a:pPr marL="342900" marR="462915" lvl="0" indent="-342900">
              <a:lnSpc>
                <a:spcPct val="150000"/>
              </a:lnSpc>
              <a:buSzPts val="1200"/>
              <a:buFont typeface="Times New Roman" panose="02020603050405020304" pitchFamily="18" charset="0"/>
              <a:buAutoNum type="arabicPeriod"/>
              <a:tabLst>
                <a:tab pos="800100" algn="l"/>
              </a:tabLst>
            </a:pPr>
            <a:r>
              <a:rPr lang="en-US" sz="2000" spc="0">
                <a:effectLst/>
                <a:latin typeface="Times New Roman" panose="02020603050405020304" pitchFamily="18" charset="0"/>
                <a:ea typeface="Times New Roman" panose="02020603050405020304" pitchFamily="18" charset="0"/>
              </a:rPr>
              <a:t>Introduce the main themes followed by the sub-themes within each theme in brief detail.</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Include the</a:t>
            </a:r>
            <a:r>
              <a:rPr lang="en-US" sz="2000" spc="-2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table</a:t>
            </a:r>
            <a:r>
              <a:rPr lang="en-US" sz="2000" spc="-2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of your</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themes</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and</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sub-themes</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(plus</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supporting</a:t>
            </a:r>
            <a:r>
              <a:rPr lang="en-US" sz="2000" spc="-2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quotes</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as</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evidence).</a:t>
            </a:r>
            <a:endParaRPr lang="en-GB" sz="2000" spc="0">
              <a:effectLst/>
              <a:latin typeface="Times New Roman" panose="02020603050405020304" pitchFamily="18" charset="0"/>
              <a:ea typeface="Times New Roman" panose="02020603050405020304" pitchFamily="18" charset="0"/>
            </a:endParaRPr>
          </a:p>
          <a:p>
            <a:pPr marL="342900" marR="603250" lvl="0" indent="-342900">
              <a:lnSpc>
                <a:spcPct val="150000"/>
              </a:lnSpc>
              <a:buSzPts val="1200"/>
              <a:buFont typeface="Times New Roman" panose="02020603050405020304" pitchFamily="18" charset="0"/>
              <a:buAutoNum type="arabicPeriod"/>
              <a:tabLst>
                <a:tab pos="800100" algn="l"/>
              </a:tabLst>
            </a:pPr>
            <a:r>
              <a:rPr lang="en-US" sz="2000" spc="0">
                <a:effectLst/>
                <a:latin typeface="Times New Roman" panose="02020603050405020304" pitchFamily="18" charset="0"/>
                <a:ea typeface="Times New Roman" panose="02020603050405020304" pitchFamily="18" charset="0"/>
              </a:rPr>
              <a:t>Provide</a:t>
            </a:r>
            <a:r>
              <a:rPr lang="en-US" sz="2000" spc="-2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general</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description</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of</a:t>
            </a:r>
            <a:r>
              <a:rPr lang="en-US" sz="2000" spc="-2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Theme</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1</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and</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a:t>
            </a:r>
            <a:r>
              <a:rPr lang="en-US" sz="2000" spc="-2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justification/explanation</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of</a:t>
            </a:r>
            <a:r>
              <a:rPr lang="en-US" sz="2000" spc="-2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why</a:t>
            </a:r>
            <a:r>
              <a:rPr lang="en-US" sz="2000" spc="-4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this is/was considered to be a main theme.</a:t>
            </a:r>
            <a:endParaRPr lang="en-GB" sz="2000" spc="0">
              <a:effectLst/>
              <a:latin typeface="Times New Roman" panose="02020603050405020304" pitchFamily="18" charset="0"/>
              <a:ea typeface="Times New Roman" panose="02020603050405020304" pitchFamily="18" charset="0"/>
            </a:endParaRPr>
          </a:p>
          <a:p>
            <a:pPr marL="342900" marR="492125" lvl="0" indent="-342900">
              <a:lnSpc>
                <a:spcPct val="150000"/>
              </a:lnSpc>
              <a:spcBef>
                <a:spcPts val="380"/>
              </a:spcBef>
              <a:spcAft>
                <a:spcPts val="0"/>
              </a:spcAft>
              <a:buSzPts val="1200"/>
              <a:buFont typeface="Times New Roman" panose="02020603050405020304" pitchFamily="18" charset="0"/>
              <a:buAutoNum type="arabicPeriod"/>
              <a:tabLst>
                <a:tab pos="800100" algn="l"/>
              </a:tabLst>
            </a:pPr>
            <a:r>
              <a:rPr lang="en-US" sz="2000" spc="0">
                <a:effectLst/>
                <a:latin typeface="Times New Roman" panose="02020603050405020304" pitchFamily="18" charset="0"/>
                <a:ea typeface="Times New Roman" panose="02020603050405020304" pitchFamily="18" charset="0"/>
              </a:rPr>
              <a:t>Introduce each sub-theme of this theme in turn along with an explanation of how this became</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a:t>
            </a:r>
            <a:r>
              <a:rPr lang="en-US" sz="2000" spc="-2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subtheme.</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At</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this</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point,</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you</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need</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to</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make</a:t>
            </a:r>
            <a:r>
              <a:rPr lang="en-US" sz="2000" spc="-2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use</a:t>
            </a:r>
            <a:r>
              <a:rPr lang="en-US" sz="2000" spc="-2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of</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supporting</a:t>
            </a:r>
            <a:r>
              <a:rPr lang="en-US" sz="2000" spc="-3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quotes</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from</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the data to support the subtheme. Offer an interpretation of the findings/data and link to the next point or quote.</a:t>
            </a:r>
            <a:endParaRPr lang="en-GB" sz="2000" spc="0">
              <a:effectLst/>
              <a:latin typeface="Times New Roman" panose="02020603050405020304" pitchFamily="18" charset="0"/>
              <a:ea typeface="Times New Roman" panose="02020603050405020304" pitchFamily="18" charset="0"/>
            </a:endParaRPr>
          </a:p>
          <a:p>
            <a:pPr marL="742950" marR="687705" lvl="1" indent="-285750">
              <a:lnSpc>
                <a:spcPct val="150000"/>
              </a:lnSpc>
              <a:spcAft>
                <a:spcPts val="0"/>
              </a:spcAft>
              <a:buSzPts val="1200"/>
              <a:buFont typeface="Times New Roman" panose="02020603050405020304" pitchFamily="18" charset="0"/>
              <a:buAutoNum type="alphaLcPeriod"/>
              <a:tabLst>
                <a:tab pos="1257300" algn="l"/>
              </a:tabLst>
            </a:pPr>
            <a:r>
              <a:rPr lang="en-US" sz="2000" spc="-5">
                <a:effectLst/>
                <a:latin typeface="Times New Roman" panose="02020603050405020304" pitchFamily="18" charset="0"/>
                <a:ea typeface="Times New Roman" panose="02020603050405020304" pitchFamily="18" charset="0"/>
              </a:rPr>
              <a:t>Note:</a:t>
            </a:r>
            <a:r>
              <a:rPr lang="en-US" sz="2000" spc="-20">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deal</a:t>
            </a:r>
            <a:r>
              <a:rPr lang="en-US" sz="2000" spc="-20">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with</a:t>
            </a:r>
            <a:r>
              <a:rPr lang="en-US" sz="2000" spc="-20">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each</a:t>
            </a:r>
            <a:r>
              <a:rPr lang="en-US" sz="2000" spc="-20">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theme/subtheme</a:t>
            </a:r>
            <a:r>
              <a:rPr lang="en-US" sz="2000" spc="-20">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in</a:t>
            </a:r>
            <a:r>
              <a:rPr lang="en-US" sz="2000" spc="-20">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the</a:t>
            </a:r>
            <a:r>
              <a:rPr lang="en-US" sz="2000" spc="-20">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order</a:t>
            </a:r>
            <a:r>
              <a:rPr lang="en-US" sz="2000" spc="-15">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in</a:t>
            </a:r>
            <a:r>
              <a:rPr lang="en-US" sz="2000" spc="-20">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which</a:t>
            </a:r>
            <a:r>
              <a:rPr lang="en-US" sz="2000" spc="-15">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you</a:t>
            </a:r>
            <a:r>
              <a:rPr lang="en-US" sz="2000" spc="-20">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have</a:t>
            </a:r>
            <a:r>
              <a:rPr lang="en-US" sz="2000" spc="-20">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stated they will be presented.</a:t>
            </a:r>
            <a:endParaRPr lang="en-GB" sz="2000" spc="-5">
              <a:effectLst/>
              <a:latin typeface="Times New Roman" panose="02020603050405020304" pitchFamily="18" charset="0"/>
              <a:ea typeface="Times New Roman" panose="02020603050405020304" pitchFamily="18" charset="0"/>
            </a:endParaRPr>
          </a:p>
          <a:p>
            <a:pPr marL="342900" lvl="0" indent="-342900">
              <a:buSzPts val="1200"/>
              <a:buFont typeface="Times New Roman" panose="02020603050405020304" pitchFamily="18" charset="0"/>
              <a:buAutoNum type="arabicPeriod"/>
              <a:tabLst>
                <a:tab pos="799465" algn="l"/>
              </a:tabLst>
            </a:pPr>
            <a:r>
              <a:rPr lang="en-US" sz="2000" spc="0" err="1">
                <a:effectLst/>
                <a:latin typeface="Times New Roman" panose="02020603050405020304" pitchFamily="18" charset="0"/>
                <a:ea typeface="Times New Roman" panose="02020603050405020304" pitchFamily="18" charset="0"/>
              </a:rPr>
              <a:t>Summarise</a:t>
            </a:r>
            <a:r>
              <a:rPr lang="en-US" sz="2000" spc="-2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at the</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end</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of</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each subtheme/theme</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to tie up</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before</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moving</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on</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to the </a:t>
            </a:r>
            <a:r>
              <a:rPr lang="en-US" sz="2000" spc="-10">
                <a:effectLst/>
                <a:latin typeface="Times New Roman" panose="02020603050405020304" pitchFamily="18" charset="0"/>
                <a:ea typeface="Times New Roman" panose="02020603050405020304" pitchFamily="18" charset="0"/>
              </a:rPr>
              <a:t>next.</a:t>
            </a:r>
            <a:endParaRPr lang="en-GB" sz="2000" spc="0">
              <a:effectLst/>
              <a:latin typeface="Times New Roman" panose="02020603050405020304" pitchFamily="18" charset="0"/>
              <a:ea typeface="Times New Roman" panose="02020603050405020304" pitchFamily="18" charset="0"/>
            </a:endParaRPr>
          </a:p>
          <a:p>
            <a:pPr marL="342900" lvl="0" indent="-342900">
              <a:spcBef>
                <a:spcPts val="685"/>
              </a:spcBef>
              <a:spcAft>
                <a:spcPts val="0"/>
              </a:spcAft>
              <a:buSzPts val="1200"/>
              <a:buFont typeface="Times New Roman" panose="02020603050405020304" pitchFamily="18" charset="0"/>
              <a:buAutoNum type="arabicPeriod"/>
              <a:tabLst>
                <a:tab pos="799465" algn="l"/>
              </a:tabLst>
            </a:pPr>
            <a:endParaRPr lang="en-GB" sz="20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25132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3A6C5B-D610-5524-D72F-61116CDE5B3E}"/>
              </a:ext>
            </a:extLst>
          </p:cNvPr>
          <p:cNvSpPr>
            <a:spLocks noGrp="1"/>
          </p:cNvSpPr>
          <p:nvPr>
            <p:ph idx="1"/>
          </p:nvPr>
        </p:nvSpPr>
        <p:spPr>
          <a:xfrm>
            <a:off x="304800" y="1044400"/>
            <a:ext cx="10972800" cy="4325112"/>
          </a:xfrm>
        </p:spPr>
        <p:txBody>
          <a:bodyPr>
            <a:noAutofit/>
          </a:bodyPr>
          <a:lstStyle/>
          <a:p>
            <a:pPr marL="342900" lvl="0" indent="-342900" rtl="0">
              <a:spcBef>
                <a:spcPts val="685"/>
              </a:spcBef>
              <a:spcAft>
                <a:spcPts val="0"/>
              </a:spcAft>
              <a:buSzPts val="1200"/>
              <a:buFont typeface="+mj-lt"/>
              <a:buAutoNum type="arabicPeriod" startAt="6"/>
              <a:tabLst>
                <a:tab pos="799465" algn="l"/>
              </a:tabLst>
            </a:pPr>
            <a:r>
              <a:rPr lang="en-US" sz="2000" spc="0">
                <a:effectLst/>
                <a:latin typeface="Times New Roman" panose="02020603050405020304" pitchFamily="18" charset="0"/>
                <a:ea typeface="Times New Roman" panose="02020603050405020304" pitchFamily="18" charset="0"/>
              </a:rPr>
              <a:t>Repeat</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steps</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3</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to 6</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until</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all</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themes/subthemes have</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been</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explained</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and </a:t>
            </a:r>
            <a:r>
              <a:rPr lang="en-US" sz="2000" spc="-10">
                <a:effectLst/>
                <a:latin typeface="Times New Roman" panose="02020603050405020304" pitchFamily="18" charset="0"/>
                <a:ea typeface="Times New Roman" panose="02020603050405020304" pitchFamily="18" charset="0"/>
              </a:rPr>
              <a:t>interpreted.</a:t>
            </a:r>
            <a:endParaRPr lang="en-GB" sz="2000" spc="0">
              <a:effectLst/>
              <a:latin typeface="Times New Roman" panose="02020603050405020304" pitchFamily="18" charset="0"/>
              <a:ea typeface="Times New Roman" panose="02020603050405020304" pitchFamily="18" charset="0"/>
            </a:endParaRPr>
          </a:p>
          <a:p>
            <a:pPr marL="342900" lvl="0" indent="-342900">
              <a:spcBef>
                <a:spcPts val="700"/>
              </a:spcBef>
              <a:spcAft>
                <a:spcPts val="0"/>
              </a:spcAft>
              <a:buSzPts val="1200"/>
              <a:buFont typeface="+mj-lt"/>
              <a:buAutoNum type="arabicPeriod" startAt="6"/>
              <a:tabLst>
                <a:tab pos="799465" algn="l"/>
              </a:tabLst>
            </a:pPr>
            <a:r>
              <a:rPr lang="en-US" sz="2000" spc="0">
                <a:effectLst/>
                <a:latin typeface="Times New Roman" panose="02020603050405020304" pitchFamily="18" charset="0"/>
                <a:ea typeface="Times New Roman" panose="02020603050405020304" pitchFamily="18" charset="0"/>
              </a:rPr>
              <a:t>Provide</a:t>
            </a:r>
            <a:r>
              <a:rPr lang="en-US" sz="2000" spc="-10">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summary</a:t>
            </a:r>
            <a:r>
              <a:rPr lang="en-US" sz="2000" spc="-2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at the</a:t>
            </a:r>
            <a:r>
              <a:rPr lang="en-US" sz="2000" spc="1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end of</a:t>
            </a:r>
            <a:r>
              <a:rPr lang="en-US" sz="2000" spc="-5">
                <a:effectLst/>
                <a:latin typeface="Times New Roman" panose="02020603050405020304" pitchFamily="18" charset="0"/>
                <a:ea typeface="Times New Roman" panose="02020603050405020304" pitchFamily="18" charset="0"/>
              </a:rPr>
              <a:t> </a:t>
            </a:r>
            <a:r>
              <a:rPr lang="en-US" sz="2000" spc="0">
                <a:effectLst/>
                <a:latin typeface="Times New Roman" panose="02020603050405020304" pitchFamily="18" charset="0"/>
                <a:ea typeface="Times New Roman" panose="02020603050405020304" pitchFamily="18" charset="0"/>
              </a:rPr>
              <a:t>the results </a:t>
            </a:r>
            <a:r>
              <a:rPr lang="en-US" sz="2000" spc="-10">
                <a:effectLst/>
                <a:latin typeface="Times New Roman" panose="02020603050405020304" pitchFamily="18" charset="0"/>
                <a:ea typeface="Times New Roman" panose="02020603050405020304" pitchFamily="18" charset="0"/>
              </a:rPr>
              <a:t>chapter.</a:t>
            </a:r>
            <a:endParaRPr lang="en-GB" sz="2000" spc="0">
              <a:effectLst/>
              <a:latin typeface="Times New Roman" panose="02020603050405020304" pitchFamily="18" charset="0"/>
              <a:ea typeface="Times New Roman" panose="02020603050405020304" pitchFamily="18" charset="0"/>
            </a:endParaRPr>
          </a:p>
          <a:p>
            <a:pPr marL="457200" marR="1000760" lvl="1" indent="0">
              <a:lnSpc>
                <a:spcPct val="150000"/>
              </a:lnSpc>
              <a:spcBef>
                <a:spcPts val="685"/>
              </a:spcBef>
              <a:spcAft>
                <a:spcPts val="0"/>
              </a:spcAft>
              <a:buSzPts val="1200"/>
              <a:buNone/>
              <a:tabLst>
                <a:tab pos="1257300" algn="l"/>
              </a:tabLst>
            </a:pPr>
            <a:r>
              <a:rPr lang="en-US" sz="2000" spc="-5">
                <a:effectLst/>
                <a:latin typeface="Times New Roman" panose="02020603050405020304" pitchFamily="18" charset="0"/>
                <a:ea typeface="Times New Roman" panose="02020603050405020304" pitchFamily="18" charset="0"/>
              </a:rPr>
              <a:t>E.g.,</a:t>
            </a:r>
            <a:r>
              <a:rPr lang="en-US" sz="2000" spc="-25">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what</a:t>
            </a:r>
            <a:r>
              <a:rPr lang="en-US" sz="2000" spc="-25">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threads</a:t>
            </a:r>
            <a:r>
              <a:rPr lang="en-US" sz="2000" spc="-25">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have</a:t>
            </a:r>
            <a:r>
              <a:rPr lang="en-US" sz="2000" spc="-30">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been</a:t>
            </a:r>
            <a:r>
              <a:rPr lang="en-US" sz="2000" spc="-25">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the</a:t>
            </a:r>
            <a:r>
              <a:rPr lang="en-US" sz="2000" spc="-25">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strongest/dominant</a:t>
            </a:r>
            <a:r>
              <a:rPr lang="en-US" sz="2000" spc="-25">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throughout</a:t>
            </a:r>
            <a:r>
              <a:rPr lang="en-US" sz="2000" spc="-25">
                <a:effectLst/>
                <a:latin typeface="Times New Roman" panose="02020603050405020304" pitchFamily="18" charset="0"/>
                <a:ea typeface="Times New Roman" panose="02020603050405020304" pitchFamily="18" charset="0"/>
              </a:rPr>
              <a:t> </a:t>
            </a:r>
            <a:r>
              <a:rPr lang="en-US" sz="2000" spc="-5">
                <a:effectLst/>
                <a:latin typeface="Times New Roman" panose="02020603050405020304" pitchFamily="18" charset="0"/>
                <a:ea typeface="Times New Roman" panose="02020603050405020304" pitchFamily="18" charset="0"/>
              </a:rPr>
              <a:t>the interviews/focus groups?</a:t>
            </a:r>
            <a:endParaRPr lang="en-GB" sz="2000" spc="-5">
              <a:effectLst/>
              <a:latin typeface="Times New Roman" panose="02020603050405020304" pitchFamily="18" charset="0"/>
              <a:ea typeface="Times New Roman" panose="02020603050405020304" pitchFamily="18" charset="0"/>
            </a:endParaRPr>
          </a:p>
          <a:p>
            <a:pPr>
              <a:spcBef>
                <a:spcPts val="20"/>
              </a:spcBef>
            </a:pPr>
            <a:endParaRPr lang="en-GB" sz="2000">
              <a:effectLst/>
              <a:latin typeface="Times New Roman" panose="02020603050405020304" pitchFamily="18" charset="0"/>
              <a:ea typeface="Times New Roman" panose="02020603050405020304" pitchFamily="18" charset="0"/>
            </a:endParaRPr>
          </a:p>
          <a:p>
            <a:pPr marL="86868" indent="0">
              <a:spcBef>
                <a:spcPts val="5"/>
              </a:spcBef>
              <a:spcAft>
                <a:spcPts val="0"/>
              </a:spcAft>
              <a:buNone/>
            </a:pPr>
            <a:endParaRPr lang="en-US" sz="2000">
              <a:effectLst/>
              <a:latin typeface="Times New Roman" panose="02020603050405020304" pitchFamily="18" charset="0"/>
              <a:ea typeface="Times New Roman" panose="02020603050405020304" pitchFamily="18" charset="0"/>
            </a:endParaRPr>
          </a:p>
          <a:p>
            <a:pPr marL="86868" indent="0">
              <a:spcBef>
                <a:spcPts val="5"/>
              </a:spcBef>
              <a:spcAft>
                <a:spcPts val="0"/>
              </a:spcAft>
              <a:buNone/>
            </a:pPr>
            <a:r>
              <a:rPr lang="en-US" sz="2000">
                <a:effectLst/>
                <a:latin typeface="Times New Roman" panose="02020603050405020304" pitchFamily="18" charset="0"/>
                <a:ea typeface="Times New Roman" panose="02020603050405020304" pitchFamily="18" charset="0"/>
              </a:rPr>
              <a:t>Reporting</a:t>
            </a:r>
            <a:r>
              <a:rPr lang="en-US" sz="2000" spc="-2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of </a:t>
            </a:r>
            <a:r>
              <a:rPr lang="en-US" sz="2000" spc="-10">
                <a:effectLst/>
                <a:latin typeface="Times New Roman" panose="02020603050405020304" pitchFamily="18" charset="0"/>
                <a:ea typeface="Times New Roman" panose="02020603050405020304" pitchFamily="18" charset="0"/>
              </a:rPr>
              <a:t>quotes:</a:t>
            </a:r>
            <a:endParaRPr lang="en-GB" sz="2000">
              <a:effectLst/>
              <a:latin typeface="Times New Roman" panose="02020603050405020304" pitchFamily="18" charset="0"/>
              <a:ea typeface="Times New Roman" panose="02020603050405020304" pitchFamily="18" charset="0"/>
            </a:endParaRPr>
          </a:p>
          <a:p>
            <a:pPr marL="342900" marR="473075">
              <a:lnSpc>
                <a:spcPct val="150000"/>
              </a:lnSpc>
              <a:spcAft>
                <a:spcPts val="0"/>
              </a:spcAft>
            </a:pPr>
            <a:r>
              <a:rPr lang="en-US" sz="2000">
                <a:effectLst/>
                <a:latin typeface="Times New Roman" panose="02020603050405020304" pitchFamily="18" charset="0"/>
                <a:ea typeface="Times New Roman" panose="02020603050405020304" pitchFamily="18" charset="0"/>
              </a:rPr>
              <a:t>Quotes from participants that are less than 40 words long must be contained within the text, encased in “quotation marks”, and accompanied by</a:t>
            </a:r>
            <a:r>
              <a:rPr lang="en-US" sz="2000" spc="-1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a page/line number (along</a:t>
            </a:r>
            <a:r>
              <a:rPr lang="en-US" sz="2000" spc="-1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with any</a:t>
            </a:r>
            <a:r>
              <a:rPr lang="en-US" sz="2000" spc="-2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other information</a:t>
            </a:r>
            <a:r>
              <a:rPr lang="en-US" sz="2000" spc="-1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that</a:t>
            </a:r>
            <a:r>
              <a:rPr lang="en-US" sz="2000" spc="-1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may</a:t>
            </a:r>
            <a:r>
              <a:rPr lang="en-US" sz="2000" spc="-35">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need</a:t>
            </a:r>
            <a:r>
              <a:rPr lang="en-US" sz="2000" spc="-1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to</a:t>
            </a:r>
            <a:r>
              <a:rPr lang="en-US" sz="2000" spc="-1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be</a:t>
            </a:r>
            <a:r>
              <a:rPr lang="en-US" sz="2000" spc="-1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included,</a:t>
            </a:r>
            <a:r>
              <a:rPr lang="en-US" sz="2000" spc="-1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e.g.,</a:t>
            </a:r>
            <a:r>
              <a:rPr lang="en-US" sz="2000" spc="-5">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gender/age).</a:t>
            </a:r>
            <a:r>
              <a:rPr lang="en-US" sz="2000" spc="-1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Any</a:t>
            </a:r>
            <a:r>
              <a:rPr lang="en-US" sz="2000" spc="-35">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quotes</a:t>
            </a:r>
            <a:r>
              <a:rPr lang="en-US" sz="2000" spc="-1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that</a:t>
            </a:r>
            <a:r>
              <a:rPr lang="en-US" sz="2000" spc="-1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are</a:t>
            </a:r>
            <a:r>
              <a:rPr lang="en-US" sz="2000" spc="-15">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more</a:t>
            </a:r>
            <a:r>
              <a:rPr lang="en-US" sz="2000" spc="-15">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than</a:t>
            </a:r>
            <a:r>
              <a:rPr lang="en-US" sz="2000" spc="-10">
                <a:effectLst/>
                <a:latin typeface="Times New Roman" panose="02020603050405020304" pitchFamily="18" charset="0"/>
                <a:ea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40 words long should be set as an extract in itself and indented to the left. Quotation marks are not required, but page/line numbers (identifiers) are.</a:t>
            </a:r>
            <a:endParaRPr lang="en-GB" sz="2000">
              <a:effectLst/>
              <a:latin typeface="Times New Roman" panose="02020603050405020304" pitchFamily="18" charset="0"/>
              <a:ea typeface="Times New Roman" panose="02020603050405020304" pitchFamily="18" charset="0"/>
            </a:endParaRPr>
          </a:p>
          <a:p>
            <a:pPr marL="109728" indent="0">
              <a:buNone/>
            </a:pPr>
            <a:endParaRPr lang="en-GB" sz="2000"/>
          </a:p>
        </p:txBody>
      </p:sp>
    </p:spTree>
    <p:extLst>
      <p:ext uri="{BB962C8B-B14F-4D97-AF65-F5344CB8AC3E}">
        <p14:creationId xmlns:p14="http://schemas.microsoft.com/office/powerpoint/2010/main" val="2989009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A74FC-D950-8ADA-2FDA-9ECAEDF858D8}"/>
              </a:ext>
            </a:extLst>
          </p:cNvPr>
          <p:cNvSpPr>
            <a:spLocks noGrp="1"/>
          </p:cNvSpPr>
          <p:nvPr>
            <p:ph type="title"/>
          </p:nvPr>
        </p:nvSpPr>
        <p:spPr/>
        <p:txBody>
          <a:bodyPr/>
          <a:lstStyle/>
          <a:p>
            <a:r>
              <a:rPr lang="en-GB"/>
              <a:t>Over to you….</a:t>
            </a:r>
          </a:p>
        </p:txBody>
      </p:sp>
      <p:sp>
        <p:nvSpPr>
          <p:cNvPr id="3" name="Content Placeholder 2">
            <a:extLst>
              <a:ext uri="{FF2B5EF4-FFF2-40B4-BE49-F238E27FC236}">
                <a16:creationId xmlns:a16="http://schemas.microsoft.com/office/drawing/2014/main" id="{2E1FBD9D-6B76-6032-D753-45C7F4960301}"/>
              </a:ext>
            </a:extLst>
          </p:cNvPr>
          <p:cNvSpPr>
            <a:spLocks noGrp="1"/>
          </p:cNvSpPr>
          <p:nvPr>
            <p:ph idx="1"/>
          </p:nvPr>
        </p:nvSpPr>
        <p:spPr/>
        <p:txBody>
          <a:bodyPr/>
          <a:lstStyle/>
          <a:p>
            <a:pPr marL="109728" indent="0">
              <a:buNone/>
            </a:pPr>
            <a:r>
              <a:rPr lang="en-GB"/>
              <a:t>As part of your assessment, you are required to write up a thematic analysis results section on the following. </a:t>
            </a:r>
          </a:p>
          <a:p>
            <a:pPr marL="109728" indent="0">
              <a:buNone/>
            </a:pPr>
            <a:endParaRPr lang="en-GB"/>
          </a:p>
          <a:p>
            <a:pPr marL="109728" indent="0">
              <a:lnSpc>
                <a:spcPct val="115000"/>
              </a:lnSpc>
              <a:spcAft>
                <a:spcPts val="750"/>
              </a:spcAft>
              <a:buNone/>
            </a:pPr>
            <a:r>
              <a:rPr lang="en-GB" sz="1800" b="1" kern="100">
                <a:solidFill>
                  <a:srgbClr val="000000"/>
                </a:solidFill>
                <a:effectLst/>
                <a:highlight>
                  <a:srgbClr val="FFFFFF"/>
                </a:highlight>
                <a:latin typeface="Arial" panose="020B0604020202020204" pitchFamily="34" charset="0"/>
                <a:ea typeface="DengXian" panose="02010600030101010101" pitchFamily="2" charset="-122"/>
                <a:cs typeface="Arial" panose="020B0604020202020204" pitchFamily="34" charset="0"/>
              </a:rPr>
              <a:t>Aim: The experiences of adolescents living with ADHD.</a:t>
            </a:r>
            <a:endParaRPr lang="en-GB" sz="1800" kern="100">
              <a:effectLst/>
              <a:highlight>
                <a:srgbClr val="FFFFFF"/>
              </a:highlight>
              <a:latin typeface="Aptos" panose="020B0004020202020204" pitchFamily="34" charset="0"/>
              <a:ea typeface="DengXian" panose="02010600030101010101" pitchFamily="2" charset="-122"/>
              <a:cs typeface="Arial" panose="020B0604020202020204" pitchFamily="34" charset="0"/>
            </a:endParaRPr>
          </a:p>
          <a:p>
            <a:pPr marL="109728" indent="0">
              <a:lnSpc>
                <a:spcPct val="115000"/>
              </a:lnSpc>
              <a:spcAft>
                <a:spcPts val="750"/>
              </a:spcAft>
              <a:buNone/>
            </a:pPr>
            <a:r>
              <a:rPr lang="en-GB" sz="1800" kern="100">
                <a:solidFill>
                  <a:srgbClr val="000000"/>
                </a:solidFill>
                <a:effectLst/>
                <a:highlight>
                  <a:srgbClr val="FFFFFF"/>
                </a:highlight>
                <a:latin typeface="Arial" panose="020B0604020202020204" pitchFamily="34" charset="0"/>
                <a:ea typeface="DengXian" panose="02010600030101010101" pitchFamily="2" charset="-122"/>
                <a:cs typeface="Arial" panose="020B0604020202020204" pitchFamily="34" charset="0"/>
              </a:rPr>
              <a:t>In particular, we were interested in how ADHD affects their life, what</a:t>
            </a:r>
            <a:r>
              <a:rPr lang="en-GB" sz="1800" kern="0">
                <a:solidFill>
                  <a:srgbClr val="212529"/>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behaviours or symptoms they find most problematic, in which environment these are most problematic, and whether they hold any positive perceptions of their ADHD.</a:t>
            </a:r>
            <a:endParaRPr lang="en-GB" sz="1800" kern="100">
              <a:effectLst/>
              <a:highlight>
                <a:srgbClr val="FFFFFF"/>
              </a:highlight>
              <a:latin typeface="Aptos" panose="020B0004020202020204" pitchFamily="34" charset="0"/>
              <a:ea typeface="DengXian" panose="02010600030101010101" pitchFamily="2" charset="-122"/>
              <a:cs typeface="Arial" panose="020B0604020202020204" pitchFamily="34" charset="0"/>
            </a:endParaRPr>
          </a:p>
          <a:p>
            <a:pPr marL="109728" indent="0">
              <a:buNone/>
            </a:pPr>
            <a:endParaRPr lang="en-GB"/>
          </a:p>
          <a:p>
            <a:pPr marL="109728" indent="0">
              <a:buNone/>
            </a:pPr>
            <a:r>
              <a:rPr lang="en-GB" sz="2400"/>
              <a:t>Five semi-structured interviews. Follow the 6 stages Braun and Clarke’s TA.</a:t>
            </a:r>
          </a:p>
        </p:txBody>
      </p:sp>
    </p:spTree>
    <p:extLst>
      <p:ext uri="{BB962C8B-B14F-4D97-AF65-F5344CB8AC3E}">
        <p14:creationId xmlns:p14="http://schemas.microsoft.com/office/powerpoint/2010/main" val="2235793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25516-DF9C-0406-16E0-0C8B6368006D}"/>
              </a:ext>
            </a:extLst>
          </p:cNvPr>
          <p:cNvSpPr>
            <a:spLocks noGrp="1"/>
          </p:cNvSpPr>
          <p:nvPr>
            <p:ph type="title"/>
          </p:nvPr>
        </p:nvSpPr>
        <p:spPr>
          <a:xfrm>
            <a:off x="609600" y="568842"/>
            <a:ext cx="10972800" cy="1066800"/>
          </a:xfrm>
        </p:spPr>
        <p:txBody>
          <a:bodyPr/>
          <a:lstStyle/>
          <a:p>
            <a:r>
              <a:rPr lang="en-GB"/>
              <a:t>References/resources</a:t>
            </a:r>
          </a:p>
        </p:txBody>
      </p:sp>
      <p:sp>
        <p:nvSpPr>
          <p:cNvPr id="3" name="Content Placeholder 2">
            <a:extLst>
              <a:ext uri="{FF2B5EF4-FFF2-40B4-BE49-F238E27FC236}">
                <a16:creationId xmlns:a16="http://schemas.microsoft.com/office/drawing/2014/main" id="{BBF67C03-4CDA-B4DF-EB8B-1445DB348E96}"/>
              </a:ext>
            </a:extLst>
          </p:cNvPr>
          <p:cNvSpPr>
            <a:spLocks noGrp="1"/>
          </p:cNvSpPr>
          <p:nvPr>
            <p:ph idx="1"/>
          </p:nvPr>
        </p:nvSpPr>
        <p:spPr>
          <a:xfrm>
            <a:off x="248093" y="1635643"/>
            <a:ext cx="11334308" cy="5310962"/>
          </a:xfrm>
        </p:spPr>
        <p:txBody>
          <a:bodyPr>
            <a:normAutofit fontScale="70000" lnSpcReduction="20000"/>
          </a:bodyPr>
          <a:lstStyle/>
          <a:p>
            <a:r>
              <a:rPr lang="en-GB" b="0" i="0">
                <a:solidFill>
                  <a:srgbClr val="222222"/>
                </a:solidFill>
                <a:effectLst/>
                <a:latin typeface="Arial" panose="020B0604020202020204" pitchFamily="34" charset="0"/>
              </a:rPr>
              <a:t>Braun, V., &amp; Clarke, V. (2022). Thematic analysis : a practical guide. SAGE Publications. </a:t>
            </a:r>
          </a:p>
          <a:p>
            <a:r>
              <a:rPr lang="en-GB" b="0" i="0">
                <a:solidFill>
                  <a:srgbClr val="222222"/>
                </a:solidFill>
                <a:effectLst/>
                <a:latin typeface="Arial" panose="020B0604020202020204" pitchFamily="34" charset="0"/>
              </a:rPr>
              <a:t>Terry, G., Hayfield, N., Clarke, V., &amp; Braun, V. (2017). Thematic analysis. The SAGE handbook of qualitative research in psychology, 2(17-37), 25.</a:t>
            </a:r>
          </a:p>
          <a:p>
            <a:r>
              <a:rPr lang="en-GB" b="0" i="0">
                <a:solidFill>
                  <a:srgbClr val="222222"/>
                </a:solidFill>
                <a:effectLst/>
                <a:latin typeface="Arial" panose="020B0604020202020204" pitchFamily="34" charset="0"/>
              </a:rPr>
              <a:t>Clarke, V., &amp; Braun, V. (2017). Thematic analysis. The journal of positive psychology, 12(3), 297-298. </a:t>
            </a:r>
          </a:p>
          <a:p>
            <a:r>
              <a:rPr lang="en-GB" b="0" i="0">
                <a:solidFill>
                  <a:srgbClr val="222222"/>
                </a:solidFill>
                <a:effectLst/>
                <a:latin typeface="Arial" panose="020B0604020202020204" pitchFamily="34" charset="0"/>
              </a:rPr>
              <a:t>Braun, V., Clarke, V., &amp; Hayfield, N. (2022). “A starting point for your journey, not a map”: Nikki Hayfield in conversation with Virginia Braun and Victoria Clarke about thematic analysis. Qualitative Research in Psychology, 19(2), 424–445. </a:t>
            </a:r>
          </a:p>
          <a:p>
            <a:r>
              <a:rPr lang="en-GB" b="0" i="0">
                <a:solidFill>
                  <a:srgbClr val="222222"/>
                </a:solidFill>
                <a:effectLst/>
                <a:latin typeface="Arial" panose="020B0604020202020204" pitchFamily="34" charset="0"/>
              </a:rPr>
              <a:t>Maguire, M., &amp; Delahunt, B. (2017). Doing a thematic analysis: A practical, step-by-step guide for learning and teaching scholars. All Ireland journal of higher education, 9(3). </a:t>
            </a:r>
          </a:p>
          <a:p>
            <a:r>
              <a:rPr lang="en-GB" b="0" i="0">
                <a:solidFill>
                  <a:srgbClr val="222222"/>
                </a:solidFill>
                <a:effectLst/>
                <a:latin typeface="Arial" panose="020B0604020202020204" pitchFamily="34" charset="0"/>
              </a:rPr>
              <a:t>Braun, V., &amp; Clarke, V. (2021). One size fits all? What counts as quality practice in (reflexive) thematic analysis? Qualitative Research in Psychology, 18(3), 328–352. </a:t>
            </a:r>
          </a:p>
          <a:p>
            <a:r>
              <a:rPr lang="en-GB" b="0" i="0">
                <a:solidFill>
                  <a:srgbClr val="222222"/>
                </a:solidFill>
                <a:effectLst/>
                <a:latin typeface="Arial" panose="020B0604020202020204" pitchFamily="34" charset="0"/>
              </a:rPr>
              <a:t>Byrne, D. (2022). A worked example of Braun and Clarke’s approach to reflexive thematic analysis. Quality &amp; Quantity, 56(3), 1391–1412. </a:t>
            </a:r>
          </a:p>
          <a:p>
            <a:r>
              <a:rPr lang="en-GB">
                <a:hlinkClick r:id="rId2"/>
              </a:rPr>
              <a:t>https://paperpile.com/g/thematic-analysis/#num-2-generating-initial-codes</a:t>
            </a:r>
            <a:r>
              <a:rPr lang="en-GB"/>
              <a:t> </a:t>
            </a:r>
          </a:p>
          <a:p>
            <a:r>
              <a:rPr lang="en-GB">
                <a:hlinkClick r:id="rId3"/>
              </a:rPr>
              <a:t>https://melissamorrisportfolio.weebly.com/uploads/4/7/7/3/47737847/functional_behavior_assessment_for_applied_behavior_analysis.pdf</a:t>
            </a:r>
            <a:r>
              <a:rPr lang="en-GB"/>
              <a:t> </a:t>
            </a:r>
          </a:p>
          <a:p>
            <a:r>
              <a:rPr lang="en-GB"/>
              <a:t>Thanks to Stacey Coleman (UWTSD) for the use of some of her examples in the slides</a:t>
            </a:r>
          </a:p>
        </p:txBody>
      </p:sp>
    </p:spTree>
    <p:extLst>
      <p:ext uri="{BB962C8B-B14F-4D97-AF65-F5344CB8AC3E}">
        <p14:creationId xmlns:p14="http://schemas.microsoft.com/office/powerpoint/2010/main" val="3279292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Office_16224345_TF03460604.potx" id="{E7E0BD26-C043-45F4-96D1-04BA13E49D2C}" vid="{5436AFAD-CFB0-446B-836C-C3E13AB52501}"/>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{2025FB06-86D2-49B7-A8C6-A0B1A6A8048E}tf03460604_win32</Template>
  <TotalTime>0</TotalTime>
  <Words>2869</Words>
  <Application>Microsoft Office PowerPoint</Application>
  <PresentationFormat>Widescreen</PresentationFormat>
  <Paragraphs>225</Paragraphs>
  <Slides>22</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Circular</vt:lpstr>
      <vt:lpstr>Aptos</vt:lpstr>
      <vt:lpstr>Arial</vt:lpstr>
      <vt:lpstr>Calibri</vt:lpstr>
      <vt:lpstr>Georgia</vt:lpstr>
      <vt:lpstr>Times New Roman</vt:lpstr>
      <vt:lpstr>Wingdings 2</vt:lpstr>
      <vt:lpstr>Training presentation</vt:lpstr>
      <vt:lpstr>Thematic Analysis</vt:lpstr>
      <vt:lpstr>TA – flexible -</vt:lpstr>
      <vt:lpstr>PowerPoint Presentation</vt:lpstr>
      <vt:lpstr>Familiarisation </vt:lpstr>
      <vt:lpstr>Generating initial codes</vt:lpstr>
      <vt:lpstr>Examples</vt:lpstr>
      <vt:lpstr>Example…</vt:lpstr>
      <vt:lpstr>Searching for themes </vt:lpstr>
      <vt:lpstr>Involved reviewing of themes</vt:lpstr>
      <vt:lpstr>Defining and naming themes</vt:lpstr>
      <vt:lpstr>Producing a report</vt:lpstr>
      <vt:lpstr>Analysis: transcription and stage 1</vt:lpstr>
      <vt:lpstr>Stage 2</vt:lpstr>
      <vt:lpstr>Stage 3 and 4</vt:lpstr>
      <vt:lpstr>Stage 5</vt:lpstr>
      <vt:lpstr>Stage 6</vt:lpstr>
      <vt:lpstr>Analysis</vt:lpstr>
      <vt:lpstr>Analysis</vt:lpstr>
      <vt:lpstr>PowerPoint Presentation</vt:lpstr>
      <vt:lpstr>PowerPoint Presentation</vt:lpstr>
      <vt:lpstr>Over to you….</vt:lpstr>
      <vt:lpstr>References/resources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Thematic Analysis</dc:title>
  <dc:creator>Charlotte</dc:creator>
  <cp:lastModifiedBy>Charlotte Greenway</cp:lastModifiedBy>
  <cp:revision>2</cp:revision>
  <dcterms:created xsi:type="dcterms:W3CDTF">2024-06-03T15:42:02Z</dcterms:created>
  <dcterms:modified xsi:type="dcterms:W3CDTF">2025-10-20T15:52:03Z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