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16"/>
  </p:notesMasterIdLst>
  <p:sldIdLst>
    <p:sldId id="303" r:id="rId2"/>
    <p:sldId id="306" r:id="rId3"/>
    <p:sldId id="388" r:id="rId4"/>
    <p:sldId id="387" r:id="rId5"/>
    <p:sldId id="386" r:id="rId6"/>
    <p:sldId id="392" r:id="rId7"/>
    <p:sldId id="393" r:id="rId8"/>
    <p:sldId id="350" r:id="rId9"/>
    <p:sldId id="385" r:id="rId10"/>
    <p:sldId id="397" r:id="rId11"/>
    <p:sldId id="394" r:id="rId12"/>
    <p:sldId id="395" r:id="rId13"/>
    <p:sldId id="396"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8" d="100"/>
          <a:sy n="88" d="100"/>
        </p:scale>
        <p:origin x="451" y="6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BFFAB-A8E0-4EDF-9222-E98C917E2962}" type="datetimeFigureOut">
              <a:rPr lang="en-GB" smtClean="0"/>
              <a:t>29/02/2020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0D2BA-B111-4CC0-9AC8-4C8BE8A36B6D}" type="slidenum">
              <a:rPr lang="en-GB" smtClean="0"/>
              <a:t>‹#›</a:t>
            </a:fld>
            <a:endParaRPr lang="en-GB"/>
          </a:p>
        </p:txBody>
      </p:sp>
    </p:spTree>
    <p:extLst>
      <p:ext uri="{BB962C8B-B14F-4D97-AF65-F5344CB8AC3E}">
        <p14:creationId xmlns:p14="http://schemas.microsoft.com/office/powerpoint/2010/main" val="358226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About this Module:</a:t>
            </a:r>
          </a:p>
          <a:p>
            <a:r>
              <a:rPr lang="en-GB" dirty="0"/>
              <a:t>Coaching &amp; Mentoring can be threaded through most areas of your life, the way you interact with your children or life partner, the way you interact with colleagues at work, the way you conduct your ‘self talk’.</a:t>
            </a:r>
          </a:p>
          <a:p>
            <a:endParaRPr lang="en-GB" dirty="0"/>
          </a:p>
          <a:p>
            <a:r>
              <a:rPr lang="en-GB" dirty="0"/>
              <a:t>For this Module, I don’t want you to be students, I want you to be students AND teachers.  Choose a family member or friend and ‘teach’ them everything you can about coaching and mentoring, it will allow you to view the information from a different light, you will retain the information better and it will bring the Module to life.</a:t>
            </a:r>
          </a:p>
          <a:p>
            <a:endParaRPr lang="en-GB" dirty="0"/>
          </a:p>
          <a:p>
            <a:r>
              <a:rPr lang="en-GB" dirty="0"/>
              <a:t>Be curious, look out for and observe coaching situations in life ..</a:t>
            </a:r>
          </a:p>
          <a:p>
            <a:endParaRPr lang="en-GB" dirty="0"/>
          </a:p>
          <a:p>
            <a:r>
              <a:rPr lang="en-GB" dirty="0"/>
              <a:t>In recent years we have been coached as a society.  Who has been on holiday abroad in recent years?  What is different about Airport Checking in now?  The Airlines have ‘coached’ us to select our seats, decide on a meal, decide on the type of baggage, weigh our baggage etc to save costs.  The NHS has also ‘coached’ us to use internet information, online support in the form of NHS Direct before going to the G.P to reduce their through put volume of patients.</a:t>
            </a:r>
          </a:p>
          <a:p>
            <a:endParaRPr lang="en-GB" dirty="0"/>
          </a:p>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41273880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673847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77438964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9" name="Footer Placeholder 8"/>
          <p:cNvSpPr>
            <a:spLocks noGrp="1"/>
          </p:cNvSpPr>
          <p:nvPr>
            <p:ph type="ftr" sz="quarter" idx="11"/>
          </p:nvPr>
        </p:nvSpPr>
        <p:spPr/>
        <p:txBody>
          <a:bodyPr/>
          <a:lstStyle/>
          <a:p>
            <a:r>
              <a:rPr lang="en-US" smtClean="0"/>
              <a:t>
              </a:t>
            </a:r>
            <a:endParaRPr lang="en-US" dirty="0"/>
          </a:p>
        </p:txBody>
      </p:sp>
      <p:sp>
        <p:nvSpPr>
          <p:cNvPr id="10" name="Slide Number Placeholder 9"/>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219334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1E161B37-612F-49D7-812D-AE0F2CC989D8}"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644043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4" name="Footer Placeholder 3"/>
          <p:cNvSpPr>
            <a:spLocks noGrp="1"/>
          </p:cNvSpPr>
          <p:nvPr>
            <p:ph type="ftr" sz="quarter" idx="11"/>
          </p:nvPr>
        </p:nvSpPr>
        <p:spPr/>
        <p:txBody>
          <a:bodyPr/>
          <a:lstStyle/>
          <a:p>
            <a:r>
              <a:rPr lang="en-US" smtClean="0"/>
              <a:t>
              </a:t>
            </a:r>
            <a:endParaRPr lang="en-US" dirty="0"/>
          </a:p>
        </p:txBody>
      </p:sp>
      <p:sp>
        <p:nvSpPr>
          <p:cNvPr id="5" name="Slide Number Placeholder 4"/>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77141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3" name="Footer Placeholder 2"/>
          <p:cNvSpPr>
            <a:spLocks noGrp="1"/>
          </p:cNvSpPr>
          <p:nvPr>
            <p:ph type="ftr" sz="quarter" idx="11"/>
          </p:nvPr>
        </p:nvSpPr>
        <p:spPr/>
        <p:txBody>
          <a:bodyPr/>
          <a:lstStyle/>
          <a:p>
            <a:r>
              <a:rPr lang="en-US" smtClean="0"/>
              <a:t>
              </a:t>
            </a:r>
            <a:endParaRPr lang="en-US" dirty="0"/>
          </a:p>
        </p:txBody>
      </p:sp>
      <p:sp>
        <p:nvSpPr>
          <p:cNvPr id="4" name="Slide Number Placeholder 3"/>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832086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smtClean="0"/>
              <a:t>
              </a:t>
            </a:r>
            <a:endParaRPr lang="en-US" dirty="0"/>
          </a:p>
        </p:txBody>
      </p:sp>
      <p:sp>
        <p:nvSpPr>
          <p:cNvPr id="11" name="Slide Number Placeholder 10"/>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03090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EA33363-46AA-42F8-AD8E-CACA073DDC34}" type="datetimeFigureOut">
              <a:rPr lang="en-GB" smtClean="0"/>
              <a:pPr/>
              <a:t>29/02/2020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smtClean="0"/>
              <a:t>
              </a:t>
            </a:r>
            <a:endParaRPr lang="en-US" dirty="0"/>
          </a:p>
        </p:txBody>
      </p:sp>
      <p:sp>
        <p:nvSpPr>
          <p:cNvPr id="10" name="Slide Number Placeholder 9"/>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1355001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390577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A33363-46AA-42F8-AD8E-CACA073DDC34}" type="datetimeFigureOut">
              <a:rPr lang="en-GB" smtClean="0"/>
              <a:pPr/>
              <a:t>29/02/2020</a:t>
            </a:fld>
            <a:endParaRPr lang="en-GB"/>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1E161B37-612F-49D7-812D-AE0F2CC989D8}" type="slidenum">
              <a:rPr lang="en-GB" smtClean="0"/>
              <a:pPr/>
              <a:t>‹#›</a:t>
            </a:fld>
            <a:endParaRPr lang="en-GB"/>
          </a:p>
        </p:txBody>
      </p:sp>
    </p:spTree>
    <p:extLst>
      <p:ext uri="{BB962C8B-B14F-4D97-AF65-F5344CB8AC3E}">
        <p14:creationId xmlns:p14="http://schemas.microsoft.com/office/powerpoint/2010/main" val="2869711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EA33363-46AA-42F8-AD8E-CACA073DDC34}" type="datetimeFigureOut">
              <a:rPr lang="en-GB" smtClean="0"/>
              <a:pPr/>
              <a:t>29/02/2020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smtClean="0"/>
              <a:t>
              </a:t>
            </a:r>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E161B37-612F-49D7-812D-AE0F2CC989D8}" type="slidenum">
              <a:rPr lang="en-GB" smtClean="0"/>
              <a:pPr/>
              <a:t>‹#›</a:t>
            </a:fld>
            <a:endParaRPr lang="en-GB"/>
          </a:p>
        </p:txBody>
      </p:sp>
    </p:spTree>
    <p:extLst>
      <p:ext uri="{BB962C8B-B14F-4D97-AF65-F5344CB8AC3E}">
        <p14:creationId xmlns:p14="http://schemas.microsoft.com/office/powerpoint/2010/main" val="1672401819"/>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    Assignment One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
        <p:nvSpPr>
          <p:cNvPr id="3" name="Subtitle 2"/>
          <p:cNvSpPr>
            <a:spLocks noGrp="1"/>
          </p:cNvSpPr>
          <p:nvPr>
            <p:ph type="subTitle" idx="1"/>
          </p:nvPr>
        </p:nvSpPr>
        <p:spPr/>
        <p:txBody>
          <a:bodyPr/>
          <a:lstStyle/>
          <a:p>
            <a:r>
              <a:rPr lang="en-GB" dirty="0" smtClean="0"/>
              <a:t>Leadership &amp; Management, Theory &amp; Practice</a:t>
            </a:r>
            <a:endParaRPr lang="en-GB" dirty="0"/>
          </a:p>
        </p:txBody>
      </p:sp>
    </p:spTree>
    <p:extLst>
      <p:ext uri="{BB962C8B-B14F-4D97-AF65-F5344CB8AC3E}">
        <p14:creationId xmlns:p14="http://schemas.microsoft.com/office/powerpoint/2010/main" val="31933305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3F9C7-76B6-43BB-BDAB-4916F6557AFA}"/>
              </a:ext>
            </a:extLst>
          </p:cNvPr>
          <p:cNvSpPr>
            <a:spLocks noGrp="1"/>
          </p:cNvSpPr>
          <p:nvPr>
            <p:ph type="title"/>
          </p:nvPr>
        </p:nvSpPr>
        <p:spPr>
          <a:xfrm>
            <a:off x="609600" y="181872"/>
            <a:ext cx="10972800" cy="1143000"/>
          </a:xfrm>
        </p:spPr>
        <p:txBody>
          <a:bodyPr/>
          <a:lstStyle/>
          <a:p>
            <a:r>
              <a:rPr lang="en-GB" dirty="0" smtClean="0"/>
              <a:t>Report Requirements</a:t>
            </a:r>
            <a:endParaRPr lang="en-GB" dirty="0"/>
          </a:p>
        </p:txBody>
      </p:sp>
      <p:sp>
        <p:nvSpPr>
          <p:cNvPr id="3" name="Content Placeholder 2">
            <a:extLst>
              <a:ext uri="{FF2B5EF4-FFF2-40B4-BE49-F238E27FC236}">
                <a16:creationId xmlns:a16="http://schemas.microsoft.com/office/drawing/2014/main" id="{0F403113-B08C-48D5-8EF0-C62F9AF48CA9}"/>
              </a:ext>
            </a:extLst>
          </p:cNvPr>
          <p:cNvSpPr>
            <a:spLocks noGrp="1"/>
          </p:cNvSpPr>
          <p:nvPr>
            <p:ph idx="1"/>
          </p:nvPr>
        </p:nvSpPr>
        <p:spPr>
          <a:xfrm>
            <a:off x="609600" y="1070113"/>
            <a:ext cx="10972800" cy="3917032"/>
          </a:xfrm>
        </p:spPr>
        <p:txBody>
          <a:bodyPr>
            <a:normAutofit fontScale="25000" lnSpcReduction="20000"/>
          </a:bodyPr>
          <a:lstStyle/>
          <a:p>
            <a:pPr marL="0" indent="0">
              <a:buNone/>
            </a:pPr>
            <a:endParaRPr lang="en-GB" sz="9600" dirty="0"/>
          </a:p>
          <a:p>
            <a:pPr marL="0" indent="0">
              <a:buNone/>
            </a:pPr>
            <a:endParaRPr lang="en-GB" sz="9600" b="1" u="sng" dirty="0">
              <a:solidFill>
                <a:schemeClr val="tx1">
                  <a:lumMod val="50000"/>
                  <a:lumOff val="50000"/>
                </a:schemeClr>
              </a:solidFill>
            </a:endParaRPr>
          </a:p>
          <a:p>
            <a:r>
              <a:rPr lang="en-GB" sz="9600" dirty="0" smtClean="0"/>
              <a:t>Report format: Title Page, ES, Intro, Literature Review, Conclusion, Recommendation, References.</a:t>
            </a:r>
            <a:endParaRPr lang="en-GB" sz="9600" dirty="0"/>
          </a:p>
          <a:p>
            <a:r>
              <a:rPr lang="en-GB" sz="9600" dirty="0"/>
              <a:t>Supported by appropriate research and published views </a:t>
            </a:r>
            <a:r>
              <a:rPr lang="en-GB" sz="9600" dirty="0" smtClean="0"/>
              <a:t>of leadership.</a:t>
            </a:r>
          </a:p>
          <a:p>
            <a:r>
              <a:rPr lang="en-GB" sz="9600" dirty="0" smtClean="0"/>
              <a:t>Some evidence of </a:t>
            </a:r>
            <a:r>
              <a:rPr lang="en-GB" sz="9600" dirty="0"/>
              <a:t>independent research – in other words do not just regurgitate material from the class</a:t>
            </a:r>
          </a:p>
          <a:p>
            <a:r>
              <a:rPr lang="en-GB" sz="9600" dirty="0"/>
              <a:t>All reference sources should be acknowledged correctly and a </a:t>
            </a:r>
            <a:r>
              <a:rPr lang="en-GB" sz="9600" dirty="0" smtClean="0"/>
              <a:t>reference list</a:t>
            </a:r>
            <a:r>
              <a:rPr lang="en-GB" sz="9600" dirty="0" smtClean="0"/>
              <a:t> provided using Harvard convention (excluded </a:t>
            </a:r>
            <a:r>
              <a:rPr lang="en-GB" sz="9600" dirty="0"/>
              <a:t>from the word count)</a:t>
            </a:r>
          </a:p>
          <a:p>
            <a:r>
              <a:rPr lang="en-GB" sz="9600" dirty="0"/>
              <a:t>A </a:t>
            </a:r>
            <a:r>
              <a:rPr lang="en-GB" sz="9600" dirty="0" smtClean="0"/>
              <a:t>minimum of </a:t>
            </a:r>
            <a:r>
              <a:rPr lang="en-GB" sz="9600" dirty="0" smtClean="0"/>
              <a:t>30</a:t>
            </a:r>
            <a:r>
              <a:rPr lang="en-GB" sz="9600" dirty="0" smtClean="0"/>
              <a:t> </a:t>
            </a:r>
            <a:r>
              <a:rPr lang="en-GB" sz="9600" dirty="0"/>
              <a:t>references should be included</a:t>
            </a:r>
          </a:p>
          <a:p>
            <a:r>
              <a:rPr lang="en-GB" sz="9600" dirty="0" smtClean="0"/>
              <a:t>Avoid </a:t>
            </a:r>
            <a:r>
              <a:rPr lang="en-GB" sz="9600" dirty="0"/>
              <a:t>a high similarity score by paraphrasing rather than copying.</a:t>
            </a:r>
          </a:p>
          <a:p>
            <a:pPr marL="0" indent="0">
              <a:buNone/>
            </a:pPr>
            <a:endParaRPr lang="en-GB" dirty="0"/>
          </a:p>
          <a:p>
            <a:endParaRPr lang="en-GB" dirty="0"/>
          </a:p>
        </p:txBody>
      </p:sp>
    </p:spTree>
    <p:extLst>
      <p:ext uri="{BB962C8B-B14F-4D97-AF65-F5344CB8AC3E}">
        <p14:creationId xmlns:p14="http://schemas.microsoft.com/office/powerpoint/2010/main" val="15507725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Report Contents</a:t>
            </a:r>
            <a:endParaRPr lang="en-GB" dirty="0"/>
          </a:p>
        </p:txBody>
      </p:sp>
      <p:sp>
        <p:nvSpPr>
          <p:cNvPr id="3" name="Content Placeholder 2"/>
          <p:cNvSpPr>
            <a:spLocks noGrp="1"/>
          </p:cNvSpPr>
          <p:nvPr>
            <p:ph idx="1"/>
          </p:nvPr>
        </p:nvSpPr>
        <p:spPr/>
        <p:txBody>
          <a:bodyPr>
            <a:noAutofit/>
          </a:bodyPr>
          <a:lstStyle/>
          <a:p>
            <a:pPr>
              <a:buFont typeface="Wingdings" panose="05000000000000000000" pitchFamily="2" charset="2"/>
              <a:buChar char="§"/>
            </a:pPr>
            <a:r>
              <a:rPr lang="en-GB" sz="2000" dirty="0" smtClean="0"/>
              <a:t> Cover Page</a:t>
            </a:r>
          </a:p>
          <a:p>
            <a:pPr>
              <a:buFont typeface="Wingdings" panose="05000000000000000000" pitchFamily="2" charset="2"/>
              <a:buChar char="§"/>
            </a:pPr>
            <a:r>
              <a:rPr lang="en-GB" sz="2000" dirty="0"/>
              <a:t> </a:t>
            </a:r>
            <a:r>
              <a:rPr lang="en-GB" sz="2000" dirty="0" smtClean="0"/>
              <a:t>Executive Summary</a:t>
            </a:r>
          </a:p>
          <a:p>
            <a:pPr>
              <a:buFont typeface="Wingdings" panose="05000000000000000000" pitchFamily="2" charset="2"/>
              <a:buChar char="§"/>
            </a:pPr>
            <a:r>
              <a:rPr lang="en-GB" sz="2000" dirty="0"/>
              <a:t> </a:t>
            </a:r>
            <a:r>
              <a:rPr lang="en-GB" sz="2000" dirty="0" smtClean="0"/>
              <a:t>Contents</a:t>
            </a:r>
          </a:p>
          <a:p>
            <a:pPr>
              <a:buFont typeface="Wingdings" panose="05000000000000000000" pitchFamily="2" charset="2"/>
              <a:buChar char="§"/>
            </a:pPr>
            <a:r>
              <a:rPr lang="en-GB" sz="2000" dirty="0"/>
              <a:t> </a:t>
            </a:r>
            <a:r>
              <a:rPr lang="en-GB" sz="2000" dirty="0" smtClean="0"/>
              <a:t>Introduction</a:t>
            </a:r>
          </a:p>
          <a:p>
            <a:pPr>
              <a:buFont typeface="Wingdings" panose="05000000000000000000" pitchFamily="2" charset="2"/>
              <a:buChar char="§"/>
            </a:pPr>
            <a:r>
              <a:rPr lang="en-GB" sz="2000" dirty="0"/>
              <a:t> </a:t>
            </a:r>
            <a:r>
              <a:rPr lang="en-GB" sz="2000" dirty="0" smtClean="0"/>
              <a:t>Literature Review</a:t>
            </a:r>
          </a:p>
          <a:p>
            <a:pPr>
              <a:buFont typeface="Wingdings" panose="05000000000000000000" pitchFamily="2" charset="2"/>
              <a:buChar char="§"/>
            </a:pPr>
            <a:r>
              <a:rPr lang="en-GB" sz="2000" dirty="0"/>
              <a:t> </a:t>
            </a:r>
            <a:r>
              <a:rPr lang="en-GB" sz="2000" dirty="0" smtClean="0"/>
              <a:t>Conclusion</a:t>
            </a:r>
          </a:p>
          <a:p>
            <a:pPr>
              <a:buFont typeface="Wingdings" panose="05000000000000000000" pitchFamily="2" charset="2"/>
              <a:buChar char="§"/>
            </a:pPr>
            <a:r>
              <a:rPr lang="en-GB" sz="2000" dirty="0"/>
              <a:t> </a:t>
            </a:r>
            <a:r>
              <a:rPr lang="en-GB" sz="2000" dirty="0" smtClean="0"/>
              <a:t>Recommendations</a:t>
            </a:r>
          </a:p>
          <a:p>
            <a:pPr>
              <a:buFont typeface="Wingdings" panose="05000000000000000000" pitchFamily="2" charset="2"/>
              <a:buChar char="§"/>
            </a:pPr>
            <a:r>
              <a:rPr lang="en-GB" sz="2000" dirty="0"/>
              <a:t> </a:t>
            </a:r>
            <a:r>
              <a:rPr lang="en-GB" sz="2000" dirty="0" smtClean="0"/>
              <a:t>References </a:t>
            </a:r>
          </a:p>
          <a:p>
            <a:pPr>
              <a:buFont typeface="Wingdings" panose="05000000000000000000" pitchFamily="2" charset="2"/>
              <a:buChar char="§"/>
            </a:pPr>
            <a:r>
              <a:rPr lang="en-GB" sz="2000" dirty="0"/>
              <a:t> </a:t>
            </a:r>
            <a:r>
              <a:rPr lang="en-GB" sz="2000" dirty="0" smtClean="0"/>
              <a:t>Any </a:t>
            </a:r>
            <a:r>
              <a:rPr lang="en-GB" sz="2000" dirty="0" err="1" smtClean="0"/>
              <a:t>Appendicies</a:t>
            </a:r>
            <a:endParaRPr lang="en-GB" sz="2000" dirty="0" smtClean="0"/>
          </a:p>
          <a:p>
            <a:pPr marL="0" indent="0">
              <a:buNone/>
            </a:pPr>
            <a:endParaRPr lang="en-GB" sz="2000" dirty="0"/>
          </a:p>
        </p:txBody>
      </p:sp>
    </p:spTree>
    <p:extLst>
      <p:ext uri="{BB962C8B-B14F-4D97-AF65-F5344CB8AC3E}">
        <p14:creationId xmlns:p14="http://schemas.microsoft.com/office/powerpoint/2010/main" val="11950761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Summary</a:t>
            </a:r>
            <a:endParaRPr lang="en-GB" dirty="0"/>
          </a:p>
        </p:txBody>
      </p:sp>
      <p:sp>
        <p:nvSpPr>
          <p:cNvPr id="3" name="Content Placeholder 2"/>
          <p:cNvSpPr>
            <a:spLocks noGrp="1"/>
          </p:cNvSpPr>
          <p:nvPr>
            <p:ph idx="1"/>
          </p:nvPr>
        </p:nvSpPr>
        <p:spPr/>
        <p:txBody>
          <a:bodyPr>
            <a:noAutofit/>
          </a:bodyPr>
          <a:lstStyle/>
          <a:p>
            <a:r>
              <a:rPr lang="en-GB" sz="2400" dirty="0"/>
              <a:t>An </a:t>
            </a:r>
            <a:r>
              <a:rPr lang="en-GB" sz="2400" b="1" dirty="0"/>
              <a:t>executive summary</a:t>
            </a:r>
            <a:r>
              <a:rPr lang="en-GB" sz="2400" dirty="0"/>
              <a:t> is a </a:t>
            </a:r>
            <a:r>
              <a:rPr lang="en-GB" sz="2400" b="1" dirty="0"/>
              <a:t>brief</a:t>
            </a:r>
            <a:r>
              <a:rPr lang="en-GB" sz="2400" dirty="0"/>
              <a:t> section at the beginning of a long report, article, recommendation, or proposal that </a:t>
            </a:r>
            <a:r>
              <a:rPr lang="en-GB" sz="2400" dirty="0" smtClean="0"/>
              <a:t>summarises </a:t>
            </a:r>
            <a:r>
              <a:rPr lang="en-GB" sz="2400" dirty="0"/>
              <a:t>the document. It is not background and not an introduction. People who read only the </a:t>
            </a:r>
            <a:r>
              <a:rPr lang="en-GB" sz="2400" b="1" dirty="0"/>
              <a:t>executive summary</a:t>
            </a:r>
            <a:r>
              <a:rPr lang="en-GB" sz="2400" dirty="0"/>
              <a:t> should get the essence of the document without fine </a:t>
            </a:r>
            <a:r>
              <a:rPr lang="en-GB" sz="2400" dirty="0" smtClean="0"/>
              <a:t>details.</a:t>
            </a:r>
          </a:p>
          <a:p>
            <a:endParaRPr lang="en-GB" sz="2400" dirty="0"/>
          </a:p>
          <a:p>
            <a:r>
              <a:rPr lang="en-GB" sz="2400" dirty="0" smtClean="0"/>
              <a:t>This should be the last thing you write. It appears in the </a:t>
            </a:r>
            <a:r>
              <a:rPr lang="en-GB" sz="2400" dirty="0" smtClean="0"/>
              <a:t>report after the title page and before </a:t>
            </a:r>
            <a:r>
              <a:rPr lang="en-GB" sz="2400" dirty="0" smtClean="0"/>
              <a:t>the contents page.</a:t>
            </a:r>
            <a:endParaRPr lang="en-GB" sz="2400" dirty="0"/>
          </a:p>
        </p:txBody>
      </p:sp>
    </p:spTree>
    <p:extLst>
      <p:ext uri="{BB962C8B-B14F-4D97-AF65-F5344CB8AC3E}">
        <p14:creationId xmlns:p14="http://schemas.microsoft.com/office/powerpoint/2010/main" val="774948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Autofit/>
          </a:bodyPr>
          <a:lstStyle/>
          <a:p>
            <a:r>
              <a:rPr lang="en-GB" sz="2400" dirty="0" smtClean="0"/>
              <a:t>What should be included in a good introduction?</a:t>
            </a:r>
          </a:p>
          <a:p>
            <a:pPr lvl="1"/>
            <a:r>
              <a:rPr lang="en-GB" sz="2000" dirty="0" smtClean="0"/>
              <a:t>Set the scene:  Acknowledge the context in which the report is set.</a:t>
            </a:r>
          </a:p>
          <a:p>
            <a:pPr lvl="1"/>
            <a:r>
              <a:rPr lang="en-GB" sz="2000" dirty="0" smtClean="0"/>
              <a:t>The objectives  of the report: Rephrase the question so as not to go off on a tangent</a:t>
            </a:r>
            <a:endParaRPr lang="en-GB" sz="2000" dirty="0"/>
          </a:p>
          <a:p>
            <a:endParaRPr lang="en-GB" sz="2400" dirty="0" smtClean="0"/>
          </a:p>
          <a:p>
            <a:r>
              <a:rPr lang="en-GB" sz="2400" dirty="0" smtClean="0"/>
              <a:t>What is the purpose of the introduction?</a:t>
            </a:r>
          </a:p>
          <a:p>
            <a:pPr lvl="1"/>
            <a:r>
              <a:rPr lang="en-GB" sz="2000" dirty="0" smtClean="0"/>
              <a:t>To grab the readers attention.</a:t>
            </a:r>
          </a:p>
          <a:p>
            <a:pPr lvl="1"/>
            <a:r>
              <a:rPr lang="en-GB" sz="2000" dirty="0" smtClean="0"/>
              <a:t>To introduce the purpose of the report.</a:t>
            </a:r>
          </a:p>
          <a:p>
            <a:endParaRPr lang="en-GB" sz="2400" dirty="0"/>
          </a:p>
        </p:txBody>
      </p:sp>
    </p:spTree>
    <p:extLst>
      <p:ext uri="{BB962C8B-B14F-4D97-AF65-F5344CB8AC3E}">
        <p14:creationId xmlns:p14="http://schemas.microsoft.com/office/powerpoint/2010/main" val="2652635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Compiling Enough Literature</a:t>
            </a:r>
            <a:endParaRPr lang="en-GB" dirty="0"/>
          </a:p>
        </p:txBody>
      </p:sp>
      <p:sp>
        <p:nvSpPr>
          <p:cNvPr id="3" name="Content Placeholder 2"/>
          <p:cNvSpPr>
            <a:spLocks noGrp="1"/>
          </p:cNvSpPr>
          <p:nvPr>
            <p:ph idx="1"/>
          </p:nvPr>
        </p:nvSpPr>
        <p:spPr>
          <a:xfrm>
            <a:off x="2231136" y="2342480"/>
            <a:ext cx="7729728" cy="3101983"/>
          </a:xfrm>
        </p:spPr>
        <p:txBody>
          <a:bodyPr>
            <a:noAutofit/>
          </a:bodyPr>
          <a:lstStyle/>
          <a:p>
            <a:pPr>
              <a:buFont typeface="Wingdings" panose="05000000000000000000" pitchFamily="2" charset="2"/>
              <a:buChar char="§"/>
            </a:pPr>
            <a:r>
              <a:rPr lang="en-GB" dirty="0" smtClean="0"/>
              <a:t> You should have at least 1 reference for every 100 words, for this assignment this means at least </a:t>
            </a:r>
            <a:r>
              <a:rPr lang="en-GB" dirty="0" smtClean="0"/>
              <a:t>30</a:t>
            </a:r>
            <a:r>
              <a:rPr lang="en-GB" dirty="0" smtClean="0"/>
              <a:t> </a:t>
            </a:r>
            <a:r>
              <a:rPr lang="en-GB" dirty="0" smtClean="0"/>
              <a:t>different pieces of information which should come from at least 3 </a:t>
            </a:r>
            <a:r>
              <a:rPr lang="en-GB" dirty="0" smtClean="0"/>
              <a:t>sources (Textbooks, Journals and Websites for example).</a:t>
            </a:r>
            <a:endParaRPr lang="en-GB" dirty="0" smtClean="0"/>
          </a:p>
          <a:p>
            <a:pPr>
              <a:buFont typeface="Wingdings" panose="05000000000000000000" pitchFamily="2" charset="2"/>
              <a:buChar char="§"/>
            </a:pPr>
            <a:r>
              <a:rPr lang="en-GB" dirty="0"/>
              <a:t> </a:t>
            </a:r>
            <a:r>
              <a:rPr lang="en-GB" dirty="0" smtClean="0"/>
              <a:t>For distinction level marks you should include </a:t>
            </a:r>
            <a:r>
              <a:rPr lang="en-GB" dirty="0" smtClean="0"/>
              <a:t>more than 30.</a:t>
            </a:r>
            <a:endParaRPr lang="en-GB" dirty="0" smtClean="0"/>
          </a:p>
          <a:p>
            <a:pPr>
              <a:buFont typeface="Wingdings" panose="05000000000000000000" pitchFamily="2" charset="2"/>
              <a:buChar char="§"/>
            </a:pPr>
            <a:r>
              <a:rPr lang="en-GB" dirty="0"/>
              <a:t> </a:t>
            </a:r>
            <a:r>
              <a:rPr lang="en-GB" dirty="0" smtClean="0"/>
              <a:t>To maximise the opportunities you have to include multiple source of information you should underpin any claims you make with reference to multiple sources as in the example below:</a:t>
            </a:r>
          </a:p>
          <a:p>
            <a:pPr marL="0" indent="0">
              <a:buNone/>
            </a:pPr>
            <a:r>
              <a:rPr lang="en-GB" i="1" dirty="0"/>
              <a:t>Today, both scholars and practising managers understand organisations do not behave like machines but are Complex Adaptive Systems </a:t>
            </a:r>
            <a:r>
              <a:rPr lang="en-GB" i="1" dirty="0">
                <a:solidFill>
                  <a:schemeClr val="tx1"/>
                </a:solidFill>
              </a:rPr>
              <a:t>(CAS), plagued with uncertainty </a:t>
            </a:r>
            <a:r>
              <a:rPr lang="en-GB" b="1" i="1" dirty="0">
                <a:solidFill>
                  <a:srgbClr val="FF0000"/>
                </a:solidFill>
              </a:rPr>
              <a:t>(Clarke, 2013; Hammer, et al., 2012; Marion &amp; Uhl-Bien, 2011; McDaniel, 2007; Snowdon &amp; Boone, 2007). </a:t>
            </a:r>
          </a:p>
          <a:p>
            <a:pPr>
              <a:buFont typeface="Wingdings" panose="05000000000000000000" pitchFamily="2" charset="2"/>
              <a:buChar char="§"/>
            </a:pPr>
            <a:r>
              <a:rPr lang="en-GB" dirty="0" smtClean="0"/>
              <a:t> It is important to include recent literature to make a relevant business case; at least a third of your literature should come from the last 3-4 years. </a:t>
            </a:r>
            <a:endParaRPr lang="en-GB" dirty="0"/>
          </a:p>
        </p:txBody>
      </p:sp>
    </p:spTree>
    <p:extLst>
      <p:ext uri="{BB962C8B-B14F-4D97-AF65-F5344CB8AC3E}">
        <p14:creationId xmlns:p14="http://schemas.microsoft.com/office/powerpoint/2010/main" val="30915772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Writing</a:t>
            </a:r>
            <a:endParaRPr lang="en-GB" dirty="0"/>
          </a:p>
        </p:txBody>
      </p:sp>
      <p:sp>
        <p:nvSpPr>
          <p:cNvPr id="3" name="Content Placeholder 2"/>
          <p:cNvSpPr>
            <a:spLocks noGrp="1"/>
          </p:cNvSpPr>
          <p:nvPr>
            <p:ph idx="1"/>
          </p:nvPr>
        </p:nvSpPr>
        <p:spPr/>
        <p:txBody>
          <a:bodyPr/>
          <a:lstStyle/>
          <a:p>
            <a:r>
              <a:rPr lang="en-GB" dirty="0" smtClean="0"/>
              <a:t>Now you have your information sources, how should you use them to produce a critical review of the literature?</a:t>
            </a:r>
          </a:p>
          <a:p>
            <a:endParaRPr lang="en-GB" dirty="0"/>
          </a:p>
        </p:txBody>
      </p:sp>
    </p:spTree>
    <p:extLst>
      <p:ext uri="{BB962C8B-B14F-4D97-AF65-F5344CB8AC3E}">
        <p14:creationId xmlns:p14="http://schemas.microsoft.com/office/powerpoint/2010/main" val="10955764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88640"/>
            <a:ext cx="8229600" cy="1143000"/>
          </a:xfrm>
        </p:spPr>
        <p:txBody>
          <a:bodyPr/>
          <a:lstStyle/>
          <a:p>
            <a:r>
              <a:rPr lang="en-GB" sz="3600" dirty="0"/>
              <a:t>Critical </a:t>
            </a:r>
            <a:r>
              <a:rPr lang="en-GB" sz="3600" dirty="0" smtClean="0"/>
              <a:t>Writing</a:t>
            </a:r>
            <a:endParaRPr lang="en-GB" sz="3600" dirty="0"/>
          </a:p>
        </p:txBody>
      </p:sp>
      <p:sp>
        <p:nvSpPr>
          <p:cNvPr id="3" name="Content Placeholder 2"/>
          <p:cNvSpPr>
            <a:spLocks noGrp="1"/>
          </p:cNvSpPr>
          <p:nvPr>
            <p:ph idx="1"/>
          </p:nvPr>
        </p:nvSpPr>
        <p:spPr>
          <a:xfrm>
            <a:off x="1703512" y="1786597"/>
            <a:ext cx="8229600" cy="4525963"/>
          </a:xfrm>
        </p:spPr>
        <p:txBody>
          <a:bodyPr>
            <a:normAutofit/>
          </a:bodyPr>
          <a:lstStyle/>
          <a:p>
            <a:pPr marL="0" indent="0">
              <a:buNone/>
            </a:pPr>
            <a:r>
              <a:rPr lang="en-GB" sz="1800" dirty="0"/>
              <a:t>The following are characteristics of work </a:t>
            </a:r>
            <a:r>
              <a:rPr lang="en-GB" sz="1800" dirty="0" smtClean="0"/>
              <a:t>that demonstrates </a:t>
            </a:r>
            <a:r>
              <a:rPr lang="en-GB" sz="1800" dirty="0"/>
              <a:t>effective critical </a:t>
            </a:r>
            <a:r>
              <a:rPr lang="en-GB" sz="1800" dirty="0" smtClean="0"/>
              <a:t>writing</a:t>
            </a:r>
            <a:r>
              <a:rPr lang="en-GB" sz="1800" dirty="0"/>
              <a:t>: </a:t>
            </a:r>
          </a:p>
          <a:p>
            <a:pPr marL="0" indent="0">
              <a:buNone/>
            </a:pPr>
            <a:endParaRPr lang="en-GB" sz="1800" dirty="0"/>
          </a:p>
          <a:p>
            <a:pPr lvl="0">
              <a:buFont typeface="Wingdings" panose="05000000000000000000" pitchFamily="2" charset="2"/>
              <a:buChar char="§"/>
            </a:pPr>
            <a:r>
              <a:rPr lang="en-GB" sz="1800" dirty="0"/>
              <a:t>Accurately and thoroughly interprets evidence, statements, graphics, questions, literary elements, etc. </a:t>
            </a:r>
          </a:p>
          <a:p>
            <a:pPr lvl="0">
              <a:buFont typeface="Wingdings" panose="05000000000000000000" pitchFamily="2" charset="2"/>
              <a:buChar char="§"/>
            </a:pPr>
            <a:r>
              <a:rPr lang="en-GB" sz="1800" dirty="0" smtClean="0"/>
              <a:t>Analyses </a:t>
            </a:r>
            <a:r>
              <a:rPr lang="en-GB" sz="1800" dirty="0"/>
              <a:t>and evaluates key information, and alternative points of view clearly and precisely. </a:t>
            </a:r>
          </a:p>
          <a:p>
            <a:pPr lvl="0">
              <a:buFont typeface="Wingdings" panose="05000000000000000000" pitchFamily="2" charset="2"/>
              <a:buChar char="§"/>
            </a:pPr>
            <a:r>
              <a:rPr lang="en-GB" sz="1800" dirty="0"/>
              <a:t>Fair-mindedly examines beliefs, assumptions, and opinions and weighs them against facts. </a:t>
            </a:r>
          </a:p>
          <a:p>
            <a:pPr lvl="0">
              <a:buFont typeface="Wingdings" panose="05000000000000000000" pitchFamily="2" charset="2"/>
              <a:buChar char="§"/>
            </a:pPr>
            <a:r>
              <a:rPr lang="en-GB" sz="1800" dirty="0"/>
              <a:t>Draws insightful, reasonable conclusions. </a:t>
            </a:r>
          </a:p>
          <a:p>
            <a:pPr lvl="0">
              <a:buFont typeface="Wingdings" panose="05000000000000000000" pitchFamily="2" charset="2"/>
              <a:buChar char="§"/>
            </a:pPr>
            <a:r>
              <a:rPr lang="en-GB" sz="1800" dirty="0"/>
              <a:t>Justifies inferences and opinions. </a:t>
            </a:r>
          </a:p>
          <a:p>
            <a:pPr lvl="0">
              <a:buFont typeface="Wingdings" panose="05000000000000000000" pitchFamily="2" charset="2"/>
              <a:buChar char="§"/>
            </a:pPr>
            <a:r>
              <a:rPr lang="en-GB" sz="1800" dirty="0"/>
              <a:t>Thoughtfully addresses and evaluates major alternative points of view. </a:t>
            </a:r>
          </a:p>
          <a:p>
            <a:pPr lvl="0">
              <a:buFont typeface="Wingdings" panose="05000000000000000000" pitchFamily="2" charset="2"/>
              <a:buChar char="§"/>
            </a:pPr>
            <a:r>
              <a:rPr lang="en-GB" sz="1800" dirty="0"/>
              <a:t>Thoroughly explains assumptions and reasons.</a:t>
            </a:r>
          </a:p>
          <a:p>
            <a:endParaRPr lang="en-GB" dirty="0"/>
          </a:p>
        </p:txBody>
      </p:sp>
    </p:spTree>
    <p:extLst>
      <p:ext uri="{BB962C8B-B14F-4D97-AF65-F5344CB8AC3E}">
        <p14:creationId xmlns:p14="http://schemas.microsoft.com/office/powerpoint/2010/main" val="20704950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5007" y="489210"/>
            <a:ext cx="8229600" cy="545663"/>
          </a:xfrm>
        </p:spPr>
        <p:txBody>
          <a:bodyPr>
            <a:normAutofit fontScale="90000"/>
          </a:bodyPr>
          <a:lstStyle/>
          <a:p>
            <a:pPr algn="l"/>
            <a:r>
              <a:rPr lang="en-US" dirty="0"/>
              <a:t>Writing critically means…</a:t>
            </a:r>
          </a:p>
        </p:txBody>
      </p:sp>
      <p:sp>
        <p:nvSpPr>
          <p:cNvPr id="3" name="Content Placeholder 2"/>
          <p:cNvSpPr>
            <a:spLocks noGrp="1"/>
          </p:cNvSpPr>
          <p:nvPr>
            <p:ph idx="1"/>
          </p:nvPr>
        </p:nvSpPr>
        <p:spPr>
          <a:xfrm>
            <a:off x="2155007" y="1191627"/>
            <a:ext cx="8229600" cy="5313769"/>
          </a:xfrm>
        </p:spPr>
        <p:txBody>
          <a:bodyPr>
            <a:normAutofit lnSpcReduction="10000"/>
          </a:bodyPr>
          <a:lstStyle/>
          <a:p>
            <a:pPr>
              <a:buFont typeface="Wingdings" panose="05000000000000000000" pitchFamily="2" charset="2"/>
              <a:buChar char="§"/>
            </a:pPr>
            <a:r>
              <a:rPr lang="en-US" dirty="0"/>
              <a:t>Comparing and contrasting different theories, concepts and terminology from the literature and indicating where you stand in relation to your research</a:t>
            </a:r>
            <a:br>
              <a:rPr lang="en-US" dirty="0"/>
            </a:br>
            <a:endParaRPr lang="en-US" dirty="0"/>
          </a:p>
          <a:p>
            <a:pPr>
              <a:buFont typeface="Wingdings" panose="05000000000000000000" pitchFamily="2" charset="2"/>
              <a:buChar char="§"/>
            </a:pPr>
            <a:r>
              <a:rPr lang="en-US" dirty="0"/>
              <a:t>Strategic and selective referencing to support the underpinning arguments which form the basis of your research</a:t>
            </a:r>
            <a:br>
              <a:rPr lang="en-US" dirty="0"/>
            </a:br>
            <a:endParaRPr lang="en-US" dirty="0"/>
          </a:p>
          <a:p>
            <a:pPr>
              <a:buFont typeface="Wingdings" panose="05000000000000000000" pitchFamily="2" charset="2"/>
              <a:buChar char="§"/>
            </a:pPr>
            <a:r>
              <a:rPr lang="en-US" dirty="0"/>
              <a:t>Synthesizing and reformulating arguments from two or more sources to create a new or more developed point of view</a:t>
            </a:r>
            <a:br>
              <a:rPr lang="en-US" dirty="0"/>
            </a:br>
            <a:endParaRPr lang="en-US" dirty="0"/>
          </a:p>
          <a:p>
            <a:pPr>
              <a:buFont typeface="Wingdings" panose="05000000000000000000" pitchFamily="2" charset="2"/>
              <a:buChar char="§"/>
            </a:pPr>
            <a:r>
              <a:rPr lang="en-US" dirty="0"/>
              <a:t>Agreeing with, confirming or defending a finding or point of view through an analysis of its merits and limitations</a:t>
            </a:r>
            <a:br>
              <a:rPr lang="en-US" dirty="0"/>
            </a:br>
            <a:endParaRPr lang="en-US" dirty="0"/>
          </a:p>
          <a:p>
            <a:pPr>
              <a:buFont typeface="Wingdings" panose="05000000000000000000" pitchFamily="2" charset="2"/>
              <a:buChar char="§"/>
            </a:pPr>
            <a:r>
              <a:rPr lang="en-US" dirty="0"/>
              <a:t>Conceding that an existing point of view has some strengths but qualifying your support of the position by highlighting certain weaknesses</a:t>
            </a:r>
            <a:br>
              <a:rPr lang="en-US" dirty="0"/>
            </a:br>
            <a:endParaRPr lang="en-US" dirty="0"/>
          </a:p>
          <a:p>
            <a:pPr>
              <a:buFont typeface="Wingdings" panose="05000000000000000000" pitchFamily="2" charset="2"/>
              <a:buChar char="§"/>
            </a:pPr>
            <a:r>
              <a:rPr lang="en-US" dirty="0"/>
              <a:t>Rejecting a point of view and giving reasons for the rejection</a:t>
            </a:r>
          </a:p>
          <a:p>
            <a:pPr>
              <a:buFont typeface="Wingdings" panose="05000000000000000000" pitchFamily="2" charset="2"/>
              <a:buChar char="§"/>
            </a:pPr>
            <a:r>
              <a:rPr lang="en-US" dirty="0"/>
              <a:t>Being critical doesn’t mean being only negative</a:t>
            </a:r>
          </a:p>
        </p:txBody>
      </p:sp>
    </p:spTree>
    <p:extLst>
      <p:ext uri="{BB962C8B-B14F-4D97-AF65-F5344CB8AC3E}">
        <p14:creationId xmlns:p14="http://schemas.microsoft.com/office/powerpoint/2010/main" val="9451982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elements</a:t>
            </a:r>
            <a:endParaRPr lang="en-GB" dirty="0"/>
          </a:p>
        </p:txBody>
      </p:sp>
      <p:sp>
        <p:nvSpPr>
          <p:cNvPr id="3" name="Content Placeholder 2"/>
          <p:cNvSpPr>
            <a:spLocks noGrp="1"/>
          </p:cNvSpPr>
          <p:nvPr>
            <p:ph idx="1"/>
          </p:nvPr>
        </p:nvSpPr>
        <p:spPr>
          <a:xfrm>
            <a:off x="2231136" y="2336292"/>
            <a:ext cx="7729728" cy="4230254"/>
          </a:xfrm>
        </p:spPr>
        <p:txBody>
          <a:bodyPr>
            <a:normAutofit/>
          </a:bodyPr>
          <a:lstStyle/>
          <a:p>
            <a:r>
              <a:rPr lang="en-GB" sz="2800" dirty="0" smtClean="0"/>
              <a:t>Context </a:t>
            </a:r>
          </a:p>
          <a:p>
            <a:pPr lvl="1"/>
            <a:r>
              <a:rPr lang="en-GB" sz="2400" dirty="0" smtClean="0"/>
              <a:t>External – Megatrends &amp; VUCA</a:t>
            </a:r>
          </a:p>
          <a:p>
            <a:pPr lvl="1"/>
            <a:r>
              <a:rPr lang="en-GB" sz="2400" dirty="0" smtClean="0"/>
              <a:t>Internal – CAS &amp; Innovation</a:t>
            </a:r>
            <a:endParaRPr lang="en-GB" sz="2400" dirty="0"/>
          </a:p>
          <a:p>
            <a:r>
              <a:rPr lang="en-GB" sz="2800" dirty="0" smtClean="0"/>
              <a:t>Leadership Approaches</a:t>
            </a:r>
          </a:p>
          <a:p>
            <a:pPr lvl="1"/>
            <a:r>
              <a:rPr lang="en-GB" sz="2400" dirty="0" smtClean="0"/>
              <a:t>You should include at least 2</a:t>
            </a:r>
          </a:p>
          <a:p>
            <a:r>
              <a:rPr lang="en-GB" sz="2800" dirty="0" smtClean="0"/>
              <a:t>Leadership Skills that foster innovation</a:t>
            </a:r>
          </a:p>
          <a:p>
            <a:pPr lvl="1"/>
            <a:r>
              <a:rPr lang="en-GB" sz="2400" dirty="0" smtClean="0"/>
              <a:t>You should include at least 2</a:t>
            </a:r>
          </a:p>
        </p:txBody>
      </p:sp>
    </p:spTree>
    <p:extLst>
      <p:ext uri="{BB962C8B-B14F-4D97-AF65-F5344CB8AC3E}">
        <p14:creationId xmlns:p14="http://schemas.microsoft.com/office/powerpoint/2010/main" val="15465345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Convincing Conclusions</a:t>
            </a:r>
            <a:endParaRPr lang="en-GB" dirty="0"/>
          </a:p>
        </p:txBody>
      </p:sp>
      <p:sp>
        <p:nvSpPr>
          <p:cNvPr id="3" name="Content Placeholder 2"/>
          <p:cNvSpPr>
            <a:spLocks noGrp="1"/>
          </p:cNvSpPr>
          <p:nvPr>
            <p:ph idx="1"/>
          </p:nvPr>
        </p:nvSpPr>
        <p:spPr/>
        <p:txBody>
          <a:bodyPr>
            <a:normAutofit/>
          </a:bodyPr>
          <a:lstStyle/>
          <a:p>
            <a:pPr marL="0" indent="0">
              <a:buNone/>
            </a:pPr>
            <a:r>
              <a:rPr lang="en-GB" sz="2400" b="1" dirty="0" smtClean="0"/>
              <a:t>Your conclusion should:</a:t>
            </a:r>
          </a:p>
          <a:p>
            <a:pPr>
              <a:buFont typeface="Wingdings" panose="05000000000000000000" pitchFamily="2" charset="2"/>
              <a:buChar char="§"/>
            </a:pPr>
            <a:r>
              <a:rPr lang="en-GB" sz="2400" dirty="0"/>
              <a:t> </a:t>
            </a:r>
            <a:r>
              <a:rPr lang="en-GB" sz="2400" dirty="0" smtClean="0"/>
              <a:t>Summarise the key findings of the literature review.  The reader should be able to find out everything they need to know from reading your introduction and conclusion.</a:t>
            </a:r>
          </a:p>
          <a:p>
            <a:pPr>
              <a:buFont typeface="Wingdings" panose="05000000000000000000" pitchFamily="2" charset="2"/>
              <a:buChar char="§"/>
            </a:pPr>
            <a:r>
              <a:rPr lang="en-GB" sz="2400" dirty="0"/>
              <a:t> </a:t>
            </a:r>
            <a:r>
              <a:rPr lang="en-GB" sz="2400" dirty="0" smtClean="0"/>
              <a:t>Only contain information you have already discussed – no new information should be presented in the conclusion.</a:t>
            </a:r>
            <a:endParaRPr lang="en-GB" sz="2400" dirty="0"/>
          </a:p>
        </p:txBody>
      </p:sp>
    </p:spTree>
    <p:extLst>
      <p:ext uri="{BB962C8B-B14F-4D97-AF65-F5344CB8AC3E}">
        <p14:creationId xmlns:p14="http://schemas.microsoft.com/office/powerpoint/2010/main" val="18102853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Viable Recommendations</a:t>
            </a:r>
            <a:endParaRPr lang="en-GB" dirty="0"/>
          </a:p>
        </p:txBody>
      </p:sp>
      <p:sp>
        <p:nvSpPr>
          <p:cNvPr id="3" name="Content Placeholder 2"/>
          <p:cNvSpPr>
            <a:spLocks noGrp="1"/>
          </p:cNvSpPr>
          <p:nvPr>
            <p:ph idx="1"/>
          </p:nvPr>
        </p:nvSpPr>
        <p:spPr>
          <a:xfrm>
            <a:off x="2231136" y="2231643"/>
            <a:ext cx="7729728" cy="3101983"/>
          </a:xfrm>
        </p:spPr>
        <p:txBody>
          <a:bodyPr>
            <a:noAutofit/>
          </a:bodyPr>
          <a:lstStyle/>
          <a:p>
            <a:pPr>
              <a:buFont typeface="Wingdings" panose="05000000000000000000" pitchFamily="2" charset="2"/>
              <a:buChar char="§"/>
            </a:pPr>
            <a:r>
              <a:rPr lang="en-GB" dirty="0" smtClean="0"/>
              <a:t>Recommendations should be underpinned. </a:t>
            </a:r>
            <a:endParaRPr lang="en-GB" dirty="0" smtClean="0"/>
          </a:p>
          <a:p>
            <a:pPr>
              <a:buFont typeface="Wingdings" panose="05000000000000000000" pitchFamily="2" charset="2"/>
              <a:buChar char="§"/>
            </a:pPr>
            <a:r>
              <a:rPr lang="en-GB" dirty="0" smtClean="0"/>
              <a:t> What will the readers of the report be interested in knowing about what you are recommending?</a:t>
            </a:r>
          </a:p>
          <a:p>
            <a:pPr marL="944118" lvl="3" indent="-285750">
              <a:buFont typeface="Wingdings" panose="05000000000000000000" pitchFamily="2" charset="2"/>
              <a:buChar char="q"/>
            </a:pPr>
            <a:r>
              <a:rPr lang="en-GB" sz="2400" dirty="0" smtClean="0"/>
              <a:t>Who</a:t>
            </a:r>
            <a:endParaRPr lang="en-GB" sz="2400" dirty="0" smtClean="0"/>
          </a:p>
          <a:p>
            <a:pPr marL="944118" lvl="3" indent="-285750">
              <a:buFont typeface="Wingdings" panose="05000000000000000000" pitchFamily="2" charset="2"/>
              <a:buChar char="q"/>
            </a:pPr>
            <a:r>
              <a:rPr lang="en-GB" sz="2400" dirty="0" smtClean="0"/>
              <a:t>What</a:t>
            </a:r>
          </a:p>
          <a:p>
            <a:pPr marL="944118" lvl="3" indent="-285750">
              <a:buFont typeface="Wingdings" panose="05000000000000000000" pitchFamily="2" charset="2"/>
              <a:buChar char="q"/>
            </a:pPr>
            <a:r>
              <a:rPr lang="en-GB" sz="2400" dirty="0" smtClean="0"/>
              <a:t>When</a:t>
            </a:r>
          </a:p>
          <a:p>
            <a:pPr marL="944118" lvl="3" indent="-285750">
              <a:buFont typeface="Wingdings" panose="05000000000000000000" pitchFamily="2" charset="2"/>
              <a:buChar char="q"/>
            </a:pPr>
            <a:r>
              <a:rPr lang="en-GB" sz="2400" dirty="0" smtClean="0"/>
              <a:t>Where</a:t>
            </a:r>
          </a:p>
          <a:p>
            <a:pPr marL="944118" lvl="3" indent="-285750">
              <a:buFont typeface="Wingdings" panose="05000000000000000000" pitchFamily="2" charset="2"/>
              <a:buChar char="q"/>
            </a:pPr>
            <a:r>
              <a:rPr lang="en-GB" sz="2400" dirty="0" smtClean="0"/>
              <a:t>How</a:t>
            </a:r>
          </a:p>
          <a:p>
            <a:pPr marL="944118" lvl="3" indent="-285750">
              <a:buFont typeface="Wingdings" panose="05000000000000000000" pitchFamily="2" charset="2"/>
              <a:buChar char="q"/>
            </a:pPr>
            <a:r>
              <a:rPr lang="en-GB" sz="2400" dirty="0" smtClean="0"/>
              <a:t>How much/savings/cost of doing nothing</a:t>
            </a:r>
            <a:endParaRPr lang="en-GB" sz="2400" dirty="0"/>
          </a:p>
        </p:txBody>
      </p:sp>
    </p:spTree>
    <p:extLst>
      <p:ext uri="{BB962C8B-B14F-4D97-AF65-F5344CB8AC3E}">
        <p14:creationId xmlns:p14="http://schemas.microsoft.com/office/powerpoint/2010/main" val="46948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231136" y="2379426"/>
            <a:ext cx="7729728" cy="3101983"/>
          </a:xfrm>
        </p:spPr>
        <p:txBody>
          <a:bodyPr>
            <a:normAutofit/>
          </a:bodyPr>
          <a:lstStyle/>
          <a:p>
            <a:pPr marL="0" indent="0">
              <a:buNone/>
            </a:pPr>
            <a:r>
              <a:rPr lang="en-GB" sz="2800" dirty="0" smtClean="0"/>
              <a:t>Use the UWTSD guide to ensure your reference list complies with the Harvard standard. It should be:</a:t>
            </a:r>
          </a:p>
          <a:p>
            <a:pPr lvl="2">
              <a:buFont typeface="Wingdings" panose="05000000000000000000" pitchFamily="2" charset="2"/>
              <a:buChar char="§"/>
            </a:pPr>
            <a:r>
              <a:rPr lang="en-GB" sz="2600" dirty="0" smtClean="0"/>
              <a:t>In </a:t>
            </a:r>
            <a:r>
              <a:rPr lang="en-GB" sz="2600" dirty="0" smtClean="0"/>
              <a:t>alphabetical order of author surname</a:t>
            </a:r>
          </a:p>
          <a:p>
            <a:pPr lvl="2">
              <a:buFont typeface="Wingdings" panose="05000000000000000000" pitchFamily="2" charset="2"/>
              <a:buChar char="§"/>
            </a:pPr>
            <a:r>
              <a:rPr lang="en-GB" sz="2600" dirty="0" smtClean="0"/>
              <a:t>Contain </a:t>
            </a:r>
            <a:r>
              <a:rPr lang="en-GB" sz="2600" dirty="0" smtClean="0"/>
              <a:t>only sources you have cited in the report</a:t>
            </a:r>
          </a:p>
          <a:p>
            <a:pPr marL="228600" lvl="1" indent="0">
              <a:buNone/>
            </a:pPr>
            <a:endParaRPr lang="en-GB" sz="2600" dirty="0"/>
          </a:p>
        </p:txBody>
      </p:sp>
    </p:spTree>
    <p:extLst>
      <p:ext uri="{BB962C8B-B14F-4D97-AF65-F5344CB8AC3E}">
        <p14:creationId xmlns:p14="http://schemas.microsoft.com/office/powerpoint/2010/main" val="35044600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872E-691C-4333-B69B-C2FEDC34DB2F}"/>
              </a:ext>
            </a:extLst>
          </p:cNvPr>
          <p:cNvSpPr>
            <a:spLocks noGrp="1"/>
          </p:cNvSpPr>
          <p:nvPr>
            <p:ph type="title"/>
          </p:nvPr>
        </p:nvSpPr>
        <p:spPr>
          <a:xfrm>
            <a:off x="609600" y="400473"/>
            <a:ext cx="10972800" cy="815931"/>
          </a:xfrm>
        </p:spPr>
        <p:txBody>
          <a:bodyPr>
            <a:normAutofit fontScale="90000"/>
          </a:bodyPr>
          <a:lstStyle/>
          <a:p>
            <a:r>
              <a:rPr lang="en-GB" b="1" dirty="0"/>
              <a:t>Important Points to Note</a:t>
            </a:r>
            <a:r>
              <a:rPr lang="en-GB" dirty="0"/>
              <a:t/>
            </a:r>
            <a:br>
              <a:rPr lang="en-GB" dirty="0"/>
            </a:br>
            <a:endParaRPr lang="en-GB" dirty="0"/>
          </a:p>
        </p:txBody>
      </p:sp>
      <p:sp>
        <p:nvSpPr>
          <p:cNvPr id="3" name="Content Placeholder 2">
            <a:extLst>
              <a:ext uri="{FF2B5EF4-FFF2-40B4-BE49-F238E27FC236}">
                <a16:creationId xmlns:a16="http://schemas.microsoft.com/office/drawing/2014/main" id="{E781B38F-CBB8-46DC-9E15-BD7EB7A02837}"/>
              </a:ext>
            </a:extLst>
          </p:cNvPr>
          <p:cNvSpPr>
            <a:spLocks noGrp="1"/>
          </p:cNvSpPr>
          <p:nvPr>
            <p:ph idx="1"/>
          </p:nvPr>
        </p:nvSpPr>
        <p:spPr>
          <a:xfrm>
            <a:off x="609600" y="1489932"/>
            <a:ext cx="10972800" cy="4446166"/>
          </a:xfrm>
        </p:spPr>
        <p:txBody>
          <a:bodyPr>
            <a:noAutofit/>
          </a:bodyPr>
          <a:lstStyle/>
          <a:p>
            <a:pPr lvl="0">
              <a:defRPr/>
            </a:pPr>
            <a:r>
              <a:rPr lang="en-GB" sz="2400" dirty="0" smtClean="0"/>
              <a:t>Include </a:t>
            </a:r>
            <a:r>
              <a:rPr lang="en-GB" sz="2400" dirty="0"/>
              <a:t>an introduction to set the context</a:t>
            </a:r>
          </a:p>
          <a:p>
            <a:pPr lvl="0">
              <a:defRPr/>
            </a:pPr>
            <a:r>
              <a:rPr lang="en-GB" sz="2400" dirty="0"/>
              <a:t>Set out each section of your </a:t>
            </a:r>
            <a:r>
              <a:rPr lang="en-GB" sz="2400" dirty="0" smtClean="0"/>
              <a:t>report</a:t>
            </a:r>
            <a:r>
              <a:rPr lang="en-GB" sz="2400" dirty="0" smtClean="0"/>
              <a:t> </a:t>
            </a:r>
            <a:r>
              <a:rPr lang="en-GB" sz="2400" b="1" dirty="0"/>
              <a:t>as per the assignment questions.</a:t>
            </a:r>
          </a:p>
          <a:p>
            <a:pPr lvl="0">
              <a:defRPr/>
            </a:pPr>
            <a:r>
              <a:rPr lang="en-GB" sz="2400" dirty="0"/>
              <a:t>Answer each point in full, </a:t>
            </a:r>
            <a:r>
              <a:rPr lang="en-GB" sz="2400" b="1" dirty="0"/>
              <a:t>citing academic </a:t>
            </a:r>
            <a:r>
              <a:rPr lang="en-GB" sz="2400" dirty="0"/>
              <a:t>authority and or business / organisation examples</a:t>
            </a:r>
          </a:p>
          <a:p>
            <a:pPr lvl="0">
              <a:defRPr/>
            </a:pPr>
            <a:r>
              <a:rPr lang="en-GB" sz="2400" dirty="0"/>
              <a:t>Reference all cited sources correctly</a:t>
            </a:r>
          </a:p>
          <a:p>
            <a:pPr lvl="0">
              <a:defRPr/>
            </a:pPr>
            <a:r>
              <a:rPr lang="en-GB" sz="2400" b="1" dirty="0"/>
              <a:t>Do not use the same reference source repeatedly </a:t>
            </a:r>
            <a:r>
              <a:rPr lang="en-GB" sz="2400" dirty="0"/>
              <a:t>– demonstrate your breadth of knowledge</a:t>
            </a:r>
          </a:p>
          <a:p>
            <a:pPr lvl="0">
              <a:defRPr/>
            </a:pPr>
            <a:r>
              <a:rPr lang="en-GB" sz="2400" dirty="0"/>
              <a:t>Your work should contain a minimum of </a:t>
            </a:r>
            <a:r>
              <a:rPr lang="en-GB" sz="2400" b="1" dirty="0" smtClean="0"/>
              <a:t>30</a:t>
            </a:r>
            <a:r>
              <a:rPr lang="en-GB" sz="2400" b="1" dirty="0" smtClean="0"/>
              <a:t> </a:t>
            </a:r>
            <a:r>
              <a:rPr lang="en-GB" sz="2400" b="1" dirty="0"/>
              <a:t>references</a:t>
            </a:r>
          </a:p>
          <a:p>
            <a:pPr lvl="0">
              <a:defRPr/>
            </a:pPr>
            <a:r>
              <a:rPr lang="en-GB" sz="2400" b="1" dirty="0">
                <a:solidFill>
                  <a:srgbClr val="FF0000"/>
                </a:solidFill>
              </a:rPr>
              <a:t>Proof read </a:t>
            </a:r>
            <a:r>
              <a:rPr lang="en-GB" sz="2400" dirty="0"/>
              <a:t>with ‘fresh eyes’ to eradicate typos, misplaced words and grammatical errors – I see these often and it detracts from all your hard work</a:t>
            </a:r>
            <a:r>
              <a:rPr lang="en-GB" sz="2400" dirty="0" smtClean="0"/>
              <a:t>. Use Grammarly.</a:t>
            </a:r>
            <a:endParaRPr lang="en-GB" sz="2400" dirty="0"/>
          </a:p>
          <a:p>
            <a:pPr marL="0" lvl="0" indent="0" algn="ctr">
              <a:buNone/>
              <a:defRPr/>
            </a:pPr>
            <a:r>
              <a:rPr lang="en-GB" sz="2400" b="1" dirty="0" smtClean="0">
                <a:sym typeface="Wingdings" pitchFamily="2" charset="2"/>
              </a:rPr>
              <a:t>Submission </a:t>
            </a:r>
            <a:r>
              <a:rPr lang="en-GB" sz="2400" b="1" dirty="0">
                <a:sym typeface="Wingdings" pitchFamily="2" charset="2"/>
              </a:rPr>
              <a:t>date: </a:t>
            </a:r>
            <a:r>
              <a:rPr lang="en-GB" sz="2400" b="1" dirty="0" smtClean="0">
                <a:sym typeface="Wingdings" pitchFamily="2" charset="2"/>
              </a:rPr>
              <a:t>13</a:t>
            </a:r>
            <a:r>
              <a:rPr lang="en-GB" sz="2400" b="1" baseline="30000" dirty="0" smtClean="0">
                <a:sym typeface="Wingdings" pitchFamily="2" charset="2"/>
              </a:rPr>
              <a:t>th</a:t>
            </a:r>
            <a:r>
              <a:rPr lang="en-GB" sz="2400" b="1" dirty="0" smtClean="0">
                <a:sym typeface="Wingdings" pitchFamily="2" charset="2"/>
              </a:rPr>
              <a:t> </a:t>
            </a:r>
            <a:r>
              <a:rPr lang="en-GB" sz="2400" b="1" dirty="0">
                <a:sym typeface="Wingdings" pitchFamily="2" charset="2"/>
              </a:rPr>
              <a:t>March 2020</a:t>
            </a:r>
            <a:endParaRPr lang="en-GB" sz="2400" b="1" dirty="0"/>
          </a:p>
        </p:txBody>
      </p:sp>
    </p:spTree>
    <p:extLst>
      <p:ext uri="{BB962C8B-B14F-4D97-AF65-F5344CB8AC3E}">
        <p14:creationId xmlns:p14="http://schemas.microsoft.com/office/powerpoint/2010/main" val="2993947521"/>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1040</TotalTime>
  <Words>1169</Words>
  <Application>Microsoft Office PowerPoint</Application>
  <PresentationFormat>Widescreen</PresentationFormat>
  <Paragraphs>103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Wingdings</vt:lpstr>
      <vt:lpstr>Parcel</vt:lpstr>
      <vt:lpstr>    Assignment One</vt:lpstr>
      <vt:lpstr>Report Requirements</vt:lpstr>
      <vt:lpstr>Business Report Contents</vt:lpstr>
      <vt:lpstr>Executive Summary</vt:lpstr>
      <vt:lpstr>Introduction</vt:lpstr>
      <vt:lpstr>Compiling Enough Literature</vt:lpstr>
      <vt:lpstr>Critical Writing</vt:lpstr>
      <vt:lpstr>Critical Writing</vt:lpstr>
      <vt:lpstr>Writing critically means…</vt:lpstr>
      <vt:lpstr>Key elements</vt:lpstr>
      <vt:lpstr>Convincing Conclusions</vt:lpstr>
      <vt:lpstr>Viable Recommendations</vt:lpstr>
      <vt:lpstr>References</vt:lpstr>
      <vt:lpstr>Important Points to Note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Hayward</cp:lastModifiedBy>
  <cp:revision>55</cp:revision>
  <dcterms:created xsi:type="dcterms:W3CDTF">2019-03-27T12:14:43Z</dcterms:created>
  <dcterms:modified xsi:type="dcterms:W3CDTF">2020-02-29T20:22:52Z</dcterms:modified>
</cp:coreProperties>
</file>