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3628" autoAdjust="0"/>
  </p:normalViewPr>
  <p:slideViewPr>
    <p:cSldViewPr snapToGrid="0">
      <p:cViewPr varScale="1">
        <p:scale>
          <a:sx n="60" d="100"/>
          <a:sy n="60" d="100"/>
        </p:scale>
        <p:origin x="72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C13B56-1385-4679-B36A-E9C1231CC82B}" type="datetimeFigureOut">
              <a:rPr lang="en-IN" smtClean="0"/>
              <a:t>03-11-2023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611DFF-32E5-49DD-87E1-97896BAF1993}" type="slidenum">
              <a:rPr lang="en-IN" smtClean="0"/>
              <a:t>‹#›</a:t>
            </a:fld>
            <a:endParaRPr lang="en-IN"/>
          </a:p>
        </p:txBody>
      </p:sp>
    </p:spTree>
    <p:extLst>
      <p:ext uri="{BB962C8B-B14F-4D97-AF65-F5344CB8AC3E}">
        <p14:creationId xmlns:p14="http://schemas.microsoft.com/office/powerpoint/2010/main" val="1903396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presentation is going to evaluate effective strategies that have the potential to improve employee engagement and performance so that the brand standard of Belton Woods Hotel, Spa &amp; Golf Resort.  </a:t>
            </a:r>
            <a:endParaRPr lang="en-IN" dirty="0"/>
          </a:p>
        </p:txBody>
      </p:sp>
      <p:sp>
        <p:nvSpPr>
          <p:cNvPr id="4" name="Slide Number Placeholder 3"/>
          <p:cNvSpPr>
            <a:spLocks noGrp="1"/>
          </p:cNvSpPr>
          <p:nvPr>
            <p:ph type="sldNum" sz="quarter" idx="5"/>
          </p:nvPr>
        </p:nvSpPr>
        <p:spPr/>
        <p:txBody>
          <a:bodyPr/>
          <a:lstStyle/>
          <a:p>
            <a:fld id="{66611DFF-32E5-49DD-87E1-97896BAF1993}" type="slidenum">
              <a:rPr lang="en-IN" smtClean="0"/>
              <a:t>3</a:t>
            </a:fld>
            <a:endParaRPr lang="en-IN"/>
          </a:p>
        </p:txBody>
      </p:sp>
    </p:spTree>
    <p:extLst>
      <p:ext uri="{BB962C8B-B14F-4D97-AF65-F5344CB8AC3E}">
        <p14:creationId xmlns:p14="http://schemas.microsoft.com/office/powerpoint/2010/main" val="3899844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training session for improving communication skills will be continued for at least one month, where, multiple groups will be formed to discuss a provided topic. It will encourage housekeeping team members to increase their ability to respond effectively to guests.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6611DFF-32E5-49DD-87E1-97896BAF1993}" type="slidenum">
              <a:rPr lang="en-IN" smtClean="0"/>
              <a:t>4</a:t>
            </a:fld>
            <a:endParaRPr lang="en-IN"/>
          </a:p>
        </p:txBody>
      </p:sp>
    </p:spTree>
    <p:extLst>
      <p:ext uri="{BB962C8B-B14F-4D97-AF65-F5344CB8AC3E}">
        <p14:creationId xmlns:p14="http://schemas.microsoft.com/office/powerpoint/2010/main" val="2256599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This training session has to be continued for at least half of the month so that, housekeeping team members can perform tasks like cleaning walkaways, and room floors, and changing bed and bath linens within the right time.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6611DFF-32E5-49DD-87E1-97896BAF1993}" type="slidenum">
              <a:rPr lang="en-IN" smtClean="0"/>
              <a:t>5</a:t>
            </a:fld>
            <a:endParaRPr lang="en-IN"/>
          </a:p>
        </p:txBody>
      </p:sp>
    </p:spTree>
    <p:extLst>
      <p:ext uri="{BB962C8B-B14F-4D97-AF65-F5344CB8AC3E}">
        <p14:creationId xmlns:p14="http://schemas.microsoft.com/office/powerpoint/2010/main" val="3583625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In “Sudoku game”, each housekeeping employee can be provided with a puzzle where they have to identify and remember each pattern to solve the puzzle. This training session can be continued for half a month and it will help them to remember each allocated task like cleaning floors and informing guests of the emergency phone number. </a:t>
            </a:r>
            <a:endParaRPr lang="en-IN" dirty="0"/>
          </a:p>
        </p:txBody>
      </p:sp>
      <p:sp>
        <p:nvSpPr>
          <p:cNvPr id="4" name="Slide Number Placeholder 3"/>
          <p:cNvSpPr>
            <a:spLocks noGrp="1"/>
          </p:cNvSpPr>
          <p:nvPr>
            <p:ph type="sldNum" sz="quarter" idx="5"/>
          </p:nvPr>
        </p:nvSpPr>
        <p:spPr/>
        <p:txBody>
          <a:bodyPr/>
          <a:lstStyle/>
          <a:p>
            <a:fld id="{66611DFF-32E5-49DD-87E1-97896BAF1993}" type="slidenum">
              <a:rPr lang="en-IN" smtClean="0"/>
              <a:t>6</a:t>
            </a:fld>
            <a:endParaRPr lang="en-IN"/>
          </a:p>
        </p:txBody>
      </p:sp>
    </p:spTree>
    <p:extLst>
      <p:ext uri="{BB962C8B-B14F-4D97-AF65-F5344CB8AC3E}">
        <p14:creationId xmlns:p14="http://schemas.microsoft.com/office/powerpoint/2010/main" val="482168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In the “Role Playing Game”, multiple pairs will be formed with two housekeeping members and they have to be asked to act on how each of them will act in case they are pressured to do a job.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6611DFF-32E5-49DD-87E1-97896BAF1993}" type="slidenum">
              <a:rPr lang="en-IN" smtClean="0"/>
              <a:t>7</a:t>
            </a:fld>
            <a:endParaRPr lang="en-IN"/>
          </a:p>
        </p:txBody>
      </p:sp>
    </p:spTree>
    <p:extLst>
      <p:ext uri="{BB962C8B-B14F-4D97-AF65-F5344CB8AC3E}">
        <p14:creationId xmlns:p14="http://schemas.microsoft.com/office/powerpoint/2010/main" val="1892317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“One-on-one coaching” will encourage housekeeping employees to understand requirements of their jobs and instructions on their performances, which will enhance brand standards of Belton Woods Hotel, Spa &amp; Golf Resort.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6611DFF-32E5-49DD-87E1-97896BAF1993}" type="slidenum">
              <a:rPr lang="en-IN" smtClean="0"/>
              <a:t>8</a:t>
            </a:fld>
            <a:endParaRPr lang="en-IN"/>
          </a:p>
        </p:txBody>
      </p:sp>
    </p:spTree>
    <p:extLst>
      <p:ext uri="{BB962C8B-B14F-4D97-AF65-F5344CB8AC3E}">
        <p14:creationId xmlns:p14="http://schemas.microsoft.com/office/powerpoint/2010/main" val="2375064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The approach of making diverse groups for the training session will be justified to make housekeeping team members understand how effective teamwork becomes in enhancing the quality of service to guests. The training on this skill has to be continued for one month.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6611DFF-32E5-49DD-87E1-97896BAF1993}" type="slidenum">
              <a:rPr lang="en-IN" smtClean="0"/>
              <a:t>9</a:t>
            </a:fld>
            <a:endParaRPr lang="en-IN"/>
          </a:p>
        </p:txBody>
      </p:sp>
    </p:spTree>
    <p:extLst>
      <p:ext uri="{BB962C8B-B14F-4D97-AF65-F5344CB8AC3E}">
        <p14:creationId xmlns:p14="http://schemas.microsoft.com/office/powerpoint/2010/main" val="1059980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At the time when employees will be able to meet the deadline of each task, they will be able to </a:t>
            </a:r>
            <a:r>
              <a:rPr lang="en-US" sz="1800" b="0" i="0" u="none" strike="noStrike" dirty="0" err="1">
                <a:solidFill>
                  <a:srgbClr val="000000"/>
                </a:solidFill>
                <a:effectLst/>
                <a:latin typeface="Arial" panose="020B0604020202020204" pitchFamily="34" charset="0"/>
              </a:rPr>
              <a:t>maximise</a:t>
            </a:r>
            <a:r>
              <a:rPr lang="en-US" sz="1800" b="0" i="0" u="none" strike="noStrike" dirty="0">
                <a:solidFill>
                  <a:srgbClr val="000000"/>
                </a:solidFill>
                <a:effectLst/>
                <a:latin typeface="Arial" panose="020B0604020202020204" pitchFamily="34" charset="0"/>
              </a:rPr>
              <a:t> their productivity, which will benefit Belton Woods Hotel, Spa &amp; Golf Resort to enhance its brand standards. Since the lack of effective performance of housekeeping team members has been giving scope to customers for complaints, therefore, the multitasking ability of housekeeping members will be effective in resolving this issue.  </a:t>
            </a:r>
            <a:endParaRPr lang="en-IN" dirty="0"/>
          </a:p>
        </p:txBody>
      </p:sp>
      <p:sp>
        <p:nvSpPr>
          <p:cNvPr id="4" name="Slide Number Placeholder 3"/>
          <p:cNvSpPr>
            <a:spLocks noGrp="1"/>
          </p:cNvSpPr>
          <p:nvPr>
            <p:ph type="sldNum" sz="quarter" idx="5"/>
          </p:nvPr>
        </p:nvSpPr>
        <p:spPr/>
        <p:txBody>
          <a:bodyPr/>
          <a:lstStyle/>
          <a:p>
            <a:fld id="{66611DFF-32E5-49DD-87E1-97896BAF1993}" type="slidenum">
              <a:rPr lang="en-IN" smtClean="0"/>
              <a:t>10</a:t>
            </a:fld>
            <a:endParaRPr lang="en-IN"/>
          </a:p>
        </p:txBody>
      </p:sp>
    </p:spTree>
    <p:extLst>
      <p:ext uri="{BB962C8B-B14F-4D97-AF65-F5344CB8AC3E}">
        <p14:creationId xmlns:p14="http://schemas.microsoft.com/office/powerpoint/2010/main" val="1391456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Since keeping each corner of hotel premises and rooms is crucial for maintaining health and safety, therefore, the increased awareness among housekeeping workers will encourage them to fulfil the objectives of their duties.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6611DFF-32E5-49DD-87E1-97896BAF1993}" type="slidenum">
              <a:rPr lang="en-IN" smtClean="0"/>
              <a:t>11</a:t>
            </a:fld>
            <a:endParaRPr lang="en-IN"/>
          </a:p>
        </p:txBody>
      </p:sp>
    </p:spTree>
    <p:extLst>
      <p:ext uri="{BB962C8B-B14F-4D97-AF65-F5344CB8AC3E}">
        <p14:creationId xmlns:p14="http://schemas.microsoft.com/office/powerpoint/2010/main" val="16031676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developed checklist of housekeeping services can be fulfilled with the help of improved skills of housekeeping workers. In relation to this, this training session will work in </a:t>
            </a:r>
            <a:r>
              <a:rPr lang="en-US" sz="1800" b="0" i="0" u="none" strike="noStrike" dirty="0" err="1">
                <a:solidFill>
                  <a:srgbClr val="000000"/>
                </a:solidFill>
                <a:effectLst/>
                <a:latin typeface="Arial" panose="020B0604020202020204" pitchFamily="34" charset="0"/>
              </a:rPr>
              <a:t>favour</a:t>
            </a:r>
            <a:r>
              <a:rPr lang="en-US" sz="1800" b="0" i="0" u="none" strike="noStrike" dirty="0">
                <a:solidFill>
                  <a:srgbClr val="000000"/>
                </a:solidFill>
                <a:effectLst/>
                <a:latin typeface="Arial" panose="020B0604020202020204" pitchFamily="34" charset="0"/>
              </a:rPr>
              <a:t> of Belton Woods Hotel, Spa &amp; Golf Resort to ensure required skill development for justifying the purpose of the checklist. </a:t>
            </a:r>
            <a:endParaRPr lang="en-IN" dirty="0"/>
          </a:p>
        </p:txBody>
      </p:sp>
      <p:sp>
        <p:nvSpPr>
          <p:cNvPr id="4" name="Slide Number Placeholder 3"/>
          <p:cNvSpPr>
            <a:spLocks noGrp="1"/>
          </p:cNvSpPr>
          <p:nvPr>
            <p:ph type="sldNum" sz="quarter" idx="5"/>
          </p:nvPr>
        </p:nvSpPr>
        <p:spPr/>
        <p:txBody>
          <a:bodyPr/>
          <a:lstStyle/>
          <a:p>
            <a:fld id="{66611DFF-32E5-49DD-87E1-97896BAF1993}" type="slidenum">
              <a:rPr lang="en-IN" smtClean="0"/>
              <a:t>12</a:t>
            </a:fld>
            <a:endParaRPr lang="en-IN"/>
          </a:p>
        </p:txBody>
      </p:sp>
    </p:spTree>
    <p:extLst>
      <p:ext uri="{BB962C8B-B14F-4D97-AF65-F5344CB8AC3E}">
        <p14:creationId xmlns:p14="http://schemas.microsoft.com/office/powerpoint/2010/main" val="28488388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BB2F6D-3799-4CC7-8054-FA6C9A241CA8}" type="datetimeFigureOut">
              <a:rPr lang="en-IN" smtClean="0"/>
              <a:t>03-11-2023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2902879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BB2F6D-3799-4CC7-8054-FA6C9A241CA8}" type="datetimeFigureOut">
              <a:rPr lang="en-IN" smtClean="0"/>
              <a:t>03-11-2023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2246658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BB2F6D-3799-4CC7-8054-FA6C9A241CA8}" type="datetimeFigureOut">
              <a:rPr lang="en-IN" smtClean="0"/>
              <a:t>03-11-2023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2236648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BB2F6D-3799-4CC7-8054-FA6C9A241CA8}" type="datetimeFigureOut">
              <a:rPr lang="en-IN" smtClean="0"/>
              <a:t>03-11-2023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2072601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BB2F6D-3799-4CC7-8054-FA6C9A241CA8}" type="datetimeFigureOut">
              <a:rPr lang="en-IN" smtClean="0"/>
              <a:t>03-11-2023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1962083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BB2F6D-3799-4CC7-8054-FA6C9A241CA8}" type="datetimeFigureOut">
              <a:rPr lang="en-IN" smtClean="0"/>
              <a:t>03-11-2023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899845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BB2F6D-3799-4CC7-8054-FA6C9A241CA8}" type="datetimeFigureOut">
              <a:rPr lang="en-IN" smtClean="0"/>
              <a:t>03-11-2023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3790220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B2F6D-3799-4CC7-8054-FA6C9A241CA8}" type="datetimeFigureOut">
              <a:rPr lang="en-IN" smtClean="0"/>
              <a:t>03-11-2023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1069628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B2F6D-3799-4CC7-8054-FA6C9A241CA8}" type="datetimeFigureOut">
              <a:rPr lang="en-IN" smtClean="0"/>
              <a:t>03-11-2023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1958651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B2F6D-3799-4CC7-8054-FA6C9A241CA8}" type="datetimeFigureOut">
              <a:rPr lang="en-IN" smtClean="0"/>
              <a:t>03-11-2023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3077217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B2F6D-3799-4CC7-8054-FA6C9A241CA8}" type="datetimeFigureOut">
              <a:rPr lang="en-IN" smtClean="0"/>
              <a:t>03-11-2023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28960474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B2F6D-3799-4CC7-8054-FA6C9A241CA8}" type="datetimeFigureOut">
              <a:rPr lang="en-IN" smtClean="0"/>
              <a:t>03-11-2023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FC2A64-D9BC-4C51-B0FE-0ED78906D0A1}" type="slidenum">
              <a:rPr lang="en-IN" smtClean="0"/>
              <a:t>‹#›</a:t>
            </a:fld>
            <a:endParaRPr lang="en-IN"/>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905261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B2F6D-3799-4CC7-8054-FA6C9A241CA8}" type="datetimeFigureOut">
              <a:rPr lang="en-IN" smtClean="0"/>
              <a:t>03-11-2023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26246193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1BB2F6D-3799-4CC7-8054-FA6C9A241CA8}" type="datetimeFigureOut">
              <a:rPr lang="en-IN" smtClean="0"/>
              <a:t>03-11-2023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25319082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1BB2F6D-3799-4CC7-8054-FA6C9A241CA8}" type="datetimeFigureOut">
              <a:rPr lang="en-IN" smtClean="0"/>
              <a:t>03-11-2023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1725173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BB2F6D-3799-4CC7-8054-FA6C9A241CA8}" type="datetimeFigureOut">
              <a:rPr lang="en-IN" smtClean="0"/>
              <a:t>03-11-2023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4156724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BB2F6D-3799-4CC7-8054-FA6C9A241CA8}" type="datetimeFigureOut">
              <a:rPr lang="en-IN" smtClean="0"/>
              <a:t>03-11-2023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FC2A64-D9BC-4C51-B0FE-0ED78906D0A1}" type="slidenum">
              <a:rPr lang="en-IN" smtClean="0"/>
              <a:t>‹#›</a:t>
            </a:fld>
            <a:endParaRPr lang="en-IN"/>
          </a:p>
        </p:txBody>
      </p:sp>
    </p:spTree>
    <p:extLst>
      <p:ext uri="{BB962C8B-B14F-4D97-AF65-F5344CB8AC3E}">
        <p14:creationId xmlns:p14="http://schemas.microsoft.com/office/powerpoint/2010/main" val="2459655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94000"/>
            <a:duotone>
              <a:schemeClr val="bg2">
                <a:shade val="18000"/>
                <a:satMod val="160000"/>
                <a:lumMod val="28000"/>
              </a:schemeClr>
              <a:schemeClr val="bg2">
                <a:tint val="95000"/>
                <a:satMod val="160000"/>
                <a:lumMod val="116000"/>
              </a:schemeClr>
            </a:duotone>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1BB2F6D-3799-4CC7-8054-FA6C9A241CA8}" type="datetimeFigureOut">
              <a:rPr lang="en-IN" smtClean="0"/>
              <a:t>03-11-2023</a:t>
            </a:fld>
            <a:endParaRPr lang="en-IN"/>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7FC2A64-D9BC-4C51-B0FE-0ED78906D0A1}" type="slidenum">
              <a:rPr lang="en-IN" smtClean="0"/>
              <a:t>‹#›</a:t>
            </a:fld>
            <a:endParaRPr lang="en-IN"/>
          </a:p>
        </p:txBody>
      </p:sp>
    </p:spTree>
    <p:extLst>
      <p:ext uri="{BB962C8B-B14F-4D97-AF65-F5344CB8AC3E}">
        <p14:creationId xmlns:p14="http://schemas.microsoft.com/office/powerpoint/2010/main" val="113277066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63613-A895-F583-5032-3A207D78DF0F}"/>
              </a:ext>
            </a:extLst>
          </p:cNvPr>
          <p:cNvSpPr>
            <a:spLocks noGrp="1"/>
          </p:cNvSpPr>
          <p:nvPr>
            <p:ph type="ctrTitle"/>
          </p:nvPr>
        </p:nvSpPr>
        <p:spPr>
          <a:xfrm>
            <a:off x="1595269" y="1600199"/>
            <a:ext cx="9001462" cy="1384301"/>
          </a:xfrm>
        </p:spPr>
        <p:txBody>
          <a:bodyPr>
            <a:normAutofit/>
          </a:bodyPr>
          <a:lstStyle/>
          <a:p>
            <a:r>
              <a:rPr lang="en-IN" sz="4000" b="1" i="0" u="none" strike="noStrike" dirty="0">
                <a:effectLst/>
                <a:latin typeface="Arial" panose="020B0604020202020204" pitchFamily="34" charset="0"/>
                <a:cs typeface="Arial" panose="020B0604020202020204" pitchFamily="34" charset="0"/>
              </a:rPr>
              <a:t>Component 3: Presentation</a:t>
            </a:r>
            <a:endParaRPr lang="en-IN" sz="4000" dirty="0">
              <a:latin typeface="Arial" panose="020B0604020202020204" pitchFamily="34" charset="0"/>
              <a:cs typeface="Arial" panose="020B0604020202020204" pitchFamily="34" charset="0"/>
            </a:endParaRPr>
          </a:p>
        </p:txBody>
      </p:sp>
      <p:pic>
        <p:nvPicPr>
          <p:cNvPr id="4" name="Picture 3" descr="UWTSD new Logo">
            <a:extLst>
              <a:ext uri="{FF2B5EF4-FFF2-40B4-BE49-F238E27FC236}">
                <a16:creationId xmlns:a16="http://schemas.microsoft.com/office/drawing/2014/main" id="{EDF4F034-BB2B-3416-8202-971FD090439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52987" y="3545205"/>
            <a:ext cx="2486025" cy="1082778"/>
          </a:xfrm>
          <a:prstGeom prst="rect">
            <a:avLst/>
          </a:prstGeom>
          <a:noFill/>
          <a:ln>
            <a:noFill/>
          </a:ln>
        </p:spPr>
      </p:pic>
      <p:sp>
        <p:nvSpPr>
          <p:cNvPr id="3" name="TextBox 2">
            <a:extLst>
              <a:ext uri="{FF2B5EF4-FFF2-40B4-BE49-F238E27FC236}">
                <a16:creationId xmlns:a16="http://schemas.microsoft.com/office/drawing/2014/main" id="{2D3B0446-6E3A-7474-F998-476695AA3B13}"/>
              </a:ext>
            </a:extLst>
          </p:cNvPr>
          <p:cNvSpPr txBox="1"/>
          <p:nvPr/>
        </p:nvSpPr>
        <p:spPr>
          <a:xfrm>
            <a:off x="2562447" y="6134986"/>
            <a:ext cx="4029739" cy="646331"/>
          </a:xfrm>
          <a:prstGeom prst="rect">
            <a:avLst/>
          </a:prstGeom>
          <a:noFill/>
        </p:spPr>
        <p:txBody>
          <a:bodyPr wrap="square" rtlCol="0">
            <a:spAutoFit/>
          </a:bodyPr>
          <a:lstStyle/>
          <a:p>
            <a:r>
              <a:rPr lang="en-GB" dirty="0"/>
              <a:t>Mihaela  Alecu  ( 2223648 )</a:t>
            </a:r>
          </a:p>
          <a:p>
            <a:endParaRPr lang="en-GB" dirty="0"/>
          </a:p>
        </p:txBody>
      </p:sp>
    </p:spTree>
    <p:extLst>
      <p:ext uri="{BB962C8B-B14F-4D97-AF65-F5344CB8AC3E}">
        <p14:creationId xmlns:p14="http://schemas.microsoft.com/office/powerpoint/2010/main" val="1895916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885D9-6DC5-91D3-853D-BDBFA0C74CBE}"/>
              </a:ext>
            </a:extLst>
          </p:cNvPr>
          <p:cNvSpPr>
            <a:spLocks noGrp="1"/>
          </p:cNvSpPr>
          <p:nvPr>
            <p:ph type="title"/>
          </p:nvPr>
        </p:nvSpPr>
        <p:spPr>
          <a:xfrm>
            <a:off x="913795" y="609601"/>
            <a:ext cx="10353761" cy="749300"/>
          </a:xfrm>
        </p:spPr>
        <p:txBody>
          <a:bodyPr/>
          <a:lstStyle/>
          <a:p>
            <a:r>
              <a:rPr lang="en-US" sz="3000" dirty="0">
                <a:effectLst/>
                <a:latin typeface="Arial" panose="020B0604020202020204" pitchFamily="34" charset="0"/>
                <a:cs typeface="Arial" panose="020B0604020202020204" pitchFamily="34" charset="0"/>
              </a:rPr>
              <a:t>Table of content</a:t>
            </a:r>
            <a:endParaRPr lang="en-IN" sz="3000" dirty="0">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5F10F1-D10C-DFE6-BBB9-61E1C4265BCA}"/>
              </a:ext>
            </a:extLst>
          </p:cNvPr>
          <p:cNvSpPr>
            <a:spLocks noGrp="1"/>
          </p:cNvSpPr>
          <p:nvPr>
            <p:ph idx="1"/>
          </p:nvPr>
        </p:nvSpPr>
        <p:spPr>
          <a:xfrm>
            <a:off x="1777999" y="1656521"/>
            <a:ext cx="7845686" cy="3855279"/>
          </a:xfrm>
        </p:spPr>
        <p:txBody>
          <a:bodyPr>
            <a:noAutofit/>
          </a:bodyPr>
          <a:lstStyle/>
          <a:p>
            <a:pPr marL="0" indent="0" algn="just">
              <a:buNone/>
            </a:pPr>
            <a:r>
              <a:rPr lang="en-US" sz="1700" dirty="0">
                <a:latin typeface="Arial" panose="020B0604020202020204" pitchFamily="34" charset="0"/>
                <a:cs typeface="Arial" panose="020B0604020202020204" pitchFamily="34" charset="0"/>
              </a:rPr>
              <a:t>Slide 3: Introduction</a:t>
            </a:r>
          </a:p>
          <a:p>
            <a:pPr marL="0" indent="0" algn="just">
              <a:buNone/>
            </a:pPr>
            <a:r>
              <a:rPr lang="en-US" sz="1700" dirty="0">
                <a:latin typeface="Arial" panose="020B0604020202020204" pitchFamily="34" charset="0"/>
                <a:cs typeface="Arial" panose="020B0604020202020204" pitchFamily="34" charset="0"/>
              </a:rPr>
              <a:t>Slide 4: Training for improving communication skills</a:t>
            </a:r>
          </a:p>
          <a:p>
            <a:pPr marL="0" indent="0" algn="just">
              <a:buNone/>
            </a:pPr>
            <a:r>
              <a:rPr lang="en-IN" sz="1700" dirty="0">
                <a:latin typeface="Arial" panose="020B0604020202020204" pitchFamily="34" charset="0"/>
                <a:cs typeface="Arial" panose="020B0604020202020204" pitchFamily="34" charset="0"/>
              </a:rPr>
              <a:t>Slide 5: </a:t>
            </a:r>
            <a:r>
              <a:rPr lang="en-US" sz="1700" dirty="0">
                <a:latin typeface="Arial" panose="020B0604020202020204" pitchFamily="34" charset="0"/>
                <a:cs typeface="Arial" panose="020B0604020202020204" pitchFamily="34" charset="0"/>
              </a:rPr>
              <a:t>Training for improving time management skills</a:t>
            </a:r>
            <a:endParaRPr lang="en-IN" sz="1700" dirty="0">
              <a:latin typeface="Arial" panose="020B0604020202020204" pitchFamily="34" charset="0"/>
              <a:cs typeface="Arial" panose="020B0604020202020204" pitchFamily="34" charset="0"/>
            </a:endParaRPr>
          </a:p>
          <a:p>
            <a:pPr marL="0" indent="0" algn="just">
              <a:buNone/>
            </a:pPr>
            <a:r>
              <a:rPr lang="en-IN" sz="1700" dirty="0">
                <a:latin typeface="Arial" panose="020B0604020202020204" pitchFamily="34" charset="0"/>
                <a:cs typeface="Arial" panose="020B0604020202020204" pitchFamily="34" charset="0"/>
              </a:rPr>
              <a:t>Slide 6: Training for enhancing thoroughness </a:t>
            </a:r>
          </a:p>
          <a:p>
            <a:pPr marL="0" indent="0" algn="just">
              <a:buNone/>
            </a:pPr>
            <a:r>
              <a:rPr lang="en-IN" sz="1700" dirty="0">
                <a:latin typeface="Arial" panose="020B0604020202020204" pitchFamily="34" charset="0"/>
                <a:cs typeface="Arial" panose="020B0604020202020204" pitchFamily="34" charset="0"/>
              </a:rPr>
              <a:t>Slide 7: T</a:t>
            </a:r>
            <a:r>
              <a:rPr lang="en-US" sz="1700" dirty="0">
                <a:latin typeface="Arial" panose="020B0604020202020204" pitchFamily="34" charset="0"/>
                <a:cs typeface="Arial" panose="020B0604020202020204" pitchFamily="34" charset="0"/>
              </a:rPr>
              <a:t>raining for controlling anger issue</a:t>
            </a:r>
            <a:endParaRPr lang="en-IN" sz="1700" dirty="0">
              <a:latin typeface="Arial" panose="020B0604020202020204" pitchFamily="34" charset="0"/>
              <a:cs typeface="Arial" panose="020B0604020202020204" pitchFamily="34" charset="0"/>
            </a:endParaRPr>
          </a:p>
          <a:p>
            <a:pPr marL="0" indent="0" algn="just">
              <a:buNone/>
            </a:pPr>
            <a:r>
              <a:rPr lang="en-IN" sz="1700" dirty="0">
                <a:latin typeface="Arial" panose="020B0604020202020204" pitchFamily="34" charset="0"/>
                <a:cs typeface="Arial" panose="020B0604020202020204" pitchFamily="34" charset="0"/>
              </a:rPr>
              <a:t>Slide 8: </a:t>
            </a:r>
            <a:r>
              <a:rPr lang="en-US" sz="1700" dirty="0">
                <a:latin typeface="Arial" panose="020B0604020202020204" pitchFamily="34" charset="0"/>
                <a:cs typeface="Arial" panose="020B0604020202020204" pitchFamily="34" charset="0"/>
              </a:rPr>
              <a:t>Training for increasing active listening </a:t>
            </a:r>
            <a:endParaRPr lang="en-IN" sz="1700" dirty="0">
              <a:latin typeface="Arial" panose="020B0604020202020204" pitchFamily="34" charset="0"/>
              <a:cs typeface="Arial" panose="020B0604020202020204" pitchFamily="34" charset="0"/>
            </a:endParaRPr>
          </a:p>
          <a:p>
            <a:pPr marL="0" indent="0" algn="just">
              <a:buNone/>
            </a:pPr>
            <a:r>
              <a:rPr lang="en-IN" sz="1700" dirty="0">
                <a:latin typeface="Arial" panose="020B0604020202020204" pitchFamily="34" charset="0"/>
                <a:cs typeface="Arial" panose="020B0604020202020204" pitchFamily="34" charset="0"/>
              </a:rPr>
              <a:t>Slide 9: </a:t>
            </a:r>
            <a:r>
              <a:rPr lang="en-US" sz="1700" i="0" u="none" strike="noStrike" dirty="0">
                <a:effectLst/>
                <a:latin typeface="Arial" panose="020B0604020202020204" pitchFamily="34" charset="0"/>
                <a:cs typeface="Arial" panose="020B0604020202020204" pitchFamily="34" charset="0"/>
              </a:rPr>
              <a:t>Training to ensure teamwork skill</a:t>
            </a:r>
            <a:endParaRPr lang="en-IN" sz="1700" dirty="0">
              <a:latin typeface="Arial" panose="020B0604020202020204" pitchFamily="34" charset="0"/>
              <a:cs typeface="Arial" panose="020B0604020202020204" pitchFamily="34" charset="0"/>
            </a:endParaRPr>
          </a:p>
          <a:p>
            <a:pPr marL="0" indent="0" algn="just">
              <a:buNone/>
            </a:pPr>
            <a:r>
              <a:rPr lang="en-IN" sz="1700" dirty="0">
                <a:latin typeface="Arial" panose="020B0604020202020204" pitchFamily="34" charset="0"/>
                <a:cs typeface="Arial" panose="020B0604020202020204" pitchFamily="34" charset="0"/>
              </a:rPr>
              <a:t>Slide 10: </a:t>
            </a:r>
            <a:r>
              <a:rPr lang="en-IN" sz="1700" i="0" u="none" strike="noStrike" dirty="0">
                <a:effectLst/>
                <a:latin typeface="Arial" panose="020B0604020202020204" pitchFamily="34" charset="0"/>
                <a:cs typeface="Arial" panose="020B0604020202020204" pitchFamily="34" charset="0"/>
              </a:rPr>
              <a:t>Training for improving multitasking skill</a:t>
            </a:r>
            <a:endParaRPr lang="en-IN" sz="1700" dirty="0">
              <a:latin typeface="Arial" panose="020B0604020202020204" pitchFamily="34" charset="0"/>
              <a:cs typeface="Arial" panose="020B0604020202020204" pitchFamily="34" charset="0"/>
            </a:endParaRPr>
          </a:p>
          <a:p>
            <a:pPr marL="0" indent="0" algn="just">
              <a:buNone/>
            </a:pPr>
            <a:r>
              <a:rPr lang="en-IN" sz="1700" dirty="0">
                <a:latin typeface="Arial" panose="020B0604020202020204" pitchFamily="34" charset="0"/>
                <a:cs typeface="Arial" panose="020B0604020202020204" pitchFamily="34" charset="0"/>
              </a:rPr>
              <a:t>Slide 11: </a:t>
            </a:r>
            <a:r>
              <a:rPr lang="en-US" sz="1700" i="0" u="none" strike="noStrike" dirty="0">
                <a:effectLst/>
                <a:latin typeface="Arial" panose="020B0604020202020204" pitchFamily="34" charset="0"/>
                <a:cs typeface="Arial" panose="020B0604020202020204" pitchFamily="34" charset="0"/>
              </a:rPr>
              <a:t>Training for increasing awareness of health and safety </a:t>
            </a:r>
            <a:endParaRPr lang="en-IN" sz="1700" dirty="0">
              <a:latin typeface="Arial" panose="020B0604020202020204" pitchFamily="34" charset="0"/>
              <a:cs typeface="Arial" panose="020B0604020202020204" pitchFamily="34" charset="0"/>
            </a:endParaRPr>
          </a:p>
          <a:p>
            <a:pPr marL="0" indent="0" algn="just">
              <a:buNone/>
            </a:pPr>
            <a:r>
              <a:rPr lang="en-IN" sz="1700" dirty="0">
                <a:latin typeface="Arial" panose="020B0604020202020204" pitchFamily="34" charset="0"/>
                <a:cs typeface="Arial" panose="020B0604020202020204" pitchFamily="34" charset="0"/>
              </a:rPr>
              <a:t>Slide 12:</a:t>
            </a:r>
            <a:r>
              <a:rPr lang="en-IN" sz="1700" i="0" u="none" strike="noStrike" dirty="0">
                <a:effectLst/>
                <a:latin typeface="Arial" panose="020B0604020202020204" pitchFamily="34" charset="0"/>
                <a:cs typeface="Arial" panose="020B0604020202020204" pitchFamily="34" charset="0"/>
              </a:rPr>
              <a:t>  Conclusion </a:t>
            </a:r>
            <a:endParaRPr lang="en-IN" sz="1700" dirty="0">
              <a:effectLst/>
              <a:latin typeface="Arial" panose="020B0604020202020204" pitchFamily="34" charset="0"/>
              <a:cs typeface="Arial" panose="020B0604020202020204" pitchFamily="34" charset="0"/>
            </a:endParaRPr>
          </a:p>
          <a:p>
            <a:pPr marL="0" indent="0" algn="just">
              <a:buNone/>
            </a:pPr>
            <a:r>
              <a:rPr lang="en-IN" sz="17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79007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ABFEF-11C5-8CD0-A306-E9007456CC34}"/>
              </a:ext>
            </a:extLst>
          </p:cNvPr>
          <p:cNvSpPr>
            <a:spLocks noGrp="1"/>
          </p:cNvSpPr>
          <p:nvPr>
            <p:ph type="title"/>
          </p:nvPr>
        </p:nvSpPr>
        <p:spPr/>
        <p:txBody>
          <a:bodyPr/>
          <a:lstStyle/>
          <a:p>
            <a:r>
              <a:rPr lang="en-IN" sz="3000" dirty="0">
                <a:effectLst/>
                <a:latin typeface="Arial" panose="020B0604020202020204" pitchFamily="34" charset="0"/>
                <a:cs typeface="Arial" panose="020B0604020202020204" pitchFamily="34" charset="0"/>
              </a:rPr>
              <a:t>Introduction </a:t>
            </a:r>
            <a:br>
              <a:rPr lang="en-IN" sz="3000" dirty="0">
                <a:effectLst/>
                <a:latin typeface="Arial" panose="020B0604020202020204" pitchFamily="34" charset="0"/>
                <a:cs typeface="Arial" panose="020B0604020202020204" pitchFamily="34" charset="0"/>
              </a:rPr>
            </a:br>
            <a:endParaRPr lang="en-IN" sz="3000" dirty="0">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B3C394B-4BF7-C2BA-6E8D-8728EA8C4CA9}"/>
              </a:ext>
            </a:extLst>
          </p:cNvPr>
          <p:cNvSpPr>
            <a:spLocks noGrp="1"/>
          </p:cNvSpPr>
          <p:nvPr>
            <p:ph idx="1"/>
          </p:nvPr>
        </p:nvSpPr>
        <p:spPr>
          <a:xfrm>
            <a:off x="387869" y="1929853"/>
            <a:ext cx="6060556" cy="3695136"/>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This training presentation focuses on recommending strategies that can be used to make housekeeping employees improve their performance based on the checklist.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This presentation also sheds light on how the best service can be offered to guests while improving employee performance.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Recommending the process of conducting training sessions is going to be discussed in the context of The Kahn Model” of employee engagement. </a:t>
            </a:r>
          </a:p>
          <a:p>
            <a:pPr marL="0" indent="0">
              <a:lnSpc>
                <a:spcPct val="150000"/>
              </a:lnSpc>
              <a:buNone/>
            </a:pPr>
            <a:endParaRPr lang="en-IN" sz="17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CC7759B-7AAC-FCBD-CF35-B520DA2CCA7E}"/>
              </a:ext>
            </a:extLst>
          </p:cNvPr>
          <p:cNvPicPr>
            <a:picLocks noChangeAspect="1"/>
          </p:cNvPicPr>
          <p:nvPr/>
        </p:nvPicPr>
        <p:blipFill>
          <a:blip r:embed="rId3"/>
          <a:stretch>
            <a:fillRect/>
          </a:stretch>
        </p:blipFill>
        <p:spPr>
          <a:xfrm>
            <a:off x="7251642" y="1929853"/>
            <a:ext cx="3362379" cy="1981200"/>
          </a:xfrm>
          <a:prstGeom prst="rect">
            <a:avLst/>
          </a:prstGeom>
        </p:spPr>
      </p:pic>
      <p:pic>
        <p:nvPicPr>
          <p:cNvPr id="9" name="Picture 8">
            <a:extLst>
              <a:ext uri="{FF2B5EF4-FFF2-40B4-BE49-F238E27FC236}">
                <a16:creationId xmlns:a16="http://schemas.microsoft.com/office/drawing/2014/main" id="{8F559D89-9E24-22D7-55F2-E5624B49A7FC}"/>
              </a:ext>
            </a:extLst>
          </p:cNvPr>
          <p:cNvPicPr>
            <a:picLocks noChangeAspect="1"/>
          </p:cNvPicPr>
          <p:nvPr/>
        </p:nvPicPr>
        <p:blipFill>
          <a:blip r:embed="rId4"/>
          <a:stretch>
            <a:fillRect/>
          </a:stretch>
        </p:blipFill>
        <p:spPr>
          <a:xfrm>
            <a:off x="6788886" y="4210050"/>
            <a:ext cx="4829175" cy="2324100"/>
          </a:xfrm>
          <a:prstGeom prst="rect">
            <a:avLst/>
          </a:prstGeom>
        </p:spPr>
      </p:pic>
    </p:spTree>
    <p:extLst>
      <p:ext uri="{BB962C8B-B14F-4D97-AF65-F5344CB8AC3E}">
        <p14:creationId xmlns:p14="http://schemas.microsoft.com/office/powerpoint/2010/main" val="3856285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CDFBD-9D3E-605B-43C4-CE0C21F0F303}"/>
              </a:ext>
            </a:extLst>
          </p:cNvPr>
          <p:cNvSpPr>
            <a:spLocks noGrp="1"/>
          </p:cNvSpPr>
          <p:nvPr>
            <p:ph type="title"/>
          </p:nvPr>
        </p:nvSpPr>
        <p:spPr/>
        <p:txBody>
          <a:bodyPr/>
          <a:lstStyle/>
          <a:p>
            <a:r>
              <a:rPr lang="en-US" sz="3000" dirty="0">
                <a:effectLst/>
                <a:latin typeface="Arial" panose="020B0604020202020204" pitchFamily="34" charset="0"/>
                <a:cs typeface="Arial" panose="020B0604020202020204" pitchFamily="34" charset="0"/>
              </a:rPr>
              <a:t>Training for improving communication skills</a:t>
            </a:r>
            <a:br>
              <a:rPr lang="en-US" sz="3000" dirty="0">
                <a:effectLst/>
                <a:latin typeface="Arial" panose="020B0604020202020204" pitchFamily="34" charset="0"/>
                <a:cs typeface="Arial" panose="020B0604020202020204" pitchFamily="34" charset="0"/>
              </a:rPr>
            </a:br>
            <a:endParaRPr lang="en-IN" sz="3000" dirty="0">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F08B93-C09B-3D01-EB17-3A53D679A996}"/>
              </a:ext>
            </a:extLst>
          </p:cNvPr>
          <p:cNvSpPr>
            <a:spLocks noGrp="1"/>
          </p:cNvSpPr>
          <p:nvPr>
            <p:ph idx="1"/>
          </p:nvPr>
        </p:nvSpPr>
        <p:spPr>
          <a:xfrm>
            <a:off x="378344" y="1816664"/>
            <a:ext cx="6378056" cy="3695136"/>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“Discussion question game” can be implemented in training sessions to encourage employees to improve communication skills for better guest service (Indeed, 2022a).</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The cognitive engagement factor of “The Kahn model” describes the value of improving cognitive engagement among employees to boost their performance (Huang </a:t>
            </a:r>
            <a:r>
              <a:rPr lang="en-US" sz="1700" b="0" i="1" u="none" strike="noStrike" dirty="0">
                <a:effectLst/>
                <a:latin typeface="Arial" panose="020B0604020202020204" pitchFamily="34" charset="0"/>
              </a:rPr>
              <a:t>et al. </a:t>
            </a:r>
            <a:r>
              <a:rPr lang="en-US" sz="1700" b="0" i="0" u="none" strike="noStrike" dirty="0">
                <a:effectLst/>
                <a:latin typeface="Arial" panose="020B0604020202020204" pitchFamily="34" charset="0"/>
              </a:rPr>
              <a:t>2022).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Improved communication skills of housekeeping team members will improve cognitive engagement with guests, which will encourage employees to meet guest demands. </a:t>
            </a:r>
          </a:p>
          <a:p>
            <a:pPr marL="0" indent="0">
              <a:lnSpc>
                <a:spcPct val="150000"/>
              </a:lnSpc>
              <a:buNone/>
            </a:pPr>
            <a:endParaRPr lang="en-IN" sz="1700" dirty="0"/>
          </a:p>
        </p:txBody>
      </p:sp>
      <p:pic>
        <p:nvPicPr>
          <p:cNvPr id="5" name="Picture 4">
            <a:extLst>
              <a:ext uri="{FF2B5EF4-FFF2-40B4-BE49-F238E27FC236}">
                <a16:creationId xmlns:a16="http://schemas.microsoft.com/office/drawing/2014/main" id="{AD447A15-BCD3-286F-04A4-67507B3FD192}"/>
              </a:ext>
            </a:extLst>
          </p:cNvPr>
          <p:cNvPicPr>
            <a:picLocks noChangeAspect="1"/>
          </p:cNvPicPr>
          <p:nvPr/>
        </p:nvPicPr>
        <p:blipFill>
          <a:blip r:embed="rId3"/>
          <a:stretch>
            <a:fillRect/>
          </a:stretch>
        </p:blipFill>
        <p:spPr>
          <a:xfrm>
            <a:off x="6989504" y="2044700"/>
            <a:ext cx="4628594" cy="3558346"/>
          </a:xfrm>
          <a:prstGeom prst="rect">
            <a:avLst/>
          </a:prstGeom>
        </p:spPr>
      </p:pic>
    </p:spTree>
    <p:extLst>
      <p:ext uri="{BB962C8B-B14F-4D97-AF65-F5344CB8AC3E}">
        <p14:creationId xmlns:p14="http://schemas.microsoft.com/office/powerpoint/2010/main" val="2552379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924F3-37EF-6247-31AE-2EE1511F5FB9}"/>
              </a:ext>
            </a:extLst>
          </p:cNvPr>
          <p:cNvSpPr>
            <a:spLocks noGrp="1"/>
          </p:cNvSpPr>
          <p:nvPr>
            <p:ph type="title"/>
          </p:nvPr>
        </p:nvSpPr>
        <p:spPr>
          <a:xfrm>
            <a:off x="919119" y="825501"/>
            <a:ext cx="10353761" cy="711200"/>
          </a:xfrm>
        </p:spPr>
        <p:txBody>
          <a:bodyPr>
            <a:noAutofit/>
          </a:bodyPr>
          <a:lstStyle/>
          <a:p>
            <a:r>
              <a:rPr lang="en-US" sz="3000" b="1" i="0" u="none" strike="noStrike" dirty="0">
                <a:effectLst/>
                <a:latin typeface="Arial" panose="020B0604020202020204" pitchFamily="34" charset="0"/>
                <a:cs typeface="Arial" panose="020B0604020202020204" pitchFamily="34" charset="0"/>
              </a:rPr>
              <a:t>Training for improving time management skills</a:t>
            </a:r>
            <a:br>
              <a:rPr lang="en-US" sz="3000" b="1" dirty="0">
                <a:effectLst/>
                <a:latin typeface="Arial" panose="020B0604020202020204" pitchFamily="34" charset="0"/>
                <a:cs typeface="Arial" panose="020B0604020202020204" pitchFamily="34" charset="0"/>
              </a:rPr>
            </a:br>
            <a:endParaRPr lang="en-IN"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78DFE51-1B99-524B-52BA-BA0833EBBF6F}"/>
              </a:ext>
            </a:extLst>
          </p:cNvPr>
          <p:cNvSpPr>
            <a:spLocks noGrp="1"/>
          </p:cNvSpPr>
          <p:nvPr>
            <p:ph idx="1"/>
          </p:nvPr>
        </p:nvSpPr>
        <p:spPr>
          <a:xfrm>
            <a:off x="342900" y="1854764"/>
            <a:ext cx="6439505" cy="3695136"/>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Every team member can be provided with the knowledge of how to </a:t>
            </a:r>
            <a:r>
              <a:rPr lang="en-US" sz="1700" b="0" i="0" u="none" strike="noStrike" dirty="0" err="1">
                <a:effectLst/>
                <a:latin typeface="Arial" panose="020B0604020202020204" pitchFamily="34" charset="0"/>
              </a:rPr>
              <a:t>prioritise</a:t>
            </a:r>
            <a:r>
              <a:rPr lang="en-US" sz="1700" b="0" i="0" u="none" strike="noStrike" dirty="0">
                <a:effectLst/>
                <a:latin typeface="Arial" panose="020B0604020202020204" pitchFamily="34" charset="0"/>
              </a:rPr>
              <a:t> tasks throughout training sessions so that they can perform every task within time.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Effective time management skill improves employee productivity and releases employee stress (Indeed, 2022b).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Time management skills can boost employees' ability to improve physical engagement where they can put more effort into their tasks (Huang </a:t>
            </a:r>
            <a:r>
              <a:rPr lang="en-US" sz="1700" b="0" i="1" u="none" strike="noStrike" dirty="0">
                <a:effectLst/>
                <a:latin typeface="Arial" panose="020B0604020202020204" pitchFamily="34" charset="0"/>
              </a:rPr>
              <a:t>et al. </a:t>
            </a:r>
            <a:r>
              <a:rPr lang="en-US" sz="1700" b="0" i="0" u="none" strike="noStrike" dirty="0">
                <a:effectLst/>
                <a:latin typeface="Arial" panose="020B0604020202020204" pitchFamily="34" charset="0"/>
              </a:rPr>
              <a:t>2022).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For example, the Town Hotel London </a:t>
            </a:r>
            <a:r>
              <a:rPr lang="en-US" sz="1700" b="0" i="0" u="none" strike="noStrike" dirty="0" err="1">
                <a:effectLst/>
                <a:latin typeface="Arial" panose="020B0604020202020204" pitchFamily="34" charset="0"/>
              </a:rPr>
              <a:t>organises</a:t>
            </a:r>
            <a:r>
              <a:rPr lang="en-US" sz="1700" b="0" i="0" u="none" strike="noStrike" dirty="0">
                <a:effectLst/>
                <a:latin typeface="Arial" panose="020B0604020202020204" pitchFamily="34" charset="0"/>
              </a:rPr>
              <a:t> skill improvement sessions for employees such as time management (The Town Hotel London, 2023). </a:t>
            </a:r>
          </a:p>
          <a:p>
            <a:pPr marL="0" indent="0">
              <a:lnSpc>
                <a:spcPct val="150000"/>
              </a:lnSpc>
              <a:buNone/>
            </a:pPr>
            <a:endParaRPr lang="en-IN" sz="1700" dirty="0"/>
          </a:p>
        </p:txBody>
      </p:sp>
      <p:pic>
        <p:nvPicPr>
          <p:cNvPr id="5" name="Picture 4">
            <a:extLst>
              <a:ext uri="{FF2B5EF4-FFF2-40B4-BE49-F238E27FC236}">
                <a16:creationId xmlns:a16="http://schemas.microsoft.com/office/drawing/2014/main" id="{A05C41CF-912A-A9D9-0F8F-61096A98F508}"/>
              </a:ext>
            </a:extLst>
          </p:cNvPr>
          <p:cNvPicPr>
            <a:picLocks noChangeAspect="1"/>
          </p:cNvPicPr>
          <p:nvPr/>
        </p:nvPicPr>
        <p:blipFill>
          <a:blip r:embed="rId3"/>
          <a:stretch>
            <a:fillRect/>
          </a:stretch>
        </p:blipFill>
        <p:spPr>
          <a:xfrm>
            <a:off x="6921500" y="2147428"/>
            <a:ext cx="4927600" cy="3632756"/>
          </a:xfrm>
          <a:prstGeom prst="rect">
            <a:avLst/>
          </a:prstGeom>
        </p:spPr>
      </p:pic>
    </p:spTree>
    <p:extLst>
      <p:ext uri="{BB962C8B-B14F-4D97-AF65-F5344CB8AC3E}">
        <p14:creationId xmlns:p14="http://schemas.microsoft.com/office/powerpoint/2010/main" val="3246428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86A1A-EE2B-D4CE-7CFC-F5DCF78D85B1}"/>
              </a:ext>
            </a:extLst>
          </p:cNvPr>
          <p:cNvSpPr>
            <a:spLocks noGrp="1"/>
          </p:cNvSpPr>
          <p:nvPr>
            <p:ph type="title"/>
          </p:nvPr>
        </p:nvSpPr>
        <p:spPr/>
        <p:txBody>
          <a:bodyPr/>
          <a:lstStyle/>
          <a:p>
            <a:r>
              <a:rPr lang="en-IN" sz="3000" dirty="0">
                <a:effectLst/>
                <a:latin typeface="Arial" panose="020B0604020202020204" pitchFamily="34" charset="0"/>
                <a:cs typeface="Arial" panose="020B0604020202020204" pitchFamily="34" charset="0"/>
              </a:rPr>
              <a:t>Training for enhancing thoroughness </a:t>
            </a:r>
          </a:p>
        </p:txBody>
      </p:sp>
      <p:sp>
        <p:nvSpPr>
          <p:cNvPr id="3" name="Content Placeholder 2">
            <a:extLst>
              <a:ext uri="{FF2B5EF4-FFF2-40B4-BE49-F238E27FC236}">
                <a16:creationId xmlns:a16="http://schemas.microsoft.com/office/drawing/2014/main" id="{664D7866-87F4-82A3-0D0F-EACEC5FE00B6}"/>
              </a:ext>
            </a:extLst>
          </p:cNvPr>
          <p:cNvSpPr>
            <a:spLocks noGrp="1"/>
          </p:cNvSpPr>
          <p:nvPr>
            <p:ph idx="1"/>
          </p:nvPr>
        </p:nvSpPr>
        <p:spPr>
          <a:xfrm>
            <a:off x="913795" y="2096064"/>
            <a:ext cx="6134705" cy="3695136"/>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Activities such as “Sudoku game” can be incorporated within the training session to improve thoroughness among employees as this game increases memory and representation of logic (Indeed, 2023a).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Physical engagement of “The Kahn model” represents the efforts an employee gives to complete respective jobs.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This skill will help employees of Belton Woods Hotel, Spa &amp; Golf Resort to improve their physical engagement where they can reduce work pressure. </a:t>
            </a:r>
          </a:p>
          <a:p>
            <a:pPr marL="0" indent="0">
              <a:lnSpc>
                <a:spcPct val="150000"/>
              </a:lnSpc>
              <a:buNone/>
            </a:pPr>
            <a:endParaRPr lang="en-IN" sz="1700" dirty="0"/>
          </a:p>
        </p:txBody>
      </p:sp>
      <p:pic>
        <p:nvPicPr>
          <p:cNvPr id="5" name="Picture 4">
            <a:extLst>
              <a:ext uri="{FF2B5EF4-FFF2-40B4-BE49-F238E27FC236}">
                <a16:creationId xmlns:a16="http://schemas.microsoft.com/office/drawing/2014/main" id="{3C65B9C6-2A34-FA8C-3BE1-190CA94E7C40}"/>
              </a:ext>
            </a:extLst>
          </p:cNvPr>
          <p:cNvPicPr>
            <a:picLocks noChangeAspect="1"/>
          </p:cNvPicPr>
          <p:nvPr/>
        </p:nvPicPr>
        <p:blipFill>
          <a:blip r:embed="rId3"/>
          <a:stretch>
            <a:fillRect/>
          </a:stretch>
        </p:blipFill>
        <p:spPr>
          <a:xfrm>
            <a:off x="7223125" y="2287076"/>
            <a:ext cx="4631526" cy="3313112"/>
          </a:xfrm>
          <a:prstGeom prst="rect">
            <a:avLst/>
          </a:prstGeom>
        </p:spPr>
      </p:pic>
    </p:spTree>
    <p:extLst>
      <p:ext uri="{BB962C8B-B14F-4D97-AF65-F5344CB8AC3E}">
        <p14:creationId xmlns:p14="http://schemas.microsoft.com/office/powerpoint/2010/main" val="1469121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03C3B-A737-486B-0D16-3F5777EEFBED}"/>
              </a:ext>
            </a:extLst>
          </p:cNvPr>
          <p:cNvSpPr>
            <a:spLocks noGrp="1"/>
          </p:cNvSpPr>
          <p:nvPr>
            <p:ph type="title"/>
          </p:nvPr>
        </p:nvSpPr>
        <p:spPr>
          <a:xfrm>
            <a:off x="913795" y="835439"/>
            <a:ext cx="10353761" cy="1326321"/>
          </a:xfrm>
        </p:spPr>
        <p:txBody>
          <a:bodyPr/>
          <a:lstStyle/>
          <a:p>
            <a:r>
              <a:rPr lang="en-US" sz="3000" dirty="0">
                <a:effectLst/>
                <a:latin typeface="Arial" panose="020B0604020202020204" pitchFamily="34" charset="0"/>
                <a:cs typeface="Arial" panose="020B0604020202020204" pitchFamily="34" charset="0"/>
              </a:rPr>
              <a:t>Training for controlling anger issues</a:t>
            </a:r>
            <a:endParaRPr lang="en-IN" sz="3000" dirty="0">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6472366-C082-7986-A969-3A5315ACDEA8}"/>
              </a:ext>
            </a:extLst>
          </p:cNvPr>
          <p:cNvSpPr>
            <a:spLocks noGrp="1"/>
          </p:cNvSpPr>
          <p:nvPr>
            <p:ph idx="1"/>
          </p:nvPr>
        </p:nvSpPr>
        <p:spPr>
          <a:xfrm>
            <a:off x="913795" y="2210364"/>
            <a:ext cx="5918805" cy="3695136"/>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“Role-playing game” can be incorporated into this training session to improve self-discipline and control anger issues.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Controlling anger in the workplace is crucial for employees to perform accordingly to improve organizational performance (Indeed, 2023b).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Based on the core aspect of emotional engagement of “The Kahn Model”, an employee’s emotional relationship with the organization has to be improved. </a:t>
            </a:r>
          </a:p>
          <a:p>
            <a:pPr marL="0" indent="0">
              <a:lnSpc>
                <a:spcPct val="150000"/>
              </a:lnSpc>
              <a:buNone/>
            </a:pPr>
            <a:endParaRPr lang="en-IN" sz="1700" dirty="0"/>
          </a:p>
        </p:txBody>
      </p:sp>
      <p:pic>
        <p:nvPicPr>
          <p:cNvPr id="5" name="Picture 4">
            <a:extLst>
              <a:ext uri="{FF2B5EF4-FFF2-40B4-BE49-F238E27FC236}">
                <a16:creationId xmlns:a16="http://schemas.microsoft.com/office/drawing/2014/main" id="{64B41A88-01F3-5787-52CD-C77C1ED3D123}"/>
              </a:ext>
            </a:extLst>
          </p:cNvPr>
          <p:cNvPicPr>
            <a:picLocks noChangeAspect="1"/>
          </p:cNvPicPr>
          <p:nvPr/>
        </p:nvPicPr>
        <p:blipFill>
          <a:blip r:embed="rId3"/>
          <a:stretch>
            <a:fillRect/>
          </a:stretch>
        </p:blipFill>
        <p:spPr>
          <a:xfrm>
            <a:off x="7264401" y="2538019"/>
            <a:ext cx="4291526" cy="2821381"/>
          </a:xfrm>
          <a:prstGeom prst="rect">
            <a:avLst/>
          </a:prstGeom>
        </p:spPr>
      </p:pic>
    </p:spTree>
    <p:extLst>
      <p:ext uri="{BB962C8B-B14F-4D97-AF65-F5344CB8AC3E}">
        <p14:creationId xmlns:p14="http://schemas.microsoft.com/office/powerpoint/2010/main" val="3608213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19C31-E225-2CA5-00E0-F4680FA45621}"/>
              </a:ext>
            </a:extLst>
          </p:cNvPr>
          <p:cNvSpPr>
            <a:spLocks noGrp="1"/>
          </p:cNvSpPr>
          <p:nvPr>
            <p:ph type="title"/>
          </p:nvPr>
        </p:nvSpPr>
        <p:spPr/>
        <p:txBody>
          <a:bodyPr/>
          <a:lstStyle/>
          <a:p>
            <a:r>
              <a:rPr lang="en-US" sz="3000" dirty="0">
                <a:effectLst/>
                <a:latin typeface="Arial" panose="020B0604020202020204" pitchFamily="34" charset="0"/>
                <a:cs typeface="Arial" panose="020B0604020202020204" pitchFamily="34" charset="0"/>
              </a:rPr>
              <a:t>Training for increasing active listening </a:t>
            </a:r>
            <a:br>
              <a:rPr lang="en-US" sz="3000" dirty="0">
                <a:effectLst/>
                <a:latin typeface="Arial" panose="020B0604020202020204" pitchFamily="34" charset="0"/>
                <a:cs typeface="Arial" panose="020B0604020202020204" pitchFamily="34" charset="0"/>
              </a:rPr>
            </a:br>
            <a:endParaRPr lang="en-IN" sz="3000" dirty="0">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DE6605-E7FA-BEC6-B21C-1A6D061A806B}"/>
              </a:ext>
            </a:extLst>
          </p:cNvPr>
          <p:cNvSpPr>
            <a:spLocks noGrp="1"/>
          </p:cNvSpPr>
          <p:nvPr>
            <p:ph idx="1"/>
          </p:nvPr>
        </p:nvSpPr>
        <p:spPr>
          <a:xfrm>
            <a:off x="443895" y="2045264"/>
            <a:ext cx="6464905" cy="3695136"/>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A “One-On-One coaching” approach can be followed throughout the session to improve the active listening skills of employees.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“One-On-One coaching” initiative encourages an individual to start understanding what others are trying to convey rather than their own opinion (Forbes, 2023).</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For example Staff Skills Training (SST) is one of those organizations which provides training in UK hospitality industry to improve skills like time management, and communication with guests (</a:t>
            </a:r>
            <a:r>
              <a:rPr lang="en-US" sz="1700" b="0" i="0" u="none" strike="noStrike" dirty="0" err="1">
                <a:effectLst/>
                <a:latin typeface="Arial" panose="020B0604020202020204" pitchFamily="34" charset="0"/>
              </a:rPr>
              <a:t>Staffskillstraining</a:t>
            </a:r>
            <a:r>
              <a:rPr lang="en-US" sz="1700" b="0" i="0" u="none" strike="noStrike" dirty="0">
                <a:effectLst/>
                <a:latin typeface="Arial" panose="020B0604020202020204" pitchFamily="34" charset="0"/>
              </a:rPr>
              <a:t>, 2023).  </a:t>
            </a:r>
          </a:p>
          <a:p>
            <a:pPr marL="0" indent="0">
              <a:lnSpc>
                <a:spcPct val="150000"/>
              </a:lnSpc>
              <a:buNone/>
            </a:pPr>
            <a:endParaRPr lang="en-IN" sz="1700" dirty="0"/>
          </a:p>
        </p:txBody>
      </p:sp>
      <p:pic>
        <p:nvPicPr>
          <p:cNvPr id="5" name="Picture 4">
            <a:extLst>
              <a:ext uri="{FF2B5EF4-FFF2-40B4-BE49-F238E27FC236}">
                <a16:creationId xmlns:a16="http://schemas.microsoft.com/office/drawing/2014/main" id="{F1377A85-F883-EF53-1B06-55799F6F11A7}"/>
              </a:ext>
            </a:extLst>
          </p:cNvPr>
          <p:cNvPicPr>
            <a:picLocks noChangeAspect="1"/>
          </p:cNvPicPr>
          <p:nvPr/>
        </p:nvPicPr>
        <p:blipFill>
          <a:blip r:embed="rId3"/>
          <a:stretch>
            <a:fillRect/>
          </a:stretch>
        </p:blipFill>
        <p:spPr>
          <a:xfrm>
            <a:off x="7061200" y="2540282"/>
            <a:ext cx="4838700" cy="2705100"/>
          </a:xfrm>
          <a:prstGeom prst="rect">
            <a:avLst/>
          </a:prstGeom>
        </p:spPr>
      </p:pic>
    </p:spTree>
    <p:extLst>
      <p:ext uri="{BB962C8B-B14F-4D97-AF65-F5344CB8AC3E}">
        <p14:creationId xmlns:p14="http://schemas.microsoft.com/office/powerpoint/2010/main" val="1987744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F8F7C-7BF7-A946-A62B-ACA023B29F48}"/>
              </a:ext>
            </a:extLst>
          </p:cNvPr>
          <p:cNvSpPr>
            <a:spLocks noGrp="1"/>
          </p:cNvSpPr>
          <p:nvPr>
            <p:ph type="title"/>
          </p:nvPr>
        </p:nvSpPr>
        <p:spPr/>
        <p:txBody>
          <a:bodyPr/>
          <a:lstStyle/>
          <a:p>
            <a:pPr>
              <a:spcAft>
                <a:spcPts val="0"/>
              </a:spcAft>
            </a:pPr>
            <a:r>
              <a:rPr lang="en-US" sz="3000" dirty="0">
                <a:effectLst/>
                <a:latin typeface="Arial" panose="020B0604020202020204" pitchFamily="34" charset="0"/>
                <a:cs typeface="Arial" panose="020B0604020202020204" pitchFamily="34" charset="0"/>
              </a:rPr>
              <a:t>Training to ensure teamwork skill</a:t>
            </a:r>
          </a:p>
        </p:txBody>
      </p:sp>
      <p:sp>
        <p:nvSpPr>
          <p:cNvPr id="3" name="Content Placeholder 2">
            <a:extLst>
              <a:ext uri="{FF2B5EF4-FFF2-40B4-BE49-F238E27FC236}">
                <a16:creationId xmlns:a16="http://schemas.microsoft.com/office/drawing/2014/main" id="{01CAAEB0-CB96-447A-0011-FCFA1EA4E502}"/>
              </a:ext>
            </a:extLst>
          </p:cNvPr>
          <p:cNvSpPr>
            <a:spLocks noGrp="1"/>
          </p:cNvSpPr>
          <p:nvPr>
            <p:ph idx="1"/>
          </p:nvPr>
        </p:nvSpPr>
        <p:spPr>
          <a:xfrm>
            <a:off x="1627650" y="2184964"/>
            <a:ext cx="9154650" cy="3695136"/>
          </a:xfrm>
        </p:spPr>
        <p:txBody>
          <a:bodyPr>
            <a:noAutofit/>
          </a:bodyPr>
          <a:lstStyle/>
          <a:p>
            <a:pPr algn="just" rtl="0" fontAlgn="base">
              <a:lnSpc>
                <a:spcPct val="16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Belton Woods Hotel, Spa &amp; Golf Resort can form groups with diverse team members to participate in training sessions, which will make them aware of how to work collaboratively. </a:t>
            </a:r>
          </a:p>
          <a:p>
            <a:pPr algn="just" rtl="0" fontAlgn="base">
              <a:lnSpc>
                <a:spcPct val="16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Teamwork management skills will support the housekeeping team in dividing tasks based on their capabilities without any conflict. </a:t>
            </a:r>
          </a:p>
          <a:p>
            <a:pPr algn="just" rtl="0" fontAlgn="base">
              <a:lnSpc>
                <a:spcPct val="16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Performance feedback helps to improve work engagement (Leiter and Bakker, 2010). </a:t>
            </a:r>
          </a:p>
          <a:p>
            <a:pPr algn="just" rtl="0" fontAlgn="base">
              <a:lnSpc>
                <a:spcPct val="16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For example the initiative of Clermont Hotel Group to improve employee professional skills such as teamwork and communication skills has improved employee satisfaction as this brand has been reviewed with 3.8 stars by its employees on the Indeed platform (Indeed, 2023c). </a:t>
            </a:r>
          </a:p>
          <a:p>
            <a:pPr marL="0" indent="0">
              <a:lnSpc>
                <a:spcPct val="160000"/>
              </a:lnSpc>
              <a:buNone/>
            </a:pPr>
            <a:endParaRPr lang="en-IN"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9369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04798-36B8-5B41-DEFE-3BF81190B993}"/>
              </a:ext>
            </a:extLst>
          </p:cNvPr>
          <p:cNvSpPr>
            <a:spLocks noGrp="1"/>
          </p:cNvSpPr>
          <p:nvPr>
            <p:ph type="title"/>
          </p:nvPr>
        </p:nvSpPr>
        <p:spPr/>
        <p:txBody>
          <a:bodyPr/>
          <a:lstStyle/>
          <a:p>
            <a:r>
              <a:rPr lang="en-IN" sz="3000" dirty="0">
                <a:effectLst/>
                <a:latin typeface="Arial" panose="020B0604020202020204" pitchFamily="34" charset="0"/>
                <a:cs typeface="Arial" panose="020B0604020202020204" pitchFamily="34" charset="0"/>
              </a:rPr>
              <a:t>Training for improving multitasking skill</a:t>
            </a:r>
            <a:br>
              <a:rPr lang="en-IN" sz="3000" dirty="0">
                <a:effectLst/>
                <a:latin typeface="Arial" panose="020B0604020202020204" pitchFamily="34" charset="0"/>
                <a:cs typeface="Arial" panose="020B0604020202020204" pitchFamily="34" charset="0"/>
              </a:rPr>
            </a:br>
            <a:endParaRPr lang="en-IN" sz="3000" dirty="0">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43FAE8-D879-81DC-1B3F-22358AE0A282}"/>
              </a:ext>
            </a:extLst>
          </p:cNvPr>
          <p:cNvSpPr>
            <a:spLocks noGrp="1"/>
          </p:cNvSpPr>
          <p:nvPr>
            <p:ph idx="1"/>
          </p:nvPr>
        </p:nvSpPr>
        <p:spPr>
          <a:xfrm>
            <a:off x="393095" y="1785924"/>
            <a:ext cx="6733656" cy="3695136"/>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The strategy of allocating multiple tasks with a specific deadline for each task can be implemented throughout the training session so that multitasking skills can be improved.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Cognitive engagement in “The Kahn model” of employee engagement refers to employee attachment towards their work (Huang </a:t>
            </a:r>
            <a:r>
              <a:rPr lang="en-US" sz="1700" b="0" i="1" u="none" strike="noStrike" dirty="0">
                <a:effectLst/>
                <a:latin typeface="Arial" panose="020B0604020202020204" pitchFamily="34" charset="0"/>
              </a:rPr>
              <a:t>et al. </a:t>
            </a:r>
            <a:r>
              <a:rPr lang="en-US" sz="1700" b="0" i="0" u="none" strike="noStrike" dirty="0">
                <a:effectLst/>
                <a:latin typeface="Arial" panose="020B0604020202020204" pitchFamily="34" charset="0"/>
              </a:rPr>
              <a:t>2022).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Employee engagement is a crucial factor for business success (Bridger, 2018).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The multitasking skill will increase the engagement of housekeeping team members towards their work as this skill is beneficial to reduce work pressure. </a:t>
            </a:r>
          </a:p>
          <a:p>
            <a:pPr marL="0" indent="0">
              <a:lnSpc>
                <a:spcPct val="150000"/>
              </a:lnSpc>
              <a:buNone/>
            </a:pPr>
            <a:endParaRPr lang="en-IN" sz="1700" dirty="0"/>
          </a:p>
        </p:txBody>
      </p:sp>
      <p:pic>
        <p:nvPicPr>
          <p:cNvPr id="5" name="Picture 4">
            <a:extLst>
              <a:ext uri="{FF2B5EF4-FFF2-40B4-BE49-F238E27FC236}">
                <a16:creationId xmlns:a16="http://schemas.microsoft.com/office/drawing/2014/main" id="{7DE807B2-97A2-0D40-F5EF-6F0B2FCE725C}"/>
              </a:ext>
            </a:extLst>
          </p:cNvPr>
          <p:cNvPicPr>
            <a:picLocks noChangeAspect="1"/>
          </p:cNvPicPr>
          <p:nvPr/>
        </p:nvPicPr>
        <p:blipFill>
          <a:blip r:embed="rId3"/>
          <a:stretch>
            <a:fillRect/>
          </a:stretch>
        </p:blipFill>
        <p:spPr>
          <a:xfrm>
            <a:off x="7195619" y="2031423"/>
            <a:ext cx="4592637" cy="3449637"/>
          </a:xfrm>
          <a:prstGeom prst="rect">
            <a:avLst/>
          </a:prstGeom>
        </p:spPr>
      </p:pic>
    </p:spTree>
    <p:extLst>
      <p:ext uri="{BB962C8B-B14F-4D97-AF65-F5344CB8AC3E}">
        <p14:creationId xmlns:p14="http://schemas.microsoft.com/office/powerpoint/2010/main" val="1775191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CB859-6509-5DAE-867B-A25759C77E14}"/>
              </a:ext>
            </a:extLst>
          </p:cNvPr>
          <p:cNvSpPr>
            <a:spLocks noGrp="1"/>
          </p:cNvSpPr>
          <p:nvPr>
            <p:ph type="title"/>
          </p:nvPr>
        </p:nvSpPr>
        <p:spPr/>
        <p:txBody>
          <a:bodyPr/>
          <a:lstStyle/>
          <a:p>
            <a:r>
              <a:rPr lang="en-US" sz="3000" dirty="0">
                <a:effectLst/>
                <a:latin typeface="Arial" panose="020B0604020202020204" pitchFamily="34" charset="0"/>
                <a:cs typeface="Arial" panose="020B0604020202020204" pitchFamily="34" charset="0"/>
              </a:rPr>
              <a:t>Training for increasing awareness of health and safety </a:t>
            </a:r>
            <a:br>
              <a:rPr lang="en-US" sz="3000" dirty="0">
                <a:effectLst/>
                <a:latin typeface="Arial" panose="020B0604020202020204" pitchFamily="34" charset="0"/>
                <a:cs typeface="Arial" panose="020B0604020202020204" pitchFamily="34" charset="0"/>
              </a:rPr>
            </a:br>
            <a:endParaRPr lang="en-IN" sz="3000" dirty="0">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F05E49-24F6-CC41-9A5B-97D4EE57A695}"/>
              </a:ext>
            </a:extLst>
          </p:cNvPr>
          <p:cNvSpPr>
            <a:spLocks noGrp="1"/>
          </p:cNvSpPr>
          <p:nvPr>
            <p:ph idx="1"/>
          </p:nvPr>
        </p:nvSpPr>
        <p:spPr>
          <a:xfrm>
            <a:off x="913795" y="2096064"/>
            <a:ext cx="10353761" cy="3695136"/>
          </a:xfrm>
        </p:spPr>
        <p:txBody>
          <a:bodyPr>
            <a:normAutofit/>
          </a:bodyPr>
          <a:lstStyle/>
          <a:p>
            <a:pPr algn="just" rtl="0" fontAlgn="base">
              <a:lnSpc>
                <a:spcPct val="20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The awareness among employees regarding health safety can be increased by introducing relevant topics to health, quality, well-being, and environment throughout the training sessions (LinkedIn, 2019).</a:t>
            </a:r>
          </a:p>
          <a:p>
            <a:pPr algn="just" rtl="0" fontAlgn="base">
              <a:lnSpc>
                <a:spcPct val="20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Emotional engagement, which is one of the core aspects of “The Kahn Model” can be established with such training sessions as it will make employees </a:t>
            </a:r>
            <a:r>
              <a:rPr lang="en-US" sz="1700" b="0" i="0" u="none" strike="noStrike" dirty="0" err="1">
                <a:effectLst/>
                <a:latin typeface="Arial" panose="020B0604020202020204" pitchFamily="34" charset="0"/>
              </a:rPr>
              <a:t>realise</a:t>
            </a:r>
            <a:r>
              <a:rPr lang="en-US" sz="1700" b="0" i="0" u="none" strike="noStrike" dirty="0">
                <a:effectLst/>
                <a:latin typeface="Arial" panose="020B0604020202020204" pitchFamily="34" charset="0"/>
              </a:rPr>
              <a:t> that they are the priority of the organization. </a:t>
            </a:r>
          </a:p>
          <a:p>
            <a:pPr algn="just" rtl="0" fontAlgn="base">
              <a:lnSpc>
                <a:spcPct val="20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rPr>
              <a:t>The increased awareness among employees will be beneficial to fulfilling each housekeeping task effectively so that the health and safety of both guests and workers can be maintained. </a:t>
            </a:r>
          </a:p>
          <a:p>
            <a:pPr marL="0" indent="0">
              <a:lnSpc>
                <a:spcPct val="200000"/>
              </a:lnSpc>
              <a:buNone/>
            </a:pPr>
            <a:endParaRPr lang="en-IN" sz="1700" dirty="0"/>
          </a:p>
        </p:txBody>
      </p:sp>
    </p:spTree>
    <p:extLst>
      <p:ext uri="{BB962C8B-B14F-4D97-AF65-F5344CB8AC3E}">
        <p14:creationId xmlns:p14="http://schemas.microsoft.com/office/powerpoint/2010/main" val="2423881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075C0-FB8C-923C-1701-0C6FC5F1D781}"/>
              </a:ext>
            </a:extLst>
          </p:cNvPr>
          <p:cNvSpPr>
            <a:spLocks noGrp="1"/>
          </p:cNvSpPr>
          <p:nvPr>
            <p:ph type="title"/>
          </p:nvPr>
        </p:nvSpPr>
        <p:spPr>
          <a:xfrm>
            <a:off x="919119" y="127000"/>
            <a:ext cx="10353761" cy="1326321"/>
          </a:xfrm>
        </p:spPr>
        <p:txBody>
          <a:bodyPr/>
          <a:lstStyle/>
          <a:p>
            <a:r>
              <a:rPr lang="en-IN" sz="3000" dirty="0">
                <a:effectLst/>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DF8F97B0-7291-410F-4575-E30769BA0567}"/>
              </a:ext>
            </a:extLst>
          </p:cNvPr>
          <p:cNvSpPr>
            <a:spLocks noGrp="1"/>
          </p:cNvSpPr>
          <p:nvPr>
            <p:ph idx="1"/>
          </p:nvPr>
        </p:nvSpPr>
        <p:spPr>
          <a:xfrm>
            <a:off x="431195" y="1581432"/>
            <a:ext cx="6134705" cy="3695136"/>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The above-mentioned skills will be beneficial for Belton Woods Hotel, Spa &amp; Golf Resort to improve its brand reputation by offering the best services to guests.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The complaints from guests regarding the housekeeping services faced by Belton Woods Hotel, Spa &amp; Golf Resort can be minimized through improving skills like time management, teamwork, communication, and active listening. </a:t>
            </a:r>
          </a:p>
          <a:p>
            <a:pPr algn="just" rtl="0" fontAlgn="base">
              <a:lnSpc>
                <a:spcPct val="150000"/>
              </a:lnSpc>
              <a:spcBef>
                <a:spcPts val="0"/>
              </a:spcBef>
              <a:spcAft>
                <a:spcPts val="0"/>
              </a:spcAft>
              <a:buFont typeface="Arial" panose="020B0604020202020204" pitchFamily="34" charset="0"/>
              <a:buChar char="•"/>
            </a:pPr>
            <a:r>
              <a:rPr lang="en-US" sz="1700" b="0" i="0" u="none" strike="noStrike" dirty="0">
                <a:effectLst/>
                <a:latin typeface="Arial" panose="020B0604020202020204" pitchFamily="34" charset="0"/>
                <a:cs typeface="Arial" panose="020B0604020202020204" pitchFamily="34" charset="0"/>
              </a:rPr>
              <a:t>The above-developed training session will be effective in establishing three aspects of “The Kahn model”, physical engagement, emotional engagement, and cognitive engagement. </a:t>
            </a:r>
          </a:p>
          <a:p>
            <a:pPr marL="0" indent="0">
              <a:lnSpc>
                <a:spcPct val="150000"/>
              </a:lnSpc>
              <a:buNone/>
            </a:pPr>
            <a:endParaRPr lang="en-IN" sz="17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A05EAE7-CE50-9CDB-434A-0AB5961FC00A}"/>
              </a:ext>
            </a:extLst>
          </p:cNvPr>
          <p:cNvPicPr>
            <a:picLocks noChangeAspect="1"/>
          </p:cNvPicPr>
          <p:nvPr/>
        </p:nvPicPr>
        <p:blipFill>
          <a:blip r:embed="rId3"/>
          <a:stretch>
            <a:fillRect/>
          </a:stretch>
        </p:blipFill>
        <p:spPr>
          <a:xfrm>
            <a:off x="6727628" y="2248524"/>
            <a:ext cx="5248471" cy="2915577"/>
          </a:xfrm>
          <a:prstGeom prst="rect">
            <a:avLst/>
          </a:prstGeom>
        </p:spPr>
      </p:pic>
    </p:spTree>
    <p:extLst>
      <p:ext uri="{BB962C8B-B14F-4D97-AF65-F5344CB8AC3E}">
        <p14:creationId xmlns:p14="http://schemas.microsoft.com/office/powerpoint/2010/main" val="3125951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3E7A-B2FF-0DDB-5346-C969847D8ABE}"/>
              </a:ext>
            </a:extLst>
          </p:cNvPr>
          <p:cNvSpPr>
            <a:spLocks noGrp="1"/>
          </p:cNvSpPr>
          <p:nvPr>
            <p:ph type="title"/>
          </p:nvPr>
        </p:nvSpPr>
        <p:spPr/>
        <p:txBody>
          <a:bodyPr/>
          <a:lstStyle/>
          <a:p>
            <a:r>
              <a:rPr lang="en-IN" sz="3000" dirty="0">
                <a:effectLst/>
                <a:latin typeface="Arial" panose="020B0604020202020204" pitchFamily="34" charset="0"/>
                <a:cs typeface="Arial" panose="020B0604020202020204" pitchFamily="34" charset="0"/>
              </a:rPr>
              <a:t>Reference list</a:t>
            </a:r>
            <a:br>
              <a:rPr lang="en-IN" sz="3000" dirty="0">
                <a:effectLst/>
                <a:latin typeface="Arial" panose="020B0604020202020204" pitchFamily="34" charset="0"/>
                <a:cs typeface="Arial" panose="020B0604020202020204" pitchFamily="34" charset="0"/>
              </a:rPr>
            </a:br>
            <a:endParaRPr lang="en-IN" sz="3000" dirty="0">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6F4FE7B-7B5D-21A7-D9F5-BEEAE3441BB5}"/>
              </a:ext>
            </a:extLst>
          </p:cNvPr>
          <p:cNvSpPr>
            <a:spLocks noGrp="1"/>
          </p:cNvSpPr>
          <p:nvPr>
            <p:ph idx="1"/>
          </p:nvPr>
        </p:nvSpPr>
        <p:spPr>
          <a:xfrm>
            <a:off x="913795" y="1751290"/>
            <a:ext cx="10353762" cy="3695136"/>
          </a:xfrm>
        </p:spPr>
        <p:txBody>
          <a:bodyPr>
            <a:noAutofit/>
          </a:bodyPr>
          <a:lstStyle/>
          <a:p>
            <a:pPr algn="just">
              <a:lnSpc>
                <a:spcPct val="170000"/>
              </a:lnSpc>
            </a:pPr>
            <a:r>
              <a:rPr lang="en-IN" sz="800" dirty="0">
                <a:effectLst/>
                <a:latin typeface="Arial" panose="020B0604020202020204" pitchFamily="34" charset="0"/>
                <a:ea typeface="Times New Roman" panose="02020603050405020304" pitchFamily="18" charset="0"/>
                <a:cs typeface="Arial" panose="020B0604020202020204" pitchFamily="34" charset="0"/>
              </a:rPr>
              <a:t>Bridger, E. (2018) ‘</a:t>
            </a:r>
            <a:r>
              <a:rPr lang="en-IN" sz="800" i="1" dirty="0">
                <a:effectLst/>
                <a:latin typeface="Arial" panose="020B0604020202020204" pitchFamily="34" charset="0"/>
                <a:ea typeface="Times New Roman" panose="02020603050405020304" pitchFamily="18" charset="0"/>
                <a:cs typeface="Arial" panose="020B0604020202020204" pitchFamily="34" charset="0"/>
              </a:rPr>
              <a:t>Employee engagement: a practical introduction’. </a:t>
            </a:r>
            <a:r>
              <a:rPr lang="en-IN" sz="800" dirty="0">
                <a:effectLst/>
                <a:latin typeface="Arial" panose="020B0604020202020204" pitchFamily="34" charset="0"/>
                <a:ea typeface="Times New Roman" panose="02020603050405020304" pitchFamily="18" charset="0"/>
                <a:cs typeface="Arial" panose="020B0604020202020204" pitchFamily="34" charset="0"/>
              </a:rPr>
              <a:t>2nd ed. HR Fundamentals. London: CIPD and Kogan Page.</a:t>
            </a:r>
          </a:p>
          <a:p>
            <a:pPr algn="just">
              <a:lnSpc>
                <a:spcPct val="170000"/>
              </a:lnSpc>
            </a:pPr>
            <a:r>
              <a:rPr lang="en-IN" sz="800" dirty="0">
                <a:effectLst/>
                <a:latin typeface="Arial" panose="020B0604020202020204" pitchFamily="34" charset="0"/>
                <a:ea typeface="Times New Roman" panose="02020603050405020304" pitchFamily="18" charset="0"/>
                <a:cs typeface="Arial" panose="020B0604020202020204" pitchFamily="34" charset="0"/>
              </a:rPr>
              <a:t>Forbes (2023)</a:t>
            </a:r>
            <a:r>
              <a:rPr lang="en-IN" sz="800" i="1" dirty="0">
                <a:effectLst/>
                <a:latin typeface="Arial" panose="020B0604020202020204" pitchFamily="34" charset="0"/>
                <a:ea typeface="Times New Roman" panose="02020603050405020304" pitchFamily="18" charset="0"/>
                <a:cs typeface="Arial" panose="020B0604020202020204" pitchFamily="34" charset="0"/>
              </a:rPr>
              <a:t> 15 Key Tips For Developing Active Listening Skills As A Leader. </a:t>
            </a:r>
            <a:r>
              <a:rPr lang="en-IN" sz="800" dirty="0">
                <a:effectLst/>
                <a:latin typeface="Arial" panose="020B0604020202020204" pitchFamily="34" charset="0"/>
                <a:ea typeface="Times New Roman" panose="02020603050405020304" pitchFamily="18" charset="0"/>
                <a:cs typeface="Arial" panose="020B0604020202020204" pitchFamily="34" charset="0"/>
              </a:rPr>
              <a:t>Available at: https://www.forbes.com/sites/forbesbusinesscouncil/2023/02/03/15-key-tips-for-developing-active-listening-skills-as-a-leader/?sh=5c0a36a65d73 (Accessed: 26 October 2023)</a:t>
            </a:r>
          </a:p>
          <a:p>
            <a:pPr algn="just">
              <a:lnSpc>
                <a:spcPct val="170000"/>
              </a:lnSpc>
            </a:pPr>
            <a:r>
              <a:rPr lang="en-IN" sz="800" dirty="0">
                <a:effectLst/>
                <a:latin typeface="Arial" panose="020B0604020202020204" pitchFamily="34" charset="0"/>
                <a:ea typeface="Times New Roman" panose="02020603050405020304" pitchFamily="18" charset="0"/>
                <a:cs typeface="Arial" panose="020B0604020202020204" pitchFamily="34" charset="0"/>
              </a:rPr>
              <a:t>Huang, S.Y., Huang, C.H. and Chang, T.W. (2022). ‘A new concept of work engagement theory in cognitive engagement, emotional engagement, and physical engagement’. Frontiers in Psychology, 12, p.663440. Doi:10.3389/fpsyg.2021.663440</a:t>
            </a:r>
          </a:p>
          <a:p>
            <a:pPr algn="just">
              <a:lnSpc>
                <a:spcPct val="170000"/>
              </a:lnSpc>
            </a:pPr>
            <a:r>
              <a:rPr lang="en-IN" sz="800" dirty="0">
                <a:effectLst/>
                <a:latin typeface="Arial" panose="020B0604020202020204" pitchFamily="34" charset="0"/>
                <a:ea typeface="Times New Roman" panose="02020603050405020304" pitchFamily="18" charset="0"/>
                <a:cs typeface="Arial" panose="020B0604020202020204" pitchFamily="34" charset="0"/>
              </a:rPr>
              <a:t>Indeed (2022a). 50 </a:t>
            </a:r>
            <a:r>
              <a:rPr lang="en-IN" sz="800" i="1" dirty="0">
                <a:effectLst/>
                <a:latin typeface="Arial" panose="020B0604020202020204" pitchFamily="34" charset="0"/>
                <a:ea typeface="Times New Roman" panose="02020603050405020304" pitchFamily="18" charset="0"/>
                <a:cs typeface="Arial" panose="020B0604020202020204" pitchFamily="34" charset="0"/>
              </a:rPr>
              <a:t>Communication Games To Improve Workplace Communication. </a:t>
            </a:r>
            <a:r>
              <a:rPr lang="en-IN" sz="800" dirty="0">
                <a:effectLst/>
                <a:latin typeface="Arial" panose="020B0604020202020204" pitchFamily="34" charset="0"/>
                <a:ea typeface="Times New Roman" panose="02020603050405020304" pitchFamily="18" charset="0"/>
                <a:cs typeface="Arial" panose="020B0604020202020204" pitchFamily="34" charset="0"/>
              </a:rPr>
              <a:t>Available at: https://www.indeed.com/career-advice/career-development/communication-games (Accessed: 27 October 2023).</a:t>
            </a:r>
          </a:p>
          <a:p>
            <a:pPr algn="just">
              <a:lnSpc>
                <a:spcPct val="170000"/>
              </a:lnSpc>
            </a:pPr>
            <a:r>
              <a:rPr lang="en-IN" sz="800" dirty="0">
                <a:effectLst/>
                <a:latin typeface="Arial" panose="020B0604020202020204" pitchFamily="34" charset="0"/>
                <a:ea typeface="Times New Roman" panose="02020603050405020304" pitchFamily="18" charset="0"/>
                <a:cs typeface="Arial" panose="020B0604020202020204" pitchFamily="34" charset="0"/>
              </a:rPr>
              <a:t>Indeed (2022b) </a:t>
            </a:r>
            <a:r>
              <a:rPr lang="en-IN" sz="800" i="1" dirty="0">
                <a:effectLst/>
                <a:latin typeface="Arial" panose="020B0604020202020204" pitchFamily="34" charset="0"/>
                <a:ea typeface="Times New Roman" panose="02020603050405020304" pitchFamily="18" charset="0"/>
                <a:cs typeface="Arial" panose="020B0604020202020204" pitchFamily="34" charset="0"/>
              </a:rPr>
              <a:t>5 Key Tips for Improving Your Time Management Skills. </a:t>
            </a:r>
            <a:r>
              <a:rPr lang="en-IN" sz="800" dirty="0">
                <a:effectLst/>
                <a:latin typeface="Arial" panose="020B0604020202020204" pitchFamily="34" charset="0"/>
                <a:ea typeface="Times New Roman" panose="02020603050405020304" pitchFamily="18" charset="0"/>
                <a:cs typeface="Arial" panose="020B0604020202020204" pitchFamily="34" charset="0"/>
              </a:rPr>
              <a:t>Available at: https://www.indeed.com/career-advice/career-development/tips-to-improve-time-management-skills (Accessed: 26 October 2023).</a:t>
            </a:r>
          </a:p>
          <a:p>
            <a:pPr algn="just">
              <a:lnSpc>
                <a:spcPct val="170000"/>
              </a:lnSpc>
            </a:pPr>
            <a:r>
              <a:rPr lang="en-IN" sz="800" dirty="0">
                <a:effectLst/>
                <a:latin typeface="Arial" panose="020B0604020202020204" pitchFamily="34" charset="0"/>
                <a:ea typeface="Times New Roman" panose="02020603050405020304" pitchFamily="18" charset="0"/>
                <a:cs typeface="Arial" panose="020B0604020202020204" pitchFamily="34" charset="0"/>
              </a:rPr>
              <a:t>Indeed (2023a). </a:t>
            </a:r>
            <a:r>
              <a:rPr lang="en-IN" sz="800" i="1" dirty="0">
                <a:effectLst/>
                <a:latin typeface="Arial" panose="020B0604020202020204" pitchFamily="34" charset="0"/>
                <a:ea typeface="Times New Roman" panose="02020603050405020304" pitchFamily="18" charset="0"/>
                <a:cs typeface="Arial" panose="020B0604020202020204" pitchFamily="34" charset="0"/>
              </a:rPr>
              <a:t>16 Memorization Games To Improve Your Professional Skills. </a:t>
            </a:r>
            <a:r>
              <a:rPr lang="en-IN" sz="800" dirty="0">
                <a:effectLst/>
                <a:latin typeface="Arial" panose="020B0604020202020204" pitchFamily="34" charset="0"/>
                <a:ea typeface="Times New Roman" panose="02020603050405020304" pitchFamily="18" charset="0"/>
                <a:cs typeface="Arial" panose="020B0604020202020204" pitchFamily="34" charset="0"/>
              </a:rPr>
              <a:t>Available at: https://www.indeed.com/career-advice/career-development/memorization-games (Accessed: 25 October 2023).</a:t>
            </a:r>
          </a:p>
          <a:p>
            <a:pPr algn="just">
              <a:lnSpc>
                <a:spcPct val="170000"/>
              </a:lnSpc>
            </a:pPr>
            <a:r>
              <a:rPr lang="en-IN" sz="800" dirty="0">
                <a:effectLst/>
                <a:latin typeface="Arial" panose="020B0604020202020204" pitchFamily="34" charset="0"/>
                <a:ea typeface="Times New Roman" panose="02020603050405020304" pitchFamily="18" charset="0"/>
                <a:cs typeface="Arial" panose="020B0604020202020204" pitchFamily="34" charset="0"/>
              </a:rPr>
              <a:t>Indeed (2023b) </a:t>
            </a:r>
            <a:r>
              <a:rPr lang="en-IN" sz="800" i="1" dirty="0">
                <a:effectLst/>
                <a:latin typeface="Arial" panose="020B0604020202020204" pitchFamily="34" charset="0"/>
                <a:ea typeface="Times New Roman" panose="02020603050405020304" pitchFamily="18" charset="0"/>
                <a:cs typeface="Arial" panose="020B0604020202020204" pitchFamily="34" charset="0"/>
              </a:rPr>
              <a:t>Managing Anger At The Workplace: A Comprehensive Guide</a:t>
            </a:r>
            <a:r>
              <a:rPr lang="en-IN" sz="800" dirty="0">
                <a:effectLst/>
                <a:latin typeface="Arial" panose="020B0604020202020204" pitchFamily="34" charset="0"/>
                <a:ea typeface="Times New Roman" panose="02020603050405020304" pitchFamily="18" charset="0"/>
                <a:cs typeface="Arial" panose="020B0604020202020204" pitchFamily="34" charset="0"/>
              </a:rPr>
              <a:t>. Available at: https://in.indeed.com/career-advice/career-development/managing-anger (Accessed: 27 October 2023)</a:t>
            </a:r>
          </a:p>
          <a:p>
            <a:pPr algn="just">
              <a:lnSpc>
                <a:spcPct val="170000"/>
              </a:lnSpc>
            </a:pPr>
            <a:r>
              <a:rPr lang="en-IN" sz="800" dirty="0">
                <a:effectLst/>
                <a:latin typeface="Arial" panose="020B0604020202020204" pitchFamily="34" charset="0"/>
                <a:ea typeface="Times New Roman" panose="02020603050405020304" pitchFamily="18" charset="0"/>
                <a:cs typeface="Arial" panose="020B0604020202020204" pitchFamily="34" charset="0"/>
              </a:rPr>
              <a:t>Indeed (2023c) </a:t>
            </a:r>
            <a:r>
              <a:rPr lang="en-IN" sz="800" i="1" dirty="0">
                <a:effectLst/>
                <a:latin typeface="Arial" panose="020B0604020202020204" pitchFamily="34" charset="0"/>
                <a:ea typeface="Times New Roman" panose="02020603050405020304" pitchFamily="18" charset="0"/>
                <a:cs typeface="Arial" panose="020B0604020202020204" pitchFamily="34" charset="0"/>
              </a:rPr>
              <a:t>Clermont Hotel Group. </a:t>
            </a:r>
            <a:r>
              <a:rPr lang="en-IN" sz="800" dirty="0">
                <a:effectLst/>
                <a:latin typeface="Arial" panose="020B0604020202020204" pitchFamily="34" charset="0"/>
                <a:ea typeface="Times New Roman" panose="02020603050405020304" pitchFamily="18" charset="0"/>
                <a:cs typeface="Arial" panose="020B0604020202020204" pitchFamily="34" charset="0"/>
              </a:rPr>
              <a:t>Available at: https://uk.indeed.com/cmp/Clermont-Hotel-Group-1 (Accessed: 25 October 2023)</a:t>
            </a:r>
          </a:p>
          <a:p>
            <a:pPr algn="just">
              <a:lnSpc>
                <a:spcPct val="170000"/>
              </a:lnSpc>
            </a:pPr>
            <a:r>
              <a:rPr lang="en-IN" sz="800" dirty="0">
                <a:effectLst/>
                <a:latin typeface="Arial" panose="020B0604020202020204" pitchFamily="34" charset="0"/>
                <a:ea typeface="Times New Roman" panose="02020603050405020304" pitchFamily="18" charset="0"/>
                <a:cs typeface="Arial" panose="020B0604020202020204" pitchFamily="34" charset="0"/>
              </a:rPr>
              <a:t>Leiter, M. P. and Bakker, A. B. (2010). ‘</a:t>
            </a:r>
            <a:r>
              <a:rPr lang="en-IN" sz="800" i="1" dirty="0">
                <a:effectLst/>
                <a:latin typeface="Arial" panose="020B0604020202020204" pitchFamily="34" charset="0"/>
                <a:ea typeface="Times New Roman" panose="02020603050405020304" pitchFamily="18" charset="0"/>
                <a:cs typeface="Arial" panose="020B0604020202020204" pitchFamily="34" charset="0"/>
              </a:rPr>
              <a:t>Work Engagement: A Handbook of Essential Theory and Research’</a:t>
            </a:r>
            <a:r>
              <a:rPr lang="en-IN" sz="800" dirty="0">
                <a:effectLst/>
                <a:latin typeface="Arial" panose="020B0604020202020204" pitchFamily="34" charset="0"/>
                <a:ea typeface="Times New Roman" panose="02020603050405020304" pitchFamily="18" charset="0"/>
                <a:cs typeface="Arial" panose="020B0604020202020204" pitchFamily="34" charset="0"/>
              </a:rPr>
              <a:t>. Hove [England]: Psychology Press.</a:t>
            </a:r>
          </a:p>
          <a:p>
            <a:pPr algn="just">
              <a:lnSpc>
                <a:spcPct val="170000"/>
              </a:lnSpc>
            </a:pPr>
            <a:r>
              <a:rPr lang="en-IN" sz="800" dirty="0">
                <a:effectLst/>
                <a:latin typeface="Arial" panose="020B0604020202020204" pitchFamily="34" charset="0"/>
                <a:ea typeface="Times New Roman" panose="02020603050405020304" pitchFamily="18" charset="0"/>
                <a:cs typeface="Arial" panose="020B0604020202020204" pitchFamily="34" charset="0"/>
              </a:rPr>
              <a:t>LinkedIn (2019) </a:t>
            </a:r>
            <a:r>
              <a:rPr lang="en-IN" sz="800" i="1" dirty="0">
                <a:effectLst/>
                <a:latin typeface="Arial" panose="020B0604020202020204" pitchFamily="34" charset="0"/>
                <a:ea typeface="Times New Roman" panose="02020603050405020304" pitchFamily="18" charset="0"/>
                <a:cs typeface="Arial" panose="020B0604020202020204" pitchFamily="34" charset="0"/>
              </a:rPr>
              <a:t>Methods of raising awareness on safety, health, environment and quality management. </a:t>
            </a:r>
            <a:r>
              <a:rPr lang="en-IN" sz="800" dirty="0">
                <a:effectLst/>
                <a:latin typeface="Arial" panose="020B0604020202020204" pitchFamily="34" charset="0"/>
                <a:ea typeface="Times New Roman" panose="02020603050405020304" pitchFamily="18" charset="0"/>
                <a:cs typeface="Arial" panose="020B0604020202020204" pitchFamily="34" charset="0"/>
              </a:rPr>
              <a:t>Available at: https://www.linkedin.com/pulse/methods-raising-awareness-safety-health-environment-muzamwese (Accessed: 25 October 2023)</a:t>
            </a:r>
          </a:p>
          <a:p>
            <a:pPr algn="just">
              <a:lnSpc>
                <a:spcPct val="170000"/>
              </a:lnSpc>
            </a:pPr>
            <a:r>
              <a:rPr lang="en-IN" sz="800" dirty="0" err="1">
                <a:effectLst/>
                <a:latin typeface="Arial" panose="020B0604020202020204" pitchFamily="34" charset="0"/>
                <a:ea typeface="Times New Roman" panose="02020603050405020304" pitchFamily="18" charset="0"/>
                <a:cs typeface="Arial" panose="020B0604020202020204" pitchFamily="34" charset="0"/>
              </a:rPr>
              <a:t>Staffskillstraining</a:t>
            </a:r>
            <a:r>
              <a:rPr lang="en-IN" sz="800" dirty="0">
                <a:effectLst/>
                <a:latin typeface="Arial" panose="020B0604020202020204" pitchFamily="34" charset="0"/>
                <a:ea typeface="Times New Roman" panose="02020603050405020304" pitchFamily="18" charset="0"/>
                <a:cs typeface="Arial" panose="020B0604020202020204" pitchFamily="34" charset="0"/>
              </a:rPr>
              <a:t> (2023) </a:t>
            </a:r>
            <a:r>
              <a:rPr lang="en-IN" sz="800" i="1" dirty="0">
                <a:effectLst/>
                <a:latin typeface="Arial" panose="020B0604020202020204" pitchFamily="34" charset="0"/>
                <a:ea typeface="Times New Roman" panose="02020603050405020304" pitchFamily="18" charset="0"/>
                <a:cs typeface="Arial" panose="020B0604020202020204" pitchFamily="34" charset="0"/>
              </a:rPr>
              <a:t>Staff Skills Training.</a:t>
            </a:r>
            <a:r>
              <a:rPr lang="en-IN" sz="800" dirty="0">
                <a:effectLst/>
                <a:latin typeface="Arial" panose="020B0604020202020204" pitchFamily="34" charset="0"/>
                <a:ea typeface="Times New Roman" panose="02020603050405020304" pitchFamily="18" charset="0"/>
                <a:cs typeface="Arial" panose="020B0604020202020204" pitchFamily="34" charset="0"/>
              </a:rPr>
              <a:t> Available at:  https://staffskillstraining.co.uk/hospitality-leisure-training-courses/ (Accessed: 26 October 2023)</a:t>
            </a:r>
          </a:p>
          <a:p>
            <a:pPr algn="just">
              <a:lnSpc>
                <a:spcPct val="170000"/>
              </a:lnSpc>
            </a:pPr>
            <a:r>
              <a:rPr lang="en-IN" sz="800" dirty="0">
                <a:effectLst/>
                <a:latin typeface="Arial" panose="020B0604020202020204" pitchFamily="34" charset="0"/>
                <a:ea typeface="Times New Roman" panose="02020603050405020304" pitchFamily="18" charset="0"/>
                <a:cs typeface="Arial" panose="020B0604020202020204" pitchFamily="34" charset="0"/>
              </a:rPr>
              <a:t>The Town Hotel London (2023) </a:t>
            </a:r>
            <a:r>
              <a:rPr lang="en-IN" sz="800" i="1" dirty="0">
                <a:effectLst/>
                <a:latin typeface="Arial" panose="020B0604020202020204" pitchFamily="34" charset="0"/>
                <a:ea typeface="Times New Roman" panose="02020603050405020304" pitchFamily="18" charset="0"/>
                <a:cs typeface="Arial" panose="020B0604020202020204" pitchFamily="34" charset="0"/>
              </a:rPr>
              <a:t>About The Town Hotel. </a:t>
            </a:r>
            <a:r>
              <a:rPr lang="en-IN" sz="800" dirty="0">
                <a:effectLst/>
                <a:latin typeface="Arial" panose="020B0604020202020204" pitchFamily="34" charset="0"/>
                <a:ea typeface="Times New Roman" panose="02020603050405020304" pitchFamily="18" charset="0"/>
                <a:cs typeface="Arial" panose="020B0604020202020204" pitchFamily="34" charset="0"/>
              </a:rPr>
              <a:t>Available at: https://thetowerhotellondon.com/ (Accessed: 26 October 2023).</a:t>
            </a:r>
          </a:p>
        </p:txBody>
      </p:sp>
    </p:spTree>
    <p:extLst>
      <p:ext uri="{BB962C8B-B14F-4D97-AF65-F5344CB8AC3E}">
        <p14:creationId xmlns:p14="http://schemas.microsoft.com/office/powerpoint/2010/main" val="3581685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E075B64-5FA3-DB5B-BC23-0844A5D53393}"/>
              </a:ext>
            </a:extLst>
          </p:cNvPr>
          <p:cNvPicPr>
            <a:picLocks noChangeAspect="1"/>
          </p:cNvPicPr>
          <p:nvPr/>
        </p:nvPicPr>
        <p:blipFill>
          <a:blip r:embed="rId2"/>
          <a:stretch>
            <a:fillRect/>
          </a:stretch>
        </p:blipFill>
        <p:spPr>
          <a:xfrm>
            <a:off x="2458387" y="1254801"/>
            <a:ext cx="6880485" cy="4613053"/>
          </a:xfrm>
          <a:prstGeom prst="rect">
            <a:avLst/>
          </a:prstGeom>
        </p:spPr>
      </p:pic>
    </p:spTree>
    <p:extLst>
      <p:ext uri="{BB962C8B-B14F-4D97-AF65-F5344CB8AC3E}">
        <p14:creationId xmlns:p14="http://schemas.microsoft.com/office/powerpoint/2010/main" val="11674367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69</TotalTime>
  <Words>1920</Words>
  <Application>Microsoft Office PowerPoint</Application>
  <PresentationFormat>Widescreen</PresentationFormat>
  <Paragraphs>96</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Bookman Old Style</vt:lpstr>
      <vt:lpstr>Calibri</vt:lpstr>
      <vt:lpstr>Rockwell</vt:lpstr>
      <vt:lpstr>Damask</vt:lpstr>
      <vt:lpstr>Component 3: Presentation</vt:lpstr>
      <vt:lpstr>Table of content</vt:lpstr>
      <vt:lpstr>Introduction  </vt:lpstr>
      <vt:lpstr>Training for improving communication skills </vt:lpstr>
      <vt:lpstr>Training for improving time management skills </vt:lpstr>
      <vt:lpstr>Training for enhancing thoroughness </vt:lpstr>
      <vt:lpstr>Training for controlling anger issues</vt:lpstr>
      <vt:lpstr>Training for increasing active listening  </vt:lpstr>
      <vt:lpstr>Training to ensure teamwork skill</vt:lpstr>
      <vt:lpstr>Training for improving multitasking skill </vt:lpstr>
      <vt:lpstr>Training for increasing awareness of health and safety  </vt:lpstr>
      <vt:lpstr>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2223648@student.uwtsd.ac.uk</dc:creator>
  <cp:lastModifiedBy>Alecu Mihaela</cp:lastModifiedBy>
  <cp:revision>95</cp:revision>
  <dcterms:created xsi:type="dcterms:W3CDTF">2023-10-27T11:13:52Z</dcterms:created>
  <dcterms:modified xsi:type="dcterms:W3CDTF">2023-11-03T17:11:32Z</dcterms:modified>
</cp:coreProperties>
</file>