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7"/>
  </p:notesMasterIdLst>
  <p:sldIdLst>
    <p:sldId id="256" r:id="rId2"/>
    <p:sldId id="257" r:id="rId3"/>
    <p:sldId id="289" r:id="rId4"/>
    <p:sldId id="286" r:id="rId5"/>
    <p:sldId id="290" r:id="rId6"/>
    <p:sldId id="291" r:id="rId7"/>
    <p:sldId id="258" r:id="rId8"/>
    <p:sldId id="296" r:id="rId9"/>
    <p:sldId id="294" r:id="rId10"/>
    <p:sldId id="295" r:id="rId11"/>
    <p:sldId id="297" r:id="rId12"/>
    <p:sldId id="299" r:id="rId13"/>
    <p:sldId id="300" r:id="rId14"/>
    <p:sldId id="298" r:id="rId15"/>
    <p:sldId id="278" r:id="rId1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70" autoAdjust="0"/>
    <p:restoredTop sz="94660"/>
  </p:normalViewPr>
  <p:slideViewPr>
    <p:cSldViewPr>
      <p:cViewPr varScale="1">
        <p:scale>
          <a:sx n="54" d="100"/>
          <a:sy n="54" d="100"/>
        </p:scale>
        <p:origin x="36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F699F8-CCF5-4D3F-BF8D-C9845C1E9970}" type="doc">
      <dgm:prSet loTypeId="urn:microsoft.com/office/officeart/2005/8/layout/lProcess3" loCatId="process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FB267346-A37E-443E-B033-340A6B8DD8CF}">
      <dgm:prSet phldrT="[Text]" custT="1"/>
      <dgm:spPr/>
      <dgm:t>
        <a:bodyPr/>
        <a:lstStyle/>
        <a:p>
          <a:r>
            <a:rPr lang="en-GB" sz="1600" b="1" u="sng" dirty="0">
              <a:solidFill>
                <a:schemeClr val="tx1"/>
              </a:solidFill>
              <a:highlight>
                <a:srgbClr val="FFFF00"/>
              </a:highlight>
            </a:rPr>
            <a:t>2006</a:t>
          </a:r>
          <a:r>
            <a:rPr lang="en-GB" sz="1600" dirty="0">
              <a:solidFill>
                <a:schemeClr val="tx1"/>
              </a:solidFill>
            </a:rPr>
            <a:t> –founded</a:t>
          </a:r>
          <a:endParaRPr lang="en-US" sz="1600" dirty="0">
            <a:solidFill>
              <a:schemeClr val="tx1"/>
            </a:solidFill>
          </a:endParaRPr>
        </a:p>
      </dgm:t>
    </dgm:pt>
    <dgm:pt modelId="{BE05D4A6-E6F6-4D3E-B665-A8E4474DC5F9}" type="parTrans" cxnId="{C522B32A-0252-41CB-88BD-9F56B700E7E4}">
      <dgm:prSet/>
      <dgm:spPr/>
      <dgm:t>
        <a:bodyPr/>
        <a:lstStyle/>
        <a:p>
          <a:endParaRPr lang="en-US"/>
        </a:p>
      </dgm:t>
    </dgm:pt>
    <dgm:pt modelId="{6210CC2E-D4C5-40E2-A069-9E3D3402129F}" type="sibTrans" cxnId="{C522B32A-0252-41CB-88BD-9F56B700E7E4}">
      <dgm:prSet/>
      <dgm:spPr/>
      <dgm:t>
        <a:bodyPr/>
        <a:lstStyle/>
        <a:p>
          <a:endParaRPr lang="en-US"/>
        </a:p>
      </dgm:t>
    </dgm:pt>
    <dgm:pt modelId="{CA2C7392-B41B-4FD6-B21E-D1D39678F443}">
      <dgm:prSet phldrT="[Text]" custT="1"/>
      <dgm:spPr/>
      <dgm:t>
        <a:bodyPr/>
        <a:lstStyle/>
        <a:p>
          <a:r>
            <a:rPr lang="en-GB" sz="1400" dirty="0"/>
            <a:t>marketing strategy – women 18-35 with fuller curvier bodies.</a:t>
          </a:r>
        </a:p>
      </dgm:t>
    </dgm:pt>
    <dgm:pt modelId="{0334C35F-32ED-4E5F-BF24-1619A73D49C2}" type="parTrans" cxnId="{70C1E420-5051-4AB1-B246-AA9C00FD6916}">
      <dgm:prSet/>
      <dgm:spPr/>
      <dgm:t>
        <a:bodyPr/>
        <a:lstStyle/>
        <a:p>
          <a:endParaRPr lang="en-US"/>
        </a:p>
      </dgm:t>
    </dgm:pt>
    <dgm:pt modelId="{F89E5340-501E-4C74-8AB7-07E32DAECD66}" type="sibTrans" cxnId="{70C1E420-5051-4AB1-B246-AA9C00FD6916}">
      <dgm:prSet/>
      <dgm:spPr/>
      <dgm:t>
        <a:bodyPr/>
        <a:lstStyle/>
        <a:p>
          <a:endParaRPr lang="en-US"/>
        </a:p>
      </dgm:t>
    </dgm:pt>
    <dgm:pt modelId="{FC121A64-E129-420A-8EBE-0B74758AA6CB}">
      <dgm:prSet phldrT="[Text]" custT="1"/>
      <dgm:spPr/>
      <dgm:t>
        <a:bodyPr/>
        <a:lstStyle/>
        <a:p>
          <a:r>
            <a:rPr lang="en-GB" sz="1400" dirty="0"/>
            <a:t>5 locations open, still relatively unknown by </a:t>
          </a:r>
          <a:r>
            <a:rPr lang="en-GB" sz="1400" b="1" u="sng" dirty="0">
              <a:highlight>
                <a:srgbClr val="FFFF00"/>
              </a:highlight>
            </a:rPr>
            <a:t>2012. </a:t>
          </a:r>
          <a:endParaRPr lang="en-US" sz="1400" b="1" u="sng" dirty="0">
            <a:highlight>
              <a:srgbClr val="FFFF00"/>
            </a:highlight>
          </a:endParaRPr>
        </a:p>
      </dgm:t>
    </dgm:pt>
    <dgm:pt modelId="{F0CD1FDE-4EEA-444B-B173-2EEC06AB24BD}" type="parTrans" cxnId="{0156C13F-34AC-48CB-B30A-70FC0970C307}">
      <dgm:prSet/>
      <dgm:spPr/>
      <dgm:t>
        <a:bodyPr/>
        <a:lstStyle/>
        <a:p>
          <a:endParaRPr lang="en-US"/>
        </a:p>
      </dgm:t>
    </dgm:pt>
    <dgm:pt modelId="{AA15FFA4-7326-4D91-BDCE-F7236295D670}" type="sibTrans" cxnId="{0156C13F-34AC-48CB-B30A-70FC0970C307}">
      <dgm:prSet/>
      <dgm:spPr/>
      <dgm:t>
        <a:bodyPr/>
        <a:lstStyle/>
        <a:p>
          <a:endParaRPr lang="en-US"/>
        </a:p>
      </dgm:t>
    </dgm:pt>
    <dgm:pt modelId="{E476E305-FD66-4094-A856-47DFA47B2897}">
      <dgm:prSet phldrT="[Text]" custT="1"/>
      <dgm:spPr/>
      <dgm:t>
        <a:bodyPr/>
        <a:lstStyle/>
        <a:p>
          <a:r>
            <a:rPr lang="en-GB" sz="1600" b="1" u="sng" dirty="0">
              <a:solidFill>
                <a:schemeClr val="tx1"/>
              </a:solidFill>
              <a:highlight>
                <a:srgbClr val="FFFF00"/>
              </a:highlight>
            </a:rPr>
            <a:t>2013</a:t>
          </a:r>
          <a:r>
            <a:rPr lang="en-GB" sz="1600" dirty="0">
              <a:solidFill>
                <a:schemeClr val="tx1"/>
              </a:solidFill>
            </a:rPr>
            <a:t> – launched Instagram account and e-commerce site. Sold out in first weekend</a:t>
          </a:r>
          <a:endParaRPr lang="en-US" sz="1600" dirty="0">
            <a:solidFill>
              <a:schemeClr val="tx1"/>
            </a:solidFill>
          </a:endParaRPr>
        </a:p>
      </dgm:t>
    </dgm:pt>
    <dgm:pt modelId="{3A6F3548-41E5-47B8-AEB8-F710A3287863}" type="parTrans" cxnId="{0D7BA163-8814-4284-9C9A-3839AC603B68}">
      <dgm:prSet/>
      <dgm:spPr/>
      <dgm:t>
        <a:bodyPr/>
        <a:lstStyle/>
        <a:p>
          <a:endParaRPr lang="en-US"/>
        </a:p>
      </dgm:t>
    </dgm:pt>
    <dgm:pt modelId="{CE595FC7-F6C0-4DC8-A920-131576C08F55}" type="sibTrans" cxnId="{0D7BA163-8814-4284-9C9A-3839AC603B68}">
      <dgm:prSet/>
      <dgm:spPr/>
      <dgm:t>
        <a:bodyPr/>
        <a:lstStyle/>
        <a:p>
          <a:endParaRPr lang="en-US"/>
        </a:p>
      </dgm:t>
    </dgm:pt>
    <dgm:pt modelId="{319DD407-12FD-41DE-85F8-B8B9F2F84D71}">
      <dgm:prSet phldrT="[Text]" custT="1"/>
      <dgm:spPr/>
      <dgm:t>
        <a:bodyPr/>
        <a:lstStyle/>
        <a:p>
          <a:r>
            <a:rPr lang="en-GB" sz="1500" b="1" u="sng" dirty="0"/>
            <a:t>60,000</a:t>
          </a:r>
          <a:r>
            <a:rPr lang="en-GB" sz="1400" dirty="0"/>
            <a:t> Instagram followers at end of </a:t>
          </a:r>
          <a:r>
            <a:rPr lang="en-GB" sz="1400" b="1" u="sng" dirty="0">
              <a:highlight>
                <a:srgbClr val="FFFF00"/>
              </a:highlight>
            </a:rPr>
            <a:t>2013</a:t>
          </a:r>
          <a:endParaRPr lang="en-US" sz="1400" b="1" u="sng" dirty="0">
            <a:highlight>
              <a:srgbClr val="FFFF00"/>
            </a:highlight>
          </a:endParaRPr>
        </a:p>
      </dgm:t>
    </dgm:pt>
    <dgm:pt modelId="{BB8C37C8-441C-470C-8ECA-53E3791F1EA8}" type="parTrans" cxnId="{0633EE8D-9E97-4F6D-8C55-160EF583F232}">
      <dgm:prSet/>
      <dgm:spPr/>
      <dgm:t>
        <a:bodyPr/>
        <a:lstStyle/>
        <a:p>
          <a:endParaRPr lang="en-US"/>
        </a:p>
      </dgm:t>
    </dgm:pt>
    <dgm:pt modelId="{DFD59F7E-6620-4E5D-B21B-D255C93809F3}" type="sibTrans" cxnId="{0633EE8D-9E97-4F6D-8C55-160EF583F232}">
      <dgm:prSet/>
      <dgm:spPr/>
      <dgm:t>
        <a:bodyPr/>
        <a:lstStyle/>
        <a:p>
          <a:endParaRPr lang="en-US"/>
        </a:p>
      </dgm:t>
    </dgm:pt>
    <dgm:pt modelId="{9E41EE9A-DEB4-4E03-8D35-D36BF847E021}">
      <dgm:prSet phldrT="[Text]" custT="1"/>
      <dgm:spPr/>
      <dgm:t>
        <a:bodyPr/>
        <a:lstStyle/>
        <a:p>
          <a:r>
            <a:rPr lang="en-GB" sz="1400" b="1" u="sng" dirty="0">
              <a:highlight>
                <a:srgbClr val="FFFF00"/>
              </a:highlight>
            </a:rPr>
            <a:t>2014</a:t>
          </a:r>
          <a:r>
            <a:rPr lang="en-GB" sz="1400" dirty="0"/>
            <a:t> increased average Instagram posts and enlisted ‘</a:t>
          </a:r>
          <a:r>
            <a:rPr lang="en-GB" sz="1400" dirty="0" err="1"/>
            <a:t>microinfluencers</a:t>
          </a:r>
          <a:r>
            <a:rPr lang="en-GB" sz="1400" dirty="0"/>
            <a:t>’ for higher engagement</a:t>
          </a:r>
          <a:endParaRPr lang="en-US" sz="1400" dirty="0"/>
        </a:p>
      </dgm:t>
    </dgm:pt>
    <dgm:pt modelId="{CD7D263A-39F3-42E3-BE76-F908DE11AD0D}" type="parTrans" cxnId="{856B95EC-A9EC-4C9E-A92E-B9EFD822C675}">
      <dgm:prSet/>
      <dgm:spPr/>
      <dgm:t>
        <a:bodyPr/>
        <a:lstStyle/>
        <a:p>
          <a:endParaRPr lang="en-US"/>
        </a:p>
      </dgm:t>
    </dgm:pt>
    <dgm:pt modelId="{97AB6E70-24A9-4CDC-9599-6D5A28D930BB}" type="sibTrans" cxnId="{856B95EC-A9EC-4C9E-A92E-B9EFD822C675}">
      <dgm:prSet/>
      <dgm:spPr/>
      <dgm:t>
        <a:bodyPr/>
        <a:lstStyle/>
        <a:p>
          <a:endParaRPr lang="en-US"/>
        </a:p>
      </dgm:t>
    </dgm:pt>
    <dgm:pt modelId="{69FC79B7-5DEB-47B3-B3CE-43D3B5958435}">
      <dgm:prSet phldrT="[Text]" custT="1"/>
      <dgm:spPr/>
      <dgm:t>
        <a:bodyPr/>
        <a:lstStyle/>
        <a:p>
          <a:r>
            <a:rPr lang="en-GB" sz="1400" b="1" u="sng" dirty="0">
              <a:solidFill>
                <a:schemeClr val="tx1"/>
              </a:solidFill>
              <a:highlight>
                <a:srgbClr val="FFFF00"/>
              </a:highlight>
            </a:rPr>
            <a:t>2016</a:t>
          </a:r>
          <a:r>
            <a:rPr lang="en-GB" sz="1400" dirty="0">
              <a:solidFill>
                <a:schemeClr val="tx1"/>
              </a:solidFill>
            </a:rPr>
            <a:t> – enlisted paid partnerships with popular figures with millions of followers.</a:t>
          </a:r>
          <a:endParaRPr lang="en-US" sz="1400" dirty="0">
            <a:solidFill>
              <a:schemeClr val="tx1"/>
            </a:solidFill>
          </a:endParaRPr>
        </a:p>
      </dgm:t>
    </dgm:pt>
    <dgm:pt modelId="{49F85E22-FA9B-4C5E-9909-E94CBDE1F251}" type="parTrans" cxnId="{41166760-ABE2-41B9-A0A2-7E00425AE4F6}">
      <dgm:prSet/>
      <dgm:spPr/>
      <dgm:t>
        <a:bodyPr/>
        <a:lstStyle/>
        <a:p>
          <a:endParaRPr lang="en-US"/>
        </a:p>
      </dgm:t>
    </dgm:pt>
    <dgm:pt modelId="{A603C638-135D-4609-926E-1713E73D3765}" type="sibTrans" cxnId="{41166760-ABE2-41B9-A0A2-7E00425AE4F6}">
      <dgm:prSet/>
      <dgm:spPr/>
      <dgm:t>
        <a:bodyPr/>
        <a:lstStyle/>
        <a:p>
          <a:endParaRPr lang="en-US"/>
        </a:p>
      </dgm:t>
    </dgm:pt>
    <dgm:pt modelId="{41A1510D-2B9F-40CC-9718-2A412CD8490F}">
      <dgm:prSet phldrT="[Text]" custT="1"/>
      <dgm:spPr/>
      <dgm:t>
        <a:bodyPr/>
        <a:lstStyle/>
        <a:p>
          <a:r>
            <a:rPr lang="en-GB" sz="1400" dirty="0"/>
            <a:t>Increased influencer marketing, own page grew to &gt;</a:t>
          </a:r>
          <a:r>
            <a:rPr lang="en-GB" sz="1500" b="1" u="sng" dirty="0"/>
            <a:t>12,000,000 </a:t>
          </a:r>
          <a:r>
            <a:rPr lang="en-GB" sz="1400" dirty="0"/>
            <a:t>followers by </a:t>
          </a:r>
          <a:r>
            <a:rPr lang="en-GB" sz="1400" b="1" u="sng" dirty="0">
              <a:highlight>
                <a:srgbClr val="FFFF00"/>
              </a:highlight>
            </a:rPr>
            <a:t>2017 </a:t>
          </a:r>
          <a:r>
            <a:rPr lang="en-GB" sz="1400" b="0" i="0" u="none" dirty="0"/>
            <a:t>(</a:t>
          </a:r>
          <a:r>
            <a:rPr lang="en-GB" sz="1500" b="0" i="0" u="none" dirty="0"/>
            <a:t>16million</a:t>
          </a:r>
          <a:r>
            <a:rPr lang="en-GB" sz="1400" b="0" i="0" u="none" dirty="0"/>
            <a:t> </a:t>
          </a:r>
          <a:r>
            <a:rPr lang="en-GB" sz="1400" dirty="0"/>
            <a:t>by 2019)</a:t>
          </a:r>
          <a:endParaRPr lang="en-US" sz="1400" dirty="0"/>
        </a:p>
      </dgm:t>
    </dgm:pt>
    <dgm:pt modelId="{F23DA234-95C2-4231-B1F1-878BA1DF587E}" type="parTrans" cxnId="{9573B24B-80BD-4B2D-9CF1-480121673C18}">
      <dgm:prSet/>
      <dgm:spPr/>
      <dgm:t>
        <a:bodyPr/>
        <a:lstStyle/>
        <a:p>
          <a:endParaRPr lang="en-US"/>
        </a:p>
      </dgm:t>
    </dgm:pt>
    <dgm:pt modelId="{B3FAF970-6534-4E30-B588-BECE6E654B1D}" type="sibTrans" cxnId="{9573B24B-80BD-4B2D-9CF1-480121673C18}">
      <dgm:prSet/>
      <dgm:spPr/>
      <dgm:t>
        <a:bodyPr/>
        <a:lstStyle/>
        <a:p>
          <a:endParaRPr lang="en-US"/>
        </a:p>
      </dgm:t>
    </dgm:pt>
    <dgm:pt modelId="{4D303BA6-3FFF-40D7-B385-9E87CF9E1948}">
      <dgm:prSet phldrT="[Text]" custT="1"/>
      <dgm:spPr/>
      <dgm:t>
        <a:bodyPr/>
        <a:lstStyle/>
        <a:p>
          <a:r>
            <a:rPr lang="en-GB" sz="1300" b="1" u="sng" dirty="0">
              <a:highlight>
                <a:srgbClr val="FFFF00"/>
              </a:highlight>
            </a:rPr>
            <a:t>2018</a:t>
          </a:r>
          <a:r>
            <a:rPr lang="en-GB" sz="1300" dirty="0"/>
            <a:t> – collaborated with </a:t>
          </a:r>
          <a:r>
            <a:rPr lang="en-GB" sz="1300" dirty="0" err="1"/>
            <a:t>Cardi</a:t>
          </a:r>
          <a:r>
            <a:rPr lang="en-GB" sz="1300" dirty="0"/>
            <a:t>-B for fashion line – marketed on Instagram -  sold out in 82minutes from launch. </a:t>
          </a:r>
          <a:endParaRPr lang="en-US" sz="1300" u="sng" dirty="0"/>
        </a:p>
      </dgm:t>
    </dgm:pt>
    <dgm:pt modelId="{2BF9EB1F-1651-4C11-9ABE-0008B84C1253}" type="parTrans" cxnId="{38D748C7-DE9C-4960-9125-D180A818D672}">
      <dgm:prSet/>
      <dgm:spPr/>
      <dgm:t>
        <a:bodyPr/>
        <a:lstStyle/>
        <a:p>
          <a:endParaRPr lang="en-US"/>
        </a:p>
      </dgm:t>
    </dgm:pt>
    <dgm:pt modelId="{24CE8D1E-6A9A-4399-8389-86B160418361}" type="sibTrans" cxnId="{38D748C7-DE9C-4960-9125-D180A818D672}">
      <dgm:prSet/>
      <dgm:spPr/>
      <dgm:t>
        <a:bodyPr/>
        <a:lstStyle/>
        <a:p>
          <a:endParaRPr lang="en-US"/>
        </a:p>
      </dgm:t>
    </dgm:pt>
    <dgm:pt modelId="{5D86CF25-2896-41B7-A120-8050E6174DE2}" type="pres">
      <dgm:prSet presAssocID="{1DF699F8-CCF5-4D3F-BF8D-C9845C1E997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2FF8B28-1792-4996-AC3F-3A1DE89DCDB0}" type="pres">
      <dgm:prSet presAssocID="{FB267346-A37E-443E-B033-340A6B8DD8CF}" presName="horFlow" presStyleCnt="0"/>
      <dgm:spPr/>
    </dgm:pt>
    <dgm:pt modelId="{0EBCC75C-06DA-4F5D-8A57-66FDBB2E2282}" type="pres">
      <dgm:prSet presAssocID="{FB267346-A37E-443E-B033-340A6B8DD8CF}" presName="bigChev" presStyleLbl="node1" presStyleIdx="0" presStyleCnt="3"/>
      <dgm:spPr/>
    </dgm:pt>
    <dgm:pt modelId="{7361050A-4FF8-447C-A594-30F1F54A0085}" type="pres">
      <dgm:prSet presAssocID="{0334C35F-32ED-4E5F-BF24-1619A73D49C2}" presName="parTrans" presStyleCnt="0"/>
      <dgm:spPr/>
    </dgm:pt>
    <dgm:pt modelId="{0A22CCB4-2A2A-4966-A642-9D414A687CCE}" type="pres">
      <dgm:prSet presAssocID="{CA2C7392-B41B-4FD6-B21E-D1D39678F443}" presName="node" presStyleLbl="alignAccFollowNode1" presStyleIdx="0" presStyleCnt="6">
        <dgm:presLayoutVars>
          <dgm:bulletEnabled val="1"/>
        </dgm:presLayoutVars>
      </dgm:prSet>
      <dgm:spPr/>
    </dgm:pt>
    <dgm:pt modelId="{2DDF44D6-B5F4-4DAE-91BC-25D5C1335635}" type="pres">
      <dgm:prSet presAssocID="{F89E5340-501E-4C74-8AB7-07E32DAECD66}" presName="sibTrans" presStyleCnt="0"/>
      <dgm:spPr/>
    </dgm:pt>
    <dgm:pt modelId="{6E505005-CCFC-4A32-AF0F-14F8D2DE8101}" type="pres">
      <dgm:prSet presAssocID="{FC121A64-E129-420A-8EBE-0B74758AA6CB}" presName="node" presStyleLbl="alignAccFollowNode1" presStyleIdx="1" presStyleCnt="6" custLinFactNeighborX="-12828" custLinFactNeighborY="-1904">
        <dgm:presLayoutVars>
          <dgm:bulletEnabled val="1"/>
        </dgm:presLayoutVars>
      </dgm:prSet>
      <dgm:spPr/>
    </dgm:pt>
    <dgm:pt modelId="{188E6932-2F44-4525-845E-479976C62850}" type="pres">
      <dgm:prSet presAssocID="{FB267346-A37E-443E-B033-340A6B8DD8CF}" presName="vSp" presStyleCnt="0"/>
      <dgm:spPr/>
    </dgm:pt>
    <dgm:pt modelId="{AB92BF67-75FF-4357-8364-8D5B54BBB910}" type="pres">
      <dgm:prSet presAssocID="{E476E305-FD66-4094-A856-47DFA47B2897}" presName="horFlow" presStyleCnt="0"/>
      <dgm:spPr/>
    </dgm:pt>
    <dgm:pt modelId="{4A9F674D-D206-4594-830E-9FA98992A618}" type="pres">
      <dgm:prSet presAssocID="{E476E305-FD66-4094-A856-47DFA47B2897}" presName="bigChev" presStyleLbl="node1" presStyleIdx="1" presStyleCnt="3"/>
      <dgm:spPr/>
    </dgm:pt>
    <dgm:pt modelId="{ED2B2667-BCD9-4825-A98F-88E4BA38D340}" type="pres">
      <dgm:prSet presAssocID="{BB8C37C8-441C-470C-8ECA-53E3791F1EA8}" presName="parTrans" presStyleCnt="0"/>
      <dgm:spPr/>
    </dgm:pt>
    <dgm:pt modelId="{FFFD81EB-C8EF-42FD-AFF7-125CB8F356DC}" type="pres">
      <dgm:prSet presAssocID="{319DD407-12FD-41DE-85F8-B8B9F2F84D71}" presName="node" presStyleLbl="alignAccFollowNode1" presStyleIdx="2" presStyleCnt="6">
        <dgm:presLayoutVars>
          <dgm:bulletEnabled val="1"/>
        </dgm:presLayoutVars>
      </dgm:prSet>
      <dgm:spPr/>
    </dgm:pt>
    <dgm:pt modelId="{2CB947B1-80DF-46F7-85A8-3AD98EB85BA1}" type="pres">
      <dgm:prSet presAssocID="{DFD59F7E-6620-4E5D-B21B-D255C93809F3}" presName="sibTrans" presStyleCnt="0"/>
      <dgm:spPr/>
    </dgm:pt>
    <dgm:pt modelId="{832B44A5-E270-4443-B16A-8A688EBB5D42}" type="pres">
      <dgm:prSet presAssocID="{9E41EE9A-DEB4-4E03-8D35-D36BF847E021}" presName="node" presStyleLbl="alignAccFollowNode1" presStyleIdx="3" presStyleCnt="6">
        <dgm:presLayoutVars>
          <dgm:bulletEnabled val="1"/>
        </dgm:presLayoutVars>
      </dgm:prSet>
      <dgm:spPr/>
    </dgm:pt>
    <dgm:pt modelId="{6E3F70A6-5496-4F71-A99A-A5D6C7C829F1}" type="pres">
      <dgm:prSet presAssocID="{E476E305-FD66-4094-A856-47DFA47B2897}" presName="vSp" presStyleCnt="0"/>
      <dgm:spPr/>
    </dgm:pt>
    <dgm:pt modelId="{E6489992-8048-477C-BB77-508A18D5DBA3}" type="pres">
      <dgm:prSet presAssocID="{69FC79B7-5DEB-47B3-B3CE-43D3B5958435}" presName="horFlow" presStyleCnt="0"/>
      <dgm:spPr/>
    </dgm:pt>
    <dgm:pt modelId="{ADFB0E46-E394-44EC-96CA-3D58D98B1CCB}" type="pres">
      <dgm:prSet presAssocID="{69FC79B7-5DEB-47B3-B3CE-43D3B5958435}" presName="bigChev" presStyleLbl="node1" presStyleIdx="2" presStyleCnt="3"/>
      <dgm:spPr/>
    </dgm:pt>
    <dgm:pt modelId="{F8C8C74E-91EC-4C18-966E-4753E1957DE2}" type="pres">
      <dgm:prSet presAssocID="{F23DA234-95C2-4231-B1F1-878BA1DF587E}" presName="parTrans" presStyleCnt="0"/>
      <dgm:spPr/>
    </dgm:pt>
    <dgm:pt modelId="{7C92542A-70E0-4D24-8B23-8A74EC209812}" type="pres">
      <dgm:prSet presAssocID="{41A1510D-2B9F-40CC-9718-2A412CD8490F}" presName="node" presStyleLbl="alignAccFollowNode1" presStyleIdx="4" presStyleCnt="6" custLinFactNeighborX="-6247" custLinFactNeighborY="66">
        <dgm:presLayoutVars>
          <dgm:bulletEnabled val="1"/>
        </dgm:presLayoutVars>
      </dgm:prSet>
      <dgm:spPr/>
    </dgm:pt>
    <dgm:pt modelId="{47C5B00D-B341-4D82-AAC2-488540357DC6}" type="pres">
      <dgm:prSet presAssocID="{B3FAF970-6534-4E30-B588-BECE6E654B1D}" presName="sibTrans" presStyleCnt="0"/>
      <dgm:spPr/>
    </dgm:pt>
    <dgm:pt modelId="{C22C490D-CE35-453E-8B31-AE23E315DE64}" type="pres">
      <dgm:prSet presAssocID="{4D303BA6-3FFF-40D7-B385-9E87CF9E1948}" presName="node" presStyleLbl="alignAccFollowNode1" presStyleIdx="5" presStyleCnt="6" custScaleX="119289" custScaleY="119162">
        <dgm:presLayoutVars>
          <dgm:bulletEnabled val="1"/>
        </dgm:presLayoutVars>
      </dgm:prSet>
      <dgm:spPr/>
    </dgm:pt>
  </dgm:ptLst>
  <dgm:cxnLst>
    <dgm:cxn modelId="{8D17FD06-396C-4158-A000-C3412162FCB3}" type="presOf" srcId="{41A1510D-2B9F-40CC-9718-2A412CD8490F}" destId="{7C92542A-70E0-4D24-8B23-8A74EC209812}" srcOrd="0" destOrd="0" presId="urn:microsoft.com/office/officeart/2005/8/layout/lProcess3"/>
    <dgm:cxn modelId="{70C1E420-5051-4AB1-B246-AA9C00FD6916}" srcId="{FB267346-A37E-443E-B033-340A6B8DD8CF}" destId="{CA2C7392-B41B-4FD6-B21E-D1D39678F443}" srcOrd="0" destOrd="0" parTransId="{0334C35F-32ED-4E5F-BF24-1619A73D49C2}" sibTransId="{F89E5340-501E-4C74-8AB7-07E32DAECD66}"/>
    <dgm:cxn modelId="{C522B32A-0252-41CB-88BD-9F56B700E7E4}" srcId="{1DF699F8-CCF5-4D3F-BF8D-C9845C1E9970}" destId="{FB267346-A37E-443E-B033-340A6B8DD8CF}" srcOrd="0" destOrd="0" parTransId="{BE05D4A6-E6F6-4D3E-B665-A8E4474DC5F9}" sibTransId="{6210CC2E-D4C5-40E2-A069-9E3D3402129F}"/>
    <dgm:cxn modelId="{FACAFF2D-78A9-4E1E-9E2D-68EACEEB8B3B}" type="presOf" srcId="{9E41EE9A-DEB4-4E03-8D35-D36BF847E021}" destId="{832B44A5-E270-4443-B16A-8A688EBB5D42}" srcOrd="0" destOrd="0" presId="urn:microsoft.com/office/officeart/2005/8/layout/lProcess3"/>
    <dgm:cxn modelId="{0156C13F-34AC-48CB-B30A-70FC0970C307}" srcId="{FB267346-A37E-443E-B033-340A6B8DD8CF}" destId="{FC121A64-E129-420A-8EBE-0B74758AA6CB}" srcOrd="1" destOrd="0" parTransId="{F0CD1FDE-4EEA-444B-B173-2EEC06AB24BD}" sibTransId="{AA15FFA4-7326-4D91-BDCE-F7236295D670}"/>
    <dgm:cxn modelId="{41166760-ABE2-41B9-A0A2-7E00425AE4F6}" srcId="{1DF699F8-CCF5-4D3F-BF8D-C9845C1E9970}" destId="{69FC79B7-5DEB-47B3-B3CE-43D3B5958435}" srcOrd="2" destOrd="0" parTransId="{49F85E22-FA9B-4C5E-9909-E94CBDE1F251}" sibTransId="{A603C638-135D-4609-926E-1713E73D3765}"/>
    <dgm:cxn modelId="{0D7BA163-8814-4284-9C9A-3839AC603B68}" srcId="{1DF699F8-CCF5-4D3F-BF8D-C9845C1E9970}" destId="{E476E305-FD66-4094-A856-47DFA47B2897}" srcOrd="1" destOrd="0" parTransId="{3A6F3548-41E5-47B8-AEB8-F710A3287863}" sibTransId="{CE595FC7-F6C0-4DC8-A920-131576C08F55}"/>
    <dgm:cxn modelId="{C2EC9A45-BB2D-4FD4-A1D3-CD7D64DFC1BF}" type="presOf" srcId="{FC121A64-E129-420A-8EBE-0B74758AA6CB}" destId="{6E505005-CCFC-4A32-AF0F-14F8D2DE8101}" srcOrd="0" destOrd="0" presId="urn:microsoft.com/office/officeart/2005/8/layout/lProcess3"/>
    <dgm:cxn modelId="{9573B24B-80BD-4B2D-9CF1-480121673C18}" srcId="{69FC79B7-5DEB-47B3-B3CE-43D3B5958435}" destId="{41A1510D-2B9F-40CC-9718-2A412CD8490F}" srcOrd="0" destOrd="0" parTransId="{F23DA234-95C2-4231-B1F1-878BA1DF587E}" sibTransId="{B3FAF970-6534-4E30-B588-BECE6E654B1D}"/>
    <dgm:cxn modelId="{A077FF80-B6B5-4D4E-AD27-DD12505C4C94}" type="presOf" srcId="{E476E305-FD66-4094-A856-47DFA47B2897}" destId="{4A9F674D-D206-4594-830E-9FA98992A618}" srcOrd="0" destOrd="0" presId="urn:microsoft.com/office/officeart/2005/8/layout/lProcess3"/>
    <dgm:cxn modelId="{0633EE8D-9E97-4F6D-8C55-160EF583F232}" srcId="{E476E305-FD66-4094-A856-47DFA47B2897}" destId="{319DD407-12FD-41DE-85F8-B8B9F2F84D71}" srcOrd="0" destOrd="0" parTransId="{BB8C37C8-441C-470C-8ECA-53E3791F1EA8}" sibTransId="{DFD59F7E-6620-4E5D-B21B-D255C93809F3}"/>
    <dgm:cxn modelId="{802CD991-56F7-4253-9B29-AB5859D9EB96}" type="presOf" srcId="{4D303BA6-3FFF-40D7-B385-9E87CF9E1948}" destId="{C22C490D-CE35-453E-8B31-AE23E315DE64}" srcOrd="0" destOrd="0" presId="urn:microsoft.com/office/officeart/2005/8/layout/lProcess3"/>
    <dgm:cxn modelId="{33C09492-142B-42CA-931F-2F9DC4A3B9C9}" type="presOf" srcId="{319DD407-12FD-41DE-85F8-B8B9F2F84D71}" destId="{FFFD81EB-C8EF-42FD-AFF7-125CB8F356DC}" srcOrd="0" destOrd="0" presId="urn:microsoft.com/office/officeart/2005/8/layout/lProcess3"/>
    <dgm:cxn modelId="{3DFB1AAA-FB98-41FE-B7F7-4117F37B81D1}" type="presOf" srcId="{CA2C7392-B41B-4FD6-B21E-D1D39678F443}" destId="{0A22CCB4-2A2A-4966-A642-9D414A687CCE}" srcOrd="0" destOrd="0" presId="urn:microsoft.com/office/officeart/2005/8/layout/lProcess3"/>
    <dgm:cxn modelId="{4553BDB3-10C2-4D4B-B4E7-BE8F54B58485}" type="presOf" srcId="{1DF699F8-CCF5-4D3F-BF8D-C9845C1E9970}" destId="{5D86CF25-2896-41B7-A120-8050E6174DE2}" srcOrd="0" destOrd="0" presId="urn:microsoft.com/office/officeart/2005/8/layout/lProcess3"/>
    <dgm:cxn modelId="{38D748C7-DE9C-4960-9125-D180A818D672}" srcId="{69FC79B7-5DEB-47B3-B3CE-43D3B5958435}" destId="{4D303BA6-3FFF-40D7-B385-9E87CF9E1948}" srcOrd="1" destOrd="0" parTransId="{2BF9EB1F-1651-4C11-9ABE-0008B84C1253}" sibTransId="{24CE8D1E-6A9A-4399-8389-86B160418361}"/>
    <dgm:cxn modelId="{1DA74DD5-9468-4AE9-B669-8BCC9ACAC536}" type="presOf" srcId="{FB267346-A37E-443E-B033-340A6B8DD8CF}" destId="{0EBCC75C-06DA-4F5D-8A57-66FDBB2E2282}" srcOrd="0" destOrd="0" presId="urn:microsoft.com/office/officeart/2005/8/layout/lProcess3"/>
    <dgm:cxn modelId="{856B95EC-A9EC-4C9E-A92E-B9EFD822C675}" srcId="{E476E305-FD66-4094-A856-47DFA47B2897}" destId="{9E41EE9A-DEB4-4E03-8D35-D36BF847E021}" srcOrd="1" destOrd="0" parTransId="{CD7D263A-39F3-42E3-BE76-F908DE11AD0D}" sibTransId="{97AB6E70-24A9-4CDC-9599-6D5A28D930BB}"/>
    <dgm:cxn modelId="{C64FC6FB-1AE2-4AA5-AFEB-512BDAF88440}" type="presOf" srcId="{69FC79B7-5DEB-47B3-B3CE-43D3B5958435}" destId="{ADFB0E46-E394-44EC-96CA-3D58D98B1CCB}" srcOrd="0" destOrd="0" presId="urn:microsoft.com/office/officeart/2005/8/layout/lProcess3"/>
    <dgm:cxn modelId="{F75A7F1B-8B42-40C3-B8F6-0BD289AEE9C6}" type="presParOf" srcId="{5D86CF25-2896-41B7-A120-8050E6174DE2}" destId="{52FF8B28-1792-4996-AC3F-3A1DE89DCDB0}" srcOrd="0" destOrd="0" presId="urn:microsoft.com/office/officeart/2005/8/layout/lProcess3"/>
    <dgm:cxn modelId="{9D36F80E-8BA7-4A4E-8B58-3C952A2EB2F1}" type="presParOf" srcId="{52FF8B28-1792-4996-AC3F-3A1DE89DCDB0}" destId="{0EBCC75C-06DA-4F5D-8A57-66FDBB2E2282}" srcOrd="0" destOrd="0" presId="urn:microsoft.com/office/officeart/2005/8/layout/lProcess3"/>
    <dgm:cxn modelId="{CA197731-EAC6-4E06-96A2-2C37F23A66D8}" type="presParOf" srcId="{52FF8B28-1792-4996-AC3F-3A1DE89DCDB0}" destId="{7361050A-4FF8-447C-A594-30F1F54A0085}" srcOrd="1" destOrd="0" presId="urn:microsoft.com/office/officeart/2005/8/layout/lProcess3"/>
    <dgm:cxn modelId="{55403AFC-3B76-4D61-AC90-7B8A790A16E3}" type="presParOf" srcId="{52FF8B28-1792-4996-AC3F-3A1DE89DCDB0}" destId="{0A22CCB4-2A2A-4966-A642-9D414A687CCE}" srcOrd="2" destOrd="0" presId="urn:microsoft.com/office/officeart/2005/8/layout/lProcess3"/>
    <dgm:cxn modelId="{AA945509-1CD7-42D5-86AE-FEC567BCB0F6}" type="presParOf" srcId="{52FF8B28-1792-4996-AC3F-3A1DE89DCDB0}" destId="{2DDF44D6-B5F4-4DAE-91BC-25D5C1335635}" srcOrd="3" destOrd="0" presId="urn:microsoft.com/office/officeart/2005/8/layout/lProcess3"/>
    <dgm:cxn modelId="{608F2815-A29B-44F4-A82D-5059ECC05656}" type="presParOf" srcId="{52FF8B28-1792-4996-AC3F-3A1DE89DCDB0}" destId="{6E505005-CCFC-4A32-AF0F-14F8D2DE8101}" srcOrd="4" destOrd="0" presId="urn:microsoft.com/office/officeart/2005/8/layout/lProcess3"/>
    <dgm:cxn modelId="{320DB593-1413-499A-BA69-A8AA69692DEA}" type="presParOf" srcId="{5D86CF25-2896-41B7-A120-8050E6174DE2}" destId="{188E6932-2F44-4525-845E-479976C62850}" srcOrd="1" destOrd="0" presId="urn:microsoft.com/office/officeart/2005/8/layout/lProcess3"/>
    <dgm:cxn modelId="{E85DB5BA-CB4F-48B9-82B2-FB6E671239FD}" type="presParOf" srcId="{5D86CF25-2896-41B7-A120-8050E6174DE2}" destId="{AB92BF67-75FF-4357-8364-8D5B54BBB910}" srcOrd="2" destOrd="0" presId="urn:microsoft.com/office/officeart/2005/8/layout/lProcess3"/>
    <dgm:cxn modelId="{231299BA-56BB-4B4D-8D05-3C59F89B9598}" type="presParOf" srcId="{AB92BF67-75FF-4357-8364-8D5B54BBB910}" destId="{4A9F674D-D206-4594-830E-9FA98992A618}" srcOrd="0" destOrd="0" presId="urn:microsoft.com/office/officeart/2005/8/layout/lProcess3"/>
    <dgm:cxn modelId="{B89BB276-3D23-44A0-AB4D-AC3674217B3A}" type="presParOf" srcId="{AB92BF67-75FF-4357-8364-8D5B54BBB910}" destId="{ED2B2667-BCD9-4825-A98F-88E4BA38D340}" srcOrd="1" destOrd="0" presId="urn:microsoft.com/office/officeart/2005/8/layout/lProcess3"/>
    <dgm:cxn modelId="{394EE106-98BE-4ADE-9D7F-23BA9C97BEA2}" type="presParOf" srcId="{AB92BF67-75FF-4357-8364-8D5B54BBB910}" destId="{FFFD81EB-C8EF-42FD-AFF7-125CB8F356DC}" srcOrd="2" destOrd="0" presId="urn:microsoft.com/office/officeart/2005/8/layout/lProcess3"/>
    <dgm:cxn modelId="{AAC7DB84-7EDF-450C-87E0-EAED01D60DB6}" type="presParOf" srcId="{AB92BF67-75FF-4357-8364-8D5B54BBB910}" destId="{2CB947B1-80DF-46F7-85A8-3AD98EB85BA1}" srcOrd="3" destOrd="0" presId="urn:microsoft.com/office/officeart/2005/8/layout/lProcess3"/>
    <dgm:cxn modelId="{FCEF4D8E-EFC9-432B-8330-3057AB9E6D47}" type="presParOf" srcId="{AB92BF67-75FF-4357-8364-8D5B54BBB910}" destId="{832B44A5-E270-4443-B16A-8A688EBB5D42}" srcOrd="4" destOrd="0" presId="urn:microsoft.com/office/officeart/2005/8/layout/lProcess3"/>
    <dgm:cxn modelId="{87D0C40F-E50D-4156-AAA4-C8E5FE40F361}" type="presParOf" srcId="{5D86CF25-2896-41B7-A120-8050E6174DE2}" destId="{6E3F70A6-5496-4F71-A99A-A5D6C7C829F1}" srcOrd="3" destOrd="0" presId="urn:microsoft.com/office/officeart/2005/8/layout/lProcess3"/>
    <dgm:cxn modelId="{DC5BEDD3-4FCE-4A22-8E04-FD0ACEAAD292}" type="presParOf" srcId="{5D86CF25-2896-41B7-A120-8050E6174DE2}" destId="{E6489992-8048-477C-BB77-508A18D5DBA3}" srcOrd="4" destOrd="0" presId="urn:microsoft.com/office/officeart/2005/8/layout/lProcess3"/>
    <dgm:cxn modelId="{AD479AC6-27A0-4052-AF55-AA642BDB000E}" type="presParOf" srcId="{E6489992-8048-477C-BB77-508A18D5DBA3}" destId="{ADFB0E46-E394-44EC-96CA-3D58D98B1CCB}" srcOrd="0" destOrd="0" presId="urn:microsoft.com/office/officeart/2005/8/layout/lProcess3"/>
    <dgm:cxn modelId="{BC87A43D-42FD-492D-ABAF-70F19C7E77D3}" type="presParOf" srcId="{E6489992-8048-477C-BB77-508A18D5DBA3}" destId="{F8C8C74E-91EC-4C18-966E-4753E1957DE2}" srcOrd="1" destOrd="0" presId="urn:microsoft.com/office/officeart/2005/8/layout/lProcess3"/>
    <dgm:cxn modelId="{58ED14E9-698C-4ECE-9065-876283CF0255}" type="presParOf" srcId="{E6489992-8048-477C-BB77-508A18D5DBA3}" destId="{7C92542A-70E0-4D24-8B23-8A74EC209812}" srcOrd="2" destOrd="0" presId="urn:microsoft.com/office/officeart/2005/8/layout/lProcess3"/>
    <dgm:cxn modelId="{5550E57E-AE99-4AA8-9300-633D99A81A94}" type="presParOf" srcId="{E6489992-8048-477C-BB77-508A18D5DBA3}" destId="{47C5B00D-B341-4D82-AAC2-488540357DC6}" srcOrd="3" destOrd="0" presId="urn:microsoft.com/office/officeart/2005/8/layout/lProcess3"/>
    <dgm:cxn modelId="{A0D9631C-C7F8-4241-AC81-E217D281A002}" type="presParOf" srcId="{E6489992-8048-477C-BB77-508A18D5DBA3}" destId="{C22C490D-CE35-453E-8B31-AE23E315DE64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5254F7-0525-4EC0-9FA4-AFD24C610898}" type="doc">
      <dgm:prSet loTypeId="urn:microsoft.com/office/officeart/2008/layout/AlternatingHexagons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5F792ACF-B2CE-4604-8C5F-0ACD7F979A3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SEO tactics</a:t>
          </a:r>
          <a:endParaRPr lang="en-US" dirty="0">
            <a:solidFill>
              <a:schemeClr val="tx1"/>
            </a:solidFill>
          </a:endParaRPr>
        </a:p>
      </dgm:t>
    </dgm:pt>
    <dgm:pt modelId="{6F617B89-F1E9-49CF-944D-4EA6AFA20418}" type="parTrans" cxnId="{1B3F6527-4E84-4128-815A-7CE68D5FE6C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071E577-994F-415C-B839-172C6FB28835}" type="sibTrans" cxnId="{1B3F6527-4E84-4128-815A-7CE68D5FE6C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600% growth in 2017 </a:t>
          </a:r>
          <a:endParaRPr lang="en-US" dirty="0">
            <a:solidFill>
              <a:schemeClr val="tx1"/>
            </a:solidFill>
          </a:endParaRPr>
        </a:p>
      </dgm:t>
    </dgm:pt>
    <dgm:pt modelId="{90D41179-9907-42FC-9345-BDA56859C324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 </a:t>
          </a:r>
          <a:r>
            <a:rPr lang="en-GB" dirty="0">
              <a:solidFill>
                <a:schemeClr val="tx1"/>
              </a:solidFill>
            </a:rPr>
            <a:t>use magazine placements</a:t>
          </a:r>
          <a:endParaRPr lang="en-US" dirty="0">
            <a:solidFill>
              <a:schemeClr val="tx1"/>
            </a:solidFill>
          </a:endParaRPr>
        </a:p>
      </dgm:t>
    </dgm:pt>
    <dgm:pt modelId="{095F5071-AF22-48B6-9C3F-E21B8E2332D3}" type="parTrans" cxnId="{DE691E15-8CC9-4F94-BF8C-EC766250E1F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3E1648E-2F07-4402-A060-AF63E6254B8C}" type="sibTrans" cxnId="{DE691E15-8CC9-4F94-BF8C-EC766250E1F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8B812F3-9E14-460C-8A48-89B2F0906749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 </a:t>
          </a:r>
          <a:r>
            <a:rPr lang="en-GB" dirty="0">
              <a:solidFill>
                <a:schemeClr val="tx1"/>
              </a:solidFill>
            </a:rPr>
            <a:t>use runway shows or traditional campaigns</a:t>
          </a:r>
          <a:endParaRPr lang="en-US" dirty="0">
            <a:solidFill>
              <a:schemeClr val="tx1"/>
            </a:solidFill>
          </a:endParaRPr>
        </a:p>
      </dgm:t>
    </dgm:pt>
    <dgm:pt modelId="{27AD7275-DA7B-4840-95AF-09462004AF0A}" type="parTrans" cxnId="{EA5F229A-7DEF-4C2A-B499-46766E693BC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E39F815-FF5B-42AA-AB96-CCE081A6E10F}" type="sibTrans" cxnId="{EA5F229A-7DEF-4C2A-B499-46766E693BC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A6A8373-837B-4FBD-985D-326FD27BEA1D}">
      <dgm:prSet phldrT="[Text]" custT="1"/>
      <dgm:spPr/>
      <dgm:t>
        <a:bodyPr/>
        <a:lstStyle/>
        <a:p>
          <a:pPr algn="ctr"/>
          <a:r>
            <a:rPr lang="en-GB" sz="1400" dirty="0">
              <a:solidFill>
                <a:schemeClr val="tx1"/>
              </a:solidFill>
            </a:rPr>
            <a:t>But</a:t>
          </a:r>
        </a:p>
        <a:p>
          <a:pPr algn="ctr"/>
          <a:r>
            <a:rPr lang="en-GB" sz="1400" dirty="0">
              <a:solidFill>
                <a:schemeClr val="tx1"/>
              </a:solidFill>
            </a:rPr>
            <a:t>Still</a:t>
          </a:r>
        </a:p>
        <a:p>
          <a:pPr algn="ctr"/>
          <a:r>
            <a:rPr lang="en-GB" sz="1400" dirty="0">
              <a:solidFill>
                <a:schemeClr val="tx1"/>
              </a:solidFill>
            </a:rPr>
            <a:t>achieved</a:t>
          </a:r>
          <a:endParaRPr lang="en-US" sz="1400" dirty="0">
            <a:solidFill>
              <a:schemeClr val="tx1"/>
            </a:solidFill>
          </a:endParaRPr>
        </a:p>
      </dgm:t>
    </dgm:pt>
    <dgm:pt modelId="{CC3DE04A-A0E1-4920-8054-D9D3111FF041}" type="parTrans" cxnId="{EF5FBBB6-A628-48C5-9441-1D500807EE6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20E3A6A-F0E1-4A9B-938C-8429A9BEEB55}" type="sibTrans" cxnId="{EF5FBBB6-A628-48C5-9441-1D500807EE6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B38C0EE-6080-4F1A-94DF-50A7CF2CCC96}" type="pres">
      <dgm:prSet presAssocID="{5D5254F7-0525-4EC0-9FA4-AFD24C610898}" presName="Name0" presStyleCnt="0">
        <dgm:presLayoutVars>
          <dgm:chMax/>
          <dgm:chPref/>
          <dgm:dir/>
          <dgm:animLvl val="lvl"/>
        </dgm:presLayoutVars>
      </dgm:prSet>
      <dgm:spPr/>
    </dgm:pt>
    <dgm:pt modelId="{1AB9077A-1E48-4BB6-9860-093009CA3C0D}" type="pres">
      <dgm:prSet presAssocID="{5F792ACF-B2CE-4604-8C5F-0ACD7F979A37}" presName="composite" presStyleCnt="0"/>
      <dgm:spPr/>
    </dgm:pt>
    <dgm:pt modelId="{4E0731D0-FD49-43B5-AAE6-49CE9EB243F1}" type="pres">
      <dgm:prSet presAssocID="{5F792ACF-B2CE-4604-8C5F-0ACD7F979A37}" presName="Parent1" presStyleLbl="node1" presStyleIdx="0" presStyleCnt="6" custLinFactX="-10238" custLinFactNeighborX="-100000" custLinFactNeighborY="5504">
        <dgm:presLayoutVars>
          <dgm:chMax val="1"/>
          <dgm:chPref val="1"/>
          <dgm:bulletEnabled val="1"/>
        </dgm:presLayoutVars>
      </dgm:prSet>
      <dgm:spPr/>
    </dgm:pt>
    <dgm:pt modelId="{2BD1F9D3-5C67-4571-996E-4482B802FB95}" type="pres">
      <dgm:prSet presAssocID="{5F792ACF-B2CE-4604-8C5F-0ACD7F979A37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88D280E8-B770-4146-ADDC-0BBA14E72A18}" type="pres">
      <dgm:prSet presAssocID="{5F792ACF-B2CE-4604-8C5F-0ACD7F979A37}" presName="BalanceSpacing" presStyleCnt="0"/>
      <dgm:spPr/>
    </dgm:pt>
    <dgm:pt modelId="{6F2E7C64-1B7E-4BC1-BF86-88A8DA1375F9}" type="pres">
      <dgm:prSet presAssocID="{5F792ACF-B2CE-4604-8C5F-0ACD7F979A37}" presName="BalanceSpacing1" presStyleCnt="0"/>
      <dgm:spPr/>
    </dgm:pt>
    <dgm:pt modelId="{FFD0529B-A8C9-4BC9-B3B9-6086EF166A29}" type="pres">
      <dgm:prSet presAssocID="{7071E577-994F-415C-B839-172C6FB28835}" presName="Accent1Text" presStyleLbl="node1" presStyleIdx="1" presStyleCnt="6" custLinFactX="100000" custLinFactY="72955" custLinFactNeighborX="115980" custLinFactNeighborY="100000"/>
      <dgm:spPr/>
    </dgm:pt>
    <dgm:pt modelId="{DBA8BA1A-1EAF-4CF9-8EA7-123D42AF380D}" type="pres">
      <dgm:prSet presAssocID="{7071E577-994F-415C-B839-172C6FB28835}" presName="spaceBetweenRectangles" presStyleCnt="0"/>
      <dgm:spPr/>
    </dgm:pt>
    <dgm:pt modelId="{5298E9D1-CBAD-4C6F-873E-DF887935C173}" type="pres">
      <dgm:prSet presAssocID="{90D41179-9907-42FC-9345-BDA56859C324}" presName="composite" presStyleCnt="0"/>
      <dgm:spPr/>
    </dgm:pt>
    <dgm:pt modelId="{A51588C1-10AC-4828-AFBF-9B03EEE0C43F}" type="pres">
      <dgm:prSet presAssocID="{90D41179-9907-42FC-9345-BDA56859C324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F98E32CB-AFF2-4F6C-A879-2FA22C080678}" type="pres">
      <dgm:prSet presAssocID="{90D41179-9907-42FC-9345-BDA56859C324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073666E-F840-4403-BFAA-326502E549D2}" type="pres">
      <dgm:prSet presAssocID="{90D41179-9907-42FC-9345-BDA56859C324}" presName="BalanceSpacing" presStyleCnt="0"/>
      <dgm:spPr/>
    </dgm:pt>
    <dgm:pt modelId="{016CDB62-1EB4-41BF-9DAF-DA993950557C}" type="pres">
      <dgm:prSet presAssocID="{90D41179-9907-42FC-9345-BDA56859C324}" presName="BalanceSpacing1" presStyleCnt="0"/>
      <dgm:spPr/>
    </dgm:pt>
    <dgm:pt modelId="{F158EAC1-F9B9-489C-A7B0-2ABC4D4F99B1}" type="pres">
      <dgm:prSet presAssocID="{73E1648E-2F07-4402-A060-AF63E6254B8C}" presName="Accent1Text" presStyleLbl="node1" presStyleIdx="3" presStyleCnt="6" custLinFactNeighborX="5272"/>
      <dgm:spPr/>
    </dgm:pt>
    <dgm:pt modelId="{345E717B-CF16-41B7-841D-C85816AA1536}" type="pres">
      <dgm:prSet presAssocID="{73E1648E-2F07-4402-A060-AF63E6254B8C}" presName="spaceBetweenRectangles" presStyleCnt="0"/>
      <dgm:spPr/>
    </dgm:pt>
    <dgm:pt modelId="{A9D7FD62-87DE-4D31-88A4-D1B6041200CF}" type="pres">
      <dgm:prSet presAssocID="{78B812F3-9E14-460C-8A48-89B2F0906749}" presName="composite" presStyleCnt="0"/>
      <dgm:spPr/>
    </dgm:pt>
    <dgm:pt modelId="{A5ED8742-8CF1-44B0-B248-9808E08AA150}" type="pres">
      <dgm:prSet presAssocID="{78B812F3-9E14-460C-8A48-89B2F0906749}" presName="Parent1" presStyleLbl="node1" presStyleIdx="4" presStyleCnt="6" custLinFactX="-10238" custLinFactNeighborX="-100000" custLinFactNeighborY="3959">
        <dgm:presLayoutVars>
          <dgm:chMax val="1"/>
          <dgm:chPref val="1"/>
          <dgm:bulletEnabled val="1"/>
        </dgm:presLayoutVars>
      </dgm:prSet>
      <dgm:spPr/>
    </dgm:pt>
    <dgm:pt modelId="{F11F059F-F32F-4E5A-8F47-A22BD74C6CB9}" type="pres">
      <dgm:prSet presAssocID="{78B812F3-9E14-460C-8A48-89B2F0906749}" presName="Childtext1" presStyleLbl="revTx" presStyleIdx="2" presStyleCnt="3" custLinFactY="-40823" custLinFactNeighborX="-46295" custLinFactNeighborY="-100000">
        <dgm:presLayoutVars>
          <dgm:chMax val="0"/>
          <dgm:chPref val="0"/>
          <dgm:bulletEnabled val="1"/>
        </dgm:presLayoutVars>
      </dgm:prSet>
      <dgm:spPr/>
    </dgm:pt>
    <dgm:pt modelId="{89359193-4D9D-4A4E-B6B3-405CBD04AD0F}" type="pres">
      <dgm:prSet presAssocID="{78B812F3-9E14-460C-8A48-89B2F0906749}" presName="BalanceSpacing" presStyleCnt="0"/>
      <dgm:spPr/>
    </dgm:pt>
    <dgm:pt modelId="{8AADD96A-74CC-40B1-8DDC-AE86BE0E3B4D}" type="pres">
      <dgm:prSet presAssocID="{78B812F3-9E14-460C-8A48-89B2F0906749}" presName="BalanceSpacing1" presStyleCnt="0"/>
      <dgm:spPr/>
    </dgm:pt>
    <dgm:pt modelId="{A121C419-10CC-43CC-9F84-F5DE51819689}" type="pres">
      <dgm:prSet presAssocID="{0E39F815-FF5B-42AA-AB96-CCE081A6E10F}" presName="Accent1Text" presStyleLbl="node1" presStyleIdx="5" presStyleCnt="6" custLinFactX="100000" custLinFactY="-63644" custLinFactNeighborX="127521" custLinFactNeighborY="-100000"/>
      <dgm:spPr/>
    </dgm:pt>
  </dgm:ptLst>
  <dgm:cxnLst>
    <dgm:cxn modelId="{3D0EA40B-2393-44FC-8FFD-E73C519EFBFE}" type="presOf" srcId="{73E1648E-2F07-4402-A060-AF63E6254B8C}" destId="{F158EAC1-F9B9-489C-A7B0-2ABC4D4F99B1}" srcOrd="0" destOrd="0" presId="urn:microsoft.com/office/officeart/2008/layout/AlternatingHexagons"/>
    <dgm:cxn modelId="{8390CE0C-9A20-4273-BCBD-AE43578876FA}" type="presOf" srcId="{5F792ACF-B2CE-4604-8C5F-0ACD7F979A37}" destId="{4E0731D0-FD49-43B5-AAE6-49CE9EB243F1}" srcOrd="0" destOrd="0" presId="urn:microsoft.com/office/officeart/2008/layout/AlternatingHexagons"/>
    <dgm:cxn modelId="{D2C32512-D688-4E94-AF66-EB0D3B094C1E}" type="presOf" srcId="{78B812F3-9E14-460C-8A48-89B2F0906749}" destId="{A5ED8742-8CF1-44B0-B248-9808E08AA150}" srcOrd="0" destOrd="0" presId="urn:microsoft.com/office/officeart/2008/layout/AlternatingHexagons"/>
    <dgm:cxn modelId="{DE691E15-8CC9-4F94-BF8C-EC766250E1F5}" srcId="{5D5254F7-0525-4EC0-9FA4-AFD24C610898}" destId="{90D41179-9907-42FC-9345-BDA56859C324}" srcOrd="1" destOrd="0" parTransId="{095F5071-AF22-48B6-9C3F-E21B8E2332D3}" sibTransId="{73E1648E-2F07-4402-A060-AF63E6254B8C}"/>
    <dgm:cxn modelId="{EF592C16-C04B-4F08-80D5-0EE1309F23F5}" type="presOf" srcId="{6A6A8373-837B-4FBD-985D-326FD27BEA1D}" destId="{F11F059F-F32F-4E5A-8F47-A22BD74C6CB9}" srcOrd="0" destOrd="0" presId="urn:microsoft.com/office/officeart/2008/layout/AlternatingHexagons"/>
    <dgm:cxn modelId="{1B3F6527-4E84-4128-815A-7CE68D5FE6C4}" srcId="{5D5254F7-0525-4EC0-9FA4-AFD24C610898}" destId="{5F792ACF-B2CE-4604-8C5F-0ACD7F979A37}" srcOrd="0" destOrd="0" parTransId="{6F617B89-F1E9-49CF-944D-4EA6AFA20418}" sibTransId="{7071E577-994F-415C-B839-172C6FB28835}"/>
    <dgm:cxn modelId="{F528E742-7F93-4DB7-828E-39A8008072DB}" type="presOf" srcId="{90D41179-9907-42FC-9345-BDA56859C324}" destId="{A51588C1-10AC-4828-AFBF-9B03EEE0C43F}" srcOrd="0" destOrd="0" presId="urn:microsoft.com/office/officeart/2008/layout/AlternatingHexagons"/>
    <dgm:cxn modelId="{B08F3E65-C176-4A75-A0D7-3A0086B70FBA}" type="presOf" srcId="{0E39F815-FF5B-42AA-AB96-CCE081A6E10F}" destId="{A121C419-10CC-43CC-9F84-F5DE51819689}" srcOrd="0" destOrd="0" presId="urn:microsoft.com/office/officeart/2008/layout/AlternatingHexagons"/>
    <dgm:cxn modelId="{DBF90151-9C0C-421F-87BA-CF4FC7C566EC}" type="presOf" srcId="{7071E577-994F-415C-B839-172C6FB28835}" destId="{FFD0529B-A8C9-4BC9-B3B9-6086EF166A29}" srcOrd="0" destOrd="0" presId="urn:microsoft.com/office/officeart/2008/layout/AlternatingHexagons"/>
    <dgm:cxn modelId="{EA5F229A-7DEF-4C2A-B499-46766E693BC9}" srcId="{5D5254F7-0525-4EC0-9FA4-AFD24C610898}" destId="{78B812F3-9E14-460C-8A48-89B2F0906749}" srcOrd="2" destOrd="0" parTransId="{27AD7275-DA7B-4840-95AF-09462004AF0A}" sibTransId="{0E39F815-FF5B-42AA-AB96-CCE081A6E10F}"/>
    <dgm:cxn modelId="{AA3F269B-E504-4281-9818-C40137297A31}" type="presOf" srcId="{5D5254F7-0525-4EC0-9FA4-AFD24C610898}" destId="{9B38C0EE-6080-4F1A-94DF-50A7CF2CCC96}" srcOrd="0" destOrd="0" presId="urn:microsoft.com/office/officeart/2008/layout/AlternatingHexagons"/>
    <dgm:cxn modelId="{EF5FBBB6-A628-48C5-9441-1D500807EE63}" srcId="{78B812F3-9E14-460C-8A48-89B2F0906749}" destId="{6A6A8373-837B-4FBD-985D-326FD27BEA1D}" srcOrd="0" destOrd="0" parTransId="{CC3DE04A-A0E1-4920-8054-D9D3111FF041}" sibTransId="{720E3A6A-F0E1-4A9B-938C-8429A9BEEB55}"/>
    <dgm:cxn modelId="{94963349-1EBD-4AC8-AEBB-0F223878D77B}" type="presParOf" srcId="{9B38C0EE-6080-4F1A-94DF-50A7CF2CCC96}" destId="{1AB9077A-1E48-4BB6-9860-093009CA3C0D}" srcOrd="0" destOrd="0" presId="urn:microsoft.com/office/officeart/2008/layout/AlternatingHexagons"/>
    <dgm:cxn modelId="{0E93E0BB-4391-48D0-9452-51476AD36E3E}" type="presParOf" srcId="{1AB9077A-1E48-4BB6-9860-093009CA3C0D}" destId="{4E0731D0-FD49-43B5-AAE6-49CE9EB243F1}" srcOrd="0" destOrd="0" presId="urn:microsoft.com/office/officeart/2008/layout/AlternatingHexagons"/>
    <dgm:cxn modelId="{A15CF633-86F1-4CB1-AFE0-B6A5B4002351}" type="presParOf" srcId="{1AB9077A-1E48-4BB6-9860-093009CA3C0D}" destId="{2BD1F9D3-5C67-4571-996E-4482B802FB95}" srcOrd="1" destOrd="0" presId="urn:microsoft.com/office/officeart/2008/layout/AlternatingHexagons"/>
    <dgm:cxn modelId="{483D7B7A-19EE-4A06-82FA-0E163B5DD894}" type="presParOf" srcId="{1AB9077A-1E48-4BB6-9860-093009CA3C0D}" destId="{88D280E8-B770-4146-ADDC-0BBA14E72A18}" srcOrd="2" destOrd="0" presId="urn:microsoft.com/office/officeart/2008/layout/AlternatingHexagons"/>
    <dgm:cxn modelId="{2AFA847A-8E50-458F-92C5-38AEAB7AA28D}" type="presParOf" srcId="{1AB9077A-1E48-4BB6-9860-093009CA3C0D}" destId="{6F2E7C64-1B7E-4BC1-BF86-88A8DA1375F9}" srcOrd="3" destOrd="0" presId="urn:microsoft.com/office/officeart/2008/layout/AlternatingHexagons"/>
    <dgm:cxn modelId="{B3CD8203-FD90-4F5B-86A8-61E70449C7FD}" type="presParOf" srcId="{1AB9077A-1E48-4BB6-9860-093009CA3C0D}" destId="{FFD0529B-A8C9-4BC9-B3B9-6086EF166A29}" srcOrd="4" destOrd="0" presId="urn:microsoft.com/office/officeart/2008/layout/AlternatingHexagons"/>
    <dgm:cxn modelId="{C6EC348E-ABC2-48B1-8EAA-824938A7E1C1}" type="presParOf" srcId="{9B38C0EE-6080-4F1A-94DF-50A7CF2CCC96}" destId="{DBA8BA1A-1EAF-4CF9-8EA7-123D42AF380D}" srcOrd="1" destOrd="0" presId="urn:microsoft.com/office/officeart/2008/layout/AlternatingHexagons"/>
    <dgm:cxn modelId="{9DF0AC4C-227D-4AE7-9430-9FCCCB30D99A}" type="presParOf" srcId="{9B38C0EE-6080-4F1A-94DF-50A7CF2CCC96}" destId="{5298E9D1-CBAD-4C6F-873E-DF887935C173}" srcOrd="2" destOrd="0" presId="urn:microsoft.com/office/officeart/2008/layout/AlternatingHexagons"/>
    <dgm:cxn modelId="{1CB6C797-1BC6-4B32-85CF-D72C84B2DD91}" type="presParOf" srcId="{5298E9D1-CBAD-4C6F-873E-DF887935C173}" destId="{A51588C1-10AC-4828-AFBF-9B03EEE0C43F}" srcOrd="0" destOrd="0" presId="urn:microsoft.com/office/officeart/2008/layout/AlternatingHexagons"/>
    <dgm:cxn modelId="{6F2B44CF-FD86-4361-A67D-21EF15CE70FE}" type="presParOf" srcId="{5298E9D1-CBAD-4C6F-873E-DF887935C173}" destId="{F98E32CB-AFF2-4F6C-A879-2FA22C080678}" srcOrd="1" destOrd="0" presId="urn:microsoft.com/office/officeart/2008/layout/AlternatingHexagons"/>
    <dgm:cxn modelId="{87115FAD-3ABD-42EB-8870-C5D6A91F185B}" type="presParOf" srcId="{5298E9D1-CBAD-4C6F-873E-DF887935C173}" destId="{A073666E-F840-4403-BFAA-326502E549D2}" srcOrd="2" destOrd="0" presId="urn:microsoft.com/office/officeart/2008/layout/AlternatingHexagons"/>
    <dgm:cxn modelId="{4469BAFC-937D-430B-9C35-C8E545126531}" type="presParOf" srcId="{5298E9D1-CBAD-4C6F-873E-DF887935C173}" destId="{016CDB62-1EB4-41BF-9DAF-DA993950557C}" srcOrd="3" destOrd="0" presId="urn:microsoft.com/office/officeart/2008/layout/AlternatingHexagons"/>
    <dgm:cxn modelId="{930B348B-033D-47DB-91D0-A1D1E864D691}" type="presParOf" srcId="{5298E9D1-CBAD-4C6F-873E-DF887935C173}" destId="{F158EAC1-F9B9-489C-A7B0-2ABC4D4F99B1}" srcOrd="4" destOrd="0" presId="urn:microsoft.com/office/officeart/2008/layout/AlternatingHexagons"/>
    <dgm:cxn modelId="{DC14EFFA-914A-4516-8609-372B9B6EF848}" type="presParOf" srcId="{9B38C0EE-6080-4F1A-94DF-50A7CF2CCC96}" destId="{345E717B-CF16-41B7-841D-C85816AA1536}" srcOrd="3" destOrd="0" presId="urn:microsoft.com/office/officeart/2008/layout/AlternatingHexagons"/>
    <dgm:cxn modelId="{7B34A283-B7F2-4161-893B-B6C4F9AB2C35}" type="presParOf" srcId="{9B38C0EE-6080-4F1A-94DF-50A7CF2CCC96}" destId="{A9D7FD62-87DE-4D31-88A4-D1B6041200CF}" srcOrd="4" destOrd="0" presId="urn:microsoft.com/office/officeart/2008/layout/AlternatingHexagons"/>
    <dgm:cxn modelId="{51BB8032-A0FD-4E19-BE75-4854EF5AAD7B}" type="presParOf" srcId="{A9D7FD62-87DE-4D31-88A4-D1B6041200CF}" destId="{A5ED8742-8CF1-44B0-B248-9808E08AA150}" srcOrd="0" destOrd="0" presId="urn:microsoft.com/office/officeart/2008/layout/AlternatingHexagons"/>
    <dgm:cxn modelId="{C8374423-C616-4E0B-89AF-2187C3ECEBDD}" type="presParOf" srcId="{A9D7FD62-87DE-4D31-88A4-D1B6041200CF}" destId="{F11F059F-F32F-4E5A-8F47-A22BD74C6CB9}" srcOrd="1" destOrd="0" presId="urn:microsoft.com/office/officeart/2008/layout/AlternatingHexagons"/>
    <dgm:cxn modelId="{3B9798A7-210E-4E1F-B1FC-D1B1D87DF47C}" type="presParOf" srcId="{A9D7FD62-87DE-4D31-88A4-D1B6041200CF}" destId="{89359193-4D9D-4A4E-B6B3-405CBD04AD0F}" srcOrd="2" destOrd="0" presId="urn:microsoft.com/office/officeart/2008/layout/AlternatingHexagons"/>
    <dgm:cxn modelId="{184EE426-02B5-460C-9A06-4D8853F4AA74}" type="presParOf" srcId="{A9D7FD62-87DE-4D31-88A4-D1B6041200CF}" destId="{8AADD96A-74CC-40B1-8DDC-AE86BE0E3B4D}" srcOrd="3" destOrd="0" presId="urn:microsoft.com/office/officeart/2008/layout/AlternatingHexagons"/>
    <dgm:cxn modelId="{FE267991-980D-4B81-8FEE-50F4E16A40FB}" type="presParOf" srcId="{A9D7FD62-87DE-4D31-88A4-D1B6041200CF}" destId="{A121C419-10CC-43CC-9F84-F5DE51819689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CC75C-06DA-4F5D-8A57-66FDBB2E2282}">
      <dsp:nvSpPr>
        <dsp:cNvPr id="0" name=""/>
        <dsp:cNvSpPr/>
      </dsp:nvSpPr>
      <dsp:spPr>
        <a:xfrm>
          <a:off x="3640" y="412543"/>
          <a:ext cx="3306404" cy="1322562"/>
        </a:xfrm>
        <a:prstGeom prst="chevron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tx1"/>
              </a:solidFill>
              <a:highlight>
                <a:srgbClr val="FFFF00"/>
              </a:highlight>
            </a:rPr>
            <a:t>2006</a:t>
          </a:r>
          <a:r>
            <a:rPr lang="en-GB" sz="1600" kern="1200" dirty="0">
              <a:solidFill>
                <a:schemeClr val="tx1"/>
              </a:solidFill>
            </a:rPr>
            <a:t> –founded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664921" y="412543"/>
        <a:ext cx="1983842" cy="1322562"/>
      </dsp:txXfrm>
    </dsp:sp>
    <dsp:sp modelId="{0A22CCB4-2A2A-4966-A642-9D414A687CCE}">
      <dsp:nvSpPr>
        <dsp:cNvPr id="0" name=""/>
        <dsp:cNvSpPr/>
      </dsp:nvSpPr>
      <dsp:spPr>
        <a:xfrm>
          <a:off x="2880212" y="524961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marketing strategy – women 18-35 with fuller curvier bodies.</a:t>
          </a:r>
        </a:p>
      </dsp:txBody>
      <dsp:txXfrm>
        <a:off x="3429075" y="524961"/>
        <a:ext cx="1646590" cy="1097726"/>
      </dsp:txXfrm>
    </dsp:sp>
    <dsp:sp modelId="{6E505005-CCFC-4A32-AF0F-14F8D2DE8101}">
      <dsp:nvSpPr>
        <dsp:cNvPr id="0" name=""/>
        <dsp:cNvSpPr/>
      </dsp:nvSpPr>
      <dsp:spPr>
        <a:xfrm>
          <a:off x="5191038" y="504060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 locations open, still relatively unknown by </a:t>
          </a:r>
          <a:r>
            <a:rPr lang="en-GB" sz="1400" b="1" u="sng" kern="1200" dirty="0">
              <a:highlight>
                <a:srgbClr val="FFFF00"/>
              </a:highlight>
            </a:rPr>
            <a:t>2012. </a:t>
          </a:r>
          <a:endParaRPr lang="en-US" sz="1400" b="1" u="sng" kern="1200" dirty="0">
            <a:highlight>
              <a:srgbClr val="FFFF00"/>
            </a:highlight>
          </a:endParaRPr>
        </a:p>
      </dsp:txBody>
      <dsp:txXfrm>
        <a:off x="5739901" y="504060"/>
        <a:ext cx="1646590" cy="1097726"/>
      </dsp:txXfrm>
    </dsp:sp>
    <dsp:sp modelId="{4A9F674D-D206-4594-830E-9FA98992A618}">
      <dsp:nvSpPr>
        <dsp:cNvPr id="0" name=""/>
        <dsp:cNvSpPr/>
      </dsp:nvSpPr>
      <dsp:spPr>
        <a:xfrm>
          <a:off x="3640" y="1920263"/>
          <a:ext cx="3306404" cy="1322562"/>
        </a:xfrm>
        <a:prstGeom prst="chevron">
          <a:avLst/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tx1"/>
              </a:solidFill>
              <a:highlight>
                <a:srgbClr val="FFFF00"/>
              </a:highlight>
            </a:rPr>
            <a:t>2013</a:t>
          </a:r>
          <a:r>
            <a:rPr lang="en-GB" sz="1600" kern="1200" dirty="0">
              <a:solidFill>
                <a:schemeClr val="tx1"/>
              </a:solidFill>
            </a:rPr>
            <a:t> – launched Instagram account and e-commerce site. Sold out in first weekend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664921" y="1920263"/>
        <a:ext cx="1983842" cy="1322562"/>
      </dsp:txXfrm>
    </dsp:sp>
    <dsp:sp modelId="{FFFD81EB-C8EF-42FD-AFF7-125CB8F356DC}">
      <dsp:nvSpPr>
        <dsp:cNvPr id="0" name=""/>
        <dsp:cNvSpPr/>
      </dsp:nvSpPr>
      <dsp:spPr>
        <a:xfrm>
          <a:off x="2880212" y="2032681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 dirty="0"/>
            <a:t>60,000</a:t>
          </a:r>
          <a:r>
            <a:rPr lang="en-GB" sz="1400" kern="1200" dirty="0"/>
            <a:t> Instagram followers at end of </a:t>
          </a:r>
          <a:r>
            <a:rPr lang="en-GB" sz="1400" b="1" u="sng" kern="1200" dirty="0">
              <a:highlight>
                <a:srgbClr val="FFFF00"/>
              </a:highlight>
            </a:rPr>
            <a:t>2013</a:t>
          </a:r>
          <a:endParaRPr lang="en-US" sz="1400" b="1" u="sng" kern="1200" dirty="0">
            <a:highlight>
              <a:srgbClr val="FFFF00"/>
            </a:highlight>
          </a:endParaRPr>
        </a:p>
      </dsp:txBody>
      <dsp:txXfrm>
        <a:off x="3429075" y="2032681"/>
        <a:ext cx="1646590" cy="1097726"/>
      </dsp:txXfrm>
    </dsp:sp>
    <dsp:sp modelId="{832B44A5-E270-4443-B16A-8A688EBB5D42}">
      <dsp:nvSpPr>
        <dsp:cNvPr id="0" name=""/>
        <dsp:cNvSpPr/>
      </dsp:nvSpPr>
      <dsp:spPr>
        <a:xfrm>
          <a:off x="5240324" y="2032681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>
              <a:highlight>
                <a:srgbClr val="FFFF00"/>
              </a:highlight>
            </a:rPr>
            <a:t>2014</a:t>
          </a:r>
          <a:r>
            <a:rPr lang="en-GB" sz="1400" kern="1200" dirty="0"/>
            <a:t> increased average Instagram posts and enlisted ‘</a:t>
          </a:r>
          <a:r>
            <a:rPr lang="en-GB" sz="1400" kern="1200" dirty="0" err="1"/>
            <a:t>microinfluencers</a:t>
          </a:r>
          <a:r>
            <a:rPr lang="en-GB" sz="1400" kern="1200" dirty="0"/>
            <a:t>’ for higher engagement</a:t>
          </a:r>
          <a:endParaRPr lang="en-US" sz="1400" kern="1200" dirty="0"/>
        </a:p>
      </dsp:txBody>
      <dsp:txXfrm>
        <a:off x="5789187" y="2032681"/>
        <a:ext cx="1646590" cy="1097726"/>
      </dsp:txXfrm>
    </dsp:sp>
    <dsp:sp modelId="{ADFB0E46-E394-44EC-96CA-3D58D98B1CCB}">
      <dsp:nvSpPr>
        <dsp:cNvPr id="0" name=""/>
        <dsp:cNvSpPr/>
      </dsp:nvSpPr>
      <dsp:spPr>
        <a:xfrm>
          <a:off x="3640" y="3427984"/>
          <a:ext cx="3306404" cy="1322562"/>
        </a:xfrm>
        <a:prstGeom prst="chevron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>
              <a:solidFill>
                <a:schemeClr val="tx1"/>
              </a:solidFill>
              <a:highlight>
                <a:srgbClr val="FFFF00"/>
              </a:highlight>
            </a:rPr>
            <a:t>2016</a:t>
          </a:r>
          <a:r>
            <a:rPr lang="en-GB" sz="1400" kern="1200" dirty="0">
              <a:solidFill>
                <a:schemeClr val="tx1"/>
              </a:solidFill>
            </a:rPr>
            <a:t> – enlisted paid partnerships with popular figures with millions of followers.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664921" y="3427984"/>
        <a:ext cx="1983842" cy="1322562"/>
      </dsp:txXfrm>
    </dsp:sp>
    <dsp:sp modelId="{7C92542A-70E0-4D24-8B23-8A74EC209812}">
      <dsp:nvSpPr>
        <dsp:cNvPr id="0" name=""/>
        <dsp:cNvSpPr/>
      </dsp:nvSpPr>
      <dsp:spPr>
        <a:xfrm>
          <a:off x="2856211" y="3541126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Increased influencer marketing, own page grew to &gt;</a:t>
          </a:r>
          <a:r>
            <a:rPr lang="en-GB" sz="1500" b="1" u="sng" kern="1200" dirty="0"/>
            <a:t>12,000,000 </a:t>
          </a:r>
          <a:r>
            <a:rPr lang="en-GB" sz="1400" kern="1200" dirty="0"/>
            <a:t>followers by </a:t>
          </a:r>
          <a:r>
            <a:rPr lang="en-GB" sz="1400" b="1" u="sng" kern="1200" dirty="0">
              <a:highlight>
                <a:srgbClr val="FFFF00"/>
              </a:highlight>
            </a:rPr>
            <a:t>2017 </a:t>
          </a:r>
          <a:r>
            <a:rPr lang="en-GB" sz="1400" b="0" i="0" u="none" kern="1200" dirty="0"/>
            <a:t>(</a:t>
          </a:r>
          <a:r>
            <a:rPr lang="en-GB" sz="1500" b="0" i="0" u="none" kern="1200" dirty="0"/>
            <a:t>16million</a:t>
          </a:r>
          <a:r>
            <a:rPr lang="en-GB" sz="1400" b="0" i="0" u="none" kern="1200" dirty="0"/>
            <a:t> </a:t>
          </a:r>
          <a:r>
            <a:rPr lang="en-GB" sz="1400" kern="1200" dirty="0"/>
            <a:t>by 2019)</a:t>
          </a:r>
          <a:endParaRPr lang="en-US" sz="1400" kern="1200" dirty="0"/>
        </a:p>
      </dsp:txBody>
      <dsp:txXfrm>
        <a:off x="3405074" y="3541126"/>
        <a:ext cx="1646590" cy="1097726"/>
      </dsp:txXfrm>
    </dsp:sp>
    <dsp:sp modelId="{C22C490D-CE35-453E-8B31-AE23E315DE64}">
      <dsp:nvSpPr>
        <dsp:cNvPr id="0" name=""/>
        <dsp:cNvSpPr/>
      </dsp:nvSpPr>
      <dsp:spPr>
        <a:xfrm>
          <a:off x="5240324" y="3435229"/>
          <a:ext cx="3273667" cy="1308072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 dirty="0">
              <a:highlight>
                <a:srgbClr val="FFFF00"/>
              </a:highlight>
            </a:rPr>
            <a:t>2018</a:t>
          </a:r>
          <a:r>
            <a:rPr lang="en-GB" sz="1300" kern="1200" dirty="0"/>
            <a:t> – collaborated with </a:t>
          </a:r>
          <a:r>
            <a:rPr lang="en-GB" sz="1300" kern="1200" dirty="0" err="1"/>
            <a:t>Cardi</a:t>
          </a:r>
          <a:r>
            <a:rPr lang="en-GB" sz="1300" kern="1200" dirty="0"/>
            <a:t>-B for fashion line – marketed on Instagram -  sold out in 82minutes from launch. </a:t>
          </a:r>
          <a:endParaRPr lang="en-US" sz="1300" u="sng" kern="1200" dirty="0"/>
        </a:p>
      </dsp:txBody>
      <dsp:txXfrm>
        <a:off x="5894360" y="3435229"/>
        <a:ext cx="1965595" cy="13080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0731D0-FD49-43B5-AAE6-49CE9EB243F1}">
      <dsp:nvSpPr>
        <dsp:cNvPr id="0" name=""/>
        <dsp:cNvSpPr/>
      </dsp:nvSpPr>
      <dsp:spPr>
        <a:xfrm rot="5400000">
          <a:off x="1486286" y="181526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use SEO tactics</a:t>
          </a:r>
          <a:endParaRPr lang="en-US" sz="1200" kern="1200" dirty="0">
            <a:solidFill>
              <a:schemeClr val="tx1"/>
            </a:solidFill>
          </a:endParaRPr>
        </a:p>
      </dsp:txBody>
      <dsp:txXfrm rot="-5400000">
        <a:off x="1788346" y="318318"/>
        <a:ext cx="901848" cy="1036608"/>
      </dsp:txXfrm>
    </dsp:sp>
    <dsp:sp modelId="{2BD1F9D3-5C67-4571-996E-4482B802FB95}">
      <dsp:nvSpPr>
        <dsp:cNvPr id="0" name=""/>
        <dsp:cNvSpPr/>
      </dsp:nvSpPr>
      <dsp:spPr>
        <a:xfrm>
          <a:off x="4378454" y="301943"/>
          <a:ext cx="1680660" cy="90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D0529B-A8C9-4BC9-B3B9-6086EF166A29}">
      <dsp:nvSpPr>
        <dsp:cNvPr id="0" name=""/>
        <dsp:cNvSpPr/>
      </dsp:nvSpPr>
      <dsp:spPr>
        <a:xfrm rot="5400000">
          <a:off x="4345362" y="2655919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8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600% growth in 2017 </a:t>
          </a:r>
          <a:endParaRPr lang="en-US" sz="2100" kern="1200" dirty="0">
            <a:solidFill>
              <a:schemeClr val="tx1"/>
            </a:solidFill>
          </a:endParaRPr>
        </a:p>
      </dsp:txBody>
      <dsp:txXfrm rot="-5400000">
        <a:off x="4647422" y="2792711"/>
        <a:ext cx="901848" cy="1036608"/>
      </dsp:txXfrm>
    </dsp:sp>
    <dsp:sp modelId="{A51588C1-10AC-4828-AFBF-9B03EEE0C43F}">
      <dsp:nvSpPr>
        <dsp:cNvPr id="0" name=""/>
        <dsp:cNvSpPr/>
      </dsp:nvSpPr>
      <dsp:spPr>
        <a:xfrm rot="5400000">
          <a:off x="2220401" y="1376903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16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 </a:t>
          </a:r>
          <a:r>
            <a:rPr lang="en-GB" sz="1200" kern="1200" dirty="0">
              <a:solidFill>
                <a:schemeClr val="tx1"/>
              </a:solidFill>
            </a:rPr>
            <a:t>use magazine placements</a:t>
          </a:r>
          <a:endParaRPr lang="en-US" sz="1200" kern="1200" dirty="0">
            <a:solidFill>
              <a:schemeClr val="tx1"/>
            </a:solidFill>
          </a:endParaRPr>
        </a:p>
      </dsp:txBody>
      <dsp:txXfrm rot="-5400000">
        <a:off x="2522461" y="1513695"/>
        <a:ext cx="901848" cy="1036608"/>
      </dsp:txXfrm>
    </dsp:sp>
    <dsp:sp modelId="{F98E32CB-AFF2-4F6C-A879-2FA22C080678}">
      <dsp:nvSpPr>
        <dsp:cNvPr id="0" name=""/>
        <dsp:cNvSpPr/>
      </dsp:nvSpPr>
      <dsp:spPr>
        <a:xfrm>
          <a:off x="637629" y="1580209"/>
          <a:ext cx="1626445" cy="90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58EAC1-F9B9-489C-A7B0-2ABC4D4F99B1}">
      <dsp:nvSpPr>
        <dsp:cNvPr id="0" name=""/>
        <dsp:cNvSpPr/>
      </dsp:nvSpPr>
      <dsp:spPr>
        <a:xfrm rot="5400000">
          <a:off x="3704482" y="1376903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24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solidFill>
              <a:schemeClr val="tx1"/>
            </a:solidFill>
          </a:endParaRPr>
        </a:p>
      </dsp:txBody>
      <dsp:txXfrm rot="-5400000">
        <a:off x="4006542" y="1513695"/>
        <a:ext cx="901848" cy="1036608"/>
      </dsp:txXfrm>
    </dsp:sp>
    <dsp:sp modelId="{A5ED8742-8CF1-44B0-B248-9808E08AA150}">
      <dsp:nvSpPr>
        <dsp:cNvPr id="0" name=""/>
        <dsp:cNvSpPr/>
      </dsp:nvSpPr>
      <dsp:spPr>
        <a:xfrm rot="5400000">
          <a:off x="1486286" y="2655919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32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 </a:t>
          </a:r>
          <a:r>
            <a:rPr lang="en-GB" sz="1200" kern="1200" dirty="0">
              <a:solidFill>
                <a:schemeClr val="tx1"/>
              </a:solidFill>
            </a:rPr>
            <a:t>use runway shows or traditional campaigns</a:t>
          </a:r>
          <a:endParaRPr lang="en-US" sz="1200" kern="1200" dirty="0">
            <a:solidFill>
              <a:schemeClr val="tx1"/>
            </a:solidFill>
          </a:endParaRPr>
        </a:p>
      </dsp:txBody>
      <dsp:txXfrm rot="-5400000">
        <a:off x="1788346" y="2792711"/>
        <a:ext cx="901848" cy="1036608"/>
      </dsp:txXfrm>
    </dsp:sp>
    <dsp:sp modelId="{F11F059F-F32F-4E5A-8F47-A22BD74C6CB9}">
      <dsp:nvSpPr>
        <dsp:cNvPr id="0" name=""/>
        <dsp:cNvSpPr/>
      </dsp:nvSpPr>
      <dsp:spPr>
        <a:xfrm>
          <a:off x="3600392" y="1586025"/>
          <a:ext cx="1680660" cy="90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But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Still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achieved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600392" y="1586025"/>
        <a:ext cx="1680660" cy="903580"/>
      </dsp:txXfrm>
    </dsp:sp>
    <dsp:sp modelId="{A121C419-10CC-43CC-9F84-F5DE51819689}">
      <dsp:nvSpPr>
        <dsp:cNvPr id="0" name=""/>
        <dsp:cNvSpPr/>
      </dsp:nvSpPr>
      <dsp:spPr>
        <a:xfrm rot="5400000">
          <a:off x="4496571" y="190743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solidFill>
              <a:schemeClr val="tx1"/>
            </a:solidFill>
          </a:endParaRPr>
        </a:p>
      </dsp:txBody>
      <dsp:txXfrm rot="-5400000">
        <a:off x="4798631" y="327535"/>
        <a:ext cx="901848" cy="1036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55DD7-B48B-4D25-B81A-AFFD7D5E6D01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EAF32E-1F76-4D52-B06A-6E8FA5EED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733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Subbotage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AF32E-1F76-4D52-B06A-6E8FA5EEDD0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1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  <a:endParaRPr lang="en-GB" altLang="en-US" noProof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  <a:endParaRPr lang="en-GB" altLang="en-US" noProof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fld id="{3D321098-9C77-4FDC-A117-84F683F7FA37}" type="slidenum">
              <a:rPr lang="en-GB" altLang="en-US"/>
              <a:pPr/>
              <a:t>‹#›</a:t>
            </a:fld>
            <a:endParaRPr lang="en-GB" altLang="en-US"/>
          </a:p>
        </p:txBody>
      </p:sp>
      <p:pic>
        <p:nvPicPr>
          <p:cNvPr id="3079" name="Picture 7" descr="A:\paint.G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828800"/>
            <a:ext cx="82296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7DA393-CE91-4C2E-A5BE-F3B99D8F5A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6836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D1172-18E8-4584-81B5-041D26F3B40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6187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28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FA0FA-2CFD-4262-A83B-FAD0205CD1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9303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D027BE-2065-4E1B-822B-13032AFECDF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3046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08B014-024E-4041-93D7-3D7FC08B77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8499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8015AE-0BC1-469E-93EB-68BCBA21C4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7941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404E9B-02BB-45D2-9B8A-AB46CD2A9C3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1613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8545BC-1DD0-438B-9468-835FB60008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557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131BB4-0AC2-4BD0-8B39-556E381C47B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379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0" y="228600"/>
            <a:ext cx="6019800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172456-502E-40C2-8F35-064AD3BBD03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304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>
                <a:solidFill>
                  <a:schemeClr val="bg2"/>
                </a:solidFill>
                <a:latin typeface="Arial" charset="0"/>
              </a:defRPr>
            </a:lvl1pPr>
          </a:lstStyle>
          <a:p>
            <a:endParaRPr lang="en-GB" alt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>
                <a:solidFill>
                  <a:schemeClr val="bg2"/>
                </a:solidFill>
                <a:latin typeface="Arial" charset="0"/>
              </a:defRPr>
            </a:lvl1pPr>
          </a:lstStyle>
          <a:p>
            <a:endParaRPr lang="en-GB" alt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solidFill>
                  <a:schemeClr val="bg2"/>
                </a:solidFill>
                <a:latin typeface="Arial" charset="0"/>
              </a:defRPr>
            </a:lvl1pPr>
          </a:lstStyle>
          <a:p>
            <a:fld id="{D983A302-E895-4DB2-A318-532432431F32}" type="slidenum">
              <a:rPr lang="en-GB" altLang="en-US"/>
              <a:pPr/>
              <a:t>‹#›</a:t>
            </a:fld>
            <a:endParaRPr lang="en-GB" altLang="en-US"/>
          </a:p>
        </p:txBody>
      </p:sp>
      <p:pic>
        <p:nvPicPr>
          <p:cNvPr id="2055" name="Picture 7" descr="A:\paint.GIF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314450"/>
            <a:ext cx="82296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jecbs.com/July2011/13.pdf" TargetMode="External"/><Relationship Id="rId3" Type="http://schemas.openxmlformats.org/officeDocument/2006/relationships/hyperlink" Target="https://www.cim.co.uk/media/4772/7ps.pdf" TargetMode="External"/><Relationship Id="rId7" Type="http://schemas.openxmlformats.org/officeDocument/2006/relationships/hyperlink" Target="https://www.smartinsights.com/social-media-marketing/social-media-strategy/social-media-marketing-trends-2019/" TargetMode="External"/><Relationship Id="rId12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rketing-insider.eu/marketing-explained/part-ii-understanding-the-marketplace-and-consumers/macro-environment/" TargetMode="External"/><Relationship Id="rId11" Type="http://schemas.openxmlformats.org/officeDocument/2006/relationships/image" Target="../media/image3.jpeg"/><Relationship Id="rId5" Type="http://schemas.openxmlformats.org/officeDocument/2006/relationships/hyperlink" Target="https://search-proquest-com.ezproxy.uwtsd.ac.uk/docview/1837868566?accountid=130472&amp;rfr_id=info%3Axri%2Fsid%3Aprimo" TargetMode="External"/><Relationship Id="rId10" Type="http://schemas.openxmlformats.org/officeDocument/2006/relationships/hyperlink" Target="http://marketing.expertjournals.com/23446773-504/" TargetMode="External"/><Relationship Id="rId4" Type="http://schemas.openxmlformats.org/officeDocument/2006/relationships/hyperlink" Target="https://medium.com/swlh/12-social-media-marketing-trends-to-follow-in-2019-af2749d8019e" TargetMode="External"/><Relationship Id="rId9" Type="http://schemas.openxmlformats.org/officeDocument/2006/relationships/hyperlink" Target="https://www.lyfemarketing.com/blog/marketing-through-social-med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3B3445-940A-46BB-864F-DBD4F1A0E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88" t="23289" r="16926" b="9764"/>
          <a:stretch/>
        </p:blipFill>
        <p:spPr>
          <a:xfrm>
            <a:off x="-2" y="0"/>
            <a:ext cx="9144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771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Background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1810990"/>
            <a:ext cx="7704856" cy="504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Marketing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sz="1800" dirty="0">
                <a:latin typeface="Bookman Old Style" panose="02050604050505020204" pitchFamily="18" charset="0"/>
              </a:rPr>
              <a:t>“…the management process responsible for identifying, anticipating and satisfying customer requirements profitably”. (</a:t>
            </a:r>
            <a:r>
              <a:rPr lang="en-GB" sz="1800" dirty="0">
                <a:solidFill>
                  <a:srgbClr val="FF0000"/>
                </a:solidFill>
                <a:latin typeface="Bookman Old Style" panose="02050604050505020204" pitchFamily="18" charset="0"/>
              </a:rPr>
              <a:t>CIM, 2015</a:t>
            </a:r>
            <a:r>
              <a:rPr lang="en-GB" sz="1800" dirty="0">
                <a:latin typeface="Bookman Old Style" panose="02050604050505020204" pitchFamily="18" charset="0"/>
              </a:rPr>
              <a:t>)</a:t>
            </a:r>
          </a:p>
          <a:p>
            <a:pPr marL="457200" lvl="1" indent="0" eaLnBrk="1" hangingPunct="1"/>
            <a:endParaRPr lang="en-GB" altLang="en-US" sz="1800" dirty="0">
              <a:solidFill>
                <a:srgbClr val="FF0000"/>
              </a:solidFill>
              <a:latin typeface="Bookman Old Style" panose="02050604050505020204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Value creation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Profitability is important, but value creation is vital (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Albors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et al, 2008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Marketing starts and ends with the customer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Choi &amp; 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Thoeni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2016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marL="457200" lvl="1" indent="0" eaLnBrk="1" hangingPunct="1"/>
            <a:endParaRPr lang="en-GB" altLang="en-US" sz="10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Marketing allows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Products meeting needs at the right time, the right place, the right price, to the right people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CIM, 2015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eaLnBrk="1" hangingPunct="1"/>
            <a:r>
              <a:rPr lang="en-GB" altLang="en-US" sz="2800" dirty="0"/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80A5984-393B-4E0B-81AE-059B304808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6B2554-0418-409E-80E5-A0C8E120D8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317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AF88975D-F248-4AB0-B018-A02D07998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434" y="1713596"/>
            <a:ext cx="4664062" cy="459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Development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02219" y="1975013"/>
            <a:ext cx="8466933" cy="2606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Forces impacting development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Greater customer expectations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Technological advances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u="sng" dirty="0">
                <a:latin typeface="Bookman Old Style" pitchFamily="18" charset="0"/>
                <a:ea typeface="Batang" pitchFamily="18" charset="-127"/>
              </a:rPr>
              <a:t>Rise of social media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Growing interconnectedness 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Greater choices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Changing needs and demand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Ethical considerations 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Regulation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Costs and price changes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Industry competitiveness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                 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Kelly-Holmes 2010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algn="r" eaLnBrk="1" hangingPunct="1"/>
            <a:r>
              <a:rPr lang="en-GB" altLang="en-US" sz="1400" dirty="0">
                <a:latin typeface="Bookman Old Style" pitchFamily="18" charset="0"/>
                <a:ea typeface="Batang" pitchFamily="18" charset="-127"/>
              </a:rPr>
              <a:t>       (</a:t>
            </a:r>
            <a:r>
              <a:rPr lang="en-GB" altLang="en-US" sz="14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Marketing-insider, 2019</a:t>
            </a:r>
            <a:r>
              <a:rPr lang="en-GB" altLang="en-US" sz="14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36B58DD-765B-4EF9-9DD8-B9D9E95427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7B75BC-DF98-4FFF-BC78-34698B71E7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390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4A6A65-EAE1-4871-96E1-5780EB217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593" y="2982988"/>
            <a:ext cx="5163760" cy="2950720"/>
          </a:xfrm>
          <a:prstGeom prst="rect">
            <a:avLst/>
          </a:prstGeom>
        </p:spPr>
      </p:pic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23528" y="332656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3" name="Subtitle 1"/>
          <p:cNvSpPr txBox="1">
            <a:spLocks/>
          </p:cNvSpPr>
          <p:nvPr/>
        </p:nvSpPr>
        <p:spPr bwMode="auto">
          <a:xfrm>
            <a:off x="379387" y="1442311"/>
            <a:ext cx="840737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sz="1400"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285750" indent="-285750">
              <a:spcBef>
                <a:spcPct val="0"/>
              </a:spcBef>
            </a:pPr>
            <a:r>
              <a:rPr lang="en-GB" altLang="en-US" sz="2800" dirty="0">
                <a:solidFill>
                  <a:srgbClr val="002060"/>
                </a:solidFill>
                <a:latin typeface="Bookman Old Style" pitchFamily="18" charset="0"/>
              </a:rPr>
              <a:t>The use of social media to connect and engage with an audience to build a brand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</a:rPr>
              <a:t>(CIM, 2015)</a:t>
            </a:r>
          </a:p>
        </p:txBody>
      </p:sp>
      <p:pic>
        <p:nvPicPr>
          <p:cNvPr id="7" name="Picture 2" descr="Image result for university of wales trinity saint david">
            <a:extLst>
              <a:ext uri="{FF2B5EF4-FFF2-40B4-BE49-F238E27FC236}">
                <a16:creationId xmlns:a16="http://schemas.microsoft.com/office/drawing/2014/main" id="{9858F937-1A20-4771-A5F2-70681B399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Subtitle 1">
            <a:extLst>
              <a:ext uri="{FF2B5EF4-FFF2-40B4-BE49-F238E27FC236}">
                <a16:creationId xmlns:a16="http://schemas.microsoft.com/office/drawing/2014/main" id="{498B2DD4-D175-4E73-812A-4FECABDAE1CB}"/>
              </a:ext>
            </a:extLst>
          </p:cNvPr>
          <p:cNvSpPr txBox="1">
            <a:spLocks/>
          </p:cNvSpPr>
          <p:nvPr/>
        </p:nvSpPr>
        <p:spPr bwMode="auto">
          <a:xfrm>
            <a:off x="371720" y="5013176"/>
            <a:ext cx="5136384" cy="78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sz="1400"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285750" indent="-285750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  <a:latin typeface="Bookman Old Style" pitchFamily="18" charset="0"/>
              </a:rPr>
              <a:t>Pillars of social media marketing</a:t>
            </a: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r>
              <a:rPr lang="en-GB" altLang="en-US" sz="1800" dirty="0">
                <a:solidFill>
                  <a:schemeClr val="tx1"/>
                </a:solidFill>
                <a:latin typeface="Bookman Old Style" pitchFamily="18" charset="0"/>
              </a:rPr>
              <a:t>            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</a:rPr>
              <a:t>                                 (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</a:rPr>
              <a:t>Vinerean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</a:rPr>
              <a:t>, 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A13E3-AFAE-4C4C-B692-BEF11CC7E5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163" t="38422" r="48425" b="19186"/>
          <a:stretch/>
        </p:blipFill>
        <p:spPr>
          <a:xfrm>
            <a:off x="5940152" y="2795452"/>
            <a:ext cx="2952328" cy="28823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1748DBB-67B6-4122-A610-BE1190B0778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210E799-8C96-4BB3-89CC-95CF853766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544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95536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pic>
        <p:nvPicPr>
          <p:cNvPr id="9" name="Picture 2" descr="Image result for university of wales trinity saint david">
            <a:extLst>
              <a:ext uri="{FF2B5EF4-FFF2-40B4-BE49-F238E27FC236}">
                <a16:creationId xmlns:a16="http://schemas.microsoft.com/office/drawing/2014/main" id="{5E3794B7-DE0F-4BB8-A78B-B8D18581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71E6D4C-B337-4621-871A-A1D7302134C4}"/>
              </a:ext>
            </a:extLst>
          </p:cNvPr>
          <p:cNvSpPr txBox="1">
            <a:spLocks/>
          </p:cNvSpPr>
          <p:nvPr/>
        </p:nvSpPr>
        <p:spPr bwMode="auto">
          <a:xfrm>
            <a:off x="755576" y="1810990"/>
            <a:ext cx="7704856" cy="504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indent="0" eaLnBrk="1" hangingPunct="1"/>
            <a:r>
              <a:rPr lang="en-GB" altLang="en-US" sz="2600" dirty="0">
                <a:latin typeface="Bookman Old Style" pitchFamily="18" charset="0"/>
                <a:ea typeface="Batang" pitchFamily="18" charset="-127"/>
              </a:rPr>
              <a:t>The statistics</a:t>
            </a:r>
          </a:p>
          <a:p>
            <a:pPr eaLnBrk="1" hangingPunct="1"/>
            <a:r>
              <a:rPr lang="en-GB" altLang="en-US" sz="2800" dirty="0"/>
              <a:t>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sz="1800" dirty="0">
                <a:solidFill>
                  <a:srgbClr val="FF0000"/>
                </a:solidFill>
              </a:rPr>
              <a:t>                                                                   (</a:t>
            </a:r>
            <a:r>
              <a:rPr lang="en-GB" altLang="en-US" sz="1800" dirty="0" err="1">
                <a:solidFill>
                  <a:srgbClr val="FF0000"/>
                </a:solidFill>
              </a:rPr>
              <a:t>Litsa</a:t>
            </a:r>
            <a:r>
              <a:rPr lang="en-GB" altLang="en-US" sz="1800" dirty="0">
                <a:solidFill>
                  <a:srgbClr val="FF0000"/>
                </a:solidFill>
              </a:rPr>
              <a:t>, 2018; Mehta, 2018)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E00C74AA-B8A8-4EC3-A905-6EA8C9C436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4645834"/>
              </p:ext>
            </p:extLst>
          </p:nvPr>
        </p:nvGraphicFramePr>
        <p:xfrm>
          <a:off x="683568" y="2348880"/>
          <a:ext cx="7776864" cy="338338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888432">
                  <a:extLst>
                    <a:ext uri="{9D8B030D-6E8A-4147-A177-3AD203B41FA5}">
                      <a16:colId xmlns:a16="http://schemas.microsoft.com/office/drawing/2014/main" val="4157776738"/>
                    </a:ext>
                  </a:extLst>
                </a:gridCol>
                <a:gridCol w="3888432">
                  <a:extLst>
                    <a:ext uri="{9D8B030D-6E8A-4147-A177-3AD203B41FA5}">
                      <a16:colId xmlns:a16="http://schemas.microsoft.com/office/drawing/2014/main" val="447951496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Social media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Average 5 times a day per/person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129463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dirty="0"/>
                        <a:t>Global online ad spend</a:t>
                      </a:r>
                      <a:endParaRPr lang="en-US" sz="1600" b="1" i="0" dirty="0"/>
                    </a:p>
                    <a:p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/>
                        <a:t>4.7% growth in 2019</a:t>
                      </a:r>
                      <a:endParaRPr lang="en-US" sz="1600" b="0" dirty="0"/>
                    </a:p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705840"/>
                  </a:ext>
                </a:extLst>
              </a:tr>
              <a:tr h="554786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Location-based Ad spend </a:t>
                      </a:r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Projected 14.1% growth to £18billion+ from 2018-2023</a:t>
                      </a:r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868142"/>
                  </a:ext>
                </a:extLst>
              </a:tr>
              <a:tr h="396276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Advertiser/marketer use</a:t>
                      </a:r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43% plan to increase budget on influencer marketing</a:t>
                      </a:r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3531715"/>
                  </a:ext>
                </a:extLst>
              </a:tr>
              <a:tr h="396276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Facebook use</a:t>
                      </a:r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1.18 billion active daily users</a:t>
                      </a:r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2625513"/>
                  </a:ext>
                </a:extLst>
              </a:tr>
              <a:tr h="792552">
                <a:tc>
                  <a:txBody>
                    <a:bodyPr/>
                    <a:lstStyle/>
                    <a:p>
                      <a:r>
                        <a:rPr lang="en-GB" sz="1600" b="1" dirty="0"/>
                        <a:t>Traffic to e-commerce sites directly from social media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110% growth in from 2017-2019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684089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72EA263C-18A6-47C2-BA51-5129598845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1FC9007-CA66-4E6E-84BA-1EFD937159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99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82AD3D-4F4B-4CAA-A4DF-9717E1D840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6" t="23387" r="51574" b="9536"/>
          <a:stretch/>
        </p:blipFill>
        <p:spPr>
          <a:xfrm>
            <a:off x="827584" y="1556792"/>
            <a:ext cx="7632848" cy="4743637"/>
          </a:xfrm>
          <a:prstGeom prst="rect">
            <a:avLst/>
          </a:prstGeom>
        </p:spPr>
      </p:pic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95536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70F59C1A-2239-41A8-9699-552BAB164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60032" y="6320353"/>
            <a:ext cx="33496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(Smith, 2019)</a:t>
            </a:r>
            <a:endParaRPr lang="en-GB" altLang="en-US" sz="18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pic>
        <p:nvPicPr>
          <p:cNvPr id="9" name="Picture 2" descr="Image result for university of wales trinity saint david">
            <a:extLst>
              <a:ext uri="{FF2B5EF4-FFF2-40B4-BE49-F238E27FC236}">
                <a16:creationId xmlns:a16="http://schemas.microsoft.com/office/drawing/2014/main" id="{5E3794B7-DE0F-4BB8-A78B-B8D18581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0DD63B-D9BD-4EF9-9CE6-BA32FE8D6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307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253F651-BE80-4780-ABEC-3D19913CD9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5570515"/>
              </p:ext>
            </p:extLst>
          </p:nvPr>
        </p:nvGraphicFramePr>
        <p:xfrm>
          <a:off x="156479" y="1628800"/>
          <a:ext cx="8831042" cy="4564386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4415521">
                  <a:extLst>
                    <a:ext uri="{9D8B030D-6E8A-4147-A177-3AD203B41FA5}">
                      <a16:colId xmlns:a16="http://schemas.microsoft.com/office/drawing/2014/main" val="348572651"/>
                    </a:ext>
                  </a:extLst>
                </a:gridCol>
                <a:gridCol w="4415521">
                  <a:extLst>
                    <a:ext uri="{9D8B030D-6E8A-4147-A177-3AD203B41FA5}">
                      <a16:colId xmlns:a16="http://schemas.microsoft.com/office/drawing/2014/main" val="735506140"/>
                    </a:ext>
                  </a:extLst>
                </a:gridCol>
              </a:tblGrid>
              <a:tr h="45067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Benefits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Challenges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6696528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Direct way to connect with target audience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Additional resources to manage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2325095"/>
                  </a:ext>
                </a:extLst>
              </a:tr>
              <a:tr h="22846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Higher conversion rates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Time consuming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1938466"/>
                  </a:ext>
                </a:extLst>
              </a:tr>
              <a:tr h="22846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Better Consumer insights/analytics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Reduced control over postings/reviews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407196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Increases brand recognition and loyalty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Organic reach decreases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199643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Increases website traffic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Risk of self sabotage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335520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Personalised targeting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Pace of social media developments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426875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Cost effective and measurable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Complex vendor management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7518372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May improve SEOs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290771"/>
                  </a:ext>
                </a:extLst>
              </a:tr>
            </a:tbl>
          </a:graphicData>
        </a:graphic>
      </p:graphicFrame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95536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pic>
        <p:nvPicPr>
          <p:cNvPr id="9" name="Picture 2" descr="Image result for university of wales trinity saint david">
            <a:extLst>
              <a:ext uri="{FF2B5EF4-FFF2-40B4-BE49-F238E27FC236}">
                <a16:creationId xmlns:a16="http://schemas.microsoft.com/office/drawing/2014/main" id="{5E3794B7-DE0F-4BB8-A78B-B8D18581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AA3FF0C-9B9D-4379-91BE-120FA40FC3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F74BFE0-8D20-44AE-B4B8-D6930DF51AC0}"/>
              </a:ext>
            </a:extLst>
          </p:cNvPr>
          <p:cNvSpPr/>
          <p:nvPr/>
        </p:nvSpPr>
        <p:spPr>
          <a:xfrm>
            <a:off x="4860032" y="6144979"/>
            <a:ext cx="25939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Vinerean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2017)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A357D3B-C906-40E0-9C18-E6F05C5B55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4" y="-27384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180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Case Study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7504" y="1556792"/>
            <a:ext cx="8466933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000" b="1" dirty="0">
                <a:latin typeface="Bookman Old Style" pitchFamily="18" charset="0"/>
                <a:ea typeface="Batang" pitchFamily="18" charset="-127"/>
              </a:rPr>
              <a:t>Brand - Snapchat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1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F351B7-181E-428D-9557-AF0075C071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6E233C9-7F94-4834-BBE5-E7CC97EFF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81A2FD-C07F-46AB-8DBB-904A6825C3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670" y="1916832"/>
            <a:ext cx="7620660" cy="4651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508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Case Study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7504" y="1556792"/>
            <a:ext cx="8466933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indent="0" eaLnBrk="1" hangingPunct="1"/>
            <a:r>
              <a:rPr lang="en-GB" altLang="en-US" sz="2000" b="1" dirty="0">
                <a:latin typeface="Bookman Old Style" pitchFamily="18" charset="0"/>
                <a:ea typeface="Batang" pitchFamily="18" charset="-127"/>
              </a:rPr>
              <a:t>Brand - Fashion Nova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1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43BD4CA1-9565-4985-971B-4EA0FF2D40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2932528"/>
              </p:ext>
            </p:extLst>
          </p:nvPr>
        </p:nvGraphicFramePr>
        <p:xfrm>
          <a:off x="446856" y="1556792"/>
          <a:ext cx="8517632" cy="5163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2D56C5E8-9B6A-4DED-A413-232D15F476E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C4FB581-6DF4-46A6-A600-AC2DD532D11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590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Case Study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53539" y="1628800"/>
            <a:ext cx="8466933" cy="556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Why is Fashion </a:t>
            </a:r>
            <a:r>
              <a:rPr lang="en-GB" altLang="en-US" sz="2400" dirty="0" err="1">
                <a:latin typeface="Bookman Old Style" pitchFamily="18" charset="0"/>
                <a:ea typeface="Batang" pitchFamily="18" charset="-127"/>
              </a:rPr>
              <a:t>Novas</a:t>
            </a: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 success so amazing when they did NOT…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marL="0" indent="0" eaLnBrk="1" hangingPunct="1"/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                                           </a:t>
            </a:r>
          </a:p>
          <a:p>
            <a:pPr marL="0" indent="0" eaLnBrk="1" hangingPunct="1"/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                                                                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(Hughes, 2018)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40D23CD-C251-46A8-816B-41390C696C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9046101"/>
              </p:ext>
            </p:extLst>
          </p:nvPr>
        </p:nvGraphicFramePr>
        <p:xfrm>
          <a:off x="539552" y="2245320"/>
          <a:ext cx="669674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998A0271-84CA-4B6D-8FE7-E3A94A8BC38B}"/>
              </a:ext>
            </a:extLst>
          </p:cNvPr>
          <p:cNvGrpSpPr/>
          <p:nvPr/>
        </p:nvGrpSpPr>
        <p:grpSpPr>
          <a:xfrm>
            <a:off x="4684044" y="2679393"/>
            <a:ext cx="3996421" cy="3387598"/>
            <a:chOff x="1716695" y="374457"/>
            <a:chExt cx="3996421" cy="3387598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3D7B69-B9E5-4D38-8882-C85817284DBB}"/>
                </a:ext>
              </a:extLst>
            </p:cNvPr>
            <p:cNvSpPr/>
            <p:nvPr/>
          </p:nvSpPr>
          <p:spPr>
            <a:xfrm>
              <a:off x="4032456" y="2858475"/>
              <a:ext cx="1680660" cy="90358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99A1510-C2EA-41A9-B49E-1E4F2432270E}"/>
                </a:ext>
              </a:extLst>
            </p:cNvPr>
            <p:cNvSpPr txBox="1"/>
            <p:nvPr/>
          </p:nvSpPr>
          <p:spPr>
            <a:xfrm>
              <a:off x="1716695" y="374457"/>
              <a:ext cx="1907704" cy="9035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53340" numCol="1" spcCol="1270" anchor="ctr" anchorCtr="0">
              <a:noAutofit/>
            </a:bodyPr>
            <a:lstStyle/>
            <a:p>
              <a:pPr lvl="0"/>
              <a:r>
                <a:rPr lang="en-GB" sz="1400" u="sng" dirty="0"/>
                <a:t>Most searched fashion brand on internet by 2018</a:t>
              </a:r>
              <a:endParaRPr lang="en-US" sz="1400" dirty="0"/>
            </a:p>
          </p:txBody>
        </p:sp>
      </p:grpSp>
      <p:pic>
        <p:nvPicPr>
          <p:cNvPr id="16" name="Picture 15">
            <a:extLst>
              <a:ext uri="{FF2B5EF4-FFF2-40B4-BE49-F238E27FC236}">
                <a16:creationId xmlns:a16="http://schemas.microsoft.com/office/drawing/2014/main" id="{B27DEB4D-1785-432E-BD04-640B81AEE57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58FA8E9-15E8-4B86-B290-DB7EDDD95C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391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Evidence Base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2099022"/>
            <a:ext cx="7704856" cy="2626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Social media = 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Empowers and engages customers in brand interactions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(Lou, 2016)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Provides new tools in search, evaluation &amp; purchase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Neti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2011)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Generates co-created value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(Lou, 2016)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F962F8-EB48-41D3-B107-FBEB3C05D9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8FE27CF-47F9-44B2-A390-F73691B36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570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Evidence Base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2027014"/>
            <a:ext cx="7704856" cy="452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Vinerean</a:t>
            </a:r>
            <a:r>
              <a:rPr lang="en-GB" altLang="en-US" sz="24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(2017) </a:t>
            </a: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paper examined strategic opportunities of social media marketing for organisations.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Findings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Social media instigates impulse purchases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Drives sales from new and existing customers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Provides marketing intelligence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Active users have more positive attitudes to advertising</a:t>
            </a:r>
            <a:endParaRPr lang="en-GB" altLang="en-US" sz="28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345406B-C38F-40D3-A02E-7EEA6EB8D5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4FCE46-CE3B-4AC8-97CB-C9906924C8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624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546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Evidence Base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2027014"/>
            <a:ext cx="7704856" cy="452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Findings</a:t>
            </a:r>
          </a:p>
          <a:p>
            <a:pPr marL="0" indent="0" eaLnBrk="1" hangingPunct="1"/>
            <a:endParaRPr lang="en-GB" altLang="en-US" sz="10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Social media advertising is differentiating factor in online interactive settings</a:t>
            </a:r>
          </a:p>
          <a:p>
            <a:pPr marL="457200" lvl="1" indent="0" eaLnBrk="1" hangingPunct="1"/>
            <a:endParaRPr lang="en-GB" altLang="en-US" sz="10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54% of customer purchases influenced by social media communications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FCC1F6-6B1F-4690-91A6-9E83DE359C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0265AB3-81C3-4FA0-AE18-967CE3BACF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628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251520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sz="3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Recommendations for marketers</a:t>
            </a:r>
            <a:endParaRPr lang="en-US" altLang="en-US" sz="3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19572" y="1810990"/>
            <a:ext cx="7704856" cy="504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Direct purchasing from social media platforms</a:t>
            </a:r>
            <a:endParaRPr lang="en-GB" altLang="en-US" sz="5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Co-creation of products and services between brand and consumers 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Increasing personalised experiences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Repurposing of content by brand consumers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Increased video marketing content on social media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Increasing AI incorporation with social media for more personalised content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marL="0" indent="0" eaLnBrk="1" hangingPunct="1"/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                                           (Lindsey-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Mulikin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&amp; 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Borin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2017,</a:t>
            </a:r>
          </a:p>
          <a:p>
            <a:pPr marL="0" indent="0" eaLnBrk="1" hangingPunct="1"/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                                                         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Vargos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&amp; 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Lusch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2016)</a:t>
            </a:r>
          </a:p>
          <a:p>
            <a:pPr marL="0" indent="0" eaLnBrk="1" hangingPunct="1"/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0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2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08A3126-E574-4062-9F62-DE19CBB248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C9DBA3B-AB03-4FEB-9175-1FE52D8F8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212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DD56AA0-EDFC-4A87-9928-88192CA1D6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88" t="82893" r="16925" b="9795"/>
          <a:stretch/>
        </p:blipFill>
        <p:spPr>
          <a:xfrm>
            <a:off x="10064" y="6331386"/>
            <a:ext cx="9133936" cy="553998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itle 4"/>
          <p:cNvSpPr>
            <a:spLocks noGrp="1" noChangeArrowheads="1"/>
          </p:cNvSpPr>
          <p:nvPr>
            <p:ph type="title"/>
          </p:nvPr>
        </p:nvSpPr>
        <p:spPr bwMode="auto">
          <a:xfrm>
            <a:off x="1179513" y="12700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sz="3600" dirty="0">
                <a:solidFill>
                  <a:srgbClr val="002060"/>
                </a:solidFill>
                <a:latin typeface="Bookman Old Style" pitchFamily="18" charset="0"/>
              </a:rPr>
              <a:t>References</a:t>
            </a:r>
            <a:endParaRPr lang="en-US" altLang="en-US" sz="36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Subtitle 1"/>
          <p:cNvSpPr txBox="1">
            <a:spLocks/>
          </p:cNvSpPr>
          <p:nvPr/>
        </p:nvSpPr>
        <p:spPr bwMode="auto">
          <a:xfrm>
            <a:off x="156478" y="1484784"/>
            <a:ext cx="8831043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normAutofit fontScale="85000" lnSpcReduction="20000"/>
          </a:bodyPr>
          <a:lstStyle>
            <a:defPPr>
              <a:defRPr lang="en-GB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sz="1400"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Albors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J, Ramos, J &amp; Hervas J (2008) ‘New learning network paradigm: Communities of objectives, crowdsourcing, wikis and open source’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Information Management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28, 194-202.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Chartered institute of Marketing (2015) A brief summary of marketing and how it works. Available at: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https://www.cim.co.uk/media/4772/7ps.pdf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01/09/19]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Choi, Y &amp;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Thoeni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(2016) ‘Social media: is this the new organizational stepchild?’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Business Review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28 (1), 21 - 38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Kelly-Holmes, H (2010) ‘Rethinking the macro–micro relationship: Some insights from the marketing domain’.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the Sociology of Language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Vol 202, 25-39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Lindsey-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Mullikin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 &amp;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Borin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 (2017) ‘Why strategy is key for successful social media sales’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Horizons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60(4), 473–482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Litsa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 (2018) 12 social media marketing trends to follow in 2019. Available at: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https://medium.com/swlh/12-social-media-marketing-trends-to-follow-in-2019-af2749d8019e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Lou, S (2016) ‘Getting real about social media marketing’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Dental Products Report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50(10), 58-59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https://search-proquest-com.ezproxy.uwtsd.ac.uk/docview/1837868566?accountid=130472&amp;rfr_id=info%3Axri%2Fsid%3Aprimo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Marketing-Insider (2019) THE MACRO ENVIRONMENT – SIX FORCES IN THE ENVIRONMENT OF A BUSINESS. Available at: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https://marketing-insider.eu/marketing-explained/part-ii-understanding-the-marketplace-and-consumers/macro-environment/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01/09/19]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Mehta, S (2018) Social media marketing trends 2019. Available at: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https://www.smartinsights.com/social-media-marketing/social-media-strategy/social-media-marketing-trends-2019/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Nehti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 (2011) ‘Social Media and its role in Marketing’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Enterprise Computing and Business Systems,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 1, 1-15.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https://www.ijecbs.com/July2011/13.pdf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05/09/19]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K (2019) 15 Reasons Why Marketing Through Social Media is a Must For Every Small Business. Available at: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https://www.lyfemarketing.com/blog/marketing-through-social-media/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Vargo, S &amp;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Lusch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 (2016) ‘Institutions and axioms: an extension and update of service-dominant logic’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the Academy of Marketing Science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44(1), 5-23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Vinerean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 (2017) ‘Importance of Strategic Social Media Marketing’ </a:t>
            </a:r>
            <a:r>
              <a:rPr lang="en-US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Expert Journal of Marketing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5 (1), 28-35. </a:t>
            </a:r>
            <a:r>
              <a:rPr lang="en-US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http://marketing.expertjournals.com/23446773-504/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</p:txBody>
      </p:sp>
      <p:pic>
        <p:nvPicPr>
          <p:cNvPr id="7" name="Picture 2" descr="Image result for university of wales trinity saint david">
            <a:extLst>
              <a:ext uri="{FF2B5EF4-FFF2-40B4-BE49-F238E27FC236}">
                <a16:creationId xmlns:a16="http://schemas.microsoft.com/office/drawing/2014/main" id="{370ABFDD-914F-4C98-853E-CC69BF3F2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F8189DA-05FE-4B23-A4D2-7ECF5395D30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064" y="44742"/>
            <a:ext cx="1572904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180675"/>
      </p:ext>
    </p:extLst>
  </p:cSld>
  <p:clrMapOvr>
    <a:masterClrMapping/>
  </p:clrMapOvr>
</p:sld>
</file>

<file path=ppt/theme/theme1.xml><?xml version="1.0" encoding="utf-8"?>
<a:theme xmlns:a="http://schemas.openxmlformats.org/drawingml/2006/main" name="Contemporary Portrait">
  <a:themeElements>
    <a:clrScheme name="Office Theme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Office Theme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Office Theme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Contemporary Portrait</Template>
  <TotalTime>5324</TotalTime>
  <Words>1145</Words>
  <Application>Microsoft Office PowerPoint</Application>
  <PresentationFormat>On-screen Show (4:3)</PresentationFormat>
  <Paragraphs>171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Black</vt:lpstr>
      <vt:lpstr>Bookman Old Style</vt:lpstr>
      <vt:lpstr>Calibri</vt:lpstr>
      <vt:lpstr>Monotype Sorts</vt:lpstr>
      <vt:lpstr>Tahoma</vt:lpstr>
      <vt:lpstr>Times New Roman</vt:lpstr>
      <vt:lpstr>Contemporary Portrait</vt:lpstr>
      <vt:lpstr>PowerPoint Presentation</vt:lpstr>
      <vt:lpstr>Marketing Background</vt:lpstr>
      <vt:lpstr>Marketing Development</vt:lpstr>
      <vt:lpstr>Social Media Marketing</vt:lpstr>
      <vt:lpstr>Social Media Marketing</vt:lpstr>
      <vt:lpstr>Social Media Marketing</vt:lpstr>
      <vt:lpstr>Social Media Marketing</vt:lpstr>
      <vt:lpstr>Marketing Case Study</vt:lpstr>
      <vt:lpstr>Marketing Case Study</vt:lpstr>
      <vt:lpstr>Marketing Case Study</vt:lpstr>
      <vt:lpstr>Evidence Base</vt:lpstr>
      <vt:lpstr>Evidence Base</vt:lpstr>
      <vt:lpstr>Evidence Base</vt:lpstr>
      <vt:lpstr>Recommendations for marketers</vt:lpstr>
      <vt:lpstr>References</vt:lpstr>
    </vt:vector>
  </TitlesOfParts>
  <Company>Ramsay Health Care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Nkata, Aubrey</dc:creator>
  <cp:lastModifiedBy>hazey</cp:lastModifiedBy>
  <cp:revision>87</cp:revision>
  <dcterms:created xsi:type="dcterms:W3CDTF">2019-01-04T14:40:26Z</dcterms:created>
  <dcterms:modified xsi:type="dcterms:W3CDTF">2019-09-06T15:18:34Z</dcterms:modified>
</cp:coreProperties>
</file>