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handoutMasterIdLst>
    <p:handoutMasterId r:id="rId11"/>
  </p:handoutMasterIdLst>
  <p:sldIdLst>
    <p:sldId id="263" r:id="rId5"/>
    <p:sldId id="266" r:id="rId6"/>
    <p:sldId id="265" r:id="rId7"/>
    <p:sldId id="267" r:id="rId8"/>
    <p:sldId id="268" r:id="rId9"/>
    <p:sldId id="269" r:id="rId10"/>
  </p:sldIdLst>
  <p:sldSz cx="10058400" cy="15544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5" pos="3168" userDrawn="1">
          <p15:clr>
            <a:srgbClr val="A4A3A4"/>
          </p15:clr>
        </p15:guide>
        <p15:guide id="6" orient="horz" pos="4896">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7B5C5"/>
    <a:srgbClr val="638CA6"/>
    <a:srgbClr val="78ABBF"/>
    <a:srgbClr val="517C8C"/>
    <a:srgbClr val="F27777"/>
    <a:srgbClr val="3B4654"/>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1192C4-BA85-4682-8039-11D80F197A9A}" v="11" dt="2026-08-07T12:54:19.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437" autoAdjust="0"/>
    <p:restoredTop sz="93686" autoAdjust="0"/>
  </p:normalViewPr>
  <p:slideViewPr>
    <p:cSldViewPr snapToGrid="0">
      <p:cViewPr>
        <p:scale>
          <a:sx n="50" d="100"/>
          <a:sy n="50" d="100"/>
        </p:scale>
        <p:origin x="1180" y="-2292"/>
      </p:cViewPr>
      <p:guideLst>
        <p:guide pos="3168"/>
        <p:guide orient="horz" pos="4896"/>
      </p:guideLst>
    </p:cSldViewPr>
  </p:slideViewPr>
  <p:notesTextViewPr>
    <p:cViewPr>
      <p:scale>
        <a:sx n="1" d="1"/>
        <a:sy n="1" d="1"/>
      </p:scale>
      <p:origin x="0" y="0"/>
    </p:cViewPr>
  </p:notesTextViewPr>
  <p:sorterViewPr>
    <p:cViewPr>
      <p:scale>
        <a:sx n="110" d="100"/>
        <a:sy n="110" d="100"/>
      </p:scale>
      <p:origin x="0" y="-153"/>
    </p:cViewPr>
  </p:sorterViewPr>
  <p:notesViewPr>
    <p:cSldViewPr snapToGrid="0" showGuides="1">
      <p:cViewPr varScale="1">
        <p:scale>
          <a:sx n="48" d="100"/>
          <a:sy n="48" d="100"/>
        </p:scale>
        <p:origin x="1827" y="3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Christopher" userId="8a65886159ece46b" providerId="LiveId" clId="{4DA82AAD-201F-432E-99CF-582BE1063545}"/>
    <pc:docChg chg="undo custSel addSld delSld modSld">
      <pc:chgData name="Lauren Christopher" userId="8a65886159ece46b" providerId="LiveId" clId="{4DA82AAD-201F-432E-99CF-582BE1063545}" dt="2026-08-07T12:57:26.607" v="984" actId="1076"/>
      <pc:docMkLst>
        <pc:docMk/>
      </pc:docMkLst>
      <pc:sldChg chg="addSp delSp modSp mod">
        <pc:chgData name="Lauren Christopher" userId="8a65886159ece46b" providerId="LiveId" clId="{4DA82AAD-201F-432E-99CF-582BE1063545}" dt="2026-08-07T12:57:26.607" v="984" actId="1076"/>
        <pc:sldMkLst>
          <pc:docMk/>
          <pc:sldMk cId="558875851" sldId="263"/>
        </pc:sldMkLst>
        <pc:spChg chg="add mod">
          <ac:chgData name="Lauren Christopher" userId="8a65886159ece46b" providerId="LiveId" clId="{4DA82AAD-201F-432E-99CF-582BE1063545}" dt="2026-08-07T12:57:26.607" v="984" actId="1076"/>
          <ac:spMkLst>
            <pc:docMk/>
            <pc:sldMk cId="558875851" sldId="263"/>
            <ac:spMk id="2" creationId="{5D198E65-7485-C5A5-05BB-14D8181AA69A}"/>
          </ac:spMkLst>
        </pc:spChg>
        <pc:spChg chg="del mod">
          <ac:chgData name="Lauren Christopher" userId="8a65886159ece46b" providerId="LiveId" clId="{4DA82AAD-201F-432E-99CF-582BE1063545}" dt="2026-08-07T12:56:12.920" v="888" actId="21"/>
          <ac:spMkLst>
            <pc:docMk/>
            <pc:sldMk cId="558875851" sldId="263"/>
            <ac:spMk id="3" creationId="{9BCE31B1-1258-434F-A613-5FBC8E871B17}"/>
          </ac:spMkLst>
        </pc:spChg>
      </pc:sldChg>
      <pc:sldChg chg="modSp mod">
        <pc:chgData name="Lauren Christopher" userId="8a65886159ece46b" providerId="LiveId" clId="{4DA82AAD-201F-432E-99CF-582BE1063545}" dt="2026-08-07T12:25:31.502" v="284" actId="113"/>
        <pc:sldMkLst>
          <pc:docMk/>
          <pc:sldMk cId="1156781460" sldId="265"/>
        </pc:sldMkLst>
        <pc:graphicFrameChg chg="mod modGraphic">
          <ac:chgData name="Lauren Christopher" userId="8a65886159ece46b" providerId="LiveId" clId="{4DA82AAD-201F-432E-99CF-582BE1063545}" dt="2026-08-07T12:25:31.502" v="284" actId="113"/>
          <ac:graphicFrameMkLst>
            <pc:docMk/>
            <pc:sldMk cId="1156781460" sldId="265"/>
            <ac:graphicFrameMk id="6" creationId="{746ADF38-9BD0-FDC7-5372-A1C94C93BAC3}"/>
          </ac:graphicFrameMkLst>
        </pc:graphicFrameChg>
        <pc:graphicFrameChg chg="mod modGraphic">
          <ac:chgData name="Lauren Christopher" userId="8a65886159ece46b" providerId="LiveId" clId="{4DA82AAD-201F-432E-99CF-582BE1063545}" dt="2026-08-07T12:25:22.855" v="283" actId="255"/>
          <ac:graphicFrameMkLst>
            <pc:docMk/>
            <pc:sldMk cId="1156781460" sldId="265"/>
            <ac:graphicFrameMk id="7" creationId="{D8846D6B-2764-1EE9-8A17-8924E0B069B3}"/>
          </ac:graphicFrameMkLst>
        </pc:graphicFrameChg>
        <pc:graphicFrameChg chg="modGraphic">
          <ac:chgData name="Lauren Christopher" userId="8a65886159ece46b" providerId="LiveId" clId="{4DA82AAD-201F-432E-99CF-582BE1063545}" dt="2026-08-07T12:24:46.104" v="276" actId="207"/>
          <ac:graphicFrameMkLst>
            <pc:docMk/>
            <pc:sldMk cId="1156781460" sldId="265"/>
            <ac:graphicFrameMk id="8" creationId="{5651958C-314A-00EC-CC78-4BD5F44FD79F}"/>
          </ac:graphicFrameMkLst>
        </pc:graphicFrameChg>
      </pc:sldChg>
      <pc:sldChg chg="modSp mod">
        <pc:chgData name="Lauren Christopher" userId="8a65886159ece46b" providerId="LiveId" clId="{4DA82AAD-201F-432E-99CF-582BE1063545}" dt="2026-08-07T12:26:17.577" v="296" actId="207"/>
        <pc:sldMkLst>
          <pc:docMk/>
          <pc:sldMk cId="3452585083" sldId="266"/>
        </pc:sldMkLst>
        <pc:graphicFrameChg chg="modGraphic">
          <ac:chgData name="Lauren Christopher" userId="8a65886159ece46b" providerId="LiveId" clId="{4DA82AAD-201F-432E-99CF-582BE1063545}" dt="2026-08-07T12:25:44.568" v="288" actId="207"/>
          <ac:graphicFrameMkLst>
            <pc:docMk/>
            <pc:sldMk cId="3452585083" sldId="266"/>
            <ac:graphicFrameMk id="3" creationId="{428AF33A-3FEF-ACC1-F5CC-A707653D7C7C}"/>
          </ac:graphicFrameMkLst>
        </pc:graphicFrameChg>
        <pc:graphicFrameChg chg="modGraphic">
          <ac:chgData name="Lauren Christopher" userId="8a65886159ece46b" providerId="LiveId" clId="{4DA82AAD-201F-432E-99CF-582BE1063545}" dt="2026-08-07T12:25:59.489" v="292" actId="207"/>
          <ac:graphicFrameMkLst>
            <pc:docMk/>
            <pc:sldMk cId="3452585083" sldId="266"/>
            <ac:graphicFrameMk id="4" creationId="{813FEBD9-680C-FCDB-86F3-A58E2F95C72F}"/>
          </ac:graphicFrameMkLst>
        </pc:graphicFrameChg>
        <pc:graphicFrameChg chg="modGraphic">
          <ac:chgData name="Lauren Christopher" userId="8a65886159ece46b" providerId="LiveId" clId="{4DA82AAD-201F-432E-99CF-582BE1063545}" dt="2026-08-07T12:26:17.577" v="296" actId="207"/>
          <ac:graphicFrameMkLst>
            <pc:docMk/>
            <pc:sldMk cId="3452585083" sldId="266"/>
            <ac:graphicFrameMk id="5" creationId="{B6EB971D-132D-043B-0D8A-088D0F4F67E1}"/>
          </ac:graphicFrameMkLst>
        </pc:graphicFrameChg>
      </pc:sldChg>
      <pc:sldChg chg="modSp mod">
        <pc:chgData name="Lauren Christopher" userId="8a65886159ece46b" providerId="LiveId" clId="{4DA82AAD-201F-432E-99CF-582BE1063545}" dt="2026-08-07T12:27:12.324" v="305" actId="255"/>
        <pc:sldMkLst>
          <pc:docMk/>
          <pc:sldMk cId="3276304208" sldId="267"/>
        </pc:sldMkLst>
        <pc:graphicFrameChg chg="modGraphic">
          <ac:chgData name="Lauren Christopher" userId="8a65886159ece46b" providerId="LiveId" clId="{4DA82AAD-201F-432E-99CF-582BE1063545}" dt="2026-08-07T12:26:39.180" v="299" actId="255"/>
          <ac:graphicFrameMkLst>
            <pc:docMk/>
            <pc:sldMk cId="3276304208" sldId="267"/>
            <ac:graphicFrameMk id="2" creationId="{88E0AB95-62E8-15D3-1BFA-AFCF691E3788}"/>
          </ac:graphicFrameMkLst>
        </pc:graphicFrameChg>
        <pc:graphicFrameChg chg="mod modGraphic">
          <ac:chgData name="Lauren Christopher" userId="8a65886159ece46b" providerId="LiveId" clId="{4DA82AAD-201F-432E-99CF-582BE1063545}" dt="2026-08-07T12:26:52.331" v="302" actId="255"/>
          <ac:graphicFrameMkLst>
            <pc:docMk/>
            <pc:sldMk cId="3276304208" sldId="267"/>
            <ac:graphicFrameMk id="3" creationId="{144E99E3-E598-AC9B-7458-01C9D2B978C7}"/>
          </ac:graphicFrameMkLst>
        </pc:graphicFrameChg>
        <pc:graphicFrameChg chg="modGraphic">
          <ac:chgData name="Lauren Christopher" userId="8a65886159ece46b" providerId="LiveId" clId="{4DA82AAD-201F-432E-99CF-582BE1063545}" dt="2026-08-07T12:27:12.324" v="305" actId="255"/>
          <ac:graphicFrameMkLst>
            <pc:docMk/>
            <pc:sldMk cId="3276304208" sldId="267"/>
            <ac:graphicFrameMk id="4" creationId="{D004654C-1AA9-CBB7-A922-05FCE8B7AA6B}"/>
          </ac:graphicFrameMkLst>
        </pc:graphicFrameChg>
      </pc:sldChg>
      <pc:sldChg chg="delSp modSp new mod">
        <pc:chgData name="Lauren Christopher" userId="8a65886159ece46b" providerId="LiveId" clId="{4DA82AAD-201F-432E-99CF-582BE1063545}" dt="2026-08-07T12:23:54.662" v="270" actId="207"/>
        <pc:sldMkLst>
          <pc:docMk/>
          <pc:sldMk cId="3587160469" sldId="268"/>
        </pc:sldMkLst>
        <pc:spChg chg="mod">
          <ac:chgData name="Lauren Christopher" userId="8a65886159ece46b" providerId="LiveId" clId="{4DA82AAD-201F-432E-99CF-582BE1063545}" dt="2026-08-07T12:23:54.662" v="270" actId="207"/>
          <ac:spMkLst>
            <pc:docMk/>
            <pc:sldMk cId="3587160469" sldId="268"/>
            <ac:spMk id="2" creationId="{CE6F8A8E-6B7F-1D90-58F3-1683F34238C1}"/>
          </ac:spMkLst>
        </pc:spChg>
        <pc:spChg chg="del">
          <ac:chgData name="Lauren Christopher" userId="8a65886159ece46b" providerId="LiveId" clId="{4DA82AAD-201F-432E-99CF-582BE1063545}" dt="2026-08-07T12:19:34.403" v="25" actId="21"/>
          <ac:spMkLst>
            <pc:docMk/>
            <pc:sldMk cId="3587160469" sldId="268"/>
            <ac:spMk id="3" creationId="{45D1D1DC-D5FF-CF82-89F4-D107C17D164E}"/>
          </ac:spMkLst>
        </pc:spChg>
      </pc:sldChg>
      <pc:sldChg chg="addSp delSp modSp new del mod">
        <pc:chgData name="Lauren Christopher" userId="8a65886159ece46b" providerId="LiveId" clId="{4DA82AAD-201F-432E-99CF-582BE1063545}" dt="2026-08-07T12:18:44.994" v="23" actId="2696"/>
        <pc:sldMkLst>
          <pc:docMk/>
          <pc:sldMk cId="3901190166" sldId="268"/>
        </pc:sldMkLst>
        <pc:spChg chg="del mod">
          <ac:chgData name="Lauren Christopher" userId="8a65886159ece46b" providerId="LiveId" clId="{4DA82AAD-201F-432E-99CF-582BE1063545}" dt="2026-08-07T12:16:55.022" v="13" actId="21"/>
          <ac:spMkLst>
            <pc:docMk/>
            <pc:sldMk cId="3901190166" sldId="268"/>
            <ac:spMk id="2" creationId="{68870AA9-79A7-718A-FC07-E2AF77622E87}"/>
          </ac:spMkLst>
        </pc:spChg>
        <pc:spChg chg="del">
          <ac:chgData name="Lauren Christopher" userId="8a65886159ece46b" providerId="LiveId" clId="{4DA82AAD-201F-432E-99CF-582BE1063545}" dt="2026-08-07T12:17:01.034" v="14" actId="21"/>
          <ac:spMkLst>
            <pc:docMk/>
            <pc:sldMk cId="3901190166" sldId="268"/>
            <ac:spMk id="3" creationId="{C843C17A-C888-6E6C-E60B-B7FDF3A36CF9}"/>
          </ac:spMkLst>
        </pc:spChg>
        <pc:spChg chg="del">
          <ac:chgData name="Lauren Christopher" userId="8a65886159ece46b" providerId="LiveId" clId="{4DA82AAD-201F-432E-99CF-582BE1063545}" dt="2026-08-07T12:17:12.392" v="15" actId="21"/>
          <ac:spMkLst>
            <pc:docMk/>
            <pc:sldMk cId="3901190166" sldId="268"/>
            <ac:spMk id="4" creationId="{2B2CBDB4-74B6-654D-B653-9F881DD1EDC8}"/>
          </ac:spMkLst>
        </pc:spChg>
        <pc:spChg chg="del">
          <ac:chgData name="Lauren Christopher" userId="8a65886159ece46b" providerId="LiveId" clId="{4DA82AAD-201F-432E-99CF-582BE1063545}" dt="2026-08-07T12:17:16.989" v="16" actId="21"/>
          <ac:spMkLst>
            <pc:docMk/>
            <pc:sldMk cId="3901190166" sldId="268"/>
            <ac:spMk id="5" creationId="{9B086706-E5D1-AEB7-7A40-248DCCBD20AF}"/>
          </ac:spMkLst>
        </pc:spChg>
        <pc:spChg chg="add del mod">
          <ac:chgData name="Lauren Christopher" userId="8a65886159ece46b" providerId="LiveId" clId="{4DA82AAD-201F-432E-99CF-582BE1063545}" dt="2026-08-07T12:18:42.506" v="22"/>
          <ac:spMkLst>
            <pc:docMk/>
            <pc:sldMk cId="3901190166" sldId="268"/>
            <ac:spMk id="6" creationId="{D536EC73-3D82-E0C1-7968-83AC102BBC96}"/>
          </ac:spMkLst>
        </pc:spChg>
        <pc:spChg chg="add mod">
          <ac:chgData name="Lauren Christopher" userId="8a65886159ece46b" providerId="LiveId" clId="{4DA82AAD-201F-432E-99CF-582BE1063545}" dt="2026-08-07T12:18:27.047" v="20"/>
          <ac:spMkLst>
            <pc:docMk/>
            <pc:sldMk cId="3901190166" sldId="268"/>
            <ac:spMk id="7" creationId="{A3D01E25-A7DD-7ADA-DB51-18B41574E14E}"/>
          </ac:spMkLst>
        </pc:spChg>
      </pc:sldChg>
      <pc:sldChg chg="addSp delSp modSp add del mod">
        <pc:chgData name="Lauren Christopher" userId="8a65886159ece46b" providerId="LiveId" clId="{4DA82AAD-201F-432E-99CF-582BE1063545}" dt="2026-08-07T12:15:59.102" v="10" actId="2696"/>
        <pc:sldMkLst>
          <pc:docMk/>
          <pc:sldMk cId="4137509239" sldId="268"/>
        </pc:sldMkLst>
        <pc:spChg chg="add del mod">
          <ac:chgData name="Lauren Christopher" userId="8a65886159ece46b" providerId="LiveId" clId="{4DA82AAD-201F-432E-99CF-582BE1063545}" dt="2026-08-07T12:15:39.690" v="8"/>
          <ac:spMkLst>
            <pc:docMk/>
            <pc:sldMk cId="4137509239" sldId="268"/>
            <ac:spMk id="5" creationId="{5F9413C2-4084-1103-C27B-3B47EFBE2E3F}"/>
          </ac:spMkLst>
        </pc:spChg>
        <pc:spChg chg="add">
          <ac:chgData name="Lauren Christopher" userId="8a65886159ece46b" providerId="LiveId" clId="{4DA82AAD-201F-432E-99CF-582BE1063545}" dt="2026-08-07T12:15:43.296" v="9" actId="22"/>
          <ac:spMkLst>
            <pc:docMk/>
            <pc:sldMk cId="4137509239" sldId="268"/>
            <ac:spMk id="7" creationId="{63DFF1B2-67E2-AA5C-2DF8-F9B93C536DA0}"/>
          </ac:spMkLst>
        </pc:spChg>
        <pc:graphicFrameChg chg="del">
          <ac:chgData name="Lauren Christopher" userId="8a65886159ece46b" providerId="LiveId" clId="{4DA82AAD-201F-432E-99CF-582BE1063545}" dt="2026-08-07T12:14:47.100" v="3" actId="21"/>
          <ac:graphicFrameMkLst>
            <pc:docMk/>
            <pc:sldMk cId="4137509239" sldId="268"/>
            <ac:graphicFrameMk id="2" creationId="{AF0D7365-83A2-2F78-DFEB-C8AB203BDD13}"/>
          </ac:graphicFrameMkLst>
        </pc:graphicFrameChg>
        <pc:graphicFrameChg chg="del">
          <ac:chgData name="Lauren Christopher" userId="8a65886159ece46b" providerId="LiveId" clId="{4DA82AAD-201F-432E-99CF-582BE1063545}" dt="2026-08-07T12:14:52.880" v="4" actId="21"/>
          <ac:graphicFrameMkLst>
            <pc:docMk/>
            <pc:sldMk cId="4137509239" sldId="268"/>
            <ac:graphicFrameMk id="3" creationId="{DE78B67A-9239-9B00-D14A-2472C0557A5C}"/>
          </ac:graphicFrameMkLst>
        </pc:graphicFrameChg>
        <pc:graphicFrameChg chg="del">
          <ac:chgData name="Lauren Christopher" userId="8a65886159ece46b" providerId="LiveId" clId="{4DA82AAD-201F-432E-99CF-582BE1063545}" dt="2026-08-07T12:15:04.623" v="5" actId="21"/>
          <ac:graphicFrameMkLst>
            <pc:docMk/>
            <pc:sldMk cId="4137509239" sldId="268"/>
            <ac:graphicFrameMk id="4" creationId="{73A6552C-1D29-C11C-7D95-016A1E31394F}"/>
          </ac:graphicFrameMkLst>
        </pc:graphicFrameChg>
      </pc:sldChg>
      <pc:sldChg chg="modSp add mod">
        <pc:chgData name="Lauren Christopher" userId="8a65886159ece46b" providerId="LiveId" clId="{4DA82AAD-201F-432E-99CF-582BE1063545}" dt="2026-08-07T12:52:00.290" v="845" actId="114"/>
        <pc:sldMkLst>
          <pc:docMk/>
          <pc:sldMk cId="164457853" sldId="269"/>
        </pc:sldMkLst>
        <pc:spChg chg="mod">
          <ac:chgData name="Lauren Christopher" userId="8a65886159ece46b" providerId="LiveId" clId="{4DA82AAD-201F-432E-99CF-582BE1063545}" dt="2026-08-07T12:52:00.290" v="845" actId="114"/>
          <ac:spMkLst>
            <pc:docMk/>
            <pc:sldMk cId="164457853" sldId="269"/>
            <ac:spMk id="2" creationId="{7D6BF3E6-FCEE-BB9C-D957-2B06291E2F9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7EDA33B-8AF4-49DD-9568-14FC63C8681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5002DCE-A4B7-4779-9905-73933B19151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D085EB-B782-47B7-9EAC-EF50D1EF423D}" type="datetimeFigureOut">
              <a:rPr lang="en-US" smtClean="0"/>
              <a:t>8/7/2026</a:t>
            </a:fld>
            <a:endParaRPr lang="en-US"/>
          </a:p>
        </p:txBody>
      </p:sp>
      <p:sp>
        <p:nvSpPr>
          <p:cNvPr id="4" name="Footer Placeholder 3">
            <a:extLst>
              <a:ext uri="{FF2B5EF4-FFF2-40B4-BE49-F238E27FC236}">
                <a16:creationId xmlns:a16="http://schemas.microsoft.com/office/drawing/2014/main" id="{D80B905E-2D03-4680-AB72-CE430054264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9024D8A-8FBE-43C5-8122-F86912C7FFD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2C6FB0E-40F2-4D4E-B020-96595335C4E8}" type="slidenum">
              <a:rPr lang="en-US" smtClean="0"/>
              <a:t>‹#›</a:t>
            </a:fld>
            <a:endParaRPr lang="en-US"/>
          </a:p>
        </p:txBody>
      </p:sp>
    </p:spTree>
    <p:extLst>
      <p:ext uri="{BB962C8B-B14F-4D97-AF65-F5344CB8AC3E}">
        <p14:creationId xmlns:p14="http://schemas.microsoft.com/office/powerpoint/2010/main" val="13237077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5_Title Slide">
    <p:bg>
      <p:bgPr>
        <a:solidFill>
          <a:schemeClr val="accent2"/>
        </a:solidFill>
        <a:effectLst/>
      </p:bgPr>
    </p:bg>
    <p:spTree>
      <p:nvGrpSpPr>
        <p:cNvPr id="1" name=""/>
        <p:cNvGrpSpPr/>
        <p:nvPr/>
      </p:nvGrpSpPr>
      <p:grpSpPr>
        <a:xfrm>
          <a:off x="0" y="0"/>
          <a:ext cx="0" cy="0"/>
          <a:chOff x="0" y="0"/>
          <a:chExt cx="0" cy="0"/>
        </a:xfrm>
      </p:grpSpPr>
      <p:pic>
        <p:nvPicPr>
          <p:cNvPr id="4" name="Picture 3" descr="Ladders on a teal wall">
            <a:extLst>
              <a:ext uri="{FF2B5EF4-FFF2-40B4-BE49-F238E27FC236}">
                <a16:creationId xmlns:a16="http://schemas.microsoft.com/office/drawing/2014/main" id="{5CD4A0E4-7096-44D6-B0AC-94B97DD4DD3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0058400" cy="15544800"/>
          </a:xfrm>
          <a:prstGeom prst="rect">
            <a:avLst/>
          </a:prstGeom>
        </p:spPr>
      </p:pic>
      <p:sp>
        <p:nvSpPr>
          <p:cNvPr id="2" name="Title 1">
            <a:extLst>
              <a:ext uri="{FF2B5EF4-FFF2-40B4-BE49-F238E27FC236}">
                <a16:creationId xmlns:a16="http://schemas.microsoft.com/office/drawing/2014/main" id="{389B21A5-23F9-4FEE-93F5-FF6537D41DD1}"/>
              </a:ext>
            </a:extLst>
          </p:cNvPr>
          <p:cNvSpPr>
            <a:spLocks noGrp="1"/>
          </p:cNvSpPr>
          <p:nvPr>
            <p:ph type="title" hasCustomPrompt="1"/>
          </p:nvPr>
        </p:nvSpPr>
        <p:spPr>
          <a:xfrm>
            <a:off x="468006" y="5650992"/>
            <a:ext cx="8675370" cy="2002536"/>
          </a:xfrm>
        </p:spPr>
        <p:txBody>
          <a:bodyPr anchor="t"/>
          <a:lstStyle>
            <a:lvl1pPr>
              <a:defRPr sz="11000" b="1">
                <a:solidFill>
                  <a:schemeClr val="bg1"/>
                </a:solidFill>
              </a:defRPr>
            </a:lvl1pPr>
          </a:lstStyle>
          <a:p>
            <a:r>
              <a:rPr lang="en-US" dirty="0"/>
              <a:t>TITLE</a:t>
            </a:r>
          </a:p>
        </p:txBody>
      </p:sp>
      <p:sp>
        <p:nvSpPr>
          <p:cNvPr id="8" name="Text Placeholder 7">
            <a:extLst>
              <a:ext uri="{FF2B5EF4-FFF2-40B4-BE49-F238E27FC236}">
                <a16:creationId xmlns:a16="http://schemas.microsoft.com/office/drawing/2014/main" id="{D731EE0C-31B4-4928-A85F-FF6CC0278203}"/>
              </a:ext>
            </a:extLst>
          </p:cNvPr>
          <p:cNvSpPr>
            <a:spLocks noGrp="1"/>
          </p:cNvSpPr>
          <p:nvPr>
            <p:ph type="body" sz="quarter" idx="11" hasCustomPrompt="1"/>
          </p:nvPr>
        </p:nvSpPr>
        <p:spPr>
          <a:xfrm>
            <a:off x="530352" y="7123176"/>
            <a:ext cx="6629400" cy="2084832"/>
          </a:xfrm>
        </p:spPr>
        <p:txBody>
          <a:bodyPr/>
          <a:lstStyle>
            <a:lvl1pPr>
              <a:buNone/>
              <a:defRPr sz="6000">
                <a:solidFill>
                  <a:schemeClr val="bg1"/>
                </a:solidFill>
              </a:defRPr>
            </a:lvl1pPr>
            <a:lvl2pPr>
              <a:buNone/>
              <a:defRPr/>
            </a:lvl2pPr>
            <a:lvl3pPr>
              <a:buNone/>
              <a:defRPr/>
            </a:lvl3pPr>
            <a:lvl4pPr>
              <a:buNone/>
              <a:defRPr/>
            </a:lvl4pPr>
            <a:lvl5pPr>
              <a:buNone/>
              <a:defRPr/>
            </a:lvl5pPr>
          </a:lstStyle>
          <a:p>
            <a:pPr lvl="0"/>
            <a:r>
              <a:rPr lang="en-US" dirty="0"/>
              <a:t>ADD TEXT</a:t>
            </a:r>
          </a:p>
        </p:txBody>
      </p:sp>
    </p:spTree>
    <p:extLst>
      <p:ext uri="{BB962C8B-B14F-4D97-AF65-F5344CB8AC3E}">
        <p14:creationId xmlns:p14="http://schemas.microsoft.com/office/powerpoint/2010/main" val="228938278"/>
      </p:ext>
    </p:extLst>
  </p:cSld>
  <p:clrMapOvr>
    <a:masterClrMapping/>
  </p:clrMapOvr>
  <p:extLst>
    <p:ext uri="{DCECCB84-F9BA-43D5-87BE-67443E8EF086}">
      <p15:sldGuideLst xmlns:p15="http://schemas.microsoft.com/office/powerpoint/2012/main">
        <p15:guide id="1" pos="316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1_Title Slide">
    <p:bg>
      <p:bgPr>
        <a:solidFill>
          <a:schemeClr val="accent2"/>
        </a:solidFill>
        <a:effectLst/>
      </p:bgPr>
    </p:bg>
    <p:spTree>
      <p:nvGrpSpPr>
        <p:cNvPr id="1" name=""/>
        <p:cNvGrpSpPr/>
        <p:nvPr/>
      </p:nvGrpSpPr>
      <p:grpSpPr>
        <a:xfrm>
          <a:off x="0" y="0"/>
          <a:ext cx="0" cy="0"/>
          <a:chOff x="0" y="0"/>
          <a:chExt cx="0" cy="0"/>
        </a:xfrm>
      </p:grpSpPr>
      <p:pic>
        <p:nvPicPr>
          <p:cNvPr id="10" name="Picture 9" descr="Pottery Wheel">
            <a:extLst>
              <a:ext uri="{FF2B5EF4-FFF2-40B4-BE49-F238E27FC236}">
                <a16:creationId xmlns:a16="http://schemas.microsoft.com/office/drawing/2014/main" id="{F6656BF5-771E-45A9-B7D3-0F240E09E87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0058400" cy="15544800"/>
          </a:xfrm>
          <a:prstGeom prst="rect">
            <a:avLst/>
          </a:prstGeom>
        </p:spPr>
      </p:pic>
      <p:sp>
        <p:nvSpPr>
          <p:cNvPr id="2" name="Title 1">
            <a:extLst>
              <a:ext uri="{FF2B5EF4-FFF2-40B4-BE49-F238E27FC236}">
                <a16:creationId xmlns:a16="http://schemas.microsoft.com/office/drawing/2014/main" id="{40A05266-3EDA-4B50-BFD7-62115B43291D}"/>
              </a:ext>
            </a:extLst>
          </p:cNvPr>
          <p:cNvSpPr>
            <a:spLocks noGrp="1"/>
          </p:cNvSpPr>
          <p:nvPr>
            <p:ph type="title" hasCustomPrompt="1"/>
          </p:nvPr>
        </p:nvSpPr>
        <p:spPr>
          <a:xfrm>
            <a:off x="767367" y="1693939"/>
            <a:ext cx="9062433" cy="2517289"/>
          </a:xfrm>
        </p:spPr>
        <p:txBody>
          <a:bodyPr anchor="t"/>
          <a:lstStyle>
            <a:lvl1pPr>
              <a:defRPr sz="4800" b="0">
                <a:solidFill>
                  <a:schemeClr val="accent6"/>
                </a:solidFill>
              </a:defRPr>
            </a:lvl1pPr>
          </a:lstStyle>
          <a:p>
            <a:r>
              <a:rPr lang="en-US" dirty="0"/>
              <a:t>ADD TEXT</a:t>
            </a:r>
          </a:p>
        </p:txBody>
      </p:sp>
      <p:grpSp>
        <p:nvGrpSpPr>
          <p:cNvPr id="9" name="Group 8">
            <a:extLst>
              <a:ext uri="{FF2B5EF4-FFF2-40B4-BE49-F238E27FC236}">
                <a16:creationId xmlns:a16="http://schemas.microsoft.com/office/drawing/2014/main" id="{544F173B-180A-4852-AEE3-A1BDB46E4E13}"/>
              </a:ext>
              <a:ext uri="{C183D7F6-B498-43B3-948B-1728B52AA6E4}">
                <adec:decorative xmlns:adec="http://schemas.microsoft.com/office/drawing/2017/decorative" val="1"/>
              </a:ext>
            </a:extLst>
          </p:cNvPr>
          <p:cNvGrpSpPr/>
          <p:nvPr userDrawn="1"/>
        </p:nvGrpSpPr>
        <p:grpSpPr>
          <a:xfrm>
            <a:off x="2743200" y="4075206"/>
            <a:ext cx="7315200" cy="1371600"/>
            <a:chOff x="2743200" y="4072188"/>
            <a:chExt cx="7315200" cy="1371600"/>
          </a:xfrm>
        </p:grpSpPr>
        <p:cxnSp>
          <p:nvCxnSpPr>
            <p:cNvPr id="5" name="Straight Connector 4">
              <a:extLst>
                <a:ext uri="{FF2B5EF4-FFF2-40B4-BE49-F238E27FC236}">
                  <a16:creationId xmlns:a16="http://schemas.microsoft.com/office/drawing/2014/main" id="{3671FAE2-289A-49A9-9209-A23D28175035}"/>
                </a:ext>
              </a:extLst>
            </p:cNvPr>
            <p:cNvCxnSpPr>
              <a:cxnSpLocks/>
            </p:cNvCxnSpPr>
            <p:nvPr userDrawn="1"/>
          </p:nvCxnSpPr>
          <p:spPr>
            <a:xfrm flipH="1">
              <a:off x="2743200" y="5434826"/>
              <a:ext cx="7315200" cy="0"/>
            </a:xfrm>
            <a:prstGeom prst="line">
              <a:avLst/>
            </a:prstGeom>
            <a:ln w="635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6300E81-9DC6-4E2C-A510-7ADAA9852D3A}"/>
                </a:ext>
              </a:extLst>
            </p:cNvPr>
            <p:cNvCxnSpPr>
              <a:cxnSpLocks/>
            </p:cNvCxnSpPr>
            <p:nvPr userDrawn="1"/>
          </p:nvCxnSpPr>
          <p:spPr>
            <a:xfrm flipH="1">
              <a:off x="2743200" y="4075173"/>
              <a:ext cx="7315200" cy="0"/>
            </a:xfrm>
            <a:prstGeom prst="line">
              <a:avLst/>
            </a:prstGeom>
            <a:ln w="635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9A02358-E4D0-4BCE-880C-7BFC55F733B7}"/>
                </a:ext>
              </a:extLst>
            </p:cNvPr>
            <p:cNvCxnSpPr>
              <a:cxnSpLocks/>
            </p:cNvCxnSpPr>
            <p:nvPr userDrawn="1"/>
          </p:nvCxnSpPr>
          <p:spPr>
            <a:xfrm flipV="1">
              <a:off x="2777442" y="4072188"/>
              <a:ext cx="0" cy="1371600"/>
            </a:xfrm>
            <a:prstGeom prst="line">
              <a:avLst/>
            </a:prstGeom>
            <a:ln w="63500">
              <a:solidFill>
                <a:schemeClr val="accent6"/>
              </a:solidFill>
            </a:ln>
          </p:spPr>
          <p:style>
            <a:lnRef idx="1">
              <a:schemeClr val="accent1"/>
            </a:lnRef>
            <a:fillRef idx="0">
              <a:schemeClr val="accent1"/>
            </a:fillRef>
            <a:effectRef idx="0">
              <a:schemeClr val="accent1"/>
            </a:effectRef>
            <a:fontRef idx="minor">
              <a:schemeClr val="tx1"/>
            </a:fontRef>
          </p:style>
        </p:cxnSp>
      </p:grpSp>
      <p:sp>
        <p:nvSpPr>
          <p:cNvPr id="20" name="Text Placeholder 19">
            <a:extLst>
              <a:ext uri="{FF2B5EF4-FFF2-40B4-BE49-F238E27FC236}">
                <a16:creationId xmlns:a16="http://schemas.microsoft.com/office/drawing/2014/main" id="{11C60654-8CB3-4028-B021-802F55C5CA91}"/>
              </a:ext>
            </a:extLst>
          </p:cNvPr>
          <p:cNvSpPr>
            <a:spLocks noGrp="1"/>
          </p:cNvSpPr>
          <p:nvPr>
            <p:ph type="body" sz="quarter" idx="11" hasCustomPrompt="1"/>
          </p:nvPr>
        </p:nvSpPr>
        <p:spPr>
          <a:xfrm>
            <a:off x="758952" y="3154680"/>
            <a:ext cx="6775704" cy="1225296"/>
          </a:xfrm>
        </p:spPr>
        <p:txBody>
          <a:bodyPr/>
          <a:lstStyle>
            <a:lvl1pPr>
              <a:buNone/>
              <a:defRPr sz="8200" b="1">
                <a:solidFill>
                  <a:schemeClr val="accent6"/>
                </a:solidFill>
                <a:latin typeface="+mj-lt"/>
              </a:defRPr>
            </a:lvl1pPr>
            <a:lvl2pPr>
              <a:buNone/>
              <a:defRPr sz="8200">
                <a:solidFill>
                  <a:srgbClr val="97B5C5"/>
                </a:solidFill>
                <a:latin typeface="+mj-lt"/>
              </a:defRPr>
            </a:lvl2pPr>
            <a:lvl3pPr>
              <a:buNone/>
              <a:defRPr sz="8200">
                <a:solidFill>
                  <a:srgbClr val="97B5C5"/>
                </a:solidFill>
                <a:latin typeface="+mj-lt"/>
              </a:defRPr>
            </a:lvl3pPr>
            <a:lvl4pPr>
              <a:buNone/>
              <a:defRPr sz="8200">
                <a:solidFill>
                  <a:srgbClr val="97B5C5"/>
                </a:solidFill>
                <a:latin typeface="+mj-lt"/>
              </a:defRPr>
            </a:lvl4pPr>
            <a:lvl5pPr>
              <a:buNone/>
              <a:defRPr sz="8200">
                <a:solidFill>
                  <a:srgbClr val="97B5C5"/>
                </a:solidFill>
                <a:latin typeface="+mj-lt"/>
              </a:defRPr>
            </a:lvl5pPr>
          </a:lstStyle>
          <a:p>
            <a:pPr lvl="0"/>
            <a:r>
              <a:rPr lang="en-US" dirty="0"/>
              <a:t>ADD TEXT</a:t>
            </a:r>
          </a:p>
        </p:txBody>
      </p:sp>
      <p:sp>
        <p:nvSpPr>
          <p:cNvPr id="22" name="Text Placeholder 21">
            <a:extLst>
              <a:ext uri="{FF2B5EF4-FFF2-40B4-BE49-F238E27FC236}">
                <a16:creationId xmlns:a16="http://schemas.microsoft.com/office/drawing/2014/main" id="{ED08EDE4-7618-482D-8CC6-B43EFA12D604}"/>
              </a:ext>
            </a:extLst>
          </p:cNvPr>
          <p:cNvSpPr>
            <a:spLocks noGrp="1"/>
          </p:cNvSpPr>
          <p:nvPr>
            <p:ph type="body" sz="quarter" idx="12" hasCustomPrompt="1"/>
          </p:nvPr>
        </p:nvSpPr>
        <p:spPr>
          <a:xfrm>
            <a:off x="3081528" y="4203222"/>
            <a:ext cx="6748272" cy="1115568"/>
          </a:xfrm>
        </p:spPr>
        <p:txBody>
          <a:bodyPr>
            <a:noAutofit/>
          </a:bodyPr>
          <a:lstStyle>
            <a:lvl1pPr>
              <a:buNone/>
              <a:defRPr sz="8200">
                <a:solidFill>
                  <a:schemeClr val="bg1"/>
                </a:solidFill>
                <a:latin typeface="+mj-lt"/>
              </a:defRPr>
            </a:lvl1pPr>
            <a:lvl2pPr>
              <a:buNone/>
              <a:defRPr sz="8200">
                <a:solidFill>
                  <a:schemeClr val="bg1"/>
                </a:solidFill>
              </a:defRPr>
            </a:lvl2pPr>
            <a:lvl3pPr>
              <a:buNone/>
              <a:defRPr sz="8200">
                <a:solidFill>
                  <a:schemeClr val="bg1"/>
                </a:solidFill>
              </a:defRPr>
            </a:lvl3pPr>
            <a:lvl4pPr>
              <a:buNone/>
              <a:defRPr sz="8200">
                <a:solidFill>
                  <a:schemeClr val="bg1"/>
                </a:solidFill>
              </a:defRPr>
            </a:lvl4pPr>
            <a:lvl5pPr>
              <a:buNone/>
              <a:defRPr sz="8200">
                <a:solidFill>
                  <a:schemeClr val="bg1"/>
                </a:solidFill>
              </a:defRPr>
            </a:lvl5pPr>
          </a:lstStyle>
          <a:p>
            <a:pPr lvl="0"/>
            <a:r>
              <a:rPr lang="en-US" dirty="0"/>
              <a:t>ADD TEXT</a:t>
            </a:r>
          </a:p>
        </p:txBody>
      </p:sp>
      <p:sp>
        <p:nvSpPr>
          <p:cNvPr id="24" name="Text Placeholder 23">
            <a:extLst>
              <a:ext uri="{FF2B5EF4-FFF2-40B4-BE49-F238E27FC236}">
                <a16:creationId xmlns:a16="http://schemas.microsoft.com/office/drawing/2014/main" id="{F36BE4B7-7B80-48E0-8F6C-ABB99BFA9391}"/>
              </a:ext>
            </a:extLst>
          </p:cNvPr>
          <p:cNvSpPr>
            <a:spLocks noGrp="1"/>
          </p:cNvSpPr>
          <p:nvPr>
            <p:ph type="body" sz="quarter" idx="13" hasCustomPrompt="1"/>
          </p:nvPr>
        </p:nvSpPr>
        <p:spPr>
          <a:xfrm>
            <a:off x="3063240" y="5614416"/>
            <a:ext cx="5175504" cy="521208"/>
          </a:xfrm>
        </p:spPr>
        <p:txBody>
          <a:bodyPr/>
          <a:lstStyle>
            <a:lvl1pPr>
              <a:buNone/>
              <a:defRPr sz="2800">
                <a:solidFill>
                  <a:schemeClr val="accent6"/>
                </a:solidFill>
                <a:latin typeface="+mj-lt"/>
              </a:defRPr>
            </a:lvl1pPr>
            <a:lvl2pPr>
              <a:buNone/>
              <a:defRPr sz="2800">
                <a:solidFill>
                  <a:srgbClr val="97B5C5"/>
                </a:solidFill>
                <a:latin typeface="+mj-lt"/>
              </a:defRPr>
            </a:lvl2pPr>
            <a:lvl3pPr>
              <a:buNone/>
              <a:defRPr sz="2800">
                <a:solidFill>
                  <a:srgbClr val="97B5C5"/>
                </a:solidFill>
                <a:latin typeface="+mj-lt"/>
              </a:defRPr>
            </a:lvl3pPr>
            <a:lvl4pPr>
              <a:buNone/>
              <a:defRPr sz="2800">
                <a:solidFill>
                  <a:srgbClr val="97B5C5"/>
                </a:solidFill>
                <a:latin typeface="+mj-lt"/>
              </a:defRPr>
            </a:lvl4pPr>
            <a:lvl5pPr>
              <a:buNone/>
              <a:defRPr sz="2800">
                <a:solidFill>
                  <a:srgbClr val="97B5C5"/>
                </a:solidFill>
                <a:latin typeface="+mj-lt"/>
              </a:defRPr>
            </a:lvl5pPr>
          </a:lstStyle>
          <a:p>
            <a:pPr lvl="0"/>
            <a:r>
              <a:rPr lang="en-US" dirty="0"/>
              <a:t>Click to add text</a:t>
            </a:r>
          </a:p>
        </p:txBody>
      </p:sp>
    </p:spTree>
    <p:extLst>
      <p:ext uri="{BB962C8B-B14F-4D97-AF65-F5344CB8AC3E}">
        <p14:creationId xmlns:p14="http://schemas.microsoft.com/office/powerpoint/2010/main" val="1984294882"/>
      </p:ext>
    </p:extLst>
  </p:cSld>
  <p:clrMapOvr>
    <a:masterClrMapping/>
  </p:clrMapOvr>
  <p:extLst>
    <p:ext uri="{DCECCB84-F9BA-43D5-87BE-67443E8EF086}">
      <p15:sldGuideLst xmlns:p15="http://schemas.microsoft.com/office/powerpoint/2012/main">
        <p15:guide id="1" pos="3168"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7_Title Slide">
    <p:bg>
      <p:bgPr>
        <a:solidFill>
          <a:schemeClr val="accent2"/>
        </a:solidFill>
        <a:effectLst/>
      </p:bgPr>
    </p:bg>
    <p:spTree>
      <p:nvGrpSpPr>
        <p:cNvPr id="1" name=""/>
        <p:cNvGrpSpPr/>
        <p:nvPr/>
      </p:nvGrpSpPr>
      <p:grpSpPr>
        <a:xfrm>
          <a:off x="0" y="0"/>
          <a:ext cx="0" cy="0"/>
          <a:chOff x="0" y="0"/>
          <a:chExt cx="0" cy="0"/>
        </a:xfrm>
      </p:grpSpPr>
      <p:pic>
        <p:nvPicPr>
          <p:cNvPr id="6" name="Picture 5" descr="Pile of Books on a table">
            <a:extLst>
              <a:ext uri="{FF2B5EF4-FFF2-40B4-BE49-F238E27FC236}">
                <a16:creationId xmlns:a16="http://schemas.microsoft.com/office/drawing/2014/main" id="{8E32A0A7-6661-4A4C-A38D-AABA4113EFE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0058400" cy="15544800"/>
          </a:xfrm>
          <a:prstGeom prst="rect">
            <a:avLst/>
          </a:prstGeom>
        </p:spPr>
      </p:pic>
      <p:pic>
        <p:nvPicPr>
          <p:cNvPr id="26" name="Graphic 25">
            <a:extLst>
              <a:ext uri="{FF2B5EF4-FFF2-40B4-BE49-F238E27FC236}">
                <a16:creationId xmlns:a16="http://schemas.microsoft.com/office/drawing/2014/main" id="{9696DA0F-86A5-419C-B8A3-4F71241E4C8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58159" y="3943356"/>
            <a:ext cx="6009618" cy="529036"/>
          </a:xfrm>
          <a:prstGeom prst="rect">
            <a:avLst/>
          </a:prstGeom>
        </p:spPr>
      </p:pic>
      <p:pic>
        <p:nvPicPr>
          <p:cNvPr id="28" name="Graphic 27">
            <a:extLst>
              <a:ext uri="{FF2B5EF4-FFF2-40B4-BE49-F238E27FC236}">
                <a16:creationId xmlns:a16="http://schemas.microsoft.com/office/drawing/2014/main" id="{1C2D0C50-92E3-46DF-87E2-EFF3425D302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558159" y="7902320"/>
            <a:ext cx="6009618" cy="529036"/>
          </a:xfrm>
          <a:prstGeom prst="rect">
            <a:avLst/>
          </a:prstGeom>
        </p:spPr>
      </p:pic>
      <p:sp>
        <p:nvSpPr>
          <p:cNvPr id="4" name="Title 3">
            <a:extLst>
              <a:ext uri="{FF2B5EF4-FFF2-40B4-BE49-F238E27FC236}">
                <a16:creationId xmlns:a16="http://schemas.microsoft.com/office/drawing/2014/main" id="{4BAC8649-DF31-4155-B69A-8B818F8473D7}"/>
              </a:ext>
            </a:extLst>
          </p:cNvPr>
          <p:cNvSpPr>
            <a:spLocks noGrp="1"/>
          </p:cNvSpPr>
          <p:nvPr>
            <p:ph type="title" hasCustomPrompt="1"/>
          </p:nvPr>
        </p:nvSpPr>
        <p:spPr>
          <a:xfrm>
            <a:off x="3673704" y="4736257"/>
            <a:ext cx="4434098" cy="1423331"/>
          </a:xfrm>
        </p:spPr>
        <p:txBody>
          <a:bodyPr anchor="t"/>
          <a:lstStyle>
            <a:lvl1pPr>
              <a:defRPr sz="6600" b="1">
                <a:solidFill>
                  <a:schemeClr val="bg1"/>
                </a:solidFill>
              </a:defRPr>
            </a:lvl1pPr>
          </a:lstStyle>
          <a:p>
            <a:r>
              <a:rPr lang="en-US" dirty="0"/>
              <a:t>TITLE</a:t>
            </a:r>
          </a:p>
        </p:txBody>
      </p:sp>
      <p:sp>
        <p:nvSpPr>
          <p:cNvPr id="8" name="Text Placeholder 7">
            <a:extLst>
              <a:ext uri="{FF2B5EF4-FFF2-40B4-BE49-F238E27FC236}">
                <a16:creationId xmlns:a16="http://schemas.microsoft.com/office/drawing/2014/main" id="{ABBDFE0C-7698-4944-97F4-2BA4F7F121CE}"/>
              </a:ext>
            </a:extLst>
          </p:cNvPr>
          <p:cNvSpPr>
            <a:spLocks noGrp="1"/>
          </p:cNvSpPr>
          <p:nvPr>
            <p:ph type="body" sz="quarter" idx="12" hasCustomPrompt="1"/>
          </p:nvPr>
        </p:nvSpPr>
        <p:spPr>
          <a:xfrm>
            <a:off x="428847" y="4877078"/>
            <a:ext cx="4434098" cy="1361484"/>
          </a:xfrm>
        </p:spPr>
        <p:txBody>
          <a:bodyPr/>
          <a:lstStyle>
            <a:lvl1pPr>
              <a:buNone/>
              <a:defRPr sz="5000">
                <a:solidFill>
                  <a:schemeClr val="bg1"/>
                </a:solidFill>
                <a:latin typeface="+mn-lt"/>
              </a:defRPr>
            </a:lvl1pPr>
            <a:lvl2pPr>
              <a:buNone/>
              <a:defRPr>
                <a:latin typeface="+mj-lt"/>
              </a:defRPr>
            </a:lvl2pPr>
            <a:lvl3pPr>
              <a:buNone/>
              <a:defRPr>
                <a:latin typeface="+mj-lt"/>
              </a:defRPr>
            </a:lvl3pPr>
            <a:lvl4pPr>
              <a:buNone/>
              <a:defRPr>
                <a:latin typeface="+mj-lt"/>
              </a:defRPr>
            </a:lvl4pPr>
            <a:lvl5pPr>
              <a:buNone/>
              <a:defRPr>
                <a:latin typeface="+mj-lt"/>
              </a:defRPr>
            </a:lvl5pPr>
          </a:lstStyle>
          <a:p>
            <a:pPr lvl="0"/>
            <a:r>
              <a:rPr lang="en-US" dirty="0"/>
              <a:t>ADD TEXT</a:t>
            </a:r>
          </a:p>
        </p:txBody>
      </p:sp>
      <p:sp>
        <p:nvSpPr>
          <p:cNvPr id="5" name="Text Placeholder 4">
            <a:extLst>
              <a:ext uri="{FF2B5EF4-FFF2-40B4-BE49-F238E27FC236}">
                <a16:creationId xmlns:a16="http://schemas.microsoft.com/office/drawing/2014/main" id="{23C7AD36-F5AC-45B5-99FF-C7B535CACB6E}"/>
              </a:ext>
            </a:extLst>
          </p:cNvPr>
          <p:cNvSpPr>
            <a:spLocks noGrp="1"/>
          </p:cNvSpPr>
          <p:nvPr>
            <p:ph type="body" sz="quarter" idx="11" hasCustomPrompt="1"/>
          </p:nvPr>
        </p:nvSpPr>
        <p:spPr>
          <a:xfrm>
            <a:off x="428848" y="5769864"/>
            <a:ext cx="6477000" cy="1564343"/>
          </a:xfrm>
        </p:spPr>
        <p:txBody>
          <a:bodyPr/>
          <a:lstStyle>
            <a:lvl1pPr>
              <a:buNone/>
              <a:defRPr sz="5200" spc="0">
                <a:solidFill>
                  <a:schemeClr val="bg1"/>
                </a:solidFill>
              </a:defRPr>
            </a:lvl1pPr>
            <a:lvl2pPr>
              <a:buNone/>
              <a:defRPr/>
            </a:lvl2pPr>
            <a:lvl3pPr>
              <a:buNone/>
              <a:defRPr/>
            </a:lvl3pPr>
            <a:lvl4pPr>
              <a:buNone/>
              <a:defRPr/>
            </a:lvl4pPr>
            <a:lvl5pPr>
              <a:buNone/>
              <a:defRPr/>
            </a:lvl5pPr>
          </a:lstStyle>
          <a:p>
            <a:pPr lvl="0"/>
            <a:r>
              <a:rPr lang="en-US" dirty="0"/>
              <a:t>ADD TEXT</a:t>
            </a:r>
          </a:p>
        </p:txBody>
      </p:sp>
      <p:sp>
        <p:nvSpPr>
          <p:cNvPr id="3" name="Text Placeholder 2">
            <a:extLst>
              <a:ext uri="{FF2B5EF4-FFF2-40B4-BE49-F238E27FC236}">
                <a16:creationId xmlns:a16="http://schemas.microsoft.com/office/drawing/2014/main" id="{AB35C5CF-BEB7-4811-8B46-AF63B17AE5EB}"/>
              </a:ext>
            </a:extLst>
          </p:cNvPr>
          <p:cNvSpPr>
            <a:spLocks noGrp="1"/>
          </p:cNvSpPr>
          <p:nvPr>
            <p:ph type="body" sz="quarter" idx="10" hasCustomPrompt="1"/>
          </p:nvPr>
        </p:nvSpPr>
        <p:spPr>
          <a:xfrm>
            <a:off x="428848" y="6638247"/>
            <a:ext cx="6629400" cy="1314450"/>
          </a:xfrm>
        </p:spPr>
        <p:txBody>
          <a:bodyPr/>
          <a:lstStyle>
            <a:lvl1pPr>
              <a:buNone/>
              <a:defRPr sz="6600" b="1" spc="300">
                <a:solidFill>
                  <a:schemeClr val="bg1"/>
                </a:solidFill>
                <a:latin typeface="+mj-lt"/>
              </a:defRPr>
            </a:lvl1pPr>
            <a:lvl2pPr>
              <a:buNone/>
              <a:defRPr/>
            </a:lvl2pPr>
            <a:lvl3pPr>
              <a:buNone/>
              <a:defRPr/>
            </a:lvl3pPr>
            <a:lvl4pPr>
              <a:buNone/>
              <a:defRPr/>
            </a:lvl4pPr>
            <a:lvl5pPr>
              <a:buNone/>
              <a:defRPr/>
            </a:lvl5pPr>
          </a:lstStyle>
          <a:p>
            <a:pPr lvl="0"/>
            <a:r>
              <a:rPr lang="en-US" dirty="0"/>
              <a:t>ADD TEXT</a:t>
            </a:r>
          </a:p>
        </p:txBody>
      </p:sp>
    </p:spTree>
    <p:extLst>
      <p:ext uri="{BB962C8B-B14F-4D97-AF65-F5344CB8AC3E}">
        <p14:creationId xmlns:p14="http://schemas.microsoft.com/office/powerpoint/2010/main" val="1762854781"/>
      </p:ext>
    </p:extLst>
  </p:cSld>
  <p:clrMapOvr>
    <a:masterClrMapping/>
  </p:clrMapOvr>
  <p:extLst>
    <p:ext uri="{DCECCB84-F9BA-43D5-87BE-67443E8EF086}">
      <p15:sldGuideLst xmlns:p15="http://schemas.microsoft.com/office/powerpoint/2012/main">
        <p15:guide id="1" pos="3168"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91515" y="827620"/>
            <a:ext cx="8675370" cy="300460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91515" y="4138083"/>
            <a:ext cx="8675370" cy="98630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81284638"/>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Lst>
  <p:txStyles>
    <p:titleStyle>
      <a:lvl1pPr algn="l" defTabSz="1005840" rtl="0" eaLnBrk="1" latinLnBrk="0" hangingPunct="1">
        <a:lnSpc>
          <a:spcPct val="90000"/>
        </a:lnSpc>
        <a:spcBef>
          <a:spcPct val="0"/>
        </a:spcBef>
        <a:buNone/>
        <a:defRPr sz="4840" kern="1200">
          <a:solidFill>
            <a:schemeClr val="tx1"/>
          </a:solidFill>
          <a:latin typeface="+mj-lt"/>
          <a:ea typeface="+mj-ea"/>
          <a:cs typeface="+mj-cs"/>
        </a:defRPr>
      </a:lvl1pPr>
    </p:titleStyle>
    <p:bodyStyle>
      <a:lvl1pPr marL="251460" indent="-251460" algn="l" defTabSz="1005840" rtl="0" eaLnBrk="1" latinLnBrk="0" hangingPunct="1">
        <a:lnSpc>
          <a:spcPct val="90000"/>
        </a:lnSpc>
        <a:spcBef>
          <a:spcPts val="1100"/>
        </a:spcBef>
        <a:buFont typeface="Arial" panose="020B0604020202020204" pitchFamily="34" charset="0"/>
        <a:buChar char="•"/>
        <a:defRPr sz="3080" kern="1200">
          <a:solidFill>
            <a:schemeClr val="tx1"/>
          </a:solidFill>
          <a:latin typeface="+mn-lt"/>
          <a:ea typeface="+mn-ea"/>
          <a:cs typeface="+mn-cs"/>
        </a:defRPr>
      </a:lvl1pPr>
      <a:lvl2pPr marL="754380" indent="-251460" algn="l" defTabSz="1005840" rtl="0" eaLnBrk="1" latinLnBrk="0" hangingPunct="1">
        <a:lnSpc>
          <a:spcPct val="90000"/>
        </a:lnSpc>
        <a:spcBef>
          <a:spcPts val="550"/>
        </a:spcBef>
        <a:buFont typeface="Arial" panose="020B0604020202020204" pitchFamily="34" charset="0"/>
        <a:buChar char="•"/>
        <a:defRPr sz="2640" kern="1200">
          <a:solidFill>
            <a:schemeClr val="tx1"/>
          </a:solidFill>
          <a:latin typeface="+mn-lt"/>
          <a:ea typeface="+mn-ea"/>
          <a:cs typeface="+mn-cs"/>
        </a:defRPr>
      </a:lvl2pPr>
      <a:lvl3pPr marL="1257300" indent="-251460" algn="l" defTabSz="1005840" rtl="0" eaLnBrk="1" latinLnBrk="0" hangingPunct="1">
        <a:lnSpc>
          <a:spcPct val="90000"/>
        </a:lnSpc>
        <a:spcBef>
          <a:spcPts val="550"/>
        </a:spcBef>
        <a:buFont typeface="Arial" panose="020B0604020202020204" pitchFamily="34" charset="0"/>
        <a:buChar char="•"/>
        <a:defRPr sz="2200" kern="1200">
          <a:solidFill>
            <a:schemeClr val="tx1"/>
          </a:solidFill>
          <a:latin typeface="+mn-lt"/>
          <a:ea typeface="+mn-ea"/>
          <a:cs typeface="+mn-cs"/>
        </a:defRPr>
      </a:lvl3pPr>
      <a:lvl4pPr marL="176022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4pPr>
      <a:lvl5pPr marL="226314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5pPr>
      <a:lvl6pPr marL="276606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6pPr>
      <a:lvl7pPr marL="326898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7pPr>
      <a:lvl8pPr marL="377190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8pPr>
      <a:lvl9pPr marL="4274820" indent="-251460" algn="l" defTabSz="1005840" rtl="0" eaLnBrk="1" latinLnBrk="0" hangingPunct="1">
        <a:lnSpc>
          <a:spcPct val="90000"/>
        </a:lnSpc>
        <a:spcBef>
          <a:spcPts val="550"/>
        </a:spcBef>
        <a:buFont typeface="Arial" panose="020B0604020202020204" pitchFamily="34" charset="0"/>
        <a:buChar char="•"/>
        <a:defRPr sz="1980" kern="1200">
          <a:solidFill>
            <a:schemeClr val="tx1"/>
          </a:solidFill>
          <a:latin typeface="+mn-lt"/>
          <a:ea typeface="+mn-ea"/>
          <a:cs typeface="+mn-cs"/>
        </a:defRPr>
      </a:lvl9pPr>
    </p:bodyStyle>
    <p:otherStyle>
      <a:defPPr>
        <a:defRPr lang="en-US"/>
      </a:defPPr>
      <a:lvl1pPr marL="0" algn="l" defTabSz="1005840" rtl="0" eaLnBrk="1" latinLnBrk="0" hangingPunct="1">
        <a:defRPr sz="1980" kern="1200">
          <a:solidFill>
            <a:schemeClr val="tx1"/>
          </a:solidFill>
          <a:latin typeface="+mn-lt"/>
          <a:ea typeface="+mn-ea"/>
          <a:cs typeface="+mn-cs"/>
        </a:defRPr>
      </a:lvl1pPr>
      <a:lvl2pPr marL="502920" algn="l" defTabSz="1005840" rtl="0" eaLnBrk="1" latinLnBrk="0" hangingPunct="1">
        <a:defRPr sz="1980" kern="1200">
          <a:solidFill>
            <a:schemeClr val="tx1"/>
          </a:solidFill>
          <a:latin typeface="+mn-lt"/>
          <a:ea typeface="+mn-ea"/>
          <a:cs typeface="+mn-cs"/>
        </a:defRPr>
      </a:lvl2pPr>
      <a:lvl3pPr marL="1005840" algn="l" defTabSz="1005840" rtl="0" eaLnBrk="1" latinLnBrk="0" hangingPunct="1">
        <a:defRPr sz="1980" kern="1200">
          <a:solidFill>
            <a:schemeClr val="tx1"/>
          </a:solidFill>
          <a:latin typeface="+mn-lt"/>
          <a:ea typeface="+mn-ea"/>
          <a:cs typeface="+mn-cs"/>
        </a:defRPr>
      </a:lvl3pPr>
      <a:lvl4pPr marL="1508760" algn="l" defTabSz="1005840" rtl="0" eaLnBrk="1" latinLnBrk="0" hangingPunct="1">
        <a:defRPr sz="1980" kern="1200">
          <a:solidFill>
            <a:schemeClr val="tx1"/>
          </a:solidFill>
          <a:latin typeface="+mn-lt"/>
          <a:ea typeface="+mn-ea"/>
          <a:cs typeface="+mn-cs"/>
        </a:defRPr>
      </a:lvl4pPr>
      <a:lvl5pPr marL="2011680" algn="l" defTabSz="1005840" rtl="0" eaLnBrk="1" latinLnBrk="0" hangingPunct="1">
        <a:defRPr sz="1980" kern="1200">
          <a:solidFill>
            <a:schemeClr val="tx1"/>
          </a:solidFill>
          <a:latin typeface="+mn-lt"/>
          <a:ea typeface="+mn-ea"/>
          <a:cs typeface="+mn-cs"/>
        </a:defRPr>
      </a:lvl5pPr>
      <a:lvl6pPr marL="2514600" algn="l" defTabSz="1005840" rtl="0" eaLnBrk="1" latinLnBrk="0" hangingPunct="1">
        <a:defRPr sz="1980" kern="1200">
          <a:solidFill>
            <a:schemeClr val="tx1"/>
          </a:solidFill>
          <a:latin typeface="+mn-lt"/>
          <a:ea typeface="+mn-ea"/>
          <a:cs typeface="+mn-cs"/>
        </a:defRPr>
      </a:lvl6pPr>
      <a:lvl7pPr marL="3017520" algn="l" defTabSz="1005840" rtl="0" eaLnBrk="1" latinLnBrk="0" hangingPunct="1">
        <a:defRPr sz="1980" kern="1200">
          <a:solidFill>
            <a:schemeClr val="tx1"/>
          </a:solidFill>
          <a:latin typeface="+mn-lt"/>
          <a:ea typeface="+mn-ea"/>
          <a:cs typeface="+mn-cs"/>
        </a:defRPr>
      </a:lvl7pPr>
      <a:lvl8pPr marL="3520440" algn="l" defTabSz="1005840" rtl="0" eaLnBrk="1" latinLnBrk="0" hangingPunct="1">
        <a:defRPr sz="1980" kern="1200">
          <a:solidFill>
            <a:schemeClr val="tx1"/>
          </a:solidFill>
          <a:latin typeface="+mn-lt"/>
          <a:ea typeface="+mn-ea"/>
          <a:cs typeface="+mn-cs"/>
        </a:defRPr>
      </a:lvl8pPr>
      <a:lvl9pPr marL="4023360" algn="l" defTabSz="1005840" rtl="0" eaLnBrk="1" latinLnBrk="0" hangingPunct="1">
        <a:defRPr sz="19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www.nice.org.uk/" TargetMode="External"/><Relationship Id="rId1" Type="http://schemas.openxmlformats.org/officeDocument/2006/relationships/slideLayout" Target="../slideLayouts/slideLayout1.xml"/><Relationship Id="rId6" Type="http://schemas.openxmlformats.org/officeDocument/2006/relationships/hyperlink" Target="https://www.legislation.gov.uk/" TargetMode="External"/><Relationship Id="rId5" Type="http://schemas.openxmlformats.org/officeDocument/2006/relationships/hyperlink" Target="https://digital.nhs.uk/data-and-information/information-governance/guidance/information-sharing-in-multidisciplinary-teams" TargetMode="External"/><Relationship Id="rId4" Type="http://schemas.openxmlformats.org/officeDocument/2006/relationships/hyperlink" Target="https://www.england.nhs.uk/digital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DF10CC9A-4636-43C0-88A2-57A053204784}"/>
              </a:ext>
            </a:extLst>
          </p:cNvPr>
          <p:cNvSpPr>
            <a:spLocks noGrp="1"/>
          </p:cNvSpPr>
          <p:nvPr>
            <p:ph type="title"/>
          </p:nvPr>
        </p:nvSpPr>
        <p:spPr>
          <a:xfrm>
            <a:off x="196158" y="263446"/>
            <a:ext cx="8675370" cy="2002536"/>
          </a:xfrm>
        </p:spPr>
        <p:txBody>
          <a:bodyPr>
            <a:normAutofit fontScale="90000"/>
          </a:bodyPr>
          <a:lstStyle/>
          <a:p>
            <a:r>
              <a:rPr lang="en-GB" dirty="0"/>
              <a:t>Telehealth: Improving Healthcare Through Digital Innovation</a:t>
            </a:r>
            <a:endParaRPr lang="en-US" dirty="0"/>
          </a:p>
        </p:txBody>
      </p:sp>
      <p:sp>
        <p:nvSpPr>
          <p:cNvPr id="2" name="TextBox 1">
            <a:extLst>
              <a:ext uri="{FF2B5EF4-FFF2-40B4-BE49-F238E27FC236}">
                <a16:creationId xmlns:a16="http://schemas.microsoft.com/office/drawing/2014/main" id="{5D198E65-7485-C5A5-05BB-14D8181AA69A}"/>
              </a:ext>
            </a:extLst>
          </p:cNvPr>
          <p:cNvSpPr txBox="1"/>
          <p:nvPr/>
        </p:nvSpPr>
        <p:spPr>
          <a:xfrm>
            <a:off x="609600" y="8546263"/>
            <a:ext cx="5092700" cy="1754326"/>
          </a:xfrm>
          <a:prstGeom prst="rect">
            <a:avLst/>
          </a:prstGeom>
          <a:noFill/>
        </p:spPr>
        <p:txBody>
          <a:bodyPr wrap="square" rtlCol="0">
            <a:spAutoFit/>
          </a:bodyPr>
          <a:lstStyle/>
          <a:p>
            <a:r>
              <a:rPr lang="en-GB" dirty="0"/>
              <a:t>Module Code BMHP5014</a:t>
            </a:r>
          </a:p>
          <a:p>
            <a:r>
              <a:rPr lang="en-GB" dirty="0"/>
              <a:t>Module Name Changemakers Creativity and Valuation</a:t>
            </a:r>
          </a:p>
          <a:p>
            <a:r>
              <a:rPr lang="en-GB" dirty="0"/>
              <a:t>Component 2 Poster</a:t>
            </a:r>
          </a:p>
          <a:p>
            <a:r>
              <a:rPr lang="en-GB" dirty="0"/>
              <a:t>Student ID 2336889</a:t>
            </a:r>
          </a:p>
          <a:p>
            <a:r>
              <a:rPr lang="en-GB" dirty="0"/>
              <a:t>Name Lauren Christopher</a:t>
            </a:r>
          </a:p>
        </p:txBody>
      </p:sp>
    </p:spTree>
    <p:extLst>
      <p:ext uri="{BB962C8B-B14F-4D97-AF65-F5344CB8AC3E}">
        <p14:creationId xmlns:p14="http://schemas.microsoft.com/office/powerpoint/2010/main" val="558875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F17B6-5802-E843-0967-5F2DF19E8A1B}"/>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28AF33A-3FEF-ACC1-F5CC-A707653D7C7C}"/>
              </a:ext>
            </a:extLst>
          </p:cNvPr>
          <p:cNvGraphicFramePr>
            <a:graphicFrameLocks noGrp="1"/>
          </p:cNvGraphicFramePr>
          <p:nvPr>
            <p:extLst>
              <p:ext uri="{D42A27DB-BD31-4B8C-83A1-F6EECF244321}">
                <p14:modId xmlns:p14="http://schemas.microsoft.com/office/powerpoint/2010/main" val="2449674533"/>
              </p:ext>
            </p:extLst>
          </p:nvPr>
        </p:nvGraphicFramePr>
        <p:xfrm>
          <a:off x="362532" y="482737"/>
          <a:ext cx="6393867" cy="2450963"/>
        </p:xfrm>
        <a:graphic>
          <a:graphicData uri="http://schemas.openxmlformats.org/drawingml/2006/table">
            <a:tbl>
              <a:tblPr firstRow="1" firstCol="1" bandRow="1">
                <a:tableStyleId>{5C22544A-7EE6-4342-B048-85BDC9FD1C3A}</a:tableStyleId>
              </a:tblPr>
              <a:tblGrid>
                <a:gridCol w="1904828">
                  <a:extLst>
                    <a:ext uri="{9D8B030D-6E8A-4147-A177-3AD203B41FA5}">
                      <a16:colId xmlns:a16="http://schemas.microsoft.com/office/drawing/2014/main" val="2029792582"/>
                    </a:ext>
                  </a:extLst>
                </a:gridCol>
                <a:gridCol w="4489039">
                  <a:extLst>
                    <a:ext uri="{9D8B030D-6E8A-4147-A177-3AD203B41FA5}">
                      <a16:colId xmlns:a16="http://schemas.microsoft.com/office/drawing/2014/main" val="2990475637"/>
                    </a:ext>
                  </a:extLst>
                </a:gridCol>
              </a:tblGrid>
              <a:tr h="2450963">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1.Introduction</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Telehealth is the delivery, monitoring, regulation and management of healthcare services privately through digital communication technologies. It allows healthcare experts to deliver medical assistance without the need for clients to visit the healthcare facilities in person. People with chronic illness are one of the main consumers of telehealth services since they need to be monitored regularly and receive ongoing care.</a:t>
                      </a:r>
                    </a:p>
                    <a:p>
                      <a:pPr>
                        <a:buNone/>
                      </a:pPr>
                      <a:r>
                        <a:rPr lang="en-GB" sz="1100" b="0" kern="100" dirty="0">
                          <a:solidFill>
                            <a:schemeClr val="tx1"/>
                          </a:solidFill>
                          <a:effectLst/>
                          <a:latin typeface="Arial" panose="020B0604020202020204" pitchFamily="34" charset="0"/>
                          <a:cs typeface="Arial" panose="020B0604020202020204" pitchFamily="34" charset="0"/>
                        </a:rPr>
                        <a:t>Telehealth offers various benefits to patients and healthcare workers alike. It enables healthcare providers to be available anywhere in the world, increases communication between clinicians and patients, decreases waiting time for appointments and minimises unnecessary travel. This allows patients to be able to save time and money, and continuity of service be maintained.</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229362251"/>
                  </a:ext>
                </a:extLst>
              </a:tr>
            </a:tbl>
          </a:graphicData>
        </a:graphic>
      </p:graphicFrame>
      <p:graphicFrame>
        <p:nvGraphicFramePr>
          <p:cNvPr id="4" name="Table 3">
            <a:extLst>
              <a:ext uri="{FF2B5EF4-FFF2-40B4-BE49-F238E27FC236}">
                <a16:creationId xmlns:a16="http://schemas.microsoft.com/office/drawing/2014/main" id="{813FEBD9-680C-FCDB-86F3-A58E2F95C72F}"/>
              </a:ext>
            </a:extLst>
          </p:cNvPr>
          <p:cNvGraphicFramePr>
            <a:graphicFrameLocks noGrp="1"/>
          </p:cNvGraphicFramePr>
          <p:nvPr>
            <p:extLst>
              <p:ext uri="{D42A27DB-BD31-4B8C-83A1-F6EECF244321}">
                <p14:modId xmlns:p14="http://schemas.microsoft.com/office/powerpoint/2010/main" val="370733671"/>
              </p:ext>
            </p:extLst>
          </p:nvPr>
        </p:nvGraphicFramePr>
        <p:xfrm>
          <a:off x="696885" y="4485481"/>
          <a:ext cx="5725160" cy="335280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3569489620"/>
                    </a:ext>
                  </a:extLst>
                </a:gridCol>
                <a:gridCol w="4019550">
                  <a:extLst>
                    <a:ext uri="{9D8B030D-6E8A-4147-A177-3AD203B41FA5}">
                      <a16:colId xmlns:a16="http://schemas.microsoft.com/office/drawing/2014/main" val="879190087"/>
                    </a:ext>
                  </a:extLst>
                </a:gridCol>
              </a:tblGrid>
              <a:tr h="0">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2. Problem Statement</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Healthcare systems are under escalating financial strain owing to heightened patient demand, an ageing demographic, and a scarcity of workers. Telehealth offers an economical alternative by minimising superfluous hospital admissions, emergency room visits, and outpatient consultations.</a:t>
                      </a:r>
                    </a:p>
                    <a:p>
                      <a:pPr>
                        <a:buNone/>
                      </a:pPr>
                      <a:r>
                        <a:rPr lang="en-GB" sz="1100" b="0" kern="100" dirty="0">
                          <a:solidFill>
                            <a:schemeClr val="tx1"/>
                          </a:solidFill>
                          <a:effectLst/>
                          <a:latin typeface="Arial" panose="020B0604020202020204" pitchFamily="34" charset="0"/>
                          <a:cs typeface="Arial" panose="020B0604020202020204" pitchFamily="34" charset="0"/>
                        </a:rPr>
                        <a:t>The adoption of telehealth has markedly enhanced accessibility to healthcare services, especially for those residing in rural or medically neglected areas where expert treatment may be challenging to obtain.</a:t>
                      </a:r>
                    </a:p>
                    <a:p>
                      <a:pPr>
                        <a:buNone/>
                      </a:pPr>
                      <a:r>
                        <a:rPr lang="en-GB" sz="1100" b="0" kern="100" dirty="0">
                          <a:solidFill>
                            <a:schemeClr val="tx1"/>
                          </a:solidFill>
                          <a:effectLst/>
                          <a:latin typeface="Arial" panose="020B0604020202020204" pitchFamily="34" charset="0"/>
                          <a:cs typeface="Arial" panose="020B0604020202020204" pitchFamily="34" charset="0"/>
                        </a:rPr>
                        <a:t>The advent of the Health and Care Act (2022) has reinforced the digital metamorphosis of healthcare in the United Kingdom by advocating for integrated care systems and digital progress.</a:t>
                      </a:r>
                    </a:p>
                    <a:p>
                      <a:pPr>
                        <a:buNone/>
                      </a:pPr>
                      <a:r>
                        <a:rPr lang="en-GB" sz="1100" b="0" kern="100" dirty="0">
                          <a:solidFill>
                            <a:schemeClr val="tx1"/>
                          </a:solidFill>
                          <a:effectLst/>
                          <a:latin typeface="Arial" panose="020B0604020202020204" pitchFamily="34" charset="0"/>
                          <a:cs typeface="Arial" panose="020B0604020202020204" pitchFamily="34" charset="0"/>
                        </a:rPr>
                        <a:t>The COVID-19 outbreak propelled the international integration of telemedicine. During this epoch, healthcare providers quickly broadened remote consultation offerings to sustain patient care and diminish infection threats. The augmentation of internet availability and the extensive ownership of smartphones have additionally fostered the persistent rise of telehealth services across the UK.</a:t>
                      </a:r>
                    </a:p>
                    <a:p>
                      <a:pPr>
                        <a:buNone/>
                      </a:pPr>
                      <a:r>
                        <a:rPr lang="en-GB" sz="1100" b="0" kern="100" dirty="0">
                          <a:solidFill>
                            <a:schemeClr val="tx1"/>
                          </a:solidFill>
                          <a:effectLst/>
                          <a:latin typeface="Arial" panose="020B0604020202020204" pitchFamily="34" charset="0"/>
                          <a:cs typeface="Arial" panose="020B0604020202020204" pitchFamily="34" charset="0"/>
                        </a:rPr>
                        <a:t> </a:t>
                      </a:r>
                      <a:endParaRPr lang="en-GB" sz="11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922451719"/>
                  </a:ext>
                </a:extLst>
              </a:tr>
            </a:tbl>
          </a:graphicData>
        </a:graphic>
      </p:graphicFrame>
      <p:graphicFrame>
        <p:nvGraphicFramePr>
          <p:cNvPr id="5" name="Table 4">
            <a:extLst>
              <a:ext uri="{FF2B5EF4-FFF2-40B4-BE49-F238E27FC236}">
                <a16:creationId xmlns:a16="http://schemas.microsoft.com/office/drawing/2014/main" id="{B6EB971D-132D-043B-0D8A-088D0F4F67E1}"/>
              </a:ext>
            </a:extLst>
          </p:cNvPr>
          <p:cNvGraphicFramePr>
            <a:graphicFrameLocks noGrp="1"/>
          </p:cNvGraphicFramePr>
          <p:nvPr>
            <p:extLst>
              <p:ext uri="{D42A27DB-BD31-4B8C-83A1-F6EECF244321}">
                <p14:modId xmlns:p14="http://schemas.microsoft.com/office/powerpoint/2010/main" val="3032575766"/>
              </p:ext>
            </p:extLst>
          </p:nvPr>
        </p:nvGraphicFramePr>
        <p:xfrm>
          <a:off x="696885" y="9654381"/>
          <a:ext cx="5725160" cy="251460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83904696"/>
                    </a:ext>
                  </a:extLst>
                </a:gridCol>
                <a:gridCol w="4019550">
                  <a:extLst>
                    <a:ext uri="{9D8B030D-6E8A-4147-A177-3AD203B41FA5}">
                      <a16:colId xmlns:a16="http://schemas.microsoft.com/office/drawing/2014/main" val="3857075322"/>
                    </a:ext>
                  </a:extLst>
                </a:gridCol>
              </a:tblGrid>
              <a:tr h="0">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3. Target Audience and Impact</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While persons over the age of 60 constitute a major demographic utilising telehealth for long-term condition management, younger individuals are increasingly turning to digital healthcare solutions for routine check-ups, mental health services, and preventive health measures.</a:t>
                      </a:r>
                    </a:p>
                    <a:p>
                      <a:pPr>
                        <a:buNone/>
                      </a:pPr>
                      <a:r>
                        <a:rPr lang="en-GB" sz="1100" b="0" kern="100" dirty="0">
                          <a:solidFill>
                            <a:schemeClr val="tx1"/>
                          </a:solidFill>
                          <a:effectLst/>
                          <a:latin typeface="Arial" panose="020B0604020202020204" pitchFamily="34" charset="0"/>
                          <a:cs typeface="Arial" panose="020B0604020202020204" pitchFamily="34" charset="0"/>
                        </a:rPr>
                        <a:t>Telehealth has altered the landscape of healthcare delivery by lessening spatial constraints, increasing convenience, and allowing patients to engage more actively in their health oversight.</a:t>
                      </a:r>
                    </a:p>
                    <a:p>
                      <a:pPr>
                        <a:buNone/>
                      </a:pPr>
                      <a:r>
                        <a:rPr lang="en-GB" sz="1100" b="0" kern="100" dirty="0">
                          <a:solidFill>
                            <a:schemeClr val="tx1"/>
                          </a:solidFill>
                          <a:effectLst/>
                          <a:latin typeface="Arial" panose="020B0604020202020204" pitchFamily="34" charset="0"/>
                          <a:cs typeface="Arial" panose="020B0604020202020204" pitchFamily="34" charset="0"/>
                        </a:rPr>
                        <a:t>The extensive integration of telehealth has aided</a:t>
                      </a:r>
                    </a:p>
                    <a:p>
                      <a:pPr marL="342900" lvl="0" indent="-342900">
                        <a:buFont typeface="Symbol" panose="05050102010706020507" pitchFamily="18" charset="2"/>
                        <a:buChar char=""/>
                      </a:pPr>
                      <a:r>
                        <a:rPr lang="en-GB" sz="1100" b="0" kern="100" dirty="0">
                          <a:solidFill>
                            <a:schemeClr val="tx1"/>
                          </a:solidFill>
                          <a:effectLst/>
                          <a:latin typeface="Arial" panose="020B0604020202020204" pitchFamily="34" charset="0"/>
                          <a:cs typeface="Arial" panose="020B0604020202020204" pitchFamily="34" charset="0"/>
                        </a:rPr>
                        <a:t>Improved healthcare accessibility.</a:t>
                      </a:r>
                    </a:p>
                    <a:p>
                      <a:pPr marL="342900" lvl="0" indent="-342900">
                        <a:buFont typeface="Symbol" panose="05050102010706020507" pitchFamily="18" charset="2"/>
                        <a:buChar char=""/>
                      </a:pPr>
                      <a:r>
                        <a:rPr lang="en-GB" sz="1100" b="0" kern="100" dirty="0">
                          <a:solidFill>
                            <a:schemeClr val="tx1"/>
                          </a:solidFill>
                          <a:effectLst/>
                          <a:latin typeface="Arial" panose="020B0604020202020204" pitchFamily="34" charset="0"/>
                          <a:cs typeface="Arial" panose="020B0604020202020204" pitchFamily="34" charset="0"/>
                        </a:rPr>
                        <a:t>Reduced health inequalities.</a:t>
                      </a:r>
                    </a:p>
                    <a:p>
                      <a:pPr marL="342900" lvl="0" indent="-342900">
                        <a:buFont typeface="Symbol" panose="05050102010706020507" pitchFamily="18" charset="2"/>
                        <a:buChar char=""/>
                      </a:pPr>
                      <a:r>
                        <a:rPr lang="en-GB" sz="1100" b="0" kern="100" dirty="0">
                          <a:solidFill>
                            <a:schemeClr val="tx1"/>
                          </a:solidFill>
                          <a:effectLst/>
                          <a:latin typeface="Arial" panose="020B0604020202020204" pitchFamily="34" charset="0"/>
                          <a:cs typeface="Arial" panose="020B0604020202020204" pitchFamily="34" charset="0"/>
                        </a:rPr>
                        <a:t>Greater continuity of care.</a:t>
                      </a:r>
                    </a:p>
                    <a:p>
                      <a:pPr marL="342900" lvl="0" indent="-342900">
                        <a:buFont typeface="Symbol" panose="05050102010706020507" pitchFamily="18" charset="2"/>
                        <a:buChar char=""/>
                      </a:pPr>
                      <a:r>
                        <a:rPr lang="en-GB" sz="1100" b="0" kern="100" dirty="0">
                          <a:solidFill>
                            <a:schemeClr val="tx1"/>
                          </a:solidFill>
                          <a:effectLst/>
                          <a:latin typeface="Arial" panose="020B0604020202020204" pitchFamily="34" charset="0"/>
                          <a:cs typeface="Arial" panose="020B0604020202020204" pitchFamily="34" charset="0"/>
                        </a:rPr>
                        <a:t>Increased patient satisfaction.</a:t>
                      </a:r>
                    </a:p>
                    <a:p>
                      <a:pPr marL="342900" lvl="0" indent="-342900">
                        <a:buFont typeface="Symbol" panose="05050102010706020507" pitchFamily="18" charset="2"/>
                        <a:buChar char=""/>
                      </a:pPr>
                      <a:r>
                        <a:rPr lang="en-GB" sz="1100" b="0" kern="100" dirty="0">
                          <a:solidFill>
                            <a:schemeClr val="tx1"/>
                          </a:solidFill>
                          <a:effectLst/>
                          <a:latin typeface="Arial" panose="020B0604020202020204" pitchFamily="34" charset="0"/>
                          <a:cs typeface="Arial" panose="020B0604020202020204" pitchFamily="34" charset="0"/>
                        </a:rPr>
                        <a:t>More efficient use of healthcare resources.</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488784607"/>
                  </a:ext>
                </a:extLst>
              </a:tr>
            </a:tbl>
          </a:graphicData>
        </a:graphic>
      </p:graphicFrame>
    </p:spTree>
    <p:extLst>
      <p:ext uri="{BB962C8B-B14F-4D97-AF65-F5344CB8AC3E}">
        <p14:creationId xmlns:p14="http://schemas.microsoft.com/office/powerpoint/2010/main" val="345258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746ADF38-9BD0-FDC7-5372-A1C94C93BAC3}"/>
              </a:ext>
            </a:extLst>
          </p:cNvPr>
          <p:cNvGraphicFramePr>
            <a:graphicFrameLocks noGrp="1"/>
          </p:cNvGraphicFramePr>
          <p:nvPr>
            <p:extLst>
              <p:ext uri="{D42A27DB-BD31-4B8C-83A1-F6EECF244321}">
                <p14:modId xmlns:p14="http://schemas.microsoft.com/office/powerpoint/2010/main" val="213295129"/>
              </p:ext>
            </p:extLst>
          </p:nvPr>
        </p:nvGraphicFramePr>
        <p:xfrm>
          <a:off x="464820" y="418941"/>
          <a:ext cx="5725160" cy="284988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1179687819"/>
                    </a:ext>
                  </a:extLst>
                </a:gridCol>
                <a:gridCol w="4019550">
                  <a:extLst>
                    <a:ext uri="{9D8B030D-6E8A-4147-A177-3AD203B41FA5}">
                      <a16:colId xmlns:a16="http://schemas.microsoft.com/office/drawing/2014/main" val="423916797"/>
                    </a:ext>
                  </a:extLst>
                </a:gridCol>
              </a:tblGrid>
              <a:tr h="0">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 4. Implementation</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Telehealth has been woven into multiple aspects of healthcare services.</a:t>
                      </a:r>
                    </a:p>
                    <a:p>
                      <a:pPr>
                        <a:buNone/>
                      </a:pPr>
                      <a:r>
                        <a:rPr lang="en-GB" sz="1100" b="0" kern="100" dirty="0">
                          <a:solidFill>
                            <a:schemeClr val="tx1"/>
                          </a:solidFill>
                          <a:effectLst/>
                          <a:latin typeface="Arial" panose="020B0604020202020204" pitchFamily="34" charset="0"/>
                          <a:cs typeface="Arial" panose="020B0604020202020204" pitchFamily="34" charset="0"/>
                        </a:rPr>
                        <a:t>Telehealth technologies are being progressively employed by emergency services to permit physicians to connect with specialists during urgent situations or big occurrences.</a:t>
                      </a:r>
                    </a:p>
                    <a:p>
                      <a:pPr>
                        <a:buNone/>
                      </a:pPr>
                      <a:r>
                        <a:rPr lang="en-GB" sz="1100" b="0" kern="100" dirty="0">
                          <a:solidFill>
                            <a:schemeClr val="tx1"/>
                          </a:solidFill>
                          <a:effectLst/>
                          <a:latin typeface="Arial" panose="020B0604020202020204" pitchFamily="34" charset="0"/>
                          <a:cs typeface="Arial" panose="020B0604020202020204" pitchFamily="34" charset="0"/>
                        </a:rPr>
                        <a:t>Tele-Intensive Care Units (Tele-ICUs) permit specialist clinicians to monitor critically ill patients remotely, leading to improved clinical decision-making and enhanced patient outcomes.</a:t>
                      </a:r>
                    </a:p>
                    <a:p>
                      <a:pPr>
                        <a:buNone/>
                      </a:pPr>
                      <a:r>
                        <a:rPr lang="en-GB" sz="1100" b="0" kern="100" dirty="0">
                          <a:solidFill>
                            <a:schemeClr val="tx1"/>
                          </a:solidFill>
                          <a:effectLst/>
                          <a:latin typeface="Arial" panose="020B0604020202020204" pitchFamily="34" charset="0"/>
                          <a:cs typeface="Arial" panose="020B0604020202020204" pitchFamily="34" charset="0"/>
                        </a:rPr>
                        <a:t>Those who require ongoing follow-up visits or medication reviews for prescriptions can engage in remote consultations, thus minimising the need for unwarranted hospital or clinical visits.</a:t>
                      </a:r>
                    </a:p>
                    <a:p>
                      <a:pPr>
                        <a:buNone/>
                      </a:pPr>
                      <a:r>
                        <a:rPr lang="en-GB" sz="1100" b="0" kern="100" dirty="0">
                          <a:solidFill>
                            <a:schemeClr val="tx1"/>
                          </a:solidFill>
                          <a:effectLst/>
                          <a:latin typeface="Arial" panose="020B0604020202020204" pitchFamily="34" charset="0"/>
                          <a:cs typeface="Arial" panose="020B0604020202020204" pitchFamily="34" charset="0"/>
                        </a:rPr>
                        <a:t>Constant remote tracking enables healthcare providers to obtain patient data instantly, promoting quicker clinical choices and earlier treatments without the requirement for face-to-face meetings and appointments.</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288729662"/>
                  </a:ext>
                </a:extLst>
              </a:tr>
            </a:tbl>
          </a:graphicData>
        </a:graphic>
      </p:graphicFrame>
      <p:graphicFrame>
        <p:nvGraphicFramePr>
          <p:cNvPr id="7" name="Table 6">
            <a:extLst>
              <a:ext uri="{FF2B5EF4-FFF2-40B4-BE49-F238E27FC236}">
                <a16:creationId xmlns:a16="http://schemas.microsoft.com/office/drawing/2014/main" id="{D8846D6B-2764-1EE9-8A17-8924E0B069B3}"/>
              </a:ext>
            </a:extLst>
          </p:cNvPr>
          <p:cNvGraphicFramePr>
            <a:graphicFrameLocks noGrp="1"/>
          </p:cNvGraphicFramePr>
          <p:nvPr>
            <p:extLst>
              <p:ext uri="{D42A27DB-BD31-4B8C-83A1-F6EECF244321}">
                <p14:modId xmlns:p14="http://schemas.microsoft.com/office/powerpoint/2010/main" val="751107765"/>
              </p:ext>
            </p:extLst>
          </p:nvPr>
        </p:nvGraphicFramePr>
        <p:xfrm>
          <a:off x="464820" y="3962240"/>
          <a:ext cx="6266180" cy="4572159"/>
        </p:xfrm>
        <a:graphic>
          <a:graphicData uri="http://schemas.openxmlformats.org/drawingml/2006/table">
            <a:tbl>
              <a:tblPr firstRow="1" firstCol="1" bandRow="1">
                <a:tableStyleId>{5C22544A-7EE6-4342-B048-85BDC9FD1C3A}</a:tableStyleId>
              </a:tblPr>
              <a:tblGrid>
                <a:gridCol w="1866788">
                  <a:extLst>
                    <a:ext uri="{9D8B030D-6E8A-4147-A177-3AD203B41FA5}">
                      <a16:colId xmlns:a16="http://schemas.microsoft.com/office/drawing/2014/main" val="3922514133"/>
                    </a:ext>
                  </a:extLst>
                </a:gridCol>
                <a:gridCol w="4399392">
                  <a:extLst>
                    <a:ext uri="{9D8B030D-6E8A-4147-A177-3AD203B41FA5}">
                      <a16:colId xmlns:a16="http://schemas.microsoft.com/office/drawing/2014/main" val="1242223552"/>
                    </a:ext>
                  </a:extLst>
                </a:gridCol>
              </a:tblGrid>
              <a:tr h="4572159">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5. Timeline</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Phase</a:t>
                      </a:r>
                    </a:p>
                    <a:p>
                      <a:pPr>
                        <a:buNone/>
                      </a:pPr>
                      <a:r>
                        <a:rPr lang="en-GB" sz="1100" b="0" kern="100" dirty="0">
                          <a:solidFill>
                            <a:schemeClr val="tx1"/>
                          </a:solidFill>
                          <a:effectLst/>
                          <a:latin typeface="Arial" panose="020B0604020202020204" pitchFamily="34" charset="0"/>
                          <a:cs typeface="Arial" panose="020B0604020202020204" pitchFamily="34" charset="0"/>
                        </a:rPr>
                        <a:t>1960s.</a:t>
                      </a:r>
                    </a:p>
                    <a:p>
                      <a:pPr>
                        <a:buNone/>
                      </a:pPr>
                      <a:r>
                        <a:rPr lang="en-GB" sz="1100" b="0" kern="100" dirty="0">
                          <a:solidFill>
                            <a:schemeClr val="tx1"/>
                          </a:solidFill>
                          <a:effectLst/>
                          <a:latin typeface="Arial" panose="020B0604020202020204" pitchFamily="34" charset="0"/>
                          <a:cs typeface="Arial" panose="020B0604020202020204" pitchFamily="34" charset="0"/>
                        </a:rPr>
                        <a:t>Preliminary idea</a:t>
                      </a:r>
                    </a:p>
                    <a:p>
                      <a:pPr>
                        <a:buNone/>
                      </a:pPr>
                      <a:r>
                        <a:rPr lang="en-GB" sz="1100" b="0" kern="100" dirty="0">
                          <a:solidFill>
                            <a:schemeClr val="tx1"/>
                          </a:solidFill>
                          <a:effectLst/>
                          <a:latin typeface="Arial" panose="020B0604020202020204" pitchFamily="34" charset="0"/>
                          <a:cs typeface="Arial" panose="020B0604020202020204" pitchFamily="34" charset="0"/>
                        </a:rPr>
                        <a:t>Initial trials employing telecommunications for the delivery of remote healthcare.</a:t>
                      </a:r>
                    </a:p>
                    <a:p>
                      <a:pPr>
                        <a:buNone/>
                      </a:pPr>
                      <a:r>
                        <a:rPr lang="en-GB" sz="1100" b="0" kern="100" dirty="0">
                          <a:solidFill>
                            <a:schemeClr val="tx1"/>
                          </a:solidFill>
                          <a:effectLst/>
                          <a:latin typeface="Arial" panose="020B0604020202020204" pitchFamily="34" charset="0"/>
                          <a:cs typeface="Arial" panose="020B0604020202020204" pitchFamily="34" charset="0"/>
                        </a:rPr>
                        <a:t> </a:t>
                      </a:r>
                    </a:p>
                    <a:p>
                      <a:pPr>
                        <a:buNone/>
                      </a:pPr>
                      <a:r>
                        <a:rPr lang="en-GB" sz="1100" b="0" kern="100" dirty="0">
                          <a:solidFill>
                            <a:schemeClr val="tx1"/>
                          </a:solidFill>
                          <a:effectLst/>
                          <a:latin typeface="Arial" panose="020B0604020202020204" pitchFamily="34" charset="0"/>
                          <a:cs typeface="Arial" panose="020B0604020202020204" pitchFamily="34" charset="0"/>
                        </a:rPr>
                        <a:t>1970s.</a:t>
                      </a:r>
                    </a:p>
                    <a:p>
                      <a:pPr>
                        <a:buNone/>
                      </a:pPr>
                      <a:r>
                        <a:rPr lang="en-GB" sz="1100" b="0" kern="100" dirty="0">
                          <a:solidFill>
                            <a:schemeClr val="tx1"/>
                          </a:solidFill>
                          <a:effectLst/>
                          <a:latin typeface="Arial" panose="020B0604020202020204" pitchFamily="34" charset="0"/>
                          <a:cs typeface="Arial" panose="020B0604020202020204" pitchFamily="34" charset="0"/>
                        </a:rPr>
                        <a:t>Development Stage</a:t>
                      </a:r>
                    </a:p>
                    <a:p>
                      <a:pPr>
                        <a:buNone/>
                      </a:pPr>
                      <a:r>
                        <a:rPr lang="en-GB" sz="1100" b="0" kern="100" dirty="0">
                          <a:solidFill>
                            <a:schemeClr val="tx1"/>
                          </a:solidFill>
                          <a:effectLst/>
                          <a:latin typeface="Arial" panose="020B0604020202020204" pitchFamily="34" charset="0"/>
                          <a:cs typeface="Arial" panose="020B0604020202020204" pitchFamily="34" charset="0"/>
                        </a:rPr>
                        <a:t>Advancement of methods for remote patient surveillance.</a:t>
                      </a:r>
                    </a:p>
                    <a:p>
                      <a:pPr>
                        <a:buNone/>
                      </a:pPr>
                      <a:r>
                        <a:rPr lang="en-GB" sz="1100" b="0" kern="100" dirty="0">
                          <a:solidFill>
                            <a:schemeClr val="tx1"/>
                          </a:solidFill>
                          <a:effectLst/>
                          <a:latin typeface="Arial" panose="020B0604020202020204" pitchFamily="34" charset="0"/>
                          <a:cs typeface="Arial" panose="020B0604020202020204" pitchFamily="34" charset="0"/>
                        </a:rPr>
                        <a:t> </a:t>
                      </a:r>
                    </a:p>
                    <a:p>
                      <a:pPr>
                        <a:buNone/>
                      </a:pPr>
                      <a:r>
                        <a:rPr lang="en-GB" sz="1100" b="0" kern="100" dirty="0">
                          <a:solidFill>
                            <a:schemeClr val="tx1"/>
                          </a:solidFill>
                          <a:effectLst/>
                          <a:latin typeface="Arial" panose="020B0604020202020204" pitchFamily="34" charset="0"/>
                          <a:cs typeface="Arial" panose="020B0604020202020204" pitchFamily="34" charset="0"/>
                        </a:rPr>
                        <a:t>1990s.</a:t>
                      </a:r>
                    </a:p>
                    <a:p>
                      <a:pPr>
                        <a:buNone/>
                      </a:pPr>
                      <a:r>
                        <a:rPr lang="en-GB" sz="1100" b="0" kern="100" dirty="0">
                          <a:solidFill>
                            <a:schemeClr val="tx1"/>
                          </a:solidFill>
                          <a:effectLst/>
                          <a:latin typeface="Arial" panose="020B0604020202020204" pitchFamily="34" charset="0"/>
                          <a:cs typeface="Arial" panose="020B0604020202020204" pitchFamily="34" charset="0"/>
                        </a:rPr>
                        <a:t>Progress in Technology</a:t>
                      </a:r>
                    </a:p>
                    <a:p>
                      <a:pPr>
                        <a:buNone/>
                      </a:pPr>
                      <a:r>
                        <a:rPr lang="en-GB" sz="1100" b="0" kern="100" dirty="0">
                          <a:solidFill>
                            <a:schemeClr val="tx1"/>
                          </a:solidFill>
                          <a:effectLst/>
                          <a:latin typeface="Arial" panose="020B0604020202020204" pitchFamily="34" charset="0"/>
                          <a:cs typeface="Arial" panose="020B0604020202020204" pitchFamily="34" charset="0"/>
                        </a:rPr>
                        <a:t>Incorporation of digital health technologies and information systems into medical services.</a:t>
                      </a:r>
                    </a:p>
                    <a:p>
                      <a:pPr>
                        <a:buNone/>
                      </a:pPr>
                      <a:r>
                        <a:rPr lang="en-GB" sz="1100" b="0" kern="100" dirty="0">
                          <a:solidFill>
                            <a:schemeClr val="tx1"/>
                          </a:solidFill>
                          <a:effectLst/>
                          <a:latin typeface="Arial" panose="020B0604020202020204" pitchFamily="34" charset="0"/>
                          <a:cs typeface="Arial" panose="020B0604020202020204" pitchFamily="34" charset="0"/>
                        </a:rPr>
                        <a:t>2000s</a:t>
                      </a:r>
                    </a:p>
                    <a:p>
                      <a:pPr>
                        <a:buNone/>
                      </a:pPr>
                      <a:r>
                        <a:rPr lang="en-GB" sz="1100" b="0" kern="100" dirty="0">
                          <a:solidFill>
                            <a:schemeClr val="tx1"/>
                          </a:solidFill>
                          <a:effectLst/>
                          <a:latin typeface="Arial" panose="020B0604020202020204" pitchFamily="34" charset="0"/>
                          <a:cs typeface="Arial" panose="020B0604020202020204" pitchFamily="34" charset="0"/>
                        </a:rPr>
                        <a:t>Growth</a:t>
                      </a:r>
                    </a:p>
                    <a:p>
                      <a:pPr>
                        <a:buNone/>
                      </a:pPr>
                      <a:r>
                        <a:rPr lang="en-GB" sz="1100" b="0" kern="100" dirty="0">
                          <a:solidFill>
                            <a:schemeClr val="tx1"/>
                          </a:solidFill>
                          <a:effectLst/>
                          <a:latin typeface="Arial" panose="020B0604020202020204" pitchFamily="34" charset="0"/>
                          <a:cs typeface="Arial" panose="020B0604020202020204" pitchFamily="34" charset="0"/>
                        </a:rPr>
                        <a:t>Heightened integration of telemedicine into conventional healthcare systems.</a:t>
                      </a:r>
                    </a:p>
                    <a:p>
                      <a:pPr>
                        <a:buNone/>
                      </a:pPr>
                      <a:r>
                        <a:rPr lang="en-GB" sz="1100" b="0" kern="100" dirty="0">
                          <a:solidFill>
                            <a:schemeClr val="tx1"/>
                          </a:solidFill>
                          <a:effectLst/>
                          <a:latin typeface="Arial" panose="020B0604020202020204" pitchFamily="34" charset="0"/>
                          <a:cs typeface="Arial" panose="020B0604020202020204" pitchFamily="34" charset="0"/>
                        </a:rPr>
                        <a:t>From the year 2020 and beyond</a:t>
                      </a:r>
                    </a:p>
                    <a:p>
                      <a:pPr>
                        <a:buNone/>
                      </a:pPr>
                      <a:r>
                        <a:rPr lang="en-GB" sz="1100" b="0" kern="100" dirty="0">
                          <a:solidFill>
                            <a:schemeClr val="tx1"/>
                          </a:solidFill>
                          <a:effectLst/>
                          <a:latin typeface="Arial" panose="020B0604020202020204" pitchFamily="34" charset="0"/>
                          <a:cs typeface="Arial" panose="020B0604020202020204" pitchFamily="34" charset="0"/>
                        </a:rPr>
                        <a:t>Accelerated Expansion</a:t>
                      </a:r>
                    </a:p>
                    <a:p>
                      <a:pPr>
                        <a:buNone/>
                      </a:pPr>
                      <a:r>
                        <a:rPr lang="en-GB" sz="1100" b="0" kern="100" dirty="0">
                          <a:solidFill>
                            <a:schemeClr val="tx1"/>
                          </a:solidFill>
                          <a:effectLst/>
                          <a:latin typeface="Arial" panose="020B0604020202020204" pitchFamily="34" charset="0"/>
                          <a:cs typeface="Arial" panose="020B0604020202020204" pitchFamily="34" charset="0"/>
                        </a:rPr>
                        <a:t>Substantial growth subsequent to the COVID-19 pandemic, resulting in extensive adoption throughout healthcare services.</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535367601"/>
                  </a:ext>
                </a:extLst>
              </a:tr>
            </a:tbl>
          </a:graphicData>
        </a:graphic>
      </p:graphicFrame>
      <p:graphicFrame>
        <p:nvGraphicFramePr>
          <p:cNvPr id="8" name="Table 7">
            <a:extLst>
              <a:ext uri="{FF2B5EF4-FFF2-40B4-BE49-F238E27FC236}">
                <a16:creationId xmlns:a16="http://schemas.microsoft.com/office/drawing/2014/main" id="{5651958C-314A-00EC-CC78-4BD5F44FD79F}"/>
              </a:ext>
            </a:extLst>
          </p:cNvPr>
          <p:cNvGraphicFramePr>
            <a:graphicFrameLocks noGrp="1"/>
          </p:cNvGraphicFramePr>
          <p:nvPr>
            <p:extLst>
              <p:ext uri="{D42A27DB-BD31-4B8C-83A1-F6EECF244321}">
                <p14:modId xmlns:p14="http://schemas.microsoft.com/office/powerpoint/2010/main" val="3645043337"/>
              </p:ext>
            </p:extLst>
          </p:nvPr>
        </p:nvGraphicFramePr>
        <p:xfrm>
          <a:off x="464820" y="9598501"/>
          <a:ext cx="5725160" cy="268224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2176714600"/>
                    </a:ext>
                  </a:extLst>
                </a:gridCol>
                <a:gridCol w="4019550">
                  <a:extLst>
                    <a:ext uri="{9D8B030D-6E8A-4147-A177-3AD203B41FA5}">
                      <a16:colId xmlns:a16="http://schemas.microsoft.com/office/drawing/2014/main" val="3895464692"/>
                    </a:ext>
                  </a:extLst>
                </a:gridCol>
              </a:tblGrid>
              <a:tr h="0">
                <a:tc>
                  <a:txBody>
                    <a:bodyPr/>
                    <a:lstStyle/>
                    <a:p>
                      <a:pPr>
                        <a:buNone/>
                      </a:pPr>
                      <a:r>
                        <a:rPr lang="en-GB" sz="1100" kern="100">
                          <a:solidFill>
                            <a:schemeClr val="tx1"/>
                          </a:solidFill>
                          <a:effectLst/>
                        </a:rPr>
                        <a:t>6. Regulations</a:t>
                      </a:r>
                      <a:endParaRPr lang="en-GB" sz="1200" kern="10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buNone/>
                      </a:pPr>
                      <a:r>
                        <a:rPr lang="en-GB" sz="1100" kern="100" dirty="0">
                          <a:solidFill>
                            <a:schemeClr val="tx1"/>
                          </a:solidFill>
                          <a:effectLst/>
                        </a:rPr>
                        <a:t>In the United Kingdom, telehealth services are governed by multiple legal and regulatory systems designed to safeguard patient safety, confidentiality, and data security.</a:t>
                      </a:r>
                      <a:endParaRPr lang="en-GB" sz="1200" kern="100" dirty="0">
                        <a:solidFill>
                          <a:schemeClr val="tx1"/>
                        </a:solidFill>
                        <a:effectLst/>
                      </a:endParaRPr>
                    </a:p>
                    <a:p>
                      <a:pPr>
                        <a:buNone/>
                      </a:pPr>
                      <a:r>
                        <a:rPr lang="en-GB" sz="1100" kern="100" dirty="0">
                          <a:solidFill>
                            <a:schemeClr val="tx1"/>
                          </a:solidFill>
                          <a:effectLst/>
                        </a:rPr>
                        <a:t>Principal laws comprise:</a:t>
                      </a:r>
                      <a:endParaRPr lang="en-GB" sz="1200" kern="100" dirty="0">
                        <a:solidFill>
                          <a:schemeClr val="tx1"/>
                        </a:solidFill>
                        <a:effectLst/>
                      </a:endParaRPr>
                    </a:p>
                    <a:p>
                      <a:pPr>
                        <a:buNone/>
                      </a:pPr>
                      <a:r>
                        <a:rPr lang="en-GB" sz="1100" kern="100" dirty="0">
                          <a:solidFill>
                            <a:schemeClr val="tx1"/>
                          </a:solidFill>
                          <a:effectLst/>
                        </a:rPr>
                        <a:t>United Kingdom General Data Protection Regulation (UK GDPR)</a:t>
                      </a:r>
                      <a:endParaRPr lang="en-GB" sz="1200" kern="100" dirty="0">
                        <a:solidFill>
                          <a:schemeClr val="tx1"/>
                        </a:solidFill>
                        <a:effectLst/>
                      </a:endParaRPr>
                    </a:p>
                    <a:p>
                      <a:pPr>
                        <a:buNone/>
                      </a:pPr>
                      <a:r>
                        <a:rPr lang="en-GB" sz="1100" kern="100" dirty="0">
                          <a:solidFill>
                            <a:schemeClr val="tx1"/>
                          </a:solidFill>
                          <a:effectLst/>
                        </a:rPr>
                        <a:t>Data Protection Act 2018</a:t>
                      </a:r>
                      <a:endParaRPr lang="en-GB" sz="1200" kern="100" dirty="0">
                        <a:solidFill>
                          <a:schemeClr val="tx1"/>
                        </a:solidFill>
                        <a:effectLst/>
                      </a:endParaRPr>
                    </a:p>
                    <a:p>
                      <a:pPr>
                        <a:buNone/>
                      </a:pPr>
                      <a:r>
                        <a:rPr lang="en-GB" sz="1100" kern="100" dirty="0">
                          <a:solidFill>
                            <a:schemeClr val="tx1"/>
                          </a:solidFill>
                          <a:effectLst/>
                        </a:rPr>
                        <a:t>National Health Service Act 2006</a:t>
                      </a:r>
                      <a:endParaRPr lang="en-GB" sz="1200" kern="100" dirty="0">
                        <a:solidFill>
                          <a:schemeClr val="tx1"/>
                        </a:solidFill>
                        <a:effectLst/>
                      </a:endParaRPr>
                    </a:p>
                    <a:p>
                      <a:pPr>
                        <a:buNone/>
                      </a:pPr>
                      <a:r>
                        <a:rPr lang="en-GB" sz="1100" kern="100" dirty="0">
                          <a:solidFill>
                            <a:schemeClr val="tx1"/>
                          </a:solidFill>
                          <a:effectLst/>
                        </a:rPr>
                        <a:t>Health and Social Welfare Act 2012</a:t>
                      </a:r>
                      <a:endParaRPr lang="en-GB" sz="1200" kern="100" dirty="0">
                        <a:solidFill>
                          <a:schemeClr val="tx1"/>
                        </a:solidFill>
                        <a:effectLst/>
                      </a:endParaRPr>
                    </a:p>
                    <a:p>
                      <a:pPr>
                        <a:buNone/>
                      </a:pPr>
                      <a:r>
                        <a:rPr lang="en-GB" sz="1100" kern="100" dirty="0">
                          <a:solidFill>
                            <a:schemeClr val="tx1"/>
                          </a:solidFill>
                          <a:effectLst/>
                        </a:rPr>
                        <a:t>2018 Network and Information Systems (NIS) Regulations</a:t>
                      </a:r>
                      <a:endParaRPr lang="en-GB" sz="1200" kern="100" dirty="0">
                        <a:solidFill>
                          <a:schemeClr val="tx1"/>
                        </a:solidFill>
                        <a:effectLst/>
                      </a:endParaRPr>
                    </a:p>
                    <a:p>
                      <a:pPr>
                        <a:buNone/>
                      </a:pPr>
                      <a:r>
                        <a:rPr lang="en-GB" sz="1100" kern="100" dirty="0">
                          <a:solidFill>
                            <a:schemeClr val="tx1"/>
                          </a:solidFill>
                          <a:effectLst/>
                        </a:rPr>
                        <a:t>Medicines and Apparatus 2021</a:t>
                      </a:r>
                      <a:endParaRPr lang="en-GB" sz="1200" kern="100" dirty="0">
                        <a:solidFill>
                          <a:schemeClr val="tx1"/>
                        </a:solidFill>
                        <a:effectLst/>
                      </a:endParaRPr>
                    </a:p>
                    <a:p>
                      <a:pPr>
                        <a:buNone/>
                      </a:pPr>
                      <a:r>
                        <a:rPr lang="en-GB" sz="1100" kern="100" dirty="0">
                          <a:solidFill>
                            <a:schemeClr val="tx1"/>
                          </a:solidFill>
                          <a:effectLst/>
                        </a:rPr>
                        <a:t>Conformity with these guidelines safeguards patient information's privacy while promoting secure digital healthcare services.</a:t>
                      </a:r>
                      <a:endParaRPr lang="en-GB" sz="1200" kern="100" dirty="0">
                        <a:solidFill>
                          <a:schemeClr val="tx1"/>
                        </a:solidFill>
                        <a:effectLst/>
                        <a:latin typeface="Aptos" panose="020B000402020202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2312839479"/>
                  </a:ext>
                </a:extLst>
              </a:tr>
            </a:tbl>
          </a:graphicData>
        </a:graphic>
      </p:graphicFrame>
    </p:spTree>
    <p:extLst>
      <p:ext uri="{BB962C8B-B14F-4D97-AF65-F5344CB8AC3E}">
        <p14:creationId xmlns:p14="http://schemas.microsoft.com/office/powerpoint/2010/main" val="1156781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BC20D-5FFC-586E-ED88-CD6E425A2487}"/>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8E0AB95-62E8-15D3-1BFA-AFCF691E3788}"/>
              </a:ext>
            </a:extLst>
          </p:cNvPr>
          <p:cNvGraphicFramePr>
            <a:graphicFrameLocks noGrp="1"/>
          </p:cNvGraphicFramePr>
          <p:nvPr>
            <p:extLst>
              <p:ext uri="{D42A27DB-BD31-4B8C-83A1-F6EECF244321}">
                <p14:modId xmlns:p14="http://schemas.microsoft.com/office/powerpoint/2010/main" val="1009136372"/>
              </p:ext>
            </p:extLst>
          </p:nvPr>
        </p:nvGraphicFramePr>
        <p:xfrm>
          <a:off x="553720" y="1109821"/>
          <a:ext cx="5725160" cy="217932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1916055707"/>
                    </a:ext>
                  </a:extLst>
                </a:gridCol>
                <a:gridCol w="4019550">
                  <a:extLst>
                    <a:ext uri="{9D8B030D-6E8A-4147-A177-3AD203B41FA5}">
                      <a16:colId xmlns:a16="http://schemas.microsoft.com/office/drawing/2014/main" val="1559260800"/>
                    </a:ext>
                  </a:extLst>
                </a:gridCol>
              </a:tblGrid>
              <a:tr h="0">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7. Technology Integration</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Advanced telehealth services are contingent upon a broad assortment of digital technologies.</a:t>
                      </a:r>
                    </a:p>
                    <a:p>
                      <a:pPr>
                        <a:buNone/>
                      </a:pPr>
                      <a:r>
                        <a:rPr lang="en-GB" sz="1100" b="0" kern="100" dirty="0">
                          <a:solidFill>
                            <a:schemeClr val="tx1"/>
                          </a:solidFill>
                          <a:effectLst/>
                          <a:latin typeface="Arial" panose="020B0604020202020204" pitchFamily="34" charset="0"/>
                          <a:cs typeface="Arial" panose="020B0604020202020204" pitchFamily="34" charset="0"/>
                        </a:rPr>
                        <a:t>Wearable devices, comprising smartwatches, fitness bands, biosensors, and mHealth applications, continuously assess physiological parameters such as heart rate, oxygen saturation, physical activity, sleep quality, stress levels, and electrocardiogram (ECG) measurements.</a:t>
                      </a:r>
                    </a:p>
                    <a:p>
                      <a:pPr>
                        <a:buNone/>
                      </a:pPr>
                      <a:r>
                        <a:rPr lang="en-GB" sz="1100" b="0" kern="100" dirty="0">
                          <a:solidFill>
                            <a:schemeClr val="tx1"/>
                          </a:solidFill>
                          <a:effectLst/>
                          <a:latin typeface="Arial" panose="020B0604020202020204" pitchFamily="34" charset="0"/>
                          <a:cs typeface="Arial" panose="020B0604020202020204" pitchFamily="34" charset="0"/>
                        </a:rPr>
                        <a:t>Video conferencing technologies support safe remote meetings between professionals and patients, fostering communication and lessening travel obligations.</a:t>
                      </a:r>
                    </a:p>
                    <a:p>
                      <a:pPr>
                        <a:buNone/>
                      </a:pPr>
                      <a:r>
                        <a:rPr lang="en-GB" sz="1100" b="0" kern="100" dirty="0">
                          <a:solidFill>
                            <a:schemeClr val="tx1"/>
                          </a:solidFill>
                          <a:effectLst/>
                          <a:latin typeface="Arial" panose="020B0604020202020204" pitchFamily="34" charset="0"/>
                          <a:cs typeface="Arial" panose="020B0604020202020204" pitchFamily="34" charset="0"/>
                        </a:rPr>
                        <a:t>Electronical Health Records support the secure transfer of patient information across healthcare entities, thereby augmenting the continuity of care.</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129523306"/>
                  </a:ext>
                </a:extLst>
              </a:tr>
            </a:tbl>
          </a:graphicData>
        </a:graphic>
      </p:graphicFrame>
      <p:graphicFrame>
        <p:nvGraphicFramePr>
          <p:cNvPr id="3" name="Table 2">
            <a:extLst>
              <a:ext uri="{FF2B5EF4-FFF2-40B4-BE49-F238E27FC236}">
                <a16:creationId xmlns:a16="http://schemas.microsoft.com/office/drawing/2014/main" id="{144E99E3-E598-AC9B-7458-01C9D2B978C7}"/>
              </a:ext>
            </a:extLst>
          </p:cNvPr>
          <p:cNvGraphicFramePr>
            <a:graphicFrameLocks noGrp="1"/>
          </p:cNvGraphicFramePr>
          <p:nvPr>
            <p:extLst>
              <p:ext uri="{D42A27DB-BD31-4B8C-83A1-F6EECF244321}">
                <p14:modId xmlns:p14="http://schemas.microsoft.com/office/powerpoint/2010/main" val="2404564563"/>
              </p:ext>
            </p:extLst>
          </p:nvPr>
        </p:nvGraphicFramePr>
        <p:xfrm>
          <a:off x="553720" y="4932520"/>
          <a:ext cx="5725160" cy="2484279"/>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2630892972"/>
                    </a:ext>
                  </a:extLst>
                </a:gridCol>
                <a:gridCol w="4019550">
                  <a:extLst>
                    <a:ext uri="{9D8B030D-6E8A-4147-A177-3AD203B41FA5}">
                      <a16:colId xmlns:a16="http://schemas.microsoft.com/office/drawing/2014/main" val="1687561306"/>
                    </a:ext>
                  </a:extLst>
                </a:gridCol>
              </a:tblGrid>
              <a:tr h="2484279">
                <a:tc>
                  <a:txBody>
                    <a:bodyPr/>
                    <a:lstStyle/>
                    <a:p>
                      <a:pPr>
                        <a:lnSpc>
                          <a:spcPct val="115000"/>
                        </a:lnSpc>
                        <a:spcBef>
                          <a:spcPts val="400"/>
                        </a:spcBef>
                        <a:spcAft>
                          <a:spcPts val="200"/>
                        </a:spcAft>
                        <a:buNone/>
                      </a:pPr>
                      <a:r>
                        <a:rPr lang="en-GB" sz="1100" b="0" kern="100" dirty="0">
                          <a:solidFill>
                            <a:schemeClr val="tx1"/>
                          </a:solidFill>
                          <a:effectLst/>
                          <a:latin typeface="Arial" panose="020B0604020202020204" pitchFamily="34" charset="0"/>
                          <a:cs typeface="Arial" panose="020B0604020202020204" pitchFamily="34" charset="0"/>
                        </a:rPr>
                        <a:t>8. Dissemination</a:t>
                      </a:r>
                    </a:p>
                    <a:p>
                      <a:pPr>
                        <a:buNone/>
                      </a:pPr>
                      <a:r>
                        <a:rPr lang="en-GB" sz="1100" b="0" kern="100" dirty="0">
                          <a:solidFill>
                            <a:schemeClr val="tx1"/>
                          </a:solidFill>
                          <a:effectLst/>
                          <a:latin typeface="Arial" panose="020B0604020202020204" pitchFamily="34" charset="0"/>
                          <a:cs typeface="Arial" panose="020B0604020202020204" pitchFamily="34" charset="0"/>
                        </a:rPr>
                        <a:t> </a:t>
                      </a:r>
                      <a:endParaRPr lang="en-GB" sz="11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The triumphant adoption of telehealth hinges on the successful transmission of knowledge and collaboration within healthcare institutions.</a:t>
                      </a:r>
                    </a:p>
                    <a:p>
                      <a:pPr>
                        <a:buNone/>
                      </a:pPr>
                      <a:r>
                        <a:rPr lang="en-GB" sz="1100" b="0" kern="100" dirty="0">
                          <a:solidFill>
                            <a:schemeClr val="tx1"/>
                          </a:solidFill>
                          <a:effectLst/>
                          <a:latin typeface="Arial" panose="020B0604020202020204" pitchFamily="34" charset="0"/>
                          <a:cs typeface="Arial" panose="020B0604020202020204" pitchFamily="34" charset="0"/>
                        </a:rPr>
                        <a:t>This can be attained by means of:</a:t>
                      </a:r>
                    </a:p>
                    <a:p>
                      <a:pPr>
                        <a:buNone/>
                      </a:pPr>
                      <a:r>
                        <a:rPr lang="en-GB" sz="1100" b="0" kern="100" dirty="0">
                          <a:solidFill>
                            <a:schemeClr val="tx1"/>
                          </a:solidFill>
                          <a:effectLst/>
                          <a:latin typeface="Arial" panose="020B0604020202020204" pitchFamily="34" charset="0"/>
                          <a:cs typeface="Arial" panose="020B0604020202020204" pitchFamily="34" charset="0"/>
                        </a:rPr>
                        <a:t>Coalitions of healthcare professionals, technological businesses, and patient support organisations.</a:t>
                      </a:r>
                    </a:p>
                    <a:p>
                      <a:pPr>
                        <a:buNone/>
                      </a:pPr>
                      <a:r>
                        <a:rPr lang="en-GB" sz="1100" b="0" kern="100" dirty="0">
                          <a:solidFill>
                            <a:schemeClr val="tx1"/>
                          </a:solidFill>
                          <a:effectLst/>
                          <a:latin typeface="Arial" panose="020B0604020202020204" pitchFamily="34" charset="0"/>
                          <a:cs typeface="Arial" panose="020B0604020202020204" pitchFamily="34" charset="0"/>
                        </a:rPr>
                        <a:t>Campaigns aimed at public awareness thru digital channels and social networking platforms.</a:t>
                      </a:r>
                    </a:p>
                    <a:p>
                      <a:pPr>
                        <a:buNone/>
                      </a:pPr>
                      <a:r>
                        <a:rPr lang="en-GB" sz="1100" b="0" kern="100" dirty="0">
                          <a:solidFill>
                            <a:schemeClr val="tx1"/>
                          </a:solidFill>
                          <a:effectLst/>
                          <a:latin typeface="Arial" panose="020B0604020202020204" pitchFamily="34" charset="0"/>
                          <a:cs typeface="Arial" panose="020B0604020202020204" pitchFamily="34" charset="0"/>
                        </a:rPr>
                        <a:t>Scholarly conventions that present research results and illustrate superior practices.</a:t>
                      </a:r>
                    </a:p>
                    <a:p>
                      <a:pPr>
                        <a:buNone/>
                      </a:pPr>
                      <a:r>
                        <a:rPr lang="en-GB" sz="1100" b="0" kern="100" dirty="0">
                          <a:solidFill>
                            <a:schemeClr val="tx1"/>
                          </a:solidFill>
                          <a:effectLst/>
                          <a:latin typeface="Arial" panose="020B0604020202020204" pitchFamily="34" charset="0"/>
                          <a:cs typeface="Arial" panose="020B0604020202020204" pitchFamily="34" charset="0"/>
                        </a:rPr>
                        <a:t>Sustained professional development courses that inform healthcare workers on telehealth technologies and digital healthcare implementation.</a:t>
                      </a:r>
                      <a:endParaRPr lang="en-GB" sz="1100" b="0" kern="1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41768065"/>
                  </a:ext>
                </a:extLst>
              </a:tr>
            </a:tbl>
          </a:graphicData>
        </a:graphic>
      </p:graphicFrame>
      <p:graphicFrame>
        <p:nvGraphicFramePr>
          <p:cNvPr id="4" name="Table 3">
            <a:extLst>
              <a:ext uri="{FF2B5EF4-FFF2-40B4-BE49-F238E27FC236}">
                <a16:creationId xmlns:a16="http://schemas.microsoft.com/office/drawing/2014/main" id="{D004654C-1AA9-CBB7-A922-05FCE8B7AA6B}"/>
              </a:ext>
            </a:extLst>
          </p:cNvPr>
          <p:cNvGraphicFramePr>
            <a:graphicFrameLocks noGrp="1"/>
          </p:cNvGraphicFramePr>
          <p:nvPr>
            <p:extLst>
              <p:ext uri="{D42A27DB-BD31-4B8C-83A1-F6EECF244321}">
                <p14:modId xmlns:p14="http://schemas.microsoft.com/office/powerpoint/2010/main" val="1713674705"/>
              </p:ext>
            </p:extLst>
          </p:nvPr>
        </p:nvGraphicFramePr>
        <p:xfrm>
          <a:off x="553720" y="8800941"/>
          <a:ext cx="5725160" cy="2849880"/>
        </p:xfrm>
        <a:graphic>
          <a:graphicData uri="http://schemas.openxmlformats.org/drawingml/2006/table">
            <a:tbl>
              <a:tblPr firstRow="1" firstCol="1" bandRow="1">
                <a:tableStyleId>{5C22544A-7EE6-4342-B048-85BDC9FD1C3A}</a:tableStyleId>
              </a:tblPr>
              <a:tblGrid>
                <a:gridCol w="1705610">
                  <a:extLst>
                    <a:ext uri="{9D8B030D-6E8A-4147-A177-3AD203B41FA5}">
                      <a16:colId xmlns:a16="http://schemas.microsoft.com/office/drawing/2014/main" val="1011248805"/>
                    </a:ext>
                  </a:extLst>
                </a:gridCol>
                <a:gridCol w="4019550">
                  <a:extLst>
                    <a:ext uri="{9D8B030D-6E8A-4147-A177-3AD203B41FA5}">
                      <a16:colId xmlns:a16="http://schemas.microsoft.com/office/drawing/2014/main" val="3248015525"/>
                    </a:ext>
                  </a:extLst>
                </a:gridCol>
              </a:tblGrid>
              <a:tr h="0">
                <a:tc>
                  <a:txBody>
                    <a:bodyPr/>
                    <a:lstStyle/>
                    <a:p>
                      <a:pPr>
                        <a:buNone/>
                      </a:pPr>
                      <a:r>
                        <a:rPr lang="en-GB" sz="1100" b="0" kern="100">
                          <a:solidFill>
                            <a:schemeClr val="tx1"/>
                          </a:solidFill>
                          <a:effectLst/>
                          <a:latin typeface="Arial" panose="020B0604020202020204" pitchFamily="34" charset="0"/>
                          <a:cs typeface="Arial" panose="020B0604020202020204" pitchFamily="34" charset="0"/>
                        </a:rPr>
                        <a:t>Conclusion</a:t>
                      </a:r>
                      <a:endParaRPr lang="en-GB" sz="1100" b="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buNone/>
                      </a:pPr>
                      <a:r>
                        <a:rPr lang="en-GB" sz="1100" b="0" kern="100" dirty="0">
                          <a:solidFill>
                            <a:schemeClr val="tx1"/>
                          </a:solidFill>
                          <a:effectLst/>
                          <a:latin typeface="Arial" panose="020B0604020202020204" pitchFamily="34" charset="0"/>
                          <a:cs typeface="Arial" panose="020B0604020202020204" pitchFamily="34" charset="0"/>
                        </a:rPr>
                        <a:t>Telehealth has established itself as a fundamental part of modern healthcare systems in the United Kingdom. The synthesis of video consultations, wearable technology, remote patient monitoring, mobile health applications, artificial intelligence, and electronic health records has greatly advanced healthcare accessibility, efficiency, and patient outcomes.</a:t>
                      </a:r>
                    </a:p>
                    <a:p>
                      <a:pPr>
                        <a:buNone/>
                      </a:pPr>
                      <a:r>
                        <a:rPr lang="en-GB" sz="1100" b="0" kern="100" dirty="0">
                          <a:solidFill>
                            <a:schemeClr val="tx1"/>
                          </a:solidFill>
                          <a:effectLst/>
                          <a:latin typeface="Arial" panose="020B0604020202020204" pitchFamily="34" charset="0"/>
                          <a:cs typeface="Arial" panose="020B0604020202020204" pitchFamily="34" charset="0"/>
                        </a:rPr>
                        <a:t>Individuals enduring chronic health conditions like diabetes, cardiovascular issues, respiratory diseases, and hypertension derive notable benefits from continuous remote monitoring, facilitating healthcare professionals in promptly identifying health status changes and intervening before complications ensue.</a:t>
                      </a:r>
                    </a:p>
                    <a:p>
                      <a:pPr>
                        <a:buNone/>
                      </a:pPr>
                      <a:r>
                        <a:rPr lang="en-GB" sz="1100" b="0" kern="100" dirty="0">
                          <a:solidFill>
                            <a:schemeClr val="tx1"/>
                          </a:solidFill>
                          <a:effectLst/>
                          <a:latin typeface="Arial" panose="020B0604020202020204" pitchFamily="34" charset="0"/>
                          <a:cs typeface="Arial" panose="020B0604020202020204" pitchFamily="34" charset="0"/>
                        </a:rPr>
                        <a:t>As digital healthcare innovations progress, telehealth is likely to take on a more prominent role in ensuring fair, patient-centric, and sustainable healthcare delivery.</a:t>
                      </a:r>
                    </a:p>
                    <a:p>
                      <a:pPr>
                        <a:buNone/>
                      </a:pPr>
                      <a:r>
                        <a:rPr lang="en-GB" sz="1100" b="0" kern="100" dirty="0">
                          <a:solidFill>
                            <a:schemeClr val="tx1"/>
                          </a:solidFill>
                          <a:effectLst/>
                          <a:latin typeface="Arial" panose="020B0604020202020204" pitchFamily="34" charset="0"/>
                          <a:cs typeface="Arial" panose="020B0604020202020204" pitchFamily="34" charset="0"/>
                        </a:rPr>
                        <a:t> </a:t>
                      </a:r>
                      <a:endParaRPr lang="en-GB" sz="1100" b="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0398890"/>
                  </a:ext>
                </a:extLst>
              </a:tr>
            </a:tbl>
          </a:graphicData>
        </a:graphic>
      </p:graphicFrame>
    </p:spTree>
    <p:extLst>
      <p:ext uri="{BB962C8B-B14F-4D97-AF65-F5344CB8AC3E}">
        <p14:creationId xmlns:p14="http://schemas.microsoft.com/office/powerpoint/2010/main" val="3276304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F8A8E-6B7F-1D90-58F3-1683F34238C1}"/>
              </a:ext>
            </a:extLst>
          </p:cNvPr>
          <p:cNvSpPr>
            <a:spLocks noGrp="1"/>
          </p:cNvSpPr>
          <p:nvPr>
            <p:ph type="title"/>
          </p:nvPr>
        </p:nvSpPr>
        <p:spPr>
          <a:xfrm>
            <a:off x="137806" y="0"/>
            <a:ext cx="8244194" cy="9486900"/>
          </a:xfrm>
        </p:spPr>
        <p:txBody>
          <a:bodyPr>
            <a:normAutofit fontScale="90000"/>
          </a:bodyPr>
          <a:lstStyle/>
          <a:p>
            <a:r>
              <a:rPr lang="en-GB" sz="1100" b="0" dirty="0">
                <a:solidFill>
                  <a:schemeClr val="tx1"/>
                </a:solidFill>
                <a:latin typeface="Arial" panose="020B0604020202020204" pitchFamily="34" charset="0"/>
                <a:cs typeface="Arial" panose="020B0604020202020204" pitchFamily="34" charset="0"/>
              </a:rPr>
              <a:t>The Pitch </a:t>
            </a: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Telehealth signifies the employment of digital technologies in the administration of healthcare services. It has developed from a supplementary choice into a primary feature of current healthcare systems. </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In the UK, telehealth is fast altering the landscape of healthcare delivery by facilitating distant patient treatment, boosting accessibility, and decreasing the necessity for direct consultations. An effectively orchestrated telehealth implementation framework assures that technology-supported care not only augments efficiency but also betters patient outcomes and upholds regulatory compliance as telemedicine demand surges.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Per Adapt (2024), the approaches and settings for healthcare delivery are being altered thru relentless technology progress in telemedicine. It facilitates the improved management of chronic health issues for individuals. Within community frameworks, telehealth services shorten hospital durations, allow for earlier discharges, and mitigate patients' reliance on general practitioners and primary healthcare services.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In just a few years, telemedicine has transformed from a functional enhancement to a crucial aspect of the healthcare infrastructure.</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The Care Act (2014) intends to bolster personal wellbeing and independence, with a focus on local communities. The regulation unequivocally specifies that local administrations are obligated to develop services for individuals requiring care and those who might advantage from remote healthcare.</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Telehealth incorporates an extensive spectrum of technology, featuring wearable gadgets. Initially developed as fitness devices, wearable technology have advanced into crucial instruments for health monitoring. Modern smartwatches, fitness devices, and sensors can currently quantify heart rate, blood oxygen saturation, sleep habits, stress levels, and electrocardiogram (ECG) data. These advancements empower healthcare workers to oversee patients' health in real-time, enhancing the ability to discern trends rather than depending on isolated data points. Fluctuations in blood pressure or abnormal cardiac rhythms can typically be discerned before they progress into severe health complications.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A notable advantage of wearable technology is in the provision of perpetual monitoring. Rather of restricting health evaluations to annual check-ups, individuals are afforded regular updates on their overall health status. This transforms healthcare from a responsive methodology to a more anticipatory paradigm.</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Kharin (2025) indicates that the global implementation of telemedicine had a substantial rise after to the COVID-19 epidemic. About 76% of UK doctors predict that the usage of telemedicine would persist in its upward trajectory after the epidemic. According to GlobalData, 89% of healthcare providers predict persistent rise in telemedicine application, showcasing considerable faith in its forthcoming proliferation and incorporation into standard healthcare operations (GlobalData, 2024).</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The availability of telehealth services is often greater in urban settings, attributed to advanced digital infrastructure and tighter links with healthcare practitioners. Yet, telehealth has shown to be an essential option for rural communities, particularly for persons with limited mobility or diminished access to healthcare resources. By leveraging digital technologies, telehealth facilitates accessible, adaptable, and efficacious care, mitigating hurdles imposed by distance, financial issues, and geographic isolation (Faster Capital, 2025).</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The NHS Act 2006 measures aspire to elevate the health standards of the people by facilitating integrated healthcare provisions, stimulating patient involvement, and securing fair access to health services. It serves as the underpinning for sustained development and innovation within the NHS.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Professionals, technology specialists, and legislators need to understand the ramifications of data privacy legislation as telemedicine advances. During telemedicine sessions, it is common to acquire patient information that encompasses medical history, existing symptoms, prescriptions, lab findings, and personal identifiers like names, homes, and contact numbers. Such information is prone to cyberattacks, security breaches, and possible misuse by companies conveyed across digital networks, retained in cloud systems, and assessed by complex algorithms. Patients are entitled to understand the reasons for data gathering and the methods of information sharing. It is imperative that telemedicine platforms incorporate personal information in their privacy statements and guarantee that consumers have the ability to access their data upon request, amend inaccuracies, or seek the deletion of personal data where warranted. Aside from adhering to legal duties, this clarity bolsters patients' faith in telemedicine. GDPR (2025)</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Specialists and practitioners from several healthcare domains gather and collaborate in what is referred to as a multidisciplinary team. They respond to the demands of individuals, families, and collaborate within our communities. The squads will feature applicable practitioners and authorities who will use advantageous tools to foster and optimise work synergy. The Act's intention is to enhance patient supply, safeguard the safety of such products, furnish pharmaceutical and device manufacturers and distributors with a clear set of guidelines and expectations, and enable the regulator to oversee compliance and take corrective measures when standards are not met.</a:t>
            </a: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In healthcare services, multidisciplinary teams (MDTs) have been utilised for a considerable time, especially in supporting individuals with multifaceted needs, such as young individuals who have engaged in criminal behaviour, patients diagnosed with cancer, those suffering from serious mental health conditions, and individuals vulnerable to maltreatment or neglect. Patients living within a diverse group, such as a neighbourhood, encounter a greater likelihood of detrimental health and socioeconomic effects. Telehealth functions to overcome those impediments, rendering it accessible to all individuals.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MDTs provide access to treatments tailored to patients' demands, foster communication among medical specialists, and support collaborative decision processes. MDTs cultivate an array of strategies and tactics, including as care planning to determine essential services and risk stratification methods to recognise high-risk patients. Within the realm of health and social care, we engage in several locations, such as medical institutions, supportive living </a:t>
            </a:r>
            <a:r>
              <a:rPr lang="en-GB" sz="1100" b="0" dirty="0" err="1">
                <a:solidFill>
                  <a:schemeClr val="tx1"/>
                </a:solidFill>
                <a:latin typeface="Arial" panose="020B0604020202020204" pitchFamily="34" charset="0"/>
                <a:cs typeface="Arial" panose="020B0604020202020204" pitchFamily="34" charset="0"/>
              </a:rPr>
              <a:t>centers</a:t>
            </a:r>
            <a:r>
              <a:rPr lang="en-GB" sz="1100" b="0" dirty="0">
                <a:solidFill>
                  <a:schemeClr val="tx1"/>
                </a:solidFill>
                <a:latin typeface="Arial" panose="020B0604020202020204" pitchFamily="34" charset="0"/>
                <a:cs typeface="Arial" panose="020B0604020202020204" pitchFamily="34" charset="0"/>
              </a:rPr>
              <a:t>, and community areas.</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endParaRPr lang="en-GB" sz="1100" b="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7160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307F9-0B04-6A38-8C0A-4DB7EB07E5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6BF3E6-FCEE-BB9C-D957-2B06291E2F9C}"/>
              </a:ext>
            </a:extLst>
          </p:cNvPr>
          <p:cNvSpPr>
            <a:spLocks noGrp="1"/>
          </p:cNvSpPr>
          <p:nvPr>
            <p:ph type="title"/>
          </p:nvPr>
        </p:nvSpPr>
        <p:spPr>
          <a:xfrm>
            <a:off x="137806" y="0"/>
            <a:ext cx="8244194" cy="9486900"/>
          </a:xfrm>
        </p:spPr>
        <p:txBody>
          <a:bodyPr>
            <a:normAutofit/>
          </a:bodyPr>
          <a:lstStyle/>
          <a:p>
            <a:r>
              <a:rPr lang="en-GB" sz="1100" u="sng" dirty="0" err="1">
                <a:solidFill>
                  <a:schemeClr val="tx1"/>
                </a:solidFill>
                <a:latin typeface="Arial" panose="020B0604020202020204" pitchFamily="34" charset="0"/>
                <a:cs typeface="Arial" panose="020B0604020202020204" pitchFamily="34" charset="0"/>
              </a:rPr>
              <a:t>Refernces</a:t>
            </a: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Department of Health and Social Care (2022) </a:t>
            </a:r>
            <a:r>
              <a:rPr lang="en-GB" sz="1100" b="0" i="1" dirty="0">
                <a:solidFill>
                  <a:schemeClr val="tx1"/>
                </a:solidFill>
                <a:latin typeface="Arial" panose="020B0604020202020204" pitchFamily="34" charset="0"/>
                <a:cs typeface="Arial" panose="020B0604020202020204" pitchFamily="34" charset="0"/>
              </a:rPr>
              <a:t>Health and Care Act 2022.</a:t>
            </a:r>
            <a:br>
              <a:rPr lang="en-GB" sz="1100" b="0" i="1"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National Institute for Health and Care Excellence (NICE) (2022) </a:t>
            </a:r>
            <a:r>
              <a:rPr lang="en-GB" sz="1100" b="0" i="1" dirty="0">
                <a:solidFill>
                  <a:schemeClr val="tx1"/>
                </a:solidFill>
                <a:latin typeface="Arial" panose="020B0604020202020204" pitchFamily="34" charset="0"/>
                <a:cs typeface="Arial" panose="020B0604020202020204" pitchFamily="34" charset="0"/>
              </a:rPr>
              <a:t>Virtual Wards and Remote Monitoring. </a:t>
            </a:r>
            <a:r>
              <a:rPr lang="en-GB" sz="1100" b="0" dirty="0">
                <a:solidFill>
                  <a:schemeClr val="tx1"/>
                </a:solidFill>
                <a:latin typeface="Arial" panose="020B0604020202020204" pitchFamily="34" charset="0"/>
                <a:cs typeface="Arial" panose="020B0604020202020204" pitchFamily="34" charset="0"/>
              </a:rPr>
              <a:t>Available at: </a:t>
            </a:r>
            <a:r>
              <a:rPr lang="en-GB" sz="1100" b="0" i="1" dirty="0">
                <a:solidFill>
                  <a:schemeClr val="tx1"/>
                </a:solidFill>
                <a:latin typeface="Arial" panose="020B0604020202020204" pitchFamily="34" charset="0"/>
                <a:cs typeface="Arial" panose="020B0604020202020204" pitchFamily="34" charset="0"/>
                <a:hlinkClick r:id="rId2"/>
              </a:rPr>
              <a:t>https://www.nice.org.uk</a:t>
            </a:r>
            <a:r>
              <a:rPr lang="en-GB" sz="1100" b="0" i="1"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rPr>
              <a:t>Date Accessed: 7</a:t>
            </a:r>
            <a:r>
              <a:rPr lang="en-GB" sz="1100" b="0" baseline="30000" dirty="0">
                <a:solidFill>
                  <a:schemeClr val="tx1"/>
                </a:solidFill>
                <a:latin typeface="Arial" panose="020B0604020202020204" pitchFamily="34" charset="0"/>
                <a:cs typeface="Arial" panose="020B0604020202020204" pitchFamily="34" charset="0"/>
              </a:rPr>
              <a:t>th</a:t>
            </a:r>
            <a:r>
              <a:rPr lang="en-GB" sz="1100" b="0" dirty="0">
                <a:solidFill>
                  <a:schemeClr val="tx1"/>
                </a:solidFill>
                <a:latin typeface="Arial" panose="020B0604020202020204" pitchFamily="34" charset="0"/>
                <a:cs typeface="Arial" panose="020B0604020202020204" pitchFamily="34" charset="0"/>
              </a:rPr>
              <a:t> August 2026</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Office for National Statistics (2023) </a:t>
            </a:r>
            <a:r>
              <a:rPr lang="en-GB" sz="1100" b="0" i="1" dirty="0">
                <a:solidFill>
                  <a:schemeClr val="tx1"/>
                </a:solidFill>
                <a:latin typeface="Arial" panose="020B0604020202020204" pitchFamily="34" charset="0"/>
                <a:cs typeface="Arial" panose="020B0604020202020204" pitchFamily="34" charset="0"/>
              </a:rPr>
              <a:t>Internet Access – Households and Individuals, Great Britain. </a:t>
            </a:r>
            <a:r>
              <a:rPr lang="en-GB" sz="1100" b="0" dirty="0">
                <a:solidFill>
                  <a:schemeClr val="tx1"/>
                </a:solidFill>
                <a:latin typeface="Arial" panose="020B0604020202020204" pitchFamily="34" charset="0"/>
                <a:cs typeface="Arial" panose="020B0604020202020204" pitchFamily="34" charset="0"/>
              </a:rPr>
              <a:t>Available at: </a:t>
            </a:r>
            <a:r>
              <a:rPr lang="en-GB" sz="1100" b="0" dirty="0">
                <a:solidFill>
                  <a:schemeClr val="tx1"/>
                </a:solidFill>
                <a:latin typeface="Arial" panose="020B0604020202020204" pitchFamily="34" charset="0"/>
                <a:cs typeface="Arial" panose="020B0604020202020204" pitchFamily="34" charset="0"/>
                <a:hlinkClick r:id="rId3"/>
              </a:rPr>
              <a:t>https://www.ons.gov.uk</a:t>
            </a:r>
            <a:r>
              <a:rPr lang="en-GB" sz="1100" b="0" dirty="0">
                <a:solidFill>
                  <a:schemeClr val="tx1"/>
                </a:solidFill>
                <a:latin typeface="Arial" panose="020B0604020202020204" pitchFamily="34" charset="0"/>
                <a:cs typeface="Arial" panose="020B0604020202020204" pitchFamily="34" charset="0"/>
              </a:rPr>
              <a:t> Date Accessed 7</a:t>
            </a:r>
            <a:r>
              <a:rPr lang="en-GB" sz="1100" b="0" baseline="30000" dirty="0">
                <a:solidFill>
                  <a:schemeClr val="tx1"/>
                </a:solidFill>
                <a:latin typeface="Arial" panose="020B0604020202020204" pitchFamily="34" charset="0"/>
                <a:cs typeface="Arial" panose="020B0604020202020204" pitchFamily="34" charset="0"/>
              </a:rPr>
              <a:t>th</a:t>
            </a:r>
            <a:r>
              <a:rPr lang="en-GB" sz="1100" b="0" dirty="0">
                <a:solidFill>
                  <a:schemeClr val="tx1"/>
                </a:solidFill>
                <a:latin typeface="Arial" panose="020B0604020202020204" pitchFamily="34" charset="0"/>
                <a:cs typeface="Arial" panose="020B0604020202020204" pitchFamily="34" charset="0"/>
              </a:rPr>
              <a:t> August 2026</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World Health Organization (2021) </a:t>
            </a:r>
            <a:r>
              <a:rPr lang="en-GB" sz="1100" b="0" i="1" dirty="0">
                <a:solidFill>
                  <a:schemeClr val="tx1"/>
                </a:solidFill>
                <a:latin typeface="Arial" panose="020B0604020202020204" pitchFamily="34" charset="0"/>
                <a:cs typeface="Arial" panose="020B0604020202020204" pitchFamily="34" charset="0"/>
              </a:rPr>
              <a:t>Global Strategy on Digital Health 2020–2025</a:t>
            </a:r>
            <a:r>
              <a:rPr lang="en-GB" sz="1100" b="0" dirty="0">
                <a:solidFill>
                  <a:schemeClr val="tx1"/>
                </a:solidFill>
                <a:latin typeface="Arial" panose="020B0604020202020204" pitchFamily="34" charset="0"/>
                <a:cs typeface="Arial" panose="020B0604020202020204" pitchFamily="34" charset="0"/>
              </a:rPr>
              <a:t>. Geneva: WHO</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World Health Organization (2022) </a:t>
            </a:r>
            <a:r>
              <a:rPr lang="en-GB" sz="1100" b="0" i="1" dirty="0">
                <a:solidFill>
                  <a:schemeClr val="tx1"/>
                </a:solidFill>
                <a:latin typeface="Arial" panose="020B0604020202020204" pitchFamily="34" charset="0"/>
                <a:cs typeface="Arial" panose="020B0604020202020204" pitchFamily="34" charset="0"/>
              </a:rPr>
              <a:t>Telemedicine: Opportunities and Developments in Member States</a:t>
            </a:r>
            <a:r>
              <a:rPr lang="en-GB" sz="1100" b="0" dirty="0">
                <a:solidFill>
                  <a:schemeClr val="tx1"/>
                </a:solidFill>
                <a:latin typeface="Arial" panose="020B0604020202020204" pitchFamily="34" charset="0"/>
                <a:cs typeface="Arial" panose="020B0604020202020204" pitchFamily="34" charset="0"/>
              </a:rPr>
              <a:t>. Geneva: WHO.</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NHS England (2023) </a:t>
            </a:r>
            <a:r>
              <a:rPr lang="en-GB" sz="1100" b="0" i="1" dirty="0">
                <a:solidFill>
                  <a:schemeClr val="tx1"/>
                </a:solidFill>
                <a:latin typeface="Arial" panose="020B0604020202020204" pitchFamily="34" charset="0"/>
                <a:cs typeface="Arial" panose="020B0604020202020204" pitchFamily="34" charset="0"/>
              </a:rPr>
              <a:t>Digital Health and Care. </a:t>
            </a:r>
            <a:r>
              <a:rPr lang="en-GB" sz="1100" b="0" dirty="0">
                <a:solidFill>
                  <a:schemeClr val="tx1"/>
                </a:solidFill>
                <a:latin typeface="Arial" panose="020B0604020202020204" pitchFamily="34" charset="0"/>
                <a:cs typeface="Arial" panose="020B0604020202020204" pitchFamily="34" charset="0"/>
              </a:rPr>
              <a:t>Available at: </a:t>
            </a:r>
            <a:r>
              <a:rPr lang="en-GB" sz="1100" b="0" dirty="0">
                <a:solidFill>
                  <a:schemeClr val="tx1"/>
                </a:solidFill>
                <a:latin typeface="Arial" panose="020B0604020202020204" pitchFamily="34" charset="0"/>
                <a:cs typeface="Arial" panose="020B0604020202020204" pitchFamily="34" charset="0"/>
                <a:hlinkClick r:id="rId4"/>
              </a:rPr>
              <a:t>https://www.england.nhs.uk/digitaltechnology</a:t>
            </a:r>
            <a:r>
              <a:rPr lang="en-GB" sz="1100" b="0" dirty="0">
                <a:solidFill>
                  <a:schemeClr val="tx1"/>
                </a:solidFill>
                <a:latin typeface="Arial" panose="020B0604020202020204" pitchFamily="34" charset="0"/>
                <a:cs typeface="Arial" panose="020B0604020202020204" pitchFamily="34" charset="0"/>
              </a:rPr>
              <a:t> Date Accessed 5th August 2026</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NHS England. (2025). </a:t>
            </a:r>
            <a:r>
              <a:rPr lang="en-GB" sz="1100" b="0" i="1" dirty="0">
                <a:solidFill>
                  <a:schemeClr val="tx1"/>
                </a:solidFill>
                <a:latin typeface="Arial" panose="020B0604020202020204" pitchFamily="34" charset="0"/>
                <a:cs typeface="Arial" panose="020B0604020202020204" pitchFamily="34" charset="0"/>
              </a:rPr>
              <a:t>Information sharing in multidisciplinary teams</a:t>
            </a:r>
            <a:r>
              <a:rPr lang="en-GB" sz="1100" b="0" dirty="0">
                <a:solidFill>
                  <a:schemeClr val="tx1"/>
                </a:solidFill>
                <a:latin typeface="Arial" panose="020B0604020202020204" pitchFamily="34" charset="0"/>
                <a:cs typeface="Arial" panose="020B0604020202020204" pitchFamily="34" charset="0"/>
              </a:rPr>
              <a:t>. </a:t>
            </a:r>
            <a:r>
              <a:rPr lang="en-GB" sz="1100" b="0" dirty="0">
                <a:solidFill>
                  <a:schemeClr val="tx1"/>
                </a:solidFill>
                <a:latin typeface="Arial" panose="020B0604020202020204" pitchFamily="34" charset="0"/>
                <a:cs typeface="Arial" panose="020B0604020202020204" pitchFamily="34" charset="0"/>
                <a:hlinkClick r:id="rId5"/>
              </a:rPr>
              <a:t>https://digital.nhs.uk/data-and-information/information-governance/guidance/information-sharing-in-multidisciplinary-teams</a:t>
            </a:r>
            <a:r>
              <a:rPr lang="en-GB" sz="1100" b="0" dirty="0">
                <a:solidFill>
                  <a:schemeClr val="tx1"/>
                </a:solidFill>
                <a:latin typeface="Arial" panose="020B0604020202020204" pitchFamily="34" charset="0"/>
                <a:cs typeface="Arial" panose="020B0604020202020204" pitchFamily="34" charset="0"/>
              </a:rPr>
              <a:t> Date Accessed 1st August 2026</a:t>
            </a:r>
            <a:br>
              <a:rPr lang="en-GB" sz="1100" b="0" dirty="0">
                <a:solidFill>
                  <a:schemeClr val="tx1"/>
                </a:solidFill>
                <a:latin typeface="Arial" panose="020B0604020202020204" pitchFamily="34" charset="0"/>
                <a:cs typeface="Arial" panose="020B0604020202020204" pitchFamily="34" charset="0"/>
              </a:rPr>
            </a:br>
            <a:br>
              <a:rPr lang="en-GB" sz="1100" b="0" dirty="0">
                <a:solidFill>
                  <a:schemeClr val="tx1"/>
                </a:solidFill>
                <a:latin typeface="Arial" panose="020B0604020202020204" pitchFamily="34" charset="0"/>
                <a:cs typeface="Arial" panose="020B0604020202020204" pitchFamily="34" charset="0"/>
              </a:rPr>
            </a:br>
            <a:r>
              <a:rPr lang="en-GB" sz="1100" b="0" dirty="0">
                <a:solidFill>
                  <a:schemeClr val="tx1"/>
                </a:solidFill>
                <a:latin typeface="Arial" panose="020B0604020202020204" pitchFamily="34" charset="0"/>
                <a:cs typeface="Arial" panose="020B0604020202020204" pitchFamily="34" charset="0"/>
              </a:rPr>
              <a:t>Medicines and Healthcare products Regulatory Agency (2021</a:t>
            </a:r>
            <a:r>
              <a:rPr lang="en-GB" sz="1100" b="0" i="1" dirty="0">
                <a:solidFill>
                  <a:schemeClr val="tx1"/>
                </a:solidFill>
                <a:latin typeface="Arial" panose="020B0604020202020204" pitchFamily="34" charset="0"/>
                <a:cs typeface="Arial" panose="020B0604020202020204" pitchFamily="34" charset="0"/>
              </a:rPr>
              <a:t>) Medicines and Medical Devices Act 2021</a:t>
            </a:r>
            <a:r>
              <a:rPr lang="en-GB" sz="1100" b="0" dirty="0">
                <a:solidFill>
                  <a:schemeClr val="tx1"/>
                </a:solidFill>
                <a:latin typeface="Arial" panose="020B0604020202020204" pitchFamily="34" charset="0"/>
                <a:cs typeface="Arial" panose="020B0604020202020204" pitchFamily="34" charset="0"/>
              </a:rPr>
              <a:t>. Available at: </a:t>
            </a:r>
            <a:r>
              <a:rPr lang="en-GB" sz="1100" b="0" dirty="0">
                <a:solidFill>
                  <a:schemeClr val="tx1"/>
                </a:solidFill>
                <a:latin typeface="Arial" panose="020B0604020202020204" pitchFamily="34" charset="0"/>
                <a:cs typeface="Arial" panose="020B0604020202020204" pitchFamily="34" charset="0"/>
                <a:hlinkClick r:id="rId6"/>
              </a:rPr>
              <a:t>https://www.legislation.gov.uk</a:t>
            </a:r>
            <a:r>
              <a:rPr lang="en-GB" sz="1100" b="0" dirty="0">
                <a:solidFill>
                  <a:schemeClr val="tx1"/>
                </a:solidFill>
                <a:latin typeface="Arial" panose="020B0604020202020204" pitchFamily="34" charset="0"/>
                <a:cs typeface="Arial" panose="020B0604020202020204" pitchFamily="34" charset="0"/>
              </a:rPr>
              <a:t> Date Accessed 1</a:t>
            </a:r>
            <a:r>
              <a:rPr lang="en-GB" sz="1100" b="0" baseline="30000" dirty="0">
                <a:solidFill>
                  <a:schemeClr val="tx1"/>
                </a:solidFill>
                <a:latin typeface="Arial" panose="020B0604020202020204" pitchFamily="34" charset="0"/>
                <a:cs typeface="Arial" panose="020B0604020202020204" pitchFamily="34" charset="0"/>
              </a:rPr>
              <a:t>st</a:t>
            </a:r>
            <a:r>
              <a:rPr lang="en-GB" sz="1100" b="0" dirty="0">
                <a:solidFill>
                  <a:schemeClr val="tx1"/>
                </a:solidFill>
                <a:latin typeface="Arial" panose="020B0604020202020204" pitchFamily="34" charset="0"/>
                <a:cs typeface="Arial" panose="020B0604020202020204" pitchFamily="34" charset="0"/>
              </a:rPr>
              <a:t> August 2026</a:t>
            </a:r>
            <a:br>
              <a:rPr lang="en-GB" sz="1100" b="0" dirty="0">
                <a:solidFill>
                  <a:schemeClr val="tx1"/>
                </a:solidFill>
                <a:latin typeface="Arial" panose="020B0604020202020204" pitchFamily="34" charset="0"/>
                <a:cs typeface="Arial" panose="020B0604020202020204" pitchFamily="34" charset="0"/>
              </a:rPr>
            </a:br>
            <a:endParaRPr lang="en-GB" sz="11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457853"/>
      </p:ext>
    </p:extLst>
  </p:cSld>
  <p:clrMapOvr>
    <a:masterClrMapping/>
  </p:clrMapOvr>
</p:sld>
</file>

<file path=ppt/theme/theme1.xml><?xml version="1.0" encoding="utf-8"?>
<a:theme xmlns:a="http://schemas.openxmlformats.org/drawingml/2006/main" name="Office Theme">
  <a:themeElements>
    <a:clrScheme name="Custom 114">
      <a:dk1>
        <a:sysClr val="windowText" lastClr="000000"/>
      </a:dk1>
      <a:lt1>
        <a:sysClr val="window" lastClr="FFFFFF"/>
      </a:lt1>
      <a:dk2>
        <a:srgbClr val="A62F03"/>
      </a:dk2>
      <a:lt2>
        <a:srgbClr val="E2E2E2"/>
      </a:lt2>
      <a:accent1>
        <a:srgbClr val="45858C"/>
      </a:accent1>
      <a:accent2>
        <a:srgbClr val="F27777"/>
      </a:accent2>
      <a:accent3>
        <a:srgbClr val="F2EBD5"/>
      </a:accent3>
      <a:accent4>
        <a:srgbClr val="F9F28E"/>
      </a:accent4>
      <a:accent5>
        <a:srgbClr val="80BFB9"/>
      </a:accent5>
      <a:accent6>
        <a:srgbClr val="97B5C5"/>
      </a:accent6>
      <a:hlink>
        <a:srgbClr val="0563C1"/>
      </a:hlink>
      <a:folHlink>
        <a:srgbClr val="954F72"/>
      </a:folHlink>
    </a:clrScheme>
    <a:fontScheme name="Custom 2">
      <a:majorFont>
        <a:latin typeface="Posterama"/>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ducational Posters_Win32_JB_SL_v3" id="{54938A73-B94E-4192-B58B-CCC3527E578F}" vid="{4EE1B052-1DF2-4C86-A3D5-105D8540E4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F6BD05-E1C8-4A6F-8E65-F6D9A4D39E1F}">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82C1791D-8F7D-4F24-8AAD-BA45796D17C7}">
  <ds:schemaRefs>
    <ds:schemaRef ds:uri="http://schemas.microsoft.com/sharepoint/v3/contenttype/forms"/>
  </ds:schemaRefs>
</ds:datastoreItem>
</file>

<file path=customXml/itemProps3.xml><?xml version="1.0" encoding="utf-8"?>
<ds:datastoreItem xmlns:ds="http://schemas.openxmlformats.org/officeDocument/2006/customXml" ds:itemID="{F7A3AEAC-275F-427C-8EF7-063D8AE517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Educational quotes posters</Template>
  <TotalTime>106</TotalTime>
  <Words>2307</Words>
  <Application>Microsoft Office PowerPoint</Application>
  <PresentationFormat>Custom</PresentationFormat>
  <Paragraphs>79</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Avenir Next LT Pro</vt:lpstr>
      <vt:lpstr>Calibri</vt:lpstr>
      <vt:lpstr>Posterama</vt:lpstr>
      <vt:lpstr>Symbol</vt:lpstr>
      <vt:lpstr>Office Theme</vt:lpstr>
      <vt:lpstr>Telehealth: Improving Healthcare Through Digital Innovation</vt:lpstr>
      <vt:lpstr>PowerPoint Presentation</vt:lpstr>
      <vt:lpstr>PowerPoint Presentation</vt:lpstr>
      <vt:lpstr>PowerPoint Presentation</vt:lpstr>
      <vt:lpstr>The Pitch  Telehealth signifies the employment of digital technologies in the administration of healthcare services. It has developed from a supplementary choice into a primary feature of current healthcare systems.   In the UK, telehealth is fast altering the landscape of healthcare delivery by facilitating distant patient treatment, boosting accessibility, and decreasing the necessity for direct consultations. An effectively orchestrated telehealth implementation framework assures that technology-supported care not only augments efficiency but also betters patient outcomes and upholds regulatory compliance as telemedicine demand surges.  Per Adapt (2024), the approaches and settings for healthcare delivery are being altered thru relentless technology progress in telemedicine. It facilitates the improved management of chronic health issues for individuals. Within community frameworks, telehealth services shorten hospital durations, allow for earlier discharges, and mitigate patients' reliance on general practitioners and primary healthcare services.  In just a few years, telemedicine has transformed from a functional enhancement to a crucial aspect of the healthcare infrastructure.   The Care Act (2014) intends to bolster personal wellbeing and independence, with a focus on local communities. The regulation unequivocally specifies that local administrations are obligated to develop services for individuals requiring care and those who might advantage from remote healthcare.  Telehealth incorporates an extensive spectrum of technology, featuring wearable gadgets. Initially developed as fitness devices, wearable technology have advanced into crucial instruments for health monitoring. Modern smartwatches, fitness devices, and sensors can currently quantify heart rate, blood oxygen saturation, sleep habits, stress levels, and electrocardiogram (ECG) data. These advancements empower healthcare workers to oversee patients' health in real-time, enhancing the ability to discern trends rather than depending on isolated data points. Fluctuations in blood pressure or abnormal cardiac rhythms can typically be discerned before they progress into severe health complications.  A notable advantage of wearable technology is in the provision of perpetual monitoring. Rather of restricting health evaluations to annual check-ups, individuals are afforded regular updates on their overall health status. This transforms healthcare from a responsive methodology to a more anticipatory paradigm.  Kharin (2025) indicates that the global implementation of telemedicine had a substantial rise after to the COVID-19 epidemic. About 76% of UK doctors predict that the usage of telemedicine would persist in its upward trajectory after the epidemic. According to GlobalData, 89% of healthcare providers predict persistent rise in telemedicine application, showcasing considerable faith in its forthcoming proliferation and incorporation into standard healthcare operations (GlobalData, 2024).  The availability of telehealth services is often greater in urban settings, attributed to advanced digital infrastructure and tighter links with healthcare practitioners. Yet, telehealth has shown to be an essential option for rural communities, particularly for persons with limited mobility or diminished access to healthcare resources. By leveraging digital technologies, telehealth facilitates accessible, adaptable, and efficacious care, mitigating hurdles imposed by distance, financial issues, and geographic isolation (Faster Capital, 2025).  The NHS Act 2006 measures aspire to elevate the health standards of the people by facilitating integrated healthcare provisions, stimulating patient involvement, and securing fair access to health services. It serves as the underpinning for sustained development and innovation within the NHS.  Professionals, technology specialists, and legislators need to understand the ramifications of data privacy legislation as telemedicine advances. During telemedicine sessions, it is common to acquire patient information that encompasses medical history, existing symptoms, prescriptions, lab findings, and personal identifiers like names, homes, and contact numbers. Such information is prone to cyberattacks, security breaches, and possible misuse by companies conveyed across digital networks, retained in cloud systems, and assessed by complex algorithms. Patients are entitled to understand the reasons for data gathering and the methods of information sharing. It is imperative that telemedicine platforms incorporate personal information in their privacy statements and guarantee that consumers have the ability to access their data upon request, amend inaccuracies, or seek the deletion of personal data where warranted. Aside from adhering to legal duties, this clarity bolsters patients' faith in telemedicine. GDPR (2025)  Specialists and practitioners from several healthcare domains gather and collaborate in what is referred to as a multidisciplinary team. They respond to the demands of individuals, families, and collaborate within our communities. The squads will feature applicable practitioners and authorities who will use advantageous tools to foster and optimise work synergy. The Act's intention is to enhance patient supply, safeguard the safety of such products, furnish pharmaceutical and device manufacturers and distributors with a clear set of guidelines and expectations, and enable the regulator to oversee compliance and take corrective measures when standards are not met. In healthcare services, multidisciplinary teams (MDTs) have been utilised for a considerable time, especially in supporting individuals with multifaceted needs, such as young individuals who have engaged in criminal behaviour, patients diagnosed with cancer, those suffering from serious mental health conditions, and individuals vulnerable to maltreatment or neglect. Patients living within a diverse group, such as a neighbourhood, encounter a greater likelihood of detrimental health and socioeconomic effects. Telehealth functions to overcome those impediments, rendering it accessible to all individuals.  MDTs provide access to treatments tailored to patients' demands, foster communication among medical specialists, and support collaborative decision processes. MDTs cultivate an array of strategies and tactics, including as care planning to determine essential services and risk stratification methods to recognise high-risk patients. Within the realm of health and social care, we engage in several locations, such as medical institutions, supportive living centers, and community areas.       </vt:lpstr>
      <vt:lpstr>Refernces    Department of Health and Social Care (2022) Health and Care Act 2022.  National Institute for Health and Care Excellence (NICE) (2022) Virtual Wards and Remote Monitoring. Available at: https://www.nice.org.uk Date Accessed: 7th August 2026  Office for National Statistics (2023) Internet Access – Households and Individuals, Great Britain. Available at: https://www.ons.gov.uk Date Accessed 7th August 2026  World Health Organization (2021) Global Strategy on Digital Health 2020–2025. Geneva: WHO  World Health Organization (2022) Telemedicine: Opportunities and Developments in Member States. Geneva: WHO.  NHS England (2023) Digital Health and Care. Available at: https://www.england.nhs.uk/digitaltechnology Date Accessed 5th August 2026  NHS England. (2025). Information sharing in multidisciplinary teams. https://digital.nhs.uk/data-and-information/information-governance/guidance/information-sharing-in-multidisciplinary-teams Date Accessed 1st August 2026  Medicines and Healthcare products Regulatory Agency (2021) Medicines and Medical Devices Act 2021. Available at: https://www.legislation.gov.uk Date Accessed 1st August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Christopher</dc:creator>
  <cp:lastModifiedBy>Lauren Christopher</cp:lastModifiedBy>
  <cp:revision>1</cp:revision>
  <dcterms:created xsi:type="dcterms:W3CDTF">2026-08-07T11:11:11Z</dcterms:created>
  <dcterms:modified xsi:type="dcterms:W3CDTF">2026-08-07T12:57:32Z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