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DD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Hollingshead" userId="87106193851993e1" providerId="LiveId" clId="{255D7E07-2865-47EC-997A-D03CC23189CE}"/>
    <pc:docChg chg="undo custSel modSld modMainMaster">
      <pc:chgData name="Leon Hollingshead" userId="87106193851993e1" providerId="LiveId" clId="{255D7E07-2865-47EC-997A-D03CC23189CE}" dt="2026-03-16T07:34:07.063" v="2279" actId="20577"/>
      <pc:docMkLst>
        <pc:docMk/>
      </pc:docMkLst>
      <pc:sldChg chg="modSp mod setBg">
        <pc:chgData name="Leon Hollingshead" userId="87106193851993e1" providerId="LiveId" clId="{255D7E07-2865-47EC-997A-D03CC23189CE}" dt="2026-03-13T08:56:03.046" v="2"/>
        <pc:sldMkLst>
          <pc:docMk/>
          <pc:sldMk cId="2563627717" sldId="256"/>
        </pc:sldMkLst>
        <pc:spChg chg="mod">
          <ac:chgData name="Leon Hollingshead" userId="87106193851993e1" providerId="LiveId" clId="{255D7E07-2865-47EC-997A-D03CC23189CE}" dt="2026-03-13T08:55:12.338" v="0" actId="207"/>
          <ac:spMkLst>
            <pc:docMk/>
            <pc:sldMk cId="2563627717" sldId="256"/>
            <ac:spMk id="2" creationId="{13877589-7B87-1810-7D1A-B5A2048E3490}"/>
          </ac:spMkLst>
        </pc:spChg>
      </pc:sldChg>
      <pc:sldChg chg="modSp mod setBg">
        <pc:chgData name="Leon Hollingshead" userId="87106193851993e1" providerId="LiveId" clId="{255D7E07-2865-47EC-997A-D03CC23189CE}" dt="2026-03-16T07:34:07.063" v="2279" actId="20577"/>
        <pc:sldMkLst>
          <pc:docMk/>
          <pc:sldMk cId="2715806010" sldId="257"/>
        </pc:sldMkLst>
        <pc:spChg chg="mod">
          <ac:chgData name="Leon Hollingshead" userId="87106193851993e1" providerId="LiveId" clId="{255D7E07-2865-47EC-997A-D03CC23189CE}" dt="2026-03-16T07:34:07.063" v="2279" actId="20577"/>
          <ac:spMkLst>
            <pc:docMk/>
            <pc:sldMk cId="2715806010" sldId="257"/>
            <ac:spMk id="2" creationId="{84E262C7-2C0D-83A7-4B68-88CCFBE724BB}"/>
          </ac:spMkLst>
        </pc:spChg>
        <pc:spChg chg="mod">
          <ac:chgData name="Leon Hollingshead" userId="87106193851993e1" providerId="LiveId" clId="{255D7E07-2865-47EC-997A-D03CC23189CE}" dt="2026-03-13T08:56:37.470" v="4" actId="207"/>
          <ac:spMkLst>
            <pc:docMk/>
            <pc:sldMk cId="2715806010" sldId="257"/>
            <ac:spMk id="3" creationId="{3986ECFC-4802-880F-CAC4-59F9E04E17F0}"/>
          </ac:spMkLst>
        </pc:spChg>
      </pc:sldChg>
      <pc:sldChg chg="modSp mod setBg">
        <pc:chgData name="Leon Hollingshead" userId="87106193851993e1" providerId="LiveId" clId="{255D7E07-2865-47EC-997A-D03CC23189CE}" dt="2026-03-13T09:55:42.036" v="1092" actId="113"/>
        <pc:sldMkLst>
          <pc:docMk/>
          <pc:sldMk cId="2897957523" sldId="258"/>
        </pc:sldMkLst>
        <pc:spChg chg="mod">
          <ac:chgData name="Leon Hollingshead" userId="87106193851993e1" providerId="LiveId" clId="{255D7E07-2865-47EC-997A-D03CC23189CE}" dt="2026-03-13T09:06:01.826" v="12" actId="115"/>
          <ac:spMkLst>
            <pc:docMk/>
            <pc:sldMk cId="2897957523" sldId="258"/>
            <ac:spMk id="2" creationId="{4351C092-CB50-5179-72FB-94CBECED5425}"/>
          </ac:spMkLst>
        </pc:spChg>
        <pc:spChg chg="mod">
          <ac:chgData name="Leon Hollingshead" userId="87106193851993e1" providerId="LiveId" clId="{255D7E07-2865-47EC-997A-D03CC23189CE}" dt="2026-03-13T09:55:42.036" v="1092" actId="113"/>
          <ac:spMkLst>
            <pc:docMk/>
            <pc:sldMk cId="2897957523" sldId="258"/>
            <ac:spMk id="3" creationId="{028A8359-438A-7EDF-F235-AE5BAE7FB208}"/>
          </ac:spMkLst>
        </pc:spChg>
      </pc:sldChg>
      <pc:sldChg chg="modSp mod setBg">
        <pc:chgData name="Leon Hollingshead" userId="87106193851993e1" providerId="LiveId" clId="{255D7E07-2865-47EC-997A-D03CC23189CE}" dt="2026-03-13T12:15:57.272" v="2239" actId="20577"/>
        <pc:sldMkLst>
          <pc:docMk/>
          <pc:sldMk cId="1748499028" sldId="259"/>
        </pc:sldMkLst>
        <pc:spChg chg="mod">
          <ac:chgData name="Leon Hollingshead" userId="87106193851993e1" providerId="LiveId" clId="{255D7E07-2865-47EC-997A-D03CC23189CE}" dt="2026-03-13T09:10:07.710" v="200" actId="115"/>
          <ac:spMkLst>
            <pc:docMk/>
            <pc:sldMk cId="1748499028" sldId="259"/>
            <ac:spMk id="2" creationId="{61C7DAA2-C26F-4546-8B0F-C81CFB47F842}"/>
          </ac:spMkLst>
        </pc:spChg>
        <pc:spChg chg="mod">
          <ac:chgData name="Leon Hollingshead" userId="87106193851993e1" providerId="LiveId" clId="{255D7E07-2865-47EC-997A-D03CC23189CE}" dt="2026-03-13T12:15:57.272" v="2239" actId="20577"/>
          <ac:spMkLst>
            <pc:docMk/>
            <pc:sldMk cId="1748499028" sldId="259"/>
            <ac:spMk id="3" creationId="{F9C1CCB3-874D-5E4A-629C-E7AA4A8AB46C}"/>
          </ac:spMkLst>
        </pc:spChg>
      </pc:sldChg>
      <pc:sldChg chg="modSp mod setBg">
        <pc:chgData name="Leon Hollingshead" userId="87106193851993e1" providerId="LiveId" clId="{255D7E07-2865-47EC-997A-D03CC23189CE}" dt="2026-03-13T12:16:45.492" v="2242" actId="255"/>
        <pc:sldMkLst>
          <pc:docMk/>
          <pc:sldMk cId="1424087263" sldId="260"/>
        </pc:sldMkLst>
        <pc:spChg chg="mod">
          <ac:chgData name="Leon Hollingshead" userId="87106193851993e1" providerId="LiveId" clId="{255D7E07-2865-47EC-997A-D03CC23189CE}" dt="2026-03-13T09:23:13.767" v="601" actId="115"/>
          <ac:spMkLst>
            <pc:docMk/>
            <pc:sldMk cId="1424087263" sldId="260"/>
            <ac:spMk id="2" creationId="{3DD839E5-539A-6BA2-F020-0AEF28846AB2}"/>
          </ac:spMkLst>
        </pc:spChg>
        <pc:spChg chg="mod">
          <ac:chgData name="Leon Hollingshead" userId="87106193851993e1" providerId="LiveId" clId="{255D7E07-2865-47EC-997A-D03CC23189CE}" dt="2026-03-13T12:16:45.492" v="2242" actId="255"/>
          <ac:spMkLst>
            <pc:docMk/>
            <pc:sldMk cId="1424087263" sldId="260"/>
            <ac:spMk id="3" creationId="{E73EC453-8E6E-AAA5-639A-7F2EB8FCDBC5}"/>
          </ac:spMkLst>
        </pc:spChg>
      </pc:sldChg>
      <pc:sldChg chg="modSp mod setBg">
        <pc:chgData name="Leon Hollingshead" userId="87106193851993e1" providerId="LiveId" clId="{255D7E07-2865-47EC-997A-D03CC23189CE}" dt="2026-03-13T12:14:16.746" v="2222" actId="207"/>
        <pc:sldMkLst>
          <pc:docMk/>
          <pc:sldMk cId="1382716628" sldId="262"/>
        </pc:sldMkLst>
        <pc:spChg chg="mod">
          <ac:chgData name="Leon Hollingshead" userId="87106193851993e1" providerId="LiveId" clId="{255D7E07-2865-47EC-997A-D03CC23189CE}" dt="2026-03-13T11:46:08.484" v="1094" actId="115"/>
          <ac:spMkLst>
            <pc:docMk/>
            <pc:sldMk cId="1382716628" sldId="262"/>
            <ac:spMk id="2" creationId="{536300BE-D96C-22F6-553D-690EEFFC5D51}"/>
          </ac:spMkLst>
        </pc:spChg>
        <pc:spChg chg="mod">
          <ac:chgData name="Leon Hollingshead" userId="87106193851993e1" providerId="LiveId" clId="{255D7E07-2865-47EC-997A-D03CC23189CE}" dt="2026-03-13T12:14:16.746" v="2222" actId="207"/>
          <ac:spMkLst>
            <pc:docMk/>
            <pc:sldMk cId="1382716628" sldId="262"/>
            <ac:spMk id="3" creationId="{87B96C4E-C633-AD44-2B5D-616D8D99EE4D}"/>
          </ac:spMkLst>
        </pc:spChg>
      </pc:sldChg>
      <pc:sldChg chg="setBg">
        <pc:chgData name="Leon Hollingshead" userId="87106193851993e1" providerId="LiveId" clId="{255D7E07-2865-47EC-997A-D03CC23189CE}" dt="2026-03-13T08:56:03.046" v="2"/>
        <pc:sldMkLst>
          <pc:docMk/>
          <pc:sldMk cId="3970473306" sldId="264"/>
        </pc:sldMkLst>
      </pc:sldChg>
      <pc:sldChg chg="setBg">
        <pc:chgData name="Leon Hollingshead" userId="87106193851993e1" providerId="LiveId" clId="{255D7E07-2865-47EC-997A-D03CC23189CE}" dt="2026-03-13T08:56:03.046" v="2"/>
        <pc:sldMkLst>
          <pc:docMk/>
          <pc:sldMk cId="359125969" sldId="265"/>
        </pc:sldMkLst>
      </pc:sldChg>
      <pc:sldChg chg="setBg">
        <pc:chgData name="Leon Hollingshead" userId="87106193851993e1" providerId="LiveId" clId="{255D7E07-2865-47EC-997A-D03CC23189CE}" dt="2026-03-13T08:56:03.046" v="2"/>
        <pc:sldMkLst>
          <pc:docMk/>
          <pc:sldMk cId="2850782885" sldId="266"/>
        </pc:sldMkLst>
      </pc:sldChg>
      <pc:sldChg chg="modSp mod setBg">
        <pc:chgData name="Leon Hollingshead" userId="87106193851993e1" providerId="LiveId" clId="{255D7E07-2865-47EC-997A-D03CC23189CE}" dt="2026-03-13T12:23:14.353" v="2251" actId="20577"/>
        <pc:sldMkLst>
          <pc:docMk/>
          <pc:sldMk cId="1917974163" sldId="267"/>
        </pc:sldMkLst>
        <pc:spChg chg="mod">
          <ac:chgData name="Leon Hollingshead" userId="87106193851993e1" providerId="LiveId" clId="{255D7E07-2865-47EC-997A-D03CC23189CE}" dt="2026-03-13T12:18:29.274" v="2247" actId="115"/>
          <ac:spMkLst>
            <pc:docMk/>
            <pc:sldMk cId="1917974163" sldId="267"/>
            <ac:spMk id="2" creationId="{631727AA-2A4B-7459-64F6-8CB68974F0E3}"/>
          </ac:spMkLst>
        </pc:spChg>
        <pc:spChg chg="mod">
          <ac:chgData name="Leon Hollingshead" userId="87106193851993e1" providerId="LiveId" clId="{255D7E07-2865-47EC-997A-D03CC23189CE}" dt="2026-03-13T12:23:14.353" v="2251" actId="20577"/>
          <ac:spMkLst>
            <pc:docMk/>
            <pc:sldMk cId="1917974163" sldId="267"/>
            <ac:spMk id="3" creationId="{C71705AF-A114-46D3-808C-4A69D3AE5A69}"/>
          </ac:spMkLst>
        </pc:spChg>
      </pc:sldChg>
      <pc:sldChg chg="modSp mod setBg">
        <pc:chgData name="Leon Hollingshead" userId="87106193851993e1" providerId="LiveId" clId="{255D7E07-2865-47EC-997A-D03CC23189CE}" dt="2026-03-13T09:49:20.387" v="1090" actId="113"/>
        <pc:sldMkLst>
          <pc:docMk/>
          <pc:sldMk cId="3645478630" sldId="268"/>
        </pc:sldMkLst>
        <pc:spChg chg="mod">
          <ac:chgData name="Leon Hollingshead" userId="87106193851993e1" providerId="LiveId" clId="{255D7E07-2865-47EC-997A-D03CC23189CE}" dt="2026-03-13T09:49:20.387" v="1090" actId="113"/>
          <ac:spMkLst>
            <pc:docMk/>
            <pc:sldMk cId="3645478630" sldId="268"/>
            <ac:spMk id="3" creationId="{6ED3E622-CB09-1362-15C9-BF616871B4C4}"/>
          </ac:spMkLst>
        </pc:spChg>
      </pc:sldChg>
      <pc:sldMasterChg chg="setBg modSldLayout">
        <pc:chgData name="Leon Hollingshead" userId="87106193851993e1" providerId="LiveId" clId="{255D7E07-2865-47EC-997A-D03CC23189CE}" dt="2026-03-13T08:56:03.046" v="2"/>
        <pc:sldMasterMkLst>
          <pc:docMk/>
          <pc:sldMasterMk cId="1120100589" sldId="2147483696"/>
        </pc:sldMasterMkLst>
        <pc:sldLayoutChg chg="setBg">
          <pc:chgData name="Leon Hollingshead" userId="87106193851993e1" providerId="LiveId" clId="{255D7E07-2865-47EC-997A-D03CC23189CE}" dt="2026-03-13T08:56:03.046" v="2"/>
          <pc:sldLayoutMkLst>
            <pc:docMk/>
            <pc:sldMasterMk cId="1120100589" sldId="2147483696"/>
            <pc:sldLayoutMk cId="1967269816" sldId="2147483697"/>
          </pc:sldLayoutMkLst>
        </pc:sldLayoutChg>
        <pc:sldLayoutChg chg="setBg">
          <pc:chgData name="Leon Hollingshead" userId="87106193851993e1" providerId="LiveId" clId="{255D7E07-2865-47EC-997A-D03CC23189CE}" dt="2026-03-13T08:56:03.046" v="2"/>
          <pc:sldLayoutMkLst>
            <pc:docMk/>
            <pc:sldMasterMk cId="1120100589" sldId="2147483696"/>
            <pc:sldLayoutMk cId="912075388" sldId="2147483698"/>
          </pc:sldLayoutMkLst>
        </pc:sldLayoutChg>
        <pc:sldLayoutChg chg="setBg">
          <pc:chgData name="Leon Hollingshead" userId="87106193851993e1" providerId="LiveId" clId="{255D7E07-2865-47EC-997A-D03CC23189CE}" dt="2026-03-13T08:56:03.046" v="2"/>
          <pc:sldLayoutMkLst>
            <pc:docMk/>
            <pc:sldMasterMk cId="1120100589" sldId="2147483696"/>
            <pc:sldLayoutMk cId="3368496847" sldId="2147483699"/>
          </pc:sldLayoutMkLst>
        </pc:sldLayoutChg>
        <pc:sldLayoutChg chg="setBg">
          <pc:chgData name="Leon Hollingshead" userId="87106193851993e1" providerId="LiveId" clId="{255D7E07-2865-47EC-997A-D03CC23189CE}" dt="2026-03-13T08:56:03.046" v="2"/>
          <pc:sldLayoutMkLst>
            <pc:docMk/>
            <pc:sldMasterMk cId="1120100589" sldId="2147483696"/>
            <pc:sldLayoutMk cId="3969675130" sldId="2147483700"/>
          </pc:sldLayoutMkLst>
        </pc:sldLayoutChg>
        <pc:sldLayoutChg chg="setBg">
          <pc:chgData name="Leon Hollingshead" userId="87106193851993e1" providerId="LiveId" clId="{255D7E07-2865-47EC-997A-D03CC23189CE}" dt="2026-03-13T08:56:03.046" v="2"/>
          <pc:sldLayoutMkLst>
            <pc:docMk/>
            <pc:sldMasterMk cId="1120100589" sldId="2147483696"/>
            <pc:sldLayoutMk cId="388148502" sldId="2147483701"/>
          </pc:sldLayoutMkLst>
        </pc:sldLayoutChg>
        <pc:sldLayoutChg chg="setBg">
          <pc:chgData name="Leon Hollingshead" userId="87106193851993e1" providerId="LiveId" clId="{255D7E07-2865-47EC-997A-D03CC23189CE}" dt="2026-03-13T08:56:03.046" v="2"/>
          <pc:sldLayoutMkLst>
            <pc:docMk/>
            <pc:sldMasterMk cId="1120100589" sldId="2147483696"/>
            <pc:sldLayoutMk cId="738159436" sldId="2147483702"/>
          </pc:sldLayoutMkLst>
        </pc:sldLayoutChg>
        <pc:sldLayoutChg chg="setBg">
          <pc:chgData name="Leon Hollingshead" userId="87106193851993e1" providerId="LiveId" clId="{255D7E07-2865-47EC-997A-D03CC23189CE}" dt="2026-03-13T08:56:03.046" v="2"/>
          <pc:sldLayoutMkLst>
            <pc:docMk/>
            <pc:sldMasterMk cId="1120100589" sldId="2147483696"/>
            <pc:sldLayoutMk cId="2598621081" sldId="2147483703"/>
          </pc:sldLayoutMkLst>
        </pc:sldLayoutChg>
        <pc:sldLayoutChg chg="setBg">
          <pc:chgData name="Leon Hollingshead" userId="87106193851993e1" providerId="LiveId" clId="{255D7E07-2865-47EC-997A-D03CC23189CE}" dt="2026-03-13T08:56:03.046" v="2"/>
          <pc:sldLayoutMkLst>
            <pc:docMk/>
            <pc:sldMasterMk cId="1120100589" sldId="2147483696"/>
            <pc:sldLayoutMk cId="265800431" sldId="2147483704"/>
          </pc:sldLayoutMkLst>
        </pc:sldLayoutChg>
        <pc:sldLayoutChg chg="setBg">
          <pc:chgData name="Leon Hollingshead" userId="87106193851993e1" providerId="LiveId" clId="{255D7E07-2865-47EC-997A-D03CC23189CE}" dt="2026-03-13T08:56:03.046" v="2"/>
          <pc:sldLayoutMkLst>
            <pc:docMk/>
            <pc:sldMasterMk cId="1120100589" sldId="2147483696"/>
            <pc:sldLayoutMk cId="384638241" sldId="2147483705"/>
          </pc:sldLayoutMkLst>
        </pc:sldLayoutChg>
        <pc:sldLayoutChg chg="setBg">
          <pc:chgData name="Leon Hollingshead" userId="87106193851993e1" providerId="LiveId" clId="{255D7E07-2865-47EC-997A-D03CC23189CE}" dt="2026-03-13T08:56:03.046" v="2"/>
          <pc:sldLayoutMkLst>
            <pc:docMk/>
            <pc:sldMasterMk cId="1120100589" sldId="2147483696"/>
            <pc:sldLayoutMk cId="3199545148" sldId="2147483706"/>
          </pc:sldLayoutMkLst>
        </pc:sldLayoutChg>
        <pc:sldLayoutChg chg="setBg">
          <pc:chgData name="Leon Hollingshead" userId="87106193851993e1" providerId="LiveId" clId="{255D7E07-2865-47EC-997A-D03CC23189CE}" dt="2026-03-13T08:56:03.046" v="2"/>
          <pc:sldLayoutMkLst>
            <pc:docMk/>
            <pc:sldMasterMk cId="1120100589" sldId="2147483696"/>
            <pc:sldLayoutMk cId="2633325336" sldId="2147483707"/>
          </pc:sldLayoutMkLst>
        </pc:sldLayoutChg>
        <pc:sldLayoutChg chg="setBg">
          <pc:chgData name="Leon Hollingshead" userId="87106193851993e1" providerId="LiveId" clId="{255D7E07-2865-47EC-997A-D03CC23189CE}" dt="2026-03-13T08:56:03.046" v="2"/>
          <pc:sldLayoutMkLst>
            <pc:docMk/>
            <pc:sldMasterMk cId="1120100589" sldId="2147483696"/>
            <pc:sldLayoutMk cId="1398725192" sldId="2147483708"/>
          </pc:sldLayoutMkLst>
        </pc:sldLayoutChg>
        <pc:sldLayoutChg chg="setBg">
          <pc:chgData name="Leon Hollingshead" userId="87106193851993e1" providerId="LiveId" clId="{255D7E07-2865-47EC-997A-D03CC23189CE}" dt="2026-03-13T08:56:03.046" v="2"/>
          <pc:sldLayoutMkLst>
            <pc:docMk/>
            <pc:sldMasterMk cId="1120100589" sldId="2147483696"/>
            <pc:sldLayoutMk cId="443217069" sldId="2147483709"/>
          </pc:sldLayoutMkLst>
        </pc:sldLayoutChg>
        <pc:sldLayoutChg chg="setBg">
          <pc:chgData name="Leon Hollingshead" userId="87106193851993e1" providerId="LiveId" clId="{255D7E07-2865-47EC-997A-D03CC23189CE}" dt="2026-03-13T08:56:03.046" v="2"/>
          <pc:sldLayoutMkLst>
            <pc:docMk/>
            <pc:sldMasterMk cId="1120100589" sldId="2147483696"/>
            <pc:sldLayoutMk cId="3360070084" sldId="2147483710"/>
          </pc:sldLayoutMkLst>
        </pc:sldLayoutChg>
        <pc:sldLayoutChg chg="setBg">
          <pc:chgData name="Leon Hollingshead" userId="87106193851993e1" providerId="LiveId" clId="{255D7E07-2865-47EC-997A-D03CC23189CE}" dt="2026-03-13T08:56:03.046" v="2"/>
          <pc:sldLayoutMkLst>
            <pc:docMk/>
            <pc:sldMasterMk cId="1120100589" sldId="2147483696"/>
            <pc:sldLayoutMk cId="2401311562" sldId="2147483711"/>
          </pc:sldLayoutMkLst>
        </pc:sldLayoutChg>
        <pc:sldLayoutChg chg="setBg">
          <pc:chgData name="Leon Hollingshead" userId="87106193851993e1" providerId="LiveId" clId="{255D7E07-2865-47EC-997A-D03CC23189CE}" dt="2026-03-13T08:56:03.046" v="2"/>
          <pc:sldLayoutMkLst>
            <pc:docMk/>
            <pc:sldMasterMk cId="1120100589" sldId="2147483696"/>
            <pc:sldLayoutMk cId="1786804904" sldId="214748371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16/03/2026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794479" y="1122363"/>
            <a:ext cx="10643015" cy="3586798"/>
          </a:xfrm>
        </p:spPr>
        <p:txBody>
          <a:bodyPr>
            <a:normAutofit/>
          </a:bodyPr>
          <a:lstStyle/>
          <a:p>
            <a:pPr algn="ctr"/>
            <a:r>
              <a:rPr lang="en-GB" sz="3200" dirty="0">
                <a:solidFill>
                  <a:schemeClr val="bg1"/>
                </a:solidFill>
                <a:latin typeface="Times New Roman" panose="02020603050405020304" pitchFamily="18" charset="0"/>
                <a:cs typeface="Times New Roman" panose="02020603050405020304" pitchFamily="18" charset="0"/>
              </a:rPr>
              <a:t>MODULE NAME: </a:t>
            </a:r>
            <a:r>
              <a:rPr lang="en-GB" sz="2800" dirty="0">
                <a:solidFill>
                  <a:schemeClr val="bg1"/>
                </a:solidFill>
                <a:latin typeface="Times New Roman" panose="02020603050405020304" pitchFamily="18" charset="0"/>
                <a:cs typeface="Times New Roman" panose="02020603050405020304" pitchFamily="18" charset="0"/>
              </a:rPr>
              <a:t>Problem Solving &amp; Decision Making </a:t>
            </a:r>
            <a:br>
              <a:rPr lang="en-GB" sz="3200" dirty="0">
                <a:solidFill>
                  <a:schemeClr val="bg1"/>
                </a:solidFill>
                <a:latin typeface="Times New Roman" panose="02020603050405020304" pitchFamily="18" charset="0"/>
                <a:cs typeface="Times New Roman" panose="02020603050405020304" pitchFamily="18" charset="0"/>
              </a:rPr>
            </a:br>
            <a:r>
              <a:rPr lang="en-GB" sz="3200" dirty="0">
                <a:solidFill>
                  <a:schemeClr val="bg1"/>
                </a:solidFill>
                <a:latin typeface="Times New Roman" panose="02020603050405020304" pitchFamily="18" charset="0"/>
                <a:cs typeface="Times New Roman" panose="02020603050405020304" pitchFamily="18" charset="0"/>
              </a:rPr>
              <a:t>MODULE CODE: (LCLM4004_LON)</a:t>
            </a:r>
            <a:br>
              <a:rPr lang="en-GB" sz="3200" dirty="0">
                <a:solidFill>
                  <a:schemeClr val="bg1"/>
                </a:solidFill>
                <a:latin typeface="Times New Roman" panose="02020603050405020304" pitchFamily="18" charset="0"/>
                <a:cs typeface="Times New Roman" panose="02020603050405020304" pitchFamily="18" charset="0"/>
              </a:rPr>
            </a:br>
            <a:r>
              <a:rPr lang="en-GB" sz="3200" dirty="0">
                <a:solidFill>
                  <a:schemeClr val="bg1"/>
                </a:solidFill>
                <a:latin typeface="Times New Roman" panose="02020603050405020304" pitchFamily="18" charset="0"/>
                <a:cs typeface="Times New Roman" panose="02020603050405020304" pitchFamily="18" charset="0"/>
              </a:rPr>
              <a:t>STUDENT NAME: Leon Hollingshead</a:t>
            </a:r>
            <a:br>
              <a:rPr lang="en-GB" sz="3200" dirty="0">
                <a:solidFill>
                  <a:schemeClr val="bg1"/>
                </a:solidFill>
                <a:latin typeface="Times New Roman" panose="02020603050405020304" pitchFamily="18" charset="0"/>
                <a:cs typeface="Times New Roman" panose="02020603050405020304" pitchFamily="18" charset="0"/>
              </a:rPr>
            </a:br>
            <a:r>
              <a:rPr lang="en-GB" sz="3200" dirty="0">
                <a:solidFill>
                  <a:schemeClr val="bg1"/>
                </a:solidFill>
                <a:latin typeface="Times New Roman" panose="02020603050405020304" pitchFamily="18" charset="0"/>
                <a:cs typeface="Times New Roman" panose="02020603050405020304" pitchFamily="18" charset="0"/>
              </a:rPr>
              <a:t>STUDENT ID: 2517160</a:t>
            </a:r>
            <a:br>
              <a:rPr lang="en-GB" sz="3200" dirty="0">
                <a:solidFill>
                  <a:schemeClr val="bg1"/>
                </a:solidFill>
                <a:latin typeface="Times New Roman" panose="02020603050405020304" pitchFamily="18" charset="0"/>
                <a:cs typeface="Times New Roman" panose="02020603050405020304" pitchFamily="18" charset="0"/>
              </a:rPr>
            </a:br>
            <a:r>
              <a:rPr lang="en-GB" sz="3200" dirty="0">
                <a:solidFill>
                  <a:schemeClr val="bg1"/>
                </a:solidFill>
                <a:latin typeface="Times New Roman" panose="02020603050405020304" pitchFamily="18" charset="0"/>
                <a:cs typeface="Times New Roman" panose="02020603050405020304" pitchFamily="18" charset="0"/>
              </a:rPr>
              <a:t>LECTURER: Dr Faizul Edu</a:t>
            </a:r>
            <a:br>
              <a:rPr lang="en-GB" sz="3200" dirty="0">
                <a:solidFill>
                  <a:schemeClr val="bg1"/>
                </a:solidFill>
                <a:latin typeface="Times New Roman" panose="02020603050405020304" pitchFamily="18" charset="0"/>
                <a:cs typeface="Times New Roman" panose="02020603050405020304" pitchFamily="18" charset="0"/>
              </a:rPr>
            </a:br>
            <a:r>
              <a:rPr lang="en-GB" sz="3200" dirty="0">
                <a:solidFill>
                  <a:schemeClr val="bg1"/>
                </a:solidFill>
                <a:latin typeface="Times New Roman" panose="02020603050405020304" pitchFamily="18" charset="0"/>
                <a:cs typeface="Times New Roman" panose="02020603050405020304" pitchFamily="18"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u="sng" dirty="0">
                <a:solidFill>
                  <a:srgbClr val="4ADD43"/>
                </a:solidFill>
                <a:latin typeface="Times New Roman" panose="02020603050405020304" pitchFamily="18" charset="0"/>
                <a:cs typeface="Times New Roman" panose="02020603050405020304" pitchFamily="18"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293978" y="2115022"/>
            <a:ext cx="7604044" cy="4092448"/>
          </a:xfrm>
        </p:spPr>
        <p:txBody>
          <a:bodyPr>
            <a:normAutofit/>
          </a:bodyPr>
          <a:lstStyle/>
          <a:p>
            <a:r>
              <a:rPr lang="en-GB" sz="2800" b="1" dirty="0">
                <a:solidFill>
                  <a:schemeClr val="bg1"/>
                </a:solidFill>
                <a:latin typeface="Times New Roman" panose="02020603050405020304" pitchFamily="18" charset="0"/>
                <a:cs typeface="Times New Roman" panose="02020603050405020304" pitchFamily="18" charset="0"/>
              </a:rPr>
              <a:t>Introduction </a:t>
            </a:r>
          </a:p>
          <a:p>
            <a:r>
              <a:rPr lang="en-GB" sz="2800" b="1" dirty="0">
                <a:solidFill>
                  <a:schemeClr val="bg1"/>
                </a:solidFill>
                <a:latin typeface="Times New Roman" panose="02020603050405020304" pitchFamily="18" charset="0"/>
                <a:cs typeface="Times New Roman" panose="02020603050405020304" pitchFamily="18" charset="0"/>
              </a:rPr>
              <a:t>Company background</a:t>
            </a:r>
          </a:p>
          <a:p>
            <a:r>
              <a:rPr lang="en-GB" sz="2800" b="1" dirty="0">
                <a:solidFill>
                  <a:schemeClr val="bg1"/>
                </a:solidFill>
                <a:latin typeface="Times New Roman" panose="02020603050405020304" pitchFamily="18" charset="0"/>
                <a:cs typeface="Times New Roman" panose="02020603050405020304" pitchFamily="18" charset="0"/>
              </a:rPr>
              <a:t>Problem: nature and scope</a:t>
            </a:r>
          </a:p>
          <a:p>
            <a:r>
              <a:rPr lang="en-GB" sz="2800" b="1" dirty="0">
                <a:solidFill>
                  <a:schemeClr val="bg1"/>
                </a:solidFill>
                <a:latin typeface="Times New Roman" panose="02020603050405020304" pitchFamily="18" charset="0"/>
                <a:cs typeface="Times New Roman" panose="02020603050405020304" pitchFamily="18" charset="0"/>
              </a:rPr>
              <a:t>PESTLE ANALYSIS: Green Haven Florists</a:t>
            </a:r>
          </a:p>
          <a:p>
            <a:r>
              <a:rPr lang="en-GB" sz="2800" b="1" dirty="0">
                <a:solidFill>
                  <a:schemeClr val="bg1"/>
                </a:solidFill>
                <a:latin typeface="Times New Roman" panose="02020603050405020304" pitchFamily="18" charset="0"/>
                <a:cs typeface="Times New Roman" panose="02020603050405020304" pitchFamily="18" charset="0"/>
              </a:rPr>
              <a:t>Cause and effect analysis: Fishbone diagram</a:t>
            </a:r>
          </a:p>
          <a:p>
            <a:r>
              <a:rPr lang="en-GB" sz="2800" b="1" dirty="0">
                <a:solidFill>
                  <a:schemeClr val="bg1"/>
                </a:solidFill>
                <a:latin typeface="Times New Roman" panose="02020603050405020304" pitchFamily="18" charset="0"/>
                <a:cs typeface="Times New Roman" panose="02020603050405020304" pitchFamily="18" charset="0"/>
              </a:rPr>
              <a:t>Conclusion</a:t>
            </a:r>
          </a:p>
          <a:p>
            <a:r>
              <a:rPr lang="en-GB" sz="2800" b="1" dirty="0">
                <a:solidFill>
                  <a:schemeClr val="bg1"/>
                </a:solidFill>
                <a:latin typeface="Times New Roman" panose="02020603050405020304" pitchFamily="18" charset="0"/>
                <a:cs typeface="Times New Roman" panose="02020603050405020304" pitchFamily="18" charset="0"/>
              </a:rPr>
              <a:t>References</a:t>
            </a:r>
          </a:p>
          <a:p>
            <a:endParaRPr lang="en-GB" sz="2400" dirty="0">
              <a:solidFill>
                <a:srgbClr val="92D050"/>
              </a:solidFill>
            </a:endParaRP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719528" y="484632"/>
            <a:ext cx="10785083" cy="557784"/>
          </a:xfrm>
        </p:spPr>
        <p:txBody>
          <a:bodyPr>
            <a:noAutofit/>
          </a:bodyPr>
          <a:lstStyle/>
          <a:p>
            <a:pPr algn="ctr"/>
            <a:r>
              <a:rPr lang="en-GB" b="1" u="sng" dirty="0">
                <a:solidFill>
                  <a:srgbClr val="4ADD43"/>
                </a:solidFill>
                <a:latin typeface="Times New Roman" panose="02020603050405020304" pitchFamily="18" charset="0"/>
                <a:cs typeface="Times New Roman" panose="02020603050405020304" pitchFamily="18" charset="0"/>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437806" y="1619294"/>
            <a:ext cx="10232571" cy="4491446"/>
          </a:xfrm>
        </p:spPr>
        <p:txBody>
          <a:bodyPr>
            <a:normAutofit fontScale="92500"/>
          </a:bodyPr>
          <a:lstStyle/>
          <a:p>
            <a:r>
              <a:rPr lang="en-GB" sz="3200" b="1" dirty="0">
                <a:solidFill>
                  <a:schemeClr val="bg1"/>
                </a:solidFill>
                <a:latin typeface="Times New Roman" panose="02020603050405020304" pitchFamily="18" charset="0"/>
                <a:ea typeface="Roboto"/>
                <a:cs typeface="Times New Roman" panose="02020603050405020304" pitchFamily="18" charset="0"/>
              </a:rPr>
              <a:t>Green Haven Florists is experiencing a 30% decrease vs in-store sales over the previous 12 months trading.</a:t>
            </a:r>
          </a:p>
          <a:p>
            <a:r>
              <a:rPr lang="en-GB" sz="3200" b="1" dirty="0">
                <a:solidFill>
                  <a:schemeClr val="bg1"/>
                </a:solidFill>
                <a:latin typeface="Times New Roman" panose="02020603050405020304" pitchFamily="18" charset="0"/>
                <a:ea typeface="Roboto"/>
                <a:cs typeface="Times New Roman" panose="02020603050405020304" pitchFamily="18" charset="0"/>
              </a:rPr>
              <a:t>The owners Liam and Priya, also husband and wife, have contracted a business consultant to access the situation and advise as to any possible solutions that will turn the business around and ensure that it remains profitable. </a:t>
            </a:r>
          </a:p>
          <a:p>
            <a:r>
              <a:rPr lang="en-GB" sz="3200" b="1" dirty="0">
                <a:solidFill>
                  <a:schemeClr val="bg1"/>
                </a:solidFill>
                <a:latin typeface="Times New Roman" panose="02020603050405020304" pitchFamily="18" charset="0"/>
                <a:ea typeface="Roboto"/>
                <a:cs typeface="Times New Roman" panose="02020603050405020304" pitchFamily="18" charset="0"/>
              </a:rPr>
              <a:t>The following presentation details the process that the consultant went through to achieve the solution to the problem experienced by the owners of Green Haven Florists.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u="sng" dirty="0">
                <a:solidFill>
                  <a:srgbClr val="4ADD43"/>
                </a:solidFill>
                <a:latin typeface="Times New Roman" panose="02020603050405020304" pitchFamily="18" charset="0"/>
                <a:cs typeface="Times New Roman" panose="02020603050405020304" pitchFamily="18" charset="0"/>
              </a:rPr>
              <a:t>Green Haven Florists: A History </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514007"/>
            <a:ext cx="9090595" cy="5216577"/>
          </a:xfrm>
        </p:spPr>
        <p:txBody>
          <a:bodyPr>
            <a:normAutofit fontScale="92500"/>
          </a:bodyPr>
          <a:lstStyle/>
          <a:p>
            <a:pPr marL="342900" indent="-342900">
              <a:buFont typeface="Arial" panose="020B0604020202020204" pitchFamily="34" charset="0"/>
              <a:buChar char="•"/>
            </a:pPr>
            <a:r>
              <a:rPr lang="en-GB" sz="3200" b="1" dirty="0">
                <a:solidFill>
                  <a:schemeClr val="bg1"/>
                </a:solidFill>
                <a:latin typeface="Times New Roman" panose="02020603050405020304" pitchFamily="18" charset="0"/>
                <a:cs typeface="Times New Roman" panose="02020603050405020304" pitchFamily="18" charset="0"/>
              </a:rPr>
              <a:t>Green Haven Florists were founded in 2016.</a:t>
            </a:r>
          </a:p>
          <a:p>
            <a:pPr marL="342900" indent="-342900">
              <a:buFont typeface="Arial" panose="020B0604020202020204" pitchFamily="34" charset="0"/>
              <a:buChar char="•"/>
            </a:pPr>
            <a:endParaRPr lang="en-GB" sz="3200" b="1"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3200" b="1" dirty="0">
                <a:solidFill>
                  <a:schemeClr val="bg1"/>
                </a:solidFill>
                <a:latin typeface="Times New Roman" panose="02020603050405020304" pitchFamily="18" charset="0"/>
                <a:cs typeface="Times New Roman" panose="02020603050405020304" pitchFamily="18" charset="0"/>
              </a:rPr>
              <a:t>The store location is in Norwich. </a:t>
            </a:r>
          </a:p>
          <a:p>
            <a:pPr marL="342900" indent="-342900">
              <a:buFont typeface="Arial" panose="020B0604020202020204" pitchFamily="34" charset="0"/>
              <a:buChar char="•"/>
            </a:pPr>
            <a:endParaRPr lang="en-GB" sz="3200" dirty="0">
              <a:solidFill>
                <a:schemeClr val="bg1"/>
              </a:solidFill>
              <a:latin typeface="Times New Roman" panose="02020603050405020304" pitchFamily="18" charset="0"/>
              <a:cs typeface="Times New Roman" panose="02020603050405020304" pitchFamily="18" charset="0"/>
            </a:endParaRPr>
          </a:p>
          <a:p>
            <a:pPr marL="342900" indent="-342900">
              <a:buFont typeface="Arial" charset="2"/>
              <a:buChar char="•"/>
            </a:pPr>
            <a:r>
              <a:rPr lang="en-GB" sz="3200" b="1" dirty="0">
                <a:solidFill>
                  <a:schemeClr val="bg1"/>
                </a:solidFill>
                <a:latin typeface="Times New Roman" panose="02020603050405020304" pitchFamily="18" charset="0"/>
                <a:cs typeface="Times New Roman" panose="02020603050405020304" pitchFamily="18" charset="0"/>
              </a:rPr>
              <a:t>The company is owned by a Husband-and-Wife team, of Liam and Priya Patel. </a:t>
            </a:r>
          </a:p>
          <a:p>
            <a:pPr marL="342900" indent="-342900">
              <a:buFont typeface="Arial" charset="2"/>
              <a:buChar char="•"/>
            </a:pPr>
            <a:endParaRPr lang="en-GB" sz="3200" b="1" dirty="0">
              <a:solidFill>
                <a:schemeClr val="bg1"/>
              </a:solidFill>
              <a:latin typeface="Times New Roman" panose="02020603050405020304" pitchFamily="18" charset="0"/>
              <a:cs typeface="Times New Roman" panose="02020603050405020304" pitchFamily="18" charset="0"/>
            </a:endParaRPr>
          </a:p>
          <a:p>
            <a:pPr marL="342900" indent="-342900">
              <a:buFont typeface="Arial" charset="2"/>
              <a:buChar char="•"/>
            </a:pPr>
            <a:r>
              <a:rPr lang="en-GB" sz="3200" b="1" dirty="0">
                <a:solidFill>
                  <a:schemeClr val="bg1"/>
                </a:solidFill>
                <a:latin typeface="Times New Roman" panose="02020603050405020304" pitchFamily="18" charset="0"/>
                <a:cs typeface="Times New Roman" panose="02020603050405020304" pitchFamily="18" charset="0"/>
              </a:rPr>
              <a:t>They offer bespoke floral arrangements, combined with sustainable and eco-friendly packaging.</a:t>
            </a:r>
          </a:p>
          <a:p>
            <a:endParaRPr lang="en-GB" sz="2400" b="1" dirty="0">
              <a:solidFill>
                <a:schemeClr val="bg1"/>
              </a:solidFill>
              <a:latin typeface="Times New Roman" panose="02020603050405020304" pitchFamily="18" charset="0"/>
              <a:cs typeface="Times New Roman" panose="02020603050405020304" pitchFamily="18" charset="0"/>
            </a:endParaRPr>
          </a:p>
          <a:p>
            <a:endParaRPr lang="en-GB" sz="2400" b="1" dirty="0">
              <a:solidFill>
                <a:schemeClr val="bg1"/>
              </a:solidFill>
              <a:latin typeface="Times New Roman" panose="02020603050405020304" pitchFamily="18" charset="0"/>
              <a:cs typeface="Times New Roman" panose="02020603050405020304" pitchFamily="18" charset="0"/>
            </a:endParaRPr>
          </a:p>
          <a:p>
            <a:pPr marL="342900" indent="-342900">
              <a:buFont typeface="Arial" charset="2"/>
              <a:buChar char="•"/>
            </a:pPr>
            <a:endParaRPr lang="en-GB" sz="3200" b="1" dirty="0">
              <a:solidFill>
                <a:schemeClr val="bg1"/>
              </a:solidFill>
              <a:latin typeface="Times New Roman" panose="02020603050405020304" pitchFamily="18" charset="0"/>
              <a:cs typeface="Times New Roman" panose="02020603050405020304" pitchFamily="18" charset="0"/>
            </a:endParaRPr>
          </a:p>
          <a:p>
            <a:endParaRPr lang="en-GB" sz="3200" b="1" dirty="0">
              <a:solidFill>
                <a:schemeClr val="bg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u="sng" dirty="0">
                <a:solidFill>
                  <a:srgbClr val="4ADD43"/>
                </a:solidFill>
                <a:latin typeface="Times New Roman" panose="02020603050405020304" pitchFamily="18" charset="0"/>
                <a:cs typeface="Times New Roman" panose="02020603050405020304" pitchFamily="18" charset="0"/>
              </a:rPr>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400" b="1" dirty="0">
                <a:solidFill>
                  <a:schemeClr val="bg1"/>
                </a:solidFill>
                <a:highlight>
                  <a:srgbClr val="008080"/>
                </a:highlight>
                <a:latin typeface="Times New Roman" panose="02020603050405020304" pitchFamily="18" charset="0"/>
                <a:cs typeface="Times New Roman" panose="02020603050405020304" pitchFamily="18" charset="0"/>
              </a:rPr>
              <a:t>What?: </a:t>
            </a:r>
            <a:r>
              <a:rPr lang="en-GB" sz="2400" b="1" dirty="0">
                <a:solidFill>
                  <a:schemeClr val="bg1"/>
                </a:solidFill>
                <a:latin typeface="Times New Roman" panose="02020603050405020304" pitchFamily="18" charset="0"/>
                <a:cs typeface="Times New Roman" panose="02020603050405020304" pitchFamily="18" charset="0"/>
              </a:rPr>
              <a:t>A 30% reduction in in-store sales over the previous 12 months.</a:t>
            </a:r>
          </a:p>
          <a:p>
            <a:r>
              <a:rPr lang="en-GB" sz="2400" b="1" dirty="0">
                <a:solidFill>
                  <a:schemeClr val="bg1"/>
                </a:solidFill>
                <a:highlight>
                  <a:srgbClr val="008080"/>
                </a:highlight>
                <a:latin typeface="Times New Roman" panose="02020603050405020304" pitchFamily="18" charset="0"/>
                <a:cs typeface="Times New Roman" panose="02020603050405020304" pitchFamily="18" charset="0"/>
              </a:rPr>
              <a:t>Why?: </a:t>
            </a:r>
            <a:r>
              <a:rPr lang="en-GB" sz="2400" b="1" dirty="0">
                <a:solidFill>
                  <a:schemeClr val="bg1"/>
                </a:solidFill>
                <a:latin typeface="Times New Roman" panose="02020603050405020304" pitchFamily="18" charset="0"/>
                <a:cs typeface="Times New Roman" panose="02020603050405020304" pitchFamily="18" charset="0"/>
              </a:rPr>
              <a:t>A downturn in foot traffic, rising operational costs, increased market competition and a consumer rise in online-purchasing.</a:t>
            </a:r>
          </a:p>
          <a:p>
            <a:r>
              <a:rPr lang="en-GB" sz="2400" b="1" dirty="0">
                <a:solidFill>
                  <a:schemeClr val="bg1"/>
                </a:solidFill>
                <a:highlight>
                  <a:srgbClr val="008080"/>
                </a:highlight>
                <a:latin typeface="Times New Roman" panose="02020603050405020304" pitchFamily="18" charset="0"/>
                <a:cs typeface="Times New Roman" panose="02020603050405020304" pitchFamily="18" charset="0"/>
              </a:rPr>
              <a:t>Where?: </a:t>
            </a:r>
            <a:r>
              <a:rPr lang="en-GB" sz="2400" b="1" dirty="0">
                <a:solidFill>
                  <a:schemeClr val="bg1"/>
                </a:solidFill>
                <a:latin typeface="Times New Roman" panose="02020603050405020304" pitchFamily="18" charset="0"/>
                <a:cs typeface="Times New Roman" panose="02020603050405020304" pitchFamily="18" charset="0"/>
              </a:rPr>
              <a:t>The store is in Norwich, on a once busy Highstreet.</a:t>
            </a:r>
            <a:br>
              <a:rPr lang="en-GB" sz="2400" b="1" dirty="0">
                <a:solidFill>
                  <a:schemeClr val="bg1"/>
                </a:solidFill>
                <a:latin typeface="Times New Roman" panose="02020603050405020304" pitchFamily="18" charset="0"/>
                <a:cs typeface="Times New Roman" panose="02020603050405020304" pitchFamily="18" charset="0"/>
              </a:rPr>
            </a:br>
            <a:r>
              <a:rPr lang="en-GB" sz="2400" b="1" dirty="0">
                <a:solidFill>
                  <a:schemeClr val="bg1"/>
                </a:solidFill>
                <a:latin typeface="Times New Roman" panose="02020603050405020304" pitchFamily="18" charset="0"/>
                <a:cs typeface="Times New Roman" panose="02020603050405020304" pitchFamily="18" charset="0"/>
              </a:rPr>
              <a:t>When?: Over the previous 12 months trading.</a:t>
            </a:r>
          </a:p>
          <a:p>
            <a:r>
              <a:rPr lang="en-GB" sz="2400" b="1" dirty="0">
                <a:solidFill>
                  <a:schemeClr val="bg1"/>
                </a:solidFill>
                <a:highlight>
                  <a:srgbClr val="008080"/>
                </a:highlight>
                <a:latin typeface="Times New Roman" panose="02020603050405020304" pitchFamily="18" charset="0"/>
                <a:cs typeface="Times New Roman" panose="02020603050405020304" pitchFamily="18" charset="0"/>
              </a:rPr>
              <a:t>Who: </a:t>
            </a:r>
            <a:r>
              <a:rPr lang="en-GB" sz="2400" b="1" dirty="0">
                <a:solidFill>
                  <a:schemeClr val="bg1"/>
                </a:solidFill>
                <a:latin typeface="Times New Roman" panose="02020603050405020304" pitchFamily="18" charset="0"/>
                <a:cs typeface="Times New Roman" panose="02020603050405020304" pitchFamily="18" charset="0"/>
              </a:rPr>
              <a:t>Green Haven Florists/Liam and Priya Patel(Owners)</a:t>
            </a:r>
          </a:p>
          <a:p>
            <a:r>
              <a:rPr lang="en-GB" sz="2400" b="1" dirty="0">
                <a:solidFill>
                  <a:schemeClr val="bg1"/>
                </a:solidFill>
                <a:highlight>
                  <a:srgbClr val="008080"/>
                </a:highlight>
                <a:latin typeface="Times New Roman" panose="02020603050405020304" pitchFamily="18" charset="0"/>
                <a:cs typeface="Times New Roman" panose="02020603050405020304" pitchFamily="18" charset="0"/>
              </a:rPr>
              <a:t>How?: </a:t>
            </a:r>
            <a:r>
              <a:rPr lang="en-GB" sz="2400" b="1" dirty="0">
                <a:solidFill>
                  <a:schemeClr val="bg1"/>
                </a:solidFill>
                <a:latin typeface="Times New Roman" panose="02020603050405020304" pitchFamily="18" charset="0"/>
                <a:cs typeface="Times New Roman" panose="02020603050405020304" pitchFamily="18" charset="0"/>
              </a:rPr>
              <a:t>Application of PESTLE analysis, the 5W2H model, as well as increasing digital and social media presence.</a:t>
            </a:r>
          </a:p>
          <a:p>
            <a:r>
              <a:rPr lang="en-GB" sz="2400" b="1" dirty="0">
                <a:solidFill>
                  <a:schemeClr val="bg1"/>
                </a:solidFill>
                <a:highlight>
                  <a:srgbClr val="008080"/>
                </a:highlight>
                <a:latin typeface="Times New Roman" panose="02020603050405020304" pitchFamily="18" charset="0"/>
                <a:cs typeface="Times New Roman" panose="02020603050405020304" pitchFamily="18" charset="0"/>
              </a:rPr>
              <a:t>How Much?: </a:t>
            </a:r>
            <a:r>
              <a:rPr lang="en-GB" sz="2400" b="1" dirty="0">
                <a:solidFill>
                  <a:schemeClr val="bg1"/>
                </a:solidFill>
                <a:latin typeface="Times New Roman" panose="02020603050405020304" pitchFamily="18" charset="0"/>
                <a:cs typeface="Times New Roman" panose="02020603050405020304" pitchFamily="18" charset="0"/>
              </a:rPr>
              <a:t>The final cost can be determined once the new business strategy is implemented.</a:t>
            </a:r>
            <a:endParaRPr lang="en-GB" sz="2800" b="1" dirty="0">
              <a:solidFill>
                <a:schemeClr val="bg1"/>
              </a:solidFill>
              <a:latin typeface="Times New Roman" panose="02020603050405020304" pitchFamily="18" charset="0"/>
              <a:cs typeface="Times New Roman" panose="02020603050405020304" pitchFamily="18" charset="0"/>
            </a:endParaRPr>
          </a:p>
          <a:p>
            <a:endParaRPr lang="en-GB" sz="2800" b="1" dirty="0">
              <a:solidFill>
                <a:schemeClr val="bg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pPr algn="ctr"/>
            <a:r>
              <a:rPr lang="en-GB" sz="3100" b="1" u="sng" dirty="0">
                <a:solidFill>
                  <a:srgbClr val="4ADD43"/>
                </a:solidFill>
                <a:latin typeface="Times New Roman" panose="02020603050405020304" pitchFamily="18" charset="0"/>
                <a:cs typeface="Times New Roman" panose="02020603050405020304" pitchFamily="18" charset="0"/>
              </a:rPr>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0" y="734518"/>
            <a:ext cx="12192000" cy="6123483"/>
          </a:xfrm>
        </p:spPr>
        <p:txBody>
          <a:bodyPr>
            <a:normAutofit/>
          </a:bodyPr>
          <a:lstStyle/>
          <a:p>
            <a:r>
              <a:rPr lang="en-GB" sz="1800" b="1" u="sng" dirty="0">
                <a:solidFill>
                  <a:srgbClr val="FFFF00"/>
                </a:solidFill>
                <a:latin typeface="Times New Roman" panose="02020603050405020304" pitchFamily="18" charset="0"/>
                <a:cs typeface="Times New Roman" panose="02020603050405020304" pitchFamily="18" charset="0"/>
              </a:rPr>
              <a:t>POLITICAL</a:t>
            </a:r>
          </a:p>
          <a:p>
            <a:r>
              <a:rPr lang="en-GB" sz="1800" b="1" dirty="0">
                <a:solidFill>
                  <a:schemeClr val="bg1"/>
                </a:solidFill>
                <a:highlight>
                  <a:srgbClr val="008080"/>
                </a:highlight>
                <a:latin typeface="Times New Roman" panose="02020603050405020304" pitchFamily="18" charset="0"/>
                <a:cs typeface="Times New Roman" panose="02020603050405020304" pitchFamily="18" charset="0"/>
              </a:rPr>
              <a:t>Farming Subsidies:  </a:t>
            </a:r>
            <a:r>
              <a:rPr lang="en-GB" sz="1800" b="1" dirty="0">
                <a:solidFill>
                  <a:schemeClr val="bg1"/>
                </a:solidFill>
                <a:latin typeface="Times New Roman" panose="02020603050405020304" pitchFamily="18" charset="0"/>
                <a:cs typeface="Times New Roman" panose="02020603050405020304" pitchFamily="18" charset="0"/>
              </a:rPr>
              <a:t>Changes to agricultural subsidies deeply impact flower growers, which can cause a knock-on effect to the ability of florists to source supply.</a:t>
            </a:r>
          </a:p>
          <a:p>
            <a:r>
              <a:rPr lang="en-GB" sz="1800" b="1" dirty="0">
                <a:solidFill>
                  <a:schemeClr val="bg1"/>
                </a:solidFill>
                <a:highlight>
                  <a:srgbClr val="008080"/>
                </a:highlight>
                <a:latin typeface="Times New Roman" panose="02020603050405020304" pitchFamily="18" charset="0"/>
                <a:cs typeface="Times New Roman" panose="02020603050405020304" pitchFamily="18" charset="0"/>
              </a:rPr>
              <a:t>Trade Agreements: </a:t>
            </a:r>
            <a:r>
              <a:rPr lang="en-GB" sz="1800" b="1" dirty="0">
                <a:solidFill>
                  <a:schemeClr val="bg1"/>
                </a:solidFill>
                <a:latin typeface="Times New Roman" panose="02020603050405020304" pitchFamily="18" charset="0"/>
                <a:cs typeface="Times New Roman" panose="02020603050405020304" pitchFamily="18" charset="0"/>
              </a:rPr>
              <a:t>This can affect a florist's ability to source flowers at competitive prices</a:t>
            </a:r>
          </a:p>
          <a:p>
            <a:r>
              <a:rPr lang="en-GB" sz="1800" b="1" u="sng" dirty="0">
                <a:solidFill>
                  <a:srgbClr val="FFFF00"/>
                </a:solidFill>
                <a:latin typeface="Times New Roman" panose="02020603050405020304" pitchFamily="18" charset="0"/>
                <a:cs typeface="Times New Roman" panose="02020603050405020304" pitchFamily="18" charset="0"/>
              </a:rPr>
              <a:t>ECONOMIC</a:t>
            </a:r>
          </a:p>
          <a:p>
            <a:r>
              <a:rPr lang="en-GB" sz="1800" b="1" dirty="0">
                <a:solidFill>
                  <a:schemeClr val="bg1"/>
                </a:solidFill>
                <a:highlight>
                  <a:srgbClr val="008080"/>
                </a:highlight>
                <a:latin typeface="Times New Roman" panose="02020603050405020304" pitchFamily="18" charset="0"/>
                <a:cs typeface="Times New Roman" panose="02020603050405020304" pitchFamily="18" charset="0"/>
              </a:rPr>
              <a:t>Cost of Living:  </a:t>
            </a:r>
            <a:r>
              <a:rPr lang="en-GB" sz="1800" b="1" dirty="0">
                <a:solidFill>
                  <a:schemeClr val="bg1"/>
                </a:solidFill>
                <a:latin typeface="Times New Roman" panose="02020603050405020304" pitchFamily="18" charset="0"/>
                <a:cs typeface="Times New Roman" panose="02020603050405020304" pitchFamily="18" charset="0"/>
              </a:rPr>
              <a:t>Consumers have less money to spend, potentially turning the purchase of a bouquet of flowers into a luxury item. Or at the least, giving the larger chains of florists an advantage due to their competitive pricing and greater buying power.</a:t>
            </a:r>
          </a:p>
          <a:p>
            <a:r>
              <a:rPr lang="en-GB" sz="1800" b="1" dirty="0">
                <a:solidFill>
                  <a:schemeClr val="bg1"/>
                </a:solidFill>
                <a:highlight>
                  <a:srgbClr val="008080"/>
                </a:highlight>
                <a:latin typeface="Times New Roman" panose="02020603050405020304" pitchFamily="18" charset="0"/>
                <a:cs typeface="Times New Roman" panose="02020603050405020304" pitchFamily="18" charset="0"/>
              </a:rPr>
              <a:t>Increased Operating Costs:  </a:t>
            </a:r>
            <a:r>
              <a:rPr lang="en-GB" sz="1800" b="1" dirty="0">
                <a:solidFill>
                  <a:schemeClr val="bg1"/>
                </a:solidFill>
                <a:latin typeface="Times New Roman" panose="02020603050405020304" pitchFamily="18" charset="0"/>
                <a:cs typeface="Times New Roman" panose="02020603050405020304" pitchFamily="18" charset="0"/>
              </a:rPr>
              <a:t>The focus on renewable and eco-friendly energy, climate change, as well as property rental price increases can all have a detrimental effect on keeping the operating budget profitable for an independent florist business.</a:t>
            </a:r>
          </a:p>
          <a:p>
            <a:r>
              <a:rPr lang="en-GB" sz="1800" b="1" u="sng" dirty="0">
                <a:solidFill>
                  <a:srgbClr val="FFFF00"/>
                </a:solidFill>
                <a:latin typeface="Times New Roman" panose="02020603050405020304" pitchFamily="18" charset="0"/>
                <a:cs typeface="Times New Roman" panose="02020603050405020304" pitchFamily="18" charset="0"/>
              </a:rPr>
              <a:t>SOCIAL</a:t>
            </a:r>
          </a:p>
          <a:p>
            <a:r>
              <a:rPr lang="en-GB" sz="1800" b="1" dirty="0">
                <a:solidFill>
                  <a:schemeClr val="bg1"/>
                </a:solidFill>
                <a:highlight>
                  <a:srgbClr val="008080"/>
                </a:highlight>
                <a:latin typeface="Times New Roman" panose="02020603050405020304" pitchFamily="18" charset="0"/>
                <a:cs typeface="Times New Roman" panose="02020603050405020304" pitchFamily="18" charset="0"/>
              </a:rPr>
              <a:t>Changes in Consumer Purchasing Habits: </a:t>
            </a:r>
            <a:r>
              <a:rPr lang="en-GB" sz="1800" b="1" dirty="0">
                <a:solidFill>
                  <a:schemeClr val="bg1"/>
                </a:solidFill>
                <a:latin typeface="Times New Roman" panose="02020603050405020304" pitchFamily="18" charset="0"/>
                <a:cs typeface="Times New Roman" panose="02020603050405020304" pitchFamily="18" charset="0"/>
              </a:rPr>
              <a:t>Consumers have generally moved away from the traditional in-store/High Street method of retail and now purchase the majority of products online. This is especially felt in a business such as floristry, where not having a strong online presence can be detrimental to overall sales.</a:t>
            </a:r>
          </a:p>
          <a:p>
            <a:r>
              <a:rPr lang="en-GB" sz="1800" b="1" dirty="0">
                <a:solidFill>
                  <a:schemeClr val="bg1"/>
                </a:solidFill>
                <a:highlight>
                  <a:srgbClr val="008080"/>
                </a:highlight>
                <a:latin typeface="Times New Roman" panose="02020603050405020304" pitchFamily="18" charset="0"/>
                <a:cs typeface="Times New Roman" panose="02020603050405020304" pitchFamily="18" charset="0"/>
              </a:rPr>
              <a:t>Eco-Friendly and Sustainability Values: </a:t>
            </a:r>
            <a:r>
              <a:rPr lang="en-GB" sz="1800" b="1" dirty="0">
                <a:solidFill>
                  <a:schemeClr val="bg1"/>
                </a:solidFill>
                <a:latin typeface="Times New Roman" panose="02020603050405020304" pitchFamily="18" charset="0"/>
                <a:cs typeface="Times New Roman" panose="02020603050405020304" pitchFamily="18" charset="0"/>
              </a:rPr>
              <a:t>As climate change is now more widely recognised, consumers become more wary of not only where the packaging for a floral arrangement is sourced from, but also where the actual flowers are grown and the extent of their sustainability.</a:t>
            </a:r>
          </a:p>
          <a:p>
            <a:endParaRPr lang="en-GB" sz="1500" b="1" dirty="0">
              <a:solidFill>
                <a:schemeClr val="bg1"/>
              </a:solidFill>
            </a:endParaRPr>
          </a:p>
          <a:p>
            <a:endParaRPr lang="en-GB" b="1" dirty="0">
              <a:solidFill>
                <a:schemeClr val="bg1"/>
              </a:solidFill>
            </a:endParaRPr>
          </a:p>
          <a:p>
            <a:endParaRPr lang="en-GB" b="1" dirty="0">
              <a:solidFill>
                <a:srgbClr val="FFFF00"/>
              </a:solidFill>
            </a:endParaRPr>
          </a:p>
          <a:p>
            <a:endParaRPr lang="en-GB" b="1" dirty="0">
              <a:solidFill>
                <a:schemeClr val="bg1"/>
              </a:solidFill>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1"/>
            <a:ext cx="9921394" cy="509666"/>
          </a:xfrm>
        </p:spPr>
        <p:txBody>
          <a:bodyPr>
            <a:normAutofit fontScale="90000"/>
          </a:bodyPr>
          <a:lstStyle/>
          <a:p>
            <a:pPr algn="ctr"/>
            <a:r>
              <a:rPr lang="en-GB" sz="3100" b="1" u="sng" dirty="0">
                <a:solidFill>
                  <a:srgbClr val="4ADD43"/>
                </a:solidFill>
              </a:rPr>
              <a:t>PESTLE ANALYSIS</a:t>
            </a:r>
            <a:r>
              <a:rPr lang="en-GB" sz="2800" b="1" u="sng" dirty="0">
                <a:solidFill>
                  <a:srgbClr val="4ADD43"/>
                </a:solidFill>
              </a:rPr>
              <a:t>: </a:t>
            </a:r>
            <a:r>
              <a:rPr lang="en-GB" sz="3100" b="1" u="sng" dirty="0">
                <a:solidFill>
                  <a:srgbClr val="4ADD43"/>
                </a:solidFill>
              </a:rPr>
              <a:t>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0" y="509667"/>
            <a:ext cx="12192000" cy="6670621"/>
          </a:xfrm>
        </p:spPr>
        <p:txBody>
          <a:bodyPr>
            <a:normAutofit fontScale="25000" lnSpcReduction="20000"/>
          </a:bodyPr>
          <a:lstStyle/>
          <a:p>
            <a:pPr marL="0" indent="0">
              <a:buNone/>
            </a:pPr>
            <a:r>
              <a:rPr lang="en-GB" sz="7200" b="1" u="sng" dirty="0">
                <a:solidFill>
                  <a:srgbClr val="FFFF00"/>
                </a:solidFill>
              </a:rPr>
              <a:t>TECHNOLOGICAL</a:t>
            </a:r>
          </a:p>
          <a:p>
            <a:pPr marL="0" indent="0">
              <a:buNone/>
            </a:pPr>
            <a:r>
              <a:rPr lang="en-GB" sz="7200" b="1" dirty="0">
                <a:solidFill>
                  <a:schemeClr val="bg1"/>
                </a:solidFill>
                <a:highlight>
                  <a:srgbClr val="008080"/>
                </a:highlight>
              </a:rPr>
              <a:t>AI Advancements: </a:t>
            </a:r>
            <a:r>
              <a:rPr lang="en-GB" sz="7200" b="1" dirty="0">
                <a:solidFill>
                  <a:schemeClr val="bg1"/>
                </a:solidFill>
              </a:rPr>
              <a:t>As Artificial Intelligence becomes more advanced, business and companies integrate new systems to refine and improve previously human roles and tasks. This can range from customer service, stock replenishment, and payroll. It is important for a florists to not be left behind by its competitors regarding AI implementation.</a:t>
            </a:r>
          </a:p>
          <a:p>
            <a:pPr marL="0" indent="0">
              <a:buNone/>
            </a:pPr>
            <a:r>
              <a:rPr lang="en-GB" sz="7200" b="1" dirty="0">
                <a:solidFill>
                  <a:schemeClr val="bg1"/>
                </a:solidFill>
                <a:highlight>
                  <a:srgbClr val="008080"/>
                </a:highlight>
              </a:rPr>
              <a:t>Digital/Online Presence: </a:t>
            </a:r>
            <a:r>
              <a:rPr lang="en-GB" sz="7200" b="1" dirty="0">
                <a:solidFill>
                  <a:schemeClr val="bg1"/>
                </a:solidFill>
              </a:rPr>
              <a:t>Social Media has completely revolutionised the way that companies are able to engage with consumers. Florists regularly employ “Behind the Scenes” documentation of the flower arranging processes now, as opposed to simply displaying the traditional method of only showing the finished arrangement.</a:t>
            </a:r>
          </a:p>
          <a:p>
            <a:pPr marL="0" indent="0">
              <a:buNone/>
            </a:pPr>
            <a:r>
              <a:rPr lang="en-GB" sz="7200" b="1" u="sng" dirty="0">
                <a:solidFill>
                  <a:srgbClr val="FFFF00"/>
                </a:solidFill>
              </a:rPr>
              <a:t>LEGAL</a:t>
            </a:r>
          </a:p>
          <a:p>
            <a:pPr marL="0" indent="0">
              <a:buNone/>
            </a:pPr>
            <a:r>
              <a:rPr lang="en-GB" sz="7200" b="1" dirty="0">
                <a:solidFill>
                  <a:schemeClr val="bg1"/>
                </a:solidFill>
                <a:highlight>
                  <a:srgbClr val="008080"/>
                </a:highlight>
              </a:rPr>
              <a:t>Employment Rights:   </a:t>
            </a:r>
            <a:r>
              <a:rPr lang="en-GB" sz="7200" b="1" dirty="0">
                <a:solidFill>
                  <a:schemeClr val="bg1"/>
                </a:solidFill>
              </a:rPr>
              <a:t>Employment Rights have changed as recently as 2025. These include changes to “Day-One Rights”, adding protections for employees concerning paternity and parental leave, “Statutory Sick Pay (SSP) , and “Unfair Dismissal”</a:t>
            </a:r>
          </a:p>
          <a:p>
            <a:pPr marL="0" indent="0">
              <a:buNone/>
            </a:pPr>
            <a:r>
              <a:rPr lang="en-GB" sz="7200" b="1" dirty="0">
                <a:solidFill>
                  <a:schemeClr val="bg1"/>
                </a:solidFill>
                <a:highlight>
                  <a:srgbClr val="008080"/>
                </a:highlight>
              </a:rPr>
              <a:t>Waste and Packaging Compliance: </a:t>
            </a:r>
            <a:r>
              <a:rPr lang="en-GB" sz="7200" b="1" dirty="0">
                <a:solidFill>
                  <a:schemeClr val="bg1"/>
                </a:solidFill>
              </a:rPr>
              <a:t>The laws around waste and packaging have been transitioning form “Voluntary” to “Mandatory” over recent years. Companies are now penalised with heavy fines for any infringements and breaches of these rules.</a:t>
            </a:r>
          </a:p>
          <a:p>
            <a:pPr marL="0" indent="0">
              <a:buNone/>
            </a:pPr>
            <a:r>
              <a:rPr lang="en-GB" sz="7200" b="1" u="sng" dirty="0">
                <a:solidFill>
                  <a:srgbClr val="FFFF00"/>
                </a:solidFill>
              </a:rPr>
              <a:t>ENVIROMENTAL</a:t>
            </a:r>
            <a:r>
              <a:rPr lang="en-GB" sz="7200" b="1" dirty="0"/>
              <a:t> </a:t>
            </a:r>
          </a:p>
          <a:p>
            <a:pPr marL="0" indent="0">
              <a:buNone/>
            </a:pPr>
            <a:r>
              <a:rPr lang="en-GB" sz="7200" b="1" dirty="0">
                <a:solidFill>
                  <a:schemeClr val="bg1"/>
                </a:solidFill>
                <a:highlight>
                  <a:srgbClr val="008080"/>
                </a:highlight>
              </a:rPr>
              <a:t>Climate Change Impact: </a:t>
            </a:r>
            <a:r>
              <a:rPr lang="en-GB" sz="7200" b="1" dirty="0">
                <a:solidFill>
                  <a:schemeClr val="bg1"/>
                </a:solidFill>
              </a:rPr>
              <a:t>Changes to the global weather systems due to climate change can affect flower growers adversely. Crops fail due to drought and flooding, as well as changes to temperatures. </a:t>
            </a:r>
          </a:p>
          <a:p>
            <a:pPr marL="0" indent="0">
              <a:buNone/>
            </a:pPr>
            <a:r>
              <a:rPr lang="en-GB" sz="7200" b="1" dirty="0">
                <a:solidFill>
                  <a:schemeClr val="bg1"/>
                </a:solidFill>
                <a:highlight>
                  <a:srgbClr val="008080"/>
                </a:highlight>
              </a:rPr>
              <a:t>Sustainability Demands: </a:t>
            </a:r>
            <a:r>
              <a:rPr lang="en-GB" sz="7200" b="1" dirty="0">
                <a:solidFill>
                  <a:schemeClr val="bg1"/>
                </a:solidFill>
              </a:rPr>
              <a:t>New rules and regulations around packaging and sustainability, as well as pressure from consumers regarding sustainability can massively increase the costs that a florist needs to pay for packaging, whilst also being able to maintain a profit.</a:t>
            </a:r>
          </a:p>
          <a:p>
            <a:pPr marL="0" indent="0">
              <a:buNone/>
            </a:pPr>
            <a:endParaRPr lang="en-GB" sz="7200" b="1" dirty="0"/>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3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3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3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3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3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3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3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3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4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4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4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4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45" name="Group 104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4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4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4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4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5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5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5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5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5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5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5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5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59" name="Rectangle 105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3" name="Rectangle 1062">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Rectangle 1064">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500000" cy="3943250"/>
          </a:xfrm>
        </p:spPr>
        <p:txBody>
          <a:bodyPr vert="horz" lIns="91440" tIns="45720" rIns="91440" bIns="45720" rtlCol="0" anchor="b">
            <a:normAutofit/>
          </a:bodyPr>
          <a:lstStyle/>
          <a:p>
            <a:r>
              <a:rPr lang="en-US" b="1" dirty="0">
                <a:solidFill>
                  <a:srgbClr val="FEFFFF"/>
                </a:solidFill>
                <a:latin typeface="Times New Roman" panose="02020603050405020304" pitchFamily="18" charset="0"/>
                <a:cs typeface="Times New Roman" panose="02020603050405020304" pitchFamily="18" charset="0"/>
              </a:rPr>
              <a:t>Cause and effect analysis: Fishbone diagram</a:t>
            </a:r>
            <a:endParaRPr lang="en-US" dirty="0">
              <a:solidFill>
                <a:srgbClr val="FEFFFF"/>
              </a:solidFill>
              <a:latin typeface="Times New Roman" panose="02020603050405020304" pitchFamily="18" charset="0"/>
              <a:cs typeface="Times New Roman" panose="02020603050405020304" pitchFamily="18" charset="0"/>
            </a:endParaRPr>
          </a:p>
          <a:p>
            <a:endParaRPr lang="en-US" dirty="0">
              <a:solidFill>
                <a:srgbClr val="FEFFFF"/>
              </a:solidFill>
            </a:endParaRPr>
          </a:p>
        </p:txBody>
      </p:sp>
      <p:sp>
        <p:nvSpPr>
          <p:cNvPr id="1067"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71906" y="5041107"/>
            <a:ext cx="5018318" cy="837927"/>
          </a:xfrm>
        </p:spPr>
        <p:txBody>
          <a:bodyPr vert="horz" lIns="91440" tIns="45720" rIns="91440" bIns="45720" rtlCol="0" anchor="ctr">
            <a:normAutofit/>
          </a:bodyPr>
          <a:lstStyle/>
          <a:p>
            <a:r>
              <a:rPr lang="en-US" sz="3200" b="1" u="sng" dirty="0">
                <a:solidFill>
                  <a:srgbClr val="4ADD43"/>
                </a:solidFill>
                <a:latin typeface="Times New Roman" panose="02020603050405020304" pitchFamily="18" charset="0"/>
                <a:cs typeface="Times New Roman" panose="02020603050405020304" pitchFamily="18" charset="0"/>
              </a:rPr>
              <a:t>Green Haven Florists</a:t>
            </a:r>
          </a:p>
        </p:txBody>
      </p:sp>
      <p:pic>
        <p:nvPicPr>
          <p:cNvPr id="1026" name="Picture 2">
            <a:extLst>
              <a:ext uri="{FF2B5EF4-FFF2-40B4-BE49-F238E27FC236}">
                <a16:creationId xmlns:a16="http://schemas.microsoft.com/office/drawing/2014/main" id="{39DC007E-6350-8010-6DE0-11E4A9D60481}"/>
              </a:ext>
            </a:extLst>
          </p:cNvPr>
          <p:cNvPicPr>
            <a:picLocks noChangeAspect="1" noChangeArrowheads="1"/>
          </p:cNvPicPr>
          <p:nvPr/>
        </p:nvPicPr>
        <p:blipFill>
          <a:blip r:embed="rId2"/>
          <a:srcRect/>
          <a:stretch/>
        </p:blipFill>
        <p:spPr bwMode="auto">
          <a:xfrm>
            <a:off x="4067503" y="-10010"/>
            <a:ext cx="8097273"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4BAB28E-C160-EA62-553A-0D00F580FEBF}"/>
              </a:ext>
            </a:extLst>
          </p:cNvPr>
          <p:cNvSpPr txBox="1"/>
          <p:nvPr/>
        </p:nvSpPr>
        <p:spPr>
          <a:xfrm>
            <a:off x="10284680" y="3542134"/>
            <a:ext cx="1619148" cy="1323439"/>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30%  decrease in In-Store Sales</a:t>
            </a:r>
          </a:p>
        </p:txBody>
      </p:sp>
      <p:sp>
        <p:nvSpPr>
          <p:cNvPr id="6" name="TextBox 5">
            <a:extLst>
              <a:ext uri="{FF2B5EF4-FFF2-40B4-BE49-F238E27FC236}">
                <a16:creationId xmlns:a16="http://schemas.microsoft.com/office/drawing/2014/main" id="{780D8994-9694-C383-8888-7E0A4710CA95}"/>
              </a:ext>
            </a:extLst>
          </p:cNvPr>
          <p:cNvSpPr txBox="1"/>
          <p:nvPr/>
        </p:nvSpPr>
        <p:spPr>
          <a:xfrm>
            <a:off x="8386652" y="2000929"/>
            <a:ext cx="2080551" cy="707886"/>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Uncompetitive</a:t>
            </a:r>
            <a:r>
              <a:rPr lang="en-GB"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pricing</a:t>
            </a:r>
            <a:r>
              <a:rPr lang="en-GB" sz="2000" dirty="0">
                <a:latin typeface="Times New Roman" panose="02020603050405020304" pitchFamily="18" charset="0"/>
                <a:cs typeface="Times New Roman" panose="02020603050405020304" pitchFamily="18" charset="0"/>
              </a:rPr>
              <a:t> </a:t>
            </a:r>
          </a:p>
        </p:txBody>
      </p:sp>
      <p:sp>
        <p:nvSpPr>
          <p:cNvPr id="8" name="TextBox 7">
            <a:extLst>
              <a:ext uri="{FF2B5EF4-FFF2-40B4-BE49-F238E27FC236}">
                <a16:creationId xmlns:a16="http://schemas.microsoft.com/office/drawing/2014/main" id="{9A27A605-E14F-4EC5-9FAA-4CD47C4909AD}"/>
              </a:ext>
            </a:extLst>
          </p:cNvPr>
          <p:cNvSpPr txBox="1"/>
          <p:nvPr/>
        </p:nvSpPr>
        <p:spPr>
          <a:xfrm>
            <a:off x="6654213" y="2233534"/>
            <a:ext cx="1655065" cy="707886"/>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Fall</a:t>
            </a:r>
            <a:r>
              <a:rPr lang="en-GB" sz="2000" b="1" dirty="0"/>
              <a:t> in foot traffic</a:t>
            </a:r>
          </a:p>
        </p:txBody>
      </p:sp>
      <p:sp>
        <p:nvSpPr>
          <p:cNvPr id="9" name="TextBox 8">
            <a:extLst>
              <a:ext uri="{FF2B5EF4-FFF2-40B4-BE49-F238E27FC236}">
                <a16:creationId xmlns:a16="http://schemas.microsoft.com/office/drawing/2014/main" id="{44255F6B-FFF6-7268-18FF-DEF20F9DE2E8}"/>
              </a:ext>
            </a:extLst>
          </p:cNvPr>
          <p:cNvSpPr txBox="1"/>
          <p:nvPr/>
        </p:nvSpPr>
        <p:spPr>
          <a:xfrm>
            <a:off x="5046687" y="2097989"/>
            <a:ext cx="1411854" cy="1015663"/>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Limited Delivery Options</a:t>
            </a:r>
          </a:p>
        </p:txBody>
      </p:sp>
      <p:sp>
        <p:nvSpPr>
          <p:cNvPr id="10" name="TextBox 9">
            <a:extLst>
              <a:ext uri="{FF2B5EF4-FFF2-40B4-BE49-F238E27FC236}">
                <a16:creationId xmlns:a16="http://schemas.microsoft.com/office/drawing/2014/main" id="{DC1FCC65-7D75-B985-9F1C-A55C01D5C283}"/>
              </a:ext>
            </a:extLst>
          </p:cNvPr>
          <p:cNvSpPr txBox="1"/>
          <p:nvPr/>
        </p:nvSpPr>
        <p:spPr>
          <a:xfrm>
            <a:off x="8694085" y="5416531"/>
            <a:ext cx="2225762" cy="707886"/>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Neglected Social Media Presence</a:t>
            </a:r>
          </a:p>
        </p:txBody>
      </p:sp>
      <p:sp>
        <p:nvSpPr>
          <p:cNvPr id="11" name="TextBox 10">
            <a:extLst>
              <a:ext uri="{FF2B5EF4-FFF2-40B4-BE49-F238E27FC236}">
                <a16:creationId xmlns:a16="http://schemas.microsoft.com/office/drawing/2014/main" id="{924497F6-4BC8-2E88-73FB-79F409DF3396}"/>
              </a:ext>
            </a:extLst>
          </p:cNvPr>
          <p:cNvSpPr txBox="1"/>
          <p:nvPr/>
        </p:nvSpPr>
        <p:spPr>
          <a:xfrm>
            <a:off x="6865495" y="5581248"/>
            <a:ext cx="1828590" cy="1015663"/>
          </a:xfrm>
          <a:prstGeom prst="rect">
            <a:avLst/>
          </a:prstGeom>
          <a:noFill/>
        </p:spPr>
        <p:txBody>
          <a:bodyPr wrap="square" rtlCol="0">
            <a:spAutoFit/>
          </a:bodyPr>
          <a:lstStyle/>
          <a:p>
            <a:r>
              <a:rPr lang="en-GB" sz="2000" b="1" dirty="0"/>
              <a:t>Increased </a:t>
            </a:r>
            <a:r>
              <a:rPr lang="en-GB" sz="2000" b="1" dirty="0">
                <a:latin typeface="Times New Roman" panose="02020603050405020304" pitchFamily="18" charset="0"/>
                <a:cs typeface="Times New Roman" panose="02020603050405020304" pitchFamily="18" charset="0"/>
              </a:rPr>
              <a:t>Market</a:t>
            </a:r>
            <a:r>
              <a:rPr lang="en-GB" sz="2000" b="1" dirty="0"/>
              <a:t> Competition</a:t>
            </a:r>
          </a:p>
        </p:txBody>
      </p:sp>
      <p:sp>
        <p:nvSpPr>
          <p:cNvPr id="12" name="TextBox 11">
            <a:extLst>
              <a:ext uri="{FF2B5EF4-FFF2-40B4-BE49-F238E27FC236}">
                <a16:creationId xmlns:a16="http://schemas.microsoft.com/office/drawing/2014/main" id="{88EFE4A8-FBA0-524B-6B47-F2C3E76DE280}"/>
              </a:ext>
            </a:extLst>
          </p:cNvPr>
          <p:cNvSpPr txBox="1"/>
          <p:nvPr/>
        </p:nvSpPr>
        <p:spPr>
          <a:xfrm>
            <a:off x="4934949" y="5608705"/>
            <a:ext cx="1502751" cy="954107"/>
          </a:xfrm>
          <a:prstGeom prst="rect">
            <a:avLst/>
          </a:prstGeom>
          <a:noFill/>
        </p:spPr>
        <p:txBody>
          <a:bodyPr wrap="square" rtlCol="0">
            <a:spAutoFit/>
          </a:bodyPr>
          <a:lstStyle/>
          <a:p>
            <a:r>
              <a:rPr lang="en-GB" b="1" dirty="0"/>
              <a:t>Increasing </a:t>
            </a:r>
            <a:r>
              <a:rPr lang="en-GB" b="1" dirty="0">
                <a:latin typeface="Times New Roman" panose="02020603050405020304" pitchFamily="18" charset="0"/>
                <a:cs typeface="Times New Roman" panose="02020603050405020304" pitchFamily="18" charset="0"/>
              </a:rPr>
              <a:t>Packaging</a:t>
            </a:r>
            <a:r>
              <a:rPr lang="en-GB" b="1" dirty="0"/>
              <a:t> </a:t>
            </a:r>
            <a:r>
              <a:rPr lang="en-GB" sz="2000" b="1" dirty="0"/>
              <a:t>Costs</a:t>
            </a:r>
          </a:p>
        </p:txBody>
      </p:sp>
      <p:sp>
        <p:nvSpPr>
          <p:cNvPr id="14" name="TextBox 13">
            <a:extLst>
              <a:ext uri="{FF2B5EF4-FFF2-40B4-BE49-F238E27FC236}">
                <a16:creationId xmlns:a16="http://schemas.microsoft.com/office/drawing/2014/main" id="{9FCFE016-A03D-4C0E-6FD6-7F2A1F7C36E6}"/>
              </a:ext>
            </a:extLst>
          </p:cNvPr>
          <p:cNvSpPr txBox="1"/>
          <p:nvPr/>
        </p:nvSpPr>
        <p:spPr>
          <a:xfrm>
            <a:off x="8694085" y="3201258"/>
            <a:ext cx="1381284" cy="369332"/>
          </a:xfrm>
          <a:prstGeom prst="rect">
            <a:avLst/>
          </a:prstGeom>
          <a:noFill/>
        </p:spPr>
        <p:txBody>
          <a:bodyPr wrap="square" rtlCol="0">
            <a:spAutoFit/>
          </a:bodyPr>
          <a:lstStyle/>
          <a:p>
            <a:r>
              <a:rPr lang="en-GB" b="1" dirty="0">
                <a:solidFill>
                  <a:srgbClr val="FF0000"/>
                </a:solidFill>
                <a:latin typeface="Times New Roman" panose="02020603050405020304" pitchFamily="18" charset="0"/>
                <a:cs typeface="Times New Roman" panose="02020603050405020304" pitchFamily="18" charset="0"/>
              </a:rPr>
              <a:t>Economic</a:t>
            </a:r>
          </a:p>
        </p:txBody>
      </p:sp>
      <p:sp>
        <p:nvSpPr>
          <p:cNvPr id="15" name="TextBox 14">
            <a:extLst>
              <a:ext uri="{FF2B5EF4-FFF2-40B4-BE49-F238E27FC236}">
                <a16:creationId xmlns:a16="http://schemas.microsoft.com/office/drawing/2014/main" id="{A9A079BE-6744-5A06-A537-89D314062ABA}"/>
              </a:ext>
            </a:extLst>
          </p:cNvPr>
          <p:cNvSpPr txBox="1"/>
          <p:nvPr/>
        </p:nvSpPr>
        <p:spPr>
          <a:xfrm>
            <a:off x="8527215" y="4619202"/>
            <a:ext cx="1786018" cy="369332"/>
          </a:xfrm>
          <a:prstGeom prst="rect">
            <a:avLst/>
          </a:prstGeom>
          <a:noFill/>
        </p:spPr>
        <p:txBody>
          <a:bodyPr wrap="square" rtlCol="0">
            <a:spAutoFit/>
          </a:bodyPr>
          <a:lstStyle/>
          <a:p>
            <a:r>
              <a:rPr lang="en-GB" b="1" dirty="0">
                <a:solidFill>
                  <a:srgbClr val="FF0000"/>
                </a:solidFill>
                <a:latin typeface="Times New Roman" panose="02020603050405020304" pitchFamily="18" charset="0"/>
                <a:cs typeface="Times New Roman" panose="02020603050405020304" pitchFamily="18" charset="0"/>
              </a:rPr>
              <a:t>Technological</a:t>
            </a:r>
          </a:p>
        </p:txBody>
      </p:sp>
      <p:sp>
        <p:nvSpPr>
          <p:cNvPr id="16" name="TextBox 15">
            <a:extLst>
              <a:ext uri="{FF2B5EF4-FFF2-40B4-BE49-F238E27FC236}">
                <a16:creationId xmlns:a16="http://schemas.microsoft.com/office/drawing/2014/main" id="{838911A4-2BFA-967F-4029-511ABE60D18D}"/>
              </a:ext>
            </a:extLst>
          </p:cNvPr>
          <p:cNvSpPr txBox="1"/>
          <p:nvPr/>
        </p:nvSpPr>
        <p:spPr>
          <a:xfrm>
            <a:off x="5285083" y="4746481"/>
            <a:ext cx="1786018" cy="369332"/>
          </a:xfrm>
          <a:prstGeom prst="rect">
            <a:avLst/>
          </a:prstGeom>
          <a:noFill/>
        </p:spPr>
        <p:txBody>
          <a:bodyPr wrap="square" rtlCol="0">
            <a:spAutoFit/>
          </a:bodyPr>
          <a:lstStyle/>
          <a:p>
            <a:r>
              <a:rPr lang="en-GB" b="1" dirty="0">
                <a:solidFill>
                  <a:srgbClr val="FF0000"/>
                </a:solidFill>
                <a:latin typeface="Times New Roman" panose="02020603050405020304" pitchFamily="18" charset="0"/>
                <a:cs typeface="Times New Roman" panose="02020603050405020304" pitchFamily="18" charset="0"/>
              </a:rPr>
              <a:t>Environmental</a:t>
            </a:r>
            <a:r>
              <a:rPr lang="en-GB" b="1" dirty="0">
                <a:solidFill>
                  <a:srgbClr val="FF0000"/>
                </a:solidFill>
              </a:rPr>
              <a:t> </a:t>
            </a:r>
          </a:p>
        </p:txBody>
      </p:sp>
      <p:sp>
        <p:nvSpPr>
          <p:cNvPr id="17" name="TextBox 16">
            <a:extLst>
              <a:ext uri="{FF2B5EF4-FFF2-40B4-BE49-F238E27FC236}">
                <a16:creationId xmlns:a16="http://schemas.microsoft.com/office/drawing/2014/main" id="{E1A0C11F-03EF-B3CC-5248-35452D4493CE}"/>
              </a:ext>
            </a:extLst>
          </p:cNvPr>
          <p:cNvSpPr txBox="1"/>
          <p:nvPr/>
        </p:nvSpPr>
        <p:spPr>
          <a:xfrm>
            <a:off x="7071101" y="3201258"/>
            <a:ext cx="1456114" cy="369332"/>
          </a:xfrm>
          <a:prstGeom prst="rect">
            <a:avLst/>
          </a:prstGeom>
          <a:noFill/>
        </p:spPr>
        <p:txBody>
          <a:bodyPr wrap="square" rtlCol="0">
            <a:spAutoFit/>
          </a:bodyPr>
          <a:lstStyle/>
          <a:p>
            <a:r>
              <a:rPr lang="en-GB" b="1" dirty="0">
                <a:solidFill>
                  <a:srgbClr val="FF0000"/>
                </a:solidFill>
              </a:rPr>
              <a:t>Social</a:t>
            </a:r>
            <a:r>
              <a:rPr lang="en-GB" dirty="0"/>
              <a:t> </a:t>
            </a:r>
          </a:p>
        </p:txBody>
      </p:sp>
      <p:sp>
        <p:nvSpPr>
          <p:cNvPr id="18" name="TextBox 17">
            <a:extLst>
              <a:ext uri="{FF2B5EF4-FFF2-40B4-BE49-F238E27FC236}">
                <a16:creationId xmlns:a16="http://schemas.microsoft.com/office/drawing/2014/main" id="{EE5E406D-E32B-A1C9-E2FE-B9954EB5F374}"/>
              </a:ext>
            </a:extLst>
          </p:cNvPr>
          <p:cNvSpPr txBox="1"/>
          <p:nvPr/>
        </p:nvSpPr>
        <p:spPr>
          <a:xfrm>
            <a:off x="5046687" y="3201258"/>
            <a:ext cx="1786018" cy="369332"/>
          </a:xfrm>
          <a:prstGeom prst="rect">
            <a:avLst/>
          </a:prstGeom>
          <a:noFill/>
        </p:spPr>
        <p:txBody>
          <a:bodyPr wrap="square" rtlCol="0">
            <a:spAutoFit/>
          </a:bodyPr>
          <a:lstStyle/>
          <a:p>
            <a:r>
              <a:rPr lang="en-GB" b="1" dirty="0">
                <a:solidFill>
                  <a:srgbClr val="FF0000"/>
                </a:solidFill>
                <a:latin typeface="Times New Roman" panose="02020603050405020304" pitchFamily="18" charset="0"/>
                <a:cs typeface="Times New Roman" panose="02020603050405020304" pitchFamily="18" charset="0"/>
              </a:rPr>
              <a:t>Technological</a:t>
            </a:r>
            <a:r>
              <a:rPr lang="en-GB" b="1" dirty="0">
                <a:solidFill>
                  <a:srgbClr val="FF0000"/>
                </a:solidFill>
              </a:rPr>
              <a:t> </a:t>
            </a:r>
          </a:p>
        </p:txBody>
      </p:sp>
      <p:sp>
        <p:nvSpPr>
          <p:cNvPr id="19" name="TextBox 18">
            <a:extLst>
              <a:ext uri="{FF2B5EF4-FFF2-40B4-BE49-F238E27FC236}">
                <a16:creationId xmlns:a16="http://schemas.microsoft.com/office/drawing/2014/main" id="{A6CE001C-614A-3CB9-05EC-C9D9BBB3DEC9}"/>
              </a:ext>
            </a:extLst>
          </p:cNvPr>
          <p:cNvSpPr txBox="1"/>
          <p:nvPr/>
        </p:nvSpPr>
        <p:spPr>
          <a:xfrm>
            <a:off x="7435121" y="5041107"/>
            <a:ext cx="1565643" cy="369332"/>
          </a:xfrm>
          <a:prstGeom prst="rect">
            <a:avLst/>
          </a:prstGeom>
          <a:noFill/>
        </p:spPr>
        <p:txBody>
          <a:bodyPr wrap="square" rtlCol="0">
            <a:spAutoFit/>
          </a:bodyPr>
          <a:lstStyle/>
          <a:p>
            <a:r>
              <a:rPr lang="en-GB" b="1" dirty="0">
                <a:solidFill>
                  <a:srgbClr val="FF0000"/>
                </a:solidFill>
                <a:latin typeface="Times New Roman" panose="02020603050405020304" pitchFamily="18" charset="0"/>
                <a:cs typeface="Times New Roman" panose="02020603050405020304" pitchFamily="18" charset="0"/>
              </a:rPr>
              <a:t>Economic</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u="sng" dirty="0">
                <a:solidFill>
                  <a:srgbClr val="4ADD43"/>
                </a:solidFill>
                <a:latin typeface="Times New Roman" panose="02020603050405020304" pitchFamily="18" charset="0"/>
                <a:cs typeface="Times New Roman" panose="02020603050405020304" pitchFamily="18" charset="0"/>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874352"/>
          </a:xfrm>
        </p:spPr>
        <p:txBody>
          <a:bodyPr>
            <a:normAutofit fontScale="92500" lnSpcReduction="10000"/>
          </a:bodyPr>
          <a:lstStyle/>
          <a:p>
            <a:pPr marL="342900" indent="-342900">
              <a:buFont typeface="Arial" panose="020B0604020202020204" pitchFamily="34" charset="0"/>
              <a:buChar char="•"/>
            </a:pPr>
            <a:r>
              <a:rPr lang="en-GB" dirty="0">
                <a:solidFill>
                  <a:schemeClr val="bg1"/>
                </a:solidFill>
                <a:highlight>
                  <a:srgbClr val="008080"/>
                </a:highlight>
                <a:latin typeface="Times New Roman" panose="02020603050405020304" pitchFamily="18" charset="0"/>
                <a:cs typeface="Times New Roman" panose="02020603050405020304" pitchFamily="18" charset="0"/>
              </a:rPr>
              <a:t>Website Redesign: </a:t>
            </a:r>
            <a:r>
              <a:rPr lang="en-GB" dirty="0">
                <a:solidFill>
                  <a:schemeClr val="bg1"/>
                </a:solidFill>
                <a:latin typeface="Times New Roman" panose="02020603050405020304" pitchFamily="18" charset="0"/>
                <a:cs typeface="Times New Roman" panose="02020603050405020304" pitchFamily="18" charset="0"/>
              </a:rPr>
              <a:t>Green Haven Florists website is outdated and non-user friendly. Focusing on a modern update of the website would benefit the business and increase sales.</a:t>
            </a:r>
          </a:p>
          <a:p>
            <a:pPr marL="342900" indent="-342900">
              <a:buFont typeface="Arial" panose="020B0604020202020204" pitchFamily="34" charset="0"/>
              <a:buChar char="•"/>
            </a:pPr>
            <a:r>
              <a:rPr lang="en-GB" dirty="0">
                <a:solidFill>
                  <a:schemeClr val="bg1"/>
                </a:solidFill>
                <a:highlight>
                  <a:srgbClr val="008080"/>
                </a:highlight>
                <a:latin typeface="Times New Roman" panose="02020603050405020304" pitchFamily="18" charset="0"/>
                <a:cs typeface="Times New Roman" panose="02020603050405020304" pitchFamily="18" charset="0"/>
              </a:rPr>
              <a:t>Digital Presence Optimisation: </a:t>
            </a:r>
            <a:r>
              <a:rPr lang="en-GB" dirty="0">
                <a:solidFill>
                  <a:schemeClr val="bg1"/>
                </a:solidFill>
                <a:latin typeface="Times New Roman" panose="02020603050405020304" pitchFamily="18" charset="0"/>
                <a:cs typeface="Times New Roman" panose="02020603050405020304" pitchFamily="18" charset="0"/>
              </a:rPr>
              <a:t>Liam and Priya have neglected to keep up to date with Digital Marketing and Social Media content. Focusing on remedying this would greatly enhance customer engagement , and allow for the  potential for customer data capture, This can then be used for targeted email campaigns for example.</a:t>
            </a:r>
          </a:p>
          <a:p>
            <a:pPr marL="342900" indent="-342900">
              <a:buFont typeface="Arial" panose="020B0604020202020204" pitchFamily="34" charset="0"/>
              <a:buChar char="•"/>
            </a:pPr>
            <a:r>
              <a:rPr lang="en-GB" dirty="0">
                <a:solidFill>
                  <a:schemeClr val="bg1"/>
                </a:solidFill>
                <a:highlight>
                  <a:srgbClr val="008080"/>
                </a:highlight>
                <a:latin typeface="Times New Roman" panose="02020603050405020304" pitchFamily="18" charset="0"/>
                <a:cs typeface="Times New Roman" panose="02020603050405020304" pitchFamily="18" charset="0"/>
              </a:rPr>
              <a:t>Delivery System Improvement: </a:t>
            </a:r>
            <a:r>
              <a:rPr lang="en-GB" dirty="0">
                <a:solidFill>
                  <a:schemeClr val="bg1"/>
                </a:solidFill>
                <a:latin typeface="Times New Roman" panose="02020603050405020304" pitchFamily="18" charset="0"/>
                <a:cs typeface="Times New Roman" panose="02020603050405020304" pitchFamily="18" charset="0"/>
              </a:rPr>
              <a:t>As Green Havens competitors offer next day delivery on orders, it's imperative that the delivery system is updated alongside the modernisation of the website. This will increase sales and make Green Haven an attractive option for the consumer to order flowers.</a:t>
            </a:r>
          </a:p>
          <a:p>
            <a:pPr marL="342900" indent="-342900">
              <a:buFont typeface="Arial" panose="020B0604020202020204" pitchFamily="34" charset="0"/>
              <a:buChar char="•"/>
            </a:pPr>
            <a:r>
              <a:rPr lang="en-GB" dirty="0">
                <a:solidFill>
                  <a:schemeClr val="bg1"/>
                </a:solidFill>
                <a:highlight>
                  <a:srgbClr val="008080"/>
                </a:highlight>
                <a:latin typeface="Times New Roman" panose="02020603050405020304" pitchFamily="18" charset="0"/>
                <a:cs typeface="Times New Roman" panose="02020603050405020304" pitchFamily="18" charset="0"/>
              </a:rPr>
              <a:t>Loyalty/Reward Program: </a:t>
            </a:r>
            <a:r>
              <a:rPr lang="en-GB" dirty="0">
                <a:solidFill>
                  <a:schemeClr val="bg1"/>
                </a:solidFill>
                <a:latin typeface="Times New Roman" panose="02020603050405020304" pitchFamily="18" charset="0"/>
                <a:cs typeface="Times New Roman" panose="02020603050405020304" pitchFamily="18" charset="0"/>
              </a:rPr>
              <a:t>Green Haven are already well established within the local community. By offering a loyalty program they can attract the majority of the walk-in consumers within the community, whilst also building loyalty with new customers who purchase online. This will drive sales and may attract customers from their competitors.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pPr algn="ctr"/>
            <a:r>
              <a:rPr lang="en-GB" b="1" u="sng" dirty="0">
                <a:solidFill>
                  <a:srgbClr val="4ADD43"/>
                </a:solidFill>
                <a:latin typeface="Times New Roman" panose="02020603050405020304" pitchFamily="18" charset="0"/>
                <a:cs typeface="Times New Roman" panose="02020603050405020304" pitchFamily="18" charset="0"/>
              </a:rPr>
              <a:t>References</a:t>
            </a:r>
            <a:r>
              <a:rPr lang="en-GB" b="1" u="sng" dirty="0">
                <a:solidFill>
                  <a:srgbClr val="4ADD43"/>
                </a:solidFill>
              </a:rPr>
              <a:t>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solidFill>
                  <a:srgbClr val="4ADD43"/>
                </a:solidFill>
                <a:latin typeface="Times New Roman" panose="02020603050405020304" pitchFamily="18" charset="0"/>
                <a:cs typeface="Times New Roman" panose="02020603050405020304" pitchFamily="18" charset="0"/>
              </a:rPr>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22373" y="4747"/>
            <a:ext cx="6033084" cy="6848506"/>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814</TotalTime>
  <Words>1078</Words>
  <Application>Microsoft Office PowerPoint</Application>
  <PresentationFormat>Widescreen</PresentationFormat>
  <Paragraphs>76</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Century Gothic</vt:lpstr>
      <vt:lpstr>Roboto</vt:lpstr>
      <vt:lpstr>Times New Roman</vt:lpstr>
      <vt:lpstr>Wingdings 3</vt:lpstr>
      <vt:lpstr>Wisp</vt:lpstr>
      <vt:lpstr>MODULE NAME: Problem Solving &amp; Decision Making  MODULE CODE: (LCLM4004_LON) STUDENT NAME: Leon Hollingshead STUDENT ID: 2517160 LECTURER: Dr Faizul Edu Assignment 1: Presentation</vt:lpstr>
      <vt:lpstr>OVERVIEW</vt:lpstr>
      <vt:lpstr>Introduction</vt:lpstr>
      <vt:lpstr>Green Haven Florists: A History </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Leon Hollingshead</cp:lastModifiedBy>
  <cp:revision>94</cp:revision>
  <dcterms:created xsi:type="dcterms:W3CDTF">2024-10-08T15:58:04Z</dcterms:created>
  <dcterms:modified xsi:type="dcterms:W3CDTF">2026-03-16T07:34:15Z</dcterms:modified>
</cp:coreProperties>
</file>