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9" roundtripDataSignature="AMtx7mjy9wvA/T/Gq8pRAKapHpx5UR0fu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54" y="39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sz="2000" dirty="0"/>
              <a:t>.</a:t>
            </a:r>
            <a:endParaRPr sz="2000" dirty="0"/>
          </a:p>
        </p:txBody>
      </p:sp>
      <p:sp>
        <p:nvSpPr>
          <p:cNvPr id="100" name="Google Shape;10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07" name="Google Shape;10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19be759b33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" name="Google Shape;114;g19be759b33c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15" name="Google Shape;115;g19be759b33c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19be759b33c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2" name="Google Shape;122;g19be759b33c_0_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23" name="Google Shape;123;g19be759b33c_0_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19be759b33c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9" name="Google Shape;129;g19be759b33c_0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30" name="Google Shape;130;g19be759b33c_0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9be759b33c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8" name="Google Shape;138;g19be759b33c_0_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sz="2000" dirty="0"/>
              <a:t>.</a:t>
            </a:r>
            <a:endParaRPr sz="2000" dirty="0"/>
          </a:p>
        </p:txBody>
      </p:sp>
      <p:sp>
        <p:nvSpPr>
          <p:cNvPr id="139" name="Google Shape;139;g19be759b33c_0_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9be759b33c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5" name="Google Shape;145;g19be759b33c_0_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46" name="Google Shape;146;g19be759b33c_0_3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19be759b33c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3" name="Google Shape;153;g19be759b33c_0_4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54" name="Google Shape;154;g19be759b33c_0_4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19be759b33c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0" name="Google Shape;160;g19be759b33c_0_5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 sz="2000" dirty="0"/>
              <a:t>. </a:t>
            </a:r>
            <a:endParaRPr sz="2000" dirty="0"/>
          </a:p>
        </p:txBody>
      </p:sp>
      <p:sp>
        <p:nvSpPr>
          <p:cNvPr id="161" name="Google Shape;161;g19be759b33c_0_5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19be759b33c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7" name="Google Shape;167;g19be759b33c_0_5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68" name="Google Shape;168;g19be759b33c_0_5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19be759b33c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5" name="Google Shape;175;g19be759b33c_0_6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76" name="Google Shape;176;g19be759b33c_0_6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9be759b33c_0_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3" name="Google Shape;183;g19be759b33c_0_6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84" name="Google Shape;184;g19be759b33c_0_6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19be759b33c_0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0" name="Google Shape;190;g19be759b33c_0_7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91" name="Google Shape;191;g19be759b33c_0_7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19be759b33c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8" name="Google Shape;198;g19be759b33c_0_8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199" name="Google Shape;199;g19be759b33c_0_8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9be759b33c_0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5" name="Google Shape;205;g19be759b33c_0_9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206" name="Google Shape;206;g19be759b33c_0_9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19be759b33c_0_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2" name="Google Shape;212;g19be759b33c_0_9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2000" dirty="0"/>
          </a:p>
        </p:txBody>
      </p:sp>
      <p:sp>
        <p:nvSpPr>
          <p:cNvPr id="213" name="Google Shape;213;g19be759b33c_0_9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9be759b33c_0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9" name="Google Shape;219;g19be759b33c_0_10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0" name="Google Shape;220;g19be759b33c_0_10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9d6c80db0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6" name="Google Shape;226;g19d6c80db05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7" name="Google Shape;227;g19d6c80db05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19be759b33c_0_1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3" name="Google Shape;233;g19be759b33c_0_15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4" name="Google Shape;234;g19be759b33c_0_15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19d7ef73ea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0" name="Google Shape;240;g19d7ef73ea3_0_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g19d7ef73ea3_0_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19d7ef73ea3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19d7ef73ea3_0_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g19d7ef73ea3_0_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19be759b33c_0_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4" name="Google Shape;254;g19be759b33c_0_1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5" name="Google Shape;255;g19be759b33c_0_1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7"/>
          <p:cNvSpPr txBox="1">
            <a:spLocks noGrp="1"/>
          </p:cNvSpPr>
          <p:nvPr>
            <p:ph type="ctrTitle"/>
          </p:nvPr>
        </p:nvSpPr>
        <p:spPr>
          <a:xfrm>
            <a:off x="556966" y="3274142"/>
            <a:ext cx="8203575" cy="87627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alibri"/>
              <a:buNone/>
              <a:defRPr sz="36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7"/>
          <p:cNvSpPr txBox="1">
            <a:spLocks noGrp="1"/>
          </p:cNvSpPr>
          <p:nvPr>
            <p:ph type="subTitle" idx="1"/>
          </p:nvPr>
        </p:nvSpPr>
        <p:spPr>
          <a:xfrm>
            <a:off x="579092" y="4151670"/>
            <a:ext cx="8188953" cy="71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00B0F0"/>
              </a:buClr>
              <a:buSzPts val="2800"/>
              <a:buNone/>
              <a:defRPr sz="2800" b="0" i="0">
                <a:solidFill>
                  <a:srgbClr val="00B0F0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7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7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7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8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070" cy="763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3600"/>
              <a:buFont typeface="Calibri"/>
              <a:buNone/>
              <a:defRPr sz="3600">
                <a:solidFill>
                  <a:srgbClr val="00B0F0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8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070" cy="3085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Char char="•"/>
              <a:defRPr sz="2800">
                <a:solidFill>
                  <a:schemeClr val="lt1"/>
                </a:solidFill>
              </a:defRPr>
            </a:lvl1pPr>
            <a:lvl2pPr marL="914400" lvl="1" indent="-406400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Char char="–"/>
              <a:defRPr>
                <a:solidFill>
                  <a:schemeClr val="lt1"/>
                </a:solidFill>
              </a:defRPr>
            </a:lvl2pPr>
            <a:lvl3pPr marL="1371600" lvl="2" indent="-381000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  <a:defRPr>
                <a:solidFill>
                  <a:schemeClr val="lt1"/>
                </a:solidFill>
              </a:defRPr>
            </a:lvl3pPr>
            <a:lvl4pPr marL="1828800" lvl="3" indent="-355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–"/>
              <a:defRPr>
                <a:solidFill>
                  <a:schemeClr val="lt1"/>
                </a:solidFill>
              </a:defRPr>
            </a:lvl4pPr>
            <a:lvl5pPr marL="2286000" lvl="4" indent="-355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»"/>
              <a:defRPr>
                <a:solidFill>
                  <a:schemeClr val="lt1"/>
                </a:solidFill>
              </a:defRPr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5" name="Google Shape;25;p8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8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8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 and Content">
  <p:cSld name="1_Title and Conten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9"/>
          <p:cNvSpPr txBox="1">
            <a:spLocks noGrp="1"/>
          </p:cNvSpPr>
          <p:nvPr>
            <p:ph type="title"/>
          </p:nvPr>
        </p:nvSpPr>
        <p:spPr>
          <a:xfrm>
            <a:off x="2402482" y="391788"/>
            <a:ext cx="6284320" cy="7253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3600"/>
              <a:buFont typeface="Calibri"/>
              <a:buNone/>
              <a:defRPr sz="3600">
                <a:solidFill>
                  <a:srgbClr val="00B0F0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9"/>
          <p:cNvSpPr txBox="1">
            <a:spLocks noGrp="1"/>
          </p:cNvSpPr>
          <p:nvPr>
            <p:ph type="body" idx="1"/>
          </p:nvPr>
        </p:nvSpPr>
        <p:spPr>
          <a:xfrm>
            <a:off x="2402482" y="1155313"/>
            <a:ext cx="6284320" cy="35110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Char char="•"/>
              <a:defRPr sz="2800">
                <a:solidFill>
                  <a:schemeClr val="lt1"/>
                </a:solidFill>
              </a:defRPr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Char char="–"/>
              <a:defRPr>
                <a:solidFill>
                  <a:schemeClr val="lt1"/>
                </a:solidFill>
              </a:defRPr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  <a:defRPr>
                <a:solidFill>
                  <a:schemeClr val="lt1"/>
                </a:solidFill>
              </a:defRPr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–"/>
              <a:defRPr>
                <a:solidFill>
                  <a:schemeClr val="lt1"/>
                </a:solidFill>
              </a:defRPr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»"/>
              <a:defRPr>
                <a:solidFill>
                  <a:schemeClr val="lt1"/>
                </a:solidFill>
              </a:defRPr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9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9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9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3"/>
          <p:cNvSpPr txBox="1"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3"/>
          <p:cNvSpPr txBox="1">
            <a:spLocks noGrp="1"/>
          </p:cNvSpPr>
          <p:nvPr>
            <p:ph type="body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3"/>
          <p:cNvSpPr txBox="1">
            <a:spLocks noGrp="1"/>
          </p:cNvSpPr>
          <p:nvPr>
            <p:ph type="body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8" name="Google Shape;38;p13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3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13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1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1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1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>
            <a:spLocks noGrp="1"/>
          </p:cNvSpPr>
          <p:nvPr>
            <p:ph type="title"/>
          </p:nvPr>
        </p:nvSpPr>
        <p:spPr>
          <a:xfrm>
            <a:off x="525317" y="1163926"/>
            <a:ext cx="8093365" cy="763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3600"/>
              <a:buFont typeface="Calibri"/>
              <a:buNone/>
              <a:defRPr sz="3600">
                <a:solidFill>
                  <a:srgbClr val="00B0F0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0"/>
          <p:cNvSpPr txBox="1">
            <a:spLocks noGrp="1"/>
          </p:cNvSpPr>
          <p:nvPr>
            <p:ph type="body" idx="1"/>
          </p:nvPr>
        </p:nvSpPr>
        <p:spPr>
          <a:xfrm>
            <a:off x="536879" y="1943105"/>
            <a:ext cx="4040188" cy="479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body" idx="2"/>
          </p:nvPr>
        </p:nvSpPr>
        <p:spPr>
          <a:xfrm>
            <a:off x="536879" y="2415502"/>
            <a:ext cx="4040188" cy="2276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  <a:defRPr sz="2400">
                <a:solidFill>
                  <a:schemeClr val="lt1"/>
                </a:solidFill>
              </a:defRPr>
            </a:lvl1pPr>
            <a:lvl2pPr marL="914400" lvl="1" indent="-355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–"/>
              <a:defRPr sz="2000">
                <a:solidFill>
                  <a:schemeClr val="lt1"/>
                </a:solidFill>
              </a:defRPr>
            </a:lvl2pPr>
            <a:lvl3pPr marL="1371600" lvl="2" indent="-34290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 sz="1800">
                <a:solidFill>
                  <a:schemeClr val="lt1"/>
                </a:solidFill>
              </a:defRPr>
            </a:lvl3pPr>
            <a:lvl4pPr marL="1828800" lvl="3" indent="-3302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Char char="–"/>
              <a:defRPr sz="1600">
                <a:solidFill>
                  <a:schemeClr val="lt1"/>
                </a:solidFill>
              </a:defRPr>
            </a:lvl4pPr>
            <a:lvl5pPr marL="2286000" lvl="4" indent="-3302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Char char="»"/>
              <a:defRPr sz="1600">
                <a:solidFill>
                  <a:schemeClr val="lt1"/>
                </a:solidFill>
              </a:defRPr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9" name="Google Shape;49;p10"/>
          <p:cNvSpPr txBox="1">
            <a:spLocks noGrp="1"/>
          </p:cNvSpPr>
          <p:nvPr>
            <p:ph type="body" idx="3"/>
          </p:nvPr>
        </p:nvSpPr>
        <p:spPr>
          <a:xfrm>
            <a:off x="4572000" y="1943105"/>
            <a:ext cx="4041775" cy="4798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body" idx="4"/>
          </p:nvPr>
        </p:nvSpPr>
        <p:spPr>
          <a:xfrm>
            <a:off x="4572000" y="2415502"/>
            <a:ext cx="4041775" cy="2276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lt1"/>
              </a:buClr>
              <a:buSzPts val="2400"/>
              <a:buChar char="•"/>
              <a:defRPr sz="2400">
                <a:solidFill>
                  <a:schemeClr val="lt1"/>
                </a:solidFill>
              </a:defRPr>
            </a:lvl1pPr>
            <a:lvl2pPr marL="914400" lvl="1" indent="-355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Char char="–"/>
              <a:defRPr sz="2000">
                <a:solidFill>
                  <a:schemeClr val="lt1"/>
                </a:solidFill>
              </a:defRPr>
            </a:lvl2pPr>
            <a:lvl3pPr marL="1371600" lvl="2" indent="-34290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 sz="1800">
                <a:solidFill>
                  <a:schemeClr val="lt1"/>
                </a:solidFill>
              </a:defRPr>
            </a:lvl3pPr>
            <a:lvl4pPr marL="1828800" lvl="3" indent="-3302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Char char="–"/>
              <a:defRPr sz="1600">
                <a:solidFill>
                  <a:schemeClr val="lt1"/>
                </a:solidFill>
              </a:defRPr>
            </a:lvl4pPr>
            <a:lvl5pPr marL="2286000" lvl="4" indent="-3302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lt1"/>
              </a:buClr>
              <a:buSzPts val="1600"/>
              <a:buChar char="»"/>
              <a:defRPr sz="1600">
                <a:solidFill>
                  <a:schemeClr val="lt1"/>
                </a:solidFill>
              </a:defRPr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1" name="Google Shape;51;p10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2"/>
          <p:cNvSpPr txBox="1"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2"/>
          <p:cNvSpPr txBox="1"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12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2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2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4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body"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5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6"/>
          <p:cNvSpPr>
            <a:spLocks noGrp="1"/>
          </p:cNvSpPr>
          <p:nvPr>
            <p:ph type="pic" idx="2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6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6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 rot="5400000">
            <a:off x="2874764" y="-1217413"/>
            <a:ext cx="3394472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 txBox="1">
            <a:spLocks noGrp="1"/>
          </p:cNvSpPr>
          <p:nvPr>
            <p:ph type="title"/>
          </p:nvPr>
        </p:nvSpPr>
        <p:spPr>
          <a:xfrm rot="5400000">
            <a:off x="5463778" y="1371601"/>
            <a:ext cx="438864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8"/>
          <p:cNvSpPr txBox="1">
            <a:spLocks noGrp="1"/>
          </p:cNvSpPr>
          <p:nvPr>
            <p:ph type="body" idx="1"/>
          </p:nvPr>
        </p:nvSpPr>
        <p:spPr>
          <a:xfrm rot="5400000">
            <a:off x="1272778" y="-609599"/>
            <a:ext cx="438864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8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91" name="Google Shape;91;p18" descr="E:\websites\free-power-point-templates\2012\logos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6"/>
          <p:cNvSpPr txBox="1"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6"/>
          <p:cNvSpPr txBox="1"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6"/>
          <p:cNvSpPr txBox="1">
            <a:spLocks noGrp="1"/>
          </p:cNvSpPr>
          <p:nvPr>
            <p:ph type="dt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6"/>
          <p:cNvSpPr txBox="1">
            <a:spLocks noGrp="1"/>
          </p:cNvSpPr>
          <p:nvPr>
            <p:ph type="ft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6"/>
          <p:cNvSpPr txBox="1">
            <a:spLocks noGrp="1"/>
          </p:cNvSpPr>
          <p:nvPr>
            <p:ph type="sldNum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5" name="Google Shape;15;p6"/>
          <p:cNvSpPr txBox="1"/>
          <p:nvPr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0" i="0" u="none" strike="noStrike" cap="none">
                <a:solidFill>
                  <a:srgbClr val="A5A5A5"/>
                </a:solidFill>
                <a:latin typeface="Calibri"/>
                <a:ea typeface="Calibri"/>
                <a:cs typeface="Calibri"/>
                <a:sym typeface="Calibri"/>
              </a:rPr>
              <a:t>This presentation uses a free template provided by FPPT.com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0" i="0" u="none" strike="noStrike" cap="none">
                <a:solidFill>
                  <a:srgbClr val="A5A5A5"/>
                </a:solidFill>
                <a:latin typeface="Calibri"/>
                <a:ea typeface="Calibri"/>
                <a:cs typeface="Calibri"/>
                <a:sym typeface="Calibri"/>
              </a:rPr>
              <a:t>www.free-power-point-templates.com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text2fa.ir/wp-content/uploads/Text2fa.ir-A-critical-review-of-algorithms-in-HRM_compressed.pdf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avidpublisher.com/Public/uploads/Contribute/628c8796e8f8a.pdf" TargetMode="External"/><Relationship Id="rId4" Type="http://schemas.openxmlformats.org/officeDocument/2006/relationships/hyperlink" Target="https://www.iasj.net/iasj/download/48713302364ed49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Manoj-Kumar-333/publication/354765730_HR_practices_affective_commitment_and_creative_task_performance_a_review_and_futuristic_research_agenda/links/6253016ed726197cfd4c92c5/HR-practices-affective-commitment-and-creative-task-performance-a-review-and-futuristic-research-agenda.pdf" TargetMode="External"/><Relationship Id="rId7" Type="http://schemas.openxmlformats.org/officeDocument/2006/relationships/hyperlink" Target="https://www.tandfonline.com/doi/pdf/10.1080/09585192.2021.2021732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pdf/10.1111/1748-8583.12414" TargetMode="External"/><Relationship Id="rId5" Type="http://schemas.openxmlformats.org/officeDocument/2006/relationships/hyperlink" Target="https://easychair.org/publications/preprint_download/DNX9" TargetMode="External"/><Relationship Id="rId4" Type="http://schemas.openxmlformats.org/officeDocument/2006/relationships/hyperlink" Target="https://www.researchgate.net/profile/Bert-George/publication/362234304_Strategic_planning_and_performance_perceptions_of_managers_and_citizens_analysing_multiple_mediations/links/62dea667aa5823729ee0be1b/Strategic-planning-and-performance-perceptions-of-managers-and-citizens-analysing-multiple-mediations.pdf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364110770_GREEN_HRM_AND_ITS_IMPACT_ON_ORGANIZATIONS_AND_ITS_EMPLOYEE_PERFORMANCES" TargetMode="External"/><Relationship Id="rId3" Type="http://schemas.openxmlformats.org/officeDocument/2006/relationships/hyperlink" Target="https://www.annualreports.com/Company/intel-corporation" TargetMode="External"/><Relationship Id="rId7" Type="http://schemas.openxmlformats.org/officeDocument/2006/relationships/hyperlink" Target="https://ink.library.smu.edu.sg/cgi/viewcontent.cgi?article=6917&amp;context=lkcsb_research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dpi.com/1660-4601/18/8/4056/pdf" TargetMode="External"/><Relationship Id="rId5" Type="http://schemas.openxmlformats.org/officeDocument/2006/relationships/hyperlink" Target="https://www.annualreports.com/" TargetMode="External"/><Relationship Id="rId4" Type="http://schemas.openxmlformats.org/officeDocument/2006/relationships/hyperlink" Target="https://www.coca-colahellenic.com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ustaka-sarawak.com/eknowbase/attachments/1585623542.pd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.archive.org/work/47metqdcv5f4pb7qopfyt5m5q4/access/wayback/https:/www.nomos-elibrary.de/10.15358/2511-8676-2018-3-44.pdf" TargetMode="External"/><Relationship Id="rId5" Type="http://schemas.openxmlformats.org/officeDocument/2006/relationships/hyperlink" Target="https://nibmehub.com/opac-service/pdf/read/Human%20Resource%20Management%20A%20Critical%20Approach%20by%20David%20G.%20Collings.pdf#page=68" TargetMode="External"/><Relationship Id="rId4" Type="http://schemas.openxmlformats.org/officeDocument/2006/relationships/hyperlink" Target="https://fardapaper.ir/mohavaha/uploads/2019/02/Fardapaper-Institutional-theory-and-HRM-A-new-look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Bin-Xue-9/publication/342044304_How_project_management_practices_lead_to_infrastructure_sustainable_success_an_empirical_study_based_on_goal-setting_theory/links/5edf7db2a6fdcc476890ce28/How-project-management-practices-lead-to-infrastructure-sustainable-success-an-empirical-study-based-on-goal-setting-theory.pdf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Rosalia-Diaz-Carrion/publication/325607919_Developing_a_sustainable_HRM_system_from_a_contextual_perspective/links/5cada27d92851ccd4ac074d1/Developing-a-sustainable-HRM-system-from-a-contextual-perspective.pd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"/>
          <p:cNvSpPr txBox="1">
            <a:spLocks noGrp="1"/>
          </p:cNvSpPr>
          <p:nvPr>
            <p:ph type="ctrTitle"/>
          </p:nvPr>
        </p:nvSpPr>
        <p:spPr>
          <a:xfrm>
            <a:off x="453728" y="3178276"/>
            <a:ext cx="8203575" cy="108275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alibri"/>
              <a:buNone/>
            </a:pPr>
            <a:r>
              <a:rPr lang="en-US"/>
              <a:t>Human Resource Management</a:t>
            </a:r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subTitle" idx="1"/>
          </p:nvPr>
        </p:nvSpPr>
        <p:spPr>
          <a:xfrm>
            <a:off x="461104" y="4179918"/>
            <a:ext cx="8188953" cy="763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100000"/>
              <a:buNone/>
            </a:pPr>
            <a:r>
              <a:rPr lang="en-US" dirty="0"/>
              <a:t>STUDENT ID:2214620</a:t>
            </a:r>
            <a:endParaRPr dirty="0"/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ct val="100000"/>
              <a:buNone/>
            </a:pPr>
            <a:r>
              <a:rPr lang="en-US" dirty="0"/>
              <a:t>LCMB7000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"/>
          <p:cNvSpPr txBox="1">
            <a:spLocks noGrp="1"/>
          </p:cNvSpPr>
          <p:nvPr>
            <p:ph type="title"/>
          </p:nvPr>
        </p:nvSpPr>
        <p:spPr>
          <a:xfrm>
            <a:off x="501015" y="71346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03" name="Google Shape;103;p2"/>
          <p:cNvSpPr txBox="1">
            <a:spLocks noGrp="1"/>
          </p:cNvSpPr>
          <p:nvPr>
            <p:ph type="body" idx="1"/>
          </p:nvPr>
        </p:nvSpPr>
        <p:spPr>
          <a:xfrm>
            <a:off x="501015" y="1344832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295471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Human resource management refers to the act of enlisting, recruiting, conveying, and dealing with an association's representatives.</a:t>
            </a:r>
          </a:p>
          <a:p>
            <a:pPr marL="342900" lvl="0" indent="-295471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assignment tends to deliver three main theoretical frameworks of HRM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342900" lvl="0" indent="-295471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According to Cheng and Hackett (2021), In Human Resource Management (HRM) explicitly, the expanded HRM's datafication rehearses point out the improvement and use of cutting-edge HRM calculations.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34290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ct val="142857"/>
              <a:buNone/>
            </a:pPr>
            <a:endParaRPr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16510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"/>
          <p:cNvSpPr txBox="1">
            <a:spLocks noGrp="1"/>
          </p:cNvSpPr>
          <p:nvPr>
            <p:ph type="title"/>
          </p:nvPr>
        </p:nvSpPr>
        <p:spPr>
          <a:xfrm>
            <a:off x="2402482" y="391788"/>
            <a:ext cx="6284400" cy="72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Theories of Human Resource M</a:t>
            </a:r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anagement</a:t>
            </a: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110" name="Google Shape;110;p3"/>
          <p:cNvSpPr txBox="1">
            <a:spLocks noGrp="1"/>
          </p:cNvSpPr>
          <p:nvPr>
            <p:ph type="body" idx="1"/>
          </p:nvPr>
        </p:nvSpPr>
        <p:spPr>
          <a:xfrm>
            <a:off x="2402482" y="1155313"/>
            <a:ext cx="6284320" cy="35110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2921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Contingency theory,</a:t>
            </a:r>
          </a:p>
          <a:p>
            <a:pPr marL="342900" lvl="0" indent="-2921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Goal-setting theory and</a:t>
            </a:r>
          </a:p>
          <a:p>
            <a:pPr marL="342900" lvl="0" indent="-2921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HRM cognitive theory</a:t>
            </a: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19be759b33c_0_0"/>
          <p:cNvSpPr txBox="1">
            <a:spLocks noGrp="1"/>
          </p:cNvSpPr>
          <p:nvPr>
            <p:ph type="title"/>
          </p:nvPr>
        </p:nvSpPr>
        <p:spPr>
          <a:xfrm>
            <a:off x="583590" y="852791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Fielder’s Two Factor contingency theory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18" name="Google Shape;118;g19be759b33c_0_0"/>
          <p:cNvSpPr txBox="1">
            <a:spLocks noGrp="1"/>
          </p:cNvSpPr>
          <p:nvPr>
            <p:ph type="body" idx="1"/>
          </p:nvPr>
        </p:nvSpPr>
        <p:spPr>
          <a:xfrm>
            <a:off x="448949" y="1469036"/>
            <a:ext cx="8246100" cy="33783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According to MAZINHADIKZAR </a:t>
            </a:r>
            <a:r>
              <a:rPr lang="en-US" sz="1800" i="1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et al.</a:t>
            </a: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(2021)</a:t>
            </a:r>
            <a:r>
              <a:rPr lang="en-US" sz="1800" i="1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</a:t>
            </a: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the essential thought of Fielder's hypothesis is that the adequacy of administration with regard to a bunch execution depends on the communication of two elements. </a:t>
            </a:r>
            <a:endParaRPr sz="18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initial one refers to the task of a leader or, on the other hand, connection inspirations, and the subsequent one is what is going to be the situational aspects.</a:t>
            </a:r>
            <a:endParaRPr sz="18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17500" algn="just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Times New Roman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As per the annual report 2021, </a:t>
            </a:r>
            <a:r>
              <a:rPr lang="en-US" sz="1800" dirty="0" err="1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Coca-cola</a:t>
            </a:r>
            <a:r>
              <a:rPr lang="en-US" sz="18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uses contingency theory to maintain flexible communication </a:t>
            </a:r>
            <a:r>
              <a:rPr lang="en-US" sz="1800" dirty="0">
                <a:solidFill>
                  <a:srgbClr val="0E101A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</a:t>
            </a:r>
            <a:r>
              <a:rPr lang="en-US" sz="18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Coca-Cola HBC,2021)</a:t>
            </a:r>
            <a:endParaRPr sz="1800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lang="en-US"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US" sz="12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Figure no 3 : Factors of theory</a:t>
            </a:r>
            <a:endParaRPr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lang="en-US" sz="12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Source:(Popp and </a:t>
            </a:r>
            <a:r>
              <a:rPr lang="en-US" sz="1200" dirty="0" err="1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Hadwich</a:t>
            </a:r>
            <a:r>
              <a:rPr lang="en-US" sz="12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2018)</a:t>
            </a:r>
            <a:endParaRPr sz="12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18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9" name="Google Shape;119;g19be759b33c_0_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83766" y="3590145"/>
            <a:ext cx="2576467" cy="11780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19be759b33c_0_6"/>
          <p:cNvSpPr txBox="1">
            <a:spLocks noGrp="1"/>
          </p:cNvSpPr>
          <p:nvPr>
            <p:ph type="title"/>
          </p:nvPr>
        </p:nvSpPr>
        <p:spPr>
          <a:xfrm>
            <a:off x="203540" y="6219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Goal setting theory Edwin </a:t>
            </a:r>
            <a:r>
              <a:rPr lang="en-US" sz="2800" b="1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locke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internal environment</a:t>
            </a:r>
            <a:endParaRPr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6" name="Google Shape;126;g19be759b33c_0_6"/>
          <p:cNvSpPr txBox="1">
            <a:spLocks noGrp="1"/>
          </p:cNvSpPr>
          <p:nvPr>
            <p:ph type="body" idx="1"/>
          </p:nvPr>
        </p:nvSpPr>
        <p:spPr>
          <a:xfrm>
            <a:off x="448950" y="1792236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25000" lnSpcReduction="20000"/>
          </a:bodyPr>
          <a:lstStyle/>
          <a:p>
            <a:pPr marL="457200" lvl="0" indent="-35992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Char char="●"/>
            </a:pP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According to Brown and </a:t>
            </a:r>
            <a:r>
              <a:rPr lang="en-US" sz="72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Galanakis</a:t>
            </a: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(2022), Goal Setting Theory made by Edwin Locke and Gary Latham has been demonstrated to be an amazingly flexible hypothesis. </a:t>
            </a:r>
            <a:endParaRPr sz="72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992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Char char="●"/>
            </a:pP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Its broad use has shown it to be an important hypothesis to additionally investigate and comprehend.</a:t>
            </a:r>
            <a:endParaRPr sz="72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992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Font typeface="Times New Roman"/>
              <a:buChar char="●"/>
            </a:pP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As per the annual report, in 2021, Intel corporation uses goal setting to achieve its  objective (Intel Corporation -Annual Report ,2021).</a:t>
            </a:r>
            <a:endParaRPr sz="72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7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      </a:t>
            </a:r>
            <a:endParaRPr sz="827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68168"/>
              <a:buNone/>
            </a:pP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ct val="168168"/>
              <a:buNone/>
            </a:pPr>
            <a:endParaRPr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9be759b33c_0_12"/>
          <p:cNvSpPr txBox="1">
            <a:spLocks noGrp="1"/>
          </p:cNvSpPr>
          <p:nvPr>
            <p:ph type="title"/>
          </p:nvPr>
        </p:nvSpPr>
        <p:spPr>
          <a:xfrm>
            <a:off x="490012" y="788906"/>
            <a:ext cx="86868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HRM cognitive theory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33" name="Google Shape;133;g19be759b33c_0_12"/>
          <p:cNvSpPr txBox="1">
            <a:spLocks noGrp="1"/>
          </p:cNvSpPr>
          <p:nvPr>
            <p:ph type="body" idx="1"/>
          </p:nvPr>
        </p:nvSpPr>
        <p:spPr>
          <a:xfrm>
            <a:off x="167976" y="1449426"/>
            <a:ext cx="8330700" cy="33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25000" lnSpcReduction="20000"/>
          </a:bodyPr>
          <a:lstStyle/>
          <a:p>
            <a:pPr marL="457200" lvl="0" indent="-357288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Char char="●"/>
            </a:pPr>
            <a:r>
              <a:rPr lang="en-US" sz="8104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HR value or HR esteem chain is a fundamental apparatus to show the additional worth of HR. </a:t>
            </a:r>
            <a:endParaRPr sz="8104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7308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Times New Roman"/>
              <a:buChar char="●"/>
            </a:pPr>
            <a:r>
              <a:rPr lang="en-US" sz="8104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According to Chen (2021), the design underscores on the choice and positive parts of human way of behaving.</a:t>
            </a:r>
            <a:endParaRPr sz="8104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228599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"/>
              <a:buFont typeface="Arial"/>
              <a:buNone/>
            </a:pPr>
            <a:endParaRPr sz="8104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728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●"/>
            </a:pPr>
            <a:r>
              <a:rPr lang="en-US" sz="8104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. As per the annual report of 2021 Sainsbury Plc uses HR cognitive theory for accomplishing its objective (Sainsbury -AnnualReports.com , 2021)</a:t>
            </a:r>
            <a:endParaRPr sz="8104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ct val="42041"/>
              <a:buNone/>
            </a:pP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Figure 4: HRM Cognitive Theory </a:t>
            </a:r>
            <a:endParaRPr sz="72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ct val="42042"/>
              <a:buNone/>
            </a:pP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Source: </a:t>
            </a:r>
            <a:r>
              <a:rPr lang="en-US" sz="7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O’Kelley</a:t>
            </a:r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(2019)</a:t>
            </a:r>
            <a:endParaRPr sz="72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pic>
        <p:nvPicPr>
          <p:cNvPr id="135" name="Google Shape;135;g19be759b33c_0_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68767" y="3907048"/>
            <a:ext cx="1986760" cy="12364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19be759b33c_0_33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 of HRM within an </a:t>
            </a:r>
            <a:r>
              <a:rPr lang="en-US" sz="2800" b="1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organisation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42" name="Google Shape;142;g19be759b33c_0_33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US" sz="1800" dirty="0">
                <a:latin typeface="Times New Roman"/>
                <a:ea typeface="Times New Roman"/>
                <a:cs typeface="Times New Roman"/>
                <a:sym typeface="Times New Roman"/>
              </a:rPr>
              <a:t>HRM is one of the most important aspects of a firm. 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US" sz="1800" dirty="0">
                <a:latin typeface="Times New Roman"/>
                <a:ea typeface="Times New Roman"/>
                <a:cs typeface="Times New Roman"/>
                <a:sym typeface="Times New Roman"/>
              </a:rPr>
              <a:t>According to </a:t>
            </a:r>
            <a:r>
              <a:rPr lang="en-US" sz="1800" dirty="0" err="1">
                <a:latin typeface="Times New Roman"/>
                <a:ea typeface="Times New Roman"/>
                <a:cs typeface="Times New Roman"/>
                <a:sym typeface="Times New Roman"/>
              </a:rPr>
              <a:t>Kougiannou</a:t>
            </a:r>
            <a:r>
              <a:rPr lang="en-US" sz="1800" dirty="0">
                <a:latin typeface="Times New Roman"/>
                <a:ea typeface="Times New Roman"/>
                <a:cs typeface="Times New Roman"/>
                <a:sym typeface="Times New Roman"/>
              </a:rPr>
              <a:t> and Ridgway (2022), HRM's main duty is to keep personnel safe along with complying with the rules and regulations of a firm</a:t>
            </a:r>
            <a:endParaRPr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19be759b33c_0_39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Issues within HRM Theories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49" name="Google Shape;149;g19be759b33c_0_39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492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According to Cooke ( 2022) issue within Fielder’s Two Factor contingency theory is the absence of flexibility.</a:t>
            </a:r>
            <a:endParaRPr sz="1800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3492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Issue within Goal setting theory Edwin Locke's internal environment is that it can negatively affect employee personnel.</a:t>
            </a:r>
            <a:endParaRPr sz="1800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no 5: Issue within HRM 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Source:(Paauwe and Boon, 2018)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0" name="Google Shape;150;g19be759b33c_0_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94054" y="3442583"/>
            <a:ext cx="2594825" cy="1594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9be759b33c_0_45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Advantages of HRM theories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57" name="Google Shape;157;g19be759b33c_0_45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175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 sz="1500" dirty="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000" dirty="0">
                <a:latin typeface="Times New Roman"/>
                <a:ea typeface="Times New Roman"/>
                <a:cs typeface="Times New Roman"/>
                <a:sym typeface="Times New Roman"/>
              </a:rPr>
              <a:t>The main advantage of the HR Value Chain with two categories, </a:t>
            </a:r>
            <a:r>
              <a:rPr lang="en-US" sz="2000" dirty="0" err="1">
                <a:latin typeface="Times New Roman"/>
                <a:ea typeface="Times New Roman"/>
                <a:cs typeface="Times New Roman"/>
                <a:sym typeface="Times New Roman"/>
              </a:rPr>
              <a:t>Paaure</a:t>
            </a:r>
            <a:r>
              <a:rPr lang="en-US" sz="2000" dirty="0">
                <a:latin typeface="Times New Roman"/>
                <a:ea typeface="Times New Roman"/>
                <a:cs typeface="Times New Roman"/>
                <a:sym typeface="Times New Roman"/>
              </a:rPr>
              <a:t> and </a:t>
            </a:r>
            <a:r>
              <a:rPr lang="en-US" sz="2000" dirty="0" err="1">
                <a:latin typeface="Times New Roman"/>
                <a:ea typeface="Times New Roman"/>
                <a:cs typeface="Times New Roman"/>
                <a:sym typeface="Times New Roman"/>
              </a:rPr>
              <a:t>Richarson</a:t>
            </a:r>
            <a:r>
              <a:rPr lang="en-US" sz="2000" dirty="0">
                <a:latin typeface="Times New Roman"/>
                <a:ea typeface="Times New Roman"/>
                <a:cs typeface="Times New Roman"/>
                <a:sym typeface="Times New Roman"/>
              </a:rPr>
              <a:t>, is that it can deliver maximum output. </a:t>
            </a:r>
            <a:endParaRPr sz="20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US" sz="2000" dirty="0">
                <a:latin typeface="Times New Roman"/>
                <a:ea typeface="Times New Roman"/>
                <a:cs typeface="Times New Roman"/>
                <a:sym typeface="Times New Roman"/>
              </a:rPr>
              <a:t>Goal setting theory Edwin Locke's internal environment is one of the modes of providing motivation to employees. </a:t>
            </a:r>
            <a:endParaRPr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9be759b33c_0_51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Assumptions of  HRM theories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64" name="Google Shape;164;g19be759b33c_0_51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US" sz="1800" dirty="0">
                <a:latin typeface="Times New Roman"/>
                <a:ea typeface="Times New Roman"/>
                <a:cs typeface="Times New Roman"/>
                <a:sym typeface="Times New Roman"/>
              </a:rPr>
              <a:t>The main assumption of HRM theories is that leaders must clearly outline goals and objectives.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US" sz="18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Kougiannou</a:t>
            </a:r>
            <a:r>
              <a:rPr lang="en-US" sz="18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Ridgway </a:t>
            </a:r>
            <a:r>
              <a:rPr lang="en-US" sz="1800" dirty="0">
                <a:latin typeface="Times New Roman"/>
                <a:ea typeface="Times New Roman"/>
                <a:cs typeface="Times New Roman"/>
                <a:sym typeface="Times New Roman"/>
              </a:rPr>
              <a:t>(2022) mention that one of the main assumptions of HRM theory is that it should provide satisfaction to employees.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19be759b33c_0_57"/>
          <p:cNvSpPr txBox="1">
            <a:spLocks noGrp="1"/>
          </p:cNvSpPr>
          <p:nvPr>
            <p:ph type="title"/>
          </p:nvPr>
        </p:nvSpPr>
        <p:spPr>
          <a:xfrm>
            <a:off x="523916" y="862162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Usage of Fielder’s Two Factor contingency theory to serve </a:t>
            </a:r>
            <a:r>
              <a:rPr lang="en-US" sz="2800" b="1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organisation's</a:t>
            </a: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objective 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171" name="Google Shape;171;g19be759b33c_0_57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As per </a:t>
            </a:r>
            <a:r>
              <a:rPr lang="en-US" sz="18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Amghar</a:t>
            </a: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(2022) mentions that with the use of Fielder’s Two Factor contingency theory, a firm can easily deal with uncertainties and difficult situations.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Some of the main elements of contingency theory are leaders-members relation, structure and position power of a leader.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Figure no 6: Contingency theory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Source: researchgate.net (2022)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dirty="0"/>
          </a:p>
        </p:txBody>
      </p:sp>
      <p:pic>
        <p:nvPicPr>
          <p:cNvPr id="172" name="Google Shape;172;g19be759b33c_0_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56525" y="3832550"/>
            <a:ext cx="4487475" cy="1310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19be759b33c_0_63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800" b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Usage of Goal setting theory Edwin Locke to serve organisation objective </a:t>
            </a:r>
            <a:endParaRPr sz="2800">
              <a:solidFill>
                <a:schemeClr val="bg1"/>
              </a:solidFill>
            </a:endParaRPr>
          </a:p>
        </p:txBody>
      </p:sp>
      <p:sp>
        <p:nvSpPr>
          <p:cNvPr id="179" name="Google Shape;179;g19be759b33c_0_63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●"/>
            </a:pPr>
            <a:r>
              <a:rPr lang="en-US" sz="23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Vandersmissen</a:t>
            </a: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3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 </a:t>
            </a: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(2022) mention that the use of Goal setting theory Edwin Locke it makes employees achieve goals at a faster pace.</a:t>
            </a:r>
            <a:endParaRPr sz="23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Times New Roman"/>
              <a:buChar char="●"/>
            </a:pP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Some of the main elements of Goal setting theory are clarity, commitment and many of such. </a:t>
            </a:r>
            <a:endParaRPr sz="23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ct val="100000"/>
              <a:buFont typeface="Times New Roman"/>
              <a:buChar char="●"/>
            </a:pP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Figure No. 7</a:t>
            </a:r>
            <a:endParaRPr sz="23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Source: Liu, </a:t>
            </a:r>
            <a:r>
              <a:rPr lang="en-US" sz="23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US" sz="23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(2020)</a:t>
            </a:r>
            <a:endParaRPr sz="23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ct val="100000"/>
              <a:buNone/>
            </a:pPr>
            <a:endParaRPr dirty="0">
              <a:solidFill>
                <a:schemeClr val="bg1"/>
              </a:solidFill>
            </a:endParaRPr>
          </a:p>
        </p:txBody>
      </p:sp>
      <p:pic>
        <p:nvPicPr>
          <p:cNvPr id="180" name="Google Shape;180;g19be759b33c_0_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04625" y="3535550"/>
            <a:ext cx="3131825" cy="1326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19be759b33c_0_69"/>
          <p:cNvSpPr txBox="1">
            <a:spLocks noGrp="1"/>
          </p:cNvSpPr>
          <p:nvPr>
            <p:ph type="title"/>
          </p:nvPr>
        </p:nvSpPr>
        <p:spPr>
          <a:xfrm>
            <a:off x="561392" y="1290571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Usage of HRM cognitive theory to serve organization objective</a:t>
            </a:r>
            <a:endParaRPr sz="2800" b="1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3600"/>
              <a:buNone/>
            </a:pP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187" name="Google Shape;187;g19be759b33c_0_69"/>
          <p:cNvSpPr txBox="1">
            <a:spLocks noGrp="1"/>
          </p:cNvSpPr>
          <p:nvPr>
            <p:ph type="body" idx="1"/>
          </p:nvPr>
        </p:nvSpPr>
        <p:spPr>
          <a:xfrm>
            <a:off x="723743" y="1946274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</a:t>
            </a:r>
            <a:r>
              <a:rPr lang="en-US" sz="18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Pasumarti</a:t>
            </a:r>
            <a:r>
              <a:rPr lang="en-US" sz="18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18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US" sz="18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(2022), experimental proof exhibits the presence of positive connections between HRM rehearses, HRM results, and hierarchical results</a:t>
            </a:r>
            <a:endParaRPr sz="18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De Kock (2020), it is a mental cycle that incorporates the six degrees of reasoning abilities as recollect, comprehend, apply, break down, assess and make.</a:t>
            </a:r>
            <a:endParaRPr sz="18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endParaRPr sz="18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9be759b33c_0_75"/>
          <p:cNvSpPr txBox="1">
            <a:spLocks noGrp="1"/>
          </p:cNvSpPr>
          <p:nvPr>
            <p:ph type="title"/>
          </p:nvPr>
        </p:nvSpPr>
        <p:spPr>
          <a:xfrm>
            <a:off x="-470935" y="1013673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Main areas of HRM </a:t>
            </a:r>
            <a:endParaRPr sz="2800">
              <a:solidFill>
                <a:schemeClr val="bg1"/>
              </a:solidFill>
            </a:endParaRPr>
          </a:p>
        </p:txBody>
      </p:sp>
      <p:sp>
        <p:nvSpPr>
          <p:cNvPr id="194" name="Google Shape;194;g19be759b33c_0_75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HRM has various regions to work inside and work in to guarantee the right staff is recruited.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HRM should comprehend the organization's culture and upsides of the association.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Figure No. 8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Arial"/>
              <a:buChar char="●"/>
            </a:pPr>
            <a:r>
              <a:rPr lang="en-US" sz="18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Source:Diaz‐Carrion</a:t>
            </a: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</a:t>
            </a:r>
            <a:r>
              <a:rPr lang="en-US" sz="18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et al.</a:t>
            </a: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,(2018)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2400" dirty="0">
              <a:solidFill>
                <a:schemeClr val="bg1"/>
              </a:solidFill>
            </a:endParaRPr>
          </a:p>
        </p:txBody>
      </p:sp>
      <p:pic>
        <p:nvPicPr>
          <p:cNvPr id="195" name="Google Shape;195;g19be759b33c_0_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66068" y="3017622"/>
            <a:ext cx="2657475" cy="2057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19be759b33c_0_87"/>
          <p:cNvSpPr txBox="1">
            <a:spLocks noGrp="1"/>
          </p:cNvSpPr>
          <p:nvPr>
            <p:ph type="title"/>
          </p:nvPr>
        </p:nvSpPr>
        <p:spPr>
          <a:xfrm>
            <a:off x="448950" y="1276890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Feature and Scope of HRM</a:t>
            </a:r>
            <a:endParaRPr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2" name="Google Shape;202;g19be759b33c_0_87"/>
          <p:cNvSpPr txBox="1">
            <a:spLocks noGrp="1"/>
          </p:cNvSpPr>
          <p:nvPr>
            <p:ph type="body" idx="1"/>
          </p:nvPr>
        </p:nvSpPr>
        <p:spPr>
          <a:xfrm>
            <a:off x="561367" y="1928186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In the powerful business setting, there is a developing interest in adjusting human exertion in line with the association's targets.</a:t>
            </a:r>
            <a:endParaRPr sz="18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author also focused on the job of HR as the originator of upper hands at any business.</a:t>
            </a:r>
            <a:endParaRPr sz="1800" dirty="0"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19be759b33c_0_93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Recommendation</a:t>
            </a:r>
            <a:endParaRPr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9" name="Google Shape;209;g19be759b33c_0_93"/>
          <p:cNvSpPr txBox="1">
            <a:spLocks noGrp="1"/>
          </p:cNvSpPr>
          <p:nvPr>
            <p:ph type="body" idx="1"/>
          </p:nvPr>
        </p:nvSpPr>
        <p:spPr>
          <a:xfrm>
            <a:off x="448966" y="2068643"/>
            <a:ext cx="8246100" cy="2793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HRM scope is to be increased more as the organization's HR plays a very important role in the success of the management.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E101A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It also aligns business with internal and external factors.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2400" dirty="0">
              <a:highlight>
                <a:schemeClr val="lt1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19be759b33c_0_99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216" name="Google Shape;216;g19be759b33c_0_99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It is a judgment or choice arrived at by thinking.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457200" lvl="0" indent="-3556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HRM is a need for associations to take on the right and serviceable arrangements.</a:t>
            </a:r>
            <a:endParaRPr sz="18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19be759b33c_0_105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223" name="Google Shape;223;g19be759b33c_0_105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Cheng, M.M. and Hackett, R.D., 2021. A critical review of algorithms in HRM: Definition, theory, and practice.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Human Resource Management Review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31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p.100698. Available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at:</a:t>
            </a:r>
            <a:r>
              <a:rPr lang="en-US" sz="1100" u="sng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://text2fa.ir/wp-content/uploads/Text2fa.ir-A-critical-review-of-algorithms-in-HRM_compressed.pdf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 on: 22 November 2022)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MAZINHADIKZAR, A.H.A.S., NAZARJAWOOSH, H. and RAZAK, M.A., 2021. Leadership theories in management and psychologist educational filed.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Modern Sport Journal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(2). Available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at:</a:t>
            </a:r>
            <a:r>
              <a:rPr lang="en-US" sz="1100" u="sng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://www.iasj.net/iasj/download/48713302364ed498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 on: 22 November 2022)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Brown, A. and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Galanakis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M., 2022. Organizational Psychology Revisited: Recent Applications of Goal-Setting Theory.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Psychology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(6), pp.329-333.  Available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at:</a:t>
            </a:r>
            <a:r>
              <a:rPr lang="en-US" sz="1100" u="sng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://www.davidpublisher.com/Public/uploads/Contribute/628c8796e8f8a.pdf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(Accessed on: 22 November 2022)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6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19d6c80db05_0_0"/>
          <p:cNvSpPr txBox="1">
            <a:spLocks noGrp="1"/>
          </p:cNvSpPr>
          <p:nvPr>
            <p:ph type="title"/>
          </p:nvPr>
        </p:nvSpPr>
        <p:spPr>
          <a:xfrm>
            <a:off x="448949" y="856284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8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230" name="Google Shape;230;g19d6c80db05_0_0"/>
          <p:cNvSpPr txBox="1">
            <a:spLocks noGrp="1"/>
          </p:cNvSpPr>
          <p:nvPr>
            <p:ph type="body" idx="1"/>
          </p:nvPr>
        </p:nvSpPr>
        <p:spPr>
          <a:xfrm>
            <a:off x="310659" y="1537339"/>
            <a:ext cx="8522679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Pasumarti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S.S., Kumar, M. and Singh, P.K., 2022. HR practices, affective commitment and creative task performance: a review and futuristic research agenda.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International Journal of Human Resources Development and Management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22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(1-2), pp.56-74. Available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at:</a:t>
            </a:r>
            <a:r>
              <a:rPr lang="en-US" sz="1100" u="sng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researchgate.net/profile/Manoj-Kumar-333/publication/354765730_HR_practices_affective_commitment_and_creative_task_performance_a_review_and_futuristic_research_agenda/links/6253016ed726197cfd4c92c5/HR-practices-affective-commitment-and-creative-task-performance-a-review-and-futuristic-research-agenda.pdf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 (Accessed on: 22 November 2022)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Vandersmissen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L., George, B. and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Voets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J., 2022. Strategic planning and performance perceptions of managers and citizens: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analysing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multiple mediations.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Public Management Review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pp.1-25.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Bert-George/publication/362234304_Strategic_planning_and_performance_perceptions_of_managers_and_citizens_analysing_multiple_mediations/links/62dea667aa5823729ee0be1b/Strategic-planning-and-performance-perceptions-of-managers-and-citizens-analysing-multiple-mediations.pdf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 (Accessed on: 22 November 2022)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Amghar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A., 2022.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Revisiting the Contingency Theories of Leadership: Key Features, Meanings and Lessons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(No. 9310).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EasyChair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. Available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at:</a:t>
            </a:r>
            <a:r>
              <a:rPr lang="en-US" sz="1100" u="sng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://easychair.org/publications/</a:t>
            </a:r>
            <a:r>
              <a:rPr lang="en-US" sz="1100" u="sng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preprint_download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/DNX9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(Accessed on: 22 November 2022)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Kougiannou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N.K. and Ridgway, M., 2022. How is human resource management research (not) helping practice? In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defence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of practical implications.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Human Resource Management Journal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32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(2), pp.470-484. Available at: 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https://onlinelibrary.wiley.com/doi/pdf/10.1111/1748-8583.12414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(Accessed on: 22 November 2022)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Cooke, F.L.,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Dickmann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M. and Parry, E., 2022. Building sustainable societies through human-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centred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human resource management: Emerging issues and research opportunities.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The International Journal of Human Resource Management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33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(1), pp.1-15. Available at: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https://www.tandfonline.com/doi/pdf/10.1080/09585192.2021.2021732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  (Accessed on: 22 November 2022)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ctr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2800"/>
              <a:buNone/>
            </a:pPr>
            <a:endParaRPr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19be759b33c_0_159"/>
          <p:cNvSpPr txBox="1">
            <a:spLocks noGrp="1"/>
          </p:cNvSpPr>
          <p:nvPr>
            <p:ph type="title"/>
          </p:nvPr>
        </p:nvSpPr>
        <p:spPr>
          <a:xfrm>
            <a:off x="354300" y="675704"/>
            <a:ext cx="82461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SzPts val="3600"/>
              <a:buNone/>
            </a:pPr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237" name="Google Shape;237;g19be759b33c_0_159"/>
          <p:cNvSpPr txBox="1">
            <a:spLocks noGrp="1"/>
          </p:cNvSpPr>
          <p:nvPr>
            <p:ph type="body" idx="1"/>
          </p:nvPr>
        </p:nvSpPr>
        <p:spPr>
          <a:xfrm>
            <a:off x="448950" y="1382596"/>
            <a:ext cx="8246100" cy="308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spcBef>
                <a:spcPts val="1200"/>
              </a:spcBef>
              <a:spcAft>
                <a:spcPts val="0"/>
              </a:spcAft>
              <a:buSzPts val="2800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Intel Corporation -Annual Report (2021)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Intel Corporation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AnnualReports.com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https://www.annualreports.com/Company/intel-corporation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(Accessed: November 22, 2022)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spcBef>
                <a:spcPts val="1200"/>
              </a:spcBef>
              <a:spcAft>
                <a:spcPts val="0"/>
              </a:spcAft>
              <a:buSzPts val="2800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Coca-Cola HBC (2021)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Coca-Cola HBC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cch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Group Website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https://www.coca-colahellenic.com/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November 22, 2022). </a:t>
            </a:r>
          </a:p>
          <a:p>
            <a:pPr marL="0" lvl="0" indent="0" algn="just" rtl="0">
              <a:spcBef>
                <a:spcPts val="1200"/>
              </a:spcBef>
              <a:spcAft>
                <a:spcPts val="0"/>
              </a:spcAft>
              <a:buSzPts val="2800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AnnualReports.com (2021)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Annual reports 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AnnualReports.com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https://www.annualreports.com/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November 22, 2022). 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Chen, S., Jiang, W., Li, X. and Gao, H., 2021. Effect of employees’ perceived green HRM on their workplace green behaviors in oil and mining industries: Based on cognitive-affective system theory.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(8), p.4056.Available at: 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https://www.mdpi.com/1660-4601/18/8/4056/pdf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 on: 22 November ,2022)</a:t>
            </a: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 Kock, F.S.,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Lievens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F. and Born, M.P., 2020. The profile of the ‘Good </a:t>
            </a:r>
            <a:r>
              <a:rPr lang="en-US" sz="11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Judge’in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HRM: A systematic review and agenda for future research.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Human Resource Management Review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30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p.100667</a:t>
            </a:r>
            <a:r>
              <a:rPr lang="en-US" sz="11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-US" sz="11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https://ink.library.smu.edu.sg/cgi/viewcontent.cgi?article=6917&amp;context=lkcsb_research</a:t>
            </a: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(Accessed on: 22 November ,2022)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researchgate.net (2022)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Green HRM and its impact on organizations and its employee performances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. Available at: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https://www.researchgate.net/publication/364110770_GREEN_HRM_AND_ITS_IMPACT_ON_ORGANIZATIONS_AND_ITS_EMPLOYEE_PERFORMANCES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 (Accessed: November 23, 2022).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100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800"/>
              <a:buNone/>
            </a:pP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spcBef>
                <a:spcPts val="1200"/>
              </a:spcBef>
              <a:spcAft>
                <a:spcPts val="0"/>
              </a:spcAft>
              <a:buSzPts val="2800"/>
              <a:buNone/>
            </a:pPr>
            <a:endParaRPr sz="11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19d7ef73ea3_0_8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endParaRPr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4" name="Google Shape;244;g19d7ef73ea3_0_8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Liboni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L.B., </a:t>
            </a: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Cezarino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L.O., </a:t>
            </a: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Jabbour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C.J.C., Oliveira, B.G. and </a:t>
            </a: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Stefanelli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N.O., 2019. Smart industry and the pathways to HRM 4.0: implications for SCM.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Supply Chain Management: An International Journal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. Available at:</a:t>
            </a:r>
            <a:r>
              <a:rPr lang="en-US" sz="1100" dirty="0">
                <a:solidFill>
                  <a:schemeClr val="bg1"/>
                </a:solidFill>
                <a:uFill>
                  <a:noFill/>
                </a:u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https://pustaka-sarawak.com/eknowbase/attachments/1585623542.pdf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[Accessed 23 November 2022]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Lewis, A.C., Cardy, R.L. and Huang, L.S., 2019. Institutional theory and HRM: A new look.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Human Resource Management Review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29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(3), pp.316-335.  Available </a:t>
            </a:r>
            <a:r>
              <a:rPr lang="en-US" sz="11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atr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:</a:t>
            </a:r>
            <a:r>
              <a:rPr lang="en-US" sz="1100" dirty="0">
                <a:solidFill>
                  <a:schemeClr val="bg1"/>
                </a:solidFill>
                <a:uFill>
                  <a:noFill/>
                </a:u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https://fardapaper.ir/mohavaha/uploads/2019/02/Fardapaper-Institutional-theory-and-HRM-A-new-look.pdf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[Accessed 23 November 2022]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O'Kelley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K., 2019. New employees and safety culture: A social cognitive theory perspective.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Professional Safety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64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(02), pp.37-40.</a:t>
            </a:r>
            <a:endParaRPr sz="1100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Paauwe, J. and Boon, C., 2018. Strategic HRM: A critical review.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Human resource management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pp.49-73.</a:t>
            </a:r>
            <a:r>
              <a:rPr lang="en-US" sz="1100" dirty="0">
                <a:solidFill>
                  <a:schemeClr val="bg1"/>
                </a:solidFill>
                <a:uFill>
                  <a:noFill/>
                </a:u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https://nibmehub.com/opac-service/pdf/read/Human%20Resource%20Management%20A%20Critical%20Approach%20by%20David%20G.%20Collings.pdf#page=68</a:t>
            </a:r>
            <a:endParaRPr sz="1100" u="sng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Popp, M. and </a:t>
            </a: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Hadwich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K., 2018. Examining the effects of employees' </a:t>
            </a:r>
            <a:r>
              <a:rPr lang="en-US" sz="1000" dirty="0" err="1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behaviour</a:t>
            </a:r>
            <a:r>
              <a:rPr lang="en-US" sz="10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 by transferring a leadership contingency theory to the service context.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SMR-Journal of Service Management Research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, </a:t>
            </a:r>
            <a:r>
              <a:rPr lang="en-US" sz="1100" i="1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2</a:t>
            </a:r>
            <a:r>
              <a:rPr lang="en-US" sz="1100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(3), pp.44-62. Available at:</a:t>
            </a:r>
            <a:r>
              <a:rPr lang="en-US" sz="1100" dirty="0">
                <a:solidFill>
                  <a:schemeClr val="bg1"/>
                </a:solidFill>
                <a:uFill>
                  <a:noFill/>
                </a:u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100" u="sng" dirty="0">
                <a:solidFill>
                  <a:schemeClr val="bg1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https://scholar.archive.org/work/47metqdcv5f4pb7qopfyt5m5q4/access/wayback/https://www.nomos-elibrary.de/10.15358/2511-8676-2018-3-44.pdf</a:t>
            </a:r>
            <a:endParaRPr sz="1100" u="sng" dirty="0">
              <a:solidFill>
                <a:schemeClr val="bg1"/>
              </a:solidFill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19d7ef73ea3_0_15"/>
          <p:cNvSpPr txBox="1">
            <a:spLocks noGrp="1"/>
          </p:cNvSpPr>
          <p:nvPr>
            <p:ph type="title"/>
          </p:nvPr>
        </p:nvSpPr>
        <p:spPr>
          <a:xfrm>
            <a:off x="448965" y="1020748"/>
            <a:ext cx="8246100" cy="7635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2000"/>
              </a:spcBef>
              <a:spcAft>
                <a:spcPts val="60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251" name="Google Shape;251;g19d7ef73ea3_0_15"/>
          <p:cNvSpPr txBox="1">
            <a:spLocks noGrp="1"/>
          </p:cNvSpPr>
          <p:nvPr>
            <p:ph type="body" idx="1"/>
          </p:nvPr>
        </p:nvSpPr>
        <p:spPr>
          <a:xfrm>
            <a:off x="448966" y="1777181"/>
            <a:ext cx="8246100" cy="3085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Liu, B., </a:t>
            </a:r>
            <a:r>
              <a:rPr lang="en-US" sz="12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Xue</a:t>
            </a: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B., Meng, J., Chen, X. and Sun, T., 2020. How project management practices lead to infrastructure sustainable success: an empirical study based on goal-setting theory. </a:t>
            </a:r>
            <a:r>
              <a:rPr lang="en-US" sz="1200" i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Engineering, Construction and Architectural </a:t>
            </a:r>
            <a:r>
              <a:rPr lang="en-US" sz="1200" i="1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Management</a:t>
            </a:r>
            <a:r>
              <a:rPr lang="en-US" sz="12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.Available</a:t>
            </a: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at:</a:t>
            </a:r>
            <a:r>
              <a:rPr lang="en-US" sz="1200" u="sng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200" u="sng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researchgate.net/profile/Bin-Xue-9/publication/342044304_How_project_management_practices_lead_to_infrastructure_sustainable_success_an_empirical_study_based_on_goal-setting_theory/links/5edf7db2a6fdcc476890ce28/How-project-management-practices-lead-to-infrastructure-sustainable-success-an-empirical-study-based-on-goal-setting-theory.pdf</a:t>
            </a: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 on: 23 November,2022)</a:t>
            </a:r>
            <a:endParaRPr sz="12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endParaRPr sz="12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lang="en-US" sz="10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Diaz‐Carrion, R., López‐Fernández, M. and Romero‐Fernandez, P.M., 2018. Developing a sustainable HRM system from a contextual perspective. </a:t>
            </a:r>
            <a:r>
              <a:rPr lang="en-US" sz="1000" i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Corporate Social Responsibility and Environmental Management</a:t>
            </a:r>
            <a:r>
              <a:rPr lang="en-US" sz="10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1000" i="1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25</a:t>
            </a:r>
            <a:r>
              <a:rPr lang="en-US" sz="10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(6), pp.1143-1153</a:t>
            </a: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.Available at: </a:t>
            </a:r>
            <a:r>
              <a:rPr lang="en-US" sz="1000" u="sng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https://www.researchgate.net/profile/Rosalia-Diaz-Carrion/publication/325607919_Developing_a_sustainable_HRM_system_from_a_contextual_perspective/links/5cada27d92851ccd4ac074d1/Developing-a-sustainable-HRM-system-from-a-contextual-perspective.pdf</a:t>
            </a:r>
            <a:r>
              <a:rPr lang="en-US" sz="100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 on: 23 November,2022)</a:t>
            </a:r>
            <a:endParaRPr sz="1200" dirty="0">
              <a:solidFill>
                <a:schemeClr val="bg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560"/>
              </a:spcBef>
              <a:spcAft>
                <a:spcPts val="0"/>
              </a:spcAft>
              <a:buNone/>
            </a:pPr>
            <a:endParaRPr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Google Shape;257;g19be759b33c_0_1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79725" y="1173625"/>
            <a:ext cx="7388675" cy="3582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2386</Words>
  <Application>Microsoft Office PowerPoint</Application>
  <PresentationFormat>On-screen Show (16:9)</PresentationFormat>
  <Paragraphs>134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Times New Roman</vt:lpstr>
      <vt:lpstr>Office Theme</vt:lpstr>
      <vt:lpstr>Human Resource Management</vt:lpstr>
      <vt:lpstr>Introduction</vt:lpstr>
      <vt:lpstr>Theories of Human Resource Management</vt:lpstr>
      <vt:lpstr> Fielder’s Two Factor contingency theory</vt:lpstr>
      <vt:lpstr>Goal setting theory Edwin locke internal environment</vt:lpstr>
      <vt:lpstr>HRM cognitive theory</vt:lpstr>
      <vt:lpstr>Importance of HRM within an organisation</vt:lpstr>
      <vt:lpstr> Issues within HRM Theories</vt:lpstr>
      <vt:lpstr>Advantages of HRM theories</vt:lpstr>
      <vt:lpstr>Assumptions of  HRM theories</vt:lpstr>
      <vt:lpstr> Usage of Fielder’s Two Factor contingency theory to serve organisation's objective </vt:lpstr>
      <vt:lpstr> Usage of Goal setting theory Edwin Locke to serve organisation objective </vt:lpstr>
      <vt:lpstr>Usage of HRM cognitive theory to serve organization objective </vt:lpstr>
      <vt:lpstr> Main areas of HRM </vt:lpstr>
      <vt:lpstr>Feature and Scope of HRM</vt:lpstr>
      <vt:lpstr>Recommendation</vt:lpstr>
      <vt:lpstr>Conclusion</vt:lpstr>
      <vt:lpstr>Reference</vt:lpstr>
      <vt:lpstr>Reference</vt:lpstr>
      <vt:lpstr>Reference</vt:lpstr>
      <vt:lpstr>Reference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</dc:title>
  <dc:creator>ARJUN MURALEEDHARAN</dc:creator>
  <cp:lastModifiedBy>Arjun Muraleedharan (2214620)</cp:lastModifiedBy>
  <cp:revision>2</cp:revision>
  <dcterms:created xsi:type="dcterms:W3CDTF">2017-08-01T15:40:51Z</dcterms:created>
  <dcterms:modified xsi:type="dcterms:W3CDTF">2022-11-23T12:33:43Z</dcterms:modified>
</cp:coreProperties>
</file>