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13390-5E21-4E5A-81B3-0F4C7A5032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2159AC-1009-4839-9762-623D53B20F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1CE302-B426-4834-A530-170118D3A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732C-21DC-4CC0-BC0A-8EC38109F941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6CC4-3C76-4FCF-BD1B-DB5CAC23C9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CBB5C5-A17C-417D-BB61-C86C6A027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AF99F-12E9-4B61-A365-A1BCA1865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262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7C406-F03F-47BA-9C45-9826ABE7C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C867F-87E4-4199-A19C-14D45DE9B5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20326E-F4DF-4163-BA44-1FCAF7349D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732C-21DC-4CC0-BC0A-8EC38109F941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F24E78-9932-4220-BCA2-B7EFE55785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979D81-9439-42F3-841E-5CA7C39EC1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AF99F-12E9-4B61-A365-A1BCA1865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535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5859F-D6F3-4114-8D3C-EB30DF245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49A9D6-92D2-416D-984D-28C424B63E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0DD899-39A4-4C4E-84F2-38A14264B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732C-21DC-4CC0-BC0A-8EC38109F941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56B8B9-0764-4077-803F-4F12AC1F8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16D06-8F42-4B04-BF42-9E1501697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AF99F-12E9-4B61-A365-A1BCA1865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522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8783D-F832-4F9A-AFA8-28CB437C5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851AC-E872-4A17-8ACF-C2C4270E13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F63B3A-5725-48CF-951B-95418A71AF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808327-FC88-4A1C-88E0-07183CC38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732C-21DC-4CC0-BC0A-8EC38109F941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FAF653-355C-445A-B1C9-551C6FD8F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E8B7CE-09D1-49A1-8ED9-50B817A5F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AF99F-12E9-4B61-A365-A1BCA1865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525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1E022-366A-401E-A929-856D64491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1D9690-2636-4127-AE0A-A301B10BB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35D197-7D9D-41BB-8DE3-433DB08746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8581FC-A974-4041-974B-5DDA835F0D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0B0499-95DE-4374-8793-FF89C15A3C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388B92-033C-4E6E-AE54-A738D7A8A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732C-21DC-4CC0-BC0A-8EC38109F941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75CCE5-E3DB-42B6-AE75-1F0232F60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68AD90-13F6-48F3-8B77-EDD5F31A84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AF99F-12E9-4B61-A365-A1BCA1865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795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7B75B-60D9-48A1-8E4E-ADA5F399F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B901CEE-25F5-4BEE-BDBE-899E91F9B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732C-21DC-4CC0-BC0A-8EC38109F941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51B9D3-816F-49DA-BBE9-9C9BE6DDE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22B574-388D-4699-8A54-20F25A8D6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AF99F-12E9-4B61-A365-A1BCA1865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617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B1B009-A251-4B78-97E7-37A678D00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732C-21DC-4CC0-BC0A-8EC38109F941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ECBF93-C2F6-4D90-A0E4-9FF94C1F9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7D1248-4283-4FD4-9A0A-4C3A8BCD0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AF99F-12E9-4B61-A365-A1BCA1865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002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8A1D1-1909-44AA-B076-239502301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F0ED1-E8DF-48C8-8843-E4E80CB7A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D7FC06-7633-4C2D-95D8-F52D320175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323D7E-2BC4-44F5-9A8F-93414E6D1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732C-21DC-4CC0-BC0A-8EC38109F941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7498BF-FD58-4019-85AC-8647842DC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119882-804D-4F9F-A80C-43B928DBF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AF99F-12E9-4B61-A365-A1BCA1865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7995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6A2E3-C19F-4A04-916F-6E2A7805D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70F4C1-D5DA-4DAE-B50E-13B88F9957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BF362F-AC25-42D4-9934-1C73949372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EDF100-85B2-4E3E-88A0-82B4E82EA3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732C-21DC-4CC0-BC0A-8EC38109F941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38B4BA-700B-4234-8933-43C46D119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107771-B4A9-4491-A2B5-863CD89E2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AF99F-12E9-4B61-A365-A1BCA1865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189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31A48-D0C7-4911-AD23-43E2308AC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7D4A08-2D1A-4B4A-9278-DE4551AE23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62A577-73BC-4479-95A3-6C9117E37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732C-21DC-4CC0-BC0A-8EC38109F941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475A15-20A6-49ED-ACD6-E898A986A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F50956-B7E9-4C3C-9E59-C4FEC082B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AF99F-12E9-4B61-A365-A1BCA1865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950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86D391-0C8E-4D1E-BBA9-B423A303C4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73E354-F44F-4232-8C22-B8B49B6112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0C17A7-2970-414B-8B6B-3FBBED1C4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2732C-21DC-4CC0-BC0A-8EC38109F941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292A0A-88CB-4BC7-9B54-B2DF59CD1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63A14-5BC3-4876-81DB-1061BD33E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AF99F-12E9-4B61-A365-A1BCA1865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553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9003227-1EAD-4EA2-AA35-366F27337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2B2277-7C7D-4559-884F-281DAED88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816F5-9E53-4653-B7F3-9924442401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12732C-21DC-4CC0-BC0A-8EC38109F941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890D85-794B-4184-AE5E-2F9CAD877D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80FAD4-600F-4886-A7CA-B71A531260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5AF99F-12E9-4B61-A365-A1BCA1865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62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BD5AC25-D5FA-4D20-8D5F-B1E7B0404F1D}"/>
              </a:ext>
            </a:extLst>
          </p:cNvPr>
          <p:cNvSpPr/>
          <p:nvPr/>
        </p:nvSpPr>
        <p:spPr>
          <a:xfrm>
            <a:off x="990600" y="990600"/>
            <a:ext cx="11010900" cy="27330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2400" b="1" dirty="0">
                <a:solidFill>
                  <a:srgbClr val="000000"/>
                </a:solidFill>
                <a:latin typeface="Times New Roman" panose="02020603050405020304" pitchFamily="18" charset="0"/>
                <a:ea typeface="MS Minngs"/>
                <a:cs typeface="Times New Roman" panose="02020603050405020304" pitchFamily="18" charset="0"/>
              </a:rPr>
              <a:t>School of Sport, Health &amp; Outdoor Education</a:t>
            </a:r>
            <a:endParaRPr lang="en-GB" sz="2400" b="1" dirty="0">
              <a:latin typeface="Times New Roman" panose="02020603050405020304" pitchFamily="18" charset="0"/>
              <a:ea typeface="MS Minngs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en-GB" sz="2400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2400" u="sng" dirty="0">
                <a:solidFill>
                  <a:srgbClr val="000000"/>
                </a:solidFill>
                <a:latin typeface="Times New Roman" panose="02020603050405020304" pitchFamily="18" charset="0"/>
                <a:ea typeface="MS Minngs"/>
                <a:cs typeface="Times New Roman" panose="02020603050405020304" pitchFamily="18" charset="0"/>
              </a:rPr>
              <a:t>Assessment Feedback Sheet</a:t>
            </a:r>
            <a:endParaRPr lang="en-GB" sz="2400" u="sng" dirty="0">
              <a:latin typeface="Times New Roman" panose="02020603050405020304" pitchFamily="18" charset="0"/>
              <a:ea typeface="MS Minngs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2400" dirty="0">
                <a:solidFill>
                  <a:srgbClr val="000000"/>
                </a:solidFill>
                <a:latin typeface="Times New Roman" panose="02020603050405020304" pitchFamily="18" charset="0"/>
                <a:ea typeface="MS Minngs"/>
                <a:cs typeface="Times New Roman" panose="02020603050405020304" pitchFamily="18" charset="0"/>
              </a:rPr>
              <a:t> </a:t>
            </a:r>
            <a:endParaRPr lang="en-GB" sz="2400" u="sng" dirty="0">
              <a:latin typeface="Times New Roman" panose="02020603050405020304" pitchFamily="18" charset="0"/>
              <a:ea typeface="MS Minngs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2400" b="1" dirty="0">
                <a:solidFill>
                  <a:srgbClr val="000000"/>
                </a:solidFill>
                <a:latin typeface="Times New Roman" panose="02020603050405020304" pitchFamily="18" charset="0"/>
                <a:ea typeface="MS Minngs"/>
                <a:cs typeface="Times New Roman" panose="02020603050405020304" pitchFamily="18" charset="0"/>
              </a:rPr>
              <a:t>Student No./Name: 1600802 </a:t>
            </a:r>
            <a:r>
              <a:rPr lang="en-GB" sz="2400" b="1" dirty="0" err="1">
                <a:solidFill>
                  <a:srgbClr val="000000"/>
                </a:solidFill>
                <a:latin typeface="Times New Roman" panose="02020603050405020304" pitchFamily="18" charset="0"/>
                <a:ea typeface="MS Minngs"/>
                <a:cs typeface="Times New Roman" panose="02020603050405020304" pitchFamily="18" charset="0"/>
              </a:rPr>
              <a:t>Catrena</a:t>
            </a:r>
            <a:r>
              <a:rPr lang="en-GB" sz="2400" b="1" dirty="0">
                <a:solidFill>
                  <a:srgbClr val="000000"/>
                </a:solidFill>
                <a:latin typeface="Times New Roman" panose="02020603050405020304" pitchFamily="18" charset="0"/>
                <a:ea typeface="MS Minngs"/>
                <a:cs typeface="Times New Roman" panose="02020603050405020304" pitchFamily="18" charset="0"/>
              </a:rPr>
              <a:t> John	</a:t>
            </a:r>
            <a:endParaRPr lang="en-GB" sz="2400" u="sng" dirty="0">
              <a:latin typeface="Times New Roman" panose="02020603050405020304" pitchFamily="18" charset="0"/>
              <a:ea typeface="MS Minngs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2400" b="1" dirty="0">
                <a:solidFill>
                  <a:srgbClr val="000000"/>
                </a:solidFill>
                <a:latin typeface="Times New Roman" panose="02020603050405020304" pitchFamily="18" charset="0"/>
                <a:ea typeface="MS Minngs"/>
                <a:cs typeface="Times New Roman" panose="02020603050405020304" pitchFamily="18" charset="0"/>
              </a:rPr>
              <a:t>Module</a:t>
            </a:r>
            <a:r>
              <a:rPr lang="en-GB" sz="2400" b="1" dirty="0">
                <a:solidFill>
                  <a:srgbClr val="000000"/>
                </a:solidFill>
                <a:latin typeface="Times New Roman" panose="02020603050405020304" pitchFamily="18" charset="0"/>
                <a:ea typeface="MS Minngs"/>
              </a:rPr>
              <a:t>: Inclusion in Physical Education and Youth Sport</a:t>
            </a:r>
            <a:endParaRPr lang="en-GB" sz="2400" u="sng" dirty="0">
              <a:latin typeface="Times New Roman" panose="02020603050405020304" pitchFamily="18" charset="0"/>
              <a:ea typeface="MS Minngs"/>
            </a:endParaRPr>
          </a:p>
          <a:p>
            <a:pPr algn="ctr"/>
            <a:r>
              <a:rPr lang="en-GB" sz="2400" b="1" dirty="0">
                <a:solidFill>
                  <a:srgbClr val="000000"/>
                </a:solidFill>
                <a:latin typeface="Times New Roman" panose="02020603050405020304" pitchFamily="18" charset="0"/>
                <a:ea typeface="MS Minngs"/>
              </a:rPr>
              <a:t>Module Code: SHSS5078</a:t>
            </a:r>
            <a:endParaRPr lang="en-GB" sz="2400" u="sng" dirty="0">
              <a:effectLst/>
              <a:latin typeface="Times New Roman" panose="02020603050405020304" pitchFamily="18" charset="0"/>
              <a:ea typeface="MS Minngs"/>
            </a:endParaRPr>
          </a:p>
        </p:txBody>
      </p:sp>
    </p:spTree>
    <p:extLst>
      <p:ext uri="{BB962C8B-B14F-4D97-AF65-F5344CB8AC3E}">
        <p14:creationId xmlns:p14="http://schemas.microsoft.com/office/powerpoint/2010/main" val="22832484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6AB5D0F2-982A-401D-81D7-1C5AC4EB01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541614"/>
              </p:ext>
            </p:extLst>
          </p:nvPr>
        </p:nvGraphicFramePr>
        <p:xfrm>
          <a:off x="66261" y="-145533"/>
          <a:ext cx="12125738" cy="7478490"/>
        </p:xfrm>
        <a:graphic>
          <a:graphicData uri="http://schemas.openxmlformats.org/drawingml/2006/table">
            <a:tbl>
              <a:tblPr/>
              <a:tblGrid>
                <a:gridCol w="3935232">
                  <a:extLst>
                    <a:ext uri="{9D8B030D-6E8A-4147-A177-3AD203B41FA5}">
                      <a16:colId xmlns:a16="http://schemas.microsoft.com/office/drawing/2014/main" val="2358050947"/>
                    </a:ext>
                  </a:extLst>
                </a:gridCol>
                <a:gridCol w="63778">
                  <a:extLst>
                    <a:ext uri="{9D8B030D-6E8A-4147-A177-3AD203B41FA5}">
                      <a16:colId xmlns:a16="http://schemas.microsoft.com/office/drawing/2014/main" val="2829453663"/>
                    </a:ext>
                  </a:extLst>
                </a:gridCol>
                <a:gridCol w="383786">
                  <a:extLst>
                    <a:ext uri="{9D8B030D-6E8A-4147-A177-3AD203B41FA5}">
                      <a16:colId xmlns:a16="http://schemas.microsoft.com/office/drawing/2014/main" val="1520998314"/>
                    </a:ext>
                  </a:extLst>
                </a:gridCol>
                <a:gridCol w="664060">
                  <a:extLst>
                    <a:ext uri="{9D8B030D-6E8A-4147-A177-3AD203B41FA5}">
                      <a16:colId xmlns:a16="http://schemas.microsoft.com/office/drawing/2014/main" val="3024681969"/>
                    </a:ext>
                  </a:extLst>
                </a:gridCol>
                <a:gridCol w="133280">
                  <a:extLst>
                    <a:ext uri="{9D8B030D-6E8A-4147-A177-3AD203B41FA5}">
                      <a16:colId xmlns:a16="http://schemas.microsoft.com/office/drawing/2014/main" val="108803295"/>
                    </a:ext>
                  </a:extLst>
                </a:gridCol>
                <a:gridCol w="876091">
                  <a:extLst>
                    <a:ext uri="{9D8B030D-6E8A-4147-A177-3AD203B41FA5}">
                      <a16:colId xmlns:a16="http://schemas.microsoft.com/office/drawing/2014/main" val="1400007204"/>
                    </a:ext>
                  </a:extLst>
                </a:gridCol>
                <a:gridCol w="305389">
                  <a:extLst>
                    <a:ext uri="{9D8B030D-6E8A-4147-A177-3AD203B41FA5}">
                      <a16:colId xmlns:a16="http://schemas.microsoft.com/office/drawing/2014/main" val="3951007936"/>
                    </a:ext>
                  </a:extLst>
                </a:gridCol>
                <a:gridCol w="770389">
                  <a:extLst>
                    <a:ext uri="{9D8B030D-6E8A-4147-A177-3AD203B41FA5}">
                      <a16:colId xmlns:a16="http://schemas.microsoft.com/office/drawing/2014/main" val="1238118638"/>
                    </a:ext>
                  </a:extLst>
                </a:gridCol>
                <a:gridCol w="1182028">
                  <a:extLst>
                    <a:ext uri="{9D8B030D-6E8A-4147-A177-3AD203B41FA5}">
                      <a16:colId xmlns:a16="http://schemas.microsoft.com/office/drawing/2014/main" val="2045713303"/>
                    </a:ext>
                  </a:extLst>
                </a:gridCol>
                <a:gridCol w="1261714">
                  <a:extLst>
                    <a:ext uri="{9D8B030D-6E8A-4147-A177-3AD203B41FA5}">
                      <a16:colId xmlns:a16="http://schemas.microsoft.com/office/drawing/2014/main" val="2687373888"/>
                    </a:ext>
                  </a:extLst>
                </a:gridCol>
                <a:gridCol w="1022653">
                  <a:extLst>
                    <a:ext uri="{9D8B030D-6E8A-4147-A177-3AD203B41FA5}">
                      <a16:colId xmlns:a16="http://schemas.microsoft.com/office/drawing/2014/main" val="1173969728"/>
                    </a:ext>
                  </a:extLst>
                </a:gridCol>
                <a:gridCol w="956246">
                  <a:extLst>
                    <a:ext uri="{9D8B030D-6E8A-4147-A177-3AD203B41FA5}">
                      <a16:colId xmlns:a16="http://schemas.microsoft.com/office/drawing/2014/main" val="1992623876"/>
                    </a:ext>
                  </a:extLst>
                </a:gridCol>
                <a:gridCol w="571092">
                  <a:extLst>
                    <a:ext uri="{9D8B030D-6E8A-4147-A177-3AD203B41FA5}">
                      <a16:colId xmlns:a16="http://schemas.microsoft.com/office/drawing/2014/main" val="737089969"/>
                    </a:ext>
                  </a:extLst>
                </a:gridCol>
              </a:tblGrid>
              <a:tr h="178640">
                <a:tc gridSpan="1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Personal Evaluation</a:t>
                      </a: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 – to support your academic progress please complete the section below </a:t>
                      </a:r>
                      <a:r>
                        <a:rPr lang="en-GB" sz="1200" b="1" u="sng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BEFORE</a:t>
                      </a: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 submitting your work.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777458"/>
                  </a:ext>
                </a:extLst>
              </a:tr>
              <a:tr h="185900">
                <a:tc gridSpan="3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What do you consider to be the best aspects of this work?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39" marR="38239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My knowledge and understanding of Hearing Impairment and what surrounds those who suffer.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8233544"/>
                  </a:ext>
                </a:extLst>
              </a:tr>
              <a:tr h="376225">
                <a:tc gridSpan="3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Which aspects do you consider could have been improved in this piece of work?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39" marR="38239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I could’ve improved on my quality of resources.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859477"/>
                  </a:ext>
                </a:extLst>
              </a:tr>
              <a:tr h="376225">
                <a:tc gridSpan="3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What have you found most satisfying whilst undertaking this submission?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39" marR="38239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learning how many children actually suffer from hearing impairments and how not all experiences are bad. 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3055822"/>
                  </a:ext>
                </a:extLst>
              </a:tr>
              <a:tr h="185900"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ASSESSMENT CRITERIA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Learning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Outcomes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 vert="vert2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GRADE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03289"/>
                  </a:ext>
                </a:extLst>
              </a:tr>
              <a:tr h="56712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Poor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0-25%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Unsatisfactory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26-39%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Satisfactory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40 – 49%</a:t>
                      </a:r>
                      <a:endParaRPr lang="en-GB"/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Good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50 – 59%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Very Good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60 – 69%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Excellent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70 – 85%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Exceptional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86– 100%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  %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75998300"/>
                  </a:ext>
                </a:extLst>
              </a:tr>
              <a:tr h="3043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Understanding of principles of inclusion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1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/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40%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75230981"/>
                  </a:ext>
                </a:extLst>
              </a:tr>
              <a:tr h="3728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Understanding of the issues relating to chosen aspects of inclusion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2,3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/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30%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75839572"/>
                  </a:ext>
                </a:extLst>
              </a:tr>
              <a:tr h="4664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Response to questions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1,2,3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/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10%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61761577"/>
                  </a:ext>
                </a:extLst>
              </a:tr>
              <a:tr h="3461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Visual presentation and delivery skills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GB" sz="120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dirty="0"/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20%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46077300"/>
                  </a:ext>
                </a:extLst>
              </a:tr>
              <a:tr h="372881">
                <a:tc gridSpan="1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It is expected that students will present work that is proof read, correctly referenced and adheres to the </a:t>
                      </a: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Assessment Checklist.</a:t>
                      </a: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 Therefore a range of 0 – 10 marks will be deducted for non-completion of any of the points on the </a:t>
                      </a: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checklist below</a:t>
                      </a:r>
                      <a:r>
                        <a:rPr lang="en-GB" sz="120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.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81205771"/>
                  </a:ext>
                </a:extLst>
              </a:tr>
              <a:tr h="2509529">
                <a:tc gridSpan="1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TUTOR COMMENTS: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 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6894982"/>
                  </a:ext>
                </a:extLst>
              </a:tr>
              <a:tr h="761363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 Submission date: 10</a:t>
                      </a:r>
                      <a:r>
                        <a:rPr lang="en-GB" sz="1200" b="1" u="none" strike="noStrike" baseline="300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th</a:t>
                      </a: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 Nov 17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via Turnitin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Return date: 10</a:t>
                      </a:r>
                      <a:r>
                        <a:rPr lang="en-GB" sz="1200" b="1" u="none" strike="noStrike" baseline="300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th</a:t>
                      </a: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 Dec 17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(at least within 4 weeks)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Tutor: </a:t>
                      </a: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200" u="sng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</a:rPr>
                        <a:t>Mark: </a:t>
                      </a:r>
                      <a:endParaRPr lang="en-GB" sz="1200" u="sng" dirty="0">
                        <a:effectLst/>
                        <a:latin typeface="Times New Roman" panose="02020603050405020304" pitchFamily="18" charset="0"/>
                        <a:ea typeface="MS Minngs"/>
                      </a:endParaRPr>
                    </a:p>
                  </a:txBody>
                  <a:tcPr marL="38239" marR="382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82702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12390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14BFFDD-7295-42FC-A0D3-9C3B7C977549}"/>
              </a:ext>
            </a:extLst>
          </p:cNvPr>
          <p:cNvSpPr txBox="1"/>
          <p:nvPr/>
        </p:nvSpPr>
        <p:spPr>
          <a:xfrm>
            <a:off x="3670852" y="159026"/>
            <a:ext cx="35648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Hearing impairment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6C8275-2423-4E1F-AA6A-5C8262A4371F}"/>
              </a:ext>
            </a:extLst>
          </p:cNvPr>
          <p:cNvSpPr txBox="1"/>
          <p:nvPr/>
        </p:nvSpPr>
        <p:spPr>
          <a:xfrm>
            <a:off x="4585287" y="4267835"/>
            <a:ext cx="3299791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include children with hearing impairments within everyday lessons: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Signals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Posters/Diagrams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Demonstrations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of radio-aids (when applicable)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(NHSUK,2017)</a:t>
            </a:r>
          </a:p>
        </p:txBody>
      </p:sp>
      <p:pic>
        <p:nvPicPr>
          <p:cNvPr id="1026" name="Picture 2" descr="Image result for deaflympics logo">
            <a:extLst>
              <a:ext uri="{FF2B5EF4-FFF2-40B4-BE49-F238E27FC236}">
                <a16:creationId xmlns:a16="http://schemas.microsoft.com/office/drawing/2014/main" id="{C9DD7C7E-80D0-4521-BCBF-2E05F7BADB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089" y="763894"/>
            <a:ext cx="2578968" cy="3087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inclusion spectrum">
            <a:extLst>
              <a:ext uri="{FF2B5EF4-FFF2-40B4-BE49-F238E27FC236}">
                <a16:creationId xmlns:a16="http://schemas.microsoft.com/office/drawing/2014/main" id="{995F4F02-C1FB-45B0-9A23-1EE914FD29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457" y="2601607"/>
            <a:ext cx="3528219" cy="2932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11F9C4-1EB6-467D-A417-04B89037E5DE}"/>
              </a:ext>
            </a:extLst>
          </p:cNvPr>
          <p:cNvSpPr txBox="1"/>
          <p:nvPr/>
        </p:nvSpPr>
        <p:spPr>
          <a:xfrm>
            <a:off x="170128" y="737931"/>
            <a:ext cx="422744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features of inclusive PE: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Teaching and learning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Facilities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Equipment/Resources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Outcomes and assessment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8CBE02-656D-4ABE-93BA-2C0BBC5F3EEF}"/>
              </a:ext>
            </a:extLst>
          </p:cNvPr>
          <p:cNvSpPr txBox="1"/>
          <p:nvPr/>
        </p:nvSpPr>
        <p:spPr>
          <a:xfrm>
            <a:off x="8622689" y="112852"/>
            <a:ext cx="3547282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History</a:t>
            </a:r>
          </a:p>
          <a:p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355 BC 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Aristotle says "Those who are born deaf all become senseless and incapable of reason.”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1760  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Thomas Braidwood founded the first British Academy for the deaf.</a:t>
            </a:r>
          </a:p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1890 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Deaf Association is founded. </a:t>
            </a:r>
          </a:p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1901 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first electric hearing aid (radio aid) is developed.</a:t>
            </a:r>
          </a:p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1950 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Behind the ear hearing aid becomes available. </a:t>
            </a:r>
          </a:p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2003 </a:t>
            </a:r>
            <a:b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British Government recognizes British Sign Language as a bona-fide language.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NGO Estonian Association of the Deaf (2010)</a:t>
            </a:r>
          </a:p>
        </p:txBody>
      </p:sp>
    </p:spTree>
    <p:extLst>
      <p:ext uri="{BB962C8B-B14F-4D97-AF65-F5344CB8AC3E}">
        <p14:creationId xmlns:p14="http://schemas.microsoft.com/office/powerpoint/2010/main" val="3722179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385B647-16E7-4B65-9A6E-19C3FD738AA7}"/>
              </a:ext>
            </a:extLst>
          </p:cNvPr>
          <p:cNvSpPr txBox="1"/>
          <p:nvPr/>
        </p:nvSpPr>
        <p:spPr>
          <a:xfrm>
            <a:off x="0" y="0"/>
            <a:ext cx="12192000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Deaf Association (no date).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Fast facts about the Deaf community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https://bda.org.uk/fast-facts-about-the-deaf-community/ (Accessed: 1 November 2017).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Deaflympics (2017).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Deaflympics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https://www.deaflympics.com/sports.asp (Accessed 1 Nov. 2017).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Foster, R. (2016). 'Hearing' the deaf perspective of Physical Education.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 education matters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pp.34-37.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Hartman, E.,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Houwen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Visscher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(2011). Motor Skill Performance and Sports Participation in Deaf Elementary School Children.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Adapted Physical Activity Quarterly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28(2), pp.132-145.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Hearing Link (2017).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Facts about deafness &amp; hearing loss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https://www.hearinglink.org/your-hearing/about-deafness-hearing-loss/facts-about-deafness-hearing-loss/ (Accessed: 1 November 2017).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Inclusive Coaching. (2017). Sports Coach UK, pp.1-8. Available at: http://www.ukcoaching.org/sites/default/files/Quick-Guide-to-Inclusive-Coaching.pdf (Accessed: 1 November 2017).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Know-the-ada.com (2017).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Knowing Your Disability - The History of Deafness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http://www.know-the-ada.com/t4/history-deafness.html (Accessed: 1 November 2017).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Mroz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(2017).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Hearing loss in children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Healthy Hearing. Available at: https://www.healthyhearing.com/help/hearing-loss/children Accessed: 1 November 2017).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NGO Estonian Association of the Deaf (2010).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Foreign Deaf History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http://www.ead.ee/foreign_deaf_history (Accessed: 1 November 2017).</a:t>
            </a:r>
          </a:p>
          <a:p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6692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66E6B38-584B-4072-BECE-17C885234707}"/>
              </a:ext>
            </a:extLst>
          </p:cNvPr>
          <p:cNvSpPr txBox="1"/>
          <p:nvPr/>
        </p:nvSpPr>
        <p:spPr>
          <a:xfrm>
            <a:off x="225287" y="318052"/>
            <a:ext cx="11847443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NHSUK (2017).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Hearing loss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https://www.nhs.uk/conditions/hearing-loss/ (Accessed: 1 November 2017).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Study.com (2017).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Hearing Impairment? - Definition, Causes &amp; Treatment - Video &amp; Lesson Transcript | Study.com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http://study.com/academy/lesson/what-is-hearing-impairment-definition-causes-treatment.html (Accessed: 1 November 2017).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Supporting the achievement of hearing impaired children in early years settings. (2017). London: National Deaf Children's Society, pp.8-11.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Xie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Y.,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Potm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and Peters, B. (2014). Children Who Are Deaf or Hard of Hearing in Inclusive Educational Settings: A Literature Review on Interactions With Peers.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Deaf Studies and Deaf Education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19(4), pp.423-437.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47913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</TotalTime>
  <Words>283</Words>
  <Application>Microsoft Office PowerPoint</Application>
  <PresentationFormat>Widescreen</PresentationFormat>
  <Paragraphs>156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Calibri Light</vt:lpstr>
      <vt:lpstr>MS Minngs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catra katie</dc:creator>
  <cp:lastModifiedBy>catra katie</cp:lastModifiedBy>
  <cp:revision>9</cp:revision>
  <dcterms:created xsi:type="dcterms:W3CDTF">2017-11-08T11:16:13Z</dcterms:created>
  <dcterms:modified xsi:type="dcterms:W3CDTF">2017-11-10T11:18:16Z</dcterms:modified>
</cp:coreProperties>
</file>