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charts/chart1.xml" ContentType="application/vnd.openxmlformats-officedocument.drawingml.chart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notesMasterIdLst>
    <p:notesMasterId r:id="rId11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notesMaster" Target="notesMasters/notesMaster1.xml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/Relationships>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0"/>
  <c:chart>
    <c:title>
      <c:tx>
        <c:rich>
          <a:bodyPr/>
          <a:lstStyle/>
          <a:p>
            <a:pPr>
              <a:defRPr sz="1200" b="0" i="0" u="none" strike="noStrike">
                <a:solidFill>
                  <a:srgbClr val="1A1A1A"/>
                </a:solidFill>
                <a:latin typeface="Arial"/>
              </a:defRPr>
            </a:pPr>
            <a:r>
              <a:rPr sz="1200" b="0" i="0" u="none" strike="noStrike">
                <a:solidFill>
                  <a:srgbClr val="1A1A1A"/>
                </a:solidFill>
                <a:latin typeface="Arial"/>
              </a:rPr>
              <a:t>Revenue Growth (£m) — 2016–2024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(£m)</c:v>
                </c:pt>
              </c:strCache>
            </c:strRef>
          </c:tx>
          <c:spPr>
            <a:solidFill>
              <a:srgbClr val="1A1A1A"/>
            </a:solidFill>
            <a:effectLst/>
          </c:spPr>
          <c:invertIfNegative val="0"/>
          <c:dLbls>
            <c:numFmt formatCode="#,##0" sourceLinked="0"/>
            <c:txPr>
              <a:bodyPr/>
              <a:lstStyle/>
              <a:p>
                <a:pPr>
                  <a:defRPr b="0" i="0" strike="noStrike" sz="900" u="none">
                    <a:solidFill>
                      <a:srgbClr val="1A1A1A"/>
                    </a:solidFill>
                    <a:latin typeface="Arial"/>
                  </a:defRPr>
                </a:p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</c:dLbls>
          <c:dPt>
            <c:idx val="0"/>
            <c:invertIfNegative val="0"/>
            <c:bubble3D val="0"/>
            <c:spPr>
              <a:solidFill>
                <a:srgbClr val="1A1A1A"/>
              </a:solidFill>
              <a:effectLst/>
            </c:spPr>
          </c:dPt>
          <c:dPt>
            <c:idx val="1"/>
            <c:invertIfNegative val="0"/>
            <c:bubble3D val="0"/>
            <c:spPr>
              <a:solidFill>
                <a:srgbClr val="1A1A1A"/>
              </a:solidFill>
              <a:effectLst/>
            </c:spPr>
          </c:dPt>
          <c:dPt>
            <c:idx val="2"/>
            <c:invertIfNegative val="0"/>
            <c:bubble3D val="0"/>
            <c:spPr>
              <a:solidFill>
                <a:srgbClr val="1A1A1A"/>
              </a:solidFill>
              <a:effectLst/>
            </c:spPr>
          </c:dPt>
          <c:dPt>
            <c:idx val="3"/>
            <c:invertIfNegative val="0"/>
            <c:bubble3D val="0"/>
            <c:spPr>
              <a:solidFill>
                <a:srgbClr val="1A1A1A"/>
              </a:solidFill>
              <a:effectLst/>
            </c:spPr>
          </c:dPt>
          <c:dPt>
            <c:idx val="4"/>
            <c:invertIfNegative val="0"/>
            <c:bubble3D val="0"/>
            <c:spPr>
              <a:solidFill>
                <a:srgbClr val="1A1A1A"/>
              </a:solidFill>
              <a:effectLst/>
            </c:spPr>
          </c:dPt>
          <c:dPt>
            <c:idx val="5"/>
            <c:invertIfNegative val="0"/>
            <c:bubble3D val="0"/>
            <c:spPr>
              <a:solidFill>
                <a:srgbClr val="1A1A1A"/>
              </a:solidFill>
              <a:effectLst/>
            </c:spPr>
          </c:dPt>
          <c:dPt>
            <c:idx val="6"/>
            <c:invertIfNegative val="0"/>
            <c:bubble3D val="0"/>
            <c:spPr>
              <a:solidFill>
                <a:srgbClr val="C8FF00"/>
              </a:solidFill>
              <a:effectLst/>
            </c:spPr>
          </c:dPt>
          <c:cat>
            <c:multiLvlStrRef>
              <c:f>Sheet1!$A$2:$A$8</c:f>
              <c:multiLvlStrCache>
                <c:ptCount val="7"/>
                <c:lvl>
                  <c:pt idx="0">
                    <c:v>2016</c:v>
                  </c:pt>
                  <c:pt idx="1">
                    <c:v>2018</c:v>
                  </c:pt>
                  <c:pt idx="2">
                    <c:v>2020</c:v>
                  </c:pt>
                  <c:pt idx="3">
                    <c:v>2021</c:v>
                  </c:pt>
                  <c:pt idx="4">
                    <c:v>2022</c:v>
                  </c:pt>
                  <c:pt idx="5">
                    <c:v>2023</c:v>
                  </c:pt>
                  <c:pt idx="6">
                    <c:v>2024</c:v>
                  </c:pt>
                </c:lvl>
              </c:multiLvlStrCache>
            </c:multiLvl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10</c:v>
                </c:pt>
                <c:pt idx="1">
                  <c:v>100</c:v>
                </c:pt>
                <c:pt idx="2">
                  <c:v>258</c:v>
                </c:pt>
                <c:pt idx="3">
                  <c:v>402</c:v>
                </c:pt>
                <c:pt idx="4">
                  <c:v>484</c:v>
                </c:pt>
                <c:pt idx="5">
                  <c:v>556</c:v>
                </c:pt>
                <c:pt idx="6">
                  <c:v>600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900" u="none">
                  <a:solidFill>
                    <a:srgbClr val="1A1A1A"/>
                  </a:solidFill>
                  <a:latin typeface="Arial"/>
                </a:defRPr>
              </a:pPr>
            </a:p>
          </c:txPr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gapWidth val="150"/>
        <c:overlap val="0"/>
        <c:axId val="2094734554"/>
        <c:axId val="2094734552"/>
        <c:axId val="2094734556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55555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6350" cap="flat">
              <a:solidFill>
                <a:srgbClr val="E0E0E0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555555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</c:chart>
  <c:spPr>
    <a:solidFill>
      <a:srgbClr val="F8F8F8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yourself. Gymshark: founded 2012 by Ben Francis, age 19, in a Birmingham garage with a £1,000 screen-printing machine. Now a £1B+ unicorn in 180+ countries. Today I will walk through six elements of the business plan.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Six sections — each maps to an element of the Task 1 business plan. Presentation is 10 minutes total.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Three USP pillars: community-first (influencer model before it was trendy), DTC digital purity, global scale reached without VC money. Ben Francis retained 70%+ equity post-investment.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Strengths: community and DTC model — hard to replicate. Key weakness: algorithm dependency. Biggest opportunity: athleisure growth. Main threat: Nike and Lululemon's resource advantage.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Direct: Nike (scale threat) and Lululemon (strategic mirror — most similar model). Indirect: ASOS (price comparison) and Primark (substitution risk for casual gym-goers).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Segmentation is 4-dimensional — psychographic (fitness-as-identity) is the most strategically important. 4Ps: Product = performance drops; Price = masstige; Place = DTC-first; Promotion = community-led.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Three strategies form a flywheel: influencers bring in new audiences → community deepens loyalty → CRM converts and retains. Each feeds the others at low incremental cost.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Revenue: £0 to £600m+ in 12 years. Eight years entirely self-funded. General Atlantic invested for strategic acceleration when Gymshark was already profitable. Founder retained majority control throughout.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Wrap up with four takeaways. Invite questions. Gymshark's story is a masterclass in community-led, capital-efficient brand building — but the omnichannel transition is the next real test.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image" Target="../media/image-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chart" Target="/ppt/charts/chart1.xml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1111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59436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buNone/>
            </a:pPr>
            <a:r>
              <a:rPr lang="en-US" sz="8000" b="1" spc="600" kern="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GYMSHARK</a:t>
            </a:r>
            <a:endParaRPr lang="en-US" sz="8000" dirty="0"/>
          </a:p>
        </p:txBody>
      </p:sp>
      <p:sp>
        <p:nvSpPr>
          <p:cNvPr id="3" name="Shape 1"/>
          <p:cNvSpPr/>
          <p:nvPr/>
        </p:nvSpPr>
        <p:spPr>
          <a:xfrm>
            <a:off x="457200" y="1920240"/>
            <a:ext cx="2743200" cy="64008"/>
          </a:xfrm>
          <a:prstGeom prst="rect">
            <a:avLst/>
          </a:prstGeom>
          <a:solidFill>
            <a:srgbClr val="C8FF00"/>
          </a:solidFill>
          <a:ln w="12700">
            <a:solidFill>
              <a:srgbClr val="C8FF00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457200" y="2057400"/>
            <a:ext cx="7315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Plan Presentation — Task 2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457200" y="2651760"/>
            <a:ext cx="77724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Student:  </a:t>
            </a:r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Angel David Udrea  |  2429380
</a:t>
            </a:r>
            <a:pPr indent="0" marL="0">
              <a:buNone/>
            </a:pPr>
            <a:r>
              <a:rPr lang="en-US" sz="13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Module:  </a:t>
            </a:r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Entrepreneurship in a Global Context – LCBB5013
</a:t>
            </a:r>
            <a:pPr indent="0" marL="0">
              <a:buNone/>
            </a:pPr>
            <a:r>
              <a:rPr lang="en-US" sz="13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Lecturer:  </a:t>
            </a:r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Vasilios Tavlaridis</a:t>
            </a:r>
            <a:endParaRPr lang="en-US" sz="1300" dirty="0"/>
          </a:p>
        </p:txBody>
      </p:sp>
      <p:sp>
        <p:nvSpPr>
          <p:cNvPr id="6" name="Shape 4"/>
          <p:cNvSpPr/>
          <p:nvPr/>
        </p:nvSpPr>
        <p:spPr>
          <a:xfrm>
            <a:off x="6309360" y="502920"/>
            <a:ext cx="2468880" cy="4160520"/>
          </a:xfrm>
          <a:prstGeom prst="roundRect">
            <a:avLst>
              <a:gd name="adj" fmla="val 3704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6309360" y="777240"/>
            <a:ext cx="24688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50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£1B+</a:t>
            </a:r>
            <a:endParaRPr lang="en-US" sz="5000" dirty="0"/>
          </a:p>
        </p:txBody>
      </p:sp>
      <p:sp>
        <p:nvSpPr>
          <p:cNvPr id="8" name="Text 6"/>
          <p:cNvSpPr/>
          <p:nvPr/>
        </p:nvSpPr>
        <p:spPr>
          <a:xfrm>
            <a:off x="6309360" y="1572768"/>
            <a:ext cx="24688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Valuation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6583680" y="1993392"/>
            <a:ext cx="1920240" cy="0"/>
          </a:xfrm>
          <a:prstGeom prst="line">
            <a:avLst/>
          </a:prstGeom>
          <a:noFill/>
          <a:ln w="12700">
            <a:solidFill>
              <a:srgbClr val="444444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6309360" y="2103120"/>
            <a:ext cx="246888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Founded 2012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6309360" y="2450592"/>
            <a:ext cx="246888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2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180+ Countries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6309360" y="2798064"/>
            <a:ext cx="246888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£556m Revenue FY23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6309360" y="3145536"/>
            <a:ext cx="246888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853 Employees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6309360" y="3493008"/>
            <a:ext cx="2468880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 Francis, Founder</a:t>
            </a:r>
            <a:endParaRPr lang="en-US" sz="1100" dirty="0"/>
          </a:p>
        </p:txBody>
      </p:sp>
      <p:sp>
        <p:nvSpPr>
          <p:cNvPr id="15" name="Text 13"/>
          <p:cNvSpPr/>
          <p:nvPr/>
        </p:nvSpPr>
        <p:spPr>
          <a:xfrm>
            <a:off x="365760" y="4846320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LCBB5013 | Week 10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F8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28600"/>
            <a:ext cx="82296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40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Agenda</a:t>
            </a:r>
            <a:endParaRPr lang="en-US" sz="4000" dirty="0"/>
          </a:p>
        </p:txBody>
      </p:sp>
      <p:sp>
        <p:nvSpPr>
          <p:cNvPr id="3" name="Shape 1"/>
          <p:cNvSpPr/>
          <p:nvPr/>
        </p:nvSpPr>
        <p:spPr>
          <a:xfrm>
            <a:off x="365760" y="1051560"/>
            <a:ext cx="4114800" cy="1005840"/>
          </a:xfrm>
          <a:prstGeom prst="roundRect">
            <a:avLst>
              <a:gd name="adj" fmla="val 727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4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920" y="1307592"/>
            <a:ext cx="457200" cy="4572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078992" y="1124712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1078992" y="1527048"/>
            <a:ext cx="3246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Idea, Products &amp; USP</a:t>
            </a:r>
            <a:endParaRPr lang="en-US" sz="1300" dirty="0"/>
          </a:p>
        </p:txBody>
      </p:sp>
      <p:sp>
        <p:nvSpPr>
          <p:cNvPr id="7" name="Shape 4"/>
          <p:cNvSpPr/>
          <p:nvPr/>
        </p:nvSpPr>
        <p:spPr>
          <a:xfrm>
            <a:off x="365760" y="2240280"/>
            <a:ext cx="4114800" cy="1005840"/>
          </a:xfrm>
          <a:prstGeom prst="roundRect">
            <a:avLst>
              <a:gd name="adj" fmla="val 727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8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920" y="2496312"/>
            <a:ext cx="457200" cy="457200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1078992" y="2313432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1900" dirty="0"/>
          </a:p>
        </p:txBody>
      </p:sp>
      <p:sp>
        <p:nvSpPr>
          <p:cNvPr id="10" name="Text 6"/>
          <p:cNvSpPr/>
          <p:nvPr/>
        </p:nvSpPr>
        <p:spPr>
          <a:xfrm>
            <a:off x="1078992" y="2715768"/>
            <a:ext cx="3246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Environment &amp; SWOT</a:t>
            </a:r>
            <a:endParaRPr lang="en-US" sz="1300" dirty="0"/>
          </a:p>
        </p:txBody>
      </p:sp>
      <p:sp>
        <p:nvSpPr>
          <p:cNvPr id="11" name="Shape 7"/>
          <p:cNvSpPr/>
          <p:nvPr/>
        </p:nvSpPr>
        <p:spPr>
          <a:xfrm>
            <a:off x="365760" y="3429000"/>
            <a:ext cx="4114800" cy="1005840"/>
          </a:xfrm>
          <a:prstGeom prst="roundRect">
            <a:avLst>
              <a:gd name="adj" fmla="val 727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2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3685032"/>
            <a:ext cx="457200" cy="457200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1078992" y="3502152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1900" dirty="0"/>
          </a:p>
        </p:txBody>
      </p:sp>
      <p:sp>
        <p:nvSpPr>
          <p:cNvPr id="14" name="Text 9"/>
          <p:cNvSpPr/>
          <p:nvPr/>
        </p:nvSpPr>
        <p:spPr>
          <a:xfrm>
            <a:off x="1078992" y="3904488"/>
            <a:ext cx="3246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Segmentation</a:t>
            </a:r>
            <a:endParaRPr lang="en-US" sz="1300" dirty="0"/>
          </a:p>
        </p:txBody>
      </p:sp>
      <p:sp>
        <p:nvSpPr>
          <p:cNvPr id="15" name="Shape 10"/>
          <p:cNvSpPr/>
          <p:nvPr/>
        </p:nvSpPr>
        <p:spPr>
          <a:xfrm>
            <a:off x="4663440" y="1051560"/>
            <a:ext cx="4114800" cy="1005840"/>
          </a:xfrm>
          <a:prstGeom prst="roundRect">
            <a:avLst>
              <a:gd name="adj" fmla="val 727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6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0600" y="1307592"/>
            <a:ext cx="457200" cy="457200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5376672" y="1124712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1900" dirty="0"/>
          </a:p>
        </p:txBody>
      </p:sp>
      <p:sp>
        <p:nvSpPr>
          <p:cNvPr id="18" name="Text 12"/>
          <p:cNvSpPr/>
          <p:nvPr/>
        </p:nvSpPr>
        <p:spPr>
          <a:xfrm>
            <a:off x="5376672" y="1527048"/>
            <a:ext cx="3246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4Ps of Marketing</a:t>
            </a:r>
            <a:endParaRPr lang="en-US" sz="1300" dirty="0"/>
          </a:p>
        </p:txBody>
      </p:sp>
      <p:sp>
        <p:nvSpPr>
          <p:cNvPr id="19" name="Shape 13"/>
          <p:cNvSpPr/>
          <p:nvPr/>
        </p:nvSpPr>
        <p:spPr>
          <a:xfrm>
            <a:off x="4663440" y="2240280"/>
            <a:ext cx="4114800" cy="1005840"/>
          </a:xfrm>
          <a:prstGeom prst="roundRect">
            <a:avLst>
              <a:gd name="adj" fmla="val 727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20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600" y="2496312"/>
            <a:ext cx="457200" cy="457200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5376672" y="2313432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05</a:t>
            </a:r>
            <a:endParaRPr lang="en-US" sz="1900" dirty="0"/>
          </a:p>
        </p:txBody>
      </p:sp>
      <p:sp>
        <p:nvSpPr>
          <p:cNvPr id="22" name="Text 15"/>
          <p:cNvSpPr/>
          <p:nvPr/>
        </p:nvSpPr>
        <p:spPr>
          <a:xfrm>
            <a:off x="5376672" y="2715768"/>
            <a:ext cx="3246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Marketing Strategies</a:t>
            </a:r>
            <a:endParaRPr lang="en-US" sz="1300" dirty="0"/>
          </a:p>
        </p:txBody>
      </p:sp>
      <p:sp>
        <p:nvSpPr>
          <p:cNvPr id="23" name="Shape 16"/>
          <p:cNvSpPr/>
          <p:nvPr/>
        </p:nvSpPr>
        <p:spPr>
          <a:xfrm>
            <a:off x="4663440" y="3429000"/>
            <a:ext cx="4114800" cy="1005840"/>
          </a:xfrm>
          <a:prstGeom prst="roundRect">
            <a:avLst>
              <a:gd name="adj" fmla="val 727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24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0600" y="3685032"/>
            <a:ext cx="457200" cy="457200"/>
          </a:xfrm>
          <a:prstGeom prst="rect">
            <a:avLst/>
          </a:prstGeom>
        </p:spPr>
      </p:pic>
      <p:sp>
        <p:nvSpPr>
          <p:cNvPr id="25" name="Text 17"/>
          <p:cNvSpPr/>
          <p:nvPr/>
        </p:nvSpPr>
        <p:spPr>
          <a:xfrm>
            <a:off x="5376672" y="3502152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9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06</a:t>
            </a:r>
            <a:endParaRPr lang="en-US" sz="1900" dirty="0"/>
          </a:p>
        </p:txBody>
      </p:sp>
      <p:sp>
        <p:nvSpPr>
          <p:cNvPr id="26" name="Text 18"/>
          <p:cNvSpPr/>
          <p:nvPr/>
        </p:nvSpPr>
        <p:spPr>
          <a:xfrm>
            <a:off x="5376672" y="3904488"/>
            <a:ext cx="3246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Financial Planning</a:t>
            </a:r>
            <a:endParaRPr lang="en-US" sz="1300" dirty="0"/>
          </a:p>
        </p:txBody>
      </p:sp>
      <p:sp>
        <p:nvSpPr>
          <p:cNvPr id="27" name="Text 19"/>
          <p:cNvSpPr/>
          <p:nvPr/>
        </p:nvSpPr>
        <p:spPr>
          <a:xfrm>
            <a:off x="365760" y="4846320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Angel David Udrea  |  2429380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1111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Business Idea &amp; USP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777240"/>
            <a:ext cx="1737360" cy="54864"/>
          </a:xfrm>
          <a:prstGeom prst="rect">
            <a:avLst/>
          </a:prstGeom>
          <a:solidFill>
            <a:srgbClr val="C8FF00"/>
          </a:solidFill>
          <a:ln w="12700">
            <a:solidFill>
              <a:srgbClr val="C8FF00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365760" y="960120"/>
            <a:ext cx="3977640" cy="3794760"/>
          </a:xfrm>
          <a:prstGeom prst="roundRect">
            <a:avLst>
              <a:gd name="adj" fmla="val 2410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360" y="1097280"/>
            <a:ext cx="502920" cy="50292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188720" y="1115568"/>
            <a:ext cx="29260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Brand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548640" y="1664208"/>
            <a:ext cx="3611880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indent="0" marL="0">
              <a:buNone/>
            </a:pPr>
            <a:r>
              <a:rPr lang="en-US" sz="1250" b="1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Founded 2012
</a:t>
            </a:r>
            <a:endParaRPr lang="en-US" sz="1250" dirty="0"/>
          </a:p>
          <a:p>
            <a:pPr indent="0" marL="0">
              <a:buNone/>
            </a:pPr>
            <a:r>
              <a:rPr lang="en-US" sz="12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Ben Francis, age 19 — Birmingham garage — £1,000 eBay screen-printing machine.
</a:t>
            </a:r>
            <a:endParaRPr lang="en-US" sz="1250" dirty="0"/>
          </a:p>
          <a:p>
            <a:pPr indent="0" marL="0">
              <a:buNone/>
            </a:pPr>
            <a:r>
              <a:rPr lang="en-US" sz="1250" b="1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Core Proposition
</a:t>
            </a:r>
            <a:endParaRPr lang="en-US" sz="1250" dirty="0"/>
          </a:p>
          <a:p>
            <a:pPr indent="0" marL="0">
              <a:buNone/>
            </a:pPr>
            <a:r>
              <a:rPr lang="en-US" sz="12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Premium performance gym wear combining technical functionality with contemporary aesthetics — sold exclusively direct-to-consumer online.
</a:t>
            </a:r>
            <a:endParaRPr lang="en-US" sz="1250" dirty="0"/>
          </a:p>
          <a:p>
            <a:pPr indent="0" marL="0">
              <a:buNone/>
            </a:pPr>
            <a:r>
              <a:rPr lang="en-US" sz="1250" b="1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
</a:t>
            </a:r>
            <a:endParaRPr lang="en-US" sz="1250" dirty="0"/>
          </a:p>
          <a:p>
            <a:pPr indent="0" marL="0">
              <a:buNone/>
            </a:pPr>
            <a:r>
              <a:rPr lang="en-US" sz="12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180+ countries. £1B+ valuation. 18M+ Instagram followers.</a:t>
            </a:r>
            <a:endParaRPr lang="en-US" sz="1250" dirty="0"/>
          </a:p>
        </p:txBody>
      </p:sp>
      <p:sp>
        <p:nvSpPr>
          <p:cNvPr id="8" name="Shape 5"/>
          <p:cNvSpPr/>
          <p:nvPr/>
        </p:nvSpPr>
        <p:spPr>
          <a:xfrm>
            <a:off x="4526280" y="960120"/>
            <a:ext cx="4251960" cy="1143000"/>
          </a:xfrm>
          <a:prstGeom prst="roundRect">
            <a:avLst>
              <a:gd name="adj" fmla="val 6400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440" y="1280160"/>
            <a:ext cx="438912" cy="438912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5230368" y="1051560"/>
            <a:ext cx="3383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Community-First Model</a:t>
            </a:r>
            <a:endParaRPr lang="en-US" sz="1400" dirty="0"/>
          </a:p>
        </p:txBody>
      </p:sp>
      <p:sp>
        <p:nvSpPr>
          <p:cNvPr id="11" name="Text 7"/>
          <p:cNvSpPr/>
          <p:nvPr/>
        </p:nvSpPr>
        <p:spPr>
          <a:xfrm>
            <a:off x="5230368" y="1417320"/>
            <a:ext cx="33832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Pioneered influencer gifting on YouTube in 2013 — authentic advocacy before it was standard practice.</a:t>
            </a:r>
            <a:endParaRPr lang="en-US" sz="1200" dirty="0"/>
          </a:p>
        </p:txBody>
      </p:sp>
      <p:sp>
        <p:nvSpPr>
          <p:cNvPr id="12" name="Shape 8"/>
          <p:cNvSpPr/>
          <p:nvPr/>
        </p:nvSpPr>
        <p:spPr>
          <a:xfrm>
            <a:off x="4526280" y="2221992"/>
            <a:ext cx="4251960" cy="1143000"/>
          </a:xfrm>
          <a:prstGeom prst="roundRect">
            <a:avLst>
              <a:gd name="adj" fmla="val 6400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3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3440" y="2542032"/>
            <a:ext cx="438912" cy="438912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5230368" y="2313432"/>
            <a:ext cx="3383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DTC-Only Digital</a:t>
            </a:r>
            <a:endParaRPr lang="en-US" sz="1400" dirty="0"/>
          </a:p>
        </p:txBody>
      </p:sp>
      <p:sp>
        <p:nvSpPr>
          <p:cNvPr id="15" name="Text 10"/>
          <p:cNvSpPr/>
          <p:nvPr/>
        </p:nvSpPr>
        <p:spPr>
          <a:xfrm>
            <a:off x="5230368" y="2679192"/>
            <a:ext cx="33832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Full margin capture, real-time customer data, rapid product iteration. No wholesale dilution.</a:t>
            </a:r>
            <a:endParaRPr lang="en-US" sz="1200" dirty="0"/>
          </a:p>
        </p:txBody>
      </p:sp>
      <p:sp>
        <p:nvSpPr>
          <p:cNvPr id="16" name="Shape 11"/>
          <p:cNvSpPr/>
          <p:nvPr/>
        </p:nvSpPr>
        <p:spPr>
          <a:xfrm>
            <a:off x="4526280" y="3483864"/>
            <a:ext cx="4251960" cy="1143000"/>
          </a:xfrm>
          <a:prstGeom prst="roundRect">
            <a:avLst>
              <a:gd name="adj" fmla="val 6400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7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440" y="3803904"/>
            <a:ext cx="438912" cy="438912"/>
          </a:xfrm>
          <a:prstGeom prst="rect">
            <a:avLst/>
          </a:prstGeom>
        </p:spPr>
      </p:pic>
      <p:sp>
        <p:nvSpPr>
          <p:cNvPr id="18" name="Text 12"/>
          <p:cNvSpPr/>
          <p:nvPr/>
        </p:nvSpPr>
        <p:spPr>
          <a:xfrm>
            <a:off x="5230368" y="3575304"/>
            <a:ext cx="33832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Scale Organically</a:t>
            </a:r>
            <a:endParaRPr lang="en-US" sz="1400" dirty="0"/>
          </a:p>
        </p:txBody>
      </p:sp>
      <p:sp>
        <p:nvSpPr>
          <p:cNvPr id="19" name="Text 13"/>
          <p:cNvSpPr/>
          <p:nvPr/>
        </p:nvSpPr>
        <p:spPr>
          <a:xfrm>
            <a:off x="5230368" y="3941064"/>
            <a:ext cx="33832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£258m revenue (2020) with zero institutional capital — built entirely on reinvested profit.</a:t>
            </a:r>
            <a:endParaRPr lang="en-US" sz="1200" dirty="0"/>
          </a:p>
        </p:txBody>
      </p:sp>
      <p:sp>
        <p:nvSpPr>
          <p:cNvPr id="20" name="Text 14"/>
          <p:cNvSpPr/>
          <p:nvPr/>
        </p:nvSpPr>
        <p:spPr>
          <a:xfrm>
            <a:off x="365760" y="4818888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General Atlantic (2020); Gymshark Group Limited (2024)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8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SWOT Analysis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777240"/>
            <a:ext cx="1463040" cy="54864"/>
          </a:xfrm>
          <a:prstGeom prst="rect">
            <a:avLst/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365760" y="960120"/>
            <a:ext cx="4114800" cy="1810512"/>
          </a:xfrm>
          <a:prstGeom prst="roundRect">
            <a:avLst>
              <a:gd name="adj" fmla="val 4040"/>
            </a:avLst>
          </a:prstGeom>
          <a:solidFill>
            <a:srgbClr val="2D6A4F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502920" y="10515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D8F3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STRENGTHS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475488" y="1435608"/>
            <a:ext cx="3840480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D8F3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18M+ Instagram — loyal fitness community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D8F3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DTC-only: full margin &amp; real-time data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D8F3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Pioneer influencer model — authentic reach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D8F3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Bootstrapped to £1B+ unicorn status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4709160" y="960120"/>
            <a:ext cx="4114800" cy="1810512"/>
          </a:xfrm>
          <a:prstGeom prst="roundRect">
            <a:avLst>
              <a:gd name="adj" fmla="val 4040"/>
            </a:avLst>
          </a:prstGeom>
          <a:solidFill>
            <a:srgbClr val="8B1A1A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4846320" y="1051560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FF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WEAKNESSES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818888" y="1435608"/>
            <a:ext cx="3840480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FF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Limited physical retail vs rivals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FF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Algorithm-dependent social reach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FF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Website crashes on high-demand launch days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FF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Pre-tax profits fell FY22 &amp; FY23 (SGB Media, 2024)</a:t>
            </a:r>
            <a:endParaRPr lang="en-US" sz="1150" dirty="0"/>
          </a:p>
        </p:txBody>
      </p:sp>
      <p:sp>
        <p:nvSpPr>
          <p:cNvPr id="10" name="Shape 8"/>
          <p:cNvSpPr/>
          <p:nvPr/>
        </p:nvSpPr>
        <p:spPr>
          <a:xfrm>
            <a:off x="365760" y="2907792"/>
            <a:ext cx="4114800" cy="1810512"/>
          </a:xfrm>
          <a:prstGeom prst="roundRect">
            <a:avLst>
              <a:gd name="adj" fmla="val 4040"/>
            </a:avLst>
          </a:prstGeom>
          <a:solidFill>
            <a:srgbClr val="7B5E00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502920" y="2999232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FFF8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OPPORTUNITIES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475488" y="3383280"/>
            <a:ext cx="3840480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FFF8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Athleisure market rapid global growth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FFF8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Under-penetrated Asia-Pacific &amp; Middle East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FFF8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Selfridges wholesale partnership (2024)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FFF8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Gymshark Training app monetisation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4709160" y="2907792"/>
            <a:ext cx="4114800" cy="1810512"/>
          </a:xfrm>
          <a:prstGeom prst="roundRect">
            <a:avLst>
              <a:gd name="adj" fmla="val 4040"/>
            </a:avLst>
          </a:prstGeom>
          <a:solidFill>
            <a:srgbClr val="1A1A6B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4846320" y="2999232"/>
            <a:ext cx="3840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E8E8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THREATS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4818888" y="3383280"/>
            <a:ext cx="3840480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E8E8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Nike $51.2bn &amp; Lululemon $9.6bn — scale rivals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E8E8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Rising digital ad costs reduce paid ROI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E8E8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Supply chain disruption &amp; input cost inflation</a:t>
            </a:r>
            <a:endParaRPr lang="en-US" sz="1150" dirty="0"/>
          </a:p>
          <a:p>
            <a:pPr marL="342900" indent="-342900">
              <a:buSzPct val="100000"/>
              <a:buChar char="•"/>
            </a:pPr>
            <a:r>
              <a:rPr lang="en-US" sz="1150" dirty="0">
                <a:solidFill>
                  <a:srgbClr val="E8E8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Currency risk: heavy USD/EUR exposure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365760" y="4818888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Nike Inc. (2023); Lululemon Athletica (2024); SGB Media (2024)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1111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Competitor Analysis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777240"/>
            <a:ext cx="2011680" cy="54864"/>
          </a:xfrm>
          <a:prstGeom prst="rect">
            <a:avLst/>
          </a:prstGeom>
          <a:solidFill>
            <a:srgbClr val="C8FF00"/>
          </a:solidFill>
          <a:ln w="12700">
            <a:solidFill>
              <a:srgbClr val="C8FF00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365760" y="960120"/>
            <a:ext cx="4114800" cy="1783080"/>
          </a:xfrm>
          <a:prstGeom prst="roundRect">
            <a:avLst>
              <a:gd name="adj" fmla="val 4103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93776" y="1069848"/>
            <a:ext cx="1005840" cy="274320"/>
          </a:xfrm>
          <a:prstGeom prst="roundRect">
            <a:avLst>
              <a:gd name="adj" fmla="val 16667"/>
            </a:avLst>
          </a:prstGeom>
          <a:solidFill>
            <a:srgbClr val="CC3300"/>
          </a:solidFill>
          <a:ln w="12700">
            <a:solidFill>
              <a:srgbClr val="CC3300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93776" y="1069848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600200" y="1051560"/>
            <a:ext cx="2697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Nike Inc.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475488" y="1435608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$51.2bn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475488" y="196596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FY2023 Revenue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1965960" y="1435608"/>
            <a:ext cx="237744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World's largest sportswear brand. DTC expansion directly overlaps Gymshark's target consumer. Scale advantage enormous — but lacks grassroots community authenticity.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4663440" y="960120"/>
            <a:ext cx="4114800" cy="1783080"/>
          </a:xfrm>
          <a:prstGeom prst="roundRect">
            <a:avLst>
              <a:gd name="adj" fmla="val 4103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12" name="Shape 10"/>
          <p:cNvSpPr/>
          <p:nvPr/>
        </p:nvSpPr>
        <p:spPr>
          <a:xfrm>
            <a:off x="4791456" y="1069848"/>
            <a:ext cx="1005840" cy="274320"/>
          </a:xfrm>
          <a:prstGeom prst="roundRect">
            <a:avLst>
              <a:gd name="adj" fmla="val 16667"/>
            </a:avLst>
          </a:prstGeom>
          <a:solidFill>
            <a:srgbClr val="CC3300"/>
          </a:solidFill>
          <a:ln w="12700">
            <a:solidFill>
              <a:srgbClr val="CC3300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4791456" y="1069848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DIRECT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5897880" y="1051560"/>
            <a:ext cx="2697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Lululemon</a:t>
            </a:r>
            <a:endParaRPr lang="en-US" sz="1500" dirty="0"/>
          </a:p>
        </p:txBody>
      </p:sp>
      <p:sp>
        <p:nvSpPr>
          <p:cNvPr id="15" name="Text 13"/>
          <p:cNvSpPr/>
          <p:nvPr/>
        </p:nvSpPr>
        <p:spPr>
          <a:xfrm>
            <a:off x="4773168" y="1435608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~$9.6bn</a:t>
            </a:r>
            <a:endParaRPr lang="en-US" sz="2200" dirty="0"/>
          </a:p>
        </p:txBody>
      </p:sp>
      <p:sp>
        <p:nvSpPr>
          <p:cNvPr id="16" name="Text 14"/>
          <p:cNvSpPr/>
          <p:nvPr/>
        </p:nvSpPr>
        <p:spPr>
          <a:xfrm>
            <a:off x="4773168" y="1965960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FY2023 Revenue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6263640" y="1435608"/>
            <a:ext cx="237744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Closest strategic parallel — community ambassador model, premium positioning, women's focus. Competes in Gymshark's highest-growth category.</a:t>
            </a:r>
            <a:endParaRPr lang="en-US" sz="1150" dirty="0"/>
          </a:p>
        </p:txBody>
      </p:sp>
      <p:sp>
        <p:nvSpPr>
          <p:cNvPr id="18" name="Shape 16"/>
          <p:cNvSpPr/>
          <p:nvPr/>
        </p:nvSpPr>
        <p:spPr>
          <a:xfrm>
            <a:off x="365760" y="2907792"/>
            <a:ext cx="4114800" cy="1783080"/>
          </a:xfrm>
          <a:prstGeom prst="roundRect">
            <a:avLst>
              <a:gd name="adj" fmla="val 4103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19" name="Shape 17"/>
          <p:cNvSpPr/>
          <p:nvPr/>
        </p:nvSpPr>
        <p:spPr>
          <a:xfrm>
            <a:off x="493776" y="3017520"/>
            <a:ext cx="1005840" cy="274320"/>
          </a:xfrm>
          <a:prstGeom prst="roundRect">
            <a:avLst>
              <a:gd name="adj" fmla="val 16667"/>
            </a:avLst>
          </a:prstGeom>
          <a:solidFill>
            <a:srgbClr val="336699"/>
          </a:solidFill>
          <a:ln w="12700">
            <a:solidFill>
              <a:srgbClr val="336699"/>
            </a:solidFill>
            <a:prstDash val="solid"/>
          </a:ln>
        </p:spPr>
      </p:sp>
      <p:sp>
        <p:nvSpPr>
          <p:cNvPr id="20" name="Text 18"/>
          <p:cNvSpPr/>
          <p:nvPr/>
        </p:nvSpPr>
        <p:spPr>
          <a:xfrm>
            <a:off x="493776" y="301752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INDIRECT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600200" y="2999232"/>
            <a:ext cx="2697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ASOS Activewear</a:t>
            </a:r>
            <a:endParaRPr lang="en-US" sz="1500" dirty="0"/>
          </a:p>
        </p:txBody>
      </p:sp>
      <p:sp>
        <p:nvSpPr>
          <p:cNvPr id="22" name="Text 20"/>
          <p:cNvSpPr/>
          <p:nvPr/>
        </p:nvSpPr>
        <p:spPr>
          <a:xfrm>
            <a:off x="475488" y="3383280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Multi-brand</a:t>
            </a:r>
            <a:endParaRPr lang="en-US" sz="2200" dirty="0"/>
          </a:p>
        </p:txBody>
      </p:sp>
      <p:sp>
        <p:nvSpPr>
          <p:cNvPr id="23" name="Text 21"/>
          <p:cNvSpPr/>
          <p:nvPr/>
        </p:nvSpPr>
        <p:spPr>
          <a:xfrm>
            <a:off x="475488" y="391363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Marketplace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1965960" y="3383280"/>
            <a:ext cx="237744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 comparison across competing activewear brands on one platform could divert price-sensitive customers away from gymshark.com.</a:t>
            </a:r>
            <a:endParaRPr lang="en-US" sz="1150" dirty="0"/>
          </a:p>
        </p:txBody>
      </p:sp>
      <p:sp>
        <p:nvSpPr>
          <p:cNvPr id="25" name="Shape 23"/>
          <p:cNvSpPr/>
          <p:nvPr/>
        </p:nvSpPr>
        <p:spPr>
          <a:xfrm>
            <a:off x="4663440" y="2907792"/>
            <a:ext cx="4114800" cy="1783080"/>
          </a:xfrm>
          <a:prstGeom prst="roundRect">
            <a:avLst>
              <a:gd name="adj" fmla="val 4103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26" name="Shape 24"/>
          <p:cNvSpPr/>
          <p:nvPr/>
        </p:nvSpPr>
        <p:spPr>
          <a:xfrm>
            <a:off x="4791456" y="3017520"/>
            <a:ext cx="1005840" cy="274320"/>
          </a:xfrm>
          <a:prstGeom prst="roundRect">
            <a:avLst>
              <a:gd name="adj" fmla="val 16667"/>
            </a:avLst>
          </a:prstGeom>
          <a:solidFill>
            <a:srgbClr val="336699"/>
          </a:solidFill>
          <a:ln w="12700">
            <a:solidFill>
              <a:srgbClr val="336699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4791456" y="3017520"/>
            <a:ext cx="10058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INDIRECT</a:t>
            </a:r>
            <a:endParaRPr lang="en-US" sz="900" dirty="0"/>
          </a:p>
        </p:txBody>
      </p:sp>
      <p:sp>
        <p:nvSpPr>
          <p:cNvPr id="28" name="Text 26"/>
          <p:cNvSpPr/>
          <p:nvPr/>
        </p:nvSpPr>
        <p:spPr>
          <a:xfrm>
            <a:off x="5897880" y="2999232"/>
            <a:ext cx="26974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Primark Athletics</a:t>
            </a:r>
            <a:endParaRPr lang="en-US" sz="1500" dirty="0"/>
          </a:p>
        </p:txBody>
      </p:sp>
      <p:sp>
        <p:nvSpPr>
          <p:cNvPr id="29" name="Text 27"/>
          <p:cNvSpPr/>
          <p:nvPr/>
        </p:nvSpPr>
        <p:spPr>
          <a:xfrm>
            <a:off x="4773168" y="3383280"/>
            <a:ext cx="1417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&lt; £15</a:t>
            </a:r>
            <a:endParaRPr lang="en-US" sz="2200" dirty="0"/>
          </a:p>
        </p:txBody>
      </p:sp>
      <p:sp>
        <p:nvSpPr>
          <p:cNvPr id="30" name="Text 28"/>
          <p:cNvSpPr/>
          <p:nvPr/>
        </p:nvSpPr>
        <p:spPr>
          <a:xfrm>
            <a:off x="4773168" y="3913632"/>
            <a:ext cx="1417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Entry-level price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6263640" y="3383280"/>
            <a:ext cx="237744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Affordable gym wear targets budget-conscious end of Gymshark's demographic. Substitution risk for casual trainers who won't pay the premium.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365760" y="4818888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Nike Inc. (2023); Lululemon Athletica (2024)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8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Market Segmentation &amp; 4Ps</a:t>
            </a:r>
            <a:endParaRPr lang="en-US" sz="3400" dirty="0"/>
          </a:p>
        </p:txBody>
      </p:sp>
      <p:sp>
        <p:nvSpPr>
          <p:cNvPr id="3" name="Shape 1"/>
          <p:cNvSpPr/>
          <p:nvPr/>
        </p:nvSpPr>
        <p:spPr>
          <a:xfrm>
            <a:off x="457200" y="777240"/>
            <a:ext cx="2194560" cy="54864"/>
          </a:xfrm>
          <a:prstGeom prst="rect">
            <a:avLst/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365760" y="960120"/>
            <a:ext cx="2011680" cy="1353312"/>
          </a:xfrm>
          <a:prstGeom prst="roundRect">
            <a:avLst>
              <a:gd name="adj" fmla="val 5405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5" name="Text 3"/>
          <p:cNvSpPr/>
          <p:nvPr/>
        </p:nvSpPr>
        <p:spPr>
          <a:xfrm>
            <a:off x="457200" y="1033272"/>
            <a:ext cx="1828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DEMOGRAPHIC</a:t>
            </a:r>
            <a:endParaRPr lang="en-US" sz="1050" dirty="0"/>
          </a:p>
        </p:txBody>
      </p:sp>
      <p:sp>
        <p:nvSpPr>
          <p:cNvPr id="6" name="Text 4"/>
          <p:cNvSpPr/>
          <p:nvPr/>
        </p:nvSpPr>
        <p:spPr>
          <a:xfrm>
            <a:off x="457200" y="1389888"/>
            <a:ext cx="18288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 16–34  |  Gender-inclusive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£35–£60 price comfort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2542032" y="960120"/>
            <a:ext cx="2011680" cy="1353312"/>
          </a:xfrm>
          <a:prstGeom prst="roundRect">
            <a:avLst>
              <a:gd name="adj" fmla="val 5405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8" name="Text 6"/>
          <p:cNvSpPr/>
          <p:nvPr/>
        </p:nvSpPr>
        <p:spPr>
          <a:xfrm>
            <a:off x="2633472" y="1033272"/>
            <a:ext cx="1828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PSYCHOGRAPHIC</a:t>
            </a: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2633472" y="1389888"/>
            <a:ext cx="18288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Fitness as identity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Aspirational &amp; community-driven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718304" y="960120"/>
            <a:ext cx="2011680" cy="1353312"/>
          </a:xfrm>
          <a:prstGeom prst="roundRect">
            <a:avLst>
              <a:gd name="adj" fmla="val 5405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11" name="Text 9"/>
          <p:cNvSpPr/>
          <p:nvPr/>
        </p:nvSpPr>
        <p:spPr>
          <a:xfrm>
            <a:off x="4809744" y="1033272"/>
            <a:ext cx="1828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GEOGRAPHIC</a:t>
            </a:r>
            <a:endParaRPr lang="en-US" sz="1050" dirty="0"/>
          </a:p>
        </p:txBody>
      </p:sp>
      <p:sp>
        <p:nvSpPr>
          <p:cNvPr id="12" name="Text 10"/>
          <p:cNvSpPr/>
          <p:nvPr/>
        </p:nvSpPr>
        <p:spPr>
          <a:xfrm>
            <a:off x="4809744" y="1389888"/>
            <a:ext cx="18288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USA, UK, Canada, Australia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Urban digital-first consumers</a:t>
            </a:r>
            <a:endParaRPr lang="en-US" sz="1100" dirty="0"/>
          </a:p>
        </p:txBody>
      </p:sp>
      <p:sp>
        <p:nvSpPr>
          <p:cNvPr id="13" name="Shape 11"/>
          <p:cNvSpPr/>
          <p:nvPr/>
        </p:nvSpPr>
        <p:spPr>
          <a:xfrm>
            <a:off x="6894576" y="960120"/>
            <a:ext cx="2011680" cy="1353312"/>
          </a:xfrm>
          <a:prstGeom prst="roundRect">
            <a:avLst>
              <a:gd name="adj" fmla="val 5405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14" name="Text 12"/>
          <p:cNvSpPr/>
          <p:nvPr/>
        </p:nvSpPr>
        <p:spPr>
          <a:xfrm>
            <a:off x="6986016" y="1033272"/>
            <a:ext cx="182880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5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6986016" y="1389888"/>
            <a:ext cx="18288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drop followers</a:t>
            </a:r>
            <a:endParaRPr lang="en-US" sz="1100" dirty="0"/>
          </a:p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High brand loyalty &amp; UGC participation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365760" y="2468880"/>
            <a:ext cx="2011680" cy="2286000"/>
          </a:xfrm>
          <a:prstGeom prst="roundRect">
            <a:avLst>
              <a:gd name="adj" fmla="val 3636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7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488" y="2560320"/>
            <a:ext cx="384048" cy="384048"/>
          </a:xfrm>
          <a:prstGeom prst="rect">
            <a:avLst/>
          </a:prstGeom>
        </p:spPr>
      </p:pic>
      <p:sp>
        <p:nvSpPr>
          <p:cNvPr id="18" name="Text 15"/>
          <p:cNvSpPr/>
          <p:nvPr/>
        </p:nvSpPr>
        <p:spPr>
          <a:xfrm>
            <a:off x="960120" y="2560320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PRODUCT</a:t>
            </a:r>
            <a:endParaRPr lang="en-US" sz="1200" dirty="0"/>
          </a:p>
        </p:txBody>
      </p:sp>
      <p:sp>
        <p:nvSpPr>
          <p:cNvPr id="19" name="Text 16"/>
          <p:cNvSpPr/>
          <p:nvPr/>
        </p:nvSpPr>
        <p:spPr>
          <a:xfrm>
            <a:off x="457200" y="3017520"/>
            <a:ext cx="182880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Nylon-elastane blends — real performance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Seasonal drops — scarcity &amp; anticipation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Women's range: key growth category</a:t>
            </a:r>
            <a:endParaRPr lang="en-US" sz="1100" dirty="0"/>
          </a:p>
        </p:txBody>
      </p:sp>
      <p:sp>
        <p:nvSpPr>
          <p:cNvPr id="20" name="Shape 17"/>
          <p:cNvSpPr/>
          <p:nvPr/>
        </p:nvSpPr>
        <p:spPr>
          <a:xfrm>
            <a:off x="2542032" y="2468880"/>
            <a:ext cx="2011680" cy="2286000"/>
          </a:xfrm>
          <a:prstGeom prst="roundRect">
            <a:avLst>
              <a:gd name="adj" fmla="val 3636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2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1760" y="2560320"/>
            <a:ext cx="384048" cy="384048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3136392" y="2560320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PRICE</a:t>
            </a:r>
            <a:endParaRPr lang="en-US" sz="1200" dirty="0"/>
          </a:p>
        </p:txBody>
      </p:sp>
      <p:sp>
        <p:nvSpPr>
          <p:cNvPr id="23" name="Text 19"/>
          <p:cNvSpPr/>
          <p:nvPr/>
        </p:nvSpPr>
        <p:spPr>
          <a:xfrm>
            <a:off x="2633472" y="3017520"/>
            <a:ext cx="182880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Masstige: £45–£55 vs Lululemon £98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Black Friday events — new customer acquisition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 permanent discounting</a:t>
            </a:r>
            <a:endParaRPr lang="en-US" sz="1100" dirty="0"/>
          </a:p>
        </p:txBody>
      </p:sp>
      <p:sp>
        <p:nvSpPr>
          <p:cNvPr id="24" name="Shape 20"/>
          <p:cNvSpPr/>
          <p:nvPr/>
        </p:nvSpPr>
        <p:spPr>
          <a:xfrm>
            <a:off x="4718304" y="2468880"/>
            <a:ext cx="2011680" cy="2286000"/>
          </a:xfrm>
          <a:prstGeom prst="roundRect">
            <a:avLst>
              <a:gd name="adj" fmla="val 3636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25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032" y="2560320"/>
            <a:ext cx="384048" cy="384048"/>
          </a:xfrm>
          <a:prstGeom prst="rect">
            <a:avLst/>
          </a:prstGeom>
        </p:spPr>
      </p:pic>
      <p:sp>
        <p:nvSpPr>
          <p:cNvPr id="26" name="Text 21"/>
          <p:cNvSpPr/>
          <p:nvPr/>
        </p:nvSpPr>
        <p:spPr>
          <a:xfrm>
            <a:off x="5312664" y="2560320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PLACE</a:t>
            </a:r>
            <a:endParaRPr lang="en-US" sz="1200" dirty="0"/>
          </a:p>
        </p:txBody>
      </p:sp>
      <p:sp>
        <p:nvSpPr>
          <p:cNvPr id="27" name="Text 22"/>
          <p:cNvSpPr/>
          <p:nvPr/>
        </p:nvSpPr>
        <p:spPr>
          <a:xfrm>
            <a:off x="4809744" y="3017520"/>
            <a:ext cx="182880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99%+ DTC via gymshark.com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Regent St flagship (2022) — brand experience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Regional fulfilment hubs globally</a:t>
            </a:r>
            <a:endParaRPr lang="en-US" sz="1100" dirty="0"/>
          </a:p>
        </p:txBody>
      </p:sp>
      <p:sp>
        <p:nvSpPr>
          <p:cNvPr id="28" name="Shape 23"/>
          <p:cNvSpPr/>
          <p:nvPr/>
        </p:nvSpPr>
        <p:spPr>
          <a:xfrm>
            <a:off x="6894576" y="2468880"/>
            <a:ext cx="2011680" cy="2286000"/>
          </a:xfrm>
          <a:prstGeom prst="roundRect">
            <a:avLst>
              <a:gd name="adj" fmla="val 3636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29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4304" y="2560320"/>
            <a:ext cx="384048" cy="384048"/>
          </a:xfrm>
          <a:prstGeom prst="rect">
            <a:avLst/>
          </a:prstGeom>
        </p:spPr>
      </p:pic>
      <p:sp>
        <p:nvSpPr>
          <p:cNvPr id="30" name="Text 24"/>
          <p:cNvSpPr/>
          <p:nvPr/>
        </p:nvSpPr>
        <p:spPr>
          <a:xfrm>
            <a:off x="7488936" y="2560320"/>
            <a:ext cx="13258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PROMOTION</a:t>
            </a:r>
            <a:endParaRPr lang="en-US" sz="1200" dirty="0"/>
          </a:p>
        </p:txBody>
      </p:sp>
      <p:sp>
        <p:nvSpPr>
          <p:cNvPr id="31" name="Text 25"/>
          <p:cNvSpPr/>
          <p:nvPr/>
        </p:nvSpPr>
        <p:spPr>
          <a:xfrm>
            <a:off x="6986016" y="3017520"/>
            <a:ext cx="1828800" cy="1600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70+ Athlete ambassadors, 100M+ reach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#Gymshark66 — millions of UGC posts</a:t>
            </a:r>
            <a:endParaRPr lang="en-US" sz="1100" dirty="0"/>
          </a:p>
          <a:p>
            <a:pPr marL="342900" indent="-342900">
              <a:buSzPct val="100000"/>
              <a:buChar char="•"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Email/SMS CRM drives launch-day spikes</a:t>
            </a:r>
            <a:endParaRPr lang="en-US" sz="1100" dirty="0"/>
          </a:p>
        </p:txBody>
      </p:sp>
      <p:sp>
        <p:nvSpPr>
          <p:cNvPr id="32" name="Text 26"/>
          <p:cNvSpPr/>
          <p:nvPr/>
        </p:nvSpPr>
        <p:spPr>
          <a:xfrm>
            <a:off x="365760" y="4818888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Kotler and Armstrong (2021)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1111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4124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Online Marketing Strategies</a:t>
            </a:r>
            <a:endParaRPr lang="en-US" sz="3400" dirty="0"/>
          </a:p>
        </p:txBody>
      </p:sp>
      <p:sp>
        <p:nvSpPr>
          <p:cNvPr id="3" name="Shape 1"/>
          <p:cNvSpPr/>
          <p:nvPr/>
        </p:nvSpPr>
        <p:spPr>
          <a:xfrm>
            <a:off x="457200" y="777240"/>
            <a:ext cx="2377440" cy="54864"/>
          </a:xfrm>
          <a:prstGeom prst="rect">
            <a:avLst/>
          </a:prstGeom>
          <a:solidFill>
            <a:srgbClr val="C8FF00"/>
          </a:solidFill>
          <a:ln w="12700">
            <a:solidFill>
              <a:srgbClr val="C8FF00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365760" y="960120"/>
            <a:ext cx="8412480" cy="1207008"/>
          </a:xfrm>
          <a:prstGeom prst="roundRect">
            <a:avLst>
              <a:gd name="adj" fmla="val 6061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1307592"/>
            <a:ext cx="475488" cy="475488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170432" y="105156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Influencer &amp; Ambassador Programme</a:t>
            </a:r>
            <a:endParaRPr lang="en-US" sz="1400" dirty="0"/>
          </a:p>
        </p:txBody>
      </p:sp>
      <p:sp>
        <p:nvSpPr>
          <p:cNvPr id="7" name="Text 4"/>
          <p:cNvSpPr/>
          <p:nvPr/>
        </p:nvSpPr>
        <p:spPr>
          <a:xfrm>
            <a:off x="1170432" y="1435608"/>
            <a:ext cx="5349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70+ Gymshark Athletes — combined 100M+ social following. Gifting-based model from 2013: authentic advocacy, not paid endorsement. Ambassadors co-create products and attend events.</a:t>
            </a:r>
            <a:endParaRPr lang="en-US" sz="1150" dirty="0"/>
          </a:p>
        </p:txBody>
      </p:sp>
      <p:sp>
        <p:nvSpPr>
          <p:cNvPr id="8" name="Shape 5"/>
          <p:cNvSpPr/>
          <p:nvPr/>
        </p:nvSpPr>
        <p:spPr>
          <a:xfrm>
            <a:off x="6675120" y="1051560"/>
            <a:ext cx="1920240" cy="1024128"/>
          </a:xfrm>
          <a:prstGeom prst="roundRect">
            <a:avLst>
              <a:gd name="adj" fmla="val 5357"/>
            </a:avLst>
          </a:prstGeom>
          <a:solidFill>
            <a:srgbClr val="111111"/>
          </a:solidFill>
          <a:ln w="12700">
            <a:solidFill>
              <a:srgbClr val="444444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6675120" y="1106424"/>
            <a:ext cx="1920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40%</a:t>
            </a:r>
            <a:endParaRPr lang="en-US" sz="2600" dirty="0"/>
          </a:p>
        </p:txBody>
      </p:sp>
      <p:sp>
        <p:nvSpPr>
          <p:cNvPr id="10" name="Text 7"/>
          <p:cNvSpPr/>
          <p:nvPr/>
        </p:nvSpPr>
        <p:spPr>
          <a:xfrm>
            <a:off x="6675120" y="1572768"/>
            <a:ext cx="1920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 early sales from Instagram (ResearchGate, 2020)</a:t>
            </a:r>
            <a:endParaRPr lang="en-US" sz="900" dirty="0"/>
          </a:p>
        </p:txBody>
      </p:sp>
      <p:sp>
        <p:nvSpPr>
          <p:cNvPr id="11" name="Shape 8"/>
          <p:cNvSpPr/>
          <p:nvPr/>
        </p:nvSpPr>
        <p:spPr>
          <a:xfrm>
            <a:off x="365760" y="2286000"/>
            <a:ext cx="8412480" cy="1207008"/>
          </a:xfrm>
          <a:prstGeom prst="roundRect">
            <a:avLst>
              <a:gd name="adj" fmla="val 6061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2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2633472"/>
            <a:ext cx="475488" cy="475488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1170432" y="237744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Media Community Building</a:t>
            </a:r>
            <a:endParaRPr lang="en-US" sz="1400" dirty="0"/>
          </a:p>
        </p:txBody>
      </p:sp>
      <p:sp>
        <p:nvSpPr>
          <p:cNvPr id="14" name="Text 10"/>
          <p:cNvSpPr/>
          <p:nvPr/>
        </p:nvSpPr>
        <p:spPr>
          <a:xfrm>
            <a:off x="1170432" y="2761488"/>
            <a:ext cx="5349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Platform-native content: lifestyle on Instagram, challenges on TikTok, documentary on YouTube. #Gymshark66 generated 700K+ posts. Customers become unpaid brand ambassadors.</a:t>
            </a:r>
            <a:endParaRPr lang="en-US" sz="1150" dirty="0"/>
          </a:p>
        </p:txBody>
      </p:sp>
      <p:sp>
        <p:nvSpPr>
          <p:cNvPr id="15" name="Shape 11"/>
          <p:cNvSpPr/>
          <p:nvPr/>
        </p:nvSpPr>
        <p:spPr>
          <a:xfrm>
            <a:off x="6675120" y="2377440"/>
            <a:ext cx="1920240" cy="1024128"/>
          </a:xfrm>
          <a:prstGeom prst="roundRect">
            <a:avLst>
              <a:gd name="adj" fmla="val 5357"/>
            </a:avLst>
          </a:prstGeom>
          <a:solidFill>
            <a:srgbClr val="111111"/>
          </a:solidFill>
          <a:ln w="12700">
            <a:solidFill>
              <a:srgbClr val="444444"/>
            </a:solidFill>
            <a:prstDash val="solid"/>
          </a:ln>
        </p:spPr>
      </p:sp>
      <p:sp>
        <p:nvSpPr>
          <p:cNvPr id="16" name="Text 12"/>
          <p:cNvSpPr/>
          <p:nvPr/>
        </p:nvSpPr>
        <p:spPr>
          <a:xfrm>
            <a:off x="6675120" y="2432304"/>
            <a:ext cx="1920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18M+</a:t>
            </a:r>
            <a:endParaRPr lang="en-US" sz="2600" dirty="0"/>
          </a:p>
        </p:txBody>
      </p:sp>
      <p:sp>
        <p:nvSpPr>
          <p:cNvPr id="17" name="Text 13"/>
          <p:cNvSpPr/>
          <p:nvPr/>
        </p:nvSpPr>
        <p:spPr>
          <a:xfrm>
            <a:off x="6675120" y="2898648"/>
            <a:ext cx="1920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Instagram followers</a:t>
            </a:r>
            <a:endParaRPr lang="en-US" sz="900" dirty="0"/>
          </a:p>
        </p:txBody>
      </p:sp>
      <p:sp>
        <p:nvSpPr>
          <p:cNvPr id="18" name="Shape 14"/>
          <p:cNvSpPr/>
          <p:nvPr/>
        </p:nvSpPr>
        <p:spPr>
          <a:xfrm>
            <a:off x="365760" y="3611880"/>
            <a:ext cx="8412480" cy="1207008"/>
          </a:xfrm>
          <a:prstGeom prst="roundRect">
            <a:avLst>
              <a:gd name="adj" fmla="val 6061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9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3959352"/>
            <a:ext cx="475488" cy="475488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1170432" y="3703320"/>
            <a:ext cx="5349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CRM &amp; Retention Marketing</a:t>
            </a:r>
            <a:endParaRPr lang="en-US" sz="1400" dirty="0"/>
          </a:p>
        </p:txBody>
      </p:sp>
      <p:sp>
        <p:nvSpPr>
          <p:cNvPr id="21" name="Text 16"/>
          <p:cNvSpPr/>
          <p:nvPr/>
        </p:nvSpPr>
        <p:spPr>
          <a:xfrm>
            <a:off x="1170432" y="4087368"/>
            <a:ext cx="5349240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Sophisticated email/SMS: personalised launch alerts, early-access for loyal customers, post-purchase sequences. Launch-day campaigns generate multi-million revenue within 24 hours.</a:t>
            </a:r>
            <a:endParaRPr lang="en-US" sz="1150" dirty="0"/>
          </a:p>
        </p:txBody>
      </p:sp>
      <p:sp>
        <p:nvSpPr>
          <p:cNvPr id="22" name="Shape 17"/>
          <p:cNvSpPr/>
          <p:nvPr/>
        </p:nvSpPr>
        <p:spPr>
          <a:xfrm>
            <a:off x="6675120" y="3703320"/>
            <a:ext cx="1920240" cy="1024128"/>
          </a:xfrm>
          <a:prstGeom prst="roundRect">
            <a:avLst>
              <a:gd name="adj" fmla="val 5357"/>
            </a:avLst>
          </a:prstGeom>
          <a:solidFill>
            <a:srgbClr val="111111"/>
          </a:solidFill>
          <a:ln w="12700">
            <a:solidFill>
              <a:srgbClr val="444444"/>
            </a:solidFill>
            <a:prstDash val="solid"/>
          </a:ln>
        </p:spPr>
      </p:sp>
      <p:sp>
        <p:nvSpPr>
          <p:cNvPr id="23" name="Text 18"/>
          <p:cNvSpPr/>
          <p:nvPr/>
        </p:nvSpPr>
        <p:spPr>
          <a:xfrm>
            <a:off x="6675120" y="3758184"/>
            <a:ext cx="1920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£600m+</a:t>
            </a:r>
            <a:endParaRPr lang="en-US" sz="2600" dirty="0"/>
          </a:p>
        </p:txBody>
      </p:sp>
      <p:sp>
        <p:nvSpPr>
          <p:cNvPr id="24" name="Text 19"/>
          <p:cNvSpPr/>
          <p:nvPr/>
        </p:nvSpPr>
        <p:spPr>
          <a:xfrm>
            <a:off x="6675120" y="4224528"/>
            <a:ext cx="192024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FY2024 Revenue (Drapers, 2025)</a:t>
            </a:r>
            <a:endParaRPr lang="en-US" sz="900" dirty="0"/>
          </a:p>
        </p:txBody>
      </p:sp>
      <p:sp>
        <p:nvSpPr>
          <p:cNvPr id="25" name="Text 20"/>
          <p:cNvSpPr/>
          <p:nvPr/>
        </p:nvSpPr>
        <p:spPr>
          <a:xfrm>
            <a:off x="365760" y="4818888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ResearchGate (2020); Drapers (2025)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8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600" b="1" dirty="0">
                <a:solidFill>
                  <a:srgbClr val="1A1A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Financial Planning</a:t>
            </a:r>
            <a:endParaRPr lang="en-US" sz="3600" dirty="0"/>
          </a:p>
        </p:txBody>
      </p:sp>
      <p:sp>
        <p:nvSpPr>
          <p:cNvPr id="3" name="Shape 1"/>
          <p:cNvSpPr/>
          <p:nvPr/>
        </p:nvSpPr>
        <p:spPr>
          <a:xfrm>
            <a:off x="457200" y="777240"/>
            <a:ext cx="1737360" cy="54864"/>
          </a:xfrm>
          <a:prstGeom prst="rect">
            <a:avLst/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</p:spPr>
      </p:sp>
      <p:graphicFrame>
        <p:nvGraphicFramePr>
          <p:cNvPr id="4" name="Chart 0" descr=""/>
          <p:cNvGraphicFramePr/>
          <p:nvPr/>
        </p:nvGraphicFramePr>
        <p:xfrm>
          <a:off x="365760" y="960120"/>
          <a:ext cx="5212080" cy="338328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1"/>
          </a:graphicData>
        </a:graphic>
      </p:graphicFrame>
      <p:sp>
        <p:nvSpPr>
          <p:cNvPr id="5" name="Shape 2"/>
          <p:cNvSpPr/>
          <p:nvPr/>
        </p:nvSpPr>
        <p:spPr>
          <a:xfrm>
            <a:off x="5806440" y="960120"/>
            <a:ext cx="2971800" cy="1024128"/>
          </a:xfrm>
          <a:prstGeom prst="roundRect">
            <a:avLst>
              <a:gd name="adj" fmla="val 714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6" name="Text 3"/>
          <p:cNvSpPr/>
          <p:nvPr/>
        </p:nvSpPr>
        <p:spPr>
          <a:xfrm>
            <a:off x="5943600" y="1051560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2012 — Start-Up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5943600" y="1399032"/>
            <a:ext cx="2697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£1,000 personal savings. eBay screen-printing machine. Zero external funding.</a:t>
            </a:r>
            <a:endParaRPr lang="en-US" sz="1100" dirty="0"/>
          </a:p>
        </p:txBody>
      </p:sp>
      <p:sp>
        <p:nvSpPr>
          <p:cNvPr id="8" name="Shape 5"/>
          <p:cNvSpPr/>
          <p:nvPr/>
        </p:nvSpPr>
        <p:spPr>
          <a:xfrm>
            <a:off x="5806440" y="2103120"/>
            <a:ext cx="2971800" cy="1024128"/>
          </a:xfrm>
          <a:prstGeom prst="roundRect">
            <a:avLst>
              <a:gd name="adj" fmla="val 714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9" name="Text 6"/>
          <p:cNvSpPr/>
          <p:nvPr/>
        </p:nvSpPr>
        <p:spPr>
          <a:xfrm>
            <a:off x="5943600" y="2194560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2012–2020 — Bootstrapped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943600" y="2542032"/>
            <a:ext cx="2697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Self-funded via reinvested profit. £0 → £258m with no institutional capital.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5806440" y="3246120"/>
            <a:ext cx="2971800" cy="1024128"/>
          </a:xfrm>
          <a:prstGeom prst="roundRect">
            <a:avLst>
              <a:gd name="adj" fmla="val 714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sp>
        <p:nvSpPr>
          <p:cNvPr id="12" name="Text 9"/>
          <p:cNvSpPr/>
          <p:nvPr/>
        </p:nvSpPr>
        <p:spPr>
          <a:xfrm>
            <a:off x="5943600" y="3337560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Aug 2020 — General Atlantic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5943600" y="3685032"/>
            <a:ext cx="269748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21% stake acquired. Ben Francis increases to 70%+ equity. Capital for acceleration, not survival.</a:t>
            </a:r>
            <a:endParaRPr lang="en-US" sz="1100" dirty="0"/>
          </a:p>
        </p:txBody>
      </p:sp>
      <p:sp>
        <p:nvSpPr>
          <p:cNvPr id="14" name="Shape 11"/>
          <p:cNvSpPr/>
          <p:nvPr/>
        </p:nvSpPr>
        <p:spPr>
          <a:xfrm>
            <a:off x="365760" y="4416552"/>
            <a:ext cx="2606040" cy="658368"/>
          </a:xfrm>
          <a:prstGeom prst="roundRect">
            <a:avLst>
              <a:gd name="adj" fmla="val 833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</p:spPr>
      </p:sp>
      <p:sp>
        <p:nvSpPr>
          <p:cNvPr id="15" name="Text 12"/>
          <p:cNvSpPr/>
          <p:nvPr/>
        </p:nvSpPr>
        <p:spPr>
          <a:xfrm>
            <a:off x="365760" y="4434840"/>
            <a:ext cx="2606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1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£600m+</a:t>
            </a:r>
            <a:endParaRPr lang="en-US" sz="2100" dirty="0"/>
          </a:p>
        </p:txBody>
      </p:sp>
      <p:sp>
        <p:nvSpPr>
          <p:cNvPr id="16" name="Text 13"/>
          <p:cNvSpPr/>
          <p:nvPr/>
        </p:nvSpPr>
        <p:spPr>
          <a:xfrm>
            <a:off x="365760" y="4745736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FY24 Revenue</a:t>
            </a:r>
            <a:endParaRPr lang="en-US" sz="1000" dirty="0"/>
          </a:p>
        </p:txBody>
      </p:sp>
      <p:sp>
        <p:nvSpPr>
          <p:cNvPr id="17" name="Shape 14"/>
          <p:cNvSpPr/>
          <p:nvPr/>
        </p:nvSpPr>
        <p:spPr>
          <a:xfrm>
            <a:off x="3227832" y="4416552"/>
            <a:ext cx="2606040" cy="658368"/>
          </a:xfrm>
          <a:prstGeom prst="roundRect">
            <a:avLst>
              <a:gd name="adj" fmla="val 833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</p:spPr>
      </p:sp>
      <p:sp>
        <p:nvSpPr>
          <p:cNvPr id="18" name="Text 15"/>
          <p:cNvSpPr/>
          <p:nvPr/>
        </p:nvSpPr>
        <p:spPr>
          <a:xfrm>
            <a:off x="3227832" y="4434840"/>
            <a:ext cx="2606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1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63%</a:t>
            </a:r>
            <a:endParaRPr lang="en-US" sz="2100" dirty="0"/>
          </a:p>
        </p:txBody>
      </p:sp>
      <p:sp>
        <p:nvSpPr>
          <p:cNvPr id="19" name="Text 16"/>
          <p:cNvSpPr/>
          <p:nvPr/>
        </p:nvSpPr>
        <p:spPr>
          <a:xfrm>
            <a:off x="3227832" y="4745736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Gross Margin</a:t>
            </a:r>
            <a:endParaRPr lang="en-US" sz="1000" dirty="0"/>
          </a:p>
        </p:txBody>
      </p:sp>
      <p:sp>
        <p:nvSpPr>
          <p:cNvPr id="20" name="Shape 17"/>
          <p:cNvSpPr/>
          <p:nvPr/>
        </p:nvSpPr>
        <p:spPr>
          <a:xfrm>
            <a:off x="6089904" y="4416552"/>
            <a:ext cx="2606040" cy="658368"/>
          </a:xfrm>
          <a:prstGeom prst="roundRect">
            <a:avLst>
              <a:gd name="adj" fmla="val 8333"/>
            </a:avLst>
          </a:prstGeom>
          <a:solidFill>
            <a:srgbClr val="1A1A1A"/>
          </a:solidFill>
          <a:ln w="12700">
            <a:solidFill>
              <a:srgbClr val="1A1A1A"/>
            </a:solidFill>
            <a:prstDash val="solid"/>
          </a:ln>
        </p:spPr>
      </p:sp>
      <p:sp>
        <p:nvSpPr>
          <p:cNvPr id="21" name="Text 18"/>
          <p:cNvSpPr/>
          <p:nvPr/>
        </p:nvSpPr>
        <p:spPr>
          <a:xfrm>
            <a:off x="6089904" y="4434840"/>
            <a:ext cx="2606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1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853</a:t>
            </a:r>
            <a:endParaRPr lang="en-US" sz="2100" dirty="0"/>
          </a:p>
        </p:txBody>
      </p:sp>
      <p:sp>
        <p:nvSpPr>
          <p:cNvPr id="22" name="Text 19"/>
          <p:cNvSpPr/>
          <p:nvPr/>
        </p:nvSpPr>
        <p:spPr>
          <a:xfrm>
            <a:off x="6089904" y="4745736"/>
            <a:ext cx="2606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Avg. Employees</a:t>
            </a:r>
            <a:endParaRPr lang="en-US" sz="1000" dirty="0"/>
          </a:p>
        </p:txBody>
      </p:sp>
      <p:sp>
        <p:nvSpPr>
          <p:cNvPr id="23" name="Text 20"/>
          <p:cNvSpPr/>
          <p:nvPr/>
        </p:nvSpPr>
        <p:spPr>
          <a:xfrm>
            <a:off x="365760" y="4965192"/>
            <a:ext cx="8412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8888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Sources: General Atlantic (2020); SGB Media (2024); Drapers (2025)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1111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01168"/>
            <a:ext cx="82296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Key Takeaways</a:t>
            </a:r>
            <a:endParaRPr lang="en-US" sz="3800" dirty="0"/>
          </a:p>
        </p:txBody>
      </p:sp>
      <p:sp>
        <p:nvSpPr>
          <p:cNvPr id="3" name="Shape 1"/>
          <p:cNvSpPr/>
          <p:nvPr/>
        </p:nvSpPr>
        <p:spPr>
          <a:xfrm>
            <a:off x="457200" y="777240"/>
            <a:ext cx="1645920" cy="54864"/>
          </a:xfrm>
          <a:prstGeom prst="rect">
            <a:avLst/>
          </a:prstGeom>
          <a:solidFill>
            <a:srgbClr val="C8FF00"/>
          </a:solidFill>
          <a:ln w="12700">
            <a:solidFill>
              <a:srgbClr val="C8FF00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365760" y="1005840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5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0352" y="1188720"/>
            <a:ext cx="457200" cy="4572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1115568" y="1097280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01</a:t>
            </a:r>
            <a:endParaRPr lang="en-US" sz="1800" dirty="0"/>
          </a:p>
        </p:txBody>
      </p:sp>
      <p:sp>
        <p:nvSpPr>
          <p:cNvPr id="7" name="Text 4"/>
          <p:cNvSpPr/>
          <p:nvPr/>
        </p:nvSpPr>
        <p:spPr>
          <a:xfrm>
            <a:off x="1691640" y="1115568"/>
            <a:ext cx="2606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 before product</a:t>
            </a:r>
            <a:endParaRPr lang="en-US" sz="1400" dirty="0"/>
          </a:p>
        </p:txBody>
      </p:sp>
      <p:sp>
        <p:nvSpPr>
          <p:cNvPr id="8" name="Text 5"/>
          <p:cNvSpPr/>
          <p:nvPr/>
        </p:nvSpPr>
        <p:spPr>
          <a:xfrm>
            <a:off x="548640" y="1700784"/>
            <a:ext cx="3749040" cy="8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Build an audience before you scale a range. Social trust is Gymshark's most defensible and least replicable asset.</a:t>
            </a:r>
            <a:endParaRPr lang="en-US" sz="1250" dirty="0"/>
          </a:p>
        </p:txBody>
      </p:sp>
      <p:sp>
        <p:nvSpPr>
          <p:cNvPr id="9" name="Shape 6"/>
          <p:cNvSpPr/>
          <p:nvPr/>
        </p:nvSpPr>
        <p:spPr>
          <a:xfrm>
            <a:off x="4709160" y="1005840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3752" y="1188720"/>
            <a:ext cx="457200" cy="457200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5458968" y="1097280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02</a:t>
            </a:r>
            <a:endParaRPr lang="en-US" sz="1800" dirty="0"/>
          </a:p>
        </p:txBody>
      </p:sp>
      <p:sp>
        <p:nvSpPr>
          <p:cNvPr id="12" name="Text 8"/>
          <p:cNvSpPr/>
          <p:nvPr/>
        </p:nvSpPr>
        <p:spPr>
          <a:xfrm>
            <a:off x="6035040" y="1115568"/>
            <a:ext cx="2606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DTC as a strategic choice</a:t>
            </a:r>
            <a:endParaRPr lang="en-US" sz="1400" dirty="0"/>
          </a:p>
        </p:txBody>
      </p:sp>
      <p:sp>
        <p:nvSpPr>
          <p:cNvPr id="13" name="Text 9"/>
          <p:cNvSpPr/>
          <p:nvPr/>
        </p:nvSpPr>
        <p:spPr>
          <a:xfrm>
            <a:off x="4892040" y="1700784"/>
            <a:ext cx="3749040" cy="8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Rejecting wholesale preserved margin, data ownership, and brand control — the foundation of profitable scaling.</a:t>
            </a:r>
            <a:endParaRPr lang="en-US" sz="1250" dirty="0"/>
          </a:p>
        </p:txBody>
      </p:sp>
      <p:sp>
        <p:nvSpPr>
          <p:cNvPr id="14" name="Shape 10"/>
          <p:cNvSpPr/>
          <p:nvPr/>
        </p:nvSpPr>
        <p:spPr>
          <a:xfrm>
            <a:off x="365760" y="2926080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352" y="3108960"/>
            <a:ext cx="457200" cy="457200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1115568" y="3017520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03</a:t>
            </a:r>
            <a:endParaRPr lang="en-US" sz="1800" dirty="0"/>
          </a:p>
        </p:txBody>
      </p:sp>
      <p:sp>
        <p:nvSpPr>
          <p:cNvPr id="17" name="Text 12"/>
          <p:cNvSpPr/>
          <p:nvPr/>
        </p:nvSpPr>
        <p:spPr>
          <a:xfrm>
            <a:off x="1691640" y="3035808"/>
            <a:ext cx="2606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Bootstrap then raise smart</a:t>
            </a:r>
            <a:endParaRPr lang="en-US" sz="1400" dirty="0"/>
          </a:p>
        </p:txBody>
      </p:sp>
      <p:sp>
        <p:nvSpPr>
          <p:cNvPr id="18" name="Text 13"/>
          <p:cNvSpPr/>
          <p:nvPr/>
        </p:nvSpPr>
        <p:spPr>
          <a:xfrm>
            <a:off x="548640" y="3621024"/>
            <a:ext cx="3749040" cy="8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Eight years organic growth, then one strategic minority investor. Founder retained 70%+ — intentional and rare.</a:t>
            </a:r>
            <a:endParaRPr lang="en-US" sz="1250" dirty="0"/>
          </a:p>
        </p:txBody>
      </p:sp>
      <p:sp>
        <p:nvSpPr>
          <p:cNvPr id="19" name="Shape 14"/>
          <p:cNvSpPr/>
          <p:nvPr/>
        </p:nvSpPr>
        <p:spPr>
          <a:xfrm>
            <a:off x="4709160" y="2926080"/>
            <a:ext cx="4114800" cy="1719072"/>
          </a:xfrm>
          <a:prstGeom prst="roundRect">
            <a:avLst>
              <a:gd name="adj" fmla="val 5319"/>
            </a:avLst>
          </a:prstGeom>
          <a:solidFill>
            <a:srgbClr val="222222"/>
          </a:solidFill>
          <a:ln w="12700">
            <a:solidFill>
              <a:srgbClr val="333333"/>
            </a:solidFill>
            <a:prstDash val="solid"/>
          </a:ln>
          <a:effectLst>
            <a:outerShdw sx="100000" sy="100000" kx="0" ky="0" algn="bl" rotWithShape="0" blurRad="101600" dist="38100" dir="2700000">
              <a:srgbClr val="000000">
                <a:alpha val="18000"/>
              </a:srgbClr>
            </a:outerShdw>
          </a:effectLst>
        </p:spPr>
      </p:sp>
      <p:pic>
        <p:nvPicPr>
          <p:cNvPr id="20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3752" y="3108960"/>
            <a:ext cx="457200" cy="457200"/>
          </a:xfrm>
          <a:prstGeom prst="rect">
            <a:avLst/>
          </a:prstGeom>
        </p:spPr>
      </p:pic>
      <p:sp>
        <p:nvSpPr>
          <p:cNvPr id="21" name="Text 15"/>
          <p:cNvSpPr/>
          <p:nvPr/>
        </p:nvSpPr>
        <p:spPr>
          <a:xfrm>
            <a:off x="5458968" y="3017520"/>
            <a:ext cx="50292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C8FF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04</a:t>
            </a:r>
            <a:endParaRPr lang="en-US" sz="1800" dirty="0"/>
          </a:p>
        </p:txBody>
      </p:sp>
      <p:sp>
        <p:nvSpPr>
          <p:cNvPr id="22" name="Text 16"/>
          <p:cNvSpPr/>
          <p:nvPr/>
        </p:nvSpPr>
        <p:spPr>
          <a:xfrm>
            <a:off x="6035040" y="3035808"/>
            <a:ext cx="26060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Omnichannel is now the risk</a:t>
            </a:r>
            <a:endParaRPr lang="en-US" sz="1400" dirty="0"/>
          </a:p>
        </p:txBody>
      </p:sp>
      <p:sp>
        <p:nvSpPr>
          <p:cNvPr id="23" name="Text 17"/>
          <p:cNvSpPr/>
          <p:nvPr/>
        </p:nvSpPr>
        <p:spPr>
          <a:xfrm>
            <a:off x="4892040" y="3621024"/>
            <a:ext cx="3749040" cy="8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E0E0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Expanding to wholesale and retail while protecting brand premium is Gymshark's defining strategic challenge for 2025+.</a:t>
            </a:r>
            <a:endParaRPr lang="en-US" sz="1250" dirty="0"/>
          </a:p>
        </p:txBody>
      </p:sp>
      <p:sp>
        <p:nvSpPr>
          <p:cNvPr id="24" name="Text 18"/>
          <p:cNvSpPr/>
          <p:nvPr/>
        </p:nvSpPr>
        <p:spPr>
          <a:xfrm>
            <a:off x="365760" y="4818888"/>
            <a:ext cx="8412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4444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Angel David Udrea  |  2429380  |  LCBB5013  |  Vasilios Tavlaridis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Gymshark Ltd – Business Plan Presentation</dc:title>
  <dc:subject>PptxGenJS Presentation</dc:subject>
  <dc:creator>Angel David Udrea</dc:creator>
  <cp:lastModifiedBy>Angel David Udrea</cp:lastModifiedBy>
  <cp:revision>1</cp:revision>
  <dcterms:created xsi:type="dcterms:W3CDTF">2026-07-13T11:08:36Z</dcterms:created>
  <dcterms:modified xsi:type="dcterms:W3CDTF">2026-07-13T11:08:36Z</dcterms:modified>
</cp:coreProperties>
</file>