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1"/>
  </p:notesMasterIdLst>
  <p:sldIdLst>
    <p:sldId id="256" r:id="rId3"/>
    <p:sldId id="257" r:id="rId4"/>
    <p:sldId id="316" r:id="rId5"/>
    <p:sldId id="288" r:id="rId6"/>
    <p:sldId id="286" r:id="rId7"/>
    <p:sldId id="287" r:id="rId8"/>
    <p:sldId id="261" r:id="rId9"/>
    <p:sldId id="296" r:id="rId10"/>
    <p:sldId id="297" r:id="rId11"/>
    <p:sldId id="289" r:id="rId12"/>
    <p:sldId id="329" r:id="rId13"/>
    <p:sldId id="310" r:id="rId14"/>
    <p:sldId id="264" r:id="rId15"/>
    <p:sldId id="330" r:id="rId16"/>
    <p:sldId id="331" r:id="rId17"/>
    <p:sldId id="265" r:id="rId18"/>
    <p:sldId id="303" r:id="rId19"/>
    <p:sldId id="266" r:id="rId20"/>
    <p:sldId id="332" r:id="rId21"/>
    <p:sldId id="281" r:id="rId22"/>
    <p:sldId id="292" r:id="rId23"/>
    <p:sldId id="317" r:id="rId24"/>
    <p:sldId id="333" r:id="rId25"/>
    <p:sldId id="321" r:id="rId26"/>
    <p:sldId id="312" r:id="rId27"/>
    <p:sldId id="318" r:id="rId28"/>
    <p:sldId id="284" r:id="rId29"/>
    <p:sldId id="336" r:id="rId30"/>
    <p:sldId id="285" r:id="rId31"/>
    <p:sldId id="259" r:id="rId32"/>
    <p:sldId id="334" r:id="rId33"/>
    <p:sldId id="335" r:id="rId34"/>
    <p:sldId id="262" r:id="rId35"/>
    <p:sldId id="271" r:id="rId36"/>
    <p:sldId id="272" r:id="rId37"/>
    <p:sldId id="273" r:id="rId38"/>
    <p:sldId id="274" r:id="rId39"/>
    <p:sldId id="275" r:id="rId40"/>
    <p:sldId id="322" r:id="rId41"/>
    <p:sldId id="323" r:id="rId42"/>
    <p:sldId id="326" r:id="rId43"/>
    <p:sldId id="327" r:id="rId44"/>
    <p:sldId id="328" r:id="rId45"/>
    <p:sldId id="325" r:id="rId46"/>
    <p:sldId id="324" r:id="rId47"/>
    <p:sldId id="319" r:id="rId48"/>
    <p:sldId id="315" r:id="rId49"/>
    <p:sldId id="258"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2AAF66-176D-65CC-D0F6-6283D9C09901}" v="57" dt="2025-02-27T11:56:57.454"/>
    <p1510:client id="{DD3BE69F-9C53-4DEC-79F2-49AAA5EF96C2}" v="218" dt="2025-02-27T09:40:31.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2" d="100"/>
          <a:sy n="122" d="100"/>
        </p:scale>
        <p:origin x="114"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8212F1-C093-466C-9347-F6EC06DC8AE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366A1DF-F989-4304-B5E7-92D79E0C506B}">
      <dgm:prSet/>
      <dgm:spPr/>
      <dgm:t>
        <a:bodyPr/>
        <a:lstStyle/>
        <a:p>
          <a:pPr>
            <a:lnSpc>
              <a:spcPct val="100000"/>
            </a:lnSpc>
            <a:defRPr cap="all"/>
          </a:pPr>
          <a:r>
            <a:rPr lang="en-GB"/>
            <a:t>Problem Solving and Decision Making</a:t>
          </a:r>
          <a:endParaRPr lang="en-US"/>
        </a:p>
      </dgm:t>
    </dgm:pt>
    <dgm:pt modelId="{D09A0B35-2559-4BCD-9CD7-878F187657E7}" type="parTrans" cxnId="{C91B18E9-2134-43BE-A999-B1AB6DFCCEEA}">
      <dgm:prSet/>
      <dgm:spPr/>
      <dgm:t>
        <a:bodyPr/>
        <a:lstStyle/>
        <a:p>
          <a:endParaRPr lang="en-US"/>
        </a:p>
      </dgm:t>
    </dgm:pt>
    <dgm:pt modelId="{4B4775F6-3310-4BE2-A86F-E5BFF4C1D343}" type="sibTrans" cxnId="{C91B18E9-2134-43BE-A999-B1AB6DFCCEEA}">
      <dgm:prSet/>
      <dgm:spPr/>
      <dgm:t>
        <a:bodyPr/>
        <a:lstStyle/>
        <a:p>
          <a:endParaRPr lang="en-US"/>
        </a:p>
      </dgm:t>
    </dgm:pt>
    <dgm:pt modelId="{4A900EE9-A20E-4BD6-A297-5509393568C0}">
      <dgm:prSet/>
      <dgm:spPr/>
      <dgm:t>
        <a:bodyPr/>
        <a:lstStyle/>
        <a:p>
          <a:pPr>
            <a:lnSpc>
              <a:spcPct val="100000"/>
            </a:lnSpc>
            <a:defRPr cap="all"/>
          </a:pPr>
          <a:r>
            <a:rPr lang="en-GB"/>
            <a:t>Goal setting and its importance</a:t>
          </a:r>
          <a:endParaRPr lang="en-US"/>
        </a:p>
      </dgm:t>
    </dgm:pt>
    <dgm:pt modelId="{E85EEF6A-B5C1-4987-86B9-498A0EDA1162}" type="parTrans" cxnId="{C7D0B976-0688-4511-B06F-20CB9A514CE7}">
      <dgm:prSet/>
      <dgm:spPr/>
      <dgm:t>
        <a:bodyPr/>
        <a:lstStyle/>
        <a:p>
          <a:endParaRPr lang="en-US"/>
        </a:p>
      </dgm:t>
    </dgm:pt>
    <dgm:pt modelId="{E7EA4807-9E13-4022-BB33-D1C9ED10FDC3}" type="sibTrans" cxnId="{C7D0B976-0688-4511-B06F-20CB9A514CE7}">
      <dgm:prSet/>
      <dgm:spPr/>
      <dgm:t>
        <a:bodyPr/>
        <a:lstStyle/>
        <a:p>
          <a:endParaRPr lang="en-US"/>
        </a:p>
      </dgm:t>
    </dgm:pt>
    <dgm:pt modelId="{3DECB558-897D-4266-AED8-83774D7BAE64}">
      <dgm:prSet/>
      <dgm:spPr/>
      <dgm:t>
        <a:bodyPr/>
        <a:lstStyle/>
        <a:p>
          <a:pPr>
            <a:lnSpc>
              <a:spcPct val="100000"/>
            </a:lnSpc>
            <a:defRPr cap="all"/>
          </a:pPr>
          <a:r>
            <a:rPr lang="en-GB"/>
            <a:t>Project Management </a:t>
          </a:r>
          <a:endParaRPr lang="en-US"/>
        </a:p>
      </dgm:t>
    </dgm:pt>
    <dgm:pt modelId="{46B56192-5A03-4365-B558-8CB874C87380}" type="parTrans" cxnId="{C7FC009C-C1C4-4971-93A1-272297E72E8E}">
      <dgm:prSet/>
      <dgm:spPr/>
      <dgm:t>
        <a:bodyPr/>
        <a:lstStyle/>
        <a:p>
          <a:endParaRPr lang="en-US"/>
        </a:p>
      </dgm:t>
    </dgm:pt>
    <dgm:pt modelId="{778E8008-8557-464D-BB77-163715B061FD}" type="sibTrans" cxnId="{C7FC009C-C1C4-4971-93A1-272297E72E8E}">
      <dgm:prSet/>
      <dgm:spPr/>
      <dgm:t>
        <a:bodyPr/>
        <a:lstStyle/>
        <a:p>
          <a:endParaRPr lang="en-US"/>
        </a:p>
      </dgm:t>
    </dgm:pt>
    <dgm:pt modelId="{7E5FE464-2085-4ED3-9DEE-F459E20E635B}">
      <dgm:prSet phldr="0"/>
      <dgm:spPr/>
      <dgm:t>
        <a:bodyPr/>
        <a:lstStyle/>
        <a:p>
          <a:pPr>
            <a:lnSpc>
              <a:spcPct val="100000"/>
            </a:lnSpc>
            <a:defRPr cap="all"/>
          </a:pPr>
          <a:r>
            <a:rPr lang="en-GB">
              <a:latin typeface="Calibri Light" panose="020F0302020204030204"/>
            </a:rPr>
            <a:t>Gantt Chart</a:t>
          </a:r>
        </a:p>
      </dgm:t>
    </dgm:pt>
    <dgm:pt modelId="{A0BB25BA-5FDD-4FC0-AE63-F19D9B189A6A}" type="parTrans" cxnId="{F73954AB-AD8D-46B7-83A8-650EAB731135}">
      <dgm:prSet/>
      <dgm:spPr/>
    </dgm:pt>
    <dgm:pt modelId="{FEFC4B1E-D2D3-494B-900D-5B7CC27EE3B3}" type="sibTrans" cxnId="{F73954AB-AD8D-46B7-83A8-650EAB731135}">
      <dgm:prSet/>
      <dgm:spPr/>
    </dgm:pt>
    <dgm:pt modelId="{AE5BD089-F5BA-4BFF-A0C8-0B87A61427AC}">
      <dgm:prSet phldr="0"/>
      <dgm:spPr/>
      <dgm:t>
        <a:bodyPr/>
        <a:lstStyle/>
        <a:p>
          <a:pPr rtl="0">
            <a:lnSpc>
              <a:spcPct val="100000"/>
            </a:lnSpc>
            <a:defRPr cap="all"/>
          </a:pPr>
          <a:r>
            <a:rPr lang="en-GB">
              <a:latin typeface="Calibri Light" panose="020F0302020204030204"/>
            </a:rPr>
            <a:t>Your Career</a:t>
          </a:r>
        </a:p>
      </dgm:t>
    </dgm:pt>
    <dgm:pt modelId="{61A37083-8FFC-479E-AF12-BA07052302E1}" type="parTrans" cxnId="{0D12C03F-307A-4CE6-8397-A6E419E3E9A6}">
      <dgm:prSet/>
      <dgm:spPr/>
    </dgm:pt>
    <dgm:pt modelId="{41318EDB-F45D-49DD-B6A0-0B9B896D979C}" type="sibTrans" cxnId="{0D12C03F-307A-4CE6-8397-A6E419E3E9A6}">
      <dgm:prSet/>
      <dgm:spPr/>
    </dgm:pt>
    <dgm:pt modelId="{AAEEBAE1-6F24-4DC5-B70B-345587B3A510}" type="pres">
      <dgm:prSet presAssocID="{0E8212F1-C093-466C-9347-F6EC06DC8AEC}" presName="root" presStyleCnt="0">
        <dgm:presLayoutVars>
          <dgm:dir/>
          <dgm:resizeHandles val="exact"/>
        </dgm:presLayoutVars>
      </dgm:prSet>
      <dgm:spPr/>
    </dgm:pt>
    <dgm:pt modelId="{B2B6831B-19AC-45A8-9397-669FB0612DCB}" type="pres">
      <dgm:prSet presAssocID="{1366A1DF-F989-4304-B5E7-92D79E0C506B}" presName="compNode" presStyleCnt="0"/>
      <dgm:spPr/>
    </dgm:pt>
    <dgm:pt modelId="{290BE92F-429F-4B53-A287-C354589FF4DA}" type="pres">
      <dgm:prSet presAssocID="{1366A1DF-F989-4304-B5E7-92D79E0C506B}" presName="iconBgRect" presStyleLbl="bgShp" presStyleIdx="0" presStyleCnt="5"/>
      <dgm:spPr>
        <a:prstGeom prst="round2DiagRect">
          <a:avLst>
            <a:gd name="adj1" fmla="val 29727"/>
            <a:gd name="adj2" fmla="val 0"/>
          </a:avLst>
        </a:prstGeom>
      </dgm:spPr>
    </dgm:pt>
    <dgm:pt modelId="{6336E1A5-B4DC-48DA-A2FE-65546096BA68}" type="pres">
      <dgm:prSet presAssocID="{1366A1DF-F989-4304-B5E7-92D79E0C506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87D43CCE-7598-48D4-8985-D9ECB4BCF305}" type="pres">
      <dgm:prSet presAssocID="{1366A1DF-F989-4304-B5E7-92D79E0C506B}" presName="spaceRect" presStyleCnt="0"/>
      <dgm:spPr/>
    </dgm:pt>
    <dgm:pt modelId="{199E02A2-E922-4325-8D93-8DE7750068C8}" type="pres">
      <dgm:prSet presAssocID="{1366A1DF-F989-4304-B5E7-92D79E0C506B}" presName="textRect" presStyleLbl="revTx" presStyleIdx="0" presStyleCnt="5">
        <dgm:presLayoutVars>
          <dgm:chMax val="1"/>
          <dgm:chPref val="1"/>
        </dgm:presLayoutVars>
      </dgm:prSet>
      <dgm:spPr/>
    </dgm:pt>
    <dgm:pt modelId="{4EB597A4-A49E-47F4-ABFD-6978C537CD73}" type="pres">
      <dgm:prSet presAssocID="{4B4775F6-3310-4BE2-A86F-E5BFF4C1D343}" presName="sibTrans" presStyleCnt="0"/>
      <dgm:spPr/>
    </dgm:pt>
    <dgm:pt modelId="{B7AF534A-41AF-4884-9429-BFEA63F13D06}" type="pres">
      <dgm:prSet presAssocID="{4A900EE9-A20E-4BD6-A297-5509393568C0}" presName="compNode" presStyleCnt="0"/>
      <dgm:spPr/>
    </dgm:pt>
    <dgm:pt modelId="{8A5B7926-AF9F-45C4-810E-25820193887A}" type="pres">
      <dgm:prSet presAssocID="{4A900EE9-A20E-4BD6-A297-5509393568C0}" presName="iconBgRect" presStyleLbl="bgShp" presStyleIdx="1" presStyleCnt="5"/>
      <dgm:spPr>
        <a:prstGeom prst="round2DiagRect">
          <a:avLst>
            <a:gd name="adj1" fmla="val 29727"/>
            <a:gd name="adj2" fmla="val 0"/>
          </a:avLst>
        </a:prstGeom>
      </dgm:spPr>
    </dgm:pt>
    <dgm:pt modelId="{6E3FC694-8235-4381-B8CA-D9F8D875AA89}" type="pres">
      <dgm:prSet presAssocID="{4A900EE9-A20E-4BD6-A297-5509393568C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19BE5B30-BB81-4565-877C-2BBFBE815B3C}" type="pres">
      <dgm:prSet presAssocID="{4A900EE9-A20E-4BD6-A297-5509393568C0}" presName="spaceRect" presStyleCnt="0"/>
      <dgm:spPr/>
    </dgm:pt>
    <dgm:pt modelId="{EB7F7471-C197-49E7-80BA-D72DAFEC63B7}" type="pres">
      <dgm:prSet presAssocID="{4A900EE9-A20E-4BD6-A297-5509393568C0}" presName="textRect" presStyleLbl="revTx" presStyleIdx="1" presStyleCnt="5">
        <dgm:presLayoutVars>
          <dgm:chMax val="1"/>
          <dgm:chPref val="1"/>
        </dgm:presLayoutVars>
      </dgm:prSet>
      <dgm:spPr/>
    </dgm:pt>
    <dgm:pt modelId="{87A25158-C2C1-4023-9246-8A78BB82F07E}" type="pres">
      <dgm:prSet presAssocID="{E7EA4807-9E13-4022-BB33-D1C9ED10FDC3}" presName="sibTrans" presStyleCnt="0"/>
      <dgm:spPr/>
    </dgm:pt>
    <dgm:pt modelId="{3D2AF330-6241-40F7-8079-439C2E64D73A}" type="pres">
      <dgm:prSet presAssocID="{3DECB558-897D-4266-AED8-83774D7BAE64}" presName="compNode" presStyleCnt="0"/>
      <dgm:spPr/>
    </dgm:pt>
    <dgm:pt modelId="{642C5153-B737-42B0-9020-362B64D60ECC}" type="pres">
      <dgm:prSet presAssocID="{3DECB558-897D-4266-AED8-83774D7BAE64}" presName="iconBgRect" presStyleLbl="bgShp" presStyleIdx="2" presStyleCnt="5"/>
      <dgm:spPr>
        <a:prstGeom prst="round2DiagRect">
          <a:avLst>
            <a:gd name="adj1" fmla="val 29727"/>
            <a:gd name="adj2" fmla="val 0"/>
          </a:avLst>
        </a:prstGeom>
      </dgm:spPr>
    </dgm:pt>
    <dgm:pt modelId="{3CF9B447-FE10-476B-8234-E469829FACBB}" type="pres">
      <dgm:prSet presAssocID="{3DECB558-897D-4266-AED8-83774D7BAE6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11175ED7-EDFB-40EA-AF81-F093574E0A18}" type="pres">
      <dgm:prSet presAssocID="{3DECB558-897D-4266-AED8-83774D7BAE64}" presName="spaceRect" presStyleCnt="0"/>
      <dgm:spPr/>
    </dgm:pt>
    <dgm:pt modelId="{BD7E8590-8FB6-452E-B16F-FA57BC75F1BB}" type="pres">
      <dgm:prSet presAssocID="{3DECB558-897D-4266-AED8-83774D7BAE64}" presName="textRect" presStyleLbl="revTx" presStyleIdx="2" presStyleCnt="5">
        <dgm:presLayoutVars>
          <dgm:chMax val="1"/>
          <dgm:chPref val="1"/>
        </dgm:presLayoutVars>
      </dgm:prSet>
      <dgm:spPr/>
    </dgm:pt>
    <dgm:pt modelId="{9E8F4F09-BB0C-412F-B14C-FB6CD47A6653}" type="pres">
      <dgm:prSet presAssocID="{778E8008-8557-464D-BB77-163715B061FD}" presName="sibTrans" presStyleCnt="0"/>
      <dgm:spPr/>
    </dgm:pt>
    <dgm:pt modelId="{26B48F4D-EF53-403B-B0AA-2821D9224B3B}" type="pres">
      <dgm:prSet presAssocID="{7E5FE464-2085-4ED3-9DEE-F459E20E635B}" presName="compNode" presStyleCnt="0"/>
      <dgm:spPr/>
    </dgm:pt>
    <dgm:pt modelId="{7DF91C40-0AF8-4009-945A-0F0A2FAC725C}" type="pres">
      <dgm:prSet presAssocID="{7E5FE464-2085-4ED3-9DEE-F459E20E635B}" presName="iconBgRect" presStyleLbl="bgShp" presStyleIdx="3" presStyleCnt="5"/>
      <dgm:spPr>
        <a:prstGeom prst="round2DiagRect">
          <a:avLst>
            <a:gd name="adj1" fmla="val 29727"/>
            <a:gd name="adj2" fmla="val 0"/>
          </a:avLst>
        </a:prstGeom>
      </dgm:spPr>
    </dgm:pt>
    <dgm:pt modelId="{2F03E709-82F6-4E29-A29D-BB41C4A7CA38}" type="pres">
      <dgm:prSet presAssocID="{7E5FE464-2085-4ED3-9DEE-F459E20E635B}" presName="iconRect" presStyleLbl="node1" presStyleIdx="3" presStyleCnt="5"/>
      <dgm:spPr/>
    </dgm:pt>
    <dgm:pt modelId="{59D533AE-C375-4E0A-9F3C-1B9AADC0EAC9}" type="pres">
      <dgm:prSet presAssocID="{7E5FE464-2085-4ED3-9DEE-F459E20E635B}" presName="spaceRect" presStyleCnt="0"/>
      <dgm:spPr/>
    </dgm:pt>
    <dgm:pt modelId="{228A7AF5-66AD-49DE-AC44-013872A67B1F}" type="pres">
      <dgm:prSet presAssocID="{7E5FE464-2085-4ED3-9DEE-F459E20E635B}" presName="textRect" presStyleLbl="revTx" presStyleIdx="3" presStyleCnt="5">
        <dgm:presLayoutVars>
          <dgm:chMax val="1"/>
          <dgm:chPref val="1"/>
        </dgm:presLayoutVars>
      </dgm:prSet>
      <dgm:spPr/>
    </dgm:pt>
    <dgm:pt modelId="{5581E09C-4D5E-4786-92F7-9CAC7F502813}" type="pres">
      <dgm:prSet presAssocID="{FEFC4B1E-D2D3-494B-900D-5B7CC27EE3B3}" presName="sibTrans" presStyleCnt="0"/>
      <dgm:spPr/>
    </dgm:pt>
    <dgm:pt modelId="{39833C50-7318-47E1-8780-908A0A9A535F}" type="pres">
      <dgm:prSet presAssocID="{AE5BD089-F5BA-4BFF-A0C8-0B87A61427AC}" presName="compNode" presStyleCnt="0"/>
      <dgm:spPr/>
    </dgm:pt>
    <dgm:pt modelId="{214DF94D-06A1-4EF4-8E0B-FB96E7D44DE5}" type="pres">
      <dgm:prSet presAssocID="{AE5BD089-F5BA-4BFF-A0C8-0B87A61427AC}" presName="iconBgRect" presStyleLbl="bgShp" presStyleIdx="4" presStyleCnt="5"/>
      <dgm:spPr>
        <a:prstGeom prst="round2DiagRect">
          <a:avLst>
            <a:gd name="adj1" fmla="val 29727"/>
            <a:gd name="adj2" fmla="val 0"/>
          </a:avLst>
        </a:prstGeom>
      </dgm:spPr>
    </dgm:pt>
    <dgm:pt modelId="{FB25D4ED-98C0-44B8-A729-1CEF2BA34ED7}" type="pres">
      <dgm:prSet presAssocID="{AE5BD089-F5BA-4BFF-A0C8-0B87A61427AC}" presName="iconRect" presStyleLbl="node1" presStyleIdx="4" presStyleCnt="5"/>
      <dgm:spPr/>
    </dgm:pt>
    <dgm:pt modelId="{625BEE48-A0D8-472A-93FD-374B8D036C49}" type="pres">
      <dgm:prSet presAssocID="{AE5BD089-F5BA-4BFF-A0C8-0B87A61427AC}" presName="spaceRect" presStyleCnt="0"/>
      <dgm:spPr/>
    </dgm:pt>
    <dgm:pt modelId="{E1EB8523-12C3-4673-BA3C-5E7B86E58D7C}" type="pres">
      <dgm:prSet presAssocID="{AE5BD089-F5BA-4BFF-A0C8-0B87A61427AC}" presName="textRect" presStyleLbl="revTx" presStyleIdx="4" presStyleCnt="5">
        <dgm:presLayoutVars>
          <dgm:chMax val="1"/>
          <dgm:chPref val="1"/>
        </dgm:presLayoutVars>
      </dgm:prSet>
      <dgm:spPr/>
    </dgm:pt>
  </dgm:ptLst>
  <dgm:cxnLst>
    <dgm:cxn modelId="{698E632A-DA39-42E1-B262-DB9369FAB30A}" type="presOf" srcId="{7E5FE464-2085-4ED3-9DEE-F459E20E635B}" destId="{228A7AF5-66AD-49DE-AC44-013872A67B1F}" srcOrd="0" destOrd="0" presId="urn:microsoft.com/office/officeart/2018/5/layout/IconLeafLabelList"/>
    <dgm:cxn modelId="{5C25AB37-E334-488D-B745-A454FF3F4D84}" type="presOf" srcId="{0E8212F1-C093-466C-9347-F6EC06DC8AEC}" destId="{AAEEBAE1-6F24-4DC5-B70B-345587B3A510}" srcOrd="0" destOrd="0" presId="urn:microsoft.com/office/officeart/2018/5/layout/IconLeafLabelList"/>
    <dgm:cxn modelId="{0D12C03F-307A-4CE6-8397-A6E419E3E9A6}" srcId="{0E8212F1-C093-466C-9347-F6EC06DC8AEC}" destId="{AE5BD089-F5BA-4BFF-A0C8-0B87A61427AC}" srcOrd="4" destOrd="0" parTransId="{61A37083-8FFC-479E-AF12-BA07052302E1}" sibTransId="{41318EDB-F45D-49DD-B6A0-0B9B896D979C}"/>
    <dgm:cxn modelId="{096FEC5C-9F43-422A-AF78-5384D21FBFA6}" type="presOf" srcId="{3DECB558-897D-4266-AED8-83774D7BAE64}" destId="{BD7E8590-8FB6-452E-B16F-FA57BC75F1BB}" srcOrd="0" destOrd="0" presId="urn:microsoft.com/office/officeart/2018/5/layout/IconLeafLabelList"/>
    <dgm:cxn modelId="{C7D0B976-0688-4511-B06F-20CB9A514CE7}" srcId="{0E8212F1-C093-466C-9347-F6EC06DC8AEC}" destId="{4A900EE9-A20E-4BD6-A297-5509393568C0}" srcOrd="1" destOrd="0" parTransId="{E85EEF6A-B5C1-4987-86B9-498A0EDA1162}" sibTransId="{E7EA4807-9E13-4022-BB33-D1C9ED10FDC3}"/>
    <dgm:cxn modelId="{C7FC009C-C1C4-4971-93A1-272297E72E8E}" srcId="{0E8212F1-C093-466C-9347-F6EC06DC8AEC}" destId="{3DECB558-897D-4266-AED8-83774D7BAE64}" srcOrd="2" destOrd="0" parTransId="{46B56192-5A03-4365-B558-8CB874C87380}" sibTransId="{778E8008-8557-464D-BB77-163715B061FD}"/>
    <dgm:cxn modelId="{5AAD28A7-D857-46CB-81C0-FE8108571306}" type="presOf" srcId="{4A900EE9-A20E-4BD6-A297-5509393568C0}" destId="{EB7F7471-C197-49E7-80BA-D72DAFEC63B7}" srcOrd="0" destOrd="0" presId="urn:microsoft.com/office/officeart/2018/5/layout/IconLeafLabelList"/>
    <dgm:cxn modelId="{F73954AB-AD8D-46B7-83A8-650EAB731135}" srcId="{0E8212F1-C093-466C-9347-F6EC06DC8AEC}" destId="{7E5FE464-2085-4ED3-9DEE-F459E20E635B}" srcOrd="3" destOrd="0" parTransId="{A0BB25BA-5FDD-4FC0-AE63-F19D9B189A6A}" sibTransId="{FEFC4B1E-D2D3-494B-900D-5B7CC27EE3B3}"/>
    <dgm:cxn modelId="{6819FEB0-D7FD-4529-98F8-F4EDE85441EF}" type="presOf" srcId="{AE5BD089-F5BA-4BFF-A0C8-0B87A61427AC}" destId="{E1EB8523-12C3-4673-BA3C-5E7B86E58D7C}" srcOrd="0" destOrd="0" presId="urn:microsoft.com/office/officeart/2018/5/layout/IconLeafLabelList"/>
    <dgm:cxn modelId="{C91B18E9-2134-43BE-A999-B1AB6DFCCEEA}" srcId="{0E8212F1-C093-466C-9347-F6EC06DC8AEC}" destId="{1366A1DF-F989-4304-B5E7-92D79E0C506B}" srcOrd="0" destOrd="0" parTransId="{D09A0B35-2559-4BCD-9CD7-878F187657E7}" sibTransId="{4B4775F6-3310-4BE2-A86F-E5BFF4C1D343}"/>
    <dgm:cxn modelId="{CD1D27F1-973C-48F8-A69F-2A4BB6945C65}" type="presOf" srcId="{1366A1DF-F989-4304-B5E7-92D79E0C506B}" destId="{199E02A2-E922-4325-8D93-8DE7750068C8}" srcOrd="0" destOrd="0" presId="urn:microsoft.com/office/officeart/2018/5/layout/IconLeafLabelList"/>
    <dgm:cxn modelId="{BCB3219D-1959-47AC-B94B-548FC2492C14}" type="presParOf" srcId="{AAEEBAE1-6F24-4DC5-B70B-345587B3A510}" destId="{B2B6831B-19AC-45A8-9397-669FB0612DCB}" srcOrd="0" destOrd="0" presId="urn:microsoft.com/office/officeart/2018/5/layout/IconLeafLabelList"/>
    <dgm:cxn modelId="{C080AD80-0F81-4DA8-9188-FF4F61029513}" type="presParOf" srcId="{B2B6831B-19AC-45A8-9397-669FB0612DCB}" destId="{290BE92F-429F-4B53-A287-C354589FF4DA}" srcOrd="0" destOrd="0" presId="urn:microsoft.com/office/officeart/2018/5/layout/IconLeafLabelList"/>
    <dgm:cxn modelId="{783179B4-2B0C-482B-B9D7-13924700C525}" type="presParOf" srcId="{B2B6831B-19AC-45A8-9397-669FB0612DCB}" destId="{6336E1A5-B4DC-48DA-A2FE-65546096BA68}" srcOrd="1" destOrd="0" presId="urn:microsoft.com/office/officeart/2018/5/layout/IconLeafLabelList"/>
    <dgm:cxn modelId="{E45D22CE-3B83-4FB6-AF8C-7D969E2035DB}" type="presParOf" srcId="{B2B6831B-19AC-45A8-9397-669FB0612DCB}" destId="{87D43CCE-7598-48D4-8985-D9ECB4BCF305}" srcOrd="2" destOrd="0" presId="urn:microsoft.com/office/officeart/2018/5/layout/IconLeafLabelList"/>
    <dgm:cxn modelId="{2FC098AE-A571-46A5-AD33-2F1D0AAC4A49}" type="presParOf" srcId="{B2B6831B-19AC-45A8-9397-669FB0612DCB}" destId="{199E02A2-E922-4325-8D93-8DE7750068C8}" srcOrd="3" destOrd="0" presId="urn:microsoft.com/office/officeart/2018/5/layout/IconLeafLabelList"/>
    <dgm:cxn modelId="{07781346-2FA3-4EC9-8DBF-516022F73153}" type="presParOf" srcId="{AAEEBAE1-6F24-4DC5-B70B-345587B3A510}" destId="{4EB597A4-A49E-47F4-ABFD-6978C537CD73}" srcOrd="1" destOrd="0" presId="urn:microsoft.com/office/officeart/2018/5/layout/IconLeafLabelList"/>
    <dgm:cxn modelId="{CE560F12-44F9-4B2D-B066-E278428F14C6}" type="presParOf" srcId="{AAEEBAE1-6F24-4DC5-B70B-345587B3A510}" destId="{B7AF534A-41AF-4884-9429-BFEA63F13D06}" srcOrd="2" destOrd="0" presId="urn:microsoft.com/office/officeart/2018/5/layout/IconLeafLabelList"/>
    <dgm:cxn modelId="{FDB03C2C-4AA5-47A1-BFA7-1E476E558B36}" type="presParOf" srcId="{B7AF534A-41AF-4884-9429-BFEA63F13D06}" destId="{8A5B7926-AF9F-45C4-810E-25820193887A}" srcOrd="0" destOrd="0" presId="urn:microsoft.com/office/officeart/2018/5/layout/IconLeafLabelList"/>
    <dgm:cxn modelId="{2D2D289B-C1E2-4C22-BE62-BF98BE04DD05}" type="presParOf" srcId="{B7AF534A-41AF-4884-9429-BFEA63F13D06}" destId="{6E3FC694-8235-4381-B8CA-D9F8D875AA89}" srcOrd="1" destOrd="0" presId="urn:microsoft.com/office/officeart/2018/5/layout/IconLeafLabelList"/>
    <dgm:cxn modelId="{DC81929D-3C08-4532-90E1-45EFC28020F6}" type="presParOf" srcId="{B7AF534A-41AF-4884-9429-BFEA63F13D06}" destId="{19BE5B30-BB81-4565-877C-2BBFBE815B3C}" srcOrd="2" destOrd="0" presId="urn:microsoft.com/office/officeart/2018/5/layout/IconLeafLabelList"/>
    <dgm:cxn modelId="{F3FD093B-B0AD-44F3-B58D-9F98B17F2161}" type="presParOf" srcId="{B7AF534A-41AF-4884-9429-BFEA63F13D06}" destId="{EB7F7471-C197-49E7-80BA-D72DAFEC63B7}" srcOrd="3" destOrd="0" presId="urn:microsoft.com/office/officeart/2018/5/layout/IconLeafLabelList"/>
    <dgm:cxn modelId="{77D4DA6F-E0FB-4874-A462-2046DDDC2BF8}" type="presParOf" srcId="{AAEEBAE1-6F24-4DC5-B70B-345587B3A510}" destId="{87A25158-C2C1-4023-9246-8A78BB82F07E}" srcOrd="3" destOrd="0" presId="urn:microsoft.com/office/officeart/2018/5/layout/IconLeafLabelList"/>
    <dgm:cxn modelId="{159CB87C-538F-4D31-A719-F63BE35697C7}" type="presParOf" srcId="{AAEEBAE1-6F24-4DC5-B70B-345587B3A510}" destId="{3D2AF330-6241-40F7-8079-439C2E64D73A}" srcOrd="4" destOrd="0" presId="urn:microsoft.com/office/officeart/2018/5/layout/IconLeafLabelList"/>
    <dgm:cxn modelId="{4AEBCE85-5D4B-4B59-A831-D23CBCB3A4CC}" type="presParOf" srcId="{3D2AF330-6241-40F7-8079-439C2E64D73A}" destId="{642C5153-B737-42B0-9020-362B64D60ECC}" srcOrd="0" destOrd="0" presId="urn:microsoft.com/office/officeart/2018/5/layout/IconLeafLabelList"/>
    <dgm:cxn modelId="{469D359B-6BF8-4730-B267-16E1A0A57B34}" type="presParOf" srcId="{3D2AF330-6241-40F7-8079-439C2E64D73A}" destId="{3CF9B447-FE10-476B-8234-E469829FACBB}" srcOrd="1" destOrd="0" presId="urn:microsoft.com/office/officeart/2018/5/layout/IconLeafLabelList"/>
    <dgm:cxn modelId="{DB00845B-D959-436A-9D81-127624F50064}" type="presParOf" srcId="{3D2AF330-6241-40F7-8079-439C2E64D73A}" destId="{11175ED7-EDFB-40EA-AF81-F093574E0A18}" srcOrd="2" destOrd="0" presId="urn:microsoft.com/office/officeart/2018/5/layout/IconLeafLabelList"/>
    <dgm:cxn modelId="{36B36D46-40AC-494B-938D-BC7907871566}" type="presParOf" srcId="{3D2AF330-6241-40F7-8079-439C2E64D73A}" destId="{BD7E8590-8FB6-452E-B16F-FA57BC75F1BB}" srcOrd="3" destOrd="0" presId="urn:microsoft.com/office/officeart/2018/5/layout/IconLeafLabelList"/>
    <dgm:cxn modelId="{15A72556-1931-44B9-8947-6FB3CD9AD747}" type="presParOf" srcId="{AAEEBAE1-6F24-4DC5-B70B-345587B3A510}" destId="{9E8F4F09-BB0C-412F-B14C-FB6CD47A6653}" srcOrd="5" destOrd="0" presId="urn:microsoft.com/office/officeart/2018/5/layout/IconLeafLabelList"/>
    <dgm:cxn modelId="{1F38B573-0A90-4A13-A91D-F792E2CC1C11}" type="presParOf" srcId="{AAEEBAE1-6F24-4DC5-B70B-345587B3A510}" destId="{26B48F4D-EF53-403B-B0AA-2821D9224B3B}" srcOrd="6" destOrd="0" presId="urn:microsoft.com/office/officeart/2018/5/layout/IconLeafLabelList"/>
    <dgm:cxn modelId="{CD12CD24-38BC-46C1-ABEC-75387A69FAE4}" type="presParOf" srcId="{26B48F4D-EF53-403B-B0AA-2821D9224B3B}" destId="{7DF91C40-0AF8-4009-945A-0F0A2FAC725C}" srcOrd="0" destOrd="0" presId="urn:microsoft.com/office/officeart/2018/5/layout/IconLeafLabelList"/>
    <dgm:cxn modelId="{4CB26A3C-C5A5-45D8-8824-D18D3E676103}" type="presParOf" srcId="{26B48F4D-EF53-403B-B0AA-2821D9224B3B}" destId="{2F03E709-82F6-4E29-A29D-BB41C4A7CA38}" srcOrd="1" destOrd="0" presId="urn:microsoft.com/office/officeart/2018/5/layout/IconLeafLabelList"/>
    <dgm:cxn modelId="{4E39B5E5-9D55-4486-BD5D-C9735B09BF6D}" type="presParOf" srcId="{26B48F4D-EF53-403B-B0AA-2821D9224B3B}" destId="{59D533AE-C375-4E0A-9F3C-1B9AADC0EAC9}" srcOrd="2" destOrd="0" presId="urn:microsoft.com/office/officeart/2018/5/layout/IconLeafLabelList"/>
    <dgm:cxn modelId="{F981B346-FCFC-46D0-B85F-EA79903F2B5B}" type="presParOf" srcId="{26B48F4D-EF53-403B-B0AA-2821D9224B3B}" destId="{228A7AF5-66AD-49DE-AC44-013872A67B1F}" srcOrd="3" destOrd="0" presId="urn:microsoft.com/office/officeart/2018/5/layout/IconLeafLabelList"/>
    <dgm:cxn modelId="{B7D4C5F7-5BAC-4BA9-876F-6D5AB7059840}" type="presParOf" srcId="{AAEEBAE1-6F24-4DC5-B70B-345587B3A510}" destId="{5581E09C-4D5E-4786-92F7-9CAC7F502813}" srcOrd="7" destOrd="0" presId="urn:microsoft.com/office/officeart/2018/5/layout/IconLeafLabelList"/>
    <dgm:cxn modelId="{55AE00F3-5E06-462B-B956-38D74F88649E}" type="presParOf" srcId="{AAEEBAE1-6F24-4DC5-B70B-345587B3A510}" destId="{39833C50-7318-47E1-8780-908A0A9A535F}" srcOrd="8" destOrd="0" presId="urn:microsoft.com/office/officeart/2018/5/layout/IconLeafLabelList"/>
    <dgm:cxn modelId="{A452A280-B37A-4EB4-A4A4-F0B01E3EF2B0}" type="presParOf" srcId="{39833C50-7318-47E1-8780-908A0A9A535F}" destId="{214DF94D-06A1-4EF4-8E0B-FB96E7D44DE5}" srcOrd="0" destOrd="0" presId="urn:microsoft.com/office/officeart/2018/5/layout/IconLeafLabelList"/>
    <dgm:cxn modelId="{7306F654-4257-48BF-A067-8FB33A2ACC2C}" type="presParOf" srcId="{39833C50-7318-47E1-8780-908A0A9A535F}" destId="{FB25D4ED-98C0-44B8-A729-1CEF2BA34ED7}" srcOrd="1" destOrd="0" presId="urn:microsoft.com/office/officeart/2018/5/layout/IconLeafLabelList"/>
    <dgm:cxn modelId="{47535D54-1609-4B35-84A1-0D48F9D2FB62}" type="presParOf" srcId="{39833C50-7318-47E1-8780-908A0A9A535F}" destId="{625BEE48-A0D8-472A-93FD-374B8D036C49}" srcOrd="2" destOrd="0" presId="urn:microsoft.com/office/officeart/2018/5/layout/IconLeafLabelList"/>
    <dgm:cxn modelId="{89108623-5B4E-4332-944C-5A6BEDD2AAD0}" type="presParOf" srcId="{39833C50-7318-47E1-8780-908A0A9A535F}" destId="{E1EB8523-12C3-4673-BA3C-5E7B86E58D7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AC1915-675F-4DDB-B68D-9D45AFDB8C3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9B14F54-C8D8-428B-BCF1-BF91E048EEF2}">
      <dgm:prSet/>
      <dgm:spPr/>
      <dgm:t>
        <a:bodyPr/>
        <a:lstStyle/>
        <a:p>
          <a:r>
            <a:rPr lang="en-GB"/>
            <a:t>Take time to define examples of these problems within a H&amp;SC Setting:</a:t>
          </a:r>
          <a:endParaRPr lang="en-US"/>
        </a:p>
      </dgm:t>
    </dgm:pt>
    <dgm:pt modelId="{A9050E12-2DB0-4A41-AAE4-DF7DED20C09E}" type="parTrans" cxnId="{4C257984-ECB8-4D12-B052-6A65056139D0}">
      <dgm:prSet/>
      <dgm:spPr/>
      <dgm:t>
        <a:bodyPr/>
        <a:lstStyle/>
        <a:p>
          <a:endParaRPr lang="en-US"/>
        </a:p>
      </dgm:t>
    </dgm:pt>
    <dgm:pt modelId="{BF1DD407-90C2-4421-82C0-22057C61756F}" type="sibTrans" cxnId="{4C257984-ECB8-4D12-B052-6A65056139D0}">
      <dgm:prSet/>
      <dgm:spPr/>
      <dgm:t>
        <a:bodyPr/>
        <a:lstStyle/>
        <a:p>
          <a:endParaRPr lang="en-US"/>
        </a:p>
      </dgm:t>
    </dgm:pt>
    <dgm:pt modelId="{84602065-CD0F-4414-91A9-586BBA6BA9CD}">
      <dgm:prSet/>
      <dgm:spPr/>
      <dgm:t>
        <a:bodyPr/>
        <a:lstStyle/>
        <a:p>
          <a:r>
            <a:rPr lang="en-GB" b="1"/>
            <a:t>Simple Problem </a:t>
          </a:r>
          <a:endParaRPr lang="en-US"/>
        </a:p>
      </dgm:t>
    </dgm:pt>
    <dgm:pt modelId="{EB954B8D-4212-4DEB-B25A-3710479C6A6D}" type="parTrans" cxnId="{0A579C50-3583-4F6B-9021-F57A7CE30702}">
      <dgm:prSet/>
      <dgm:spPr/>
      <dgm:t>
        <a:bodyPr/>
        <a:lstStyle/>
        <a:p>
          <a:endParaRPr lang="en-US"/>
        </a:p>
      </dgm:t>
    </dgm:pt>
    <dgm:pt modelId="{7C8D465F-F7DE-481F-B120-D427374EBE3D}" type="sibTrans" cxnId="{0A579C50-3583-4F6B-9021-F57A7CE30702}">
      <dgm:prSet/>
      <dgm:spPr/>
      <dgm:t>
        <a:bodyPr/>
        <a:lstStyle/>
        <a:p>
          <a:endParaRPr lang="en-US"/>
        </a:p>
      </dgm:t>
    </dgm:pt>
    <dgm:pt modelId="{847836A7-CEDA-471C-A5D9-574D2E1D7E33}">
      <dgm:prSet/>
      <dgm:spPr/>
      <dgm:t>
        <a:bodyPr/>
        <a:lstStyle/>
        <a:p>
          <a:r>
            <a:rPr lang="en-GB" b="1"/>
            <a:t>Complicated Problem </a:t>
          </a:r>
          <a:endParaRPr lang="en-US"/>
        </a:p>
      </dgm:t>
    </dgm:pt>
    <dgm:pt modelId="{4FE7A89E-69F1-4E1B-BE65-4884187CDA20}" type="parTrans" cxnId="{6C750A6D-B88F-4FA3-BFD2-C844B0FEF08D}">
      <dgm:prSet/>
      <dgm:spPr/>
      <dgm:t>
        <a:bodyPr/>
        <a:lstStyle/>
        <a:p>
          <a:endParaRPr lang="en-US"/>
        </a:p>
      </dgm:t>
    </dgm:pt>
    <dgm:pt modelId="{0E8D96F2-B7B8-431A-BB2B-BD58B46388C9}" type="sibTrans" cxnId="{6C750A6D-B88F-4FA3-BFD2-C844B0FEF08D}">
      <dgm:prSet/>
      <dgm:spPr/>
      <dgm:t>
        <a:bodyPr/>
        <a:lstStyle/>
        <a:p>
          <a:endParaRPr lang="en-US"/>
        </a:p>
      </dgm:t>
    </dgm:pt>
    <dgm:pt modelId="{C238AF06-6E2F-4DFA-81E5-FB0F0F675637}">
      <dgm:prSet/>
      <dgm:spPr/>
      <dgm:t>
        <a:bodyPr/>
        <a:lstStyle/>
        <a:p>
          <a:r>
            <a:rPr lang="en-GB" b="1"/>
            <a:t>Complex Problem </a:t>
          </a:r>
          <a:endParaRPr lang="en-US"/>
        </a:p>
      </dgm:t>
    </dgm:pt>
    <dgm:pt modelId="{3222AD6C-5CB9-45D6-B306-00E43FCE9CD6}" type="parTrans" cxnId="{7839DBCB-CDB9-4AE3-990D-6E04C76E4327}">
      <dgm:prSet/>
      <dgm:spPr/>
      <dgm:t>
        <a:bodyPr/>
        <a:lstStyle/>
        <a:p>
          <a:endParaRPr lang="en-US"/>
        </a:p>
      </dgm:t>
    </dgm:pt>
    <dgm:pt modelId="{9B993917-BC34-4AFA-9AD1-663E6DEDF12B}" type="sibTrans" cxnId="{7839DBCB-CDB9-4AE3-990D-6E04C76E4327}">
      <dgm:prSet/>
      <dgm:spPr/>
      <dgm:t>
        <a:bodyPr/>
        <a:lstStyle/>
        <a:p>
          <a:endParaRPr lang="en-US"/>
        </a:p>
      </dgm:t>
    </dgm:pt>
    <dgm:pt modelId="{F66469E6-8377-4E41-BBB5-C0D9DF222492}">
      <dgm:prSet/>
      <dgm:spPr/>
      <dgm:t>
        <a:bodyPr/>
        <a:lstStyle/>
        <a:p>
          <a:r>
            <a:rPr lang="en-GB" b="1"/>
            <a:t>Wicked Problems</a:t>
          </a:r>
          <a:r>
            <a:rPr lang="en-GB"/>
            <a:t> </a:t>
          </a:r>
          <a:endParaRPr lang="en-US"/>
        </a:p>
      </dgm:t>
    </dgm:pt>
    <dgm:pt modelId="{C442125E-099B-4CED-B4F7-6D1BDC11AE92}" type="parTrans" cxnId="{CB725B25-1D9E-4171-B596-FF9A7EF8A863}">
      <dgm:prSet/>
      <dgm:spPr/>
      <dgm:t>
        <a:bodyPr/>
        <a:lstStyle/>
        <a:p>
          <a:endParaRPr lang="en-US"/>
        </a:p>
      </dgm:t>
    </dgm:pt>
    <dgm:pt modelId="{9E214E5D-8A01-4EA3-AAAD-6CC0B59F8941}" type="sibTrans" cxnId="{CB725B25-1D9E-4171-B596-FF9A7EF8A863}">
      <dgm:prSet/>
      <dgm:spPr/>
      <dgm:t>
        <a:bodyPr/>
        <a:lstStyle/>
        <a:p>
          <a:endParaRPr lang="en-US"/>
        </a:p>
      </dgm:t>
    </dgm:pt>
    <dgm:pt modelId="{D87E3ED3-2D24-4EA5-B7F3-18AF311F9D36}" type="pres">
      <dgm:prSet presAssocID="{5EAC1915-675F-4DDB-B68D-9D45AFDB8C3B}" presName="linear" presStyleCnt="0">
        <dgm:presLayoutVars>
          <dgm:animLvl val="lvl"/>
          <dgm:resizeHandles val="exact"/>
        </dgm:presLayoutVars>
      </dgm:prSet>
      <dgm:spPr/>
    </dgm:pt>
    <dgm:pt modelId="{74B3B53D-9EE3-49E5-B2D3-4DA2870845DD}" type="pres">
      <dgm:prSet presAssocID="{D9B14F54-C8D8-428B-BCF1-BF91E048EEF2}" presName="parentText" presStyleLbl="node1" presStyleIdx="0" presStyleCnt="5">
        <dgm:presLayoutVars>
          <dgm:chMax val="0"/>
          <dgm:bulletEnabled val="1"/>
        </dgm:presLayoutVars>
      </dgm:prSet>
      <dgm:spPr/>
    </dgm:pt>
    <dgm:pt modelId="{8A9ECFAC-23DB-4551-BEEE-BE200F51A8A2}" type="pres">
      <dgm:prSet presAssocID="{BF1DD407-90C2-4421-82C0-22057C61756F}" presName="spacer" presStyleCnt="0"/>
      <dgm:spPr/>
    </dgm:pt>
    <dgm:pt modelId="{FCBF0E72-E5D3-438E-A7BE-495A08D3D099}" type="pres">
      <dgm:prSet presAssocID="{84602065-CD0F-4414-91A9-586BBA6BA9CD}" presName="parentText" presStyleLbl="node1" presStyleIdx="1" presStyleCnt="5">
        <dgm:presLayoutVars>
          <dgm:chMax val="0"/>
          <dgm:bulletEnabled val="1"/>
        </dgm:presLayoutVars>
      </dgm:prSet>
      <dgm:spPr/>
    </dgm:pt>
    <dgm:pt modelId="{46C3BF33-B12D-4355-8434-0EEEF0D4CBE8}" type="pres">
      <dgm:prSet presAssocID="{7C8D465F-F7DE-481F-B120-D427374EBE3D}" presName="spacer" presStyleCnt="0"/>
      <dgm:spPr/>
    </dgm:pt>
    <dgm:pt modelId="{A85609B0-90BF-475F-A93A-D1782722A5DC}" type="pres">
      <dgm:prSet presAssocID="{847836A7-CEDA-471C-A5D9-574D2E1D7E33}" presName="parentText" presStyleLbl="node1" presStyleIdx="2" presStyleCnt="5">
        <dgm:presLayoutVars>
          <dgm:chMax val="0"/>
          <dgm:bulletEnabled val="1"/>
        </dgm:presLayoutVars>
      </dgm:prSet>
      <dgm:spPr/>
    </dgm:pt>
    <dgm:pt modelId="{6F3496C4-116A-467F-9ACF-5DC0D56D4878}" type="pres">
      <dgm:prSet presAssocID="{0E8D96F2-B7B8-431A-BB2B-BD58B46388C9}" presName="spacer" presStyleCnt="0"/>
      <dgm:spPr/>
    </dgm:pt>
    <dgm:pt modelId="{55446CE8-C1F9-4D27-94FC-951CAF6BD79E}" type="pres">
      <dgm:prSet presAssocID="{C238AF06-6E2F-4DFA-81E5-FB0F0F675637}" presName="parentText" presStyleLbl="node1" presStyleIdx="3" presStyleCnt="5">
        <dgm:presLayoutVars>
          <dgm:chMax val="0"/>
          <dgm:bulletEnabled val="1"/>
        </dgm:presLayoutVars>
      </dgm:prSet>
      <dgm:spPr/>
    </dgm:pt>
    <dgm:pt modelId="{930670AD-CE7A-4500-A0D5-C26DB1874249}" type="pres">
      <dgm:prSet presAssocID="{9B993917-BC34-4AFA-9AD1-663E6DEDF12B}" presName="spacer" presStyleCnt="0"/>
      <dgm:spPr/>
    </dgm:pt>
    <dgm:pt modelId="{202E2204-A1D4-408F-A70A-0D760132468E}" type="pres">
      <dgm:prSet presAssocID="{F66469E6-8377-4E41-BBB5-C0D9DF222492}" presName="parentText" presStyleLbl="node1" presStyleIdx="4" presStyleCnt="5">
        <dgm:presLayoutVars>
          <dgm:chMax val="0"/>
          <dgm:bulletEnabled val="1"/>
        </dgm:presLayoutVars>
      </dgm:prSet>
      <dgm:spPr/>
    </dgm:pt>
  </dgm:ptLst>
  <dgm:cxnLst>
    <dgm:cxn modelId="{CB725B25-1D9E-4171-B596-FF9A7EF8A863}" srcId="{5EAC1915-675F-4DDB-B68D-9D45AFDB8C3B}" destId="{F66469E6-8377-4E41-BBB5-C0D9DF222492}" srcOrd="4" destOrd="0" parTransId="{C442125E-099B-4CED-B4F7-6D1BDC11AE92}" sibTransId="{9E214E5D-8A01-4EA3-AAAD-6CC0B59F8941}"/>
    <dgm:cxn modelId="{D278073C-5825-4FB9-8C6E-DE29F2BCE51C}" type="presOf" srcId="{84602065-CD0F-4414-91A9-586BBA6BA9CD}" destId="{FCBF0E72-E5D3-438E-A7BE-495A08D3D099}" srcOrd="0" destOrd="0" presId="urn:microsoft.com/office/officeart/2005/8/layout/vList2"/>
    <dgm:cxn modelId="{0DDE7D40-EB41-4A07-8FF8-D6A4DA4AFD6F}" type="presOf" srcId="{5EAC1915-675F-4DDB-B68D-9D45AFDB8C3B}" destId="{D87E3ED3-2D24-4EA5-B7F3-18AF311F9D36}" srcOrd="0" destOrd="0" presId="urn:microsoft.com/office/officeart/2005/8/layout/vList2"/>
    <dgm:cxn modelId="{A078AA66-C4CB-4878-95FE-92DF94ECAF0D}" type="presOf" srcId="{847836A7-CEDA-471C-A5D9-574D2E1D7E33}" destId="{A85609B0-90BF-475F-A93A-D1782722A5DC}" srcOrd="0" destOrd="0" presId="urn:microsoft.com/office/officeart/2005/8/layout/vList2"/>
    <dgm:cxn modelId="{6C750A6D-B88F-4FA3-BFD2-C844B0FEF08D}" srcId="{5EAC1915-675F-4DDB-B68D-9D45AFDB8C3B}" destId="{847836A7-CEDA-471C-A5D9-574D2E1D7E33}" srcOrd="2" destOrd="0" parTransId="{4FE7A89E-69F1-4E1B-BE65-4884187CDA20}" sibTransId="{0E8D96F2-B7B8-431A-BB2B-BD58B46388C9}"/>
    <dgm:cxn modelId="{0A579C50-3583-4F6B-9021-F57A7CE30702}" srcId="{5EAC1915-675F-4DDB-B68D-9D45AFDB8C3B}" destId="{84602065-CD0F-4414-91A9-586BBA6BA9CD}" srcOrd="1" destOrd="0" parTransId="{EB954B8D-4212-4DEB-B25A-3710479C6A6D}" sibTransId="{7C8D465F-F7DE-481F-B120-D427374EBE3D}"/>
    <dgm:cxn modelId="{BB966F73-5E4A-4C4B-98E9-4C6C2C90CE1E}" type="presOf" srcId="{F66469E6-8377-4E41-BBB5-C0D9DF222492}" destId="{202E2204-A1D4-408F-A70A-0D760132468E}" srcOrd="0" destOrd="0" presId="urn:microsoft.com/office/officeart/2005/8/layout/vList2"/>
    <dgm:cxn modelId="{4C257984-ECB8-4D12-B052-6A65056139D0}" srcId="{5EAC1915-675F-4DDB-B68D-9D45AFDB8C3B}" destId="{D9B14F54-C8D8-428B-BCF1-BF91E048EEF2}" srcOrd="0" destOrd="0" parTransId="{A9050E12-2DB0-4A41-AAE4-DF7DED20C09E}" sibTransId="{BF1DD407-90C2-4421-82C0-22057C61756F}"/>
    <dgm:cxn modelId="{C6F989C4-0BBB-489E-8F21-3BAB3067C95D}" type="presOf" srcId="{C238AF06-6E2F-4DFA-81E5-FB0F0F675637}" destId="{55446CE8-C1F9-4D27-94FC-951CAF6BD79E}" srcOrd="0" destOrd="0" presId="urn:microsoft.com/office/officeart/2005/8/layout/vList2"/>
    <dgm:cxn modelId="{7839DBCB-CDB9-4AE3-990D-6E04C76E4327}" srcId="{5EAC1915-675F-4DDB-B68D-9D45AFDB8C3B}" destId="{C238AF06-6E2F-4DFA-81E5-FB0F0F675637}" srcOrd="3" destOrd="0" parTransId="{3222AD6C-5CB9-45D6-B306-00E43FCE9CD6}" sibTransId="{9B993917-BC34-4AFA-9AD1-663E6DEDF12B}"/>
    <dgm:cxn modelId="{131CAFF0-EFF4-46B1-95FF-CB1FEF6EF4BA}" type="presOf" srcId="{D9B14F54-C8D8-428B-BCF1-BF91E048EEF2}" destId="{74B3B53D-9EE3-49E5-B2D3-4DA2870845DD}" srcOrd="0" destOrd="0" presId="urn:microsoft.com/office/officeart/2005/8/layout/vList2"/>
    <dgm:cxn modelId="{E4FCDF3D-E40C-4445-B8B6-0EA6672131ED}" type="presParOf" srcId="{D87E3ED3-2D24-4EA5-B7F3-18AF311F9D36}" destId="{74B3B53D-9EE3-49E5-B2D3-4DA2870845DD}" srcOrd="0" destOrd="0" presId="urn:microsoft.com/office/officeart/2005/8/layout/vList2"/>
    <dgm:cxn modelId="{2A40A88B-7208-4AAA-BB41-0B42B69AB43B}" type="presParOf" srcId="{D87E3ED3-2D24-4EA5-B7F3-18AF311F9D36}" destId="{8A9ECFAC-23DB-4551-BEEE-BE200F51A8A2}" srcOrd="1" destOrd="0" presId="urn:microsoft.com/office/officeart/2005/8/layout/vList2"/>
    <dgm:cxn modelId="{3D4A2469-C96E-47DB-8F6C-2E157E2BB646}" type="presParOf" srcId="{D87E3ED3-2D24-4EA5-B7F3-18AF311F9D36}" destId="{FCBF0E72-E5D3-438E-A7BE-495A08D3D099}" srcOrd="2" destOrd="0" presId="urn:microsoft.com/office/officeart/2005/8/layout/vList2"/>
    <dgm:cxn modelId="{F61904F1-FAC4-48EB-AC57-21697F9CDE32}" type="presParOf" srcId="{D87E3ED3-2D24-4EA5-B7F3-18AF311F9D36}" destId="{46C3BF33-B12D-4355-8434-0EEEF0D4CBE8}" srcOrd="3" destOrd="0" presId="urn:microsoft.com/office/officeart/2005/8/layout/vList2"/>
    <dgm:cxn modelId="{197EC185-EE98-4981-9A33-45B6E17F0623}" type="presParOf" srcId="{D87E3ED3-2D24-4EA5-B7F3-18AF311F9D36}" destId="{A85609B0-90BF-475F-A93A-D1782722A5DC}" srcOrd="4" destOrd="0" presId="urn:microsoft.com/office/officeart/2005/8/layout/vList2"/>
    <dgm:cxn modelId="{90B13062-30AA-4F25-84BD-3E9D561699B8}" type="presParOf" srcId="{D87E3ED3-2D24-4EA5-B7F3-18AF311F9D36}" destId="{6F3496C4-116A-467F-9ACF-5DC0D56D4878}" srcOrd="5" destOrd="0" presId="urn:microsoft.com/office/officeart/2005/8/layout/vList2"/>
    <dgm:cxn modelId="{BC3227E5-BBEA-411B-96BE-5BF718D7513C}" type="presParOf" srcId="{D87E3ED3-2D24-4EA5-B7F3-18AF311F9D36}" destId="{55446CE8-C1F9-4D27-94FC-951CAF6BD79E}" srcOrd="6" destOrd="0" presId="urn:microsoft.com/office/officeart/2005/8/layout/vList2"/>
    <dgm:cxn modelId="{36F49939-AA68-466F-A3FC-1D239568E02F}" type="presParOf" srcId="{D87E3ED3-2D24-4EA5-B7F3-18AF311F9D36}" destId="{930670AD-CE7A-4500-A0D5-C26DB1874249}" srcOrd="7" destOrd="0" presId="urn:microsoft.com/office/officeart/2005/8/layout/vList2"/>
    <dgm:cxn modelId="{6655B93C-FC1B-4CCC-8124-8C218A88515A}" type="presParOf" srcId="{D87E3ED3-2D24-4EA5-B7F3-18AF311F9D36}" destId="{202E2204-A1D4-408F-A70A-0D760132468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3BCD94-53D7-49F1-A9B5-F308EF6417D6}"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4A2F58D-EFB4-42DF-990C-510A0C4DAB02}">
      <dgm:prSet custT="1"/>
      <dgm:spPr/>
      <dgm:t>
        <a:bodyPr/>
        <a:lstStyle/>
        <a:p>
          <a:r>
            <a:rPr lang="en-GB" sz="4000" b="1" dirty="0"/>
            <a:t>Individual and/or Pair Activity</a:t>
          </a:r>
          <a:endParaRPr lang="en-US" sz="4000" b="1" dirty="0"/>
        </a:p>
      </dgm:t>
    </dgm:pt>
    <dgm:pt modelId="{D983C7D8-ABAB-4CD2-A433-291FF62B1204}" type="parTrans" cxnId="{EFCD3C50-FA9B-4BDA-8F2E-6B3539323B09}">
      <dgm:prSet/>
      <dgm:spPr/>
      <dgm:t>
        <a:bodyPr/>
        <a:lstStyle/>
        <a:p>
          <a:endParaRPr lang="en-US"/>
        </a:p>
      </dgm:t>
    </dgm:pt>
    <dgm:pt modelId="{0EA7B264-0EA2-4BE6-819E-B0B0B8078BA7}" type="sibTrans" cxnId="{EFCD3C50-FA9B-4BDA-8F2E-6B3539323B09}">
      <dgm:prSet/>
      <dgm:spPr/>
      <dgm:t>
        <a:bodyPr/>
        <a:lstStyle/>
        <a:p>
          <a:endParaRPr lang="en-US"/>
        </a:p>
      </dgm:t>
    </dgm:pt>
    <dgm:pt modelId="{301014EC-F0A1-405E-87B0-338556237B5E}">
      <dgm:prSet custT="1"/>
      <dgm:spPr/>
      <dgm:t>
        <a:bodyPr/>
        <a:lstStyle/>
        <a:p>
          <a:r>
            <a:rPr lang="en-GB" sz="4000" b="1" dirty="0"/>
            <a:t>Follow the Activity 2 guidance on the document on the Week 7 Moodle Tile</a:t>
          </a:r>
          <a:endParaRPr lang="en-US" sz="4000" b="1" dirty="0"/>
        </a:p>
      </dgm:t>
    </dgm:pt>
    <dgm:pt modelId="{14CB26DD-31B5-4568-A2AF-F37FFE4EB4C0}" type="parTrans" cxnId="{B6F31A31-15C6-4329-9405-044DB71B0F68}">
      <dgm:prSet/>
      <dgm:spPr/>
      <dgm:t>
        <a:bodyPr/>
        <a:lstStyle/>
        <a:p>
          <a:endParaRPr lang="en-US"/>
        </a:p>
      </dgm:t>
    </dgm:pt>
    <dgm:pt modelId="{24473E51-12A0-4260-8794-3022CD8116E6}" type="sibTrans" cxnId="{B6F31A31-15C6-4329-9405-044DB71B0F68}">
      <dgm:prSet/>
      <dgm:spPr/>
      <dgm:t>
        <a:bodyPr/>
        <a:lstStyle/>
        <a:p>
          <a:endParaRPr lang="en-US"/>
        </a:p>
      </dgm:t>
    </dgm:pt>
    <dgm:pt modelId="{F324E5A0-82AE-4D07-A62B-9156D0B25126}" type="pres">
      <dgm:prSet presAssocID="{5D3BCD94-53D7-49F1-A9B5-F308EF6417D6}" presName="linear" presStyleCnt="0">
        <dgm:presLayoutVars>
          <dgm:animLvl val="lvl"/>
          <dgm:resizeHandles val="exact"/>
        </dgm:presLayoutVars>
      </dgm:prSet>
      <dgm:spPr/>
    </dgm:pt>
    <dgm:pt modelId="{81E6BB01-0618-4C55-A604-AA4258153D25}" type="pres">
      <dgm:prSet presAssocID="{04A2F58D-EFB4-42DF-990C-510A0C4DAB02}" presName="parentText" presStyleLbl="node1" presStyleIdx="0" presStyleCnt="2">
        <dgm:presLayoutVars>
          <dgm:chMax val="0"/>
          <dgm:bulletEnabled val="1"/>
        </dgm:presLayoutVars>
      </dgm:prSet>
      <dgm:spPr/>
    </dgm:pt>
    <dgm:pt modelId="{90C650CD-853A-4AFA-8644-521519E4DD69}" type="pres">
      <dgm:prSet presAssocID="{0EA7B264-0EA2-4BE6-819E-B0B0B8078BA7}" presName="spacer" presStyleCnt="0"/>
      <dgm:spPr/>
    </dgm:pt>
    <dgm:pt modelId="{AD1985F9-EA12-40BA-B4DB-9C31C72A7C30}" type="pres">
      <dgm:prSet presAssocID="{301014EC-F0A1-405E-87B0-338556237B5E}" presName="parentText" presStyleLbl="node1" presStyleIdx="1" presStyleCnt="2">
        <dgm:presLayoutVars>
          <dgm:chMax val="0"/>
          <dgm:bulletEnabled val="1"/>
        </dgm:presLayoutVars>
      </dgm:prSet>
      <dgm:spPr/>
    </dgm:pt>
  </dgm:ptLst>
  <dgm:cxnLst>
    <dgm:cxn modelId="{B6F31A31-15C6-4329-9405-044DB71B0F68}" srcId="{5D3BCD94-53D7-49F1-A9B5-F308EF6417D6}" destId="{301014EC-F0A1-405E-87B0-338556237B5E}" srcOrd="1" destOrd="0" parTransId="{14CB26DD-31B5-4568-A2AF-F37FFE4EB4C0}" sibTransId="{24473E51-12A0-4260-8794-3022CD8116E6}"/>
    <dgm:cxn modelId="{EFCD3C50-FA9B-4BDA-8F2E-6B3539323B09}" srcId="{5D3BCD94-53D7-49F1-A9B5-F308EF6417D6}" destId="{04A2F58D-EFB4-42DF-990C-510A0C4DAB02}" srcOrd="0" destOrd="0" parTransId="{D983C7D8-ABAB-4CD2-A433-291FF62B1204}" sibTransId="{0EA7B264-0EA2-4BE6-819E-B0B0B8078BA7}"/>
    <dgm:cxn modelId="{39736B59-C4A1-4F66-80F9-849C8C60F76B}" type="presOf" srcId="{301014EC-F0A1-405E-87B0-338556237B5E}" destId="{AD1985F9-EA12-40BA-B4DB-9C31C72A7C30}" srcOrd="0" destOrd="0" presId="urn:microsoft.com/office/officeart/2005/8/layout/vList2"/>
    <dgm:cxn modelId="{71053396-D92D-47E0-82BE-8C54E3E441E6}" type="presOf" srcId="{5D3BCD94-53D7-49F1-A9B5-F308EF6417D6}" destId="{F324E5A0-82AE-4D07-A62B-9156D0B25126}" srcOrd="0" destOrd="0" presId="urn:microsoft.com/office/officeart/2005/8/layout/vList2"/>
    <dgm:cxn modelId="{8CF16B9A-8F72-4B8B-9BC9-974F343FE0AA}" type="presOf" srcId="{04A2F58D-EFB4-42DF-990C-510A0C4DAB02}" destId="{81E6BB01-0618-4C55-A604-AA4258153D25}" srcOrd="0" destOrd="0" presId="urn:microsoft.com/office/officeart/2005/8/layout/vList2"/>
    <dgm:cxn modelId="{54A19007-4420-4420-A7B4-9D95DDEFD4DC}" type="presParOf" srcId="{F324E5A0-82AE-4D07-A62B-9156D0B25126}" destId="{81E6BB01-0618-4C55-A604-AA4258153D25}" srcOrd="0" destOrd="0" presId="urn:microsoft.com/office/officeart/2005/8/layout/vList2"/>
    <dgm:cxn modelId="{3DBD2181-C2B0-49BF-9F2C-A6354D40EC8E}" type="presParOf" srcId="{F324E5A0-82AE-4D07-A62B-9156D0B25126}" destId="{90C650CD-853A-4AFA-8644-521519E4DD69}" srcOrd="1" destOrd="0" presId="urn:microsoft.com/office/officeart/2005/8/layout/vList2"/>
    <dgm:cxn modelId="{C47D81C5-9818-45B1-B0FD-F5190C5694B2}" type="presParOf" srcId="{F324E5A0-82AE-4D07-A62B-9156D0B25126}" destId="{AD1985F9-EA12-40BA-B4DB-9C31C72A7C3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BE92F-429F-4B53-A287-C354589FF4DA}">
      <dsp:nvSpPr>
        <dsp:cNvPr id="0" name=""/>
        <dsp:cNvSpPr/>
      </dsp:nvSpPr>
      <dsp:spPr>
        <a:xfrm>
          <a:off x="684914" y="764702"/>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36E1A5-B4DC-48DA-A2FE-65546096BA68}">
      <dsp:nvSpPr>
        <dsp:cNvPr id="0" name=""/>
        <dsp:cNvSpPr/>
      </dsp:nvSpPr>
      <dsp:spPr>
        <a:xfrm>
          <a:off x="918914" y="998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9E02A2-E922-4325-8D93-8DE7750068C8}">
      <dsp:nvSpPr>
        <dsp:cNvPr id="0" name=""/>
        <dsp:cNvSpPr/>
      </dsp:nvSpPr>
      <dsp:spPr>
        <a:xfrm>
          <a:off x="333914"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Problem Solving and Decision Making</a:t>
          </a:r>
          <a:endParaRPr lang="en-US" sz="1500" kern="1200"/>
        </a:p>
      </dsp:txBody>
      <dsp:txXfrm>
        <a:off x="333914" y="2204702"/>
        <a:ext cx="1800000" cy="720000"/>
      </dsp:txXfrm>
    </dsp:sp>
    <dsp:sp modelId="{8A5B7926-AF9F-45C4-810E-25820193887A}">
      <dsp:nvSpPr>
        <dsp:cNvPr id="0" name=""/>
        <dsp:cNvSpPr/>
      </dsp:nvSpPr>
      <dsp:spPr>
        <a:xfrm>
          <a:off x="2799914" y="764702"/>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3FC694-8235-4381-B8CA-D9F8D875AA89}">
      <dsp:nvSpPr>
        <dsp:cNvPr id="0" name=""/>
        <dsp:cNvSpPr/>
      </dsp:nvSpPr>
      <dsp:spPr>
        <a:xfrm>
          <a:off x="3033914" y="998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F7471-C197-49E7-80BA-D72DAFEC63B7}">
      <dsp:nvSpPr>
        <dsp:cNvPr id="0" name=""/>
        <dsp:cNvSpPr/>
      </dsp:nvSpPr>
      <dsp:spPr>
        <a:xfrm>
          <a:off x="2448914"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Goal setting and its importance</a:t>
          </a:r>
          <a:endParaRPr lang="en-US" sz="1500" kern="1200"/>
        </a:p>
      </dsp:txBody>
      <dsp:txXfrm>
        <a:off x="2448914" y="2204702"/>
        <a:ext cx="1800000" cy="720000"/>
      </dsp:txXfrm>
    </dsp:sp>
    <dsp:sp modelId="{642C5153-B737-42B0-9020-362B64D60ECC}">
      <dsp:nvSpPr>
        <dsp:cNvPr id="0" name=""/>
        <dsp:cNvSpPr/>
      </dsp:nvSpPr>
      <dsp:spPr>
        <a:xfrm>
          <a:off x="4914914" y="764702"/>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F9B447-FE10-476B-8234-E469829FACBB}">
      <dsp:nvSpPr>
        <dsp:cNvPr id="0" name=""/>
        <dsp:cNvSpPr/>
      </dsp:nvSpPr>
      <dsp:spPr>
        <a:xfrm>
          <a:off x="5148914" y="998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7E8590-8FB6-452E-B16F-FA57BC75F1BB}">
      <dsp:nvSpPr>
        <dsp:cNvPr id="0" name=""/>
        <dsp:cNvSpPr/>
      </dsp:nvSpPr>
      <dsp:spPr>
        <a:xfrm>
          <a:off x="4563914"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Project Management </a:t>
          </a:r>
          <a:endParaRPr lang="en-US" sz="1500" kern="1200"/>
        </a:p>
      </dsp:txBody>
      <dsp:txXfrm>
        <a:off x="4563914" y="2204702"/>
        <a:ext cx="1800000" cy="720000"/>
      </dsp:txXfrm>
    </dsp:sp>
    <dsp:sp modelId="{7DF91C40-0AF8-4009-945A-0F0A2FAC725C}">
      <dsp:nvSpPr>
        <dsp:cNvPr id="0" name=""/>
        <dsp:cNvSpPr/>
      </dsp:nvSpPr>
      <dsp:spPr>
        <a:xfrm>
          <a:off x="7029914" y="764702"/>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03E709-82F6-4E29-A29D-BB41C4A7CA38}">
      <dsp:nvSpPr>
        <dsp:cNvPr id="0" name=""/>
        <dsp:cNvSpPr/>
      </dsp:nvSpPr>
      <dsp:spPr>
        <a:xfrm>
          <a:off x="7263914" y="998702"/>
          <a:ext cx="630000" cy="630000"/>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8A7AF5-66AD-49DE-AC44-013872A67B1F}">
      <dsp:nvSpPr>
        <dsp:cNvPr id="0" name=""/>
        <dsp:cNvSpPr/>
      </dsp:nvSpPr>
      <dsp:spPr>
        <a:xfrm>
          <a:off x="6678914"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latin typeface="Calibri Light" panose="020F0302020204030204"/>
            </a:rPr>
            <a:t>Gantt Chart</a:t>
          </a:r>
        </a:p>
      </dsp:txBody>
      <dsp:txXfrm>
        <a:off x="6678914" y="2204702"/>
        <a:ext cx="1800000" cy="720000"/>
      </dsp:txXfrm>
    </dsp:sp>
    <dsp:sp modelId="{214DF94D-06A1-4EF4-8E0B-FB96E7D44DE5}">
      <dsp:nvSpPr>
        <dsp:cNvPr id="0" name=""/>
        <dsp:cNvSpPr/>
      </dsp:nvSpPr>
      <dsp:spPr>
        <a:xfrm>
          <a:off x="9144914" y="764702"/>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5D4ED-98C0-44B8-A729-1CEF2BA34ED7}">
      <dsp:nvSpPr>
        <dsp:cNvPr id="0" name=""/>
        <dsp:cNvSpPr/>
      </dsp:nvSpPr>
      <dsp:spPr>
        <a:xfrm>
          <a:off x="9378914" y="998702"/>
          <a:ext cx="630000" cy="630000"/>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B8523-12C3-4673-BA3C-5E7B86E58D7C}">
      <dsp:nvSpPr>
        <dsp:cNvPr id="0" name=""/>
        <dsp:cNvSpPr/>
      </dsp:nvSpPr>
      <dsp:spPr>
        <a:xfrm>
          <a:off x="8793914"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rtl="0">
            <a:lnSpc>
              <a:spcPct val="100000"/>
            </a:lnSpc>
            <a:spcBef>
              <a:spcPct val="0"/>
            </a:spcBef>
            <a:spcAft>
              <a:spcPct val="35000"/>
            </a:spcAft>
            <a:buNone/>
            <a:defRPr cap="all"/>
          </a:pPr>
          <a:r>
            <a:rPr lang="en-GB" sz="1500" kern="1200">
              <a:latin typeface="Calibri Light" panose="020F0302020204030204"/>
            </a:rPr>
            <a:t>Your Career</a:t>
          </a:r>
        </a:p>
      </dsp:txBody>
      <dsp:txXfrm>
        <a:off x="8793914" y="2204702"/>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B3B53D-9EE3-49E5-B2D3-4DA2870845DD}">
      <dsp:nvSpPr>
        <dsp:cNvPr id="0" name=""/>
        <dsp:cNvSpPr/>
      </dsp:nvSpPr>
      <dsp:spPr>
        <a:xfrm>
          <a:off x="0" y="96709"/>
          <a:ext cx="6666833" cy="994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Take time to define examples of these problems within a H&amp;SC Setting:</a:t>
          </a:r>
          <a:endParaRPr lang="en-US" sz="2500" kern="1200"/>
        </a:p>
      </dsp:txBody>
      <dsp:txXfrm>
        <a:off x="48547" y="145256"/>
        <a:ext cx="6569739" cy="897406"/>
      </dsp:txXfrm>
    </dsp:sp>
    <dsp:sp modelId="{FCBF0E72-E5D3-438E-A7BE-495A08D3D099}">
      <dsp:nvSpPr>
        <dsp:cNvPr id="0" name=""/>
        <dsp:cNvSpPr/>
      </dsp:nvSpPr>
      <dsp:spPr>
        <a:xfrm>
          <a:off x="0" y="1163209"/>
          <a:ext cx="6666833" cy="994500"/>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Simple Problem </a:t>
          </a:r>
          <a:endParaRPr lang="en-US" sz="2500" kern="1200"/>
        </a:p>
      </dsp:txBody>
      <dsp:txXfrm>
        <a:off x="48547" y="1211756"/>
        <a:ext cx="6569739" cy="897406"/>
      </dsp:txXfrm>
    </dsp:sp>
    <dsp:sp modelId="{A85609B0-90BF-475F-A93A-D1782722A5DC}">
      <dsp:nvSpPr>
        <dsp:cNvPr id="0" name=""/>
        <dsp:cNvSpPr/>
      </dsp:nvSpPr>
      <dsp:spPr>
        <a:xfrm>
          <a:off x="0" y="2229710"/>
          <a:ext cx="6666833" cy="99450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Complicated Problem </a:t>
          </a:r>
          <a:endParaRPr lang="en-US" sz="2500" kern="1200"/>
        </a:p>
      </dsp:txBody>
      <dsp:txXfrm>
        <a:off x="48547" y="2278257"/>
        <a:ext cx="6569739" cy="897406"/>
      </dsp:txXfrm>
    </dsp:sp>
    <dsp:sp modelId="{55446CE8-C1F9-4D27-94FC-951CAF6BD79E}">
      <dsp:nvSpPr>
        <dsp:cNvPr id="0" name=""/>
        <dsp:cNvSpPr/>
      </dsp:nvSpPr>
      <dsp:spPr>
        <a:xfrm>
          <a:off x="0" y="3296210"/>
          <a:ext cx="6666833" cy="994500"/>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Complex Problem </a:t>
          </a:r>
          <a:endParaRPr lang="en-US" sz="2500" kern="1200"/>
        </a:p>
      </dsp:txBody>
      <dsp:txXfrm>
        <a:off x="48547" y="3344757"/>
        <a:ext cx="6569739" cy="897406"/>
      </dsp:txXfrm>
    </dsp:sp>
    <dsp:sp modelId="{202E2204-A1D4-408F-A70A-0D760132468E}">
      <dsp:nvSpPr>
        <dsp:cNvPr id="0" name=""/>
        <dsp:cNvSpPr/>
      </dsp:nvSpPr>
      <dsp:spPr>
        <a:xfrm>
          <a:off x="0" y="4362710"/>
          <a:ext cx="6666833" cy="9945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Wicked Problems</a:t>
          </a:r>
          <a:r>
            <a:rPr lang="en-GB" sz="2500" kern="1200"/>
            <a:t> </a:t>
          </a:r>
          <a:endParaRPr lang="en-US" sz="2500" kern="1200"/>
        </a:p>
      </dsp:txBody>
      <dsp:txXfrm>
        <a:off x="48547" y="4411257"/>
        <a:ext cx="6569739" cy="897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6BB01-0618-4C55-A604-AA4258153D25}">
      <dsp:nvSpPr>
        <dsp:cNvPr id="0" name=""/>
        <dsp:cNvSpPr/>
      </dsp:nvSpPr>
      <dsp:spPr>
        <a:xfrm>
          <a:off x="0" y="609962"/>
          <a:ext cx="7328699" cy="22054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b="1" kern="1200" dirty="0"/>
            <a:t>Individual and/or Pair Activity</a:t>
          </a:r>
          <a:endParaRPr lang="en-US" sz="4000" b="1" kern="1200" dirty="0"/>
        </a:p>
      </dsp:txBody>
      <dsp:txXfrm>
        <a:off x="107661" y="717623"/>
        <a:ext cx="7113377" cy="1990128"/>
      </dsp:txXfrm>
    </dsp:sp>
    <dsp:sp modelId="{AD1985F9-EA12-40BA-B4DB-9C31C72A7C30}">
      <dsp:nvSpPr>
        <dsp:cNvPr id="0" name=""/>
        <dsp:cNvSpPr/>
      </dsp:nvSpPr>
      <dsp:spPr>
        <a:xfrm>
          <a:off x="0" y="3002612"/>
          <a:ext cx="7328699" cy="220545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b="1" kern="1200" dirty="0"/>
            <a:t>Follow the Activity 2 guidance on the document on the Week 7 Moodle Tile</a:t>
          </a:r>
          <a:endParaRPr lang="en-US" sz="4000" b="1" kern="1200" dirty="0"/>
        </a:p>
      </dsp:txBody>
      <dsp:txXfrm>
        <a:off x="107661" y="3110273"/>
        <a:ext cx="7113377" cy="1990128"/>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9FB1AC-5542-420D-BB42-A75BDCADB1FE}" type="datetimeFigureOut">
              <a:rPr lang="en-GB" smtClean="0"/>
              <a:t>14/05/2026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BD1EF0-B02C-42C5-81E2-78495611155D}" type="slidenum">
              <a:rPr lang="en-GB" smtClean="0"/>
              <a:t>‹#›</a:t>
            </a:fld>
            <a:endParaRPr lang="en-GB"/>
          </a:p>
        </p:txBody>
      </p:sp>
    </p:spTree>
    <p:extLst>
      <p:ext uri="{BB962C8B-B14F-4D97-AF65-F5344CB8AC3E}">
        <p14:creationId xmlns:p14="http://schemas.microsoft.com/office/powerpoint/2010/main" val="2791410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session by explaining that today focuses on problem solving, goal setting and how these connect to project management. </a:t>
            </a:r>
          </a:p>
          <a:p>
            <a:r>
              <a:rPr lang="en-GB" dirty="0"/>
              <a:t>Emphasise that these skills are not only academic but essential in health and social care leadership and career development. </a:t>
            </a:r>
          </a:p>
          <a:p>
            <a:r>
              <a:rPr lang="en-GB" dirty="0"/>
              <a:t>Highlight that by the end of the session, students should see how structured thinking improves outcomes.</a:t>
            </a:r>
          </a:p>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1</a:t>
            </a:fld>
            <a:endParaRPr lang="en-GB"/>
          </a:p>
        </p:txBody>
      </p:sp>
    </p:spTree>
    <p:extLst>
      <p:ext uri="{BB962C8B-B14F-4D97-AF65-F5344CB8AC3E}">
        <p14:creationId xmlns:p14="http://schemas.microsoft.com/office/powerpoint/2010/main" val="1969065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outline the structure of the session. </a:t>
            </a:r>
          </a:p>
          <a:p>
            <a:r>
              <a:rPr lang="en-GB" dirty="0"/>
              <a:t>Explain that you will move from understanding problems and decision making to goal setting and finally to project management tools such as Gantt charts. </a:t>
            </a:r>
          </a:p>
          <a:p>
            <a:r>
              <a:rPr lang="en-GB" dirty="0"/>
              <a:t>This helps students see the logical progression of ideas.</a:t>
            </a:r>
          </a:p>
        </p:txBody>
      </p:sp>
      <p:sp>
        <p:nvSpPr>
          <p:cNvPr id="4" name="Slide Number Placeholder 3"/>
          <p:cNvSpPr>
            <a:spLocks noGrp="1"/>
          </p:cNvSpPr>
          <p:nvPr>
            <p:ph type="sldNum" sz="quarter" idx="5"/>
          </p:nvPr>
        </p:nvSpPr>
        <p:spPr/>
        <p:txBody>
          <a:bodyPr/>
          <a:lstStyle/>
          <a:p>
            <a:fld id="{1CBD1EF0-B02C-42C5-81E2-78495611155D}" type="slidenum">
              <a:rPr lang="en-GB" smtClean="0"/>
              <a:t>2</a:t>
            </a:fld>
            <a:endParaRPr lang="en-GB"/>
          </a:p>
        </p:txBody>
      </p:sp>
    </p:spTree>
    <p:extLst>
      <p:ext uri="{BB962C8B-B14F-4D97-AF65-F5344CB8AC3E}">
        <p14:creationId xmlns:p14="http://schemas.microsoft.com/office/powerpoint/2010/main" val="3981090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overall aim of developing structured thinking in relation to problems and projects. </a:t>
            </a:r>
          </a:p>
          <a:p>
            <a:r>
              <a:rPr lang="en-GB" dirty="0"/>
              <a:t>Clarify that students will explore how problem solving links directly to goal setting and project management. </a:t>
            </a:r>
          </a:p>
          <a:p>
            <a:r>
              <a:rPr lang="en-GB" dirty="0"/>
              <a:t>Encourage them to consider how these skills apply both in professional practice and in completing assessments.</a:t>
            </a:r>
          </a:p>
        </p:txBody>
      </p:sp>
      <p:sp>
        <p:nvSpPr>
          <p:cNvPr id="4" name="Slide Number Placeholder 3"/>
          <p:cNvSpPr>
            <a:spLocks noGrp="1"/>
          </p:cNvSpPr>
          <p:nvPr>
            <p:ph type="sldNum" sz="quarter" idx="5"/>
          </p:nvPr>
        </p:nvSpPr>
        <p:spPr/>
        <p:txBody>
          <a:bodyPr/>
          <a:lstStyle/>
          <a:p>
            <a:fld id="{1CBD1EF0-B02C-42C5-81E2-78495611155D}" type="slidenum">
              <a:rPr lang="en-GB" smtClean="0"/>
              <a:t>3</a:t>
            </a:fld>
            <a:endParaRPr lang="en-GB"/>
          </a:p>
        </p:txBody>
      </p:sp>
    </p:spTree>
    <p:extLst>
      <p:ext uri="{BB962C8B-B14F-4D97-AF65-F5344CB8AC3E}">
        <p14:creationId xmlns:p14="http://schemas.microsoft.com/office/powerpoint/2010/main" val="2727966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this activity, as well as the 9 dot activity on the next slide, demonstrates how perspective influences problem solving. </a:t>
            </a:r>
          </a:p>
          <a:p>
            <a:r>
              <a:rPr lang="en-GB" dirty="0"/>
              <a:t>Encourage students to think creatively and challenge assumptions. </a:t>
            </a:r>
          </a:p>
          <a:p>
            <a:r>
              <a:rPr lang="en-GB" dirty="0"/>
              <a:t>After the activity, discuss how limiting beliefs can prevent effective solutions. </a:t>
            </a:r>
          </a:p>
          <a:p>
            <a:r>
              <a:rPr lang="en-GB" dirty="0"/>
              <a:t>Link this to thinking beyond obvious approaches in health and social care scenarios.</a:t>
            </a:r>
          </a:p>
        </p:txBody>
      </p:sp>
      <p:sp>
        <p:nvSpPr>
          <p:cNvPr id="4" name="Slide Number Placeholder 3"/>
          <p:cNvSpPr>
            <a:spLocks noGrp="1"/>
          </p:cNvSpPr>
          <p:nvPr>
            <p:ph type="sldNum" sz="quarter" idx="5"/>
          </p:nvPr>
        </p:nvSpPr>
        <p:spPr/>
        <p:txBody>
          <a:bodyPr/>
          <a:lstStyle/>
          <a:p>
            <a:fld id="{1CBD1EF0-B02C-42C5-81E2-78495611155D}" type="slidenum">
              <a:rPr lang="en-GB" smtClean="0"/>
              <a:t>4</a:t>
            </a:fld>
            <a:endParaRPr lang="en-GB"/>
          </a:p>
        </p:txBody>
      </p:sp>
    </p:spTree>
    <p:extLst>
      <p:ext uri="{BB962C8B-B14F-4D97-AF65-F5344CB8AC3E}">
        <p14:creationId xmlns:p14="http://schemas.microsoft.com/office/powerpoint/2010/main" val="769080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4A45511-6AA5-4B57-9CEC-EE6F76A5C586}" type="slidenum">
              <a:rPr kumimoji="0" lang="en-GB" alt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altLang="en-US" sz="1300" b="0" i="0" u="none" strike="noStrike" kern="1200" cap="none" spc="0" normalizeH="0" baseline="0" noProof="0">
              <a:ln>
                <a:noFill/>
              </a:ln>
              <a:solidFill>
                <a:prstClr val="black"/>
              </a:solidFill>
              <a:effectLst/>
              <a:uLnTx/>
              <a:uFillTx/>
              <a:latin typeface="Verdana" pitchFamily="34" charset="0"/>
              <a:ea typeface="+mn-ea"/>
              <a:cs typeface="+mn-cs"/>
            </a:endParaRPr>
          </a:p>
        </p:txBody>
      </p:sp>
      <p:sp>
        <p:nvSpPr>
          <p:cNvPr id="66563"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If you do not know the solution to this, look on google!</a:t>
            </a:r>
          </a:p>
        </p:txBody>
      </p:sp>
    </p:spTree>
    <p:extLst>
      <p:ext uri="{BB962C8B-B14F-4D97-AF65-F5344CB8AC3E}">
        <p14:creationId xmlns:p14="http://schemas.microsoft.com/office/powerpoint/2010/main" val="160591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BD1B46C-6513-4FFB-B329-C47BA75E7338}" type="slidenum">
              <a:rPr kumimoji="0" lang="en-GB" alt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altLang="en-US" sz="1300" b="0" i="0" u="none" strike="noStrike" kern="1200" cap="none" spc="0" normalizeH="0" baseline="0" noProof="0">
              <a:ln>
                <a:noFill/>
              </a:ln>
              <a:solidFill>
                <a:prstClr val="black"/>
              </a:solidFill>
              <a:effectLst/>
              <a:uLnTx/>
              <a:uFillTx/>
              <a:latin typeface="Verdana" pitchFamily="34" charset="0"/>
              <a:ea typeface="+mn-ea"/>
              <a:cs typeface="+mn-cs"/>
            </a:endParaRPr>
          </a:p>
        </p:txBody>
      </p:sp>
      <p:sp>
        <p:nvSpPr>
          <p:cNvPr id="67587"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b="1" dirty="0"/>
              <a:t>5+5+5 = 550 SOLUTION …. 545+5 = 550</a:t>
            </a:r>
          </a:p>
          <a:p>
            <a:pPr eaLnBrk="1" hangingPunct="1"/>
            <a:r>
              <a:rPr lang="en-GB" dirty="0"/>
              <a:t>Introduce this as a quick exercise to encourage flexible thinking. </a:t>
            </a:r>
          </a:p>
          <a:p>
            <a:pPr eaLnBrk="1" hangingPunct="1"/>
            <a:r>
              <a:rPr lang="en-GB" dirty="0"/>
              <a:t>Allow pairs five minutes to attempt the task (without using phones or laptops!).</a:t>
            </a:r>
            <a:br>
              <a:rPr lang="en-GB" dirty="0"/>
            </a:br>
            <a:r>
              <a:rPr lang="en-GB" dirty="0"/>
              <a:t>After revealing the answer, explain that sometimes solutions require reframing the problem. </a:t>
            </a:r>
          </a:p>
          <a:p>
            <a:pPr eaLnBrk="1" hangingPunct="1"/>
            <a:r>
              <a:rPr lang="en-GB" dirty="0"/>
              <a:t>Reinforce the idea that innovative thinking is central to project management.</a:t>
            </a:r>
            <a:endParaRPr lang="en-US" altLang="en-US" dirty="0"/>
          </a:p>
        </p:txBody>
      </p:sp>
    </p:spTree>
    <p:extLst>
      <p:ext uri="{BB962C8B-B14F-4D97-AF65-F5344CB8AC3E}">
        <p14:creationId xmlns:p14="http://schemas.microsoft.com/office/powerpoint/2010/main" val="19315609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Discuss the definitions provided and emphasise that problems arise when there is a gap between current and desired states. </a:t>
            </a:r>
          </a:p>
          <a:p>
            <a:r>
              <a:rPr lang="en-GB" dirty="0"/>
              <a:t>Encourage students to think of examples from healthcare or social care settings. </a:t>
            </a:r>
          </a:p>
          <a:p>
            <a:r>
              <a:rPr lang="en-GB" dirty="0"/>
              <a:t>Highlight that recognising the problem clearly is the first step toward effective management.</a:t>
            </a:r>
            <a:endParaRPr lang="en-GB"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Explain that in health and social care, problem solving and decision making occur every day.</a:t>
            </a:r>
          </a:p>
          <a:p>
            <a:r>
              <a:rPr lang="en-GB" dirty="0"/>
              <a:t>Examples include managing communication difficulties, responding to safeguarding concerns, or prioritising care during busy periods.</a:t>
            </a:r>
          </a:p>
          <a:p>
            <a:r>
              <a:rPr lang="en-GB" dirty="0"/>
              <a:t>Clarify that problem solving involves identifying the cause of an issue and finding possible solutions, while decision making involves choosing the most appropriate action based on service user needs and professional judgement.</a:t>
            </a:r>
          </a:p>
          <a:p>
            <a:r>
              <a:rPr lang="en-GB" dirty="0"/>
              <a:t>Emphasise that both skills are essential for safe, effective and person centred care.</a:t>
            </a:r>
          </a:p>
          <a:p>
            <a:endParaRPr lang="en-GB" altLang="en-US"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1" dirty="0"/>
              <a:t>Simple Problems </a:t>
            </a:r>
            <a:r>
              <a:rPr lang="en-GB" b="0" dirty="0"/>
              <a:t>Simple problems are those where we have a clear understanding of the problem and the solution is easily developed.</a:t>
            </a:r>
          </a:p>
          <a:p>
            <a:endParaRPr lang="en-GB" b="0" dirty="0"/>
          </a:p>
          <a:p>
            <a:r>
              <a:rPr lang="en-GB" b="1" dirty="0"/>
              <a:t>Complicated Problems </a:t>
            </a:r>
            <a:r>
              <a:rPr lang="en-GB" b="0" dirty="0"/>
              <a:t>Complicated problems are those where we have agreement on the problem, but the solution is ill-defined.</a:t>
            </a:r>
          </a:p>
          <a:p>
            <a:endParaRPr lang="en-GB" b="0" dirty="0"/>
          </a:p>
          <a:p>
            <a:r>
              <a:rPr lang="en-GB" b="1" dirty="0"/>
              <a:t>Complex Problems </a:t>
            </a:r>
            <a:r>
              <a:rPr lang="en-GB" b="0" dirty="0"/>
              <a:t>Complex problems are those where we don’t have agreement on the problem or the solution. </a:t>
            </a:r>
          </a:p>
          <a:p>
            <a:endParaRPr lang="en-GB" b="0" dirty="0"/>
          </a:p>
          <a:p>
            <a:r>
              <a:rPr lang="en-GB" b="1" dirty="0"/>
              <a:t>Wicked problems </a:t>
            </a:r>
            <a:r>
              <a:rPr lang="en-GB" dirty="0"/>
              <a:t>are problems with many interdependent factors making them seem impossible to solve. Because the factors are often incomplete, in flux, and difficult to define, solving wicked problems requires a deep understanding of the stakeholders involved, and an innovative approach provided by design thinking. Complex issues such as healthcare and education are examples of wicked problems</a:t>
            </a:r>
          </a:p>
        </p:txBody>
      </p:sp>
      <p:sp>
        <p:nvSpPr>
          <p:cNvPr id="4" name="Slide Number Placeholder 3"/>
          <p:cNvSpPr>
            <a:spLocks noGrp="1"/>
          </p:cNvSpPr>
          <p:nvPr>
            <p:ph type="sldNum" sz="quarter" idx="5"/>
          </p:nvPr>
        </p:nvSpPr>
        <p:spPr/>
        <p:txBody>
          <a:bodyPr/>
          <a:lstStyle/>
          <a:p>
            <a:fld id="{1CBD1EF0-B02C-42C5-81E2-78495611155D}" type="slidenum">
              <a:rPr lang="en-GB" smtClean="0"/>
              <a:t>10</a:t>
            </a:fld>
            <a:endParaRPr lang="en-GB"/>
          </a:p>
        </p:txBody>
      </p:sp>
    </p:spTree>
    <p:extLst>
      <p:ext uri="{BB962C8B-B14F-4D97-AF65-F5344CB8AC3E}">
        <p14:creationId xmlns:p14="http://schemas.microsoft.com/office/powerpoint/2010/main" val="1491332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think of real examples from health and social care settings for each type of problem. </a:t>
            </a:r>
            <a:br>
              <a:rPr lang="en-GB" dirty="0"/>
            </a:br>
            <a:r>
              <a:rPr lang="en-GB" dirty="0"/>
              <a:t>For example, a simple problem might involve a missing piece of equipment, while a complicated problem could involve scheduling staff rotas. </a:t>
            </a:r>
          </a:p>
          <a:p>
            <a:r>
              <a:rPr lang="en-GB" dirty="0"/>
              <a:t>A complex problem may relate to supporting a service user with multiple needs, and a wicked problem could involve safeguarding concerns with no clear solution. </a:t>
            </a:r>
          </a:p>
          <a:p>
            <a:r>
              <a:rPr lang="en-GB" dirty="0"/>
              <a:t>Use this discussion to reinforce that effective problem solving requires understanding the nature of the issue first.</a:t>
            </a:r>
          </a:p>
        </p:txBody>
      </p:sp>
      <p:sp>
        <p:nvSpPr>
          <p:cNvPr id="4" name="Slide Number Placeholder 3"/>
          <p:cNvSpPr>
            <a:spLocks noGrp="1"/>
          </p:cNvSpPr>
          <p:nvPr>
            <p:ph type="sldNum" sz="quarter" idx="5"/>
          </p:nvPr>
        </p:nvSpPr>
        <p:spPr/>
        <p:txBody>
          <a:bodyPr/>
          <a:lstStyle/>
          <a:p>
            <a:fld id="{1CBD1EF0-B02C-42C5-81E2-78495611155D}" type="slidenum">
              <a:rPr lang="en-GB" smtClean="0"/>
              <a:t>11</a:t>
            </a:fld>
            <a:endParaRPr lang="en-GB"/>
          </a:p>
        </p:txBody>
      </p:sp>
    </p:spTree>
    <p:extLst>
      <p:ext uri="{BB962C8B-B14F-4D97-AF65-F5344CB8AC3E}">
        <p14:creationId xmlns:p14="http://schemas.microsoft.com/office/powerpoint/2010/main" val="3423718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Explain that problem solving and decision making are daily requirements in health and social care practice. Staff often work under pressure, so structured thinking helps avoid repeating the same mistakes.</a:t>
            </a:r>
          </a:p>
          <a:p>
            <a:endParaRPr lang="en-GB" dirty="0"/>
          </a:p>
          <a:p>
            <a:r>
              <a:rPr lang="en-GB" dirty="0"/>
              <a:t>Clarify that problem solving involves identifying and understanding the issue, while decision making involves choosing the most appropriate action. In practice, this might include responding to a complaint, managing risk, or prioritising care tasks.</a:t>
            </a:r>
          </a:p>
          <a:p>
            <a:endParaRPr lang="en-GB" dirty="0"/>
          </a:p>
          <a:p>
            <a:r>
              <a:rPr lang="en-GB" dirty="0"/>
              <a:t>Highlight that seeing problems as opportunities for improvement encourages a proactive and professional mindset. Emphasise that effective leaders combine careful analysis with timely decisions.</a:t>
            </a:r>
          </a:p>
          <a:p>
            <a:endParaRPr lang="en-GB"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974167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Define the problem</a:t>
            </a:r>
          </a:p>
          <a:p>
            <a:r>
              <a:rPr lang="en-GB" altLang="en-US" dirty="0"/>
              <a:t>Diagnose the situation so that your focus is on the problem, not just its symptoms. Helpful techniques at this stage include using flowcharts to identify the expected steps of a process and cause-and-effect diagrams to define and </a:t>
            </a:r>
            <a:r>
              <a:rPr lang="en-GB" altLang="en-US" dirty="0" err="1"/>
              <a:t>analyze</a:t>
            </a:r>
            <a:r>
              <a:rPr lang="en-GB" altLang="en-US" dirty="0"/>
              <a:t> root causes.</a:t>
            </a:r>
          </a:p>
          <a:p>
            <a:endParaRPr lang="en-GB" altLang="en-US" dirty="0"/>
          </a:p>
          <a:p>
            <a:r>
              <a:rPr lang="en-GB" altLang="en-US" dirty="0"/>
              <a:t>The following slides </a:t>
            </a:r>
            <a:r>
              <a:rPr lang="en-GB" altLang="en-US" dirty="0" err="1"/>
              <a:t>identifiy</a:t>
            </a:r>
            <a:r>
              <a:rPr lang="en-GB" altLang="en-US" dirty="0"/>
              <a:t> key steps for defining problems. These steps support the involvement of interested parties, the use of factual information, comparison of expectations to reality and a focus on root causes of a problem. What’s needed is to:</a:t>
            </a:r>
          </a:p>
          <a:p>
            <a:endParaRPr lang="en-GB" altLang="en-US" dirty="0"/>
          </a:p>
          <a:p>
            <a:r>
              <a:rPr lang="en-GB" altLang="en-US" dirty="0"/>
              <a:t>Review and document how processes currently work (who does what, with what information, using what tools, communicating with what organizations and individuals, in what time frame, using what format, etc).</a:t>
            </a:r>
          </a:p>
          <a:p>
            <a:r>
              <a:rPr lang="en-GB" altLang="en-US" dirty="0"/>
              <a:t>Evaluate the possible impact of new tools and revised policies in the development of a model of “what should be.”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summarise each category rather than reading every bullet. </a:t>
            </a:r>
          </a:p>
          <a:p>
            <a:r>
              <a:rPr lang="en-GB" dirty="0"/>
              <a:t>Emphasise how communication failures can directly affect safety and outcomes and invite students to suggest real examples they have seen in placement or work.</a:t>
            </a:r>
          </a:p>
          <a:p>
            <a:r>
              <a:rPr lang="en-GB" dirty="0"/>
              <a:t>When discussing staffing shortages, highlight the link between workload, burnout and quality of care and ask students how shortages might influence decision making under pressure.</a:t>
            </a:r>
          </a:p>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14</a:t>
            </a:fld>
            <a:endParaRPr lang="en-GB"/>
          </a:p>
        </p:txBody>
      </p:sp>
    </p:spTree>
    <p:extLst>
      <p:ext uri="{BB962C8B-B14F-4D97-AF65-F5344CB8AC3E}">
        <p14:creationId xmlns:p14="http://schemas.microsoft.com/office/powerpoint/2010/main" val="21749203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lack of coordination often leads to duplication or gaps in care. Encourage students to reflect on transitions between services and why continuity is difficult.</a:t>
            </a:r>
          </a:p>
          <a:p>
            <a:r>
              <a:rPr lang="en-GB" dirty="0"/>
              <a:t>When introducing ethical and safeguarding issues, highlight that these are rarely simple problems. Emphasise the need for professional judgement, policy awareness and collaboration. Ask students why these issues are often complex rather than straightforward.</a:t>
            </a:r>
          </a:p>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15</a:t>
            </a:fld>
            <a:endParaRPr lang="en-GB"/>
          </a:p>
        </p:txBody>
      </p:sp>
    </p:spTree>
    <p:extLst>
      <p:ext uri="{BB962C8B-B14F-4D97-AF65-F5344CB8AC3E}">
        <p14:creationId xmlns:p14="http://schemas.microsoft.com/office/powerpoint/2010/main" val="5687576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Explain that effective managers do not react immediately. They take time to understand what is actually happening.</a:t>
            </a:r>
            <a:br>
              <a:rPr lang="en-GB" dirty="0"/>
            </a:br>
            <a:endParaRPr lang="en-GB" dirty="0"/>
          </a:p>
          <a:p>
            <a:r>
              <a:rPr lang="en-GB" dirty="0"/>
              <a:t>Highlight that diagnosing a problem involves monitoring performance, listening to staff, observing behaviour and identifying patterns. In health and social care, this might include noticing increased incidents, complaints or staff stress.</a:t>
            </a:r>
            <a:br>
              <a:rPr lang="en-GB" dirty="0"/>
            </a:br>
            <a:endParaRPr lang="en-GB" dirty="0"/>
          </a:p>
          <a:p>
            <a:r>
              <a:rPr lang="en-GB" dirty="0"/>
              <a:t>Emphasise the importance of defining the problem clearly before blaming individuals. Encourage students to focus on systems, processes and communication rather than personalities.</a:t>
            </a:r>
            <a:br>
              <a:rPr lang="en-GB" dirty="0"/>
            </a:br>
            <a:endParaRPr lang="en-GB" dirty="0"/>
          </a:p>
          <a:p>
            <a:r>
              <a:rPr lang="en-GB" dirty="0"/>
              <a:t>Clarify that understanding the root cause is essential before making decisions. Acting too quickly without diagnosis often leads to repeated issues.</a:t>
            </a:r>
          </a:p>
          <a:p>
            <a:endParaRPr lang="en-GB"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 problem has been diagnosed the first thing to do is to carry out an initial analysis.</a:t>
            </a:r>
          </a:p>
          <a:p>
            <a:r>
              <a:rPr lang="en-GB" dirty="0"/>
              <a:t>Explain that before taking action, managers need to fully understand the situation. Emphasise that gathering accurate information helps avoid assumptions and prevents reacting too quickly.</a:t>
            </a:r>
          </a:p>
          <a:p>
            <a:r>
              <a:rPr lang="en-GB" dirty="0"/>
              <a:t>Highlight that defining the scope means identifying who is affected, where the issue is occurring and how widespread it is. Clarify that defining impact involves considering risks to service users, staff and quality of care.</a:t>
            </a:r>
          </a:p>
          <a:p>
            <a:r>
              <a:rPr lang="en-GB" dirty="0"/>
              <a:t>Stress that understanding consequences helps prioritise which problems need urgent attention and which can be monitored.</a:t>
            </a:r>
          </a:p>
          <a:p>
            <a:pPr rtl="0"/>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79076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once a problem is analysed, several responses are possible depending on risk and urgency. Some issues may simply need monitoring, while others require immediate action.</a:t>
            </a:r>
          </a:p>
          <a:p>
            <a:r>
              <a:rPr lang="en-GB" dirty="0"/>
              <a:t>Clarify that containment may involve reducing risk quickly, for example reallocating staff or adjusting care plans. Finding a solution usually involves teamwork, consultation and considering available resources.</a:t>
            </a:r>
          </a:p>
          <a:p>
            <a:r>
              <a:rPr lang="en-GB" dirty="0"/>
              <a:t>Emphasise that effective managers balance careful thinking with timely decision making.</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75604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that not every problem requires the same level of response. Effective managers assess impact, risk and urgency before acting.</a:t>
            </a:r>
          </a:p>
          <a:p>
            <a:r>
              <a:rPr lang="en-GB" dirty="0"/>
              <a:t>Highlight that doing nothing can be appropriate if the issue has minimal impact. Monitoring is suitable when patterns need to be observed.</a:t>
            </a:r>
          </a:p>
          <a:p>
            <a:r>
              <a:rPr lang="en-GB" dirty="0"/>
              <a:t>Containment focuses on reducing immediate risk, while finding a solution involves longer term improvement and prevention.</a:t>
            </a:r>
          </a:p>
          <a:p>
            <a:r>
              <a:rPr lang="en-GB" dirty="0"/>
              <a:t>Encourage students to consider which option would be most appropriate in different scenarios and why.</a:t>
            </a:r>
          </a:p>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19</a:t>
            </a:fld>
            <a:endParaRPr lang="en-GB"/>
          </a:p>
        </p:txBody>
      </p:sp>
    </p:spTree>
    <p:extLst>
      <p:ext uri="{BB962C8B-B14F-4D97-AF65-F5344CB8AC3E}">
        <p14:creationId xmlns:p14="http://schemas.microsoft.com/office/powerpoint/2010/main" val="20265933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design thinking is a structured way of approaching complex problems by focusing on people’s needs. </a:t>
            </a:r>
          </a:p>
          <a:p>
            <a:r>
              <a:rPr lang="en-GB" dirty="0"/>
              <a:t>Emphasise that it is especially useful in health and social care because it encourages empathy and collaboration.</a:t>
            </a:r>
          </a:p>
          <a:p>
            <a:r>
              <a:rPr lang="en-GB" dirty="0"/>
              <a:t>Briefly outline the stages. </a:t>
            </a:r>
            <a:br>
              <a:rPr lang="en-GB" dirty="0"/>
            </a:br>
            <a:r>
              <a:rPr lang="en-GB" b="1" dirty="0"/>
              <a:t>Empathise </a:t>
            </a:r>
            <a:r>
              <a:rPr lang="en-GB" dirty="0"/>
              <a:t>involves understanding the experiences of service users and staff. </a:t>
            </a:r>
          </a:p>
          <a:p>
            <a:r>
              <a:rPr lang="en-GB" b="1" dirty="0"/>
              <a:t>Define </a:t>
            </a:r>
            <a:r>
              <a:rPr lang="en-GB" dirty="0"/>
              <a:t>focuses on clearly identifying the real problem rather than reacting to assumptions.</a:t>
            </a:r>
          </a:p>
          <a:p>
            <a:r>
              <a:rPr lang="en-GB" b="1" dirty="0"/>
              <a:t>Ideate </a:t>
            </a:r>
            <a:r>
              <a:rPr lang="en-GB" dirty="0"/>
              <a:t>involves generating possible solutions.</a:t>
            </a:r>
            <a:br>
              <a:rPr lang="en-GB" dirty="0"/>
            </a:br>
            <a:r>
              <a:rPr lang="en-GB" b="1" dirty="0"/>
              <a:t>Prototype and test </a:t>
            </a:r>
            <a:r>
              <a:rPr lang="en-GB" dirty="0"/>
              <a:t>refer to trying out changes and reviewing what works. </a:t>
            </a:r>
          </a:p>
          <a:p>
            <a:r>
              <a:rPr lang="en-GB" dirty="0"/>
              <a:t>Highlight that this process is continuous and encourages learning and improvement.</a:t>
            </a:r>
          </a:p>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20</a:t>
            </a:fld>
            <a:endParaRPr lang="en-GB"/>
          </a:p>
        </p:txBody>
      </p:sp>
    </p:spTree>
    <p:extLst>
      <p:ext uri="{BB962C8B-B14F-4D97-AF65-F5344CB8AC3E}">
        <p14:creationId xmlns:p14="http://schemas.microsoft.com/office/powerpoint/2010/main" val="5994518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the video and ask students to focus on the four stages: Identify, Develop, Execute and Assess.</a:t>
            </a:r>
          </a:p>
          <a:p>
            <a:r>
              <a:rPr lang="en-GB" dirty="0"/>
              <a:t>After the video, briefly clarify each stage. Identify involves clearly defining the problem. Develop focuses on generating and planning possible solutions. Execute means putting the chosen solution into practice. Assess involves reviewing impact and learning from the outcome.</a:t>
            </a:r>
          </a:p>
          <a:p>
            <a:r>
              <a:rPr lang="en-GB" dirty="0"/>
              <a:t>Invite students to think of a real health or social care problem and consider how they would apply each stage. Encourage brief sharing to reinforce understanding.</a:t>
            </a:r>
          </a:p>
          <a:p>
            <a:endParaRPr lang="en-GB" b="1" dirty="0"/>
          </a:p>
        </p:txBody>
      </p:sp>
      <p:sp>
        <p:nvSpPr>
          <p:cNvPr id="4" name="Slide Number Placeholder 3"/>
          <p:cNvSpPr>
            <a:spLocks noGrp="1"/>
          </p:cNvSpPr>
          <p:nvPr>
            <p:ph type="sldNum" sz="quarter" idx="5"/>
          </p:nvPr>
        </p:nvSpPr>
        <p:spPr/>
        <p:txBody>
          <a:bodyPr/>
          <a:lstStyle/>
          <a:p>
            <a:fld id="{1CBD1EF0-B02C-42C5-81E2-78495611155D}" type="slidenum">
              <a:rPr lang="en-GB" smtClean="0"/>
              <a:t>21</a:t>
            </a:fld>
            <a:endParaRPr lang="en-GB"/>
          </a:p>
        </p:txBody>
      </p:sp>
    </p:spTree>
    <p:extLst>
      <p:ext uri="{BB962C8B-B14F-4D97-AF65-F5344CB8AC3E}">
        <p14:creationId xmlns:p14="http://schemas.microsoft.com/office/powerpoint/2010/main" val="20849303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Present this as a real world problem solving scenario. Emphasise that not having a template can feel uncomfortable, but the brief itself contains the key information.</a:t>
            </a:r>
          </a:p>
          <a:p>
            <a:endParaRPr lang="en-GB" dirty="0"/>
          </a:p>
          <a:p>
            <a:r>
              <a:rPr lang="en-GB" dirty="0"/>
              <a:t>Ask students what their first step would be. Encourage them to think about analysing the brief, identifying learning outcomes and clarifying expectations before starting to write.</a:t>
            </a:r>
          </a:p>
          <a:p>
            <a:endParaRPr lang="en-GB" dirty="0"/>
          </a:p>
          <a:p>
            <a:r>
              <a:rPr lang="en-GB" dirty="0"/>
              <a:t>Use this to reinforce that structured thinking reduces anxiety and improves performance.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22018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this slide demonstrates a systematic approach to tackling an assignment. Highlight that understanding the task and planning are often overlooked but are critical steps.</a:t>
            </a:r>
          </a:p>
          <a:p>
            <a:endParaRPr lang="en-GB" dirty="0"/>
          </a:p>
          <a:p>
            <a:r>
              <a:rPr lang="en-GB" dirty="0"/>
              <a:t>Emphasise the importance of conducting focused research rather than collecting random sources. Clarify that outlining helps organise ideas logically before writing.</a:t>
            </a:r>
          </a:p>
          <a:p>
            <a:endParaRPr lang="en-GB" dirty="0"/>
          </a:p>
          <a:p>
            <a:r>
              <a:rPr lang="en-GB" dirty="0"/>
              <a:t>Reinforce that reviewing and editing are essential for quality and professionalism, not just optional extras.</a:t>
            </a:r>
          </a:p>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23</a:t>
            </a:fld>
            <a:endParaRPr lang="en-GB"/>
          </a:p>
        </p:txBody>
      </p:sp>
    </p:spTree>
    <p:extLst>
      <p:ext uri="{BB962C8B-B14F-4D97-AF65-F5344CB8AC3E}">
        <p14:creationId xmlns:p14="http://schemas.microsoft.com/office/powerpoint/2010/main" val="9266352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slide introduces why goal setting matters.</a:t>
            </a:r>
            <a:br>
              <a:rPr lang="en-GB" dirty="0"/>
            </a:br>
            <a:r>
              <a:rPr lang="en-GB" dirty="0"/>
              <a:t>Explain that many people work hard but feel stuck because they do not have a clear direction.</a:t>
            </a:r>
          </a:p>
          <a:p>
            <a:pPr>
              <a:buNone/>
            </a:pPr>
            <a:r>
              <a:rPr lang="en-GB" dirty="0"/>
              <a:t>Link this to students’ experiences. You might ask them to think about whether they have ever felt busy but unsure if they were making progress.</a:t>
            </a:r>
          </a:p>
          <a:p>
            <a:pPr>
              <a:buNone/>
            </a:pPr>
            <a:r>
              <a:rPr lang="en-GB" dirty="0"/>
              <a:t>Emphasise that having clear goals helps people focus their energy and make purposeful decisions.</a:t>
            </a:r>
          </a:p>
          <a:p>
            <a:pPr>
              <a:buNone/>
            </a:pPr>
            <a:r>
              <a:rPr lang="en-GB" dirty="0"/>
              <a:t>You could briefly connect this to health and social care practice, where professionals often work towards clear care plans and outcomes.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31384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goal setting helps people turn ideas into realistic plans.</a:t>
            </a:r>
          </a:p>
          <a:p>
            <a:r>
              <a:rPr lang="en-GB" dirty="0"/>
              <a:t>Highlight that clear goals help students prioritise their time, especially when balancing study, work, and personal responsibilities.</a:t>
            </a:r>
          </a:p>
          <a:p>
            <a:r>
              <a:rPr lang="en-GB" dirty="0"/>
              <a:t>You might give a simple example such as setting a target grade, planning revision time, or developing a career goal in health or social care.</a:t>
            </a:r>
          </a:p>
          <a:p>
            <a:r>
              <a:rPr lang="en-GB" dirty="0"/>
              <a:t>Reinforce that clear goals help people stay motivated and avoid distractions.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44901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Explain that SMART is a simple framework that helps people set clear and realistic goals. It prevents goals from being vague or unrealistic.</a:t>
            </a:r>
          </a:p>
          <a:p>
            <a:pPr>
              <a:buNone/>
            </a:pPr>
            <a:r>
              <a:rPr lang="en-GB" dirty="0"/>
              <a:t>Talk through each element briefly:</a:t>
            </a:r>
          </a:p>
          <a:p>
            <a:pPr>
              <a:buNone/>
            </a:pPr>
            <a:r>
              <a:rPr lang="en-GB" b="1" dirty="0"/>
              <a:t>Specific</a:t>
            </a:r>
            <a:br>
              <a:rPr lang="en-GB" dirty="0"/>
            </a:br>
            <a:r>
              <a:rPr lang="en-GB" dirty="0"/>
              <a:t>Emphasise that goals should clearly state what someone wants to achieve. For example, instead of saying “I want to improve at work,” a student might say “I want to improve my academic writing skills.”</a:t>
            </a:r>
          </a:p>
          <a:p>
            <a:pPr>
              <a:buNone/>
            </a:pPr>
            <a:r>
              <a:rPr lang="en-GB" b="1" dirty="0"/>
              <a:t>Measurable</a:t>
            </a:r>
            <a:br>
              <a:rPr lang="en-GB" dirty="0"/>
            </a:br>
            <a:r>
              <a:rPr lang="en-GB" dirty="0"/>
              <a:t>Explain that there must be a way to track progress. This helps people stay motivated because they can see improvement over time.</a:t>
            </a:r>
          </a:p>
          <a:p>
            <a:pPr>
              <a:buNone/>
            </a:pPr>
            <a:r>
              <a:rPr lang="en-GB" b="1" dirty="0"/>
              <a:t>Attainable</a:t>
            </a:r>
            <a:br>
              <a:rPr lang="en-GB" dirty="0"/>
            </a:br>
            <a:r>
              <a:rPr lang="en-GB" dirty="0"/>
              <a:t>Highlight that goals should be realistic and achievable based on current skills, time, and resources. Unrealistic goals often lead to frustration.</a:t>
            </a:r>
          </a:p>
          <a:p>
            <a:pPr>
              <a:buNone/>
            </a:pPr>
            <a:r>
              <a:rPr lang="en-GB" b="1" dirty="0"/>
              <a:t>Relevant</a:t>
            </a:r>
            <a:br>
              <a:rPr lang="en-GB" dirty="0"/>
            </a:br>
            <a:r>
              <a:rPr lang="en-GB" dirty="0"/>
              <a:t>Discuss how goals should link to a person’s priorities, career plans, or personal development. This helps maintain motivation.</a:t>
            </a:r>
          </a:p>
          <a:p>
            <a:pPr>
              <a:buNone/>
            </a:pPr>
            <a:r>
              <a:rPr lang="en-GB" b="1" dirty="0"/>
              <a:t>Time bound</a:t>
            </a:r>
            <a:br>
              <a:rPr lang="en-GB" dirty="0"/>
            </a:br>
            <a:r>
              <a:rPr lang="en-GB" dirty="0"/>
              <a:t>Stress the importance of having a clear deadline. Without a timeframe, goals often get delayed or forgotten.</a:t>
            </a:r>
          </a:p>
          <a:p>
            <a:pPr>
              <a:buNone/>
            </a:pPr>
            <a:r>
              <a:rPr lang="en-GB" dirty="0"/>
              <a:t>You might link this to students’ studies by asking them to think about one SMART goal they could set for this semester.</a:t>
            </a:r>
          </a:p>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27</a:t>
            </a:fld>
            <a:endParaRPr lang="en-GB"/>
          </a:p>
        </p:txBody>
      </p:sp>
    </p:spTree>
    <p:extLst>
      <p:ext uri="{BB962C8B-B14F-4D97-AF65-F5344CB8AC3E}">
        <p14:creationId xmlns:p14="http://schemas.microsoft.com/office/powerpoint/2010/main" val="38798005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Explain that evaluation is about more than checking whether something was completed. It is about understanding impact and improvement.</a:t>
            </a:r>
          </a:p>
          <a:p>
            <a:pPr>
              <a:buNone/>
            </a:pPr>
            <a:r>
              <a:rPr lang="en-GB" b="1" dirty="0"/>
              <a:t>Goal 1: To Measure</a:t>
            </a:r>
            <a:br>
              <a:rPr lang="en-GB" dirty="0"/>
            </a:br>
            <a:r>
              <a:rPr lang="en-GB" dirty="0"/>
              <a:t>This focuses on assessing the effects of a programme or project. For example, was it delivered efficiently? Did it achieve the intended outcomes? Was it good value for money?</a:t>
            </a:r>
          </a:p>
          <a:p>
            <a:pPr>
              <a:buNone/>
            </a:pPr>
            <a:r>
              <a:rPr lang="en-GB" b="1" dirty="0"/>
              <a:t>Goal 2: To Understand</a:t>
            </a:r>
            <a:br>
              <a:rPr lang="en-GB" dirty="0"/>
            </a:br>
            <a:r>
              <a:rPr lang="en-GB" dirty="0"/>
              <a:t>This looks deeper at how and why something worked or did not work. It involves analysing processes, mechanisms, and outcomes.</a:t>
            </a:r>
          </a:p>
          <a:p>
            <a:pPr>
              <a:buNone/>
            </a:pPr>
            <a:r>
              <a:rPr lang="en-GB" b="1" dirty="0"/>
              <a:t>Goal 3: To Learn</a:t>
            </a:r>
            <a:br>
              <a:rPr lang="en-GB" dirty="0"/>
            </a:br>
            <a:r>
              <a:rPr lang="en-GB" dirty="0"/>
              <a:t>Evaluation should support improvement. What can be improved next time? What worked well? What changes are needed?</a:t>
            </a:r>
          </a:p>
          <a:p>
            <a:pPr>
              <a:buNone/>
            </a:pPr>
            <a:r>
              <a:rPr lang="en-GB" dirty="0"/>
              <a:t>Emphasise that evaluation should be based on evidence. Decisions should be supported by data rather than opinion alone.</a:t>
            </a:r>
          </a:p>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29</a:t>
            </a:fld>
            <a:endParaRPr lang="en-GB"/>
          </a:p>
        </p:txBody>
      </p:sp>
    </p:spTree>
    <p:extLst>
      <p:ext uri="{BB962C8B-B14F-4D97-AF65-F5344CB8AC3E}">
        <p14:creationId xmlns:p14="http://schemas.microsoft.com/office/powerpoint/2010/main" val="19676149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Explain that a project is a structured set of activities designed to achieve a specific objective or change.</a:t>
            </a:r>
          </a:p>
          <a:p>
            <a:pPr>
              <a:buNone/>
            </a:pPr>
            <a:r>
              <a:rPr lang="en-GB" dirty="0"/>
              <a:t>Project management ensures that change is planned and delivered effectively.</a:t>
            </a:r>
          </a:p>
          <a:p>
            <a:pPr>
              <a:buNone/>
            </a:pPr>
            <a:r>
              <a:rPr lang="en-GB" dirty="0"/>
              <a:t>Briefly highlight:</a:t>
            </a:r>
          </a:p>
          <a:p>
            <a:pPr>
              <a:buFont typeface="Arial" panose="020B0604020202020204" pitchFamily="34" charset="0"/>
              <a:buChar char="•"/>
            </a:pPr>
            <a:r>
              <a:rPr lang="en-GB" b="1" dirty="0"/>
              <a:t>Organising change</a:t>
            </a:r>
            <a:r>
              <a:rPr lang="en-GB" dirty="0"/>
              <a:t> – planning tasks and timelines.</a:t>
            </a:r>
          </a:p>
          <a:p>
            <a:pPr>
              <a:buFont typeface="Arial" panose="020B0604020202020204" pitchFamily="34" charset="0"/>
              <a:buChar char="•"/>
            </a:pPr>
            <a:r>
              <a:rPr lang="en-GB" b="1" dirty="0"/>
              <a:t>Understanding requirements</a:t>
            </a:r>
            <a:r>
              <a:rPr lang="en-GB" dirty="0"/>
              <a:t> – knowing what needs to be achieved and what resources are available.</a:t>
            </a:r>
          </a:p>
          <a:p>
            <a:pPr>
              <a:buFont typeface="Arial" panose="020B0604020202020204" pitchFamily="34" charset="0"/>
              <a:buChar char="•"/>
            </a:pPr>
            <a:r>
              <a:rPr lang="en-GB" b="1" dirty="0"/>
              <a:t>Co-ordinating people</a:t>
            </a:r>
            <a:r>
              <a:rPr lang="en-GB" dirty="0"/>
              <a:t> – ensuring roles are clear and work is balanced.</a:t>
            </a:r>
          </a:p>
          <a:p>
            <a:pPr>
              <a:buFont typeface="Arial" panose="020B0604020202020204" pitchFamily="34" charset="0"/>
              <a:buChar char="•"/>
            </a:pPr>
            <a:r>
              <a:rPr lang="en-GB" b="1" dirty="0"/>
              <a:t>Monitoring progress</a:t>
            </a:r>
            <a:r>
              <a:rPr lang="en-GB" dirty="0"/>
              <a:t> – tracking time, quality, and outcomes.</a:t>
            </a:r>
          </a:p>
          <a:p>
            <a:pPr>
              <a:buFont typeface="Arial" panose="020B0604020202020204" pitchFamily="34" charset="0"/>
              <a:buChar char="•"/>
            </a:pPr>
            <a:r>
              <a:rPr lang="en-GB" b="1" dirty="0"/>
              <a:t>Delivering results</a:t>
            </a:r>
            <a:r>
              <a:rPr lang="en-GB" dirty="0"/>
              <a:t> – achieving the intended objectives.</a:t>
            </a:r>
          </a:p>
          <a:p>
            <a:pPr>
              <a:buNone/>
            </a:pPr>
            <a:r>
              <a:rPr lang="en-GB" dirty="0"/>
              <a:t>You may link this to examples in health and social care, such as introducing a new service or improving a care pathway.</a:t>
            </a:r>
          </a:p>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30</a:t>
            </a:fld>
            <a:endParaRPr lang="en-GB"/>
          </a:p>
        </p:txBody>
      </p:sp>
    </p:spTree>
    <p:extLst>
      <p:ext uri="{BB962C8B-B14F-4D97-AF65-F5344CB8AC3E}">
        <p14:creationId xmlns:p14="http://schemas.microsoft.com/office/powerpoint/2010/main" val="7158426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explain why this is innovative.</a:t>
            </a:r>
            <a:br>
              <a:rPr lang="en-GB" dirty="0"/>
            </a:br>
            <a:r>
              <a:rPr lang="en-GB" dirty="0"/>
              <a:t>Ask students what benefits and risks AI driven services might bring.</a:t>
            </a:r>
            <a:br>
              <a:rPr lang="en-GB" dirty="0"/>
            </a:br>
            <a:r>
              <a:rPr lang="en-GB" dirty="0"/>
              <a:t>Link to project management and evaluation. How would success be measured?</a:t>
            </a:r>
          </a:p>
        </p:txBody>
      </p:sp>
      <p:sp>
        <p:nvSpPr>
          <p:cNvPr id="4" name="Slide Number Placeholder 3"/>
          <p:cNvSpPr>
            <a:spLocks noGrp="1"/>
          </p:cNvSpPr>
          <p:nvPr>
            <p:ph type="sldNum" sz="quarter" idx="5"/>
          </p:nvPr>
        </p:nvSpPr>
        <p:spPr/>
        <p:txBody>
          <a:bodyPr/>
          <a:lstStyle/>
          <a:p>
            <a:fld id="{1CBD1EF0-B02C-42C5-81E2-78495611155D}" type="slidenum">
              <a:rPr lang="en-GB" smtClean="0"/>
              <a:t>31</a:t>
            </a:fld>
            <a:endParaRPr lang="en-GB"/>
          </a:p>
        </p:txBody>
      </p:sp>
    </p:spTree>
    <p:extLst>
      <p:ext uri="{BB962C8B-B14F-4D97-AF65-F5344CB8AC3E}">
        <p14:creationId xmlns:p14="http://schemas.microsoft.com/office/powerpoint/2010/main" val="30998940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this as a large scale public health and social care project.</a:t>
            </a:r>
            <a:br>
              <a:rPr lang="en-GB" dirty="0"/>
            </a:br>
            <a:r>
              <a:rPr lang="en-GB" dirty="0"/>
              <a:t>Ask students what stakeholders would need to be involved.</a:t>
            </a:r>
            <a:br>
              <a:rPr lang="en-GB" dirty="0"/>
            </a:br>
            <a:r>
              <a:rPr lang="en-GB" dirty="0"/>
              <a:t>Encourage discussion around long term impact and sustainability.</a:t>
            </a:r>
          </a:p>
        </p:txBody>
      </p:sp>
      <p:sp>
        <p:nvSpPr>
          <p:cNvPr id="4" name="Slide Number Placeholder 3"/>
          <p:cNvSpPr>
            <a:spLocks noGrp="1"/>
          </p:cNvSpPr>
          <p:nvPr>
            <p:ph type="sldNum" sz="quarter" idx="5"/>
          </p:nvPr>
        </p:nvSpPr>
        <p:spPr/>
        <p:txBody>
          <a:bodyPr/>
          <a:lstStyle/>
          <a:p>
            <a:fld id="{1CBD1EF0-B02C-42C5-81E2-78495611155D}" type="slidenum">
              <a:rPr lang="en-GB" smtClean="0"/>
              <a:t>32</a:t>
            </a:fld>
            <a:endParaRPr lang="en-GB"/>
          </a:p>
        </p:txBody>
      </p:sp>
    </p:spTree>
    <p:extLst>
      <p:ext uri="{BB962C8B-B14F-4D97-AF65-F5344CB8AC3E}">
        <p14:creationId xmlns:p14="http://schemas.microsoft.com/office/powerpoint/2010/main" val="7340469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explain that projects move through structured phases.</a:t>
            </a:r>
            <a:br>
              <a:rPr lang="en-GB" dirty="0"/>
            </a:br>
            <a:r>
              <a:rPr lang="en-GB" dirty="0"/>
              <a:t>Emphasise that each stage builds on the previous one.</a:t>
            </a:r>
          </a:p>
        </p:txBody>
      </p:sp>
      <p:sp>
        <p:nvSpPr>
          <p:cNvPr id="4" name="Slide Number Placeholder 3"/>
          <p:cNvSpPr>
            <a:spLocks noGrp="1"/>
          </p:cNvSpPr>
          <p:nvPr>
            <p:ph type="sldNum" sz="quarter" idx="5"/>
          </p:nvPr>
        </p:nvSpPr>
        <p:spPr/>
        <p:txBody>
          <a:bodyPr/>
          <a:lstStyle/>
          <a:p>
            <a:fld id="{1CBD1EF0-B02C-42C5-81E2-78495611155D}" type="slidenum">
              <a:rPr lang="en-GB" smtClean="0"/>
              <a:t>33</a:t>
            </a:fld>
            <a:endParaRPr lang="en-GB"/>
          </a:p>
        </p:txBody>
      </p:sp>
    </p:spTree>
    <p:extLst>
      <p:ext uri="{BB962C8B-B14F-4D97-AF65-F5344CB8AC3E}">
        <p14:creationId xmlns:p14="http://schemas.microsoft.com/office/powerpoint/2010/main" val="38307341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the idea is tested for feasibility.</a:t>
            </a:r>
            <a:br>
              <a:rPr lang="en-GB" dirty="0"/>
            </a:br>
            <a:r>
              <a:rPr lang="en-GB" dirty="0"/>
              <a:t>Stress the importance of defining purpose and stakeholders early.</a:t>
            </a:r>
          </a:p>
        </p:txBody>
      </p:sp>
      <p:sp>
        <p:nvSpPr>
          <p:cNvPr id="4" name="Slide Number Placeholder 3"/>
          <p:cNvSpPr>
            <a:spLocks noGrp="1"/>
          </p:cNvSpPr>
          <p:nvPr>
            <p:ph type="sldNum" sz="quarter" idx="5"/>
          </p:nvPr>
        </p:nvSpPr>
        <p:spPr/>
        <p:txBody>
          <a:bodyPr/>
          <a:lstStyle/>
          <a:p>
            <a:fld id="{1CBD1EF0-B02C-42C5-81E2-78495611155D}" type="slidenum">
              <a:rPr lang="en-GB" smtClean="0"/>
              <a:t>34</a:t>
            </a:fld>
            <a:endParaRPr lang="en-GB"/>
          </a:p>
        </p:txBody>
      </p:sp>
    </p:spTree>
    <p:extLst>
      <p:ext uri="{BB962C8B-B14F-4D97-AF65-F5344CB8AC3E}">
        <p14:creationId xmlns:p14="http://schemas.microsoft.com/office/powerpoint/2010/main" val="37722388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this is the most detailed phase.</a:t>
            </a:r>
            <a:br>
              <a:rPr lang="en-GB" dirty="0"/>
            </a:br>
            <a:r>
              <a:rPr lang="en-GB" dirty="0"/>
              <a:t>Good planning reduces risk later in the project.</a:t>
            </a:r>
          </a:p>
        </p:txBody>
      </p:sp>
      <p:sp>
        <p:nvSpPr>
          <p:cNvPr id="4" name="Slide Number Placeholder 3"/>
          <p:cNvSpPr>
            <a:spLocks noGrp="1"/>
          </p:cNvSpPr>
          <p:nvPr>
            <p:ph type="sldNum" sz="quarter" idx="5"/>
          </p:nvPr>
        </p:nvSpPr>
        <p:spPr/>
        <p:txBody>
          <a:bodyPr/>
          <a:lstStyle/>
          <a:p>
            <a:fld id="{1CBD1EF0-B02C-42C5-81E2-78495611155D}" type="slidenum">
              <a:rPr lang="en-GB" smtClean="0"/>
              <a:t>35</a:t>
            </a:fld>
            <a:endParaRPr lang="en-GB"/>
          </a:p>
        </p:txBody>
      </p:sp>
    </p:spTree>
    <p:extLst>
      <p:ext uri="{BB962C8B-B14F-4D97-AF65-F5344CB8AC3E}">
        <p14:creationId xmlns:p14="http://schemas.microsoft.com/office/powerpoint/2010/main" val="35001445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the work actually happens.</a:t>
            </a:r>
            <a:br>
              <a:rPr lang="en-GB" dirty="0"/>
            </a:br>
            <a:r>
              <a:rPr lang="en-GB" dirty="0"/>
              <a:t>Highlight the importance of communication and flexibility.</a:t>
            </a:r>
          </a:p>
        </p:txBody>
      </p:sp>
      <p:sp>
        <p:nvSpPr>
          <p:cNvPr id="4" name="Slide Number Placeholder 3"/>
          <p:cNvSpPr>
            <a:spLocks noGrp="1"/>
          </p:cNvSpPr>
          <p:nvPr>
            <p:ph type="sldNum" sz="quarter" idx="5"/>
          </p:nvPr>
        </p:nvSpPr>
        <p:spPr/>
        <p:txBody>
          <a:bodyPr/>
          <a:lstStyle/>
          <a:p>
            <a:fld id="{1CBD1EF0-B02C-42C5-81E2-78495611155D}" type="slidenum">
              <a:rPr lang="en-GB" smtClean="0"/>
              <a:t>36</a:t>
            </a:fld>
            <a:endParaRPr lang="en-GB"/>
          </a:p>
        </p:txBody>
      </p:sp>
    </p:spTree>
    <p:extLst>
      <p:ext uri="{BB962C8B-B14F-4D97-AF65-F5344CB8AC3E}">
        <p14:creationId xmlns:p14="http://schemas.microsoft.com/office/powerpoint/2010/main" val="29324299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monitoring happens alongside execution.</a:t>
            </a:r>
            <a:br>
              <a:rPr lang="en-GB" dirty="0"/>
            </a:br>
            <a:r>
              <a:rPr lang="en-GB" dirty="0"/>
              <a:t>Focus on tracking progress and managing risks.</a:t>
            </a:r>
          </a:p>
        </p:txBody>
      </p:sp>
      <p:sp>
        <p:nvSpPr>
          <p:cNvPr id="4" name="Slide Number Placeholder 3"/>
          <p:cNvSpPr>
            <a:spLocks noGrp="1"/>
          </p:cNvSpPr>
          <p:nvPr>
            <p:ph type="sldNum" sz="quarter" idx="5"/>
          </p:nvPr>
        </p:nvSpPr>
        <p:spPr/>
        <p:txBody>
          <a:bodyPr/>
          <a:lstStyle/>
          <a:p>
            <a:fld id="{1CBD1EF0-B02C-42C5-81E2-78495611155D}" type="slidenum">
              <a:rPr lang="en-GB" smtClean="0"/>
              <a:t>37</a:t>
            </a:fld>
            <a:endParaRPr lang="en-GB"/>
          </a:p>
        </p:txBody>
      </p:sp>
    </p:spTree>
    <p:extLst>
      <p:ext uri="{BB962C8B-B14F-4D97-AF65-F5344CB8AC3E}">
        <p14:creationId xmlns:p14="http://schemas.microsoft.com/office/powerpoint/2010/main" val="44140368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reflection and evaluation.</a:t>
            </a:r>
            <a:br>
              <a:rPr lang="en-GB" dirty="0"/>
            </a:br>
            <a:r>
              <a:rPr lang="en-GB" dirty="0"/>
              <a:t>Projects should always end with review and lessons learned.</a:t>
            </a:r>
          </a:p>
        </p:txBody>
      </p:sp>
      <p:sp>
        <p:nvSpPr>
          <p:cNvPr id="4" name="Slide Number Placeholder 3"/>
          <p:cNvSpPr>
            <a:spLocks noGrp="1"/>
          </p:cNvSpPr>
          <p:nvPr>
            <p:ph type="sldNum" sz="quarter" idx="5"/>
          </p:nvPr>
        </p:nvSpPr>
        <p:spPr/>
        <p:txBody>
          <a:bodyPr/>
          <a:lstStyle/>
          <a:p>
            <a:fld id="{1CBD1EF0-B02C-42C5-81E2-78495611155D}" type="slidenum">
              <a:rPr lang="en-GB" smtClean="0"/>
              <a:t>38</a:t>
            </a:fld>
            <a:endParaRPr lang="en-GB"/>
          </a:p>
        </p:txBody>
      </p:sp>
    </p:spTree>
    <p:extLst>
      <p:ext uri="{BB962C8B-B14F-4D97-AF65-F5344CB8AC3E}">
        <p14:creationId xmlns:p14="http://schemas.microsoft.com/office/powerpoint/2010/main" val="40159664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Explain that project management skills can be applied to personal career development.</a:t>
            </a:r>
          </a:p>
          <a:p>
            <a:pPr>
              <a:buNone/>
            </a:pPr>
            <a:r>
              <a:rPr lang="en-GB" dirty="0"/>
              <a:t>Briefly walk students through how each stage relates to planning their future.</a:t>
            </a:r>
          </a:p>
          <a:p>
            <a:pPr>
              <a:buNone/>
            </a:pPr>
            <a:r>
              <a:rPr lang="en-GB" dirty="0"/>
              <a:t>Encourage students to think about their own career goals as a “project”.</a:t>
            </a:r>
          </a:p>
          <a:p>
            <a:pPr>
              <a:buNone/>
            </a:pPr>
            <a:r>
              <a:rPr lang="en-GB" dirty="0"/>
              <a:t>You may wish to ask:</a:t>
            </a:r>
            <a:br>
              <a:rPr lang="en-GB" dirty="0"/>
            </a:br>
            <a:r>
              <a:rPr lang="en-GB" dirty="0"/>
              <a:t>What stage do you think you are currently in?</a:t>
            </a:r>
            <a:br>
              <a:rPr lang="en-GB" dirty="0"/>
            </a:br>
            <a:r>
              <a:rPr lang="en-GB" dirty="0"/>
              <a:t>What actions could you take to move to the next stage?</a:t>
            </a:r>
          </a:p>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39</a:t>
            </a:fld>
            <a:endParaRPr lang="en-GB"/>
          </a:p>
        </p:txBody>
      </p:sp>
    </p:spTree>
    <p:extLst>
      <p:ext uri="{BB962C8B-B14F-4D97-AF65-F5344CB8AC3E}">
        <p14:creationId xmlns:p14="http://schemas.microsoft.com/office/powerpoint/2010/main" val="38730714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a Gantt chart is a visual planning tool.</a:t>
            </a:r>
            <a:br>
              <a:rPr lang="en-GB" dirty="0"/>
            </a:br>
            <a:r>
              <a:rPr lang="en-GB" dirty="0"/>
              <a:t>Emphasise that it shows tasks and timelines clearly.</a:t>
            </a:r>
            <a:br>
              <a:rPr lang="en-GB" dirty="0"/>
            </a:br>
            <a:r>
              <a:rPr lang="en-GB" dirty="0"/>
              <a:t>Highlight that it helps organise and track professional development activities.</a:t>
            </a:r>
          </a:p>
        </p:txBody>
      </p:sp>
      <p:sp>
        <p:nvSpPr>
          <p:cNvPr id="4" name="Slide Number Placeholder 3"/>
          <p:cNvSpPr>
            <a:spLocks noGrp="1"/>
          </p:cNvSpPr>
          <p:nvPr>
            <p:ph type="sldNum" sz="quarter" idx="5"/>
          </p:nvPr>
        </p:nvSpPr>
        <p:spPr/>
        <p:txBody>
          <a:bodyPr/>
          <a:lstStyle/>
          <a:p>
            <a:fld id="{1CBD1EF0-B02C-42C5-81E2-78495611155D}" type="slidenum">
              <a:rPr lang="en-GB" smtClean="0"/>
              <a:t>40</a:t>
            </a:fld>
            <a:endParaRPr lang="en-GB"/>
          </a:p>
        </p:txBody>
      </p:sp>
    </p:spTree>
    <p:extLst>
      <p:ext uri="{BB962C8B-B14F-4D97-AF65-F5344CB8AC3E}">
        <p14:creationId xmlns:p14="http://schemas.microsoft.com/office/powerpoint/2010/main" val="336135867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each element provides key information about the project.</a:t>
            </a:r>
            <a:br>
              <a:rPr lang="en-GB" dirty="0"/>
            </a:br>
            <a:r>
              <a:rPr lang="en-GB" dirty="0"/>
              <a:t>Emphasise tasks, timelines, milestones, and responsibilities.</a:t>
            </a:r>
            <a:br>
              <a:rPr lang="en-GB" dirty="0"/>
            </a:br>
            <a:r>
              <a:rPr lang="en-GB" dirty="0"/>
              <a:t>Highlight that these components help keep work organised and measurable.</a:t>
            </a:r>
          </a:p>
        </p:txBody>
      </p:sp>
      <p:sp>
        <p:nvSpPr>
          <p:cNvPr id="4" name="Slide Number Placeholder 3"/>
          <p:cNvSpPr>
            <a:spLocks noGrp="1"/>
          </p:cNvSpPr>
          <p:nvPr>
            <p:ph type="sldNum" sz="quarter" idx="5"/>
          </p:nvPr>
        </p:nvSpPr>
        <p:spPr/>
        <p:txBody>
          <a:bodyPr/>
          <a:lstStyle/>
          <a:p>
            <a:fld id="{1CBD1EF0-B02C-42C5-81E2-78495611155D}" type="slidenum">
              <a:rPr lang="en-GB" smtClean="0"/>
              <a:t>41</a:t>
            </a:fld>
            <a:endParaRPr lang="en-GB"/>
          </a:p>
        </p:txBody>
      </p:sp>
    </p:spTree>
    <p:extLst>
      <p:ext uri="{BB962C8B-B14F-4D97-AF65-F5344CB8AC3E}">
        <p14:creationId xmlns:p14="http://schemas.microsoft.com/office/powerpoint/2010/main" val="1516786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some tasks depend on others being completed first.</a:t>
            </a:r>
            <a:br>
              <a:rPr lang="en-GB" dirty="0"/>
            </a:br>
            <a:r>
              <a:rPr lang="en-GB" dirty="0"/>
              <a:t>Emphasise that arrows or lines show the order of activities.</a:t>
            </a:r>
            <a:br>
              <a:rPr lang="en-GB" dirty="0"/>
            </a:br>
            <a:r>
              <a:rPr lang="en-GB" dirty="0"/>
              <a:t>Highlight that recognising dependencies helps prevent delays.</a:t>
            </a:r>
          </a:p>
        </p:txBody>
      </p:sp>
      <p:sp>
        <p:nvSpPr>
          <p:cNvPr id="4" name="Slide Number Placeholder 3"/>
          <p:cNvSpPr>
            <a:spLocks noGrp="1"/>
          </p:cNvSpPr>
          <p:nvPr>
            <p:ph type="sldNum" sz="quarter" idx="5"/>
          </p:nvPr>
        </p:nvSpPr>
        <p:spPr/>
        <p:txBody>
          <a:bodyPr/>
          <a:lstStyle/>
          <a:p>
            <a:fld id="{1CBD1EF0-B02C-42C5-81E2-78495611155D}" type="slidenum">
              <a:rPr lang="en-GB" smtClean="0"/>
              <a:t>42</a:t>
            </a:fld>
            <a:endParaRPr lang="en-GB"/>
          </a:p>
        </p:txBody>
      </p:sp>
    </p:spTree>
    <p:extLst>
      <p:ext uri="{BB962C8B-B14F-4D97-AF65-F5344CB8AC3E}">
        <p14:creationId xmlns:p14="http://schemas.microsoft.com/office/powerpoint/2010/main" val="33042457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progress bars show how much of a task is completed.</a:t>
            </a:r>
            <a:br>
              <a:rPr lang="en-GB" dirty="0"/>
            </a:br>
            <a:r>
              <a:rPr lang="en-GB" dirty="0"/>
              <a:t>Emphasise that tracking progress helps identify issues early.</a:t>
            </a:r>
            <a:br>
              <a:rPr lang="en-GB" dirty="0"/>
            </a:br>
            <a:r>
              <a:rPr lang="en-GB" dirty="0"/>
              <a:t>Highlight that regular updates are important for project success.</a:t>
            </a:r>
          </a:p>
        </p:txBody>
      </p:sp>
      <p:sp>
        <p:nvSpPr>
          <p:cNvPr id="4" name="Slide Number Placeholder 3"/>
          <p:cNvSpPr>
            <a:spLocks noGrp="1"/>
          </p:cNvSpPr>
          <p:nvPr>
            <p:ph type="sldNum" sz="quarter" idx="5"/>
          </p:nvPr>
        </p:nvSpPr>
        <p:spPr/>
        <p:txBody>
          <a:bodyPr/>
          <a:lstStyle/>
          <a:p>
            <a:fld id="{1CBD1EF0-B02C-42C5-81E2-78495611155D}" type="slidenum">
              <a:rPr lang="en-GB" smtClean="0"/>
              <a:t>43</a:t>
            </a:fld>
            <a:endParaRPr lang="en-GB"/>
          </a:p>
        </p:txBody>
      </p:sp>
    </p:spTree>
    <p:extLst>
      <p:ext uri="{BB962C8B-B14F-4D97-AF65-F5344CB8AC3E}">
        <p14:creationId xmlns:p14="http://schemas.microsoft.com/office/powerpoint/2010/main" val="5747692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Explain that this slide shows examples of career development tasks.</a:t>
            </a:r>
            <a:br>
              <a:rPr lang="en-GB" dirty="0"/>
            </a:br>
            <a:r>
              <a:rPr lang="en-GB" dirty="0"/>
              <a:t>Emphasise that tasks should be realistic and clearly planned.</a:t>
            </a:r>
            <a:br>
              <a:rPr lang="en-GB" dirty="0"/>
            </a:br>
            <a:r>
              <a:rPr lang="en-GB" dirty="0"/>
              <a:t>Encourage students to think about their own skills and goals.</a:t>
            </a:r>
          </a:p>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44</a:t>
            </a:fld>
            <a:endParaRPr lang="en-GB"/>
          </a:p>
        </p:txBody>
      </p:sp>
    </p:spTree>
    <p:extLst>
      <p:ext uri="{BB962C8B-B14F-4D97-AF65-F5344CB8AC3E}">
        <p14:creationId xmlns:p14="http://schemas.microsoft.com/office/powerpoint/2010/main" val="2091106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7E09-51BB-3A07-3095-055FC0D359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4BF1FE-72F6-1DAC-5F60-F4E534533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FBE136-EC80-D429-C5F4-5ED0166EC477}"/>
              </a:ext>
            </a:extLst>
          </p:cNvPr>
          <p:cNvSpPr>
            <a:spLocks noGrp="1"/>
          </p:cNvSpPr>
          <p:nvPr>
            <p:ph type="dt" sz="half" idx="10"/>
          </p:nvPr>
        </p:nvSpPr>
        <p:spPr/>
        <p:txBody>
          <a:bodyPr/>
          <a:lstStyle/>
          <a:p>
            <a:fld id="{056A644C-8758-4F6F-85A1-640EBBD9FD9A}" type="datetimeFigureOut">
              <a:rPr lang="en-GB" smtClean="0"/>
              <a:t>14/05/2026</a:t>
            </a:fld>
            <a:endParaRPr lang="en-GB"/>
          </a:p>
        </p:txBody>
      </p:sp>
      <p:sp>
        <p:nvSpPr>
          <p:cNvPr id="5" name="Footer Placeholder 4">
            <a:extLst>
              <a:ext uri="{FF2B5EF4-FFF2-40B4-BE49-F238E27FC236}">
                <a16:creationId xmlns:a16="http://schemas.microsoft.com/office/drawing/2014/main" id="{9A6E0880-A8D1-6592-914B-FD96096222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BA0CE1-1C7D-B80F-2AAA-F9E03BFF44AD}"/>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747816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2DD44-4696-8863-5513-DF76B3E6CF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2C8056-4FA9-903A-3CBF-407658F853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EE69E6-8B5E-06A3-C33C-3497588DD691}"/>
              </a:ext>
            </a:extLst>
          </p:cNvPr>
          <p:cNvSpPr>
            <a:spLocks noGrp="1"/>
          </p:cNvSpPr>
          <p:nvPr>
            <p:ph type="dt" sz="half" idx="10"/>
          </p:nvPr>
        </p:nvSpPr>
        <p:spPr/>
        <p:txBody>
          <a:bodyPr/>
          <a:lstStyle/>
          <a:p>
            <a:fld id="{056A644C-8758-4F6F-85A1-640EBBD9FD9A}" type="datetimeFigureOut">
              <a:rPr lang="en-GB" smtClean="0"/>
              <a:t>14/05/2026</a:t>
            </a:fld>
            <a:endParaRPr lang="en-GB"/>
          </a:p>
        </p:txBody>
      </p:sp>
      <p:sp>
        <p:nvSpPr>
          <p:cNvPr id="5" name="Footer Placeholder 4">
            <a:extLst>
              <a:ext uri="{FF2B5EF4-FFF2-40B4-BE49-F238E27FC236}">
                <a16:creationId xmlns:a16="http://schemas.microsoft.com/office/drawing/2014/main" id="{DF9F2374-7804-B492-F18E-318A431CD8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301D6D-08B8-D6C3-BDAD-7CF8C5680D56}"/>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4199347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60265-0B61-B86D-2FC1-592F167694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BF0C65-5CE0-6EFD-D84E-D5C3762C30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5928F9-163F-4564-752B-67FFB4106672}"/>
              </a:ext>
            </a:extLst>
          </p:cNvPr>
          <p:cNvSpPr>
            <a:spLocks noGrp="1"/>
          </p:cNvSpPr>
          <p:nvPr>
            <p:ph type="dt" sz="half" idx="10"/>
          </p:nvPr>
        </p:nvSpPr>
        <p:spPr/>
        <p:txBody>
          <a:bodyPr/>
          <a:lstStyle/>
          <a:p>
            <a:fld id="{056A644C-8758-4F6F-85A1-640EBBD9FD9A}" type="datetimeFigureOut">
              <a:rPr lang="en-GB" smtClean="0"/>
              <a:t>14/05/2026</a:t>
            </a:fld>
            <a:endParaRPr lang="en-GB"/>
          </a:p>
        </p:txBody>
      </p:sp>
      <p:sp>
        <p:nvSpPr>
          <p:cNvPr id="5" name="Footer Placeholder 4">
            <a:extLst>
              <a:ext uri="{FF2B5EF4-FFF2-40B4-BE49-F238E27FC236}">
                <a16:creationId xmlns:a16="http://schemas.microsoft.com/office/drawing/2014/main" id="{34C62DA2-E38B-AF83-5C5C-2C623A487C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15E68-66EA-76F5-CFF6-C74E1C285AAC}"/>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175373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4656E-A1E9-FA16-CF44-DCB1CCCB42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DBEA09-EA7F-CE54-9F4D-B8EC78E580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CE5C49-587F-7095-13AE-6EEFFF10AB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93767AE-612E-43AE-2364-4BFD9FDA9272}"/>
              </a:ext>
            </a:extLst>
          </p:cNvPr>
          <p:cNvSpPr>
            <a:spLocks noGrp="1"/>
          </p:cNvSpPr>
          <p:nvPr>
            <p:ph type="dt" sz="half" idx="10"/>
          </p:nvPr>
        </p:nvSpPr>
        <p:spPr/>
        <p:txBody>
          <a:bodyPr/>
          <a:lstStyle/>
          <a:p>
            <a:fld id="{056A644C-8758-4F6F-85A1-640EBBD9FD9A}" type="datetimeFigureOut">
              <a:rPr lang="en-GB" smtClean="0"/>
              <a:t>14/05/2026</a:t>
            </a:fld>
            <a:endParaRPr lang="en-GB"/>
          </a:p>
        </p:txBody>
      </p:sp>
      <p:sp>
        <p:nvSpPr>
          <p:cNvPr id="6" name="Footer Placeholder 5">
            <a:extLst>
              <a:ext uri="{FF2B5EF4-FFF2-40B4-BE49-F238E27FC236}">
                <a16:creationId xmlns:a16="http://schemas.microsoft.com/office/drawing/2014/main" id="{7CA5397A-7950-AAB0-CFB9-F799E858E7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E477B-B443-71D7-E51E-A2BBD7C32776}"/>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3780139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BBB6D-67CC-F9E6-5174-8977059F6C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DEE3B1-D18D-ACA9-63A7-3F80FD3349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38EF60-BB5B-1BEF-E5E1-0D9F923B9B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DC30E8-379D-479A-DDC7-A4342399B7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378B55-8317-8195-4027-E98F678AA3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73923B-83A5-6D78-FCD0-7E824DAC1CDD}"/>
              </a:ext>
            </a:extLst>
          </p:cNvPr>
          <p:cNvSpPr>
            <a:spLocks noGrp="1"/>
          </p:cNvSpPr>
          <p:nvPr>
            <p:ph type="dt" sz="half" idx="10"/>
          </p:nvPr>
        </p:nvSpPr>
        <p:spPr/>
        <p:txBody>
          <a:bodyPr/>
          <a:lstStyle/>
          <a:p>
            <a:fld id="{056A644C-8758-4F6F-85A1-640EBBD9FD9A}" type="datetimeFigureOut">
              <a:rPr lang="en-GB" smtClean="0"/>
              <a:t>14/05/2026</a:t>
            </a:fld>
            <a:endParaRPr lang="en-GB"/>
          </a:p>
        </p:txBody>
      </p:sp>
      <p:sp>
        <p:nvSpPr>
          <p:cNvPr id="8" name="Footer Placeholder 7">
            <a:extLst>
              <a:ext uri="{FF2B5EF4-FFF2-40B4-BE49-F238E27FC236}">
                <a16:creationId xmlns:a16="http://schemas.microsoft.com/office/drawing/2014/main" id="{3C5D7BEF-11C4-293B-C15D-9C63431B83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F0EFDF-332B-A9B5-0C19-876F88901F36}"/>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336585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5623F-22CF-4342-1780-7CDF6BA0B6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084427-C878-256A-8C72-3125025DC548}"/>
              </a:ext>
            </a:extLst>
          </p:cNvPr>
          <p:cNvSpPr>
            <a:spLocks noGrp="1"/>
          </p:cNvSpPr>
          <p:nvPr>
            <p:ph type="dt" sz="half" idx="10"/>
          </p:nvPr>
        </p:nvSpPr>
        <p:spPr/>
        <p:txBody>
          <a:bodyPr/>
          <a:lstStyle/>
          <a:p>
            <a:fld id="{056A644C-8758-4F6F-85A1-640EBBD9FD9A}" type="datetimeFigureOut">
              <a:rPr lang="en-GB" smtClean="0"/>
              <a:t>14/05/2026</a:t>
            </a:fld>
            <a:endParaRPr lang="en-GB"/>
          </a:p>
        </p:txBody>
      </p:sp>
      <p:sp>
        <p:nvSpPr>
          <p:cNvPr id="4" name="Footer Placeholder 3">
            <a:extLst>
              <a:ext uri="{FF2B5EF4-FFF2-40B4-BE49-F238E27FC236}">
                <a16:creationId xmlns:a16="http://schemas.microsoft.com/office/drawing/2014/main" id="{46135B5B-D205-68B3-EAF2-107A067027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27973F-3C23-EDB0-896D-B2F3ACE612C4}"/>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199595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C09BCC-849F-1E9B-78AD-89F1CB283F6C}"/>
              </a:ext>
            </a:extLst>
          </p:cNvPr>
          <p:cNvSpPr>
            <a:spLocks noGrp="1"/>
          </p:cNvSpPr>
          <p:nvPr>
            <p:ph type="dt" sz="half" idx="10"/>
          </p:nvPr>
        </p:nvSpPr>
        <p:spPr/>
        <p:txBody>
          <a:bodyPr/>
          <a:lstStyle/>
          <a:p>
            <a:fld id="{056A644C-8758-4F6F-85A1-640EBBD9FD9A}" type="datetimeFigureOut">
              <a:rPr lang="en-GB" smtClean="0"/>
              <a:t>14/05/2026</a:t>
            </a:fld>
            <a:endParaRPr lang="en-GB"/>
          </a:p>
        </p:txBody>
      </p:sp>
      <p:sp>
        <p:nvSpPr>
          <p:cNvPr id="3" name="Footer Placeholder 2">
            <a:extLst>
              <a:ext uri="{FF2B5EF4-FFF2-40B4-BE49-F238E27FC236}">
                <a16:creationId xmlns:a16="http://schemas.microsoft.com/office/drawing/2014/main" id="{4DAAA0C6-673F-8033-3353-7FF58BA255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FB509F-9C05-00B3-ED38-F827A90618B1}"/>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601788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C2C33-7B73-2560-7971-9D48DBEA3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AA0E3A-3FCF-2751-87AC-5C01840505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51D2AE-8FBC-5E99-01D1-B988E7A16A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F77038-7C9A-4469-6B6C-EC18DB49DB4C}"/>
              </a:ext>
            </a:extLst>
          </p:cNvPr>
          <p:cNvSpPr>
            <a:spLocks noGrp="1"/>
          </p:cNvSpPr>
          <p:nvPr>
            <p:ph type="dt" sz="half" idx="10"/>
          </p:nvPr>
        </p:nvSpPr>
        <p:spPr/>
        <p:txBody>
          <a:bodyPr/>
          <a:lstStyle/>
          <a:p>
            <a:fld id="{056A644C-8758-4F6F-85A1-640EBBD9FD9A}" type="datetimeFigureOut">
              <a:rPr lang="en-GB" smtClean="0"/>
              <a:t>14/05/2026</a:t>
            </a:fld>
            <a:endParaRPr lang="en-GB"/>
          </a:p>
        </p:txBody>
      </p:sp>
      <p:sp>
        <p:nvSpPr>
          <p:cNvPr id="6" name="Footer Placeholder 5">
            <a:extLst>
              <a:ext uri="{FF2B5EF4-FFF2-40B4-BE49-F238E27FC236}">
                <a16:creationId xmlns:a16="http://schemas.microsoft.com/office/drawing/2014/main" id="{0AE6F1D1-0255-0F50-C65D-9FBD4606E4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02FC63-2A05-FA0C-A5A2-6C786A2B79A6}"/>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555963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F8CA1-C70D-5F1E-B818-7E81576F9C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D8B43F-556D-3F7C-EBEA-EDE2F5ACBE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5FA6F7-6F12-247E-28B5-957D93C6C1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9DE662-7FFC-9EF9-336F-5B684AE68F21}"/>
              </a:ext>
            </a:extLst>
          </p:cNvPr>
          <p:cNvSpPr>
            <a:spLocks noGrp="1"/>
          </p:cNvSpPr>
          <p:nvPr>
            <p:ph type="dt" sz="half" idx="10"/>
          </p:nvPr>
        </p:nvSpPr>
        <p:spPr/>
        <p:txBody>
          <a:bodyPr/>
          <a:lstStyle/>
          <a:p>
            <a:fld id="{056A644C-8758-4F6F-85A1-640EBBD9FD9A}" type="datetimeFigureOut">
              <a:rPr lang="en-GB" smtClean="0"/>
              <a:t>14/05/2026</a:t>
            </a:fld>
            <a:endParaRPr lang="en-GB"/>
          </a:p>
        </p:txBody>
      </p:sp>
      <p:sp>
        <p:nvSpPr>
          <p:cNvPr id="6" name="Footer Placeholder 5">
            <a:extLst>
              <a:ext uri="{FF2B5EF4-FFF2-40B4-BE49-F238E27FC236}">
                <a16:creationId xmlns:a16="http://schemas.microsoft.com/office/drawing/2014/main" id="{CC429E2F-DBEF-851B-E250-BCEC688681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704D71-81A5-2EC5-D1BA-AE9B44A8B781}"/>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1289334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056FF-ECC2-1019-EBD0-0F8BD7D673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92DF1E-D24A-DF45-CECF-5020219EA9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A09906-3D8B-FC19-2B55-2F094F689317}"/>
              </a:ext>
            </a:extLst>
          </p:cNvPr>
          <p:cNvSpPr>
            <a:spLocks noGrp="1"/>
          </p:cNvSpPr>
          <p:nvPr>
            <p:ph type="dt" sz="half" idx="10"/>
          </p:nvPr>
        </p:nvSpPr>
        <p:spPr/>
        <p:txBody>
          <a:bodyPr/>
          <a:lstStyle/>
          <a:p>
            <a:fld id="{056A644C-8758-4F6F-85A1-640EBBD9FD9A}" type="datetimeFigureOut">
              <a:rPr lang="en-GB" smtClean="0"/>
              <a:t>14/05/2026</a:t>
            </a:fld>
            <a:endParaRPr lang="en-GB"/>
          </a:p>
        </p:txBody>
      </p:sp>
      <p:sp>
        <p:nvSpPr>
          <p:cNvPr id="5" name="Footer Placeholder 4">
            <a:extLst>
              <a:ext uri="{FF2B5EF4-FFF2-40B4-BE49-F238E27FC236}">
                <a16:creationId xmlns:a16="http://schemas.microsoft.com/office/drawing/2014/main" id="{97AFCE0C-2F96-F541-205D-69065DEE00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1F90E-1889-5B8B-8D4B-A22A87F9E1FE}"/>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4032633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4DDF38-C273-716D-ACB2-ABCE7C02AA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616B5F-D70C-ACB2-361A-3E098C4310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E72B93-471D-C2D3-FA0F-045EF1D1ACED}"/>
              </a:ext>
            </a:extLst>
          </p:cNvPr>
          <p:cNvSpPr>
            <a:spLocks noGrp="1"/>
          </p:cNvSpPr>
          <p:nvPr>
            <p:ph type="dt" sz="half" idx="10"/>
          </p:nvPr>
        </p:nvSpPr>
        <p:spPr/>
        <p:txBody>
          <a:bodyPr/>
          <a:lstStyle/>
          <a:p>
            <a:fld id="{056A644C-8758-4F6F-85A1-640EBBD9FD9A}" type="datetimeFigureOut">
              <a:rPr lang="en-GB" smtClean="0"/>
              <a:t>14/05/2026</a:t>
            </a:fld>
            <a:endParaRPr lang="en-GB"/>
          </a:p>
        </p:txBody>
      </p:sp>
      <p:sp>
        <p:nvSpPr>
          <p:cNvPr id="5" name="Footer Placeholder 4">
            <a:extLst>
              <a:ext uri="{FF2B5EF4-FFF2-40B4-BE49-F238E27FC236}">
                <a16:creationId xmlns:a16="http://schemas.microsoft.com/office/drawing/2014/main" id="{BF2E9BA5-76BD-C355-70CE-B365374368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6AC914-D5C1-652D-040D-8D51608288A0}"/>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3793889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5"/>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4" y="6525344"/>
            <a:ext cx="1294837" cy="218522"/>
          </a:xfrm>
        </p:spPr>
        <p:txBody>
          <a:bodyPr/>
          <a:lstStyle/>
          <a:p>
            <a:fld id="{9C64F3F4-CE19-49F8-9EF4-FF4EE52031C2}" type="datetimeFigureOut">
              <a:rPr lang="en-GB" smtClean="0"/>
              <a:t>14/05/2026</a:t>
            </a:fld>
            <a:endParaRPr lang="en-GB"/>
          </a:p>
        </p:txBody>
      </p:sp>
      <p:sp>
        <p:nvSpPr>
          <p:cNvPr id="5" name="Footer Placeholder 4"/>
          <p:cNvSpPr>
            <a:spLocks noGrp="1"/>
          </p:cNvSpPr>
          <p:nvPr>
            <p:ph type="ftr" sz="quarter" idx="11"/>
          </p:nvPr>
        </p:nvSpPr>
        <p:spPr>
          <a:xfrm>
            <a:off x="5519936" y="638133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233755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14/05/2026</a:t>
            </a:fld>
            <a:endParaRPr lang="en-GB"/>
          </a:p>
        </p:txBody>
      </p:sp>
      <p:sp>
        <p:nvSpPr>
          <p:cNvPr id="5" name="Footer Placeholder 4"/>
          <p:cNvSpPr>
            <a:spLocks noGrp="1"/>
          </p:cNvSpPr>
          <p:nvPr>
            <p:ph type="ftr" sz="quarter" idx="11"/>
          </p:nvPr>
        </p:nvSpPr>
        <p:spPr>
          <a:xfrm>
            <a:off x="4175787" y="6461785"/>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11465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2442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36899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70"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14/05/2026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18452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14/05/2026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8940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14/05/2026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82069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5"/>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4"/>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62928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2389717" y="612780"/>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958734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463227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10937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4"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4997873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C64F3F4-CE19-49F8-9EF4-FF4EE52031C2}" type="datetimeFigureOut">
              <a:rPr lang="en-GB" smtClean="0"/>
              <a:t>14/05/2026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8" name="Content Placeholder 7"/>
          <p:cNvSpPr>
            <a:spLocks noGrp="1"/>
          </p:cNvSpPr>
          <p:nvPr>
            <p:ph sz="quarter" idx="13"/>
          </p:nvPr>
        </p:nvSpPr>
        <p:spPr>
          <a:xfrm>
            <a:off x="914400" y="2240280"/>
            <a:ext cx="5071872"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6193535" y="2240280"/>
            <a:ext cx="5071872"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4109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D5A4B6-FC25-921C-246C-FF909751DE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34AFCB-D160-5024-9DF9-61F3A59A64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25940C-8C93-9922-65E0-36BE35E349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6A644C-8758-4F6F-85A1-640EBBD9FD9A}" type="datetimeFigureOut">
              <a:rPr lang="en-GB" smtClean="0"/>
              <a:t>14/05/2026</a:t>
            </a:fld>
            <a:endParaRPr lang="en-GB"/>
          </a:p>
        </p:txBody>
      </p:sp>
      <p:sp>
        <p:nvSpPr>
          <p:cNvPr id="5" name="Footer Placeholder 4">
            <a:extLst>
              <a:ext uri="{FF2B5EF4-FFF2-40B4-BE49-F238E27FC236}">
                <a16:creationId xmlns:a16="http://schemas.microsoft.com/office/drawing/2014/main" id="{7743C8DE-AD35-B243-9E58-B345114B9A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AE515FF-DC92-86C1-2332-0207422C01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B5B518-6807-47E9-ACC4-F74D51B7FC69}" type="slidenum">
              <a:rPr lang="en-GB" smtClean="0"/>
              <a:t>‹#›</a:t>
            </a:fld>
            <a:endParaRPr lang="en-GB"/>
          </a:p>
        </p:txBody>
      </p:sp>
    </p:spTree>
    <p:extLst>
      <p:ext uri="{BB962C8B-B14F-4D97-AF65-F5344CB8AC3E}">
        <p14:creationId xmlns:p14="http://schemas.microsoft.com/office/powerpoint/2010/main" val="30982588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14/05/2026</a:t>
            </a:fld>
            <a:endParaRPr lang="en-GB"/>
          </a:p>
        </p:txBody>
      </p:sp>
      <p:sp>
        <p:nvSpPr>
          <p:cNvPr id="6" name="Slide Number Placeholder 5"/>
          <p:cNvSpPr>
            <a:spLocks noGrp="1"/>
          </p:cNvSpPr>
          <p:nvPr>
            <p:ph type="sldNum" sz="quarter" idx="4"/>
          </p:nvPr>
        </p:nvSpPr>
        <p:spPr>
          <a:xfrm>
            <a:off x="10608501" y="6380977"/>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8655217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QOjTJAFyNrU?feature=oembed" TargetMode="External"/><Relationship Id="rId4" Type="http://schemas.openxmlformats.org/officeDocument/2006/relationships/image" Target="../media/image11.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theguardian.com/society/2025/jul/31/nhs-first-ai-run-physio-clinic-in-england-halves-back-pain-waiting-list?utm_source=chatgpt.com"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32.xml.rels><?xml version="1.0" encoding="UTF-8" standalone="yes"?>
<Relationships xmlns="http://schemas.openxmlformats.org/package/2006/relationships"><Relationship Id="rId3" Type="http://schemas.openxmlformats.org/officeDocument/2006/relationships/hyperlink" Target="https://www.theguardian.com/science/2025/apr/18/the-radical-plan-for-a-futuristic-age-friendly-neighbourhood-in-manchester?utm_source=chatgpt.com"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hyperlink" Target="https://www.youtube.com/watch?v=cGkHjby1xKM"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4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B37DCD-7C98-028B-23D2-F79B5D8902F2}"/>
              </a:ext>
            </a:extLst>
          </p:cNvPr>
          <p:cNvSpPr>
            <a:spLocks noGrp="1"/>
          </p:cNvSpPr>
          <p:nvPr>
            <p:ph type="ctrTitle"/>
          </p:nvPr>
        </p:nvSpPr>
        <p:spPr>
          <a:xfrm>
            <a:off x="1296878" y="1187512"/>
            <a:ext cx="10053763" cy="1665964"/>
          </a:xfrm>
        </p:spPr>
        <p:txBody>
          <a:bodyPr anchor="b">
            <a:normAutofit/>
          </a:bodyPr>
          <a:lstStyle/>
          <a:p>
            <a:pPr algn="l"/>
            <a:r>
              <a:rPr lang="en-GB" sz="8000" b="1">
                <a:solidFill>
                  <a:srgbClr val="FFFFFF"/>
                </a:solidFill>
                <a:latin typeface="+mn-lt"/>
              </a:rPr>
              <a:t>Project Management </a:t>
            </a:r>
          </a:p>
        </p:txBody>
      </p:sp>
      <p:sp>
        <p:nvSpPr>
          <p:cNvPr id="3" name="Subtitle 2">
            <a:extLst>
              <a:ext uri="{FF2B5EF4-FFF2-40B4-BE49-F238E27FC236}">
                <a16:creationId xmlns:a16="http://schemas.microsoft.com/office/drawing/2014/main" id="{2D95C604-CB2E-6342-0DF9-AC3833078F0B}"/>
              </a:ext>
            </a:extLst>
          </p:cNvPr>
          <p:cNvSpPr>
            <a:spLocks noGrp="1"/>
          </p:cNvSpPr>
          <p:nvPr>
            <p:ph type="subTitle" idx="1"/>
          </p:nvPr>
        </p:nvSpPr>
        <p:spPr>
          <a:xfrm>
            <a:off x="1296878" y="4601868"/>
            <a:ext cx="7708912" cy="1978080"/>
          </a:xfrm>
        </p:spPr>
        <p:txBody>
          <a:bodyPr anchor="ctr">
            <a:normAutofit/>
          </a:bodyPr>
          <a:lstStyle/>
          <a:p>
            <a:pPr algn="l"/>
            <a:r>
              <a:rPr lang="en-GB" sz="2800" b="1"/>
              <a:t>Defining the Problem; </a:t>
            </a:r>
          </a:p>
          <a:p>
            <a:pPr algn="l"/>
            <a:r>
              <a:rPr lang="en-GB" sz="2800" b="1"/>
              <a:t>Setting the Goals and Objectives</a:t>
            </a:r>
          </a:p>
          <a:p>
            <a:pPr algn="l"/>
            <a:r>
              <a:rPr lang="en-GB" sz="2800" b="1"/>
              <a:t>Milestones and Monitoring, (evaluation)</a:t>
            </a:r>
          </a:p>
        </p:txBody>
      </p:sp>
    </p:spTree>
    <p:extLst>
      <p:ext uri="{BB962C8B-B14F-4D97-AF65-F5344CB8AC3E}">
        <p14:creationId xmlns:p14="http://schemas.microsoft.com/office/powerpoint/2010/main" val="3359053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52984-2E07-7E91-CD5C-C582EBBBB200}"/>
              </a:ext>
            </a:extLst>
          </p:cNvPr>
          <p:cNvSpPr>
            <a:spLocks noGrp="1"/>
          </p:cNvSpPr>
          <p:nvPr>
            <p:ph type="title"/>
          </p:nvPr>
        </p:nvSpPr>
        <p:spPr>
          <a:xfrm>
            <a:off x="1383564" y="348865"/>
            <a:ext cx="9718111" cy="1576446"/>
          </a:xfrm>
        </p:spPr>
        <p:txBody>
          <a:bodyPr anchor="ctr">
            <a:normAutofit/>
          </a:bodyPr>
          <a:lstStyle/>
          <a:p>
            <a:pPr algn="ctr"/>
            <a:r>
              <a:rPr lang="en-GB" sz="6000" b="1">
                <a:solidFill>
                  <a:srgbClr val="FFFFFF"/>
                </a:solidFill>
                <a:latin typeface="+mn-lt"/>
              </a:rPr>
              <a:t>Contents Page</a:t>
            </a:r>
          </a:p>
        </p:txBody>
      </p:sp>
      <p:graphicFrame>
        <p:nvGraphicFramePr>
          <p:cNvPr id="5" name="Content Placeholder 2">
            <a:extLst>
              <a:ext uri="{FF2B5EF4-FFF2-40B4-BE49-F238E27FC236}">
                <a16:creationId xmlns:a16="http://schemas.microsoft.com/office/drawing/2014/main" id="{DBABFAA2-BB26-5B09-DAAD-657D4CD2520E}"/>
              </a:ext>
            </a:extLst>
          </p:cNvPr>
          <p:cNvGraphicFramePr>
            <a:graphicFrameLocks noGrp="1"/>
          </p:cNvGraphicFramePr>
          <p:nvPr>
            <p:ph idx="1"/>
            <p:extLst>
              <p:ext uri="{D42A27DB-BD31-4B8C-83A1-F6EECF244321}">
                <p14:modId xmlns:p14="http://schemas.microsoft.com/office/powerpoint/2010/main" val="2697585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7784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872D2-7EB1-4665-EE43-6A55A169DB65}"/>
              </a:ext>
            </a:extLst>
          </p:cNvPr>
          <p:cNvSpPr>
            <a:spLocks noGrp="1"/>
          </p:cNvSpPr>
          <p:nvPr>
            <p:ph type="title"/>
          </p:nvPr>
        </p:nvSpPr>
        <p:spPr>
          <a:xfrm>
            <a:off x="1371599" y="294538"/>
            <a:ext cx="9895951" cy="1033669"/>
          </a:xfrm>
        </p:spPr>
        <p:txBody>
          <a:bodyPr>
            <a:normAutofit/>
          </a:bodyPr>
          <a:lstStyle/>
          <a:p>
            <a:pPr algn="ctr"/>
            <a:r>
              <a:rPr lang="en-GB" sz="6000" b="1">
                <a:solidFill>
                  <a:srgbClr val="FFFFFF"/>
                </a:solidFill>
                <a:latin typeface="+mn-lt"/>
              </a:rPr>
              <a:t>Aims and Objectives </a:t>
            </a:r>
          </a:p>
        </p:txBody>
      </p:sp>
      <p:sp>
        <p:nvSpPr>
          <p:cNvPr id="3" name="Content Placeholder 2">
            <a:extLst>
              <a:ext uri="{FF2B5EF4-FFF2-40B4-BE49-F238E27FC236}">
                <a16:creationId xmlns:a16="http://schemas.microsoft.com/office/drawing/2014/main" id="{7D014044-CE78-95AA-075B-FDCC07C03068}"/>
              </a:ext>
            </a:extLst>
          </p:cNvPr>
          <p:cNvSpPr>
            <a:spLocks noGrp="1"/>
          </p:cNvSpPr>
          <p:nvPr>
            <p:ph idx="1"/>
          </p:nvPr>
        </p:nvSpPr>
        <p:spPr>
          <a:xfrm>
            <a:off x="954157" y="1476972"/>
            <a:ext cx="10022204" cy="4940716"/>
          </a:xfrm>
        </p:spPr>
        <p:txBody>
          <a:bodyPr anchor="ctr">
            <a:normAutofit/>
          </a:bodyPr>
          <a:lstStyle/>
          <a:p>
            <a:pPr marL="0" indent="0">
              <a:buNone/>
            </a:pPr>
            <a:r>
              <a:rPr lang="en-GB" b="1"/>
              <a:t>Aims: </a:t>
            </a:r>
          </a:p>
          <a:p>
            <a:r>
              <a:rPr lang="en-GB" sz="2400"/>
              <a:t>To provide students an insight to problem solving, goal setting and project management. </a:t>
            </a:r>
          </a:p>
          <a:p>
            <a:pPr marL="0" indent="0">
              <a:buNone/>
            </a:pPr>
            <a:r>
              <a:rPr lang="en-GB" b="1"/>
              <a:t>Objectives: </a:t>
            </a:r>
          </a:p>
          <a:p>
            <a:r>
              <a:rPr lang="en-GB" sz="2400"/>
              <a:t>Students should be able to understand the nature of problem solving</a:t>
            </a:r>
          </a:p>
          <a:p>
            <a:r>
              <a:rPr lang="en-GB" sz="2400"/>
              <a:t>Students should be able to demonstrate how to problem solve</a:t>
            </a:r>
          </a:p>
          <a:p>
            <a:r>
              <a:rPr lang="en-GB" sz="2400"/>
              <a:t>Students should be to explain how problem solving, and goal setting are linked with project management. </a:t>
            </a:r>
          </a:p>
        </p:txBody>
      </p:sp>
    </p:spTree>
    <p:extLst>
      <p:ext uri="{BB962C8B-B14F-4D97-AF65-F5344CB8AC3E}">
        <p14:creationId xmlns:p14="http://schemas.microsoft.com/office/powerpoint/2010/main" val="579212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6"/>
          <p:cNvSpPr>
            <a:spLocks noGrp="1"/>
          </p:cNvSpPr>
          <p:nvPr>
            <p:ph type="sldNum" sz="quarter" idx="12"/>
          </p:nvPr>
        </p:nvSpPr>
        <p:spPr/>
        <p:txBody>
          <a:bodyPr/>
          <a:lstStyle/>
          <a:p>
            <a:pPr>
              <a:defRPr/>
            </a:pPr>
            <a:fld id="{B4F11A85-8942-4F43-8E62-4B48144035C9}" type="slidenum">
              <a:rPr lang="en-GB">
                <a:solidFill>
                  <a:prstClr val="black">
                    <a:tint val="75000"/>
                  </a:prstClr>
                </a:solidFill>
                <a:latin typeface="Myriad Pro"/>
              </a:rPr>
              <a:pPr>
                <a:defRPr/>
              </a:pPr>
              <a:t>4</a:t>
            </a:fld>
            <a:endParaRPr lang="en-GB">
              <a:solidFill>
                <a:prstClr val="black">
                  <a:tint val="75000"/>
                </a:prstClr>
              </a:solidFill>
              <a:latin typeface="Myriad Pro"/>
            </a:endParaRPr>
          </a:p>
        </p:txBody>
      </p:sp>
      <p:sp>
        <p:nvSpPr>
          <p:cNvPr id="174082" name="Rectangle 2"/>
          <p:cNvSpPr>
            <a:spLocks noGrp="1" noChangeArrowheads="1"/>
          </p:cNvSpPr>
          <p:nvPr>
            <p:ph type="title"/>
          </p:nvPr>
        </p:nvSpPr>
        <p:spPr>
          <a:xfrm>
            <a:off x="1981200" y="136521"/>
            <a:ext cx="8229600" cy="857250"/>
          </a:xfrm>
        </p:spPr>
        <p:txBody>
          <a:bodyPr>
            <a:noAutofit/>
          </a:bodyPr>
          <a:lstStyle/>
          <a:p>
            <a:pPr>
              <a:defRPr/>
            </a:pPr>
            <a:r>
              <a:rPr lang="en-GB" altLang="en-US" sz="6000" b="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At First Glance</a:t>
            </a:r>
          </a:p>
        </p:txBody>
      </p:sp>
      <p:pic>
        <p:nvPicPr>
          <p:cNvPr id="28676" name="Picture 2" descr="http://1.bp.blogspot.com/-exuDsmMp8GE/UE1gIUk9pVI/AAAAAAAAB3U/LWrUJ-YnUH0/s1600/DifferentPerspectives.jpg"/>
          <p:cNvPicPr>
            <a:picLocks noChangeAspect="1" noChangeArrowheads="1"/>
          </p:cNvPicPr>
          <p:nvPr/>
        </p:nvPicPr>
        <p:blipFill rotWithShape="1">
          <a:blip r:embed="rId3">
            <a:extLst>
              <a:ext uri="{28A0092B-C50C-407E-A947-70E740481C1C}">
                <a14:useLocalDpi xmlns:a14="http://schemas.microsoft.com/office/drawing/2010/main" val="0"/>
              </a:ext>
            </a:extLst>
          </a:blip>
          <a:srcRect t="18238"/>
          <a:stretch/>
        </p:blipFill>
        <p:spPr bwMode="auto">
          <a:xfrm>
            <a:off x="3751870" y="2080591"/>
            <a:ext cx="5184705" cy="3319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8F8B989-ABF6-463B-A79C-06024822683D}"/>
              </a:ext>
            </a:extLst>
          </p:cNvPr>
          <p:cNvSpPr txBox="1"/>
          <p:nvPr/>
        </p:nvSpPr>
        <p:spPr>
          <a:xfrm>
            <a:off x="1272209" y="993771"/>
            <a:ext cx="9395791" cy="830997"/>
          </a:xfrm>
          <a:prstGeom prst="rect">
            <a:avLst/>
          </a:prstGeom>
          <a:noFill/>
        </p:spPr>
        <p:txBody>
          <a:bodyPr wrap="square" rtlCol="0">
            <a:spAutoFit/>
          </a:bodyPr>
          <a:lstStyle/>
          <a:p>
            <a:r>
              <a:rPr lang="en-GB" sz="2400" b="1">
                <a:solidFill>
                  <a:prstClr val="black"/>
                </a:solidFill>
                <a:latin typeface="Calibri" panose="020F0502020204030204" pitchFamily="34" charset="0"/>
                <a:cs typeface="Calibri" panose="020F0502020204030204" pitchFamily="34" charset="0"/>
              </a:rPr>
              <a:t>Reality can be so complex that equally valid observations from differing perspectives can appear to be contradictory. </a:t>
            </a:r>
          </a:p>
        </p:txBody>
      </p:sp>
    </p:spTree>
    <p:extLst>
      <p:ext uri="{BB962C8B-B14F-4D97-AF65-F5344CB8AC3E}">
        <p14:creationId xmlns:p14="http://schemas.microsoft.com/office/powerpoint/2010/main" val="3331173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2779541" y="254104"/>
            <a:ext cx="6632918" cy="912019"/>
          </a:xfrm>
        </p:spPr>
        <p:txBody>
          <a:bodyPr>
            <a:noAutofit/>
          </a:bodyPr>
          <a:lstStyle/>
          <a:p>
            <a:r>
              <a:rPr lang="en-GB" altLang="en-US" sz="6000" b="1">
                <a:solidFill>
                  <a:srgbClr val="0070C0"/>
                </a:solidFill>
                <a:latin typeface="+mn-lt"/>
              </a:rPr>
              <a:t>Activity 1 - Dots</a:t>
            </a:r>
          </a:p>
        </p:txBody>
      </p:sp>
      <p:sp>
        <p:nvSpPr>
          <p:cNvPr id="26627" name="Rectangle 3"/>
          <p:cNvSpPr>
            <a:spLocks noGrp="1" noChangeArrowheads="1"/>
          </p:cNvSpPr>
          <p:nvPr>
            <p:ph type="body" sz="half" idx="1"/>
          </p:nvPr>
        </p:nvSpPr>
        <p:spPr>
          <a:xfrm>
            <a:off x="1120537" y="1750627"/>
            <a:ext cx="4181371" cy="3151584"/>
          </a:xfrm>
        </p:spPr>
        <p:txBody>
          <a:bodyPr>
            <a:normAutofit/>
          </a:bodyPr>
          <a:lstStyle/>
          <a:p>
            <a:pPr>
              <a:buFontTx/>
              <a:buNone/>
            </a:pPr>
            <a:r>
              <a:rPr lang="en-GB" altLang="en-US" i="1">
                <a:latin typeface="Calibri" panose="020F0502020204030204" pitchFamily="34" charset="0"/>
                <a:cs typeface="Calibri" panose="020F0502020204030204" pitchFamily="34" charset="0"/>
              </a:rPr>
              <a:t>	</a:t>
            </a:r>
            <a:r>
              <a:rPr lang="en-GB" altLang="en-US" sz="2800" i="1">
                <a:latin typeface="Calibri" panose="020F0502020204030204" pitchFamily="34" charset="0"/>
                <a:cs typeface="Calibri" panose="020F0502020204030204" pitchFamily="34" charset="0"/>
              </a:rPr>
              <a:t>Join all the dots using </a:t>
            </a:r>
            <a:r>
              <a:rPr lang="en-GB" altLang="en-US" sz="2800" b="1" i="1">
                <a:latin typeface="Calibri" panose="020F0502020204030204" pitchFamily="34" charset="0"/>
                <a:cs typeface="Calibri" panose="020F0502020204030204" pitchFamily="34" charset="0"/>
              </a:rPr>
              <a:t>four</a:t>
            </a:r>
            <a:r>
              <a:rPr lang="en-GB" altLang="en-US" sz="2800" i="1">
                <a:latin typeface="Calibri" panose="020F0502020204030204" pitchFamily="34" charset="0"/>
                <a:cs typeface="Calibri" panose="020F0502020204030204" pitchFamily="34" charset="0"/>
              </a:rPr>
              <a:t> lines without taking your pen off the paper</a:t>
            </a:r>
          </a:p>
          <a:p>
            <a:pPr>
              <a:buFontTx/>
              <a:buNone/>
            </a:pPr>
            <a:endParaRPr lang="en-GB" altLang="en-US" sz="2800" i="1">
              <a:latin typeface="Calibri" panose="020F0502020204030204" pitchFamily="34" charset="0"/>
              <a:cs typeface="Calibri" panose="020F0502020204030204" pitchFamily="34" charset="0"/>
            </a:endParaRPr>
          </a:p>
          <a:p>
            <a:pPr>
              <a:buFontTx/>
              <a:buNone/>
            </a:pPr>
            <a:r>
              <a:rPr lang="en-GB" altLang="en-US" sz="2800" i="1">
                <a:latin typeface="Calibri" panose="020F0502020204030204" pitchFamily="34" charset="0"/>
                <a:cs typeface="Calibri" panose="020F0502020204030204" pitchFamily="34" charset="0"/>
              </a:rPr>
              <a:t>	Individual - 3 mins</a:t>
            </a:r>
          </a:p>
          <a:p>
            <a:pPr>
              <a:buFontTx/>
              <a:buNone/>
            </a:pPr>
            <a:endParaRPr lang="en-GB" altLang="en-US" i="1">
              <a:cs typeface="Arial" charset="0"/>
            </a:endParaRPr>
          </a:p>
        </p:txBody>
      </p:sp>
      <p:graphicFrame>
        <p:nvGraphicFramePr>
          <p:cNvPr id="169988" name="Group 4"/>
          <p:cNvGraphicFramePr>
            <a:graphicFrameLocks noGrp="1"/>
          </p:cNvGraphicFramePr>
          <p:nvPr>
            <p:ph sz="half" idx="2"/>
            <p:extLst>
              <p:ext uri="{D42A27DB-BD31-4B8C-83A1-F6EECF244321}">
                <p14:modId xmlns:p14="http://schemas.microsoft.com/office/powerpoint/2010/main" val="1922543086"/>
              </p:ext>
            </p:extLst>
          </p:nvPr>
        </p:nvGraphicFramePr>
        <p:xfrm>
          <a:off x="6394405" y="1675360"/>
          <a:ext cx="3618312" cy="3671889"/>
        </p:xfrm>
        <a:graphic>
          <a:graphicData uri="http://schemas.openxmlformats.org/drawingml/2006/table">
            <a:tbl>
              <a:tblPr/>
              <a:tblGrid>
                <a:gridCol w="1206104">
                  <a:extLst>
                    <a:ext uri="{9D8B030D-6E8A-4147-A177-3AD203B41FA5}">
                      <a16:colId xmlns:a16="http://schemas.microsoft.com/office/drawing/2014/main" val="20000"/>
                    </a:ext>
                  </a:extLst>
                </a:gridCol>
                <a:gridCol w="1206104">
                  <a:extLst>
                    <a:ext uri="{9D8B030D-6E8A-4147-A177-3AD203B41FA5}">
                      <a16:colId xmlns:a16="http://schemas.microsoft.com/office/drawing/2014/main" val="20001"/>
                    </a:ext>
                  </a:extLst>
                </a:gridCol>
                <a:gridCol w="1206104">
                  <a:extLst>
                    <a:ext uri="{9D8B030D-6E8A-4147-A177-3AD203B41FA5}">
                      <a16:colId xmlns:a16="http://schemas.microsoft.com/office/drawing/2014/main" val="20002"/>
                    </a:ext>
                  </a:extLst>
                </a:gridCol>
              </a:tblGrid>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0" name="Slide Number Placeholder 6"/>
          <p:cNvSpPr>
            <a:spLocks noGrp="1"/>
          </p:cNvSpPr>
          <p:nvPr>
            <p:ph type="sldNum" sz="quarter" idx="12"/>
          </p:nvPr>
        </p:nvSpPr>
        <p:spPr>
          <a:xfrm>
            <a:off x="7581900" y="5624515"/>
            <a:ext cx="1600200" cy="273844"/>
          </a:xfrm>
        </p:spPr>
        <p:txBody>
          <a:bodyPr/>
          <a:lstStyle/>
          <a:p>
            <a:pPr>
              <a:defRPr/>
            </a:pPr>
            <a:fld id="{36833755-BCB5-49F1-BF93-F12689AE9A36}" type="slidenum">
              <a:rPr lang="en-GB">
                <a:solidFill>
                  <a:prstClr val="black">
                    <a:tint val="75000"/>
                  </a:prstClr>
                </a:solidFill>
                <a:latin typeface="Myriad Pro"/>
              </a:rPr>
              <a:pPr>
                <a:defRPr/>
              </a:pPr>
              <a:t>5</a:t>
            </a:fld>
            <a:endParaRPr lang="en-GB">
              <a:solidFill>
                <a:prstClr val="black">
                  <a:tint val="75000"/>
                </a:prstClr>
              </a:solidFill>
              <a:latin typeface="Myriad Pro"/>
            </a:endParaRPr>
          </a:p>
        </p:txBody>
      </p:sp>
      <p:sp>
        <p:nvSpPr>
          <p:cNvPr id="26638" name="Line 26"/>
          <p:cNvSpPr>
            <a:spLocks noChangeShapeType="1"/>
          </p:cNvSpPr>
          <p:nvPr/>
        </p:nvSpPr>
        <p:spPr bwMode="auto">
          <a:xfrm>
            <a:off x="5987654" y="2349104"/>
            <a:ext cx="3186113"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solidFill>
                <a:prstClr val="black"/>
              </a:solidFill>
              <a:latin typeface="Myriad Pro"/>
            </a:endParaRPr>
          </a:p>
        </p:txBody>
      </p:sp>
      <p:sp>
        <p:nvSpPr>
          <p:cNvPr id="26639" name="Line 32"/>
          <p:cNvSpPr>
            <a:spLocks noChangeShapeType="1"/>
          </p:cNvSpPr>
          <p:nvPr/>
        </p:nvSpPr>
        <p:spPr bwMode="auto">
          <a:xfrm flipH="1">
            <a:off x="5987654" y="2349103"/>
            <a:ext cx="3186113" cy="3024188"/>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solidFill>
                <a:prstClr val="black"/>
              </a:solidFill>
              <a:latin typeface="Myriad Pro"/>
            </a:endParaRPr>
          </a:p>
        </p:txBody>
      </p:sp>
      <p:sp>
        <p:nvSpPr>
          <p:cNvPr id="26640" name="Line 34"/>
          <p:cNvSpPr>
            <a:spLocks noChangeShapeType="1"/>
          </p:cNvSpPr>
          <p:nvPr/>
        </p:nvSpPr>
        <p:spPr bwMode="auto">
          <a:xfrm flipV="1">
            <a:off x="5987657" y="2294338"/>
            <a:ext cx="54769" cy="3078956"/>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solidFill>
                <a:prstClr val="black"/>
              </a:solidFill>
              <a:latin typeface="Myriad Pro"/>
            </a:endParaRPr>
          </a:p>
        </p:txBody>
      </p:sp>
      <p:sp>
        <p:nvSpPr>
          <p:cNvPr id="26641" name="Line 36"/>
          <p:cNvSpPr>
            <a:spLocks noChangeShapeType="1"/>
          </p:cNvSpPr>
          <p:nvPr/>
        </p:nvSpPr>
        <p:spPr bwMode="auto">
          <a:xfrm>
            <a:off x="6042422" y="2294336"/>
            <a:ext cx="2700338" cy="2970609"/>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solidFill>
                <a:prstClr val="black"/>
              </a:solidFill>
              <a:latin typeface="Myriad Pro"/>
            </a:endParaRPr>
          </a:p>
        </p:txBody>
      </p:sp>
    </p:spTree>
    <p:extLst>
      <p:ext uri="{BB962C8B-B14F-4D97-AF65-F5344CB8AC3E}">
        <p14:creationId xmlns:p14="http://schemas.microsoft.com/office/powerpoint/2010/main" val="2660017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1981200" y="136521"/>
            <a:ext cx="8229600" cy="1143000"/>
          </a:xfrm>
        </p:spPr>
        <p:txBody>
          <a:bodyPr>
            <a:normAutofit/>
          </a:bodyPr>
          <a:lstStyle/>
          <a:p>
            <a:pPr>
              <a:defRPr/>
            </a:pPr>
            <a:r>
              <a:rPr lang="en-GB" altLang="en-US"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Activity 2- Mental Agility</a:t>
            </a:r>
          </a:p>
        </p:txBody>
      </p:sp>
      <p:sp>
        <p:nvSpPr>
          <p:cNvPr id="159747" name="Rectangle 3"/>
          <p:cNvSpPr>
            <a:spLocks noGrp="1" noChangeArrowheads="1"/>
          </p:cNvSpPr>
          <p:nvPr>
            <p:ph idx="1"/>
          </p:nvPr>
        </p:nvSpPr>
        <p:spPr>
          <a:xfrm>
            <a:off x="1245704" y="1696279"/>
            <a:ext cx="9104796" cy="3503122"/>
          </a:xfrm>
        </p:spPr>
        <p:txBody>
          <a:bodyPr>
            <a:normAutofit lnSpcReduction="10000"/>
          </a:bodyPr>
          <a:lstStyle/>
          <a:p>
            <a:pPr>
              <a:buFontTx/>
              <a:buNone/>
            </a:pPr>
            <a:r>
              <a:rPr lang="en-GB" altLang="en-US" sz="2800" b="1" dirty="0">
                <a:latin typeface="Calibri" panose="020F0502020204030204" pitchFamily="34" charset="0"/>
                <a:cs typeface="Calibri" panose="020F0502020204030204" pitchFamily="34" charset="0"/>
              </a:rPr>
              <a:t>Exercise 2</a:t>
            </a:r>
            <a:r>
              <a:rPr lang="en-GB" altLang="en-US" sz="2800" dirty="0">
                <a:latin typeface="Calibri" panose="020F0502020204030204" pitchFamily="34" charset="0"/>
                <a:cs typeface="Calibri" panose="020F0502020204030204" pitchFamily="34" charset="0"/>
              </a:rPr>
              <a:t>: In pairs- 5 minutes</a:t>
            </a:r>
          </a:p>
          <a:p>
            <a:pPr>
              <a:buFontTx/>
              <a:buNone/>
            </a:pPr>
            <a:endParaRPr lang="en-GB" altLang="en-US" sz="2800" dirty="0">
              <a:latin typeface="Calibri" panose="020F0502020204030204" pitchFamily="34" charset="0"/>
              <a:cs typeface="Calibri" panose="020F0502020204030204" pitchFamily="34" charset="0"/>
            </a:endParaRPr>
          </a:p>
          <a:p>
            <a:pPr>
              <a:buFontTx/>
              <a:buNone/>
            </a:pPr>
            <a:r>
              <a:rPr lang="en-GB" altLang="en-US" sz="2800" dirty="0">
                <a:latin typeface="Calibri" panose="020F0502020204030204" pitchFamily="34" charset="0"/>
                <a:cs typeface="Calibri" panose="020F0502020204030204" pitchFamily="34" charset="0"/>
              </a:rPr>
              <a:t>Add one line so that:</a:t>
            </a:r>
          </a:p>
          <a:p>
            <a:pPr>
              <a:buFontTx/>
              <a:buNone/>
            </a:pPr>
            <a:endParaRPr lang="en-GB" altLang="en-US" dirty="0">
              <a:latin typeface="Calibri" panose="020F0502020204030204" pitchFamily="34" charset="0"/>
              <a:cs typeface="Calibri" panose="020F0502020204030204" pitchFamily="34" charset="0"/>
            </a:endParaRPr>
          </a:p>
          <a:p>
            <a:pPr algn="ctr">
              <a:buFontTx/>
              <a:buNone/>
            </a:pPr>
            <a:r>
              <a:rPr lang="en-GB" altLang="en-US" sz="7200" dirty="0">
                <a:latin typeface="Calibri" panose="020F0502020204030204" pitchFamily="34" charset="0"/>
                <a:cs typeface="Calibri" panose="020F0502020204030204" pitchFamily="34" charset="0"/>
              </a:rPr>
              <a:t>5 </a:t>
            </a:r>
            <a:r>
              <a:rPr lang="en-GB" altLang="en-US" sz="9000" dirty="0">
                <a:latin typeface="Calibri" panose="020F0502020204030204" pitchFamily="34" charset="0"/>
                <a:cs typeface="Calibri" panose="020F0502020204030204" pitchFamily="34" charset="0"/>
              </a:rPr>
              <a:t>+</a:t>
            </a:r>
            <a:r>
              <a:rPr lang="en-GB" altLang="en-US" sz="7200" dirty="0">
                <a:latin typeface="Calibri" panose="020F0502020204030204" pitchFamily="34" charset="0"/>
                <a:cs typeface="Calibri" panose="020F0502020204030204" pitchFamily="34" charset="0"/>
              </a:rPr>
              <a:t> 5 </a:t>
            </a:r>
            <a:r>
              <a:rPr lang="en-GB" altLang="en-US" sz="9000" dirty="0">
                <a:latin typeface="Calibri" panose="020F0502020204030204" pitchFamily="34" charset="0"/>
                <a:cs typeface="Calibri" panose="020F0502020204030204" pitchFamily="34" charset="0"/>
              </a:rPr>
              <a:t>+</a:t>
            </a:r>
            <a:r>
              <a:rPr lang="en-GB" altLang="en-US" sz="7200" dirty="0">
                <a:latin typeface="Calibri" panose="020F0502020204030204" pitchFamily="34" charset="0"/>
                <a:cs typeface="Calibri" panose="020F0502020204030204" pitchFamily="34" charset="0"/>
              </a:rPr>
              <a:t> 5 = 550</a:t>
            </a:r>
          </a:p>
          <a:p>
            <a:pPr>
              <a:buFontTx/>
              <a:buNone/>
            </a:pPr>
            <a:endParaRPr lang="en-GB" altLang="en-US" dirty="0"/>
          </a:p>
        </p:txBody>
      </p:sp>
      <p:sp>
        <p:nvSpPr>
          <p:cNvPr id="6" name="Slide Number Placeholder 6"/>
          <p:cNvSpPr>
            <a:spLocks noGrp="1"/>
          </p:cNvSpPr>
          <p:nvPr>
            <p:ph type="sldNum" sz="quarter" idx="12"/>
          </p:nvPr>
        </p:nvSpPr>
        <p:spPr/>
        <p:txBody>
          <a:bodyPr/>
          <a:lstStyle/>
          <a:p>
            <a:pPr>
              <a:defRPr/>
            </a:pPr>
            <a:fld id="{CEA13C76-9C5B-4E7A-8204-0E95EA8B39E6}" type="slidenum">
              <a:rPr lang="en-GB">
                <a:solidFill>
                  <a:prstClr val="black">
                    <a:tint val="75000"/>
                  </a:prstClr>
                </a:solidFill>
                <a:latin typeface="Myriad Pro"/>
              </a:rPr>
              <a:pPr>
                <a:defRPr/>
              </a:pPr>
              <a:t>6</a:t>
            </a:fld>
            <a:endParaRPr lang="en-GB">
              <a:solidFill>
                <a:prstClr val="black">
                  <a:tint val="75000"/>
                </a:prstClr>
              </a:solidFill>
              <a:latin typeface="Myriad Pro"/>
            </a:endParaRPr>
          </a:p>
        </p:txBody>
      </p:sp>
    </p:spTree>
    <p:extLst>
      <p:ext uri="{BB962C8B-B14F-4D97-AF65-F5344CB8AC3E}">
        <p14:creationId xmlns:p14="http://schemas.microsoft.com/office/powerpoint/2010/main" val="30305095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974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97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7</a:t>
            </a:fld>
            <a:endParaRPr lang="en-GB">
              <a:solidFill>
                <a:prstClr val="black">
                  <a:tint val="75000"/>
                </a:prstClr>
              </a:solidFill>
              <a:latin typeface="Calibri"/>
            </a:endParaRPr>
          </a:p>
        </p:txBody>
      </p:sp>
      <p:sp>
        <p:nvSpPr>
          <p:cNvPr id="5" name="Rectangle 7">
            <a:extLst>
              <a:ext uri="{FF2B5EF4-FFF2-40B4-BE49-F238E27FC236}">
                <a16:creationId xmlns:a16="http://schemas.microsoft.com/office/drawing/2014/main" id="{E0EE6D95-A614-4857-BC2A-A1531FD3EB01}"/>
              </a:ext>
            </a:extLst>
          </p:cNvPr>
          <p:cNvSpPr txBox="1">
            <a:spLocks noChangeArrowheads="1"/>
          </p:cNvSpPr>
          <p:nvPr/>
        </p:nvSpPr>
        <p:spPr>
          <a:xfrm>
            <a:off x="2039097" y="512079"/>
            <a:ext cx="8113803" cy="744094"/>
          </a:xfrm>
          <a:prstGeom prst="rect">
            <a:avLst/>
          </a:prstGeom>
        </p:spPr>
        <p:txBody>
          <a:bodyPr vert="horz" lIns="68580" tIns="34290" rIns="68580" bIns="3429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What is a Problem???</a:t>
            </a:r>
          </a:p>
        </p:txBody>
      </p:sp>
      <p:sp>
        <p:nvSpPr>
          <p:cNvPr id="6" name="Content Placeholder 2">
            <a:extLst>
              <a:ext uri="{FF2B5EF4-FFF2-40B4-BE49-F238E27FC236}">
                <a16:creationId xmlns:a16="http://schemas.microsoft.com/office/drawing/2014/main" id="{030AF723-010D-43CB-92CC-75D7C3692833}"/>
              </a:ext>
            </a:extLst>
          </p:cNvPr>
          <p:cNvSpPr txBox="1">
            <a:spLocks/>
          </p:cNvSpPr>
          <p:nvPr/>
        </p:nvSpPr>
        <p:spPr>
          <a:xfrm>
            <a:off x="1284190" y="1564554"/>
            <a:ext cx="9966906" cy="4258978"/>
          </a:xfrm>
          <a:prstGeom prst="rect">
            <a:avLst/>
          </a:prstGeom>
        </p:spPr>
        <p:txBody>
          <a:bodyPr vert="horz" lIns="91440" tIns="45720" rIns="91440" bIns="45720" rtlCol="0">
            <a:noAutofit/>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GB">
                <a:solidFill>
                  <a:prstClr val="black"/>
                </a:solidFill>
                <a:latin typeface="Calibri" panose="020F0502020204030204" pitchFamily="34" charset="0"/>
                <a:cs typeface="Calibri" panose="020F0502020204030204" pitchFamily="34" charset="0"/>
              </a:rPr>
              <a:t>A perceived gap between the existing state and a desired state, or a deviation from a norm, standard, or status quo. </a:t>
            </a:r>
            <a:r>
              <a:rPr lang="en-GB" sz="1600">
                <a:solidFill>
                  <a:prstClr val="black"/>
                </a:solidFill>
                <a:latin typeface="Calibri" panose="020F0502020204030204" pitchFamily="34" charset="0"/>
                <a:cs typeface="Calibri" panose="020F0502020204030204" pitchFamily="34" charset="0"/>
              </a:rPr>
              <a:t>(Business dictionary, 2020)</a:t>
            </a:r>
          </a:p>
          <a:p>
            <a:pPr>
              <a:spcBef>
                <a:spcPts val="0"/>
              </a:spcBef>
              <a:buNone/>
            </a:pPr>
            <a:endParaRPr lang="en-GB" i="1">
              <a:solidFill>
                <a:prstClr val="black"/>
              </a:solidFill>
              <a:latin typeface="Calibri" panose="020F0502020204030204" pitchFamily="34" charset="0"/>
              <a:cs typeface="Calibri" panose="020F0502020204030204" pitchFamily="34" charset="0"/>
            </a:endParaRPr>
          </a:p>
          <a:p>
            <a:pPr>
              <a:spcBef>
                <a:spcPts val="0"/>
              </a:spcBef>
            </a:pPr>
            <a:r>
              <a:rPr lang="en-GB">
                <a:solidFill>
                  <a:prstClr val="black"/>
                </a:solidFill>
                <a:latin typeface="Calibri" panose="020F0502020204030204" pitchFamily="34" charset="0"/>
                <a:cs typeface="Calibri" panose="020F0502020204030204" pitchFamily="34" charset="0"/>
              </a:rPr>
              <a:t>A matter or situation regarded as unwelcome or harmful and needing to be dealt with and overcome.</a:t>
            </a:r>
          </a:p>
          <a:p>
            <a:pPr>
              <a:buNone/>
            </a:pPr>
            <a:r>
              <a:rPr lang="en-GB">
                <a:solidFill>
                  <a:prstClr val="black"/>
                </a:solidFill>
                <a:latin typeface="Calibri" panose="020F0502020204030204" pitchFamily="34" charset="0"/>
                <a:cs typeface="Calibri" panose="020F0502020204030204" pitchFamily="34" charset="0"/>
              </a:rPr>
              <a:t>	</a:t>
            </a:r>
            <a:r>
              <a:rPr lang="en-GB" sz="1600">
                <a:solidFill>
                  <a:prstClr val="black"/>
                </a:solidFill>
                <a:latin typeface="Calibri" panose="020F0502020204030204" pitchFamily="34" charset="0"/>
                <a:cs typeface="Calibri" panose="020F0502020204030204" pitchFamily="34" charset="0"/>
              </a:rPr>
              <a:t>(Oxford dictionaries, 2020)</a:t>
            </a:r>
          </a:p>
          <a:p>
            <a:pPr>
              <a:buNone/>
            </a:pPr>
            <a:endParaRPr lang="cy-GB" altLang="en-US">
              <a:solidFill>
                <a:prstClr val="black"/>
              </a:solidFill>
              <a:latin typeface="Calibri" panose="020F0502020204030204" pitchFamily="34" charset="0"/>
              <a:cs typeface="Calibri" panose="020F0502020204030204" pitchFamily="34" charset="0"/>
            </a:endParaRPr>
          </a:p>
          <a:p>
            <a:pPr marL="0" indent="0">
              <a:buNone/>
            </a:pPr>
            <a:r>
              <a:rPr lang="en-GB" altLang="en-US">
                <a:solidFill>
                  <a:prstClr val="black"/>
                </a:solidFill>
                <a:latin typeface="Calibri" panose="020F0502020204030204" pitchFamily="34" charset="0"/>
                <a:cs typeface="Calibri" panose="020F0502020204030204" pitchFamily="34" charset="0"/>
              </a:rPr>
              <a:t>A problem can be defined as a circumstance where there is a gap between the situation as you perceive it and what you believe the situation should be.</a:t>
            </a:r>
          </a:p>
          <a:p>
            <a:pPr>
              <a:buNone/>
            </a:pPr>
            <a:endParaRPr lang="cy-GB">
              <a:solidFill>
                <a:prstClr val="black"/>
              </a:solidFill>
              <a:latin typeface="Myriad Pro"/>
            </a:endParaRPr>
          </a:p>
        </p:txBody>
      </p:sp>
    </p:spTree>
    <p:extLst>
      <p:ext uri="{BB962C8B-B14F-4D97-AF65-F5344CB8AC3E}">
        <p14:creationId xmlns:p14="http://schemas.microsoft.com/office/powerpoint/2010/main" val="2085896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2479706" y="1331579"/>
            <a:ext cx="7731094" cy="1039561"/>
          </a:xfrm>
        </p:spPr>
        <p:txBody>
          <a:bodyPr>
            <a:normAutofit/>
          </a:bodyPr>
          <a:lstStyle/>
          <a:p>
            <a:pPr marL="0" indent="0">
              <a:buNone/>
            </a:pPr>
            <a:endParaRPr lang="en-GB" altLang="en-US" sz="2100" b="1" i="1">
              <a:latin typeface="Arial" charset="0"/>
              <a:cs typeface="Arial" charset="0"/>
            </a:endParaRPr>
          </a:p>
          <a:p>
            <a:pPr marL="0" indent="0">
              <a:buNone/>
            </a:pPr>
            <a:endParaRPr lang="en-GB" altLang="en-US" sz="2100" b="1" i="1">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a:solidFill>
                <a:prstClr val="black">
                  <a:tint val="75000"/>
                </a:prstClr>
              </a:solidFill>
              <a:latin typeface="Calibri"/>
            </a:endParaRPr>
          </a:p>
        </p:txBody>
      </p:sp>
      <p:sp>
        <p:nvSpPr>
          <p:cNvPr id="5" name="Title 1">
            <a:extLst>
              <a:ext uri="{FF2B5EF4-FFF2-40B4-BE49-F238E27FC236}">
                <a16:creationId xmlns:a16="http://schemas.microsoft.com/office/drawing/2014/main" id="{517B9EBF-40DA-438E-9F7E-9CE0AD1D2F56}"/>
              </a:ext>
            </a:extLst>
          </p:cNvPr>
          <p:cNvSpPr>
            <a:spLocks noGrp="1"/>
          </p:cNvSpPr>
          <p:nvPr>
            <p:ph type="title"/>
          </p:nvPr>
        </p:nvSpPr>
        <p:spPr>
          <a:xfrm>
            <a:off x="1079690" y="383585"/>
            <a:ext cx="9667823" cy="857250"/>
          </a:xfrm>
        </p:spPr>
        <p:txBody>
          <a:bodyPr>
            <a:noAutofit/>
          </a:bodyPr>
          <a:lstStyle/>
          <a:p>
            <a:pPr>
              <a:defRPr/>
            </a:pPr>
            <a:r>
              <a:rPr lang="en-GB"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Definition of Decision Making</a:t>
            </a:r>
          </a:p>
        </p:txBody>
      </p:sp>
      <p:sp>
        <p:nvSpPr>
          <p:cNvPr id="6" name="Content Placeholder 5">
            <a:extLst>
              <a:ext uri="{FF2B5EF4-FFF2-40B4-BE49-F238E27FC236}">
                <a16:creationId xmlns:a16="http://schemas.microsoft.com/office/drawing/2014/main" id="{A3E17981-024F-40FD-AEE5-74DD90BFE032}"/>
              </a:ext>
            </a:extLst>
          </p:cNvPr>
          <p:cNvSpPr txBox="1">
            <a:spLocks/>
          </p:cNvSpPr>
          <p:nvPr/>
        </p:nvSpPr>
        <p:spPr>
          <a:xfrm>
            <a:off x="2921080" y="1730676"/>
            <a:ext cx="6431280" cy="103956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800">
                <a:solidFill>
                  <a:prstClr val="black"/>
                </a:solidFill>
                <a:latin typeface="Calibri" panose="020F0502020204030204" pitchFamily="34" charset="0"/>
                <a:cs typeface="Calibri" panose="020F0502020204030204" pitchFamily="34" charset="0"/>
              </a:rPr>
              <a:t>Decision Making is the act of choosing between two or more courses of action.</a:t>
            </a:r>
          </a:p>
        </p:txBody>
      </p:sp>
      <p:pic>
        <p:nvPicPr>
          <p:cNvPr id="7" name="Picture 2" descr="http://blog.theravid.com/wp-content/uploads/2013/08/23103-3f32e7b422222222.jpg">
            <a:extLst>
              <a:ext uri="{FF2B5EF4-FFF2-40B4-BE49-F238E27FC236}">
                <a16:creationId xmlns:a16="http://schemas.microsoft.com/office/drawing/2014/main" id="{D30798B1-ECD3-4199-803B-07C40CD281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3947" y="3169333"/>
            <a:ext cx="2604106" cy="2447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88856" y="1734283"/>
            <a:ext cx="8521944" cy="2954308"/>
          </a:xfrm>
        </p:spPr>
        <p:txBody>
          <a:bodyPr/>
          <a:lstStyle/>
          <a:p>
            <a:pPr marL="0" indent="0">
              <a:buNone/>
            </a:pPr>
            <a:endParaRPr lang="en-GB" altLang="en-US" sz="2100" b="1" i="1">
              <a:latin typeface="Arial" charset="0"/>
              <a:cs typeface="Arial" charset="0"/>
            </a:endParaRPr>
          </a:p>
          <a:p>
            <a:pPr marL="0" indent="0">
              <a:buNone/>
            </a:pPr>
            <a:endParaRPr lang="en-GB" altLang="en-US" sz="2100" b="1" i="1">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9</a:t>
            </a:fld>
            <a:endParaRPr lang="en-GB">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377687" y="244197"/>
            <a:ext cx="11436625" cy="857250"/>
          </a:xfrm>
        </p:spPr>
        <p:txBody>
          <a:bodyPr>
            <a:noAutofit/>
          </a:bodyPr>
          <a:lstStyle/>
          <a:p>
            <a:pPr>
              <a:defRPr/>
            </a:pPr>
            <a:r>
              <a:rPr lang="en-GB"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Problem Solving &amp; Decision Making</a:t>
            </a:r>
          </a:p>
        </p:txBody>
      </p:sp>
      <p:pic>
        <p:nvPicPr>
          <p:cNvPr id="6" name="Picture 2" descr="http://jpcjaipur.org/yahoo_site_admin/assets/images/Simple-Decision-Making-Model.306225022_std.jpg">
            <a:extLst>
              <a:ext uri="{FF2B5EF4-FFF2-40B4-BE49-F238E27FC236}">
                <a16:creationId xmlns:a16="http://schemas.microsoft.com/office/drawing/2014/main" id="{7CD7BABF-3632-49CB-ABFA-ADB2F311C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131" y="1736154"/>
            <a:ext cx="3872091" cy="3503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A64AC064-36FA-9640-B09B-26377764EF16}"/>
              </a:ext>
            </a:extLst>
          </p:cNvPr>
          <p:cNvSpPr/>
          <p:nvPr/>
        </p:nvSpPr>
        <p:spPr>
          <a:xfrm>
            <a:off x="5348322" y="1445132"/>
            <a:ext cx="6466543" cy="4093428"/>
          </a:xfrm>
          <a:prstGeom prst="rect">
            <a:avLst/>
          </a:prstGeom>
        </p:spPr>
        <p:txBody>
          <a:bodyPr wrap="square" lIns="91440" tIns="45720" rIns="91440" bIns="45720" anchor="t">
            <a:spAutoFit/>
          </a:bodyPr>
          <a:lstStyle/>
          <a:p>
            <a:r>
              <a:rPr lang="en-US" sz="2000" b="1">
                <a:solidFill>
                  <a:prstClr val="black"/>
                </a:solidFill>
                <a:latin typeface="Myriad Pro"/>
              </a:rPr>
              <a:t>Problem Solving </a:t>
            </a:r>
            <a:r>
              <a:rPr lang="en-US" sz="2000">
                <a:solidFill>
                  <a:prstClr val="black"/>
                </a:solidFill>
                <a:latin typeface="Myriad Pro"/>
              </a:rPr>
              <a:t>is the process of taking corrective action to meet objectives.</a:t>
            </a:r>
          </a:p>
          <a:p>
            <a:r>
              <a:rPr lang="en-US" sz="2000" b="1">
                <a:solidFill>
                  <a:prstClr val="black"/>
                </a:solidFill>
                <a:ea typeface="+mn-lt"/>
                <a:cs typeface="+mn-lt"/>
              </a:rPr>
              <a:t>Example</a:t>
            </a:r>
            <a:r>
              <a:rPr lang="en-US" sz="2000">
                <a:solidFill>
                  <a:prstClr val="black"/>
                </a:solidFill>
                <a:ea typeface="+mn-lt"/>
                <a:cs typeface="+mn-lt"/>
              </a:rPr>
              <a:t>: If your car isn’t starting, problem-solving involves figuring out why it isn’t working (dead battery, fuel issue, etc.) and finding a solution (replacing the battery, adding fuel).</a:t>
            </a:r>
            <a:endParaRPr lang="en-US">
              <a:solidFill>
                <a:prstClr val="black"/>
              </a:solidFill>
            </a:endParaRPr>
          </a:p>
          <a:p>
            <a:endParaRPr lang="en-US" sz="2000">
              <a:solidFill>
                <a:prstClr val="black"/>
              </a:solidFill>
              <a:latin typeface="Myriad Pro"/>
            </a:endParaRPr>
          </a:p>
          <a:p>
            <a:r>
              <a:rPr lang="en-US" sz="2000" b="1">
                <a:solidFill>
                  <a:prstClr val="black"/>
                </a:solidFill>
                <a:latin typeface="Myriad Pro"/>
              </a:rPr>
              <a:t>Decision making </a:t>
            </a:r>
            <a:r>
              <a:rPr lang="en-US" sz="2000">
                <a:solidFill>
                  <a:prstClr val="black"/>
                </a:solidFill>
                <a:latin typeface="Myriad Pro"/>
              </a:rPr>
              <a:t>is the process of selecting a course of action that will solve the problem. </a:t>
            </a:r>
          </a:p>
          <a:p>
            <a:r>
              <a:rPr lang="en-US" sz="2000" b="1">
                <a:solidFill>
                  <a:prstClr val="black"/>
                </a:solidFill>
                <a:latin typeface="Myriad Pro"/>
              </a:rPr>
              <a:t>Example: </a:t>
            </a:r>
            <a:r>
              <a:rPr lang="en-US" sz="2000">
                <a:solidFill>
                  <a:prstClr val="black"/>
                </a:solidFill>
                <a:ea typeface="+mn-lt"/>
                <a:cs typeface="+mn-lt"/>
              </a:rPr>
              <a:t>Deciding which car to buy involves choosing between different makes, models, and price ranges.</a:t>
            </a:r>
          </a:p>
          <a:p>
            <a:endParaRPr lang="en-US" sz="2000">
              <a:solidFill>
                <a:prstClr val="black"/>
              </a:solidFill>
              <a:latin typeface="Myriad Pro"/>
            </a:endParaRPr>
          </a:p>
          <a:p>
            <a:r>
              <a:rPr lang="en-US" sz="2000">
                <a:solidFill>
                  <a:prstClr val="black"/>
                </a:solidFill>
                <a:latin typeface="Myriad Pro"/>
              </a:rPr>
              <a:t>Decisions must be made when you face a problem.</a:t>
            </a:r>
          </a:p>
        </p:txBody>
      </p:sp>
    </p:spTree>
    <p:extLst>
      <p:ext uri="{BB962C8B-B14F-4D97-AF65-F5344CB8AC3E}">
        <p14:creationId xmlns:p14="http://schemas.microsoft.com/office/powerpoint/2010/main" val="2949817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F63FEF7-0E48-E655-F5AC-60FD579BC601}"/>
              </a:ext>
            </a:extLst>
          </p:cNvPr>
          <p:cNvPicPr>
            <a:picLocks noChangeAspect="1"/>
          </p:cNvPicPr>
          <p:nvPr/>
        </p:nvPicPr>
        <p:blipFill rotWithShape="1">
          <a:blip r:embed="rId3"/>
          <a:srcRect l="2797" r="16198"/>
          <a:stretch/>
        </p:blipFill>
        <p:spPr>
          <a:xfrm>
            <a:off x="2902199" y="10"/>
            <a:ext cx="9258827"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89894-55F6-FA71-4D2A-A44F1D96B9DD}"/>
              </a:ext>
            </a:extLst>
          </p:cNvPr>
          <p:cNvSpPr>
            <a:spLocks noGrp="1"/>
          </p:cNvSpPr>
          <p:nvPr>
            <p:ph type="title"/>
          </p:nvPr>
        </p:nvSpPr>
        <p:spPr>
          <a:xfrm>
            <a:off x="838200" y="365125"/>
            <a:ext cx="3822189" cy="1899912"/>
          </a:xfrm>
        </p:spPr>
        <p:txBody>
          <a:bodyPr>
            <a:normAutofit/>
          </a:bodyPr>
          <a:lstStyle/>
          <a:p>
            <a:pPr algn="ctr"/>
            <a:r>
              <a:rPr lang="en-GB" sz="6000" b="1">
                <a:solidFill>
                  <a:srgbClr val="0070C0"/>
                </a:solidFill>
                <a:latin typeface="+mn-lt"/>
              </a:rPr>
              <a:t>Types of Problems </a:t>
            </a:r>
          </a:p>
        </p:txBody>
      </p:sp>
      <p:sp>
        <p:nvSpPr>
          <p:cNvPr id="3" name="Content Placeholder 2">
            <a:extLst>
              <a:ext uri="{FF2B5EF4-FFF2-40B4-BE49-F238E27FC236}">
                <a16:creationId xmlns:a16="http://schemas.microsoft.com/office/drawing/2014/main" id="{8A7C829A-AE8C-0E3A-CAE3-9B7951B3C178}"/>
              </a:ext>
            </a:extLst>
          </p:cNvPr>
          <p:cNvSpPr>
            <a:spLocks noGrp="1"/>
          </p:cNvSpPr>
          <p:nvPr>
            <p:ph idx="1"/>
          </p:nvPr>
        </p:nvSpPr>
        <p:spPr>
          <a:xfrm>
            <a:off x="192156" y="2603832"/>
            <a:ext cx="6120892" cy="3915373"/>
          </a:xfrm>
        </p:spPr>
        <p:txBody>
          <a:bodyPr vert="horz" lIns="91440" tIns="45720" rIns="91440" bIns="45720" rtlCol="0" anchor="t">
            <a:normAutofit lnSpcReduction="10000"/>
          </a:bodyPr>
          <a:lstStyle/>
          <a:p>
            <a:pPr marL="0" indent="0">
              <a:buNone/>
            </a:pPr>
            <a:r>
              <a:rPr lang="en-GB" sz="3600" dirty="0">
                <a:ea typeface="+mn-lt"/>
                <a:cs typeface="+mn-lt"/>
              </a:rPr>
              <a:t>Based on their complexity, structure, and the approach needed to solve them:</a:t>
            </a:r>
            <a:endParaRPr lang="en-US" dirty="0">
              <a:ea typeface="+mn-lt"/>
              <a:cs typeface="+mn-lt"/>
            </a:endParaRPr>
          </a:p>
          <a:p>
            <a:r>
              <a:rPr lang="en-GB" sz="3600" b="1" dirty="0"/>
              <a:t>Simple Problem </a:t>
            </a:r>
            <a:endParaRPr lang="en-US" b="1" dirty="0">
              <a:ea typeface="Calibri"/>
              <a:cs typeface="Calibri"/>
            </a:endParaRPr>
          </a:p>
          <a:p>
            <a:r>
              <a:rPr lang="en-GB" sz="3600" b="1" dirty="0"/>
              <a:t>Complicated Problem </a:t>
            </a:r>
            <a:endParaRPr lang="en-GB" sz="3600" b="1" dirty="0">
              <a:ea typeface="Calibri"/>
              <a:cs typeface="Calibri"/>
            </a:endParaRPr>
          </a:p>
          <a:p>
            <a:r>
              <a:rPr lang="en-GB" sz="3600" b="1" dirty="0"/>
              <a:t>Complex Problem </a:t>
            </a:r>
            <a:endParaRPr lang="en-GB" sz="3600" b="1" dirty="0">
              <a:ea typeface="Calibri"/>
              <a:cs typeface="Calibri"/>
            </a:endParaRPr>
          </a:p>
          <a:p>
            <a:r>
              <a:rPr lang="en-GB" sz="3600" b="1" dirty="0"/>
              <a:t>Wicked Problems</a:t>
            </a:r>
            <a:r>
              <a:rPr lang="en-GB" sz="3600" dirty="0"/>
              <a:t> </a:t>
            </a:r>
          </a:p>
          <a:p>
            <a:pPr marL="0" indent="0">
              <a:buNone/>
            </a:pPr>
            <a:endParaRPr lang="en-GB" sz="2000" dirty="0"/>
          </a:p>
        </p:txBody>
      </p:sp>
    </p:spTree>
    <p:extLst>
      <p:ext uri="{BB962C8B-B14F-4D97-AF65-F5344CB8AC3E}">
        <p14:creationId xmlns:p14="http://schemas.microsoft.com/office/powerpoint/2010/main" val="1750729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B683B4-F789-CA6A-6C9E-7C43D0727590}"/>
              </a:ext>
            </a:extLst>
          </p:cNvPr>
          <p:cNvSpPr>
            <a:spLocks noGrp="1"/>
          </p:cNvSpPr>
          <p:nvPr>
            <p:ph type="title"/>
          </p:nvPr>
        </p:nvSpPr>
        <p:spPr>
          <a:xfrm>
            <a:off x="785314" y="898981"/>
            <a:ext cx="2618789" cy="3069442"/>
          </a:xfrm>
        </p:spPr>
        <p:txBody>
          <a:bodyPr anchor="b">
            <a:normAutofit/>
          </a:bodyPr>
          <a:lstStyle/>
          <a:p>
            <a:pPr algn="r"/>
            <a:r>
              <a:rPr lang="en-GB" sz="4800" b="1" dirty="0">
                <a:solidFill>
                  <a:srgbClr val="FFFFFF"/>
                </a:solidFill>
                <a:latin typeface="+mn-lt"/>
              </a:rPr>
              <a:t>Provide Examples</a:t>
            </a:r>
          </a:p>
        </p:txBody>
      </p:sp>
      <p:graphicFrame>
        <p:nvGraphicFramePr>
          <p:cNvPr id="5" name="Content Placeholder 2">
            <a:extLst>
              <a:ext uri="{FF2B5EF4-FFF2-40B4-BE49-F238E27FC236}">
                <a16:creationId xmlns:a16="http://schemas.microsoft.com/office/drawing/2014/main" id="{5BDAFE3F-81B7-F58A-E813-DC959CD67637}"/>
              </a:ext>
            </a:extLst>
          </p:cNvPr>
          <p:cNvGraphicFramePr>
            <a:graphicFrameLocks noGrp="1"/>
          </p:cNvGraphicFramePr>
          <p:nvPr>
            <p:ph idx="1"/>
            <p:extLst>
              <p:ext uri="{D42A27DB-BD31-4B8C-83A1-F6EECF244321}">
                <p14:modId xmlns:p14="http://schemas.microsoft.com/office/powerpoint/2010/main" val="174545853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9551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88856" y="1734283"/>
            <a:ext cx="8521944" cy="2954308"/>
          </a:xfrm>
        </p:spPr>
        <p:txBody>
          <a:bodyPr/>
          <a:lstStyle/>
          <a:p>
            <a:pPr marL="0" indent="0">
              <a:buNone/>
            </a:pPr>
            <a:endParaRPr lang="en-GB" altLang="en-US" sz="2100" b="1" i="1">
              <a:latin typeface="Arial" charset="0"/>
              <a:cs typeface="Arial" charset="0"/>
            </a:endParaRPr>
          </a:p>
          <a:p>
            <a:pPr marL="0" indent="0">
              <a:buNone/>
            </a:pPr>
            <a:endParaRPr lang="en-GB" altLang="en-US" sz="2100" b="1" i="1">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12</a:t>
            </a:fld>
            <a:endParaRPr lang="en-GB">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159026" y="430391"/>
            <a:ext cx="11873948" cy="856643"/>
          </a:xfrm>
        </p:spPr>
        <p:txBody>
          <a:bodyPr>
            <a:noAutofit/>
          </a:bodyPr>
          <a:lstStyle/>
          <a:p>
            <a:pPr>
              <a:defRPr/>
            </a:pPr>
            <a:r>
              <a:rPr lang="en-GB"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Problem Solving &amp; Decision Making</a:t>
            </a:r>
          </a:p>
        </p:txBody>
      </p:sp>
      <p:sp>
        <p:nvSpPr>
          <p:cNvPr id="3" name="Rectangle 2">
            <a:extLst>
              <a:ext uri="{FF2B5EF4-FFF2-40B4-BE49-F238E27FC236}">
                <a16:creationId xmlns:a16="http://schemas.microsoft.com/office/drawing/2014/main" id="{4BA378F0-0C87-904B-B802-DFDA2E8DF29F}"/>
              </a:ext>
            </a:extLst>
          </p:cNvPr>
          <p:cNvSpPr/>
          <p:nvPr/>
        </p:nvSpPr>
        <p:spPr>
          <a:xfrm>
            <a:off x="762995" y="1772288"/>
            <a:ext cx="10666009" cy="3477875"/>
          </a:xfrm>
          <a:prstGeom prst="rect">
            <a:avLst/>
          </a:prstGeom>
        </p:spPr>
        <p:txBody>
          <a:bodyPr wrap="square">
            <a:spAutoFit/>
          </a:bodyPr>
          <a:lstStyle/>
          <a:p>
            <a:pPr marL="342900" indent="-342900">
              <a:buFont typeface="Arial" panose="020B0604020202020204" pitchFamily="34" charset="0"/>
              <a:buChar char="•"/>
            </a:pPr>
            <a:r>
              <a:rPr lang="en-US" sz="2000">
                <a:solidFill>
                  <a:prstClr val="black"/>
                </a:solidFill>
                <a:latin typeface="Calibri" panose="020F0502020204030204" pitchFamily="34" charset="0"/>
                <a:cs typeface="Calibri" panose="020F0502020204030204" pitchFamily="34" charset="0"/>
              </a:rPr>
              <a:t>Problem solving and decision-making are important skills for business and life. Problem-solving often involves decision-making, and decision-making is especially important for management and leadership.</a:t>
            </a:r>
          </a:p>
          <a:p>
            <a:pPr marL="342900" indent="-342900">
              <a:buFont typeface="Arial" panose="020B0604020202020204" pitchFamily="34" charset="0"/>
              <a:buChar char="•"/>
            </a:pPr>
            <a:endParaRPr lang="en-US" sz="200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a:solidFill>
                  <a:prstClr val="black"/>
                </a:solidFill>
                <a:latin typeface="Calibri" panose="020F0502020204030204" pitchFamily="34" charset="0"/>
                <a:cs typeface="Calibri" panose="020F0502020204030204" pitchFamily="34" charset="0"/>
              </a:rPr>
              <a:t>There are processes and techniques to improve decision-making and the quality of decisions.</a:t>
            </a:r>
          </a:p>
          <a:p>
            <a:pPr marL="342900" indent="-342900">
              <a:buFont typeface="Arial" panose="020B0604020202020204" pitchFamily="34" charset="0"/>
              <a:buChar char="•"/>
            </a:pPr>
            <a:endParaRPr lang="en-US" sz="200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a:solidFill>
                  <a:prstClr val="black"/>
                </a:solidFill>
                <a:latin typeface="Calibri" panose="020F0502020204030204" pitchFamily="34" charset="0"/>
                <a:cs typeface="Calibri" panose="020F0502020204030204" pitchFamily="34" charset="0"/>
              </a:rPr>
              <a:t>Decision-making is more natural to certain personalities, so these people should focus more on improving the quality of their decisions.</a:t>
            </a:r>
          </a:p>
          <a:p>
            <a:pPr marL="342900" indent="-342900">
              <a:buFont typeface="Arial" panose="020B0604020202020204" pitchFamily="34" charset="0"/>
              <a:buChar char="•"/>
            </a:pPr>
            <a:endParaRPr lang="en-US" sz="200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a:solidFill>
                  <a:prstClr val="black"/>
                </a:solidFill>
                <a:latin typeface="Calibri" panose="020F0502020204030204" pitchFamily="34" charset="0"/>
                <a:cs typeface="Calibri" panose="020F0502020204030204" pitchFamily="34" charset="0"/>
              </a:rPr>
              <a:t>People that are less natural decision-makers are often able to make quality assessments, but then need to be more decisive in acting upon the assessments made.</a:t>
            </a:r>
          </a:p>
        </p:txBody>
      </p:sp>
    </p:spTree>
    <p:extLst>
      <p:ext uri="{BB962C8B-B14F-4D97-AF65-F5344CB8AC3E}">
        <p14:creationId xmlns:p14="http://schemas.microsoft.com/office/powerpoint/2010/main" val="49019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2022508" y="1806365"/>
            <a:ext cx="8291603" cy="3178969"/>
          </a:xfrm>
        </p:spPr>
        <p:txBody>
          <a:bodyPr/>
          <a:lstStyle/>
          <a:p>
            <a:pPr marL="0" indent="0">
              <a:buNone/>
            </a:pPr>
            <a:endParaRPr lang="en-GB" altLang="en-US" sz="2100" b="1" i="1">
              <a:latin typeface="Arial" charset="0"/>
              <a:cs typeface="Arial" charset="0"/>
            </a:endParaRPr>
          </a:p>
          <a:p>
            <a:pPr marL="0" indent="0">
              <a:buNone/>
            </a:pPr>
            <a:endParaRPr lang="en-GB" altLang="en-US" sz="2100" b="1" i="1">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13</a:t>
            </a:fld>
            <a:endParaRPr lang="en-GB">
              <a:solidFill>
                <a:prstClr val="black">
                  <a:tint val="75000"/>
                </a:prstClr>
              </a:solidFill>
              <a:latin typeface="Calibri"/>
            </a:endParaRPr>
          </a:p>
        </p:txBody>
      </p:sp>
      <p:sp>
        <p:nvSpPr>
          <p:cNvPr id="5" name="Rectangle 2">
            <a:extLst>
              <a:ext uri="{FF2B5EF4-FFF2-40B4-BE49-F238E27FC236}">
                <a16:creationId xmlns:a16="http://schemas.microsoft.com/office/drawing/2014/main" id="{A75A138E-7FC4-40BA-92A7-F8EEE5503EDA}"/>
              </a:ext>
            </a:extLst>
          </p:cNvPr>
          <p:cNvSpPr>
            <a:spLocks noGrp="1" noChangeArrowheads="1"/>
          </p:cNvSpPr>
          <p:nvPr>
            <p:ph type="title"/>
          </p:nvPr>
        </p:nvSpPr>
        <p:spPr>
          <a:xfrm>
            <a:off x="2533426" y="373122"/>
            <a:ext cx="6875617" cy="857250"/>
          </a:xfrm>
        </p:spPr>
        <p:txBody>
          <a:bodyPr>
            <a:noAutofit/>
          </a:bodyPr>
          <a:lstStyle/>
          <a:p>
            <a:pPr>
              <a:defRPr/>
            </a:pPr>
            <a:r>
              <a:rPr lang="en-GB" altLang="en-US"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Diagnosing Problems</a:t>
            </a:r>
          </a:p>
        </p:txBody>
      </p:sp>
      <p:sp>
        <p:nvSpPr>
          <p:cNvPr id="2" name="Rectangle 1">
            <a:extLst>
              <a:ext uri="{FF2B5EF4-FFF2-40B4-BE49-F238E27FC236}">
                <a16:creationId xmlns:a16="http://schemas.microsoft.com/office/drawing/2014/main" id="{49B4675D-868B-4C6F-8794-49C89FED8085}"/>
              </a:ext>
            </a:extLst>
          </p:cNvPr>
          <p:cNvSpPr/>
          <p:nvPr/>
        </p:nvSpPr>
        <p:spPr>
          <a:xfrm>
            <a:off x="1694345" y="1790613"/>
            <a:ext cx="9477237" cy="3194721"/>
          </a:xfrm>
          <a:prstGeom prst="rect">
            <a:avLst/>
          </a:prstGeom>
        </p:spPr>
        <p:txBody>
          <a:bodyPr wrap="square">
            <a:spAutoFit/>
          </a:bodyPr>
          <a:lstStyle/>
          <a:p>
            <a:pPr>
              <a:lnSpc>
                <a:spcPct val="90000"/>
              </a:lnSpc>
            </a:pPr>
            <a:r>
              <a:rPr lang="en-GB" altLang="en-US" sz="2800">
                <a:solidFill>
                  <a:prstClr val="black"/>
                </a:solidFill>
                <a:latin typeface="Myriad Pro"/>
                <a:cs typeface="Arial" charset="0"/>
              </a:rPr>
              <a:t>The first stage in the problem-solving process is recognising a problem exists:</a:t>
            </a:r>
          </a:p>
          <a:p>
            <a:pPr>
              <a:lnSpc>
                <a:spcPct val="90000"/>
              </a:lnSpc>
            </a:pPr>
            <a:endParaRPr lang="en-GB" altLang="en-US" sz="2800">
              <a:solidFill>
                <a:prstClr val="black"/>
              </a:solidFill>
              <a:latin typeface="Myriad Pro"/>
              <a:cs typeface="Arial" charset="0"/>
            </a:endParaRPr>
          </a:p>
          <a:p>
            <a:pPr marL="342900" indent="-342900">
              <a:lnSpc>
                <a:spcPct val="90000"/>
              </a:lnSpc>
              <a:buFont typeface="Arial" panose="020B0604020202020204" pitchFamily="34" charset="0"/>
              <a:buChar char="•"/>
            </a:pPr>
            <a:r>
              <a:rPr lang="en-GB" altLang="en-US" sz="2800">
                <a:solidFill>
                  <a:prstClr val="black"/>
                </a:solidFill>
                <a:latin typeface="Myriad Pro"/>
                <a:cs typeface="Arial" charset="0"/>
              </a:rPr>
              <a:t>Many day-to-day problems can easily be resolved by taking decisive actions</a:t>
            </a:r>
          </a:p>
          <a:p>
            <a:pPr marL="342900" indent="-342900">
              <a:lnSpc>
                <a:spcPct val="90000"/>
              </a:lnSpc>
              <a:buFont typeface="Arial" panose="020B0604020202020204" pitchFamily="34" charset="0"/>
              <a:buChar char="•"/>
            </a:pPr>
            <a:endParaRPr lang="en-GB" altLang="en-US" sz="2800">
              <a:solidFill>
                <a:prstClr val="black"/>
              </a:solidFill>
              <a:latin typeface="Myriad Pro"/>
              <a:cs typeface="Arial" charset="0"/>
            </a:endParaRPr>
          </a:p>
          <a:p>
            <a:pPr marL="342900" indent="-342900">
              <a:lnSpc>
                <a:spcPct val="90000"/>
              </a:lnSpc>
              <a:buFont typeface="Arial" panose="020B0604020202020204" pitchFamily="34" charset="0"/>
              <a:buChar char="•"/>
            </a:pPr>
            <a:r>
              <a:rPr lang="en-GB" altLang="en-US" sz="2800">
                <a:solidFill>
                  <a:prstClr val="black"/>
                </a:solidFill>
                <a:latin typeface="Myriad Pro"/>
                <a:cs typeface="Arial" charset="0"/>
              </a:rPr>
              <a:t>Problems that are more complex often require lengthy deliberation.</a:t>
            </a:r>
          </a:p>
        </p:txBody>
      </p:sp>
    </p:spTree>
    <p:extLst>
      <p:ext uri="{BB962C8B-B14F-4D97-AF65-F5344CB8AC3E}">
        <p14:creationId xmlns:p14="http://schemas.microsoft.com/office/powerpoint/2010/main" val="2731216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F2CF6-90BA-297D-3494-B558B2E8B78E}"/>
              </a:ext>
            </a:extLst>
          </p:cNvPr>
          <p:cNvSpPr>
            <a:spLocks noGrp="1"/>
          </p:cNvSpPr>
          <p:nvPr>
            <p:ph type="title"/>
          </p:nvPr>
        </p:nvSpPr>
        <p:spPr/>
        <p:txBody>
          <a:bodyPr>
            <a:normAutofit/>
          </a:bodyPr>
          <a:lstStyle/>
          <a:p>
            <a:r>
              <a:rPr lang="en-GB" sz="4800" b="1" dirty="0">
                <a:latin typeface="+mn-lt"/>
              </a:rPr>
              <a:t>Problems in Health and Social Care</a:t>
            </a:r>
          </a:p>
        </p:txBody>
      </p:sp>
      <p:sp>
        <p:nvSpPr>
          <p:cNvPr id="3" name="Content Placeholder 2">
            <a:extLst>
              <a:ext uri="{FF2B5EF4-FFF2-40B4-BE49-F238E27FC236}">
                <a16:creationId xmlns:a16="http://schemas.microsoft.com/office/drawing/2014/main" id="{950E10C5-7C64-6B4F-2A8F-D8B2023B9A7D}"/>
              </a:ext>
            </a:extLst>
          </p:cNvPr>
          <p:cNvSpPr>
            <a:spLocks noGrp="1"/>
          </p:cNvSpPr>
          <p:nvPr>
            <p:ph idx="1"/>
          </p:nvPr>
        </p:nvSpPr>
        <p:spPr/>
        <p:txBody>
          <a:bodyPr/>
          <a:lstStyle/>
          <a:p>
            <a:pPr marL="0" indent="0">
              <a:buNone/>
            </a:pPr>
            <a:r>
              <a:rPr lang="en-GB" b="1" dirty="0"/>
              <a:t>1. Communication Barriers:</a:t>
            </a:r>
          </a:p>
          <a:p>
            <a:pPr lvl="1">
              <a:buFont typeface="Arial" panose="020B0604020202020204" pitchFamily="34" charset="0"/>
              <a:buChar char="•"/>
            </a:pPr>
            <a:r>
              <a:rPr lang="en-GB" sz="2400" dirty="0"/>
              <a:t>Misunderstandings between professionals, patients, or families.</a:t>
            </a:r>
          </a:p>
          <a:p>
            <a:pPr lvl="1">
              <a:buFont typeface="Arial" panose="020B0604020202020204" pitchFamily="34" charset="0"/>
              <a:buChar char="•"/>
            </a:pPr>
            <a:r>
              <a:rPr lang="en-GB" sz="2400" dirty="0"/>
              <a:t>Issues caused by language differences, jargon, or poor listening.</a:t>
            </a:r>
          </a:p>
          <a:p>
            <a:pPr lvl="1">
              <a:buFont typeface="Arial" panose="020B0604020202020204" pitchFamily="34" charset="0"/>
              <a:buChar char="•"/>
            </a:pPr>
            <a:r>
              <a:rPr lang="en-GB" sz="2400" dirty="0"/>
              <a:t>Leads to errors in care plans, medication instructions, or missed needs.</a:t>
            </a:r>
          </a:p>
          <a:p>
            <a:pPr marL="0" indent="0">
              <a:buNone/>
            </a:pPr>
            <a:r>
              <a:rPr lang="en-GB" b="1" dirty="0"/>
              <a:t>2. Staffing Shortages:</a:t>
            </a:r>
          </a:p>
          <a:p>
            <a:pPr lvl="1">
              <a:buFont typeface="Arial" panose="020B0604020202020204" pitchFamily="34" charset="0"/>
              <a:buChar char="•"/>
            </a:pPr>
            <a:r>
              <a:rPr lang="en-GB" sz="2400" dirty="0"/>
              <a:t>High workloads, stress, and burnout among staff.</a:t>
            </a:r>
          </a:p>
          <a:p>
            <a:pPr lvl="1">
              <a:buFont typeface="Arial" panose="020B0604020202020204" pitchFamily="34" charset="0"/>
              <a:buChar char="•"/>
            </a:pPr>
            <a:r>
              <a:rPr lang="en-GB" sz="2400" dirty="0"/>
              <a:t>Reduced quality of care and increased waiting times.</a:t>
            </a:r>
          </a:p>
          <a:p>
            <a:pPr lvl="1">
              <a:buFont typeface="Arial" panose="020B0604020202020204" pitchFamily="34" charset="0"/>
              <a:buChar char="•"/>
            </a:pPr>
            <a:r>
              <a:rPr lang="en-GB" sz="2400" dirty="0"/>
              <a:t>Difficulties in maintaining continuity and person-centred care.</a:t>
            </a:r>
          </a:p>
        </p:txBody>
      </p:sp>
    </p:spTree>
    <p:extLst>
      <p:ext uri="{BB962C8B-B14F-4D97-AF65-F5344CB8AC3E}">
        <p14:creationId xmlns:p14="http://schemas.microsoft.com/office/powerpoint/2010/main" val="1829992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09BB-0882-D3F2-E2BB-AA00139D5DD2}"/>
              </a:ext>
            </a:extLst>
          </p:cNvPr>
          <p:cNvSpPr>
            <a:spLocks noGrp="1"/>
          </p:cNvSpPr>
          <p:nvPr>
            <p:ph type="title"/>
          </p:nvPr>
        </p:nvSpPr>
        <p:spPr/>
        <p:txBody>
          <a:bodyPr>
            <a:normAutofit/>
          </a:bodyPr>
          <a:lstStyle/>
          <a:p>
            <a:r>
              <a:rPr lang="en-GB" sz="4800" b="1" dirty="0"/>
              <a:t>Problems in Health and Social Care</a:t>
            </a:r>
            <a:endParaRPr lang="en-GB" sz="4400" dirty="0"/>
          </a:p>
        </p:txBody>
      </p:sp>
      <p:sp>
        <p:nvSpPr>
          <p:cNvPr id="3" name="Content Placeholder 2">
            <a:extLst>
              <a:ext uri="{FF2B5EF4-FFF2-40B4-BE49-F238E27FC236}">
                <a16:creationId xmlns:a16="http://schemas.microsoft.com/office/drawing/2014/main" id="{D38A1A8B-006C-9262-F077-2CE740544647}"/>
              </a:ext>
            </a:extLst>
          </p:cNvPr>
          <p:cNvSpPr>
            <a:spLocks noGrp="1"/>
          </p:cNvSpPr>
          <p:nvPr>
            <p:ph idx="1"/>
          </p:nvPr>
        </p:nvSpPr>
        <p:spPr>
          <a:xfrm>
            <a:off x="609599" y="1600201"/>
            <a:ext cx="11259493" cy="3917032"/>
          </a:xfrm>
        </p:spPr>
        <p:txBody>
          <a:bodyPr>
            <a:normAutofit/>
          </a:bodyPr>
          <a:lstStyle/>
          <a:p>
            <a:pPr marL="0" indent="0">
              <a:buNone/>
            </a:pPr>
            <a:r>
              <a:rPr lang="en-GB" b="1" dirty="0"/>
              <a:t>3. Lack of Coordination Between Services</a:t>
            </a:r>
          </a:p>
          <a:p>
            <a:pPr lvl="1">
              <a:buFont typeface="Arial" panose="020B0604020202020204" pitchFamily="34" charset="0"/>
              <a:buChar char="•"/>
            </a:pPr>
            <a:r>
              <a:rPr lang="en-GB" sz="2400" dirty="0"/>
              <a:t>Poor collaboration between health and social care agencies.</a:t>
            </a:r>
          </a:p>
          <a:p>
            <a:pPr lvl="1">
              <a:buFont typeface="Arial" panose="020B0604020202020204" pitchFamily="34" charset="0"/>
              <a:buChar char="•"/>
            </a:pPr>
            <a:r>
              <a:rPr lang="en-GB" sz="2400" dirty="0"/>
              <a:t>Patients “fall through the gaps” when moving between hospital and community care.</a:t>
            </a:r>
          </a:p>
          <a:p>
            <a:pPr lvl="1">
              <a:buFont typeface="Arial" panose="020B0604020202020204" pitchFamily="34" charset="0"/>
              <a:buChar char="•"/>
            </a:pPr>
            <a:r>
              <a:rPr lang="en-GB" sz="2400" dirty="0"/>
              <a:t>Duplicated assessments or missed follow-ups.</a:t>
            </a:r>
          </a:p>
          <a:p>
            <a:pPr marL="0" indent="0">
              <a:buNone/>
            </a:pPr>
            <a:r>
              <a:rPr lang="en-GB" b="1" dirty="0"/>
              <a:t>4. Ethical and Safeguarding Issues</a:t>
            </a:r>
          </a:p>
          <a:p>
            <a:pPr lvl="1">
              <a:buFont typeface="Arial" panose="020B0604020202020204" pitchFamily="34" charset="0"/>
              <a:buChar char="•"/>
            </a:pPr>
            <a:r>
              <a:rPr lang="en-GB" sz="2400" dirty="0"/>
              <a:t>Balancing autonomy and protection (e.g., when supporting vulnerable adults).</a:t>
            </a:r>
          </a:p>
          <a:p>
            <a:pPr lvl="1">
              <a:buFont typeface="Arial" panose="020B0604020202020204" pitchFamily="34" charset="0"/>
              <a:buChar char="•"/>
            </a:pPr>
            <a:r>
              <a:rPr lang="en-GB" sz="2400" dirty="0"/>
              <a:t>Confidentiality concerns when sharing information between agencies.</a:t>
            </a:r>
          </a:p>
          <a:p>
            <a:pPr lvl="1">
              <a:buFont typeface="Arial" panose="020B0604020202020204" pitchFamily="34" charset="0"/>
              <a:buChar char="•"/>
            </a:pPr>
            <a:r>
              <a:rPr lang="en-GB" sz="2400" dirty="0"/>
              <a:t>Managing consent, capacity, and duty of care.</a:t>
            </a:r>
          </a:p>
          <a:p>
            <a:endParaRPr lang="en-GB" dirty="0"/>
          </a:p>
          <a:p>
            <a:endParaRPr lang="en-GB" dirty="0"/>
          </a:p>
        </p:txBody>
      </p:sp>
    </p:spTree>
    <p:extLst>
      <p:ext uri="{BB962C8B-B14F-4D97-AF65-F5344CB8AC3E}">
        <p14:creationId xmlns:p14="http://schemas.microsoft.com/office/powerpoint/2010/main" val="2512248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833929" y="1830775"/>
            <a:ext cx="8231798" cy="2853929"/>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16</a:t>
            </a:fld>
            <a:endParaRPr lang="en-GB">
              <a:solidFill>
                <a:prstClr val="black">
                  <a:tint val="75000"/>
                </a:prstClr>
              </a:solidFill>
              <a:latin typeface="Calibri"/>
            </a:endParaRPr>
          </a:p>
        </p:txBody>
      </p:sp>
      <p:sp>
        <p:nvSpPr>
          <p:cNvPr id="5" name="Rectangle 2">
            <a:extLst>
              <a:ext uri="{FF2B5EF4-FFF2-40B4-BE49-F238E27FC236}">
                <a16:creationId xmlns:a16="http://schemas.microsoft.com/office/drawing/2014/main" id="{F29FE3C9-1CB8-4453-9A86-58AD22C418C1}"/>
              </a:ext>
            </a:extLst>
          </p:cNvPr>
          <p:cNvSpPr>
            <a:spLocks noGrp="1" noChangeArrowheads="1"/>
          </p:cNvSpPr>
          <p:nvPr>
            <p:ph type="title"/>
          </p:nvPr>
        </p:nvSpPr>
        <p:spPr>
          <a:xfrm>
            <a:off x="331304" y="459196"/>
            <a:ext cx="11489635" cy="857250"/>
          </a:xfrm>
        </p:spPr>
        <p:txBody>
          <a:bodyPr>
            <a:noAutofit/>
          </a:bodyPr>
          <a:lstStyle/>
          <a:p>
            <a:pPr>
              <a:defRPr/>
            </a:pPr>
            <a:r>
              <a:rPr lang="en-GB" altLang="en-US" sz="54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Problems can be Diagnosed through…</a:t>
            </a:r>
          </a:p>
        </p:txBody>
      </p:sp>
      <p:sp>
        <p:nvSpPr>
          <p:cNvPr id="2" name="Rectangle 1">
            <a:extLst>
              <a:ext uri="{FF2B5EF4-FFF2-40B4-BE49-F238E27FC236}">
                <a16:creationId xmlns:a16="http://schemas.microsoft.com/office/drawing/2014/main" id="{07AF6A5B-C6F1-46D7-B50C-BD799BBA01A5}"/>
              </a:ext>
            </a:extLst>
          </p:cNvPr>
          <p:cNvSpPr/>
          <p:nvPr/>
        </p:nvSpPr>
        <p:spPr>
          <a:xfrm>
            <a:off x="2446456" y="1659367"/>
            <a:ext cx="7299088" cy="3108543"/>
          </a:xfrm>
          <a:prstGeom prst="rect">
            <a:avLst/>
          </a:prstGeom>
        </p:spPr>
        <p:txBody>
          <a:bodyPr wrap="square">
            <a:spAutoFit/>
          </a:bodyPr>
          <a:lstStyle/>
          <a:p>
            <a:pPr marL="342900" indent="-342900">
              <a:buFont typeface="Arial" panose="020B0604020202020204" pitchFamily="34" charset="0"/>
              <a:buChar char="•"/>
            </a:pPr>
            <a:r>
              <a:rPr lang="en-GB" altLang="en-US" sz="2800">
                <a:solidFill>
                  <a:prstClr val="black"/>
                </a:solidFill>
                <a:latin typeface="Calibri" panose="020F0502020204030204" pitchFamily="34" charset="0"/>
                <a:cs typeface="Calibri" panose="020F0502020204030204" pitchFamily="34" charset="0"/>
              </a:rPr>
              <a:t>Continuously monitoring performance</a:t>
            </a:r>
          </a:p>
          <a:p>
            <a:pPr marL="342900" indent="-342900">
              <a:buFont typeface="Arial" panose="020B0604020202020204" pitchFamily="34" charset="0"/>
              <a:buChar char="•"/>
            </a:pPr>
            <a:endParaRPr lang="en-GB" altLang="en-US" sz="280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altLang="en-US" sz="2800">
                <a:solidFill>
                  <a:prstClr val="black"/>
                </a:solidFill>
                <a:latin typeface="Calibri" panose="020F0502020204030204" pitchFamily="34" charset="0"/>
                <a:cs typeface="Calibri" panose="020F0502020204030204" pitchFamily="34" charset="0"/>
              </a:rPr>
              <a:t>Listening to subordinates</a:t>
            </a:r>
          </a:p>
          <a:p>
            <a:pPr marL="342900" indent="-342900">
              <a:buFont typeface="Arial" panose="020B0604020202020204" pitchFamily="34" charset="0"/>
              <a:buChar char="•"/>
            </a:pPr>
            <a:endParaRPr lang="en-GB" altLang="en-US" sz="280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altLang="en-US" sz="2800">
                <a:solidFill>
                  <a:prstClr val="black"/>
                </a:solidFill>
                <a:latin typeface="Calibri" panose="020F0502020204030204" pitchFamily="34" charset="0"/>
                <a:cs typeface="Calibri" panose="020F0502020204030204" pitchFamily="34" charset="0"/>
              </a:rPr>
              <a:t>Observing subordinates’ behaviour</a:t>
            </a:r>
          </a:p>
          <a:p>
            <a:pPr marL="342900" indent="-342900">
              <a:buFont typeface="Arial" panose="020B0604020202020204" pitchFamily="34" charset="0"/>
              <a:buChar char="•"/>
            </a:pPr>
            <a:endParaRPr lang="en-GB" altLang="en-US" sz="280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altLang="en-US" sz="2800">
                <a:solidFill>
                  <a:prstClr val="black"/>
                </a:solidFill>
                <a:latin typeface="Calibri" panose="020F0502020204030204" pitchFamily="34" charset="0"/>
                <a:cs typeface="Calibri" panose="020F0502020204030204" pitchFamily="34" charset="0"/>
              </a:rPr>
              <a:t>Establishing the cause of the problem</a:t>
            </a:r>
            <a:endParaRPr lang="en-GB" sz="280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43851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552A-45BA-4015-AFCF-030E1CB75FAE}"/>
              </a:ext>
            </a:extLst>
          </p:cNvPr>
          <p:cNvSpPr>
            <a:spLocks noGrp="1"/>
          </p:cNvSpPr>
          <p:nvPr>
            <p:ph type="title"/>
          </p:nvPr>
        </p:nvSpPr>
        <p:spPr>
          <a:xfrm>
            <a:off x="1981200" y="197768"/>
            <a:ext cx="8229600" cy="1143000"/>
          </a:xfrm>
        </p:spPr>
        <p:txBody>
          <a:bodyPr>
            <a:normAutofit/>
          </a:bodyPr>
          <a:lstStyle/>
          <a:p>
            <a:r>
              <a:rPr lang="en-GB" altLang="en-US" sz="6000" b="1">
                <a:solidFill>
                  <a:srgbClr val="0070C0"/>
                </a:solidFill>
                <a:effectLst>
                  <a:outerShdw blurRad="38100" dist="38100" dir="2700000" algn="tl">
                    <a:srgbClr val="000000">
                      <a:alpha val="43137"/>
                    </a:srgbClr>
                  </a:outerShdw>
                </a:effectLst>
                <a:latin typeface="+mn-lt"/>
                <a:cs typeface="Arial" panose="020B0604020202020204" pitchFamily="34" charset="0"/>
              </a:rPr>
              <a:t>Initial Analysis</a:t>
            </a:r>
            <a:endParaRPr lang="en-GB" sz="6000">
              <a:solidFill>
                <a:srgbClr val="0070C0"/>
              </a:solidFill>
              <a:latin typeface="+mn-lt"/>
            </a:endParaRPr>
          </a:p>
        </p:txBody>
      </p:sp>
      <p:sp>
        <p:nvSpPr>
          <p:cNvPr id="3" name="Content Placeholder 2">
            <a:extLst>
              <a:ext uri="{FF2B5EF4-FFF2-40B4-BE49-F238E27FC236}">
                <a16:creationId xmlns:a16="http://schemas.microsoft.com/office/drawing/2014/main" id="{004CCF13-3EFD-475E-9DDC-4303C0211B53}"/>
              </a:ext>
            </a:extLst>
          </p:cNvPr>
          <p:cNvSpPr>
            <a:spLocks noGrp="1"/>
          </p:cNvSpPr>
          <p:nvPr>
            <p:ph idx="1"/>
          </p:nvPr>
        </p:nvSpPr>
        <p:spPr>
          <a:xfrm>
            <a:off x="1848188" y="1785730"/>
            <a:ext cx="5198534" cy="3917032"/>
          </a:xfrm>
        </p:spPr>
        <p:txBody>
          <a:bodyPr>
            <a:normAutofit/>
          </a:bodyPr>
          <a:lstStyle/>
          <a:p>
            <a:r>
              <a:rPr lang="en-GB" altLang="en-US" sz="2800">
                <a:latin typeface="Calibri" panose="020F0502020204030204" pitchFamily="34" charset="0"/>
                <a:cs typeface="Calibri" panose="020F0502020204030204" pitchFamily="34" charset="0"/>
              </a:rPr>
              <a:t>Gather information</a:t>
            </a:r>
          </a:p>
          <a:p>
            <a:endParaRPr lang="en-GB" altLang="en-US" sz="2800">
              <a:latin typeface="Calibri" panose="020F0502020204030204" pitchFamily="34" charset="0"/>
              <a:cs typeface="Calibri" panose="020F0502020204030204" pitchFamily="34" charset="0"/>
            </a:endParaRPr>
          </a:p>
          <a:p>
            <a:r>
              <a:rPr lang="en-GB" altLang="en-US" sz="2800">
                <a:latin typeface="Calibri" panose="020F0502020204030204" pitchFamily="34" charset="0"/>
                <a:cs typeface="Calibri" panose="020F0502020204030204" pitchFamily="34" charset="0"/>
              </a:rPr>
              <a:t>Define the scope</a:t>
            </a:r>
          </a:p>
          <a:p>
            <a:endParaRPr lang="en-GB" altLang="en-US" sz="2800">
              <a:latin typeface="Calibri" panose="020F0502020204030204" pitchFamily="34" charset="0"/>
              <a:cs typeface="Calibri" panose="020F0502020204030204" pitchFamily="34" charset="0"/>
            </a:endParaRPr>
          </a:p>
          <a:p>
            <a:r>
              <a:rPr lang="en-GB" altLang="en-US" sz="2800">
                <a:latin typeface="Calibri" panose="020F0502020204030204" pitchFamily="34" charset="0"/>
                <a:cs typeface="Calibri" panose="020F0502020204030204" pitchFamily="34" charset="0"/>
              </a:rPr>
              <a:t>Define the Impact</a:t>
            </a:r>
          </a:p>
          <a:p>
            <a:endParaRPr lang="en-GB" altLang="en-US" sz="2800">
              <a:latin typeface="Calibri" panose="020F0502020204030204" pitchFamily="34" charset="0"/>
              <a:cs typeface="Calibri" panose="020F0502020204030204" pitchFamily="34" charset="0"/>
            </a:endParaRPr>
          </a:p>
          <a:p>
            <a:r>
              <a:rPr lang="en-GB" altLang="en-US" sz="2800">
                <a:latin typeface="Calibri" panose="020F0502020204030204" pitchFamily="34" charset="0"/>
                <a:cs typeface="Calibri" panose="020F0502020204030204" pitchFamily="34" charset="0"/>
              </a:rPr>
              <a:t>Determine consequences</a:t>
            </a:r>
          </a:p>
          <a:p>
            <a:endParaRPr lang="en-GB" sz="2800"/>
          </a:p>
        </p:txBody>
      </p:sp>
    </p:spTree>
    <p:extLst>
      <p:ext uri="{BB962C8B-B14F-4D97-AF65-F5344CB8AC3E}">
        <p14:creationId xmlns:p14="http://schemas.microsoft.com/office/powerpoint/2010/main" val="4642366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1981200" y="152611"/>
            <a:ext cx="8229600" cy="1143000"/>
          </a:xfrm>
        </p:spPr>
        <p:txBody>
          <a:bodyPr>
            <a:normAutofit/>
          </a:bodyPr>
          <a:lstStyle/>
          <a:p>
            <a:r>
              <a:rPr lang="en-GB" altLang="en-US" sz="6000" b="1">
                <a:solidFill>
                  <a:srgbClr val="0070C0"/>
                </a:solidFill>
                <a:effectLst>
                  <a:outerShdw blurRad="38100" dist="38100" dir="2700000" algn="tl">
                    <a:srgbClr val="000000">
                      <a:alpha val="43137"/>
                    </a:srgbClr>
                  </a:outerShdw>
                </a:effectLst>
                <a:latin typeface="+mn-lt"/>
                <a:cs typeface="Arial" panose="020B0604020202020204" pitchFamily="34" charset="0"/>
              </a:rPr>
              <a:t>What Next?</a:t>
            </a:r>
            <a:endParaRPr lang="en-GB" sz="6000">
              <a:solidFill>
                <a:srgbClr val="0070C0"/>
              </a:solidFill>
              <a:latin typeface="+mn-lt"/>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2798884" y="1735528"/>
            <a:ext cx="6249675" cy="3917032"/>
          </a:xfrm>
        </p:spPr>
        <p:txBody>
          <a:bodyPr>
            <a:noAutofit/>
          </a:bodyPr>
          <a:lstStyle/>
          <a:p>
            <a:r>
              <a:rPr lang="en-GB" altLang="en-US" sz="2800" dirty="0">
                <a:cs typeface="Arial" charset="0"/>
              </a:rPr>
              <a:t>Decide to do nothing</a:t>
            </a:r>
          </a:p>
          <a:p>
            <a:r>
              <a:rPr lang="en-GB" altLang="en-US" sz="2800" dirty="0">
                <a:cs typeface="Arial" charset="0"/>
              </a:rPr>
              <a:t>Keep the problem under surveillance and review it (later date)</a:t>
            </a:r>
          </a:p>
          <a:p>
            <a:r>
              <a:rPr lang="en-GB" altLang="en-US" sz="2800" dirty="0">
                <a:cs typeface="Arial" charset="0"/>
              </a:rPr>
              <a:t>Contain the problem</a:t>
            </a:r>
          </a:p>
          <a:p>
            <a:r>
              <a:rPr lang="en-GB" altLang="en-US" sz="2800" dirty="0">
                <a:cs typeface="Arial" charset="0"/>
              </a:rPr>
              <a:t>Find a solution</a:t>
            </a:r>
            <a:endParaRPr lang="en-GB" sz="2800" dirty="0"/>
          </a:p>
        </p:txBody>
      </p:sp>
    </p:spTree>
    <p:extLst>
      <p:ext uri="{BB962C8B-B14F-4D97-AF65-F5344CB8AC3E}">
        <p14:creationId xmlns:p14="http://schemas.microsoft.com/office/powerpoint/2010/main" val="839838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D366661-92EA-F225-95FE-5DBB3FD53083}"/>
              </a:ext>
            </a:extLst>
          </p:cNvPr>
          <p:cNvGraphicFramePr>
            <a:graphicFrameLocks noGrp="1"/>
          </p:cNvGraphicFramePr>
          <p:nvPr>
            <p:ph idx="1"/>
            <p:extLst>
              <p:ext uri="{D42A27DB-BD31-4B8C-83A1-F6EECF244321}">
                <p14:modId xmlns:p14="http://schemas.microsoft.com/office/powerpoint/2010/main" val="3699358972"/>
              </p:ext>
            </p:extLst>
          </p:nvPr>
        </p:nvGraphicFramePr>
        <p:xfrm>
          <a:off x="609600" y="1226292"/>
          <a:ext cx="10972800" cy="3543300"/>
        </p:xfrm>
        <a:graphic>
          <a:graphicData uri="http://schemas.openxmlformats.org/drawingml/2006/table">
            <a:tbl>
              <a:tblPr/>
              <a:tblGrid>
                <a:gridCol w="2743200">
                  <a:extLst>
                    <a:ext uri="{9D8B030D-6E8A-4147-A177-3AD203B41FA5}">
                      <a16:colId xmlns:a16="http://schemas.microsoft.com/office/drawing/2014/main" val="2918660728"/>
                    </a:ext>
                  </a:extLst>
                </a:gridCol>
                <a:gridCol w="2743200">
                  <a:extLst>
                    <a:ext uri="{9D8B030D-6E8A-4147-A177-3AD203B41FA5}">
                      <a16:colId xmlns:a16="http://schemas.microsoft.com/office/drawing/2014/main" val="538386716"/>
                    </a:ext>
                  </a:extLst>
                </a:gridCol>
                <a:gridCol w="2743200">
                  <a:extLst>
                    <a:ext uri="{9D8B030D-6E8A-4147-A177-3AD203B41FA5}">
                      <a16:colId xmlns:a16="http://schemas.microsoft.com/office/drawing/2014/main" val="788842893"/>
                    </a:ext>
                  </a:extLst>
                </a:gridCol>
                <a:gridCol w="2743200">
                  <a:extLst>
                    <a:ext uri="{9D8B030D-6E8A-4147-A177-3AD203B41FA5}">
                      <a16:colId xmlns:a16="http://schemas.microsoft.com/office/drawing/2014/main" val="469838639"/>
                    </a:ext>
                  </a:extLst>
                </a:gridCol>
              </a:tblGrid>
              <a:tr h="0">
                <a:tc>
                  <a:txBody>
                    <a:bodyPr/>
                    <a:lstStyle/>
                    <a:p>
                      <a:pPr>
                        <a:buNone/>
                      </a:pPr>
                      <a:r>
                        <a:rPr lang="en-GB" b="1"/>
                        <a:t>Decision</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b="1"/>
                        <a:t>Example Situation</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b="1" dirty="0"/>
                        <a:t>Response / Action</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b="1"/>
                        <a:t>Reason / Rationale</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5398687"/>
                  </a:ext>
                </a:extLst>
              </a:tr>
              <a:tr h="0">
                <a:tc>
                  <a:txBody>
                    <a:bodyPr/>
                    <a:lstStyle/>
                    <a:p>
                      <a:pPr>
                        <a:buNone/>
                      </a:pPr>
                      <a:r>
                        <a:rPr lang="en-GB" b="1"/>
                        <a:t>Decide to do nothing</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A manager receives a complaint that the staff rota font size on the noticeboard is too small. After checking, staff confirm they can all read it clearly.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No operational change is made; the rota remains as it is, but the manager agrees to review if further complaints arise.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The issue has minimal impact on service delivery or staff wellbeing, so resources are better used elsewhere.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43127385"/>
                  </a:ext>
                </a:extLst>
              </a:tr>
              <a:tr h="0">
                <a:tc>
                  <a:txBody>
                    <a:bodyPr/>
                    <a:lstStyle/>
                    <a:p>
                      <a:pPr>
                        <a:buNone/>
                      </a:pPr>
                      <a:r>
                        <a:rPr lang="en-GB" b="1"/>
                        <a:t>Keep the problem under surveillance and review later</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A resident shows occasional forgetfulness or confusion.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Record and monitor behaviour over several weeks before referring to a GP.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To identify patterns and determine if it’s a developing health concern such as dementia.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13262521"/>
                  </a:ext>
                </a:extLst>
              </a:tr>
              <a:tr h="0">
                <a:tc>
                  <a:txBody>
                    <a:bodyPr/>
                    <a:lstStyle/>
                    <a:p>
                      <a:pPr>
                        <a:buNone/>
                      </a:pPr>
                      <a:r>
                        <a:rPr lang="en-GB" b="1"/>
                        <a:t>Contain the problem</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Temporary staff shortages cause delays in home visits.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Reorganise schedules, prioritise high-risk clients, and use agency staff.</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To reduce risk and maintain service delivery until staffing levels return to normal.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02040597"/>
                  </a:ext>
                </a:extLst>
              </a:tr>
              <a:tr h="0">
                <a:tc>
                  <a:txBody>
                    <a:bodyPr/>
                    <a:lstStyle/>
                    <a:p>
                      <a:pPr>
                        <a:buNone/>
                      </a:pPr>
                      <a:r>
                        <a:rPr lang="en-GB" b="1"/>
                        <a:t>Find a solution</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Repeated medication errors occur on a ward.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Investigate causes, retrain staff, and implement a double-check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To prevent further errors, ensure patient safety, and improve quality of care.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30808501"/>
                  </a:ext>
                </a:extLst>
              </a:tr>
            </a:tbl>
          </a:graphicData>
        </a:graphic>
      </p:graphicFrame>
    </p:spTree>
    <p:extLst>
      <p:ext uri="{BB962C8B-B14F-4D97-AF65-F5344CB8AC3E}">
        <p14:creationId xmlns:p14="http://schemas.microsoft.com/office/powerpoint/2010/main" val="26732292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F336E-3C6C-448C-360B-84C2BEDA1F33}"/>
              </a:ext>
            </a:extLst>
          </p:cNvPr>
          <p:cNvSpPr>
            <a:spLocks noGrp="1"/>
          </p:cNvSpPr>
          <p:nvPr>
            <p:ph type="title"/>
          </p:nvPr>
        </p:nvSpPr>
        <p:spPr/>
        <p:txBody>
          <a:bodyPr>
            <a:normAutofit/>
          </a:bodyPr>
          <a:lstStyle/>
          <a:p>
            <a:pPr algn="ctr"/>
            <a:r>
              <a:rPr lang="en-GB" sz="6000" b="1">
                <a:solidFill>
                  <a:srgbClr val="0070C0"/>
                </a:solidFill>
                <a:latin typeface="+mn-lt"/>
              </a:rPr>
              <a:t>Problem Solving </a:t>
            </a:r>
          </a:p>
        </p:txBody>
      </p:sp>
      <p:pic>
        <p:nvPicPr>
          <p:cNvPr id="5" name="Content Placeholder 4">
            <a:extLst>
              <a:ext uri="{FF2B5EF4-FFF2-40B4-BE49-F238E27FC236}">
                <a16:creationId xmlns:a16="http://schemas.microsoft.com/office/drawing/2014/main" id="{722330CF-29CF-0B61-150D-23738EECDE8B}"/>
              </a:ext>
            </a:extLst>
          </p:cNvPr>
          <p:cNvPicPr>
            <a:picLocks noGrp="1" noChangeAspect="1"/>
          </p:cNvPicPr>
          <p:nvPr>
            <p:ph idx="1"/>
          </p:nvPr>
        </p:nvPicPr>
        <p:blipFill>
          <a:blip r:embed="rId3"/>
          <a:stretch>
            <a:fillRect/>
          </a:stretch>
        </p:blipFill>
        <p:spPr>
          <a:xfrm>
            <a:off x="2187767" y="1825625"/>
            <a:ext cx="7816465" cy="4351338"/>
          </a:xfrm>
          <a:prstGeom prst="rect">
            <a:avLst/>
          </a:prstGeom>
          <a:ln>
            <a:solidFill>
              <a:srgbClr val="0070C0"/>
            </a:solidFill>
          </a:ln>
        </p:spPr>
      </p:pic>
    </p:spTree>
    <p:extLst>
      <p:ext uri="{BB962C8B-B14F-4D97-AF65-F5344CB8AC3E}">
        <p14:creationId xmlns:p14="http://schemas.microsoft.com/office/powerpoint/2010/main" val="2435166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DFD8E-6D69-0294-4B24-E7EE62928D0E}"/>
              </a:ext>
            </a:extLst>
          </p:cNvPr>
          <p:cNvSpPr>
            <a:spLocks noGrp="1"/>
          </p:cNvSpPr>
          <p:nvPr>
            <p:ph type="title"/>
          </p:nvPr>
        </p:nvSpPr>
        <p:spPr/>
        <p:txBody>
          <a:bodyPr>
            <a:normAutofit/>
          </a:bodyPr>
          <a:lstStyle/>
          <a:p>
            <a:pPr algn="ctr"/>
            <a:r>
              <a:rPr lang="en-GB" sz="6000" b="1">
                <a:solidFill>
                  <a:srgbClr val="0070C0"/>
                </a:solidFill>
                <a:latin typeface="+mn-lt"/>
              </a:rPr>
              <a:t>IDEA</a:t>
            </a:r>
          </a:p>
        </p:txBody>
      </p:sp>
      <p:pic>
        <p:nvPicPr>
          <p:cNvPr id="4" name="Online Media 3" title="How to Solve a Problem in Four Steps: The IDEA Model">
            <a:hlinkClick r:id="" action="ppaction://media"/>
            <a:extLst>
              <a:ext uri="{FF2B5EF4-FFF2-40B4-BE49-F238E27FC236}">
                <a16:creationId xmlns:a16="http://schemas.microsoft.com/office/drawing/2014/main" id="{B405DEB9-E47A-DB81-EA15-2F0EDA9018BB}"/>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71180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1981200" y="152611"/>
            <a:ext cx="8229600" cy="1143000"/>
          </a:xfrm>
        </p:spPr>
        <p:txBody>
          <a:bodyPr>
            <a:normAutofit/>
          </a:bodyPr>
          <a:lstStyle/>
          <a:p>
            <a:r>
              <a:rPr lang="en-GB"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Discussion… </a:t>
            </a:r>
            <a:endParaRPr lang="en-GB" sz="6000">
              <a:solidFill>
                <a:srgbClr val="0070C0"/>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1704190" y="1799193"/>
            <a:ext cx="9122836" cy="3917032"/>
          </a:xfrm>
        </p:spPr>
        <p:txBody>
          <a:bodyPr>
            <a:noAutofit/>
          </a:bodyPr>
          <a:lstStyle/>
          <a:p>
            <a:r>
              <a:rPr lang="en-GB" sz="2800" dirty="0">
                <a:latin typeface="Calibri" panose="020F0502020204030204" pitchFamily="34" charset="0"/>
                <a:cs typeface="Calibri" panose="020F0502020204030204" pitchFamily="34" charset="0"/>
              </a:rPr>
              <a:t>You are given an assignment brief, but no template has been provided. </a:t>
            </a:r>
          </a:p>
          <a:p>
            <a:r>
              <a:rPr lang="en-GB" sz="2800" dirty="0">
                <a:latin typeface="Calibri" panose="020F0502020204030204" pitchFamily="34" charset="0"/>
                <a:cs typeface="Calibri" panose="020F0502020204030204" pitchFamily="34" charset="0"/>
              </a:rPr>
              <a:t>The assignment brief contains information concerning the topic area: how would you go about tackling the assignment? </a:t>
            </a:r>
          </a:p>
          <a:p>
            <a:endParaRPr lang="en-GB" sz="2800" dirty="0"/>
          </a:p>
        </p:txBody>
      </p:sp>
    </p:spTree>
    <p:extLst>
      <p:ext uri="{BB962C8B-B14F-4D97-AF65-F5344CB8AC3E}">
        <p14:creationId xmlns:p14="http://schemas.microsoft.com/office/powerpoint/2010/main" val="1930364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7884C-D5D3-AEAD-9ADB-3947FEC00426}"/>
              </a:ext>
            </a:extLst>
          </p:cNvPr>
          <p:cNvSpPr>
            <a:spLocks noGrp="1"/>
          </p:cNvSpPr>
          <p:nvPr>
            <p:ph type="title"/>
          </p:nvPr>
        </p:nvSpPr>
        <p:spPr/>
        <p:txBody>
          <a:bodyPr>
            <a:normAutofit/>
          </a:bodyPr>
          <a:lstStyle/>
          <a:p>
            <a:r>
              <a:rPr lang="en-GB" sz="4800" b="1" dirty="0">
                <a:latin typeface="+mn-lt"/>
              </a:rPr>
              <a:t>Possible Approach</a:t>
            </a:r>
          </a:p>
        </p:txBody>
      </p:sp>
      <p:sp>
        <p:nvSpPr>
          <p:cNvPr id="3" name="Content Placeholder 2">
            <a:extLst>
              <a:ext uri="{FF2B5EF4-FFF2-40B4-BE49-F238E27FC236}">
                <a16:creationId xmlns:a16="http://schemas.microsoft.com/office/drawing/2014/main" id="{27C1512A-F2A3-EACD-96E9-DDD886CBE3D4}"/>
              </a:ext>
            </a:extLst>
          </p:cNvPr>
          <p:cNvSpPr>
            <a:spLocks noGrp="1"/>
          </p:cNvSpPr>
          <p:nvPr>
            <p:ph idx="1"/>
          </p:nvPr>
        </p:nvSpPr>
        <p:spPr>
          <a:xfrm>
            <a:off x="835937" y="1953383"/>
            <a:ext cx="9276784" cy="3917032"/>
          </a:xfrm>
        </p:spPr>
        <p:txBody>
          <a:bodyPr/>
          <a:lstStyle/>
          <a:p>
            <a:pPr marL="0" indent="0">
              <a:buNone/>
            </a:pPr>
            <a:r>
              <a:rPr lang="en-GB" b="1" dirty="0"/>
              <a:t>Step 1:</a:t>
            </a:r>
            <a:r>
              <a:rPr lang="en-GB" dirty="0"/>
              <a:t> Understand the assignment</a:t>
            </a:r>
            <a:br>
              <a:rPr lang="en-GB" dirty="0"/>
            </a:br>
            <a:r>
              <a:rPr lang="en-GB" b="1" dirty="0"/>
              <a:t>Step 2:</a:t>
            </a:r>
            <a:r>
              <a:rPr lang="en-GB" dirty="0"/>
              <a:t> Plan your approach</a:t>
            </a:r>
            <a:br>
              <a:rPr lang="en-GB" dirty="0"/>
            </a:br>
            <a:r>
              <a:rPr lang="en-GB" b="1" dirty="0"/>
              <a:t>Step 3:</a:t>
            </a:r>
            <a:r>
              <a:rPr lang="en-GB" dirty="0"/>
              <a:t> Conduct research</a:t>
            </a:r>
            <a:br>
              <a:rPr lang="en-GB" dirty="0"/>
            </a:br>
            <a:r>
              <a:rPr lang="en-GB" b="1" dirty="0"/>
              <a:t>Step 4:</a:t>
            </a:r>
            <a:r>
              <a:rPr lang="en-GB" dirty="0"/>
              <a:t> Create an outline</a:t>
            </a:r>
            <a:br>
              <a:rPr lang="en-GB" dirty="0"/>
            </a:br>
            <a:r>
              <a:rPr lang="en-GB" b="1" dirty="0"/>
              <a:t>Step 5:</a:t>
            </a:r>
            <a:r>
              <a:rPr lang="en-GB" dirty="0"/>
              <a:t> Write the draft</a:t>
            </a:r>
            <a:br>
              <a:rPr lang="en-GB" dirty="0"/>
            </a:br>
            <a:r>
              <a:rPr lang="en-GB" b="1" dirty="0"/>
              <a:t>Step 6:</a:t>
            </a:r>
            <a:r>
              <a:rPr lang="en-GB" dirty="0"/>
              <a:t> Review and edit</a:t>
            </a:r>
            <a:br>
              <a:rPr lang="en-GB" dirty="0"/>
            </a:br>
            <a:r>
              <a:rPr lang="en-GB" b="1" dirty="0"/>
              <a:t>Step 7:</a:t>
            </a:r>
            <a:r>
              <a:rPr lang="en-GB" dirty="0"/>
              <a:t> Finalise and submit</a:t>
            </a:r>
          </a:p>
        </p:txBody>
      </p:sp>
    </p:spTree>
    <p:extLst>
      <p:ext uri="{BB962C8B-B14F-4D97-AF65-F5344CB8AC3E}">
        <p14:creationId xmlns:p14="http://schemas.microsoft.com/office/powerpoint/2010/main" val="32906954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E5B44-B85F-4B7B-CDA0-61CFFF10AB38}"/>
              </a:ext>
            </a:extLst>
          </p:cNvPr>
          <p:cNvSpPr>
            <a:spLocks noGrp="1"/>
          </p:cNvSpPr>
          <p:nvPr>
            <p:ph type="title"/>
          </p:nvPr>
        </p:nvSpPr>
        <p:spPr/>
        <p:txBody>
          <a:bodyPr>
            <a:normAutofit fontScale="90000"/>
          </a:bodyPr>
          <a:lstStyle/>
          <a:p>
            <a:pPr algn="ctr"/>
            <a:r>
              <a:rPr lang="en-GB" sz="6000" b="1">
                <a:latin typeface="+mn-lt"/>
              </a:rPr>
              <a:t>Activity 1- Problem Solving Scenario</a:t>
            </a:r>
          </a:p>
        </p:txBody>
      </p:sp>
      <p:sp>
        <p:nvSpPr>
          <p:cNvPr id="3" name="Content Placeholder 2">
            <a:extLst>
              <a:ext uri="{FF2B5EF4-FFF2-40B4-BE49-F238E27FC236}">
                <a16:creationId xmlns:a16="http://schemas.microsoft.com/office/drawing/2014/main" id="{24DA6467-625B-FB81-F394-70ACFA9B4979}"/>
              </a:ext>
            </a:extLst>
          </p:cNvPr>
          <p:cNvSpPr>
            <a:spLocks noGrp="1"/>
          </p:cNvSpPr>
          <p:nvPr>
            <p:ph idx="1"/>
          </p:nvPr>
        </p:nvSpPr>
        <p:spPr>
          <a:xfrm>
            <a:off x="573158" y="1825625"/>
            <a:ext cx="6638222" cy="4351338"/>
          </a:xfrm>
        </p:spPr>
        <p:txBody>
          <a:bodyPr>
            <a:normAutofit/>
          </a:bodyPr>
          <a:lstStyle/>
          <a:p>
            <a:r>
              <a:rPr lang="en-GB" b="1"/>
              <a:t>Group Activity: </a:t>
            </a:r>
            <a:r>
              <a:rPr lang="en-GB" b="1">
                <a:solidFill>
                  <a:srgbClr val="7030A0"/>
                </a:solidFill>
              </a:rPr>
              <a:t>Solving Problems in a H+SC Setting</a:t>
            </a:r>
          </a:p>
          <a:p>
            <a:r>
              <a:rPr lang="en-GB"/>
              <a:t>Consider the problems in the care home scenario provided and propose possible solutions to these.</a:t>
            </a:r>
          </a:p>
          <a:p>
            <a:r>
              <a:rPr lang="en-GB"/>
              <a:t>The instructions, along with further explanation of </a:t>
            </a:r>
            <a:r>
              <a:rPr lang="en-GB" b="1"/>
              <a:t>Week 7- Activity 1 </a:t>
            </a:r>
            <a:r>
              <a:rPr lang="en-GB"/>
              <a:t>are in the </a:t>
            </a:r>
            <a:r>
              <a:rPr lang="en-GB" b="1"/>
              <a:t>week 7 </a:t>
            </a:r>
            <a:r>
              <a:rPr lang="en-GB"/>
              <a:t>tile on the Moodle page</a:t>
            </a:r>
          </a:p>
          <a:p>
            <a:endParaRPr lang="en-GB"/>
          </a:p>
        </p:txBody>
      </p:sp>
      <p:pic>
        <p:nvPicPr>
          <p:cNvPr id="5" name="Picture 4">
            <a:extLst>
              <a:ext uri="{FF2B5EF4-FFF2-40B4-BE49-F238E27FC236}">
                <a16:creationId xmlns:a16="http://schemas.microsoft.com/office/drawing/2014/main" id="{CF8B2E5E-13C7-1101-89D1-78D5364E92AE}"/>
              </a:ext>
            </a:extLst>
          </p:cNvPr>
          <p:cNvPicPr>
            <a:picLocks noChangeAspect="1"/>
          </p:cNvPicPr>
          <p:nvPr/>
        </p:nvPicPr>
        <p:blipFill>
          <a:blip r:embed="rId2"/>
          <a:stretch>
            <a:fillRect/>
          </a:stretch>
        </p:blipFill>
        <p:spPr>
          <a:xfrm>
            <a:off x="8202440" y="1948071"/>
            <a:ext cx="3592201" cy="2795946"/>
          </a:xfrm>
          <a:prstGeom prst="rect">
            <a:avLst/>
          </a:prstGeom>
          <a:ln>
            <a:solidFill>
              <a:srgbClr val="7030A0"/>
            </a:solidFill>
          </a:ln>
        </p:spPr>
      </p:pic>
    </p:spTree>
    <p:extLst>
      <p:ext uri="{BB962C8B-B14F-4D97-AF65-F5344CB8AC3E}">
        <p14:creationId xmlns:p14="http://schemas.microsoft.com/office/powerpoint/2010/main" val="18446341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208720" y="324889"/>
            <a:ext cx="11774558" cy="1143000"/>
          </a:xfrm>
        </p:spPr>
        <p:txBody>
          <a:bodyPr>
            <a:noAutofit/>
          </a:bodyPr>
          <a:lstStyle/>
          <a:p>
            <a:r>
              <a:rPr lang="en-GB" sz="6000" b="1" dirty="0">
                <a:solidFill>
                  <a:srgbClr val="0070C0"/>
                </a:solidFill>
                <a:effectLst>
                  <a:outerShdw blurRad="38100" dist="38100" dir="2700000" algn="tl">
                    <a:srgbClr val="000000">
                      <a:alpha val="43137"/>
                    </a:srgbClr>
                  </a:outerShdw>
                </a:effectLst>
                <a:latin typeface="+mn-lt"/>
                <a:cs typeface="Arial" panose="020B0604020202020204" pitchFamily="34" charset="0"/>
              </a:rPr>
              <a:t>The Importance of Goal Setting </a:t>
            </a:r>
            <a:endParaRPr lang="en-GB" sz="6000" dirty="0">
              <a:solidFill>
                <a:srgbClr val="0070C0"/>
              </a:solidFill>
              <a:latin typeface="+mn-lt"/>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913732" y="1626915"/>
            <a:ext cx="10364535" cy="3917032"/>
          </a:xfrm>
        </p:spPr>
        <p:txBody>
          <a:bodyPr>
            <a:noAutofit/>
          </a:bodyPr>
          <a:lstStyle/>
          <a:p>
            <a:r>
              <a:rPr lang="en-GB" sz="2800">
                <a:latin typeface="Calibri" panose="020F0502020204030204" pitchFamily="34" charset="0"/>
                <a:cs typeface="Calibri" panose="020F0502020204030204" pitchFamily="34" charset="0"/>
              </a:rPr>
              <a:t>Many people feel as if they are adrift in the world. They work hard, but they do not seem to make any worthwhile progress. </a:t>
            </a:r>
          </a:p>
          <a:p>
            <a:r>
              <a:rPr lang="en-GB" sz="2800">
                <a:latin typeface="Calibri" panose="020F0502020204030204" pitchFamily="34" charset="0"/>
                <a:cs typeface="Calibri" panose="020F0502020204030204" pitchFamily="34" charset="0"/>
              </a:rPr>
              <a:t>A key reason that they feel this way is that they have not spent enough time thinking about what they want from life and have not set themselves formal goals. </a:t>
            </a:r>
          </a:p>
          <a:p>
            <a:r>
              <a:rPr lang="en-GB" sz="2800">
                <a:latin typeface="Calibri" panose="020F0502020204030204" pitchFamily="34" charset="0"/>
                <a:cs typeface="Calibri" panose="020F0502020204030204" pitchFamily="34" charset="0"/>
              </a:rPr>
              <a:t>After all, would you set out on a major journey with no real idea of your destination? Probably not! </a:t>
            </a:r>
          </a:p>
          <a:p>
            <a:endParaRPr lang="en-GB" sz="2800"/>
          </a:p>
        </p:txBody>
      </p:sp>
    </p:spTree>
    <p:extLst>
      <p:ext uri="{BB962C8B-B14F-4D97-AF65-F5344CB8AC3E}">
        <p14:creationId xmlns:p14="http://schemas.microsoft.com/office/powerpoint/2010/main" val="17485632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937590" y="179115"/>
            <a:ext cx="10316819" cy="1143000"/>
          </a:xfrm>
        </p:spPr>
        <p:txBody>
          <a:bodyPr>
            <a:noAutofit/>
          </a:bodyPr>
          <a:lstStyle/>
          <a:p>
            <a:r>
              <a:rPr lang="en-GB" sz="60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 Importance of Goal Setting  </a:t>
            </a:r>
            <a:endParaRPr lang="en-GB" sz="6000" dirty="0">
              <a:solidFill>
                <a:srgbClr val="0070C0"/>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498932" y="1470484"/>
            <a:ext cx="11202738" cy="3917032"/>
          </a:xfrm>
        </p:spPr>
        <p:txBody>
          <a:bodyPr>
            <a:noAutofit/>
          </a:bodyPr>
          <a:lstStyle/>
          <a:p>
            <a:r>
              <a:rPr lang="en-GB" sz="2800">
                <a:latin typeface="Calibri" panose="020F0502020204030204" pitchFamily="34" charset="0"/>
                <a:cs typeface="Calibri" panose="020F0502020204030204" pitchFamily="34" charset="0"/>
              </a:rPr>
              <a:t>Goal setting is a powerful process for thinking about your ideal future, and for motivating yourself to turn your vision of this future into reality</a:t>
            </a:r>
          </a:p>
          <a:p>
            <a:r>
              <a:rPr lang="en-GB" sz="2800">
                <a:latin typeface="Calibri" panose="020F0502020204030204" pitchFamily="34" charset="0"/>
                <a:cs typeface="Calibri" panose="020F0502020204030204" pitchFamily="34" charset="0"/>
              </a:rPr>
              <a:t>The process of setting goals helps you choose where you want to go in life.</a:t>
            </a:r>
          </a:p>
          <a:p>
            <a:r>
              <a:rPr lang="en-GB" sz="2800">
                <a:latin typeface="Calibri" panose="020F0502020204030204" pitchFamily="34" charset="0"/>
                <a:cs typeface="Calibri" panose="020F0502020204030204" pitchFamily="34" charset="0"/>
              </a:rPr>
              <a:t>By knowing precisely what you want to achieve, you know where you have to concentrate your efforts. </a:t>
            </a:r>
          </a:p>
          <a:p>
            <a:r>
              <a:rPr lang="en-GB" sz="2800">
                <a:latin typeface="Calibri" panose="020F0502020204030204" pitchFamily="34" charset="0"/>
                <a:cs typeface="Calibri" panose="020F0502020204030204" pitchFamily="34" charset="0"/>
              </a:rPr>
              <a:t>You will also quickly spot the distractions that can, so easily, lead you astray.</a:t>
            </a:r>
          </a:p>
          <a:p>
            <a:endParaRPr lang="en-GB" sz="2800"/>
          </a:p>
          <a:p>
            <a:endParaRPr lang="en-GB" sz="2800"/>
          </a:p>
        </p:txBody>
      </p:sp>
    </p:spTree>
    <p:extLst>
      <p:ext uri="{BB962C8B-B14F-4D97-AF65-F5344CB8AC3E}">
        <p14:creationId xmlns:p14="http://schemas.microsoft.com/office/powerpoint/2010/main" val="5720513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C4F61A3-4C24-0953-BC92-8786ED1A5EAE}"/>
              </a:ext>
            </a:extLst>
          </p:cNvPr>
          <p:cNvPicPr>
            <a:picLocks noGrp="1" noChangeAspect="1"/>
          </p:cNvPicPr>
          <p:nvPr>
            <p:ph idx="1"/>
          </p:nvPr>
        </p:nvPicPr>
        <p:blipFill>
          <a:blip r:embed="rId3"/>
          <a:stretch>
            <a:fillRect/>
          </a:stretch>
        </p:blipFill>
        <p:spPr>
          <a:xfrm>
            <a:off x="1089081" y="914400"/>
            <a:ext cx="9937638" cy="4968819"/>
          </a:xfrm>
          <a:prstGeom prst="rect">
            <a:avLst/>
          </a:prstGeom>
        </p:spPr>
      </p:pic>
    </p:spTree>
    <p:extLst>
      <p:ext uri="{BB962C8B-B14F-4D97-AF65-F5344CB8AC3E}">
        <p14:creationId xmlns:p14="http://schemas.microsoft.com/office/powerpoint/2010/main" val="219995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587818-44AB-0A98-D9E7-A142B5BB4C00}"/>
              </a:ext>
            </a:extLst>
          </p:cNvPr>
          <p:cNvSpPr>
            <a:spLocks noGrp="1"/>
          </p:cNvSpPr>
          <p:nvPr>
            <p:ph type="title"/>
          </p:nvPr>
        </p:nvSpPr>
        <p:spPr>
          <a:xfrm>
            <a:off x="218662" y="1250994"/>
            <a:ext cx="3483082" cy="2829121"/>
          </a:xfrm>
        </p:spPr>
        <p:txBody>
          <a:bodyPr anchor="b">
            <a:normAutofit/>
          </a:bodyPr>
          <a:lstStyle/>
          <a:p>
            <a:pPr algn="r"/>
            <a:r>
              <a:rPr lang="en-GB" sz="4800" b="1" dirty="0">
                <a:solidFill>
                  <a:srgbClr val="FFFFFF"/>
                </a:solidFill>
                <a:latin typeface="+mn-lt"/>
              </a:rPr>
              <a:t>Activity 2 Setting Your Own </a:t>
            </a:r>
            <a:br>
              <a:rPr lang="en-GB" sz="4800" b="1" dirty="0">
                <a:solidFill>
                  <a:srgbClr val="FFFFFF"/>
                </a:solidFill>
                <a:latin typeface="+mn-lt"/>
              </a:rPr>
            </a:br>
            <a:r>
              <a:rPr lang="en-GB" sz="4800" b="1" dirty="0">
                <a:solidFill>
                  <a:srgbClr val="FFFFFF"/>
                </a:solidFill>
                <a:latin typeface="+mn-lt"/>
              </a:rPr>
              <a:t>SMART Goal</a:t>
            </a:r>
          </a:p>
        </p:txBody>
      </p:sp>
      <p:graphicFrame>
        <p:nvGraphicFramePr>
          <p:cNvPr id="5" name="Content Placeholder 2">
            <a:extLst>
              <a:ext uri="{FF2B5EF4-FFF2-40B4-BE49-F238E27FC236}">
                <a16:creationId xmlns:a16="http://schemas.microsoft.com/office/drawing/2014/main" id="{389F702B-F152-83FC-6164-50ABBADD62EB}"/>
              </a:ext>
            </a:extLst>
          </p:cNvPr>
          <p:cNvGraphicFramePr>
            <a:graphicFrameLocks noGrp="1"/>
          </p:cNvGraphicFramePr>
          <p:nvPr>
            <p:ph idx="1"/>
            <p:extLst>
              <p:ext uri="{D42A27DB-BD31-4B8C-83A1-F6EECF244321}">
                <p14:modId xmlns:p14="http://schemas.microsoft.com/office/powerpoint/2010/main" val="2147987182"/>
              </p:ext>
            </p:extLst>
          </p:nvPr>
        </p:nvGraphicFramePr>
        <p:xfrm>
          <a:off x="4644639" y="337930"/>
          <a:ext cx="7328699" cy="5818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97063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ABED7-A882-A738-2943-FA577D3FD7A0}"/>
              </a:ext>
            </a:extLst>
          </p:cNvPr>
          <p:cNvSpPr>
            <a:spLocks noGrp="1"/>
          </p:cNvSpPr>
          <p:nvPr>
            <p:ph type="title"/>
          </p:nvPr>
        </p:nvSpPr>
        <p:spPr>
          <a:xfrm>
            <a:off x="200486" y="586855"/>
            <a:ext cx="3467602" cy="3387497"/>
          </a:xfrm>
        </p:spPr>
        <p:txBody>
          <a:bodyPr anchor="b">
            <a:normAutofit/>
          </a:bodyPr>
          <a:lstStyle/>
          <a:p>
            <a:pPr algn="r"/>
            <a:r>
              <a:rPr lang="en-GB" sz="6000" b="1">
                <a:solidFill>
                  <a:srgbClr val="FFFFFF"/>
                </a:solidFill>
                <a:latin typeface="+mn-lt"/>
              </a:rPr>
              <a:t>Evaluating Goals </a:t>
            </a:r>
          </a:p>
        </p:txBody>
      </p:sp>
      <p:sp>
        <p:nvSpPr>
          <p:cNvPr id="3" name="Content Placeholder 2">
            <a:extLst>
              <a:ext uri="{FF2B5EF4-FFF2-40B4-BE49-F238E27FC236}">
                <a16:creationId xmlns:a16="http://schemas.microsoft.com/office/drawing/2014/main" id="{44B0EE4F-1693-48CC-F6D0-7F8541FBF6A5}"/>
              </a:ext>
            </a:extLst>
          </p:cNvPr>
          <p:cNvSpPr>
            <a:spLocks noGrp="1"/>
          </p:cNvSpPr>
          <p:nvPr>
            <p:ph idx="1"/>
          </p:nvPr>
        </p:nvSpPr>
        <p:spPr>
          <a:xfrm>
            <a:off x="4293543" y="511388"/>
            <a:ext cx="4326020" cy="5860579"/>
          </a:xfrm>
        </p:spPr>
        <p:txBody>
          <a:bodyPr anchor="ctr">
            <a:normAutofit/>
          </a:bodyPr>
          <a:lstStyle/>
          <a:p>
            <a:pPr marL="0" indent="0">
              <a:buNone/>
            </a:pPr>
            <a:r>
              <a:rPr lang="en-GB" sz="2400"/>
              <a:t>A general objective of an evaluation process is to organise and analyse gathered information</a:t>
            </a:r>
          </a:p>
          <a:p>
            <a:pPr marL="0" indent="0">
              <a:buNone/>
            </a:pPr>
            <a:r>
              <a:rPr lang="en-GB" sz="2400" b="1"/>
              <a:t>Goal 1: To Measure </a:t>
            </a:r>
          </a:p>
          <a:p>
            <a:pPr marL="0" indent="0">
              <a:buNone/>
            </a:pPr>
            <a:r>
              <a:rPr lang="en-GB" sz="2400" b="1"/>
              <a:t>Goal 2: To Understand </a:t>
            </a:r>
          </a:p>
          <a:p>
            <a:pPr marL="0" indent="0">
              <a:buNone/>
            </a:pPr>
            <a:r>
              <a:rPr lang="en-GB" sz="2400" b="1"/>
              <a:t>Goal 3: To Learn </a:t>
            </a:r>
          </a:p>
          <a:p>
            <a:pPr marL="0" indent="0">
              <a:buNone/>
            </a:pPr>
            <a:endParaRPr lang="en-GB" sz="2000"/>
          </a:p>
        </p:txBody>
      </p:sp>
      <p:pic>
        <p:nvPicPr>
          <p:cNvPr id="4" name="Picture 3" descr="A close-up of a diagram&#10;&#10;Description automatically generated">
            <a:extLst>
              <a:ext uri="{FF2B5EF4-FFF2-40B4-BE49-F238E27FC236}">
                <a16:creationId xmlns:a16="http://schemas.microsoft.com/office/drawing/2014/main" id="{55F1D946-84E6-045E-D292-0AE305356E58}"/>
              </a:ext>
            </a:extLst>
          </p:cNvPr>
          <p:cNvPicPr>
            <a:picLocks noChangeAspect="1"/>
          </p:cNvPicPr>
          <p:nvPr/>
        </p:nvPicPr>
        <p:blipFill rotWithShape="1">
          <a:blip r:embed="rId3"/>
          <a:srcRect l="3976" r="5593"/>
          <a:stretch/>
        </p:blipFill>
        <p:spPr>
          <a:xfrm>
            <a:off x="8756425" y="1715699"/>
            <a:ext cx="3235089" cy="2981771"/>
          </a:xfrm>
          <a:prstGeom prst="rect">
            <a:avLst/>
          </a:prstGeom>
          <a:ln>
            <a:solidFill>
              <a:srgbClr val="0070C0"/>
            </a:solidFill>
          </a:ln>
        </p:spPr>
      </p:pic>
      <p:sp>
        <p:nvSpPr>
          <p:cNvPr id="6" name="TextBox 5">
            <a:extLst>
              <a:ext uri="{FF2B5EF4-FFF2-40B4-BE49-F238E27FC236}">
                <a16:creationId xmlns:a16="http://schemas.microsoft.com/office/drawing/2014/main" id="{373E29B9-9F2E-5EB1-6628-1D299ACEBA16}"/>
              </a:ext>
            </a:extLst>
          </p:cNvPr>
          <p:cNvSpPr txBox="1"/>
          <p:nvPr/>
        </p:nvSpPr>
        <p:spPr>
          <a:xfrm>
            <a:off x="9043626" y="6447571"/>
            <a:ext cx="3148374" cy="276999"/>
          </a:xfrm>
          <a:prstGeom prst="rect">
            <a:avLst/>
          </a:prstGeom>
          <a:noFill/>
        </p:spPr>
        <p:txBody>
          <a:bodyPr wrap="square">
            <a:spAutoFit/>
          </a:bodyPr>
          <a:lstStyle/>
          <a:p>
            <a:r>
              <a:rPr lang="en-GB" sz="1200"/>
              <a:t>(</a:t>
            </a:r>
            <a:r>
              <a:rPr lang="en-GB" sz="1200" err="1"/>
              <a:t>Berriet-Solliec</a:t>
            </a:r>
            <a:r>
              <a:rPr lang="en-GB" sz="1200"/>
              <a:t>, </a:t>
            </a:r>
            <a:r>
              <a:rPr lang="en-GB" sz="1200" err="1"/>
              <a:t>Larbarthe</a:t>
            </a:r>
            <a:r>
              <a:rPr lang="en-GB" sz="1200"/>
              <a:t> and Laurent 2014). </a:t>
            </a:r>
          </a:p>
        </p:txBody>
      </p:sp>
    </p:spTree>
    <p:extLst>
      <p:ext uri="{BB962C8B-B14F-4D97-AF65-F5344CB8AC3E}">
        <p14:creationId xmlns:p14="http://schemas.microsoft.com/office/powerpoint/2010/main" val="40426420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564F04-2B53-9C4A-96D4-3B15E9540481}"/>
              </a:ext>
            </a:extLst>
          </p:cNvPr>
          <p:cNvSpPr>
            <a:spLocks noGrp="1"/>
          </p:cNvSpPr>
          <p:nvPr>
            <p:ph type="title"/>
          </p:nvPr>
        </p:nvSpPr>
        <p:spPr>
          <a:xfrm>
            <a:off x="272332" y="315983"/>
            <a:ext cx="4833068" cy="1956841"/>
          </a:xfrm>
        </p:spPr>
        <p:txBody>
          <a:bodyPr anchor="b">
            <a:noAutofit/>
          </a:bodyPr>
          <a:lstStyle/>
          <a:p>
            <a:r>
              <a:rPr lang="en-GB" sz="6000" b="1">
                <a:solidFill>
                  <a:srgbClr val="0070C0"/>
                </a:solidFill>
                <a:latin typeface="+mn-lt"/>
              </a:rPr>
              <a:t>Project Management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4EEF2A-1744-F6AC-2640-37454197988C}"/>
              </a:ext>
            </a:extLst>
          </p:cNvPr>
          <p:cNvSpPr>
            <a:spLocks noGrp="1"/>
          </p:cNvSpPr>
          <p:nvPr>
            <p:ph idx="1"/>
          </p:nvPr>
        </p:nvSpPr>
        <p:spPr>
          <a:xfrm>
            <a:off x="249141" y="2789047"/>
            <a:ext cx="7358934" cy="4068943"/>
          </a:xfrm>
        </p:spPr>
        <p:txBody>
          <a:bodyPr>
            <a:normAutofit fontScale="92500"/>
          </a:bodyPr>
          <a:lstStyle/>
          <a:p>
            <a:pPr marL="0" indent="0">
              <a:buNone/>
            </a:pPr>
            <a:r>
              <a:rPr lang="en-GB" sz="2400"/>
              <a:t>Simon and Murray-Webster (2018) describe a project as “activities that are done to meet specific objectives for change.”</a:t>
            </a:r>
          </a:p>
          <a:p>
            <a:pPr marL="0" indent="0">
              <a:buNone/>
            </a:pPr>
            <a:endParaRPr lang="en-GB" sz="2400"/>
          </a:p>
          <a:p>
            <a:pPr marL="0" indent="0">
              <a:buNone/>
            </a:pPr>
            <a:r>
              <a:rPr lang="en-GB" sz="2400" b="1"/>
              <a:t>Project Management: </a:t>
            </a:r>
          </a:p>
          <a:p>
            <a:r>
              <a:rPr lang="en-GB" sz="2400"/>
              <a:t>Organising and controlling the implementation of change. </a:t>
            </a:r>
          </a:p>
          <a:p>
            <a:r>
              <a:rPr lang="en-GB" sz="2400"/>
              <a:t>Understanding requirements </a:t>
            </a:r>
          </a:p>
          <a:p>
            <a:r>
              <a:rPr lang="en-GB" sz="2400"/>
              <a:t>Co-ordinating work loads of different people</a:t>
            </a:r>
          </a:p>
          <a:p>
            <a:r>
              <a:rPr lang="en-GB" sz="2400"/>
              <a:t>Monitoring </a:t>
            </a:r>
          </a:p>
          <a:p>
            <a:r>
              <a:rPr lang="en-GB" sz="2400"/>
              <a:t>Delivering successful results </a:t>
            </a:r>
          </a:p>
          <a:p>
            <a:pPr marL="0" indent="0">
              <a:buNone/>
            </a:pPr>
            <a:endParaRPr lang="en-GB" sz="1500"/>
          </a:p>
        </p:txBody>
      </p:sp>
      <p:pic>
        <p:nvPicPr>
          <p:cNvPr id="4" name="Picture 3">
            <a:extLst>
              <a:ext uri="{FF2B5EF4-FFF2-40B4-BE49-F238E27FC236}">
                <a16:creationId xmlns:a16="http://schemas.microsoft.com/office/drawing/2014/main" id="{FDC06DFA-E920-623B-0AE4-F136C4E395BE}"/>
              </a:ext>
            </a:extLst>
          </p:cNvPr>
          <p:cNvPicPr>
            <a:picLocks noChangeAspect="1"/>
          </p:cNvPicPr>
          <p:nvPr/>
        </p:nvPicPr>
        <p:blipFill rotWithShape="1">
          <a:blip r:embed="rId3"/>
          <a:srcRect l="47089" r="502" b="-1"/>
          <a:stretch/>
        </p:blipFill>
        <p:spPr>
          <a:xfrm>
            <a:off x="7357409" y="10"/>
            <a:ext cx="4833068"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625374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8E9077-DCA2-A65D-48EA-142CD4A360B8}"/>
              </a:ext>
            </a:extLst>
          </p:cNvPr>
          <p:cNvSpPr>
            <a:spLocks noGrp="1"/>
          </p:cNvSpPr>
          <p:nvPr>
            <p:ph type="title"/>
          </p:nvPr>
        </p:nvSpPr>
        <p:spPr>
          <a:xfrm>
            <a:off x="798369" y="182563"/>
            <a:ext cx="5251316" cy="1807305"/>
          </a:xfrm>
        </p:spPr>
        <p:txBody>
          <a:bodyPr>
            <a:normAutofit/>
          </a:bodyPr>
          <a:lstStyle/>
          <a:p>
            <a:r>
              <a:rPr lang="en-GB" sz="4800" b="1" dirty="0">
                <a:latin typeface="+mn-lt"/>
              </a:rPr>
              <a:t>Recent Innovative Projects in H&amp;SC</a:t>
            </a:r>
          </a:p>
        </p:txBody>
      </p:sp>
      <p:sp>
        <p:nvSpPr>
          <p:cNvPr id="3" name="Content Placeholder 2">
            <a:extLst>
              <a:ext uri="{FF2B5EF4-FFF2-40B4-BE49-F238E27FC236}">
                <a16:creationId xmlns:a16="http://schemas.microsoft.com/office/drawing/2014/main" id="{DC926E11-66FB-1004-5EB9-2AFD6CDBB3E4}"/>
              </a:ext>
            </a:extLst>
          </p:cNvPr>
          <p:cNvSpPr>
            <a:spLocks noGrp="1"/>
          </p:cNvSpPr>
          <p:nvPr>
            <p:ph idx="1"/>
          </p:nvPr>
        </p:nvSpPr>
        <p:spPr>
          <a:xfrm>
            <a:off x="400169" y="2172430"/>
            <a:ext cx="6047715" cy="4437738"/>
          </a:xfrm>
        </p:spPr>
        <p:txBody>
          <a:bodyPr>
            <a:normAutofit/>
          </a:bodyPr>
          <a:lstStyle/>
          <a:p>
            <a:pPr marL="0" indent="0">
              <a:buNone/>
            </a:pPr>
            <a:r>
              <a:rPr lang="en-GB" sz="2400" b="1" dirty="0"/>
              <a:t>AI-Driven Physiotherapy Clinics</a:t>
            </a:r>
          </a:p>
          <a:p>
            <a:pPr marL="0" indent="0">
              <a:buNone/>
            </a:pPr>
            <a:r>
              <a:rPr lang="en-GB" sz="2000" dirty="0"/>
              <a:t>In 2025, the NHS launched its first AI-run physiotherapy clinic in Cambridgeshire and Peterborough. </a:t>
            </a:r>
          </a:p>
          <a:p>
            <a:pPr marL="0" indent="0">
              <a:buNone/>
            </a:pPr>
            <a:r>
              <a:rPr lang="en-GB" sz="2000" dirty="0"/>
              <a:t>Utilising an app-based service, patients received real-time, automated video consultations for musculoskeletal conditions. </a:t>
            </a:r>
          </a:p>
          <a:p>
            <a:pPr marL="0" indent="0">
              <a:buNone/>
            </a:pPr>
            <a:r>
              <a:rPr lang="en-GB" sz="2000" dirty="0"/>
              <a:t>This initiative led to a 44% reduction in waiting times for musculoskeletal services and a 55% decrease in back pain-specific waiting lists, saving 856 clinician hours monthly.</a:t>
            </a:r>
          </a:p>
          <a:p>
            <a:pPr marL="0" indent="0">
              <a:buNone/>
            </a:pPr>
            <a:r>
              <a:rPr lang="en-GB" sz="2000" dirty="0">
                <a:hlinkClick r:id="rId3"/>
              </a:rPr>
              <a:t>First NHS AI-run physio clinic in England halves back-pain waiting list | NHS | The Guardian</a:t>
            </a:r>
            <a:endParaRPr lang="en-GB" sz="2000" dirty="0"/>
          </a:p>
          <a:p>
            <a:endParaRPr lang="en-GB" sz="1700" dirty="0"/>
          </a:p>
        </p:txBody>
      </p:sp>
      <p:pic>
        <p:nvPicPr>
          <p:cNvPr id="3074" name="Picture 2" descr="Young man in gym wear with both hands on his lower back as he looks to the ceiling ">
            <a:extLst>
              <a:ext uri="{FF2B5EF4-FFF2-40B4-BE49-F238E27FC236}">
                <a16:creationId xmlns:a16="http://schemas.microsoft.com/office/drawing/2014/main" id="{95E2320D-1A5D-6C9E-C849-C14ADB1B5D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2892" r="17550" b="-1"/>
          <a:stretch>
            <a:fillRect/>
          </a:stretch>
        </p:blipFill>
        <p:spPr bwMode="auto">
          <a:xfrm>
            <a:off x="6447884" y="10"/>
            <a:ext cx="5744116"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57072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1E193-3363-B892-623A-7F4AE8BAADAA}"/>
              </a:ext>
            </a:extLst>
          </p:cNvPr>
          <p:cNvSpPr>
            <a:spLocks noGrp="1"/>
          </p:cNvSpPr>
          <p:nvPr>
            <p:ph type="title"/>
          </p:nvPr>
        </p:nvSpPr>
        <p:spPr>
          <a:xfrm>
            <a:off x="843160" y="105809"/>
            <a:ext cx="5251316" cy="1807305"/>
          </a:xfrm>
        </p:spPr>
        <p:txBody>
          <a:bodyPr>
            <a:normAutofit/>
          </a:bodyPr>
          <a:lstStyle/>
          <a:p>
            <a:r>
              <a:rPr lang="en-GB" sz="4800" b="1" dirty="0">
                <a:latin typeface="+mn-lt"/>
              </a:rPr>
              <a:t>Recent Innovative Projects in H&amp;SC</a:t>
            </a:r>
          </a:p>
        </p:txBody>
      </p:sp>
      <p:sp>
        <p:nvSpPr>
          <p:cNvPr id="3" name="Content Placeholder 2">
            <a:extLst>
              <a:ext uri="{FF2B5EF4-FFF2-40B4-BE49-F238E27FC236}">
                <a16:creationId xmlns:a16="http://schemas.microsoft.com/office/drawing/2014/main" id="{0887FDE7-DA43-0BF9-AFA2-21B61D048AF3}"/>
              </a:ext>
            </a:extLst>
          </p:cNvPr>
          <p:cNvSpPr>
            <a:spLocks noGrp="1"/>
          </p:cNvSpPr>
          <p:nvPr>
            <p:ph idx="1"/>
          </p:nvPr>
        </p:nvSpPr>
        <p:spPr>
          <a:xfrm>
            <a:off x="434567" y="2018923"/>
            <a:ext cx="6503068" cy="4158040"/>
          </a:xfrm>
        </p:spPr>
        <p:txBody>
          <a:bodyPr>
            <a:normAutofit fontScale="92500" lnSpcReduction="20000"/>
          </a:bodyPr>
          <a:lstStyle/>
          <a:p>
            <a:pPr marL="0" indent="0">
              <a:buNone/>
            </a:pPr>
            <a:r>
              <a:rPr lang="en-GB" sz="2600" b="1" dirty="0"/>
              <a:t>£1.5 Billion Age-Friendly Neighbourhood in Manchester</a:t>
            </a:r>
          </a:p>
          <a:p>
            <a:r>
              <a:rPr lang="en-GB" sz="2200" dirty="0"/>
              <a:t>Manchester is planning to develop the UK's first age-friendly neighbourhood with a £1.5 billion investment. </a:t>
            </a:r>
          </a:p>
          <a:p>
            <a:r>
              <a:rPr lang="en-GB" sz="2200" dirty="0"/>
              <a:t>The project aims to transform the North Manchester General Hospital site into a community featuring high-tech adaptable homes, inclusive transport, green spaces, and social initiatives to reduce isolation. </a:t>
            </a:r>
          </a:p>
          <a:p>
            <a:r>
              <a:rPr lang="en-GB" sz="2200" dirty="0"/>
              <a:t>Scheduled to start in 2027, it aligns with the World Health Organization’s age-friendly concepts and aims to support healthy aging.</a:t>
            </a:r>
          </a:p>
          <a:p>
            <a:endParaRPr lang="en-GB" sz="2200" dirty="0"/>
          </a:p>
          <a:p>
            <a:r>
              <a:rPr lang="en-GB" sz="2200" dirty="0">
                <a:hlinkClick r:id="rId3"/>
              </a:rPr>
              <a:t>The radical plan for a futuristic age-friendly neighbourhood in Manchester | Ageing | The Guardian</a:t>
            </a:r>
            <a:endParaRPr lang="en-GB" sz="2200" dirty="0"/>
          </a:p>
          <a:p>
            <a:endParaRPr lang="en-GB" sz="1700" dirty="0"/>
          </a:p>
        </p:txBody>
      </p:sp>
      <p:pic>
        <p:nvPicPr>
          <p:cNvPr id="4098" name="Picture 2" descr="Elaine Unegbu and Paul McGarry sit on red metal chairs in a bright airy space. They are laughing and chatting and are surrounded by tall plants and greenery">
            <a:extLst>
              <a:ext uri="{FF2B5EF4-FFF2-40B4-BE49-F238E27FC236}">
                <a16:creationId xmlns:a16="http://schemas.microsoft.com/office/drawing/2014/main" id="{35645B14-708D-94EF-2F61-A257A09AD32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9797" r="24259"/>
          <a:stretch>
            <a:fillRect/>
          </a:stretch>
        </p:blipFill>
        <p:spPr bwMode="auto">
          <a:xfrm>
            <a:off x="6940683" y="10"/>
            <a:ext cx="525131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32936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BAF966E-5160-9168-C80C-FEBEB264D6CC}"/>
              </a:ext>
            </a:extLst>
          </p:cNvPr>
          <p:cNvPicPr>
            <a:picLocks noGrp="1" noChangeAspect="1"/>
          </p:cNvPicPr>
          <p:nvPr>
            <p:ph idx="1"/>
          </p:nvPr>
        </p:nvPicPr>
        <p:blipFill rotWithShape="1">
          <a:blip r:embed="rId3"/>
          <a:srcRect l="15318" t="4251" r="13318" b="4154"/>
          <a:stretch/>
        </p:blipFill>
        <p:spPr>
          <a:xfrm>
            <a:off x="1928191" y="288235"/>
            <a:ext cx="8620540" cy="6281530"/>
          </a:xfrm>
          <a:prstGeom prst="rect">
            <a:avLst/>
          </a:prstGeom>
        </p:spPr>
      </p:pic>
    </p:spTree>
    <p:extLst>
      <p:ext uri="{BB962C8B-B14F-4D97-AF65-F5344CB8AC3E}">
        <p14:creationId xmlns:p14="http://schemas.microsoft.com/office/powerpoint/2010/main" val="29216851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EEDD2A-DBF0-D3D5-EA0A-4A7395AF5FC4}"/>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rPr>
              <a:t>Initiation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7186F3-1CAF-DBBE-7F08-EE0B3F36EF14}"/>
              </a:ext>
            </a:extLst>
          </p:cNvPr>
          <p:cNvSpPr>
            <a:spLocks noGrp="1"/>
          </p:cNvSpPr>
          <p:nvPr>
            <p:ph idx="1"/>
          </p:nvPr>
        </p:nvSpPr>
        <p:spPr>
          <a:xfrm>
            <a:off x="71120" y="2203079"/>
            <a:ext cx="6024880" cy="4035880"/>
          </a:xfrm>
        </p:spPr>
        <p:txBody>
          <a:bodyPr anchor="ctr">
            <a:normAutofit/>
          </a:bodyPr>
          <a:lstStyle/>
          <a:p>
            <a:pPr marL="0" indent="0">
              <a:lnSpc>
                <a:spcPct val="150000"/>
              </a:lnSpc>
              <a:buNone/>
            </a:pPr>
            <a:r>
              <a:rPr lang="en-GB" sz="2000"/>
              <a:t>This phase within the life cycle involves: </a:t>
            </a:r>
          </a:p>
          <a:p>
            <a:pPr>
              <a:lnSpc>
                <a:spcPct val="150000"/>
              </a:lnSpc>
            </a:pPr>
            <a:r>
              <a:rPr lang="en-GB" sz="2000"/>
              <a:t>Defining projects intentions, objectives and feasibility </a:t>
            </a:r>
          </a:p>
          <a:p>
            <a:pPr>
              <a:lnSpc>
                <a:spcPct val="150000"/>
              </a:lnSpc>
            </a:pPr>
            <a:r>
              <a:rPr lang="en-GB" sz="2000"/>
              <a:t>Identifying appropriate stakeholders</a:t>
            </a:r>
          </a:p>
          <a:p>
            <a:pPr>
              <a:lnSpc>
                <a:spcPct val="150000"/>
              </a:lnSpc>
            </a:pPr>
            <a:r>
              <a:rPr lang="en-GB" sz="2000"/>
              <a:t>Creating a project charter </a:t>
            </a:r>
          </a:p>
          <a:p>
            <a:pPr>
              <a:lnSpc>
                <a:spcPct val="150000"/>
              </a:lnSpc>
            </a:pPr>
            <a:r>
              <a:rPr lang="en-GB" sz="2000"/>
              <a:t>Producing a high-level project plan. </a:t>
            </a:r>
          </a:p>
        </p:txBody>
      </p:sp>
      <p:pic>
        <p:nvPicPr>
          <p:cNvPr id="4" name="Picture 3">
            <a:extLst>
              <a:ext uri="{FF2B5EF4-FFF2-40B4-BE49-F238E27FC236}">
                <a16:creationId xmlns:a16="http://schemas.microsoft.com/office/drawing/2014/main" id="{2C43A45A-543B-39DF-32E6-CCB88F7F8105}"/>
              </a:ext>
            </a:extLst>
          </p:cNvPr>
          <p:cNvPicPr>
            <a:picLocks noChangeAspect="1"/>
          </p:cNvPicPr>
          <p:nvPr/>
        </p:nvPicPr>
        <p:blipFill rotWithShape="1">
          <a:blip r:embed="rId3"/>
          <a:srcRect l="14735" r="15154"/>
          <a:stretch/>
        </p:blipFill>
        <p:spPr>
          <a:xfrm>
            <a:off x="7076660" y="2389218"/>
            <a:ext cx="4134423" cy="3687874"/>
          </a:xfrm>
          <a:prstGeom prst="rect">
            <a:avLst/>
          </a:prstGeom>
          <a:ln>
            <a:solidFill>
              <a:srgbClr val="0070C0"/>
            </a:solidFill>
          </a:ln>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10192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F9CF3B-6E58-8EF3-57E5-A252E26F2FC1}"/>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rPr>
              <a:t>Planning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B16198-8906-05F5-6988-D7B22E245A14}"/>
              </a:ext>
            </a:extLst>
          </p:cNvPr>
          <p:cNvSpPr>
            <a:spLocks noGrp="1"/>
          </p:cNvSpPr>
          <p:nvPr>
            <p:ph idx="1"/>
          </p:nvPr>
        </p:nvSpPr>
        <p:spPr>
          <a:xfrm>
            <a:off x="371061" y="2599509"/>
            <a:ext cx="5694625" cy="3639450"/>
          </a:xfrm>
        </p:spPr>
        <p:txBody>
          <a:bodyPr anchor="ctr">
            <a:normAutofit/>
          </a:bodyPr>
          <a:lstStyle/>
          <a:p>
            <a:pPr marL="0" indent="0">
              <a:buNone/>
            </a:pPr>
            <a:r>
              <a:rPr lang="en-GB" sz="2400"/>
              <a:t>This phase within the cycle concentrates on: </a:t>
            </a:r>
          </a:p>
          <a:p>
            <a:r>
              <a:rPr lang="en-GB" sz="2400"/>
              <a:t>Planning to define the projects activities, timelines and budget </a:t>
            </a:r>
          </a:p>
          <a:p>
            <a:r>
              <a:rPr lang="en-GB" sz="2400"/>
              <a:t>Creating work breakdown structure (WBS)</a:t>
            </a:r>
          </a:p>
          <a:p>
            <a:r>
              <a:rPr lang="en-GB" sz="2400"/>
              <a:t>Identifying potential risks and a communication plan </a:t>
            </a:r>
          </a:p>
          <a:p>
            <a:r>
              <a:rPr lang="en-GB" sz="2400"/>
              <a:t>Generating risk management plan(s) </a:t>
            </a:r>
          </a:p>
          <a:p>
            <a:endParaRPr lang="en-GB" sz="2000"/>
          </a:p>
        </p:txBody>
      </p:sp>
      <p:pic>
        <p:nvPicPr>
          <p:cNvPr id="4" name="Picture 3" descr="A diagram of a diagram&#10;&#10;Description automatically generated">
            <a:extLst>
              <a:ext uri="{FF2B5EF4-FFF2-40B4-BE49-F238E27FC236}">
                <a16:creationId xmlns:a16="http://schemas.microsoft.com/office/drawing/2014/main" id="{1C8E874E-8E2E-AA38-4D49-5ED0DBEC5B77}"/>
              </a:ext>
            </a:extLst>
          </p:cNvPr>
          <p:cNvPicPr>
            <a:picLocks noChangeAspect="1"/>
          </p:cNvPicPr>
          <p:nvPr/>
        </p:nvPicPr>
        <p:blipFill rotWithShape="1">
          <a:blip r:embed="rId3"/>
          <a:srcRect l="15161" r="13307"/>
          <a:stretch/>
        </p:blipFill>
        <p:spPr>
          <a:xfrm>
            <a:off x="6562605" y="2599509"/>
            <a:ext cx="4353432" cy="3473435"/>
          </a:xfrm>
          <a:prstGeom prst="rect">
            <a:avLst/>
          </a:prstGeom>
          <a:ln>
            <a:solidFill>
              <a:srgbClr val="0070C0"/>
            </a:solidFill>
          </a:ln>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38646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13121-CB12-7D5F-64A8-56BF20778FA6}"/>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rPr>
              <a:t>Execution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5FBD29-6478-71B6-953C-3F42492735E5}"/>
              </a:ext>
            </a:extLst>
          </p:cNvPr>
          <p:cNvSpPr>
            <a:spLocks noGrp="1"/>
          </p:cNvSpPr>
          <p:nvPr>
            <p:ph idx="1"/>
          </p:nvPr>
        </p:nvSpPr>
        <p:spPr>
          <a:xfrm>
            <a:off x="793661" y="2599509"/>
            <a:ext cx="5176482" cy="3639450"/>
          </a:xfrm>
        </p:spPr>
        <p:txBody>
          <a:bodyPr anchor="ctr">
            <a:normAutofit/>
          </a:bodyPr>
          <a:lstStyle/>
          <a:p>
            <a:pPr marL="0" indent="0">
              <a:buNone/>
            </a:pPr>
            <a:r>
              <a:rPr lang="en-GB" sz="2400"/>
              <a:t>This phase within the cycle involves: </a:t>
            </a:r>
          </a:p>
          <a:p>
            <a:r>
              <a:rPr lang="en-GB" sz="2400"/>
              <a:t>Implementation of project plans and activities </a:t>
            </a:r>
          </a:p>
          <a:p>
            <a:r>
              <a:rPr lang="en-GB" sz="2400"/>
              <a:t>Coordinating resources </a:t>
            </a:r>
          </a:p>
          <a:p>
            <a:r>
              <a:rPr lang="en-GB" sz="2400"/>
              <a:t>Managing tasks </a:t>
            </a:r>
          </a:p>
          <a:p>
            <a:r>
              <a:rPr lang="en-GB" sz="2400"/>
              <a:t>Addressing issues and changes </a:t>
            </a:r>
          </a:p>
          <a:p>
            <a:pPr marL="0" indent="0">
              <a:buNone/>
            </a:pPr>
            <a:endParaRPr lang="en-GB" sz="2000"/>
          </a:p>
        </p:txBody>
      </p:sp>
      <p:pic>
        <p:nvPicPr>
          <p:cNvPr id="4" name="Picture 3">
            <a:extLst>
              <a:ext uri="{FF2B5EF4-FFF2-40B4-BE49-F238E27FC236}">
                <a16:creationId xmlns:a16="http://schemas.microsoft.com/office/drawing/2014/main" id="{9F1291E1-BDC9-622F-86E6-5BE6329E7821}"/>
              </a:ext>
            </a:extLst>
          </p:cNvPr>
          <p:cNvPicPr>
            <a:picLocks noChangeAspect="1"/>
          </p:cNvPicPr>
          <p:nvPr/>
        </p:nvPicPr>
        <p:blipFill rotWithShape="1">
          <a:blip r:embed="rId3"/>
          <a:srcRect l="15418" r="12793"/>
          <a:stretch/>
        </p:blipFill>
        <p:spPr>
          <a:xfrm>
            <a:off x="6763804" y="2648029"/>
            <a:ext cx="4187687" cy="3378090"/>
          </a:xfrm>
          <a:prstGeom prst="rect">
            <a:avLst/>
          </a:prstGeom>
          <a:ln>
            <a:solidFill>
              <a:srgbClr val="0070C0"/>
            </a:solidFill>
          </a:ln>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9905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28655-310C-991A-7B0F-C167945DD4AD}"/>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rPr>
              <a:t>Monitoring and Control </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6F1AF5D-EB1D-ADDA-B431-EFD243C2AC48}"/>
              </a:ext>
            </a:extLst>
          </p:cNvPr>
          <p:cNvPicPr>
            <a:picLocks noChangeAspect="1"/>
          </p:cNvPicPr>
          <p:nvPr/>
        </p:nvPicPr>
        <p:blipFill rotWithShape="1">
          <a:blip r:embed="rId3"/>
          <a:srcRect l="14902" r="12536"/>
          <a:stretch/>
        </p:blipFill>
        <p:spPr>
          <a:xfrm>
            <a:off x="6867812" y="2735831"/>
            <a:ext cx="4177969" cy="3285324"/>
          </a:xfrm>
          <a:prstGeom prst="rect">
            <a:avLst/>
          </a:prstGeom>
          <a:ln>
            <a:solidFill>
              <a:srgbClr val="0070C0"/>
            </a:solidFill>
          </a:ln>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071D737-AAF1-B1F8-4196-3CB9BB3C7A4E}"/>
              </a:ext>
            </a:extLst>
          </p:cNvPr>
          <p:cNvSpPr txBox="1"/>
          <p:nvPr/>
        </p:nvSpPr>
        <p:spPr>
          <a:xfrm>
            <a:off x="142240" y="2390943"/>
            <a:ext cx="6583332" cy="3913059"/>
          </a:xfrm>
          <a:prstGeom prst="rect">
            <a:avLst/>
          </a:prstGeom>
          <a:noFill/>
        </p:spPr>
        <p:txBody>
          <a:bodyPr wrap="square" rtlCol="0">
            <a:spAutoFit/>
          </a:bodyPr>
          <a:lstStyle/>
          <a:p>
            <a:pPr>
              <a:lnSpc>
                <a:spcPct val="150000"/>
              </a:lnSpc>
            </a:pPr>
            <a:r>
              <a:rPr lang="en-GB" sz="2400"/>
              <a:t>In this phase, projects are monitored and assessed on performance against the designed and agreed project plan(s): </a:t>
            </a:r>
          </a:p>
          <a:p>
            <a:pPr marL="285750" indent="-285750">
              <a:lnSpc>
                <a:spcPct val="150000"/>
              </a:lnSpc>
              <a:buFont typeface="Arial" panose="020B0604020202020204" pitchFamily="34" charset="0"/>
              <a:buChar char="•"/>
            </a:pPr>
            <a:r>
              <a:rPr lang="en-GB" sz="2400"/>
              <a:t>Tracking activities</a:t>
            </a:r>
          </a:p>
          <a:p>
            <a:pPr marL="285750" indent="-285750">
              <a:lnSpc>
                <a:spcPct val="150000"/>
              </a:lnSpc>
              <a:buFont typeface="Arial" panose="020B0604020202020204" pitchFamily="34" charset="0"/>
              <a:buChar char="•"/>
            </a:pPr>
            <a:r>
              <a:rPr lang="en-GB" sz="2400"/>
              <a:t>Managing risks </a:t>
            </a:r>
          </a:p>
          <a:p>
            <a:pPr marL="285750" indent="-285750">
              <a:lnSpc>
                <a:spcPct val="150000"/>
              </a:lnSpc>
              <a:buFont typeface="Arial" panose="020B0604020202020204" pitchFamily="34" charset="0"/>
              <a:buChar char="•"/>
            </a:pPr>
            <a:r>
              <a:rPr lang="en-GB" sz="2400"/>
              <a:t>Ensuring quality control </a:t>
            </a:r>
          </a:p>
          <a:p>
            <a:pPr marL="285750" indent="-285750">
              <a:lnSpc>
                <a:spcPct val="150000"/>
              </a:lnSpc>
              <a:buFont typeface="Arial" panose="020B0604020202020204" pitchFamily="34" charset="0"/>
              <a:buChar char="•"/>
            </a:pPr>
            <a:r>
              <a:rPr lang="en-GB" sz="2400"/>
              <a:t>Producing progress reports </a:t>
            </a:r>
          </a:p>
        </p:txBody>
      </p:sp>
    </p:spTree>
    <p:extLst>
      <p:ext uri="{BB962C8B-B14F-4D97-AF65-F5344CB8AC3E}">
        <p14:creationId xmlns:p14="http://schemas.microsoft.com/office/powerpoint/2010/main" val="32731623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FD030-F171-8CDC-B99F-FD52649C6F73}"/>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rPr>
              <a:t>Closing</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CE7619-5FC3-D176-7A54-7C2A2D63E8ED}"/>
              </a:ext>
            </a:extLst>
          </p:cNvPr>
          <p:cNvSpPr>
            <a:spLocks noGrp="1"/>
          </p:cNvSpPr>
          <p:nvPr>
            <p:ph idx="1"/>
          </p:nvPr>
        </p:nvSpPr>
        <p:spPr>
          <a:xfrm>
            <a:off x="218219" y="2466147"/>
            <a:ext cx="7176494" cy="3639450"/>
          </a:xfrm>
        </p:spPr>
        <p:txBody>
          <a:bodyPr anchor="ctr">
            <a:noAutofit/>
          </a:bodyPr>
          <a:lstStyle/>
          <a:p>
            <a:pPr marL="0" indent="0">
              <a:lnSpc>
                <a:spcPct val="150000"/>
              </a:lnSpc>
              <a:buNone/>
            </a:pPr>
            <a:r>
              <a:rPr lang="en-GB" sz="2400"/>
              <a:t>The final phase of the project life cycle involves: </a:t>
            </a:r>
          </a:p>
          <a:p>
            <a:pPr>
              <a:lnSpc>
                <a:spcPct val="150000"/>
              </a:lnSpc>
            </a:pPr>
            <a:r>
              <a:rPr lang="en-GB" sz="2400"/>
              <a:t>Formally closing the project and documenting final results</a:t>
            </a:r>
          </a:p>
          <a:p>
            <a:pPr>
              <a:lnSpc>
                <a:spcPct val="150000"/>
              </a:lnSpc>
            </a:pPr>
            <a:r>
              <a:rPr lang="en-GB" sz="2400"/>
              <a:t>Conducting project review </a:t>
            </a:r>
          </a:p>
          <a:p>
            <a:pPr>
              <a:lnSpc>
                <a:spcPct val="150000"/>
              </a:lnSpc>
            </a:pPr>
            <a:r>
              <a:rPr lang="en-GB" sz="2400"/>
              <a:t>Lessons learned (What went well?)</a:t>
            </a:r>
          </a:p>
          <a:p>
            <a:pPr>
              <a:lnSpc>
                <a:spcPct val="150000"/>
              </a:lnSpc>
            </a:pPr>
            <a:r>
              <a:rPr lang="en-GB" sz="2400"/>
              <a:t>Stakeholders sign-off</a:t>
            </a:r>
          </a:p>
        </p:txBody>
      </p:sp>
      <p:pic>
        <p:nvPicPr>
          <p:cNvPr id="4" name="Picture 3">
            <a:extLst>
              <a:ext uri="{FF2B5EF4-FFF2-40B4-BE49-F238E27FC236}">
                <a16:creationId xmlns:a16="http://schemas.microsoft.com/office/drawing/2014/main" id="{CD7D4CC2-E128-4252-1354-B1DB29E4E62C}"/>
              </a:ext>
            </a:extLst>
          </p:cNvPr>
          <p:cNvPicPr>
            <a:picLocks noChangeAspect="1"/>
          </p:cNvPicPr>
          <p:nvPr/>
        </p:nvPicPr>
        <p:blipFill rotWithShape="1">
          <a:blip r:embed="rId3"/>
          <a:srcRect l="14903" r="13565"/>
          <a:stretch/>
        </p:blipFill>
        <p:spPr>
          <a:xfrm>
            <a:off x="7023719" y="2649629"/>
            <a:ext cx="4022062" cy="3141571"/>
          </a:xfrm>
          <a:prstGeom prst="rect">
            <a:avLst/>
          </a:prstGeom>
          <a:ln>
            <a:solidFill>
              <a:srgbClr val="0070C0"/>
            </a:solidFill>
          </a:ln>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72156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F24FA2-BC0E-AE00-6DE2-F34A6549E622}"/>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c 2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0A041AB-8D12-6870-5939-5B02BC2B403C}"/>
              </a:ext>
            </a:extLst>
          </p:cNvPr>
          <p:cNvSpPr>
            <a:spLocks noGrp="1"/>
          </p:cNvSpPr>
          <p:nvPr>
            <p:ph type="title"/>
          </p:nvPr>
        </p:nvSpPr>
        <p:spPr>
          <a:xfrm>
            <a:off x="5894962" y="479493"/>
            <a:ext cx="5458838" cy="1325563"/>
          </a:xfrm>
        </p:spPr>
        <p:txBody>
          <a:bodyPr>
            <a:normAutofit/>
          </a:bodyPr>
          <a:lstStyle/>
          <a:p>
            <a:r>
              <a:rPr lang="en-GB" b="1" dirty="0">
                <a:latin typeface="+mn-lt"/>
                <a:ea typeface="Calibri"/>
                <a:cs typeface="Calibri"/>
              </a:rPr>
              <a:t>Project Management - My Career</a:t>
            </a:r>
          </a:p>
        </p:txBody>
      </p:sp>
      <p:sp>
        <p:nvSpPr>
          <p:cNvPr id="24" name="Freeform: Shape 2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52F9F280-C182-3E39-0EDC-672CD24B2D38}"/>
              </a:ext>
            </a:extLst>
          </p:cNvPr>
          <p:cNvPicPr>
            <a:picLocks noChangeAspect="1"/>
          </p:cNvPicPr>
          <p:nvPr/>
        </p:nvPicPr>
        <p:blipFill rotWithShape="1">
          <a:blip r:embed="rId3"/>
          <a:srcRect l="14903" r="13565"/>
          <a:stretch/>
        </p:blipFill>
        <p:spPr>
          <a:xfrm>
            <a:off x="279381" y="1142274"/>
            <a:ext cx="4974907" cy="434412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7828CBA-3FA5-38F6-32DA-B4B80F7935DE}"/>
              </a:ext>
            </a:extLst>
          </p:cNvPr>
          <p:cNvSpPr>
            <a:spLocks noGrp="1"/>
          </p:cNvSpPr>
          <p:nvPr>
            <p:ph idx="1"/>
          </p:nvPr>
        </p:nvSpPr>
        <p:spPr>
          <a:xfrm>
            <a:off x="5573027" y="1984443"/>
            <a:ext cx="5780773" cy="4192520"/>
          </a:xfrm>
        </p:spPr>
        <p:txBody>
          <a:bodyPr>
            <a:normAutofit/>
          </a:bodyPr>
          <a:lstStyle/>
          <a:p>
            <a:pPr>
              <a:buFont typeface="Arial"/>
              <a:buChar char="•"/>
            </a:pPr>
            <a:r>
              <a:rPr lang="en-GB" sz="2000" b="1" dirty="0">
                <a:ea typeface="+mn-lt"/>
                <a:cs typeface="+mn-lt"/>
              </a:rPr>
              <a:t>Initiation</a:t>
            </a:r>
            <a:r>
              <a:rPr lang="en-GB" sz="2000" dirty="0">
                <a:ea typeface="+mn-lt"/>
                <a:cs typeface="+mn-lt"/>
              </a:rPr>
              <a:t>: Define clear career goals and assess current skills.</a:t>
            </a:r>
            <a:endParaRPr lang="en-US" sz="2000" dirty="0"/>
          </a:p>
          <a:p>
            <a:pPr>
              <a:buFont typeface="Arial"/>
              <a:buChar char="•"/>
            </a:pPr>
            <a:r>
              <a:rPr lang="en-GB" sz="2000" b="1" dirty="0">
                <a:ea typeface="+mn-lt"/>
                <a:cs typeface="+mn-lt"/>
              </a:rPr>
              <a:t>Planning</a:t>
            </a:r>
            <a:r>
              <a:rPr lang="en-GB" sz="2000" dirty="0">
                <a:ea typeface="+mn-lt"/>
                <a:cs typeface="+mn-lt"/>
              </a:rPr>
              <a:t>: Create a detailed development plan, set milestones, allocate resources, and establish timelines.</a:t>
            </a:r>
            <a:endParaRPr lang="en-GB" sz="2000" dirty="0"/>
          </a:p>
          <a:p>
            <a:pPr>
              <a:buFont typeface="Arial"/>
              <a:buChar char="•"/>
            </a:pPr>
            <a:r>
              <a:rPr lang="en-GB" sz="2000" b="1" dirty="0">
                <a:ea typeface="+mn-lt"/>
                <a:cs typeface="+mn-lt"/>
              </a:rPr>
              <a:t>Execution</a:t>
            </a:r>
            <a:r>
              <a:rPr lang="en-GB" sz="2000" dirty="0">
                <a:ea typeface="+mn-lt"/>
                <a:cs typeface="+mn-lt"/>
              </a:rPr>
              <a:t>: Take action - </a:t>
            </a:r>
            <a:r>
              <a:rPr lang="en-GB" sz="2000" dirty="0" err="1">
                <a:ea typeface="+mn-lt"/>
                <a:cs typeface="+mn-lt"/>
              </a:rPr>
              <a:t>enroll</a:t>
            </a:r>
            <a:r>
              <a:rPr lang="en-GB" sz="2000" dirty="0">
                <a:ea typeface="+mn-lt"/>
                <a:cs typeface="+mn-lt"/>
              </a:rPr>
              <a:t> in courses, gain experience, and apply new skills.</a:t>
            </a:r>
            <a:endParaRPr lang="en-GB" sz="2000" dirty="0"/>
          </a:p>
          <a:p>
            <a:pPr>
              <a:buFont typeface="Arial"/>
              <a:buChar char="•"/>
            </a:pPr>
            <a:r>
              <a:rPr lang="en-GB" sz="2000" b="1" dirty="0">
                <a:ea typeface="+mn-lt"/>
                <a:cs typeface="+mn-lt"/>
              </a:rPr>
              <a:t>Monitoring and Controlling</a:t>
            </a:r>
            <a:r>
              <a:rPr lang="en-GB" sz="2000" dirty="0">
                <a:ea typeface="+mn-lt"/>
                <a:cs typeface="+mn-lt"/>
              </a:rPr>
              <a:t>: Track your progress, get feedback, and adjust the plan as needed.</a:t>
            </a:r>
            <a:endParaRPr lang="en-GB" sz="2000" dirty="0"/>
          </a:p>
          <a:p>
            <a:pPr>
              <a:buFont typeface="Arial"/>
              <a:buChar char="•"/>
            </a:pPr>
            <a:r>
              <a:rPr lang="en-GB" sz="2000" b="1" dirty="0">
                <a:ea typeface="+mn-lt"/>
                <a:cs typeface="+mn-lt"/>
              </a:rPr>
              <a:t>Closing</a:t>
            </a:r>
            <a:r>
              <a:rPr lang="en-GB" sz="2000" dirty="0">
                <a:ea typeface="+mn-lt"/>
                <a:cs typeface="+mn-lt"/>
              </a:rPr>
              <a:t>: Evaluate achievements, reflect on growth, and update your career development plan.</a:t>
            </a:r>
            <a:endParaRPr lang="en-GB" sz="2000" dirty="0"/>
          </a:p>
          <a:p>
            <a:pPr marL="0" indent="0">
              <a:buNone/>
            </a:pPr>
            <a:endParaRPr lang="en-GB" sz="2000" dirty="0">
              <a:ea typeface="Calibri"/>
              <a:cs typeface="Calibri"/>
            </a:endParaRPr>
          </a:p>
        </p:txBody>
      </p:sp>
    </p:spTree>
    <p:extLst>
      <p:ext uri="{BB962C8B-B14F-4D97-AF65-F5344CB8AC3E}">
        <p14:creationId xmlns:p14="http://schemas.microsoft.com/office/powerpoint/2010/main" val="27980436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74812E-E8EC-3FE1-CD12-C1B0D024D663}"/>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c 2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000C9C-4691-53D0-9A7C-1CED44AD8D7E}"/>
              </a:ext>
            </a:extLst>
          </p:cNvPr>
          <p:cNvSpPr>
            <a:spLocks noGrp="1"/>
          </p:cNvSpPr>
          <p:nvPr>
            <p:ph type="title"/>
          </p:nvPr>
        </p:nvSpPr>
        <p:spPr>
          <a:xfrm>
            <a:off x="6183745" y="129108"/>
            <a:ext cx="5458838" cy="1325563"/>
          </a:xfrm>
        </p:spPr>
        <p:txBody>
          <a:bodyPr>
            <a:normAutofit/>
          </a:bodyPr>
          <a:lstStyle/>
          <a:p>
            <a:r>
              <a:rPr lang="en-GB" sz="4800" b="1" dirty="0">
                <a:latin typeface="+mn-lt"/>
                <a:ea typeface="Calibri"/>
                <a:cs typeface="Calibri"/>
              </a:rPr>
              <a:t>Gantt Chart</a:t>
            </a:r>
          </a:p>
        </p:txBody>
      </p:sp>
      <p:sp>
        <p:nvSpPr>
          <p:cNvPr id="24" name="Freeform: Shape 2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graph with orange rectangular shapes&#10;&#10;Description automatically generated with medium confidence">
            <a:extLst>
              <a:ext uri="{FF2B5EF4-FFF2-40B4-BE49-F238E27FC236}">
                <a16:creationId xmlns:a16="http://schemas.microsoft.com/office/drawing/2014/main" id="{AF42072D-6972-DACA-84C4-2D7B598DC575}"/>
              </a:ext>
            </a:extLst>
          </p:cNvPr>
          <p:cNvPicPr>
            <a:picLocks noChangeAspect="1"/>
          </p:cNvPicPr>
          <p:nvPr/>
        </p:nvPicPr>
        <p:blipFill>
          <a:blip r:embed="rId3"/>
          <a:srcRect l="18400" r="22915"/>
          <a:stretch/>
        </p:blipFill>
        <p:spPr>
          <a:xfrm>
            <a:off x="703182" y="861210"/>
            <a:ext cx="4777381" cy="49658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ln w="22225">
            <a:solidFill>
              <a:schemeClr val="accent1"/>
            </a:solidFill>
          </a:ln>
        </p:spPr>
      </p:pic>
      <p:sp>
        <p:nvSpPr>
          <p:cNvPr id="3" name="Content Placeholder 2">
            <a:extLst>
              <a:ext uri="{FF2B5EF4-FFF2-40B4-BE49-F238E27FC236}">
                <a16:creationId xmlns:a16="http://schemas.microsoft.com/office/drawing/2014/main" id="{E0E33673-6397-BE0B-9A00-91DC7C0D085D}"/>
              </a:ext>
            </a:extLst>
          </p:cNvPr>
          <p:cNvSpPr>
            <a:spLocks noGrp="1"/>
          </p:cNvSpPr>
          <p:nvPr>
            <p:ph idx="1"/>
          </p:nvPr>
        </p:nvSpPr>
        <p:spPr>
          <a:xfrm>
            <a:off x="5894962" y="1570182"/>
            <a:ext cx="5458838" cy="4606781"/>
          </a:xfrm>
        </p:spPr>
        <p:txBody>
          <a:bodyPr>
            <a:normAutofit lnSpcReduction="10000"/>
          </a:bodyPr>
          <a:lstStyle/>
          <a:p>
            <a:pPr marL="0" indent="0">
              <a:buNone/>
            </a:pPr>
            <a:r>
              <a:rPr lang="en-GB" sz="2600" dirty="0">
                <a:ea typeface="+mn-lt"/>
                <a:cs typeface="+mn-lt"/>
              </a:rPr>
              <a:t>A </a:t>
            </a:r>
            <a:r>
              <a:rPr lang="en-GB" sz="2600" b="1" dirty="0">
                <a:ea typeface="+mn-lt"/>
                <a:cs typeface="+mn-lt"/>
              </a:rPr>
              <a:t>Gantt chart for professional development</a:t>
            </a:r>
            <a:r>
              <a:rPr lang="en-GB" sz="2600" dirty="0">
                <a:ea typeface="+mn-lt"/>
                <a:cs typeface="+mn-lt"/>
              </a:rPr>
              <a:t> is a tool used to visually represent the tasks, activities, and timeline for developing skills, gaining new knowledge, or advancing in one's career. </a:t>
            </a:r>
          </a:p>
          <a:p>
            <a:pPr marL="0" indent="0">
              <a:buNone/>
            </a:pPr>
            <a:r>
              <a:rPr lang="en-GB" sz="2600" dirty="0">
                <a:ea typeface="+mn-lt"/>
                <a:cs typeface="+mn-lt"/>
              </a:rPr>
              <a:t>It helps to plan, track, and manage the various steps involved in achieving professional growth objectives.</a:t>
            </a:r>
          </a:p>
          <a:p>
            <a:pPr marL="0" indent="0">
              <a:buNone/>
            </a:pPr>
            <a:endParaRPr lang="en-GB" sz="2600" dirty="0">
              <a:ea typeface="+mn-lt"/>
              <a:cs typeface="+mn-lt"/>
            </a:endParaRPr>
          </a:p>
          <a:p>
            <a:pPr marL="0" indent="0">
              <a:buNone/>
            </a:pPr>
            <a:r>
              <a:rPr lang="en-GB" sz="2600" dirty="0">
                <a:ea typeface="+mn-lt"/>
                <a:cs typeface="+mn-lt"/>
                <a:hlinkClick r:id="rId4"/>
              </a:rPr>
              <a:t>Gantt Charts, Simplified - Project Management Training</a:t>
            </a:r>
            <a:endParaRPr lang="en-GB" sz="2600" dirty="0"/>
          </a:p>
        </p:txBody>
      </p:sp>
    </p:spTree>
    <p:extLst>
      <p:ext uri="{BB962C8B-B14F-4D97-AF65-F5344CB8AC3E}">
        <p14:creationId xmlns:p14="http://schemas.microsoft.com/office/powerpoint/2010/main" val="20289140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F5A3C8-FDEC-E70D-AFB4-AEC6DD723AB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465F8B-E769-D315-B85D-CE0785498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9AF84-549D-2939-D13B-E4A76E45A542}"/>
              </a:ext>
            </a:extLst>
          </p:cNvPr>
          <p:cNvSpPr>
            <a:spLocks noGrp="1"/>
          </p:cNvSpPr>
          <p:nvPr>
            <p:ph type="title"/>
          </p:nvPr>
        </p:nvSpPr>
        <p:spPr>
          <a:xfrm>
            <a:off x="793662" y="386930"/>
            <a:ext cx="10066122" cy="1298448"/>
          </a:xfrm>
        </p:spPr>
        <p:txBody>
          <a:bodyPr anchor="b">
            <a:normAutofit/>
          </a:bodyPr>
          <a:lstStyle/>
          <a:p>
            <a:pPr algn="ctr"/>
            <a:r>
              <a:rPr lang="en-GB" sz="6000" b="1" dirty="0">
                <a:solidFill>
                  <a:srgbClr val="0070C0"/>
                </a:solidFill>
                <a:latin typeface="+mn-lt"/>
                <a:ea typeface="Calibri"/>
                <a:cs typeface="Calibri"/>
              </a:rPr>
              <a:t>Gantt Chart - Components</a:t>
            </a:r>
          </a:p>
        </p:txBody>
      </p:sp>
      <p:sp>
        <p:nvSpPr>
          <p:cNvPr id="11" name="Rectangle 10">
            <a:extLst>
              <a:ext uri="{FF2B5EF4-FFF2-40B4-BE49-F238E27FC236}">
                <a16:creationId xmlns:a16="http://schemas.microsoft.com/office/drawing/2014/main" id="{AD47B1B0-38DA-52F6-960E-89CACA962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45B1EE8-54DD-2367-F82D-E7345E44A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F9AD3D-AE6E-74BB-6283-276600A9F7E7}"/>
              </a:ext>
            </a:extLst>
          </p:cNvPr>
          <p:cNvSpPr>
            <a:spLocks noGrp="1"/>
          </p:cNvSpPr>
          <p:nvPr>
            <p:ph idx="1"/>
          </p:nvPr>
        </p:nvSpPr>
        <p:spPr>
          <a:xfrm>
            <a:off x="356764" y="2693757"/>
            <a:ext cx="11481299" cy="3639450"/>
          </a:xfrm>
        </p:spPr>
        <p:txBody>
          <a:bodyPr anchor="ctr">
            <a:noAutofit/>
          </a:bodyPr>
          <a:lstStyle/>
          <a:p>
            <a:pPr>
              <a:buFont typeface="Arial"/>
              <a:buChar char="•"/>
            </a:pPr>
            <a:r>
              <a:rPr lang="en-GB" sz="2400" b="1" dirty="0">
                <a:ea typeface="+mn-lt"/>
                <a:cs typeface="+mn-lt"/>
              </a:rPr>
              <a:t>Tasks/Activities</a:t>
            </a:r>
            <a:r>
              <a:rPr lang="en-GB" sz="2400" dirty="0">
                <a:ea typeface="+mn-lt"/>
                <a:cs typeface="+mn-lt"/>
              </a:rPr>
              <a:t>: Specific goals or actions (e.g., "Complete certification").</a:t>
            </a:r>
            <a:endParaRPr lang="en-US"/>
          </a:p>
          <a:p>
            <a:pPr>
              <a:buFont typeface="Arial"/>
              <a:buChar char="•"/>
            </a:pPr>
            <a:r>
              <a:rPr lang="en-GB" sz="2400" b="1" dirty="0">
                <a:ea typeface="+mn-lt"/>
                <a:cs typeface="+mn-lt"/>
              </a:rPr>
              <a:t>Timeline</a:t>
            </a:r>
            <a:r>
              <a:rPr lang="en-GB" sz="2400" dirty="0">
                <a:ea typeface="+mn-lt"/>
                <a:cs typeface="+mn-lt"/>
              </a:rPr>
              <a:t>: Time frame for each task (e.g., start and end dates).</a:t>
            </a:r>
            <a:endParaRPr lang="en-GB"/>
          </a:p>
          <a:p>
            <a:pPr>
              <a:buFont typeface="Arial"/>
              <a:buChar char="•"/>
            </a:pPr>
            <a:r>
              <a:rPr lang="en-GB" sz="2400" b="1" dirty="0">
                <a:ea typeface="+mn-lt"/>
                <a:cs typeface="+mn-lt"/>
              </a:rPr>
              <a:t>Duration</a:t>
            </a:r>
            <a:r>
              <a:rPr lang="en-GB" sz="2400" dirty="0">
                <a:ea typeface="+mn-lt"/>
                <a:cs typeface="+mn-lt"/>
              </a:rPr>
              <a:t>: Time allocated for each task (e.g., "2 weeks").</a:t>
            </a:r>
            <a:endParaRPr lang="en-GB"/>
          </a:p>
          <a:p>
            <a:pPr>
              <a:buFont typeface="Arial"/>
              <a:buChar char="•"/>
            </a:pPr>
            <a:r>
              <a:rPr lang="en-GB" sz="2400" b="1" dirty="0">
                <a:ea typeface="+mn-lt"/>
                <a:cs typeface="+mn-lt"/>
              </a:rPr>
              <a:t>Milestones</a:t>
            </a:r>
            <a:r>
              <a:rPr lang="en-GB" sz="2400" dirty="0">
                <a:ea typeface="+mn-lt"/>
                <a:cs typeface="+mn-lt"/>
              </a:rPr>
              <a:t>: Key achievements (e.g., "Finish module 1").</a:t>
            </a:r>
            <a:endParaRPr lang="en-GB"/>
          </a:p>
          <a:p>
            <a:pPr>
              <a:buFont typeface="Arial"/>
              <a:buChar char="•"/>
            </a:pPr>
            <a:r>
              <a:rPr lang="en-GB" sz="2400" b="1" dirty="0">
                <a:ea typeface="+mn-lt"/>
                <a:cs typeface="+mn-lt"/>
              </a:rPr>
              <a:t>Dependencies</a:t>
            </a:r>
            <a:r>
              <a:rPr lang="en-GB" sz="2400" dirty="0">
                <a:ea typeface="+mn-lt"/>
                <a:cs typeface="+mn-lt"/>
              </a:rPr>
              <a:t>: Tasks that rely on others (e.g., "Complete course before workshop").</a:t>
            </a:r>
            <a:endParaRPr lang="en-GB"/>
          </a:p>
          <a:p>
            <a:pPr>
              <a:buFont typeface="Arial"/>
              <a:buChar char="•"/>
            </a:pPr>
            <a:r>
              <a:rPr lang="en-GB" sz="2400" b="1" dirty="0">
                <a:ea typeface="+mn-lt"/>
                <a:cs typeface="+mn-lt"/>
              </a:rPr>
              <a:t>Resources/Responsibilities</a:t>
            </a:r>
            <a:r>
              <a:rPr lang="en-GB" sz="2400" dirty="0">
                <a:ea typeface="+mn-lt"/>
                <a:cs typeface="+mn-lt"/>
              </a:rPr>
              <a:t>: Who is responsible and what tools are needed.</a:t>
            </a:r>
            <a:endParaRPr lang="en-GB"/>
          </a:p>
          <a:p>
            <a:pPr>
              <a:buFont typeface="Arial"/>
              <a:buChar char="•"/>
            </a:pPr>
            <a:r>
              <a:rPr lang="en-GB" sz="2400" b="1" dirty="0">
                <a:ea typeface="+mn-lt"/>
                <a:cs typeface="+mn-lt"/>
              </a:rPr>
              <a:t>Progress Tracking</a:t>
            </a:r>
            <a:r>
              <a:rPr lang="en-GB" sz="2400" dirty="0">
                <a:ea typeface="+mn-lt"/>
                <a:cs typeface="+mn-lt"/>
              </a:rPr>
              <a:t>: Status (e.g., "Completed", "In progress").</a:t>
            </a:r>
            <a:endParaRPr lang="en-GB"/>
          </a:p>
          <a:p>
            <a:pPr>
              <a:buFont typeface="Arial"/>
              <a:buChar char="•"/>
            </a:pPr>
            <a:r>
              <a:rPr lang="en-GB" sz="2400" b="1" dirty="0">
                <a:ea typeface="+mn-lt"/>
                <a:cs typeface="+mn-lt"/>
              </a:rPr>
              <a:t>Priority</a:t>
            </a:r>
            <a:r>
              <a:rPr lang="en-GB" sz="2400" dirty="0">
                <a:ea typeface="+mn-lt"/>
                <a:cs typeface="+mn-lt"/>
              </a:rPr>
              <a:t>: Task importance (e.g., "High", "Low").</a:t>
            </a:r>
            <a:endParaRPr lang="en-GB"/>
          </a:p>
          <a:p>
            <a:pPr marL="0" indent="0">
              <a:lnSpc>
                <a:spcPct val="150000"/>
              </a:lnSpc>
              <a:buNone/>
            </a:pPr>
            <a:endParaRPr lang="en-GB" sz="2400" dirty="0">
              <a:ea typeface="Calibri"/>
              <a:cs typeface="Calibri"/>
            </a:endParaRPr>
          </a:p>
        </p:txBody>
      </p:sp>
      <p:sp>
        <p:nvSpPr>
          <p:cNvPr id="15" name="Rectangle 14">
            <a:extLst>
              <a:ext uri="{FF2B5EF4-FFF2-40B4-BE49-F238E27FC236}">
                <a16:creationId xmlns:a16="http://schemas.microsoft.com/office/drawing/2014/main" id="{47D644FC-8599-A084-D07E-84785A444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77465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B4693F-AF86-D17A-4187-17AF01F751A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2B0B44-3B96-547D-C7A0-392B7690DC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9EA9D3-1F20-6381-35D9-DFA79E26B903}"/>
              </a:ext>
            </a:extLst>
          </p:cNvPr>
          <p:cNvSpPr>
            <a:spLocks noGrp="1"/>
          </p:cNvSpPr>
          <p:nvPr>
            <p:ph type="title"/>
          </p:nvPr>
        </p:nvSpPr>
        <p:spPr>
          <a:xfrm>
            <a:off x="793662" y="386930"/>
            <a:ext cx="10066122" cy="1298448"/>
          </a:xfrm>
        </p:spPr>
        <p:txBody>
          <a:bodyPr anchor="b">
            <a:normAutofit/>
          </a:bodyPr>
          <a:lstStyle/>
          <a:p>
            <a:pPr algn="ctr"/>
            <a:r>
              <a:rPr lang="en-GB" sz="6000" b="1" dirty="0">
                <a:solidFill>
                  <a:srgbClr val="0070C0"/>
                </a:solidFill>
                <a:latin typeface="+mn-lt"/>
                <a:ea typeface="Calibri"/>
                <a:cs typeface="Calibri"/>
              </a:rPr>
              <a:t>Gantt Chart - Dependencies</a:t>
            </a:r>
            <a:endParaRPr lang="en-US" dirty="0"/>
          </a:p>
        </p:txBody>
      </p:sp>
      <p:sp>
        <p:nvSpPr>
          <p:cNvPr id="11" name="Rectangle 10">
            <a:extLst>
              <a:ext uri="{FF2B5EF4-FFF2-40B4-BE49-F238E27FC236}">
                <a16:creationId xmlns:a16="http://schemas.microsoft.com/office/drawing/2014/main" id="{DFE31D34-6BAE-BBC0-DEBB-2197FD8B9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4D792D6-6BEF-235F-6A85-3DEF0A5A6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430946-374A-9FFC-7E81-60F595BBD8A4}"/>
              </a:ext>
            </a:extLst>
          </p:cNvPr>
          <p:cNvSpPr>
            <a:spLocks noGrp="1"/>
          </p:cNvSpPr>
          <p:nvPr>
            <p:ph idx="1"/>
          </p:nvPr>
        </p:nvSpPr>
        <p:spPr>
          <a:xfrm>
            <a:off x="356764" y="2693757"/>
            <a:ext cx="6632209" cy="3639450"/>
          </a:xfrm>
        </p:spPr>
        <p:txBody>
          <a:bodyPr anchor="ctr">
            <a:noAutofit/>
          </a:bodyPr>
          <a:lstStyle/>
          <a:p>
            <a:pPr>
              <a:buFont typeface="Arial"/>
              <a:buChar char="•"/>
            </a:pPr>
            <a:r>
              <a:rPr lang="en-GB" sz="2400" dirty="0">
                <a:ea typeface="+mn-lt"/>
                <a:cs typeface="+mn-lt"/>
              </a:rPr>
              <a:t>Dependencies in a Gantt chart are typically shown using </a:t>
            </a:r>
            <a:r>
              <a:rPr lang="en-GB" sz="2400" b="1" dirty="0">
                <a:ea typeface="+mn-lt"/>
                <a:cs typeface="+mn-lt"/>
              </a:rPr>
              <a:t>arrows</a:t>
            </a:r>
            <a:r>
              <a:rPr lang="en-GB" sz="2400" dirty="0">
                <a:ea typeface="+mn-lt"/>
                <a:cs typeface="+mn-lt"/>
              </a:rPr>
              <a:t> or </a:t>
            </a:r>
            <a:r>
              <a:rPr lang="en-GB" sz="2400" b="1" dirty="0">
                <a:ea typeface="+mn-lt"/>
                <a:cs typeface="+mn-lt"/>
              </a:rPr>
              <a:t>lines</a:t>
            </a:r>
            <a:r>
              <a:rPr lang="en-GB" sz="2400" dirty="0">
                <a:ea typeface="+mn-lt"/>
                <a:cs typeface="+mn-lt"/>
              </a:rPr>
              <a:t> that connect related tasks. Here's how to represent them:</a:t>
            </a:r>
          </a:p>
          <a:p>
            <a:pPr>
              <a:buFont typeface="Arial"/>
              <a:buChar char="•"/>
            </a:pPr>
            <a:r>
              <a:rPr lang="en-GB" sz="2400" b="1" dirty="0">
                <a:ea typeface="+mn-lt"/>
                <a:cs typeface="+mn-lt"/>
              </a:rPr>
              <a:t>Arrows or Lines</a:t>
            </a:r>
            <a:r>
              <a:rPr lang="en-GB" sz="2400" dirty="0">
                <a:ea typeface="+mn-lt"/>
                <a:cs typeface="+mn-lt"/>
              </a:rPr>
              <a:t>:</a:t>
            </a:r>
            <a:endParaRPr lang="en-GB" dirty="0">
              <a:ea typeface="+mn-lt"/>
              <a:cs typeface="+mn-lt"/>
            </a:endParaRPr>
          </a:p>
          <a:p>
            <a:pPr lvl="1">
              <a:buFont typeface="Arial"/>
              <a:buChar char="•"/>
            </a:pPr>
            <a:r>
              <a:rPr lang="en-GB" dirty="0">
                <a:ea typeface="+mn-lt"/>
                <a:cs typeface="+mn-lt"/>
              </a:rPr>
              <a:t>Draw arrows from one task to another to indicate that one must be completed before the other can begin</a:t>
            </a:r>
            <a:r>
              <a:rPr lang="en-GB" sz="2400" dirty="0">
                <a:ea typeface="+mn-lt"/>
                <a:cs typeface="+mn-lt"/>
              </a:rPr>
              <a:t>.</a:t>
            </a:r>
            <a:endParaRPr lang="en-GB" dirty="0">
              <a:ea typeface="+mn-lt"/>
              <a:cs typeface="+mn-lt"/>
            </a:endParaRPr>
          </a:p>
          <a:p>
            <a:pPr lvl="1">
              <a:buFont typeface="Arial"/>
              <a:buChar char="•"/>
            </a:pPr>
            <a:r>
              <a:rPr lang="en-GB" dirty="0">
                <a:ea typeface="+mn-lt"/>
                <a:cs typeface="+mn-lt"/>
              </a:rPr>
              <a:t>Example</a:t>
            </a:r>
            <a:r>
              <a:rPr lang="en-GB" sz="2400" dirty="0">
                <a:ea typeface="+mn-lt"/>
                <a:cs typeface="+mn-lt"/>
              </a:rPr>
              <a:t>: </a:t>
            </a:r>
            <a:r>
              <a:rPr lang="en-GB" dirty="0">
                <a:ea typeface="+mn-lt"/>
                <a:cs typeface="+mn-lt"/>
              </a:rPr>
              <a:t>An arrow from </a:t>
            </a:r>
            <a:r>
              <a:rPr lang="en-GB" sz="2400" dirty="0">
                <a:ea typeface="+mn-lt"/>
                <a:cs typeface="+mn-lt"/>
              </a:rPr>
              <a:t>"Complete </a:t>
            </a:r>
            <a:r>
              <a:rPr lang="en-GB" dirty="0">
                <a:ea typeface="+mn-lt"/>
                <a:cs typeface="+mn-lt"/>
              </a:rPr>
              <a:t>online </a:t>
            </a:r>
            <a:r>
              <a:rPr lang="en-GB" sz="2400" dirty="0">
                <a:ea typeface="+mn-lt"/>
                <a:cs typeface="+mn-lt"/>
              </a:rPr>
              <a:t>course</a:t>
            </a:r>
            <a:r>
              <a:rPr lang="en-GB" dirty="0">
                <a:ea typeface="+mn-lt"/>
                <a:cs typeface="+mn-lt"/>
              </a:rPr>
              <a:t>" to "Attend</a:t>
            </a:r>
            <a:r>
              <a:rPr lang="en-GB" sz="2400" dirty="0">
                <a:ea typeface="+mn-lt"/>
                <a:cs typeface="+mn-lt"/>
              </a:rPr>
              <a:t> workshop</a:t>
            </a:r>
            <a:r>
              <a:rPr lang="en-GB" dirty="0">
                <a:ea typeface="+mn-lt"/>
                <a:cs typeface="+mn-lt"/>
              </a:rPr>
              <a:t>" shows the dependency</a:t>
            </a:r>
            <a:r>
              <a:rPr lang="en-GB" sz="2400" dirty="0">
                <a:ea typeface="+mn-lt"/>
                <a:cs typeface="+mn-lt"/>
              </a:rPr>
              <a:t>.</a:t>
            </a:r>
            <a:endParaRPr lang="en-GB" dirty="0">
              <a:ea typeface="+mn-lt"/>
              <a:cs typeface="+mn-lt"/>
            </a:endParaRPr>
          </a:p>
          <a:p>
            <a:pPr>
              <a:buFont typeface="Arial"/>
              <a:buChar char="•"/>
            </a:pPr>
            <a:endParaRPr lang="en-GB" sz="2400" dirty="0">
              <a:ea typeface="Calibri"/>
              <a:cs typeface="Calibri"/>
            </a:endParaRPr>
          </a:p>
          <a:p>
            <a:pPr marL="0" indent="0">
              <a:lnSpc>
                <a:spcPct val="150000"/>
              </a:lnSpc>
              <a:buNone/>
            </a:pPr>
            <a:endParaRPr lang="en-GB" sz="2400" dirty="0">
              <a:ea typeface="Calibri"/>
              <a:cs typeface="Calibri"/>
            </a:endParaRPr>
          </a:p>
        </p:txBody>
      </p:sp>
      <p:sp>
        <p:nvSpPr>
          <p:cNvPr id="15" name="Rectangle 14">
            <a:extLst>
              <a:ext uri="{FF2B5EF4-FFF2-40B4-BE49-F238E27FC236}">
                <a16:creationId xmlns:a16="http://schemas.microsoft.com/office/drawing/2014/main" id="{7622520A-0339-8B36-214D-5AB1F3C2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Show Dependencies in Excel Gantt Chart (2 Easy Methods)">
            <a:extLst>
              <a:ext uri="{FF2B5EF4-FFF2-40B4-BE49-F238E27FC236}">
                <a16:creationId xmlns:a16="http://schemas.microsoft.com/office/drawing/2014/main" id="{AF125880-A1F4-2C2A-D0B5-8E110343818C}"/>
              </a:ext>
            </a:extLst>
          </p:cNvPr>
          <p:cNvPicPr>
            <a:picLocks noChangeAspect="1"/>
          </p:cNvPicPr>
          <p:nvPr/>
        </p:nvPicPr>
        <p:blipFill>
          <a:blip r:embed="rId3"/>
          <a:stretch>
            <a:fillRect/>
          </a:stretch>
        </p:blipFill>
        <p:spPr>
          <a:xfrm>
            <a:off x="6990608" y="2468589"/>
            <a:ext cx="4405746" cy="3246899"/>
          </a:xfrm>
          <a:prstGeom prst="rect">
            <a:avLst/>
          </a:prstGeom>
        </p:spPr>
      </p:pic>
    </p:spTree>
    <p:extLst>
      <p:ext uri="{BB962C8B-B14F-4D97-AF65-F5344CB8AC3E}">
        <p14:creationId xmlns:p14="http://schemas.microsoft.com/office/powerpoint/2010/main" val="20206770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3EE17B-805A-229D-940B-08315C38720B}"/>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7E91B-373E-54FB-0255-1CC2BF2869A0}"/>
              </a:ext>
            </a:extLst>
          </p:cNvPr>
          <p:cNvSpPr>
            <a:spLocks noGrp="1"/>
          </p:cNvSpPr>
          <p:nvPr>
            <p:ph type="title"/>
          </p:nvPr>
        </p:nvSpPr>
        <p:spPr>
          <a:xfrm>
            <a:off x="572493" y="238539"/>
            <a:ext cx="11018520" cy="1434415"/>
          </a:xfrm>
        </p:spPr>
        <p:txBody>
          <a:bodyPr anchor="b">
            <a:normAutofit/>
          </a:bodyPr>
          <a:lstStyle/>
          <a:p>
            <a:r>
              <a:rPr lang="en-GB" sz="5400" b="1">
                <a:latin typeface="+mn-lt"/>
                <a:ea typeface="Calibri"/>
                <a:cs typeface="Calibri"/>
              </a:rPr>
              <a:t>Gantt Chart - Progress</a:t>
            </a:r>
            <a:endParaRPr lang="en-US" sz="5400"/>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5F167D-C704-C7BF-D814-7C4C825D4B42}"/>
              </a:ext>
            </a:extLst>
          </p:cNvPr>
          <p:cNvSpPr>
            <a:spLocks noGrp="1"/>
          </p:cNvSpPr>
          <p:nvPr>
            <p:ph idx="1"/>
          </p:nvPr>
        </p:nvSpPr>
        <p:spPr>
          <a:xfrm>
            <a:off x="572493" y="2071316"/>
            <a:ext cx="6713552" cy="4119172"/>
          </a:xfrm>
        </p:spPr>
        <p:txBody>
          <a:bodyPr anchor="t">
            <a:normAutofit/>
          </a:bodyPr>
          <a:lstStyle/>
          <a:p>
            <a:pPr>
              <a:buFont typeface="Arial"/>
              <a:buChar char="•"/>
            </a:pPr>
            <a:r>
              <a:rPr lang="en-GB" sz="2200" b="1">
                <a:ea typeface="+mn-lt"/>
                <a:cs typeface="+mn-lt"/>
              </a:rPr>
              <a:t>Color-Coded Progress Bars</a:t>
            </a:r>
            <a:r>
              <a:rPr lang="en-GB" sz="2200">
                <a:ea typeface="+mn-lt"/>
                <a:cs typeface="+mn-lt"/>
              </a:rPr>
              <a:t>: In many Gantt chart tools (like Microsoft Project, Excel, or online tools like Monday.com or Trello), you can add a progress bar for each task that visually represents the completion percentage. The task bar will typically be divided into two parts:</a:t>
            </a:r>
          </a:p>
          <a:p>
            <a:pPr>
              <a:buFont typeface="Arial"/>
              <a:buChar char="•"/>
            </a:pPr>
            <a:r>
              <a:rPr lang="en-GB" sz="2200">
                <a:ea typeface="+mn-lt"/>
                <a:cs typeface="+mn-lt"/>
              </a:rPr>
              <a:t>The completed portion (e.g., shaded in blue).</a:t>
            </a:r>
            <a:endParaRPr lang="en-GB" sz="2200"/>
          </a:p>
          <a:p>
            <a:pPr>
              <a:buFont typeface="Arial"/>
              <a:buChar char="•"/>
            </a:pPr>
            <a:r>
              <a:rPr lang="en-GB" sz="2200">
                <a:ea typeface="+mn-lt"/>
                <a:cs typeface="+mn-lt"/>
              </a:rPr>
              <a:t>The remaining portion (e.g., shaded in gray or another color).</a:t>
            </a:r>
            <a:endParaRPr lang="en-GB" sz="2200"/>
          </a:p>
          <a:p>
            <a:pPr>
              <a:buFont typeface="Arial"/>
              <a:buChar char="•"/>
            </a:pPr>
            <a:r>
              <a:rPr lang="en-GB" sz="2200" b="1">
                <a:ea typeface="+mn-lt"/>
                <a:cs typeface="+mn-lt"/>
              </a:rPr>
              <a:t>Percentage Labels</a:t>
            </a:r>
            <a:r>
              <a:rPr lang="en-GB" sz="2200">
                <a:ea typeface="+mn-lt"/>
                <a:cs typeface="+mn-lt"/>
              </a:rPr>
              <a:t>: Along with the progress bar, you can often add labels showing the percentage of completion for the task (e.g., 50%, 75%, etc.).</a:t>
            </a:r>
            <a:endParaRPr lang="en-GB" sz="2200"/>
          </a:p>
          <a:p>
            <a:pPr>
              <a:buFont typeface="Arial"/>
              <a:buChar char="•"/>
            </a:pPr>
            <a:endParaRPr lang="en-GB" sz="2200">
              <a:ea typeface="+mn-lt"/>
              <a:cs typeface="+mn-lt"/>
            </a:endParaRPr>
          </a:p>
          <a:p>
            <a:pPr>
              <a:buFont typeface="Arial"/>
              <a:buChar char="•"/>
            </a:pPr>
            <a:endParaRPr lang="en-GB" sz="2200">
              <a:ea typeface="Calibri"/>
              <a:cs typeface="Calibri"/>
            </a:endParaRPr>
          </a:p>
          <a:p>
            <a:pPr marL="0" indent="0">
              <a:buNone/>
            </a:pPr>
            <a:endParaRPr lang="en-GB" sz="2200">
              <a:ea typeface="Calibri"/>
              <a:cs typeface="Calibri"/>
            </a:endParaRPr>
          </a:p>
        </p:txBody>
      </p:sp>
      <p:pic>
        <p:nvPicPr>
          <p:cNvPr id="5" name="Picture 4" descr="5 Year Planning Gantt Chart Showing Progress Percentage | Presentation ...">
            <a:extLst>
              <a:ext uri="{FF2B5EF4-FFF2-40B4-BE49-F238E27FC236}">
                <a16:creationId xmlns:a16="http://schemas.microsoft.com/office/drawing/2014/main" id="{EBBB87CB-9D44-9148-9FE2-0ADE344A6EFF}"/>
              </a:ext>
            </a:extLst>
          </p:cNvPr>
          <p:cNvPicPr>
            <a:picLocks noChangeAspect="1"/>
          </p:cNvPicPr>
          <p:nvPr/>
        </p:nvPicPr>
        <p:blipFill>
          <a:blip r:embed="rId3"/>
          <a:srcRect l="27846"/>
          <a:stretch/>
        </p:blipFill>
        <p:spPr>
          <a:xfrm>
            <a:off x="7675658" y="2093976"/>
            <a:ext cx="3941064" cy="4096512"/>
          </a:xfrm>
          <a:prstGeom prst="rect">
            <a:avLst/>
          </a:prstGeom>
        </p:spPr>
      </p:pic>
    </p:spTree>
    <p:extLst>
      <p:ext uri="{BB962C8B-B14F-4D97-AF65-F5344CB8AC3E}">
        <p14:creationId xmlns:p14="http://schemas.microsoft.com/office/powerpoint/2010/main" val="24336551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7A9EA1-219C-359B-8825-918575F1DFC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0A13D1-1A9D-478A-FC59-326FE08891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AE975-5620-C3BF-D4E8-9531A70D40B3}"/>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ea typeface="Calibri"/>
                <a:cs typeface="Calibri"/>
              </a:rPr>
              <a:t>Gantt Chart – Tasks in it</a:t>
            </a:r>
          </a:p>
        </p:txBody>
      </p:sp>
      <p:sp>
        <p:nvSpPr>
          <p:cNvPr id="11" name="Rectangle 10">
            <a:extLst>
              <a:ext uri="{FF2B5EF4-FFF2-40B4-BE49-F238E27FC236}">
                <a16:creationId xmlns:a16="http://schemas.microsoft.com/office/drawing/2014/main" id="{C76A61F3-3A14-9DDF-311D-EE665FEA9A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419E2D-3854-C683-5CF6-2DF78575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FB6881-2700-69CF-D9AC-8AD4D64E81C5}"/>
              </a:ext>
            </a:extLst>
          </p:cNvPr>
          <p:cNvSpPr>
            <a:spLocks noGrp="1"/>
          </p:cNvSpPr>
          <p:nvPr>
            <p:ph idx="1"/>
          </p:nvPr>
        </p:nvSpPr>
        <p:spPr>
          <a:xfrm>
            <a:off x="346868" y="3148977"/>
            <a:ext cx="6226469" cy="2590464"/>
          </a:xfrm>
        </p:spPr>
        <p:txBody>
          <a:bodyPr anchor="ctr">
            <a:noAutofit/>
          </a:bodyPr>
          <a:lstStyle/>
          <a:p>
            <a:r>
              <a:rPr lang="en-US" sz="1600" b="1"/>
              <a:t>1. Skill Assessment</a:t>
            </a:r>
            <a:endParaRPr lang="en-US" sz="1600" b="1">
              <a:ea typeface="Calibri"/>
              <a:cs typeface="Calibri"/>
            </a:endParaRPr>
          </a:p>
          <a:p>
            <a:pPr>
              <a:buFont typeface=""/>
              <a:buChar char="•"/>
            </a:pPr>
            <a:r>
              <a:rPr lang="en-US" sz="1600"/>
              <a:t>Identify current skills and knowledge gaps.</a:t>
            </a:r>
            <a:endParaRPr lang="en-US" sz="1600">
              <a:ea typeface="Calibri"/>
              <a:cs typeface="Calibri"/>
            </a:endParaRPr>
          </a:p>
          <a:p>
            <a:pPr>
              <a:buFont typeface=""/>
              <a:buChar char="•"/>
            </a:pPr>
            <a:r>
              <a:rPr lang="en-US" sz="1600"/>
              <a:t>Complete a self-assessment or ask for feedback from supervisors or colleagues.</a:t>
            </a:r>
            <a:endParaRPr lang="en-US" sz="1600">
              <a:ea typeface="Calibri"/>
              <a:cs typeface="Calibri"/>
            </a:endParaRPr>
          </a:p>
          <a:p>
            <a:r>
              <a:rPr lang="en-US" sz="1600" b="1"/>
              <a:t>2. Set Career Goals</a:t>
            </a:r>
            <a:endParaRPr lang="en-US" sz="1600" b="1">
              <a:ea typeface="Calibri"/>
              <a:cs typeface="Calibri"/>
            </a:endParaRPr>
          </a:p>
          <a:p>
            <a:pPr>
              <a:buFont typeface=""/>
              <a:buChar char="•"/>
            </a:pPr>
            <a:r>
              <a:rPr lang="en-US" sz="1600"/>
              <a:t>Define short-term and long-term career goals (e.g., promotion, certification).</a:t>
            </a:r>
            <a:endParaRPr lang="en-US" sz="1600">
              <a:ea typeface="Calibri"/>
              <a:cs typeface="Calibri"/>
            </a:endParaRPr>
          </a:p>
          <a:p>
            <a:pPr>
              <a:buFont typeface=""/>
              <a:buChar char="•"/>
            </a:pPr>
            <a:r>
              <a:rPr lang="en-US" sz="1600"/>
              <a:t>Break down goals into achievable steps.</a:t>
            </a:r>
            <a:endParaRPr lang="en-US" sz="1600">
              <a:ea typeface="Calibri"/>
              <a:cs typeface="Calibri"/>
            </a:endParaRPr>
          </a:p>
          <a:p>
            <a:r>
              <a:rPr lang="en-US" sz="1600" b="1"/>
              <a:t>3. Enroll in Courses/Training</a:t>
            </a:r>
            <a:endParaRPr lang="en-US" sz="1600" b="1">
              <a:ea typeface="Calibri"/>
              <a:cs typeface="Calibri"/>
            </a:endParaRPr>
          </a:p>
          <a:p>
            <a:pPr>
              <a:buFont typeface=""/>
              <a:buChar char="•"/>
            </a:pPr>
            <a:r>
              <a:rPr lang="en-US" sz="1600"/>
              <a:t>Research relevant courses, certifications, or workshops.</a:t>
            </a:r>
            <a:endParaRPr lang="en-US" sz="1600">
              <a:ea typeface="Calibri"/>
              <a:cs typeface="Calibri"/>
            </a:endParaRPr>
          </a:p>
          <a:p>
            <a:pPr>
              <a:buFont typeface=""/>
              <a:buChar char="•"/>
            </a:pPr>
            <a:r>
              <a:rPr lang="en-US" sz="1600"/>
              <a:t>Register for online or in-person courses.</a:t>
            </a:r>
            <a:endParaRPr lang="en-US" sz="1600">
              <a:ea typeface="Calibri"/>
              <a:cs typeface="Calibri"/>
            </a:endParaRPr>
          </a:p>
          <a:p>
            <a:r>
              <a:rPr lang="en-US" sz="1600" b="1"/>
              <a:t>4. Complete Training/Certifications</a:t>
            </a:r>
            <a:endParaRPr lang="en-US" sz="1600" b="1">
              <a:ea typeface="Calibri"/>
              <a:cs typeface="Calibri"/>
            </a:endParaRPr>
          </a:p>
          <a:p>
            <a:pPr>
              <a:buFont typeface=""/>
              <a:buChar char="•"/>
            </a:pPr>
            <a:r>
              <a:rPr lang="en-US" sz="1600"/>
              <a:t>Start and complete the course or certification.</a:t>
            </a:r>
            <a:endParaRPr lang="en-US" sz="1600">
              <a:ea typeface="Calibri"/>
              <a:cs typeface="Calibri"/>
            </a:endParaRPr>
          </a:p>
          <a:p>
            <a:pPr>
              <a:buFont typeface=""/>
              <a:buChar char="•"/>
            </a:pPr>
            <a:r>
              <a:rPr lang="en-US" sz="1600"/>
              <a:t>Take exams or submit assignments to achieve certification.</a:t>
            </a:r>
            <a:endParaRPr lang="en-GB" sz="1600">
              <a:ea typeface="Calibri"/>
              <a:cs typeface="Calibri"/>
            </a:endParaRPr>
          </a:p>
        </p:txBody>
      </p:sp>
      <p:sp>
        <p:nvSpPr>
          <p:cNvPr id="15" name="Rectangle 14">
            <a:extLst>
              <a:ext uri="{FF2B5EF4-FFF2-40B4-BE49-F238E27FC236}">
                <a16:creationId xmlns:a16="http://schemas.microsoft.com/office/drawing/2014/main" id="{AE1DF676-E198-0515-47C4-65B29F35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27EC8EE-892F-F491-CD3F-143EF98C5EA7}"/>
              </a:ext>
            </a:extLst>
          </p:cNvPr>
          <p:cNvSpPr txBox="1">
            <a:spLocks/>
          </p:cNvSpPr>
          <p:nvPr/>
        </p:nvSpPr>
        <p:spPr>
          <a:xfrm>
            <a:off x="6571517" y="3426068"/>
            <a:ext cx="5751456" cy="2135243"/>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t>5. </a:t>
            </a:r>
            <a:r>
              <a:rPr lang="en-US" sz="1400" b="1" dirty="0"/>
              <a:t>Attend Workshops or Conferences</a:t>
            </a:r>
            <a:endParaRPr lang="en-US" sz="1400" b="1" dirty="0">
              <a:ea typeface="Calibri"/>
              <a:cs typeface="Calibri"/>
            </a:endParaRPr>
          </a:p>
          <a:p>
            <a:r>
              <a:rPr lang="en-US" sz="1400" dirty="0">
                <a:ea typeface="+mn-lt"/>
                <a:cs typeface="+mn-lt"/>
              </a:rPr>
              <a:t>Research industry-related workshops or conferences.</a:t>
            </a:r>
            <a:endParaRPr lang="en-US" sz="1400" dirty="0">
              <a:ea typeface="Calibri"/>
              <a:cs typeface="Calibri"/>
            </a:endParaRPr>
          </a:p>
          <a:p>
            <a:r>
              <a:rPr lang="en-US" sz="1400" dirty="0">
                <a:ea typeface="+mn-lt"/>
                <a:cs typeface="+mn-lt"/>
              </a:rPr>
              <a:t>Register and attend events for professional development.</a:t>
            </a:r>
            <a:endParaRPr lang="en-US" sz="1400" dirty="0">
              <a:ea typeface="Calibri"/>
              <a:cs typeface="Calibri"/>
            </a:endParaRPr>
          </a:p>
          <a:p>
            <a:r>
              <a:rPr lang="en-US" sz="1400" dirty="0"/>
              <a:t>7. </a:t>
            </a:r>
            <a:r>
              <a:rPr lang="en-US" sz="1400" b="1" dirty="0"/>
              <a:t>Develop Soft Skills</a:t>
            </a:r>
            <a:endParaRPr lang="en-US" sz="1400" dirty="0">
              <a:ea typeface="Calibri"/>
              <a:cs typeface="Calibri"/>
            </a:endParaRPr>
          </a:p>
          <a:p>
            <a:r>
              <a:rPr lang="en-US" sz="1400" dirty="0">
                <a:ea typeface="+mn-lt"/>
                <a:cs typeface="+mn-lt"/>
              </a:rPr>
              <a:t>Focus on communication, leadership, and time management skills.</a:t>
            </a:r>
            <a:endParaRPr lang="en-US" sz="1400" dirty="0">
              <a:ea typeface="Calibri"/>
              <a:cs typeface="Calibri"/>
            </a:endParaRPr>
          </a:p>
          <a:p>
            <a:r>
              <a:rPr lang="en-US" sz="1400" dirty="0">
                <a:ea typeface="+mn-lt"/>
                <a:cs typeface="+mn-lt"/>
              </a:rPr>
              <a:t>Attend seminars or webinars to improve these skills.</a:t>
            </a:r>
            <a:endParaRPr lang="en-US" sz="1400" dirty="0">
              <a:ea typeface="Calibri"/>
              <a:cs typeface="Calibri"/>
            </a:endParaRPr>
          </a:p>
          <a:p>
            <a:r>
              <a:rPr lang="en-US" sz="1400" dirty="0"/>
              <a:t>8. </a:t>
            </a:r>
            <a:r>
              <a:rPr lang="en-US" sz="1400" b="1" dirty="0"/>
              <a:t>Build a Network</a:t>
            </a:r>
            <a:endParaRPr lang="en-US" sz="1400" dirty="0">
              <a:ea typeface="Calibri"/>
              <a:cs typeface="Calibri"/>
            </a:endParaRPr>
          </a:p>
          <a:p>
            <a:r>
              <a:rPr lang="en-US" sz="1400" dirty="0">
                <a:ea typeface="+mn-lt"/>
                <a:cs typeface="+mn-lt"/>
              </a:rPr>
              <a:t>Attend networking events or join professional groups.</a:t>
            </a:r>
            <a:endParaRPr lang="en-US" sz="1400" dirty="0">
              <a:ea typeface="Calibri"/>
              <a:cs typeface="Calibri"/>
            </a:endParaRPr>
          </a:p>
          <a:p>
            <a:r>
              <a:rPr lang="en-US" sz="1400" dirty="0">
                <a:ea typeface="+mn-lt"/>
                <a:cs typeface="+mn-lt"/>
              </a:rPr>
              <a:t>Set up meetings with mentors or industry professionals.</a:t>
            </a:r>
            <a:endParaRPr lang="en-US" sz="1400" dirty="0">
              <a:ea typeface="Calibri"/>
              <a:cs typeface="Calibri"/>
            </a:endParaRPr>
          </a:p>
          <a:p>
            <a:r>
              <a:rPr lang="en-US" sz="1400" b="1" dirty="0"/>
              <a:t>9. Achieve Specific Milestones</a:t>
            </a:r>
            <a:endParaRPr lang="en-US" sz="1400" dirty="0">
              <a:ea typeface="Calibri"/>
              <a:cs typeface="Calibri"/>
            </a:endParaRPr>
          </a:p>
          <a:p>
            <a:r>
              <a:rPr lang="en-US" sz="1400" dirty="0">
                <a:ea typeface="+mn-lt"/>
                <a:cs typeface="+mn-lt"/>
              </a:rPr>
              <a:t>Set milestones for completing tasks or achieving goals.</a:t>
            </a:r>
            <a:endParaRPr lang="en-US" sz="1400" dirty="0">
              <a:ea typeface="Calibri"/>
              <a:cs typeface="Calibri"/>
            </a:endParaRPr>
          </a:p>
          <a:p>
            <a:r>
              <a:rPr lang="en-US" sz="1400" dirty="0">
                <a:ea typeface="+mn-lt"/>
                <a:cs typeface="+mn-lt"/>
              </a:rPr>
              <a:t>Celebrate successes to stay motivated.</a:t>
            </a:r>
            <a:endParaRPr lang="en-US" sz="1400" dirty="0"/>
          </a:p>
          <a:p>
            <a:endParaRPr lang="en-US" sz="1100">
              <a:ea typeface="Calibri"/>
              <a:cs typeface="Calibri"/>
            </a:endParaRPr>
          </a:p>
          <a:p>
            <a:endParaRPr lang="en-US" sz="1100" b="1">
              <a:ea typeface="Calibri"/>
              <a:cs typeface="Calibri"/>
            </a:endParaRPr>
          </a:p>
        </p:txBody>
      </p:sp>
    </p:spTree>
    <p:extLst>
      <p:ext uri="{BB962C8B-B14F-4D97-AF65-F5344CB8AC3E}">
        <p14:creationId xmlns:p14="http://schemas.microsoft.com/office/powerpoint/2010/main" val="8829259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C864F0-DDC0-C66B-5CE2-858CA269BD1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16F46B7-6373-8C4D-3294-D2142660E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DEB74-C853-6536-BB30-30DA00A14250}"/>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ea typeface="Calibri"/>
                <a:cs typeface="Calibri"/>
              </a:rPr>
              <a:t>Gantt Chart – How to Make it?</a:t>
            </a:r>
          </a:p>
        </p:txBody>
      </p:sp>
      <p:sp>
        <p:nvSpPr>
          <p:cNvPr id="11" name="Rectangle 10">
            <a:extLst>
              <a:ext uri="{FF2B5EF4-FFF2-40B4-BE49-F238E27FC236}">
                <a16:creationId xmlns:a16="http://schemas.microsoft.com/office/drawing/2014/main" id="{1EA5DA32-FA8C-B814-CA2A-93CBA7C02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C5F06A5-3B5A-AAE0-C7DC-79E00100D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8CD2F2-0432-C87C-D4DC-B0B105598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age result for canva">
            <a:extLst>
              <a:ext uri="{FF2B5EF4-FFF2-40B4-BE49-F238E27FC236}">
                <a16:creationId xmlns:a16="http://schemas.microsoft.com/office/drawing/2014/main" id="{B27821B4-097E-1462-080D-841485D1B3FF}"/>
              </a:ext>
            </a:extLst>
          </p:cNvPr>
          <p:cNvPicPr>
            <a:picLocks noChangeAspect="1"/>
          </p:cNvPicPr>
          <p:nvPr/>
        </p:nvPicPr>
        <p:blipFill>
          <a:blip r:embed="rId2"/>
          <a:stretch>
            <a:fillRect/>
          </a:stretch>
        </p:blipFill>
        <p:spPr>
          <a:xfrm>
            <a:off x="4724401" y="3205650"/>
            <a:ext cx="2743198" cy="1673816"/>
          </a:xfrm>
          <a:prstGeom prst="rect">
            <a:avLst/>
          </a:prstGeom>
        </p:spPr>
      </p:pic>
      <p:pic>
        <p:nvPicPr>
          <p:cNvPr id="6" name="Picture 5" descr="Image result for excel">
            <a:extLst>
              <a:ext uri="{FF2B5EF4-FFF2-40B4-BE49-F238E27FC236}">
                <a16:creationId xmlns:a16="http://schemas.microsoft.com/office/drawing/2014/main" id="{27CAC920-99BC-1558-471A-91533A790660}"/>
              </a:ext>
            </a:extLst>
          </p:cNvPr>
          <p:cNvPicPr>
            <a:picLocks noChangeAspect="1"/>
          </p:cNvPicPr>
          <p:nvPr/>
        </p:nvPicPr>
        <p:blipFill>
          <a:blip r:embed="rId3"/>
          <a:stretch>
            <a:fillRect/>
          </a:stretch>
        </p:blipFill>
        <p:spPr>
          <a:xfrm>
            <a:off x="1660753" y="3165516"/>
            <a:ext cx="1685925" cy="1714500"/>
          </a:xfrm>
          <a:prstGeom prst="rect">
            <a:avLst/>
          </a:prstGeom>
        </p:spPr>
      </p:pic>
      <p:pic>
        <p:nvPicPr>
          <p:cNvPr id="7" name="Picture 6" descr="Image result for teamgantt logo">
            <a:extLst>
              <a:ext uri="{FF2B5EF4-FFF2-40B4-BE49-F238E27FC236}">
                <a16:creationId xmlns:a16="http://schemas.microsoft.com/office/drawing/2014/main" id="{88F7695B-96BF-678E-FD66-D97F83B3165D}"/>
              </a:ext>
            </a:extLst>
          </p:cNvPr>
          <p:cNvPicPr>
            <a:picLocks noChangeAspect="1"/>
          </p:cNvPicPr>
          <p:nvPr/>
        </p:nvPicPr>
        <p:blipFill>
          <a:blip r:embed="rId4"/>
          <a:stretch>
            <a:fillRect/>
          </a:stretch>
        </p:blipFill>
        <p:spPr>
          <a:xfrm>
            <a:off x="8079180" y="3280068"/>
            <a:ext cx="2743199" cy="1584356"/>
          </a:xfrm>
          <a:prstGeom prst="rect">
            <a:avLst/>
          </a:prstGeom>
        </p:spPr>
      </p:pic>
    </p:spTree>
    <p:extLst>
      <p:ext uri="{BB962C8B-B14F-4D97-AF65-F5344CB8AC3E}">
        <p14:creationId xmlns:p14="http://schemas.microsoft.com/office/powerpoint/2010/main" val="7889581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9DAE1-6C71-1BE9-940C-7D21087FC977}"/>
              </a:ext>
            </a:extLst>
          </p:cNvPr>
          <p:cNvSpPr>
            <a:spLocks noGrp="1"/>
          </p:cNvSpPr>
          <p:nvPr>
            <p:ph type="title"/>
          </p:nvPr>
        </p:nvSpPr>
        <p:spPr>
          <a:xfrm>
            <a:off x="572493" y="238539"/>
            <a:ext cx="11018520" cy="1434415"/>
          </a:xfrm>
        </p:spPr>
        <p:txBody>
          <a:bodyPr anchor="b">
            <a:normAutofit/>
          </a:bodyPr>
          <a:lstStyle/>
          <a:p>
            <a:pPr algn="ctr"/>
            <a:r>
              <a:rPr lang="en-GB" sz="6000" b="1">
                <a:solidFill>
                  <a:srgbClr val="0070C0"/>
                </a:solidFill>
                <a:latin typeface="+mn-lt"/>
              </a:rPr>
              <a:t>Task 6- Gantt Chart</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860958-67BC-6B06-52FA-ED064745DFF0}"/>
              </a:ext>
            </a:extLst>
          </p:cNvPr>
          <p:cNvSpPr>
            <a:spLocks noGrp="1"/>
          </p:cNvSpPr>
          <p:nvPr>
            <p:ph idx="1"/>
          </p:nvPr>
        </p:nvSpPr>
        <p:spPr>
          <a:xfrm>
            <a:off x="572493" y="2071316"/>
            <a:ext cx="6713552" cy="4119172"/>
          </a:xfrm>
        </p:spPr>
        <p:txBody>
          <a:bodyPr anchor="t">
            <a:normAutofit/>
          </a:bodyPr>
          <a:lstStyle/>
          <a:p>
            <a:pPr marL="0" indent="0">
              <a:buNone/>
            </a:pPr>
            <a:r>
              <a:rPr lang="en-GB" sz="2200" b="1" dirty="0"/>
              <a:t>Each of </a:t>
            </a:r>
            <a:r>
              <a:rPr lang="en-GB" sz="2200" b="1"/>
              <a:t>the seven tasks will be combined and submitted to form Assessment 1 </a:t>
            </a:r>
          </a:p>
          <a:p>
            <a:r>
              <a:rPr lang="en-GB" sz="2200" dirty="0"/>
              <a:t>Compile a GANTT chart which illustrates the tasks you have to complete to achieve your employment goals</a:t>
            </a:r>
          </a:p>
          <a:p>
            <a:r>
              <a:rPr lang="en-GB" sz="2200" dirty="0"/>
              <a:t>You will find examples of these in the </a:t>
            </a:r>
            <a:r>
              <a:rPr lang="en-GB" sz="2200" b="1" dirty="0"/>
              <a:t>week 7 </a:t>
            </a:r>
            <a:r>
              <a:rPr lang="en-GB" sz="2200" dirty="0"/>
              <a:t>tile on the Moodle page, along with a template that you can use.</a:t>
            </a:r>
          </a:p>
          <a:p>
            <a:r>
              <a:rPr lang="en-GB" sz="2200" dirty="0"/>
              <a:t>200 words (equivalent)</a:t>
            </a:r>
          </a:p>
          <a:p>
            <a:endParaRPr lang="en-GB" sz="2200" dirty="0"/>
          </a:p>
        </p:txBody>
      </p:sp>
      <p:pic>
        <p:nvPicPr>
          <p:cNvPr id="4" name="Picture 3" descr="A graph with orange rectangular shapes&#10;&#10;Description automatically generated with medium confidence">
            <a:extLst>
              <a:ext uri="{FF2B5EF4-FFF2-40B4-BE49-F238E27FC236}">
                <a16:creationId xmlns:a16="http://schemas.microsoft.com/office/drawing/2014/main" id="{98B407EE-C265-7E1D-6750-908EF7C2F85F}"/>
              </a:ext>
            </a:extLst>
          </p:cNvPr>
          <p:cNvPicPr>
            <a:picLocks noChangeAspect="1"/>
          </p:cNvPicPr>
          <p:nvPr/>
        </p:nvPicPr>
        <p:blipFill>
          <a:blip r:embed="rId2"/>
          <a:srcRect l="18400" r="22915"/>
          <a:stretch/>
        </p:blipFill>
        <p:spPr>
          <a:xfrm>
            <a:off x="7678443" y="2082646"/>
            <a:ext cx="3941064" cy="4096512"/>
          </a:xfrm>
          <a:prstGeom prst="rect">
            <a:avLst/>
          </a:prstGeom>
          <a:ln>
            <a:solidFill>
              <a:srgbClr val="0070C0"/>
            </a:solidFill>
          </a:ln>
        </p:spPr>
      </p:pic>
    </p:spTree>
    <p:extLst>
      <p:ext uri="{BB962C8B-B14F-4D97-AF65-F5344CB8AC3E}">
        <p14:creationId xmlns:p14="http://schemas.microsoft.com/office/powerpoint/2010/main" val="17213277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96F40D-9056-88C6-E6D2-1D8421A72AEC}"/>
              </a:ext>
            </a:extLst>
          </p:cNvPr>
          <p:cNvSpPr>
            <a:spLocks noGrp="1"/>
          </p:cNvSpPr>
          <p:nvPr>
            <p:ph type="title"/>
          </p:nvPr>
        </p:nvSpPr>
        <p:spPr>
          <a:xfrm>
            <a:off x="1371599" y="294538"/>
            <a:ext cx="9895951" cy="1033669"/>
          </a:xfrm>
        </p:spPr>
        <p:txBody>
          <a:bodyPr>
            <a:normAutofit/>
          </a:bodyPr>
          <a:lstStyle/>
          <a:p>
            <a:pPr algn="ctr"/>
            <a:r>
              <a:rPr lang="en-GB" sz="6000" b="1">
                <a:solidFill>
                  <a:srgbClr val="FFFFFF"/>
                </a:solidFill>
                <a:latin typeface="+mn-lt"/>
              </a:rPr>
              <a:t>Independent Activity </a:t>
            </a:r>
          </a:p>
        </p:txBody>
      </p:sp>
      <p:sp>
        <p:nvSpPr>
          <p:cNvPr id="3" name="Content Placeholder 2">
            <a:extLst>
              <a:ext uri="{FF2B5EF4-FFF2-40B4-BE49-F238E27FC236}">
                <a16:creationId xmlns:a16="http://schemas.microsoft.com/office/drawing/2014/main" id="{372CEAC2-5CE9-1F3C-D06E-A66B577273EF}"/>
              </a:ext>
            </a:extLst>
          </p:cNvPr>
          <p:cNvSpPr>
            <a:spLocks noGrp="1"/>
          </p:cNvSpPr>
          <p:nvPr>
            <p:ph idx="1"/>
          </p:nvPr>
        </p:nvSpPr>
        <p:spPr>
          <a:xfrm>
            <a:off x="1233982" y="2198749"/>
            <a:ext cx="9724031" cy="3683358"/>
          </a:xfrm>
        </p:spPr>
        <p:txBody>
          <a:bodyPr anchor="ctr">
            <a:normAutofit/>
          </a:bodyPr>
          <a:lstStyle/>
          <a:p>
            <a:r>
              <a:rPr lang="en-GB" sz="2400" b="1" dirty="0">
                <a:ea typeface="+mn-lt"/>
                <a:cs typeface="+mn-lt"/>
              </a:rPr>
              <a:t>What are my career goals?</a:t>
            </a:r>
            <a:endParaRPr lang="en-GB" sz="2400" dirty="0">
              <a:ea typeface="Calibri" panose="020F0502020204030204"/>
              <a:cs typeface="Calibri" panose="020F0502020204030204"/>
            </a:endParaRPr>
          </a:p>
          <a:p>
            <a:r>
              <a:rPr lang="en-GB" sz="2400" b="1" dirty="0">
                <a:ea typeface="+mn-lt"/>
                <a:cs typeface="+mn-lt"/>
              </a:rPr>
              <a:t>What tasks are required to achieve these goals?</a:t>
            </a:r>
            <a:endParaRPr lang="en-GB" dirty="0"/>
          </a:p>
          <a:p>
            <a:r>
              <a:rPr lang="en-GB" sz="2400" b="1" dirty="0">
                <a:ea typeface="+mn-lt"/>
                <a:cs typeface="+mn-lt"/>
              </a:rPr>
              <a:t>What is the start date and duration for each task?</a:t>
            </a:r>
            <a:endParaRPr lang="en-GB" dirty="0"/>
          </a:p>
          <a:p>
            <a:r>
              <a:rPr lang="en-GB" sz="2400" b="1" dirty="0">
                <a:ea typeface="+mn-lt"/>
                <a:cs typeface="+mn-lt"/>
              </a:rPr>
              <a:t>What is the deadline for each task or milestone?</a:t>
            </a:r>
            <a:endParaRPr lang="en-GB" dirty="0"/>
          </a:p>
          <a:p>
            <a:r>
              <a:rPr lang="en-GB" sz="2400" b="1" dirty="0">
                <a:ea typeface="+mn-lt"/>
                <a:cs typeface="+mn-lt"/>
              </a:rPr>
              <a:t>Which tasks depend on others to be completed first?</a:t>
            </a:r>
            <a:endParaRPr lang="en-GB" dirty="0"/>
          </a:p>
          <a:p>
            <a:endParaRPr lang="en-GB" sz="2400" b="1" dirty="0">
              <a:ea typeface="Calibri"/>
              <a:cs typeface="Calibri"/>
            </a:endParaRPr>
          </a:p>
          <a:p>
            <a:endParaRPr lang="en-GB" sz="2400">
              <a:ea typeface="Calibri"/>
              <a:cs typeface="Calibri"/>
            </a:endParaRPr>
          </a:p>
        </p:txBody>
      </p:sp>
    </p:spTree>
    <p:extLst>
      <p:ext uri="{BB962C8B-B14F-4D97-AF65-F5344CB8AC3E}">
        <p14:creationId xmlns:p14="http://schemas.microsoft.com/office/powerpoint/2010/main" val="15070344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FD5B0-8258-3A9C-CE3D-ACB98FC3CA7C}"/>
              </a:ext>
            </a:extLst>
          </p:cNvPr>
          <p:cNvSpPr>
            <a:spLocks noGrp="1"/>
          </p:cNvSpPr>
          <p:nvPr>
            <p:ph type="title"/>
          </p:nvPr>
        </p:nvSpPr>
        <p:spPr/>
        <p:txBody>
          <a:bodyPr>
            <a:normAutofit/>
          </a:bodyPr>
          <a:lstStyle/>
          <a:p>
            <a:pPr algn="ctr"/>
            <a:r>
              <a:rPr lang="en-GB" sz="5400" b="1">
                <a:latin typeface="+mn-lt"/>
              </a:rPr>
              <a:t>Reference List </a:t>
            </a:r>
          </a:p>
        </p:txBody>
      </p:sp>
      <p:sp>
        <p:nvSpPr>
          <p:cNvPr id="3" name="Content Placeholder 2">
            <a:extLst>
              <a:ext uri="{FF2B5EF4-FFF2-40B4-BE49-F238E27FC236}">
                <a16:creationId xmlns:a16="http://schemas.microsoft.com/office/drawing/2014/main" id="{4B6332DF-EB0E-5C7D-3513-6C62F202E5E1}"/>
              </a:ext>
            </a:extLst>
          </p:cNvPr>
          <p:cNvSpPr>
            <a:spLocks noGrp="1"/>
          </p:cNvSpPr>
          <p:nvPr>
            <p:ph idx="1"/>
          </p:nvPr>
        </p:nvSpPr>
        <p:spPr>
          <a:xfrm>
            <a:off x="1178118" y="1825625"/>
            <a:ext cx="9569395" cy="4351338"/>
          </a:xfrm>
        </p:spPr>
        <p:txBody>
          <a:bodyPr>
            <a:normAutofit fontScale="85000" lnSpcReduction="10000"/>
          </a:bodyPr>
          <a:lstStyle/>
          <a:p>
            <a:pPr marL="0" indent="0">
              <a:buNone/>
            </a:pPr>
            <a:r>
              <a:rPr lang="en-GB"/>
              <a:t>Berriet-Solliec, M., </a:t>
            </a:r>
            <a:r>
              <a:rPr lang="en-GB" err="1"/>
              <a:t>Larbathe</a:t>
            </a:r>
            <a:r>
              <a:rPr lang="en-GB"/>
              <a:t>, P. and Laurent, C. (2014) Goals of evaluations and types of evidence. Evaluation. 20 (2): pp. 195-193</a:t>
            </a:r>
          </a:p>
          <a:p>
            <a:pPr marL="0" indent="0">
              <a:buNone/>
            </a:pPr>
            <a:r>
              <a:rPr lang="en-GB"/>
              <a:t>Oppenheim, B. W., </a:t>
            </a:r>
            <a:r>
              <a:rPr lang="en-GB" err="1"/>
              <a:t>Murman</a:t>
            </a:r>
            <a:r>
              <a:rPr lang="en-GB"/>
              <a:t>, E. M., and </a:t>
            </a:r>
            <a:r>
              <a:rPr lang="en-GB" err="1"/>
              <a:t>Secor</a:t>
            </a:r>
            <a:r>
              <a:rPr lang="en-GB"/>
              <a:t>, D. A. (2011) ‘Lean enablers for systems engineering’. </a:t>
            </a:r>
            <a:r>
              <a:rPr lang="en-GB" i="1"/>
              <a:t>Systems Engineering</a:t>
            </a:r>
            <a:r>
              <a:rPr lang="en-GB"/>
              <a:t>, 14(1): pp. 29-55. </a:t>
            </a:r>
          </a:p>
          <a:p>
            <a:pPr marL="0" indent="0">
              <a:buNone/>
            </a:pPr>
            <a:r>
              <a:rPr lang="en-GB"/>
              <a:t>Simon, P. and Murray-Webster. R. (2018) Starting Out in Project Management, Association for Project Management, 2018. ProQuest </a:t>
            </a:r>
            <a:r>
              <a:rPr lang="en-GB" err="1"/>
              <a:t>Ebook</a:t>
            </a:r>
            <a:r>
              <a:rPr lang="en-GB"/>
              <a:t> </a:t>
            </a:r>
            <a:r>
              <a:rPr lang="en-GB" err="1"/>
              <a:t>Central,http</a:t>
            </a:r>
            <a:r>
              <a:rPr lang="en-GB"/>
              <a:t>://ebookcentral.proquest.com/lib/trinity/</a:t>
            </a:r>
            <a:r>
              <a:rPr lang="en-GB" err="1"/>
              <a:t>detail.action?docID</a:t>
            </a:r>
            <a:r>
              <a:rPr lang="en-GB"/>
              <a:t>=6348574.Created from trinity on 2023-07-14 12:35:33</a:t>
            </a:r>
          </a:p>
          <a:p>
            <a:pPr marL="0" indent="0">
              <a:buNone/>
            </a:pPr>
            <a:r>
              <a:rPr lang="en-GB"/>
              <a:t>Womack. J.P., Jones, D.T. and </a:t>
            </a:r>
            <a:r>
              <a:rPr lang="en-GB" err="1"/>
              <a:t>Roos</a:t>
            </a:r>
            <a:r>
              <a:rPr lang="en-GB"/>
              <a:t>, D. (1990) </a:t>
            </a:r>
            <a:r>
              <a:rPr lang="en-GB" i="1"/>
              <a:t>The Machine That Changed the World: The Story of Lean Production.</a:t>
            </a:r>
            <a:r>
              <a:rPr lang="en-GB"/>
              <a:t> New York: Rawson Associates. </a:t>
            </a:r>
          </a:p>
          <a:p>
            <a:pPr marL="0" indent="0">
              <a:buNone/>
            </a:pPr>
            <a:endParaRPr lang="en-GB"/>
          </a:p>
          <a:p>
            <a:pPr marL="0" indent="0">
              <a:buNone/>
            </a:pPr>
            <a:r>
              <a:rPr lang="en-GB"/>
              <a:t> </a:t>
            </a:r>
          </a:p>
        </p:txBody>
      </p:sp>
    </p:spTree>
    <p:extLst>
      <p:ext uri="{BB962C8B-B14F-4D97-AF65-F5344CB8AC3E}">
        <p14:creationId xmlns:p14="http://schemas.microsoft.com/office/powerpoint/2010/main" val="1588150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5488</Words>
  <Application>Microsoft Office PowerPoint</Application>
  <PresentationFormat>Widescreen</PresentationFormat>
  <Paragraphs>481</Paragraphs>
  <Slides>48</Slides>
  <Notes>42</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48</vt:i4>
      </vt:variant>
    </vt:vector>
  </HeadingPairs>
  <TitlesOfParts>
    <vt:vector size="55" baseType="lpstr">
      <vt:lpstr>Myriad Pro</vt:lpstr>
      <vt:lpstr>Arial</vt:lpstr>
      <vt:lpstr>Calibri</vt:lpstr>
      <vt:lpstr>Calibri Light</vt:lpstr>
      <vt:lpstr>Verdana</vt:lpstr>
      <vt:lpstr>Office Theme</vt:lpstr>
      <vt:lpstr>20140311PresentationUWTSDTemplate</vt:lpstr>
      <vt:lpstr>Project Management </vt:lpstr>
      <vt:lpstr>Contents Page</vt:lpstr>
      <vt:lpstr>Aims and Objectives </vt:lpstr>
      <vt:lpstr>At First Glance</vt:lpstr>
      <vt:lpstr>Activity 1 - Dots</vt:lpstr>
      <vt:lpstr>Activity 2- Mental Agility</vt:lpstr>
      <vt:lpstr>PowerPoint Presentation</vt:lpstr>
      <vt:lpstr>Definition of Decision Making</vt:lpstr>
      <vt:lpstr>Problem Solving &amp; Decision Making</vt:lpstr>
      <vt:lpstr>Types of Problems </vt:lpstr>
      <vt:lpstr>Provide Examples</vt:lpstr>
      <vt:lpstr>Problem Solving &amp; Decision Making</vt:lpstr>
      <vt:lpstr>Diagnosing Problems</vt:lpstr>
      <vt:lpstr>Problems in Health and Social Care</vt:lpstr>
      <vt:lpstr>Problems in Health and Social Care</vt:lpstr>
      <vt:lpstr>Problems can be Diagnosed through…</vt:lpstr>
      <vt:lpstr>Initial Analysis</vt:lpstr>
      <vt:lpstr>What Next?</vt:lpstr>
      <vt:lpstr>PowerPoint Presentation</vt:lpstr>
      <vt:lpstr>Problem Solving </vt:lpstr>
      <vt:lpstr>IDEA</vt:lpstr>
      <vt:lpstr>Discussion… </vt:lpstr>
      <vt:lpstr>Possible Approach</vt:lpstr>
      <vt:lpstr>Activity 1- Problem Solving Scenario</vt:lpstr>
      <vt:lpstr>The Importance of Goal Setting </vt:lpstr>
      <vt:lpstr>The Importance of Goal Setting  </vt:lpstr>
      <vt:lpstr>PowerPoint Presentation</vt:lpstr>
      <vt:lpstr>Activity 2 Setting Your Own  SMART Goal</vt:lpstr>
      <vt:lpstr>Evaluating Goals </vt:lpstr>
      <vt:lpstr>Project Management </vt:lpstr>
      <vt:lpstr>Recent Innovative Projects in H&amp;SC</vt:lpstr>
      <vt:lpstr>Recent Innovative Projects in H&amp;SC</vt:lpstr>
      <vt:lpstr>PowerPoint Presentation</vt:lpstr>
      <vt:lpstr>Initiation </vt:lpstr>
      <vt:lpstr>Planning </vt:lpstr>
      <vt:lpstr>Execution </vt:lpstr>
      <vt:lpstr>Monitoring and Control </vt:lpstr>
      <vt:lpstr>Closing</vt:lpstr>
      <vt:lpstr>Project Management - My Career</vt:lpstr>
      <vt:lpstr>Gantt Chart</vt:lpstr>
      <vt:lpstr>Gantt Chart - Components</vt:lpstr>
      <vt:lpstr>Gantt Chart - Dependencies</vt:lpstr>
      <vt:lpstr>Gantt Chart - Progress</vt:lpstr>
      <vt:lpstr>Gantt Chart – Tasks in it</vt:lpstr>
      <vt:lpstr>Gantt Chart – How to Make it?</vt:lpstr>
      <vt:lpstr>Task 6- Gantt Chart</vt:lpstr>
      <vt:lpstr>Independent Activity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Jonathan Wyatt</dc:creator>
  <cp:lastModifiedBy>Joanne Davies (Yr Athrofa)</cp:lastModifiedBy>
  <cp:revision>34</cp:revision>
  <dcterms:created xsi:type="dcterms:W3CDTF">2023-07-13T09:45:32Z</dcterms:created>
  <dcterms:modified xsi:type="dcterms:W3CDTF">2026-05-14T08:11:12Z</dcterms:modified>
</cp:coreProperties>
</file>