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7"/>
  </p:notesMasterIdLst>
  <p:sldIdLst>
    <p:sldId id="256" r:id="rId2"/>
    <p:sldId id="259" r:id="rId3"/>
    <p:sldId id="258" r:id="rId4"/>
    <p:sldId id="260"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9"/>
  </p:normalViewPr>
  <p:slideViewPr>
    <p:cSldViewPr snapToGrid="0" snapToObjects="1">
      <p:cViewPr varScale="1">
        <p:scale>
          <a:sx n="104" d="100"/>
          <a:sy n="104" d="100"/>
        </p:scale>
        <p:origin x="8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6BC852-EBF8-BF44-87A7-A43615FCAF9F}" type="datetimeFigureOut">
              <a:rPr lang="en-US" smtClean="0"/>
              <a:t>3/17/22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D0BDD-1177-2D42-BFC5-68B47E884A97}" type="slidenum">
              <a:rPr lang="en-US" smtClean="0"/>
              <a:t>‹#›</a:t>
            </a:fld>
            <a:endParaRPr lang="en-US"/>
          </a:p>
        </p:txBody>
      </p:sp>
    </p:spTree>
    <p:extLst>
      <p:ext uri="{BB962C8B-B14F-4D97-AF65-F5344CB8AC3E}">
        <p14:creationId xmlns:p14="http://schemas.microsoft.com/office/powerpoint/2010/main" val="2547725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49D0BDD-1177-2D42-BFC5-68B47E884A97}" type="slidenum">
              <a:rPr lang="en-US" smtClean="0"/>
              <a:t>1</a:t>
            </a:fld>
            <a:endParaRPr lang="en-US"/>
          </a:p>
        </p:txBody>
      </p:sp>
    </p:spTree>
    <p:extLst>
      <p:ext uri="{BB962C8B-B14F-4D97-AF65-F5344CB8AC3E}">
        <p14:creationId xmlns:p14="http://schemas.microsoft.com/office/powerpoint/2010/main" val="2782021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49D0BDD-1177-2D42-BFC5-68B47E884A97}" type="slidenum">
              <a:rPr lang="en-US" smtClean="0"/>
              <a:t>2</a:t>
            </a:fld>
            <a:endParaRPr lang="en-US"/>
          </a:p>
        </p:txBody>
      </p:sp>
    </p:spTree>
    <p:extLst>
      <p:ext uri="{BB962C8B-B14F-4D97-AF65-F5344CB8AC3E}">
        <p14:creationId xmlns:p14="http://schemas.microsoft.com/office/powerpoint/2010/main" val="1579712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49D0BDD-1177-2D42-BFC5-68B47E884A97}" type="slidenum">
              <a:rPr lang="en-US" smtClean="0"/>
              <a:t>4</a:t>
            </a:fld>
            <a:endParaRPr lang="en-US"/>
          </a:p>
        </p:txBody>
      </p:sp>
    </p:spTree>
    <p:extLst>
      <p:ext uri="{BB962C8B-B14F-4D97-AF65-F5344CB8AC3E}">
        <p14:creationId xmlns:p14="http://schemas.microsoft.com/office/powerpoint/2010/main" val="543987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577929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498741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3860613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3E5EA57-6473-7541-A0AA-5C0A88DD2A82}" type="datetimeFigureOut">
              <a:rPr lang="en-US" smtClean="0"/>
              <a:t>3/17/22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3542198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3E5EA57-6473-7541-A0AA-5C0A88DD2A82}" type="datetimeFigureOut">
              <a:rPr lang="en-US" smtClean="0"/>
              <a:t>3/17/22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43954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678624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586971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242619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3E5EA57-6473-7541-A0AA-5C0A88DD2A82}" type="datetimeFigureOut">
              <a:rPr lang="en-US" smtClean="0"/>
              <a:t>3/17/22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2728456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3E5EA57-6473-7541-A0AA-5C0A88DD2A82}" type="datetimeFigureOut">
              <a:rPr lang="en-US" smtClean="0"/>
              <a:t>3/17/22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2083102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3412834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108979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3429704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687373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20825591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21315370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E5EA57-6473-7541-A0AA-5C0A88DD2A82}" type="datetimeFigureOut">
              <a:rPr lang="en-US" smtClean="0"/>
              <a:t>3/17/22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E83422-2395-B84C-B1A8-7BB16DE829EB}" type="slidenum">
              <a:rPr lang="en-US" smtClean="0"/>
              <a:t>‹#›</a:t>
            </a:fld>
            <a:endParaRPr lang="en-US"/>
          </a:p>
        </p:txBody>
      </p:sp>
    </p:spTree>
    <p:extLst>
      <p:ext uri="{BB962C8B-B14F-4D97-AF65-F5344CB8AC3E}">
        <p14:creationId xmlns:p14="http://schemas.microsoft.com/office/powerpoint/2010/main" val="2715558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3E5EA57-6473-7541-A0AA-5C0A88DD2A82}" type="datetimeFigureOut">
              <a:rPr lang="en-US" smtClean="0"/>
              <a:t>3/17/22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EE83422-2395-B84C-B1A8-7BB16DE829EB}" type="slidenum">
              <a:rPr lang="en-US" smtClean="0"/>
              <a:t>‹#›</a:t>
            </a:fld>
            <a:endParaRPr lang="en-US"/>
          </a:p>
        </p:txBody>
      </p:sp>
    </p:spTree>
    <p:extLst>
      <p:ext uri="{BB962C8B-B14F-4D97-AF65-F5344CB8AC3E}">
        <p14:creationId xmlns:p14="http://schemas.microsoft.com/office/powerpoint/2010/main" val="2985981129"/>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monday.com/" TargetMode="External"/><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 Id="rId9" Type="http://schemas.openxmlformats.org/officeDocument/2006/relationships/hyperlink" Target="https://www.mondaycampaigns.org/"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nhs.uk/live-well/eat-wel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jpe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gov.uk/government/news/new-campaign-launched-to-help-parents-improve-childrens-diet" TargetMode="External"/><Relationship Id="rId5" Type="http://schemas.openxmlformats.org/officeDocument/2006/relationships/hyperlink" Target="https://www.eatingwell.com/gallery/12307/easy-plant-based-recipes-for-beginners/" TargetMode="External"/><Relationship Id="rId4" Type="http://schemas.openxmlformats.org/officeDocument/2006/relationships/hyperlink" Target="https://www.mondaycampaigns.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mondaycampaign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4198-E56B-3A4F-9973-69CCC9A2AD19}"/>
              </a:ext>
            </a:extLst>
          </p:cNvPr>
          <p:cNvSpPr>
            <a:spLocks noGrp="1"/>
          </p:cNvSpPr>
          <p:nvPr>
            <p:ph type="ctrTitle"/>
          </p:nvPr>
        </p:nvSpPr>
        <p:spPr>
          <a:xfrm>
            <a:off x="6492875" y="-769573"/>
            <a:ext cx="7480301" cy="649287"/>
          </a:xfrm>
        </p:spPr>
        <p:txBody>
          <a:bodyPr>
            <a:normAutofit fontScale="90000"/>
          </a:bodyPr>
          <a:lstStyle/>
          <a:p>
            <a:r>
              <a:rPr lang="en-US" sz="2000" dirty="0"/>
              <a:t>Mindfulness – The Monday Campaign</a:t>
            </a:r>
            <a:br>
              <a:rPr lang="en-US" sz="2000" dirty="0"/>
            </a:br>
            <a:r>
              <a:rPr lang="en-US" sz="2000" i="1" dirty="0"/>
              <a:t>turn a miserable Monday into a motivated Monday</a:t>
            </a:r>
          </a:p>
        </p:txBody>
      </p:sp>
      <p:sp>
        <p:nvSpPr>
          <p:cNvPr id="3" name="Subtitle 2">
            <a:extLst>
              <a:ext uri="{FF2B5EF4-FFF2-40B4-BE49-F238E27FC236}">
                <a16:creationId xmlns:a16="http://schemas.microsoft.com/office/drawing/2014/main" id="{2BB62F0D-1517-9F48-BA3C-808F32C33026}"/>
              </a:ext>
            </a:extLst>
          </p:cNvPr>
          <p:cNvSpPr>
            <a:spLocks noGrp="1"/>
          </p:cNvSpPr>
          <p:nvPr>
            <p:ph type="subTitle" idx="1"/>
          </p:nvPr>
        </p:nvSpPr>
        <p:spPr>
          <a:xfrm>
            <a:off x="2697618" y="1393804"/>
            <a:ext cx="6509131" cy="985704"/>
          </a:xfrm>
        </p:spPr>
        <p:txBody>
          <a:bodyPr>
            <a:normAutofit fontScale="92500" lnSpcReduction="20000"/>
          </a:bodyPr>
          <a:lstStyle/>
          <a:p>
            <a:r>
              <a:rPr lang="en-US" sz="1800" b="1" dirty="0">
                <a:solidFill>
                  <a:schemeClr val="tx1"/>
                </a:solidFill>
              </a:rPr>
              <a:t>To find out more, our conference meeting will be held on 03.03.2022 at 2pm at St Johns Hotel, B28 9QB, also catch up on 02.03 at local community </a:t>
            </a:r>
            <a:r>
              <a:rPr lang="en-US" sz="1800" b="1" dirty="0" err="1">
                <a:solidFill>
                  <a:schemeClr val="tx1"/>
                </a:solidFill>
              </a:rPr>
              <a:t>centre</a:t>
            </a:r>
            <a:r>
              <a:rPr lang="en-US" sz="1800" b="1" dirty="0">
                <a:solidFill>
                  <a:schemeClr val="tx1"/>
                </a:solidFill>
              </a:rPr>
              <a:t> following up with a 2 mile walk to get us going!!!</a:t>
            </a:r>
            <a:endParaRPr lang="en-US" sz="1800" b="1" dirty="0">
              <a:solidFill>
                <a:srgbClr val="7030A0"/>
              </a:solidFill>
            </a:endParaRPr>
          </a:p>
        </p:txBody>
      </p:sp>
      <p:sp>
        <p:nvSpPr>
          <p:cNvPr id="4" name="TextBox 3">
            <a:extLst>
              <a:ext uri="{FF2B5EF4-FFF2-40B4-BE49-F238E27FC236}">
                <a16:creationId xmlns:a16="http://schemas.microsoft.com/office/drawing/2014/main" id="{8463EBA8-9AA3-5941-90BE-94EFAD9B8CEB}"/>
              </a:ext>
            </a:extLst>
          </p:cNvPr>
          <p:cNvSpPr txBox="1"/>
          <p:nvPr/>
        </p:nvSpPr>
        <p:spPr>
          <a:xfrm>
            <a:off x="9357622" y="2202297"/>
            <a:ext cx="2904933" cy="646331"/>
          </a:xfrm>
          <a:prstGeom prst="rect">
            <a:avLst/>
          </a:prstGeom>
          <a:noFill/>
        </p:spPr>
        <p:txBody>
          <a:bodyPr wrap="square" rtlCol="0">
            <a:spAutoFit/>
          </a:bodyPr>
          <a:lstStyle/>
          <a:p>
            <a:r>
              <a:rPr lang="en-US" dirty="0"/>
              <a:t>Destress Monday… relax your mind and thoughts</a:t>
            </a:r>
          </a:p>
        </p:txBody>
      </p:sp>
      <p:sp>
        <p:nvSpPr>
          <p:cNvPr id="5" name="TextBox 4">
            <a:extLst>
              <a:ext uri="{FF2B5EF4-FFF2-40B4-BE49-F238E27FC236}">
                <a16:creationId xmlns:a16="http://schemas.microsoft.com/office/drawing/2014/main" id="{19D490F9-B7F9-8346-ADE6-55D85D85766E}"/>
              </a:ext>
            </a:extLst>
          </p:cNvPr>
          <p:cNvSpPr txBox="1"/>
          <p:nvPr/>
        </p:nvSpPr>
        <p:spPr>
          <a:xfrm>
            <a:off x="9551760" y="3554711"/>
            <a:ext cx="2516659" cy="923330"/>
          </a:xfrm>
          <a:prstGeom prst="rect">
            <a:avLst/>
          </a:prstGeom>
          <a:noFill/>
        </p:spPr>
        <p:txBody>
          <a:bodyPr wrap="square" rtlCol="0">
            <a:spAutoFit/>
          </a:bodyPr>
          <a:lstStyle/>
          <a:p>
            <a:r>
              <a:rPr lang="en-US" dirty="0"/>
              <a:t>Meat-free Monday…</a:t>
            </a:r>
          </a:p>
          <a:p>
            <a:r>
              <a:rPr lang="en-US" dirty="0"/>
              <a:t>give it a </a:t>
            </a:r>
            <a:r>
              <a:rPr lang="en-US" dirty="0" err="1"/>
              <a:t>go..see</a:t>
            </a:r>
            <a:r>
              <a:rPr lang="en-US" dirty="0"/>
              <a:t> the difference over time</a:t>
            </a:r>
          </a:p>
        </p:txBody>
      </p:sp>
      <p:sp>
        <p:nvSpPr>
          <p:cNvPr id="6" name="TextBox 5">
            <a:extLst>
              <a:ext uri="{FF2B5EF4-FFF2-40B4-BE49-F238E27FC236}">
                <a16:creationId xmlns:a16="http://schemas.microsoft.com/office/drawing/2014/main" id="{8149D514-861A-A646-A024-B00843A46453}"/>
              </a:ext>
            </a:extLst>
          </p:cNvPr>
          <p:cNvSpPr txBox="1"/>
          <p:nvPr/>
        </p:nvSpPr>
        <p:spPr>
          <a:xfrm>
            <a:off x="87526" y="3314108"/>
            <a:ext cx="2946957" cy="923330"/>
          </a:xfrm>
          <a:prstGeom prst="rect">
            <a:avLst/>
          </a:prstGeom>
          <a:noFill/>
        </p:spPr>
        <p:txBody>
          <a:bodyPr wrap="square" rtlCol="0">
            <a:spAutoFit/>
          </a:bodyPr>
          <a:lstStyle/>
          <a:p>
            <a:r>
              <a:rPr lang="en-US" dirty="0"/>
              <a:t>Quit on Monday..</a:t>
            </a:r>
          </a:p>
          <a:p>
            <a:r>
              <a:rPr lang="en-US" dirty="0"/>
              <a:t>start of the week by putting your health first </a:t>
            </a:r>
          </a:p>
        </p:txBody>
      </p:sp>
      <p:sp>
        <p:nvSpPr>
          <p:cNvPr id="7" name="TextBox 6">
            <a:extLst>
              <a:ext uri="{FF2B5EF4-FFF2-40B4-BE49-F238E27FC236}">
                <a16:creationId xmlns:a16="http://schemas.microsoft.com/office/drawing/2014/main" id="{482BB09C-94B1-4F4A-9AE2-698EBC9E329B}"/>
              </a:ext>
            </a:extLst>
          </p:cNvPr>
          <p:cNvSpPr txBox="1"/>
          <p:nvPr/>
        </p:nvSpPr>
        <p:spPr>
          <a:xfrm>
            <a:off x="87527" y="1984206"/>
            <a:ext cx="2946957" cy="923330"/>
          </a:xfrm>
          <a:prstGeom prst="rect">
            <a:avLst/>
          </a:prstGeom>
          <a:noFill/>
        </p:spPr>
        <p:txBody>
          <a:bodyPr wrap="square" rtlCol="0">
            <a:spAutoFit/>
          </a:bodyPr>
          <a:lstStyle/>
          <a:p>
            <a:r>
              <a:rPr lang="en-US" dirty="0"/>
              <a:t>Move it Monday…get the blood flowing and shake off that laziness</a:t>
            </a:r>
          </a:p>
        </p:txBody>
      </p:sp>
      <p:pic>
        <p:nvPicPr>
          <p:cNvPr id="1032" name="Picture 8" descr="Thinking of quitting smoking? Today's the day">
            <a:extLst>
              <a:ext uri="{FF2B5EF4-FFF2-40B4-BE49-F238E27FC236}">
                <a16:creationId xmlns:a16="http://schemas.microsoft.com/office/drawing/2014/main" id="{35D4D35D-DBDF-7344-B6D8-6F7FADD977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755" y="4264392"/>
            <a:ext cx="2244856" cy="221812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2155A29-5CE1-C543-8FF0-2A9D1BCC034E}"/>
              </a:ext>
            </a:extLst>
          </p:cNvPr>
          <p:cNvSpPr txBox="1"/>
          <p:nvPr/>
        </p:nvSpPr>
        <p:spPr>
          <a:xfrm>
            <a:off x="2526055" y="153754"/>
            <a:ext cx="7025705" cy="707886"/>
          </a:xfrm>
          <a:prstGeom prst="rect">
            <a:avLst/>
          </a:prstGeom>
          <a:noFill/>
        </p:spPr>
        <p:txBody>
          <a:bodyPr wrap="square" rtlCol="0">
            <a:spAutoFit/>
          </a:bodyPr>
          <a:lstStyle/>
          <a:p>
            <a:r>
              <a:rPr lang="en-US" dirty="0"/>
              <a:t>        </a:t>
            </a:r>
            <a:r>
              <a:rPr lang="en-US" sz="2400" b="1" dirty="0"/>
              <a:t>Mindfulness – The Monday Campaign</a:t>
            </a:r>
          </a:p>
          <a:p>
            <a:r>
              <a:rPr lang="en-US" sz="1600" i="1" dirty="0"/>
              <a:t>            Turn a miserable Monday into a motivated Monday!!</a:t>
            </a:r>
          </a:p>
        </p:txBody>
      </p:sp>
      <p:pic>
        <p:nvPicPr>
          <p:cNvPr id="14" name="Picture 2" descr="Cartoon heart character doing side bend stretch exercise 2303249 Vector Art  at Vecteezy">
            <a:extLst>
              <a:ext uri="{FF2B5EF4-FFF2-40B4-BE49-F238E27FC236}">
                <a16:creationId xmlns:a16="http://schemas.microsoft.com/office/drawing/2014/main" id="{1F57BE6F-9D61-4C4F-96F8-8ADC1AE24F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971" y="335475"/>
            <a:ext cx="2273640" cy="1705647"/>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7CA9817B-C8BE-8948-BD76-48FC5738F648}"/>
              </a:ext>
            </a:extLst>
          </p:cNvPr>
          <p:cNvSpPr txBox="1"/>
          <p:nvPr/>
        </p:nvSpPr>
        <p:spPr>
          <a:xfrm>
            <a:off x="198755" y="0"/>
            <a:ext cx="1500100" cy="276999"/>
          </a:xfrm>
          <a:prstGeom prst="rect">
            <a:avLst/>
          </a:prstGeom>
          <a:noFill/>
        </p:spPr>
        <p:txBody>
          <a:bodyPr wrap="square" rtlCol="0">
            <a:spAutoFit/>
          </a:bodyPr>
          <a:lstStyle/>
          <a:p>
            <a:r>
              <a:rPr lang="en-US" sz="1200" dirty="0" err="1"/>
              <a:t>Vecteezy.com</a:t>
            </a:r>
            <a:endParaRPr lang="en-US" sz="1200" dirty="0"/>
          </a:p>
        </p:txBody>
      </p:sp>
      <p:sp>
        <p:nvSpPr>
          <p:cNvPr id="17" name="TextBox 16">
            <a:extLst>
              <a:ext uri="{FF2B5EF4-FFF2-40B4-BE49-F238E27FC236}">
                <a16:creationId xmlns:a16="http://schemas.microsoft.com/office/drawing/2014/main" id="{0A4A3E94-D6A4-BE42-BE54-3E720FE2F9D8}"/>
              </a:ext>
            </a:extLst>
          </p:cNvPr>
          <p:cNvSpPr txBox="1"/>
          <p:nvPr/>
        </p:nvSpPr>
        <p:spPr>
          <a:xfrm>
            <a:off x="9611630" y="42437"/>
            <a:ext cx="3157538" cy="276999"/>
          </a:xfrm>
          <a:prstGeom prst="rect">
            <a:avLst/>
          </a:prstGeom>
          <a:noFill/>
        </p:spPr>
        <p:txBody>
          <a:bodyPr wrap="square" rtlCol="0">
            <a:spAutoFit/>
          </a:bodyPr>
          <a:lstStyle/>
          <a:p>
            <a:r>
              <a:rPr lang="en-US" sz="1200" dirty="0" err="1"/>
              <a:t>Eisinger</a:t>
            </a:r>
            <a:r>
              <a:rPr lang="en-US" sz="1200" dirty="0"/>
              <a:t>, A 2019</a:t>
            </a:r>
          </a:p>
        </p:txBody>
      </p:sp>
      <p:sp>
        <p:nvSpPr>
          <p:cNvPr id="18" name="TextBox 17">
            <a:extLst>
              <a:ext uri="{FF2B5EF4-FFF2-40B4-BE49-F238E27FC236}">
                <a16:creationId xmlns:a16="http://schemas.microsoft.com/office/drawing/2014/main" id="{47382B75-13BC-C449-A2E4-326348B638EC}"/>
              </a:ext>
            </a:extLst>
          </p:cNvPr>
          <p:cNvSpPr txBox="1"/>
          <p:nvPr/>
        </p:nvSpPr>
        <p:spPr>
          <a:xfrm>
            <a:off x="201538" y="6460707"/>
            <a:ext cx="1737540" cy="461665"/>
          </a:xfrm>
          <a:prstGeom prst="rect">
            <a:avLst/>
          </a:prstGeom>
          <a:noFill/>
        </p:spPr>
        <p:txBody>
          <a:bodyPr wrap="square" rtlCol="0">
            <a:spAutoFit/>
          </a:bodyPr>
          <a:lstStyle/>
          <a:p>
            <a:r>
              <a:rPr lang="en-US" sz="1200" dirty="0" err="1"/>
              <a:t>Medicalnewstoday.com</a:t>
            </a:r>
            <a:r>
              <a:rPr lang="en-US" sz="1200" dirty="0"/>
              <a:t> 2019</a:t>
            </a:r>
          </a:p>
        </p:txBody>
      </p:sp>
      <p:pic>
        <p:nvPicPr>
          <p:cNvPr id="19" name="Picture 6" descr="25 meat-free recipes for Mondays | Australia's Best Recipes">
            <a:extLst>
              <a:ext uri="{FF2B5EF4-FFF2-40B4-BE49-F238E27FC236}">
                <a16:creationId xmlns:a16="http://schemas.microsoft.com/office/drawing/2014/main" id="{4378D903-23A0-2443-A35B-F57B66EE01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11630" y="4440623"/>
            <a:ext cx="2500053" cy="214630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479E9739-7C06-B14E-A3D7-04723B2B50F5}"/>
              </a:ext>
            </a:extLst>
          </p:cNvPr>
          <p:cNvSpPr txBox="1"/>
          <p:nvPr/>
        </p:nvSpPr>
        <p:spPr>
          <a:xfrm>
            <a:off x="9551760" y="6538564"/>
            <a:ext cx="1878227" cy="276999"/>
          </a:xfrm>
          <a:prstGeom prst="rect">
            <a:avLst/>
          </a:prstGeom>
          <a:noFill/>
        </p:spPr>
        <p:txBody>
          <a:bodyPr wrap="square" rtlCol="0">
            <a:spAutoFit/>
          </a:bodyPr>
          <a:lstStyle/>
          <a:p>
            <a:r>
              <a:rPr lang="en-US" sz="1200" dirty="0" err="1"/>
              <a:t>Bestrecipes.com.au</a:t>
            </a:r>
            <a:endParaRPr lang="en-US" sz="1200" dirty="0"/>
          </a:p>
        </p:txBody>
      </p:sp>
      <p:sp>
        <p:nvSpPr>
          <p:cNvPr id="9" name="TextBox 8">
            <a:extLst>
              <a:ext uri="{FF2B5EF4-FFF2-40B4-BE49-F238E27FC236}">
                <a16:creationId xmlns:a16="http://schemas.microsoft.com/office/drawing/2014/main" id="{BAE20776-5490-0B44-A26C-D4B390E626F7}"/>
              </a:ext>
            </a:extLst>
          </p:cNvPr>
          <p:cNvSpPr txBox="1"/>
          <p:nvPr/>
        </p:nvSpPr>
        <p:spPr>
          <a:xfrm>
            <a:off x="3978876" y="3476779"/>
            <a:ext cx="2628082" cy="369332"/>
          </a:xfrm>
          <a:prstGeom prst="rect">
            <a:avLst/>
          </a:prstGeom>
          <a:noFill/>
        </p:spPr>
        <p:txBody>
          <a:bodyPr wrap="square" rtlCol="0">
            <a:spAutoFit/>
          </a:bodyPr>
          <a:lstStyle/>
          <a:p>
            <a:r>
              <a:rPr lang="en-US" dirty="0"/>
              <a:t>Kids Cook Monday!</a:t>
            </a:r>
          </a:p>
        </p:txBody>
      </p:sp>
      <p:sp>
        <p:nvSpPr>
          <p:cNvPr id="10" name="TextBox 9">
            <a:extLst>
              <a:ext uri="{FF2B5EF4-FFF2-40B4-BE49-F238E27FC236}">
                <a16:creationId xmlns:a16="http://schemas.microsoft.com/office/drawing/2014/main" id="{DFBFC4F8-883D-4F4A-A1D6-CB58D9D25AB7}"/>
              </a:ext>
            </a:extLst>
          </p:cNvPr>
          <p:cNvSpPr txBox="1"/>
          <p:nvPr/>
        </p:nvSpPr>
        <p:spPr>
          <a:xfrm>
            <a:off x="3978876" y="3775773"/>
            <a:ext cx="4217364" cy="923330"/>
          </a:xfrm>
          <a:prstGeom prst="rect">
            <a:avLst/>
          </a:prstGeom>
          <a:noFill/>
        </p:spPr>
        <p:txBody>
          <a:bodyPr wrap="square" rtlCol="0">
            <a:spAutoFit/>
          </a:bodyPr>
          <a:lstStyle/>
          <a:p>
            <a:r>
              <a:rPr lang="en-US" dirty="0"/>
              <a:t>Make cooking fun with your kids.. and embed some healthy eating habits </a:t>
            </a:r>
          </a:p>
        </p:txBody>
      </p:sp>
      <p:pic>
        <p:nvPicPr>
          <p:cNvPr id="1026" name="Picture 2">
            <a:extLst>
              <a:ext uri="{FF2B5EF4-FFF2-40B4-BE49-F238E27FC236}">
                <a16:creationId xmlns:a16="http://schemas.microsoft.com/office/drawing/2014/main" id="{9E4CEA00-2E08-0949-8909-73542A2229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91427" y="4617095"/>
            <a:ext cx="2628082" cy="190185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EDDFA210-720D-6A4F-9DF8-972EC2FF5650}"/>
              </a:ext>
            </a:extLst>
          </p:cNvPr>
          <p:cNvSpPr txBox="1"/>
          <p:nvPr/>
        </p:nvSpPr>
        <p:spPr>
          <a:xfrm>
            <a:off x="4900935" y="6518946"/>
            <a:ext cx="2628082" cy="276999"/>
          </a:xfrm>
          <a:prstGeom prst="rect">
            <a:avLst/>
          </a:prstGeom>
          <a:noFill/>
        </p:spPr>
        <p:txBody>
          <a:bodyPr wrap="square" rtlCol="0">
            <a:spAutoFit/>
          </a:bodyPr>
          <a:lstStyle/>
          <a:p>
            <a:r>
              <a:rPr lang="en-US" sz="1200" dirty="0" err="1"/>
              <a:t>Mondaycampaigns.org</a:t>
            </a:r>
            <a:endParaRPr lang="en-US" sz="1200" dirty="0"/>
          </a:p>
        </p:txBody>
      </p:sp>
      <p:sp>
        <p:nvSpPr>
          <p:cNvPr id="12" name="TextBox 11">
            <a:extLst>
              <a:ext uri="{FF2B5EF4-FFF2-40B4-BE49-F238E27FC236}">
                <a16:creationId xmlns:a16="http://schemas.microsoft.com/office/drawing/2014/main" id="{B9A0A5CA-14E6-6B49-9E56-C96C1F762E16}"/>
              </a:ext>
            </a:extLst>
          </p:cNvPr>
          <p:cNvSpPr txBox="1"/>
          <p:nvPr/>
        </p:nvSpPr>
        <p:spPr>
          <a:xfrm>
            <a:off x="4143992" y="820312"/>
            <a:ext cx="6116594" cy="369332"/>
          </a:xfrm>
          <a:prstGeom prst="rect">
            <a:avLst/>
          </a:prstGeom>
          <a:noFill/>
        </p:spPr>
        <p:txBody>
          <a:bodyPr wrap="square" rtlCol="0">
            <a:spAutoFit/>
          </a:bodyPr>
          <a:lstStyle/>
          <a:p>
            <a:r>
              <a:rPr lang="en-US" i="1" dirty="0"/>
              <a:t>One Monday at a time…</a:t>
            </a:r>
          </a:p>
        </p:txBody>
      </p:sp>
      <p:pic>
        <p:nvPicPr>
          <p:cNvPr id="24" name="Picture 5" descr="12 Must-Know Yoga Poses for Beginners | SELF">
            <a:extLst>
              <a:ext uri="{FF2B5EF4-FFF2-40B4-BE49-F238E27FC236}">
                <a16:creationId xmlns:a16="http://schemas.microsoft.com/office/drawing/2014/main" id="{EB509F1A-1A2D-B64F-B626-02C0C55CAFE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11630" y="278241"/>
            <a:ext cx="2500053" cy="195588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C2D7BCEB-A330-7847-A501-0BD270438109}"/>
              </a:ext>
            </a:extLst>
          </p:cNvPr>
          <p:cNvSpPr txBox="1"/>
          <p:nvPr/>
        </p:nvSpPr>
        <p:spPr>
          <a:xfrm>
            <a:off x="3608174" y="2411828"/>
            <a:ext cx="4588066" cy="1477328"/>
          </a:xfrm>
          <a:prstGeom prst="rect">
            <a:avLst/>
          </a:prstGeom>
          <a:noFill/>
        </p:spPr>
        <p:txBody>
          <a:bodyPr wrap="square" rtlCol="0">
            <a:spAutoFit/>
          </a:bodyPr>
          <a:lstStyle/>
          <a:p>
            <a:r>
              <a:rPr lang="en-US" dirty="0"/>
              <a:t>For more info visit </a:t>
            </a:r>
            <a:br>
              <a:rPr lang="en-GB" dirty="0">
                <a:hlinkClick r:id="rId8"/>
              </a:rPr>
            </a:br>
            <a:r>
              <a:rPr lang="en-GB" dirty="0">
                <a:hlinkClick r:id="rId9"/>
              </a:rPr>
              <a:t>https://www.mondaycampaigns.com/</a:t>
            </a:r>
            <a:endParaRPr lang="en-GB" dirty="0">
              <a:hlinkClick r:id="rId8"/>
            </a:endParaRPr>
          </a:p>
          <a:p>
            <a:br>
              <a:rPr lang="en-GB" dirty="0"/>
            </a:br>
            <a:endParaRPr lang="en-GB" dirty="0"/>
          </a:p>
          <a:p>
            <a:endParaRPr lang="en-US" dirty="0"/>
          </a:p>
        </p:txBody>
      </p:sp>
    </p:spTree>
    <p:extLst>
      <p:ext uri="{BB962C8B-B14F-4D97-AF65-F5344CB8AC3E}">
        <p14:creationId xmlns:p14="http://schemas.microsoft.com/office/powerpoint/2010/main" val="2064607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94198-E56B-3A4F-9973-69CCC9A2AD19}"/>
              </a:ext>
            </a:extLst>
          </p:cNvPr>
          <p:cNvSpPr>
            <a:spLocks noGrp="1"/>
          </p:cNvSpPr>
          <p:nvPr>
            <p:ph type="ctrTitle"/>
          </p:nvPr>
        </p:nvSpPr>
        <p:spPr>
          <a:xfrm>
            <a:off x="6492875" y="-769573"/>
            <a:ext cx="7480301" cy="649287"/>
          </a:xfrm>
        </p:spPr>
        <p:txBody>
          <a:bodyPr>
            <a:normAutofit fontScale="90000"/>
          </a:bodyPr>
          <a:lstStyle/>
          <a:p>
            <a:r>
              <a:rPr lang="en-US" sz="2000" dirty="0"/>
              <a:t>Mindfulness – The Monday Campaign</a:t>
            </a:r>
            <a:br>
              <a:rPr lang="en-US" sz="2000" dirty="0"/>
            </a:br>
            <a:r>
              <a:rPr lang="en-US" sz="2000" i="1" dirty="0"/>
              <a:t>turn a miserable Monday into a motivated Monday</a:t>
            </a:r>
          </a:p>
        </p:txBody>
      </p:sp>
      <p:pic>
        <p:nvPicPr>
          <p:cNvPr id="25" name="Picture 2" descr="page5image45800768">
            <a:extLst>
              <a:ext uri="{FF2B5EF4-FFF2-40B4-BE49-F238E27FC236}">
                <a16:creationId xmlns:a16="http://schemas.microsoft.com/office/drawing/2014/main" id="{1CF01441-FF20-2E46-8E2D-82FAA4D94E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01757" y="1928074"/>
            <a:ext cx="2582971" cy="173840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1" descr="page4image45744128">
            <a:extLst>
              <a:ext uri="{FF2B5EF4-FFF2-40B4-BE49-F238E27FC236}">
                <a16:creationId xmlns:a16="http://schemas.microsoft.com/office/drawing/2014/main" id="{816AD83B-22AD-2943-A5C0-E85D01C3FBD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64740" y="1962171"/>
            <a:ext cx="2577717" cy="1849511"/>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3" descr="page6image45803056">
            <a:extLst>
              <a:ext uri="{FF2B5EF4-FFF2-40B4-BE49-F238E27FC236}">
                <a16:creationId xmlns:a16="http://schemas.microsoft.com/office/drawing/2014/main" id="{4D1BC82F-BDB5-9E43-A11A-B947BF3269C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331951" y="1598654"/>
            <a:ext cx="2548776" cy="2567022"/>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81621135-9610-9E48-93A0-0AE47F694282}"/>
              </a:ext>
            </a:extLst>
          </p:cNvPr>
          <p:cNvSpPr txBox="1"/>
          <p:nvPr/>
        </p:nvSpPr>
        <p:spPr>
          <a:xfrm>
            <a:off x="194811" y="4390585"/>
            <a:ext cx="7969316" cy="1935445"/>
          </a:xfrm>
          <a:prstGeom prst="rect">
            <a:avLst/>
          </a:prstGeom>
        </p:spPr>
        <p:txBody>
          <a:bodyPr vert="horz" lIns="91440" tIns="45720" rIns="91440" bIns="45720" rtlCol="0" anchor="ctr">
            <a:normAutofit/>
          </a:bodyPr>
          <a:lstStyle/>
          <a:p>
            <a:pPr indent="-228600" algn="ctr">
              <a:lnSpc>
                <a:spcPct val="90000"/>
              </a:lnSpc>
              <a:spcBef>
                <a:spcPct val="0"/>
              </a:spcBef>
              <a:spcAft>
                <a:spcPts val="600"/>
              </a:spcAft>
              <a:buFont typeface="Arial" panose="020B0604020202020204" pitchFamily="34" charset="0"/>
              <a:buChar char="•"/>
            </a:pPr>
            <a:r>
              <a:rPr lang="en-US" sz="2000" dirty="0"/>
              <a:t>Analysis into google searches show consistent patterns of healthy spikes at the start of the week whether it be to quit smoking, start to eat healthier or begin a exercise regime, start of the week is looked at as ‘starting afresh'</a:t>
            </a:r>
          </a:p>
        </p:txBody>
      </p:sp>
      <p:sp>
        <p:nvSpPr>
          <p:cNvPr id="29" name="TextBox 28">
            <a:extLst>
              <a:ext uri="{FF2B5EF4-FFF2-40B4-BE49-F238E27FC236}">
                <a16:creationId xmlns:a16="http://schemas.microsoft.com/office/drawing/2014/main" id="{0DA8F6A3-CC67-EB4F-971B-02E2F4E000F1}"/>
              </a:ext>
            </a:extLst>
          </p:cNvPr>
          <p:cNvSpPr txBox="1"/>
          <p:nvPr/>
        </p:nvSpPr>
        <p:spPr>
          <a:xfrm>
            <a:off x="863566" y="1683995"/>
            <a:ext cx="2783498" cy="369332"/>
          </a:xfrm>
          <a:prstGeom prst="rect">
            <a:avLst/>
          </a:prstGeom>
          <a:noFill/>
        </p:spPr>
        <p:txBody>
          <a:bodyPr wrap="square" rtlCol="0">
            <a:spAutoFit/>
          </a:bodyPr>
          <a:lstStyle/>
          <a:p>
            <a:r>
              <a:rPr lang="en-US"/>
              <a:t>Statistics show….</a:t>
            </a:r>
            <a:endParaRPr lang="en-US" dirty="0"/>
          </a:p>
        </p:txBody>
      </p:sp>
      <p:pic>
        <p:nvPicPr>
          <p:cNvPr id="30" name="Picture 4" descr="page11image45799312">
            <a:extLst>
              <a:ext uri="{FF2B5EF4-FFF2-40B4-BE49-F238E27FC236}">
                <a16:creationId xmlns:a16="http://schemas.microsoft.com/office/drawing/2014/main" id="{96FC00B4-DF90-D04B-AB2F-A0D317C5D2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1287" y="1579484"/>
            <a:ext cx="3237470" cy="2567022"/>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9A97561A-E0F0-E04E-9C29-9CB37A57D57C}"/>
              </a:ext>
            </a:extLst>
          </p:cNvPr>
          <p:cNvSpPr txBox="1"/>
          <p:nvPr/>
        </p:nvSpPr>
        <p:spPr>
          <a:xfrm>
            <a:off x="194811" y="435586"/>
            <a:ext cx="5061972" cy="923330"/>
          </a:xfrm>
          <a:prstGeom prst="rect">
            <a:avLst/>
          </a:prstGeom>
          <a:noFill/>
        </p:spPr>
        <p:txBody>
          <a:bodyPr wrap="square" rtlCol="0">
            <a:spAutoFit/>
          </a:bodyPr>
          <a:lstStyle/>
          <a:p>
            <a:pPr marL="285750" indent="-285750">
              <a:buFont typeface="Arial" panose="020B0604020202020204" pitchFamily="34" charset="0"/>
              <a:buChar char="•"/>
            </a:pPr>
            <a:r>
              <a:rPr lang="en-US" dirty="0"/>
              <a:t>Statistics show if stress is managed on a Monday it helps towards the rest of the week</a:t>
            </a:r>
          </a:p>
        </p:txBody>
      </p:sp>
      <p:sp>
        <p:nvSpPr>
          <p:cNvPr id="3" name="TextBox 2">
            <a:extLst>
              <a:ext uri="{FF2B5EF4-FFF2-40B4-BE49-F238E27FC236}">
                <a16:creationId xmlns:a16="http://schemas.microsoft.com/office/drawing/2014/main" id="{9758FC2E-DB02-1540-AE83-0BB8A778978D}"/>
              </a:ext>
            </a:extLst>
          </p:cNvPr>
          <p:cNvSpPr txBox="1"/>
          <p:nvPr/>
        </p:nvSpPr>
        <p:spPr>
          <a:xfrm>
            <a:off x="6214976" y="479976"/>
            <a:ext cx="5335406" cy="923330"/>
          </a:xfrm>
          <a:prstGeom prst="rect">
            <a:avLst/>
          </a:prstGeom>
          <a:noFill/>
        </p:spPr>
        <p:txBody>
          <a:bodyPr wrap="square" rtlCol="0">
            <a:spAutoFit/>
          </a:bodyPr>
          <a:lstStyle/>
          <a:p>
            <a:pPr marL="285750" indent="-285750">
              <a:buFont typeface="Arial" panose="020B0604020202020204" pitchFamily="34" charset="0"/>
              <a:buChar char="•"/>
            </a:pPr>
            <a:r>
              <a:rPr lang="en-US" dirty="0"/>
              <a:t>Statistics also show if a day had to be chosen to quit smoking Monday being the start of the week would be chosen.</a:t>
            </a:r>
          </a:p>
        </p:txBody>
      </p:sp>
      <p:sp>
        <p:nvSpPr>
          <p:cNvPr id="4" name="TextBox 3">
            <a:extLst>
              <a:ext uri="{FF2B5EF4-FFF2-40B4-BE49-F238E27FC236}">
                <a16:creationId xmlns:a16="http://schemas.microsoft.com/office/drawing/2014/main" id="{7D6DFC2D-433B-3448-A60A-748B695FBA12}"/>
              </a:ext>
            </a:extLst>
          </p:cNvPr>
          <p:cNvSpPr txBox="1"/>
          <p:nvPr/>
        </p:nvSpPr>
        <p:spPr>
          <a:xfrm>
            <a:off x="8366587" y="4978174"/>
            <a:ext cx="3825413" cy="923330"/>
          </a:xfrm>
          <a:prstGeom prst="rect">
            <a:avLst/>
          </a:prstGeom>
          <a:noFill/>
        </p:spPr>
        <p:txBody>
          <a:bodyPr wrap="square" rtlCol="0">
            <a:spAutoFit/>
          </a:bodyPr>
          <a:lstStyle/>
          <a:p>
            <a:pPr marL="285750" indent="-285750">
              <a:buFont typeface="Arial" panose="020B0604020202020204" pitchFamily="34" charset="0"/>
              <a:buChar char="•"/>
            </a:pPr>
            <a:r>
              <a:rPr lang="en-US" dirty="0"/>
              <a:t>Overall, healthy intentions always tend to begin on a Monday </a:t>
            </a:r>
          </a:p>
        </p:txBody>
      </p:sp>
      <p:sp>
        <p:nvSpPr>
          <p:cNvPr id="5" name="TextBox 4">
            <a:extLst>
              <a:ext uri="{FF2B5EF4-FFF2-40B4-BE49-F238E27FC236}">
                <a16:creationId xmlns:a16="http://schemas.microsoft.com/office/drawing/2014/main" id="{0F9DDF1E-251E-D94D-8DAB-45A2C9405162}"/>
              </a:ext>
            </a:extLst>
          </p:cNvPr>
          <p:cNvSpPr txBox="1"/>
          <p:nvPr/>
        </p:nvSpPr>
        <p:spPr>
          <a:xfrm>
            <a:off x="4900935" y="3866302"/>
            <a:ext cx="2971304" cy="369332"/>
          </a:xfrm>
          <a:prstGeom prst="rect">
            <a:avLst/>
          </a:prstGeom>
          <a:noFill/>
        </p:spPr>
        <p:txBody>
          <a:bodyPr wrap="square" rtlCol="0">
            <a:spAutoFit/>
          </a:bodyPr>
          <a:lstStyle/>
          <a:p>
            <a:r>
              <a:rPr lang="en-US" dirty="0" err="1"/>
              <a:t>Monsdaycampaigns.org</a:t>
            </a:r>
            <a:endParaRPr lang="en-US" dirty="0"/>
          </a:p>
        </p:txBody>
      </p:sp>
    </p:spTree>
    <p:extLst>
      <p:ext uri="{BB962C8B-B14F-4D97-AF65-F5344CB8AC3E}">
        <p14:creationId xmlns:p14="http://schemas.microsoft.com/office/powerpoint/2010/main" val="2429794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6894BE-02AD-2A4F-A5F8-101237FC6620}"/>
              </a:ext>
            </a:extLst>
          </p:cNvPr>
          <p:cNvSpPr txBox="1"/>
          <p:nvPr/>
        </p:nvSpPr>
        <p:spPr>
          <a:xfrm>
            <a:off x="578708" y="234778"/>
            <a:ext cx="11419703" cy="6524863"/>
          </a:xfrm>
          <a:prstGeom prst="rect">
            <a:avLst/>
          </a:prstGeom>
          <a:noFill/>
        </p:spPr>
        <p:txBody>
          <a:bodyPr wrap="square" rtlCol="0">
            <a:spAutoFit/>
          </a:bodyPr>
          <a:lstStyle/>
          <a:p>
            <a:r>
              <a:rPr lang="en-GB" sz="1600" i="1" dirty="0"/>
              <a:t>Want a positive change to a miserable and gloomy Monday? The small tweaks that can lead to a healthier lifestyle</a:t>
            </a:r>
            <a:endParaRPr lang="en-GB" sz="1600" dirty="0"/>
          </a:p>
          <a:p>
            <a:r>
              <a:rPr lang="en-GB" sz="1600" dirty="0"/>
              <a:t> </a:t>
            </a:r>
          </a:p>
          <a:p>
            <a:r>
              <a:rPr lang="en-GB" sz="1600" dirty="0"/>
              <a:t>Do it a Monday at a time...</a:t>
            </a:r>
          </a:p>
          <a:p>
            <a:r>
              <a:rPr lang="en-GB" sz="1600" dirty="0"/>
              <a:t> </a:t>
            </a:r>
          </a:p>
          <a:p>
            <a:r>
              <a:rPr lang="en-GB" sz="1600" dirty="0"/>
              <a:t>By Saiqa Bibi Feb 21, 2022</a:t>
            </a:r>
          </a:p>
          <a:p>
            <a:r>
              <a:rPr lang="en-GB" sz="1600" dirty="0"/>
              <a:t> </a:t>
            </a:r>
          </a:p>
          <a:p>
            <a:r>
              <a:rPr lang="en-GB" sz="1600" dirty="0"/>
              <a:t> </a:t>
            </a:r>
          </a:p>
          <a:p>
            <a:r>
              <a:rPr lang="en-GB" sz="1600" dirty="0"/>
              <a:t>Hi, I’m Saiqa Bibi and I am supporting the Monday campaign. I will discuss in this blog the ways in which starting afresh on a Monday can help with adopting a sustainable healthy lifestyle. I am very passionate about the Monday Campaign as I feel it is a good idea to get the British population moving on a Monday. Being a busy working day at the start of the week we all are far more relaxed when the Monday is over with but let’s change our perceptions and embrace the miserable Monday and turn it into a motivational Monday!!</a:t>
            </a:r>
          </a:p>
          <a:p>
            <a:r>
              <a:rPr lang="en-GB" sz="1600" dirty="0"/>
              <a:t> </a:t>
            </a:r>
          </a:p>
          <a:p>
            <a:r>
              <a:rPr lang="en-GB" sz="1600" u="sng" dirty="0"/>
              <a:t>A great day to start - Detox your mind and body</a:t>
            </a:r>
            <a:endParaRPr lang="en-GB" sz="1600" dirty="0"/>
          </a:p>
          <a:p>
            <a:r>
              <a:rPr lang="en-GB" sz="1600" dirty="0"/>
              <a:t> </a:t>
            </a:r>
          </a:p>
          <a:p>
            <a:r>
              <a:rPr lang="en-GB" sz="1600" dirty="0"/>
              <a:t>Monday being the start of the week is normally when we feel the Monday blues, statistics do show that Monday is a miserable day. Now, I don’t know about you but I for one try to do things on a Monday which makes me feel better about myself whether its skincare or having an avocado enriched smoothie at 7am before the busy working day ahead looms</a:t>
            </a:r>
          </a:p>
          <a:p>
            <a:r>
              <a:rPr lang="en-GB" dirty="0"/>
              <a:t> </a:t>
            </a:r>
          </a:p>
          <a:p>
            <a:r>
              <a:rPr lang="en-GB" sz="1600" u="sng" dirty="0"/>
              <a:t>What’s your Monday Blues and how do you overcome them</a:t>
            </a:r>
            <a:br>
              <a:rPr lang="en-GB" sz="1600" dirty="0"/>
            </a:br>
            <a:r>
              <a:rPr lang="en-GB" sz="1600" dirty="0"/>
              <a:t> </a:t>
            </a:r>
            <a:br>
              <a:rPr lang="en-GB" sz="1600" dirty="0"/>
            </a:br>
            <a:r>
              <a:rPr lang="en-GB" sz="1600" dirty="0"/>
              <a:t>The Monday campaign comes about from statistical figures that starting afresh on a Monday can help with keeping up small changes and will be sustainable in the long run like for example, fitting in a jog first thing in the morning or after work on a Monday can make you feel better as the </a:t>
            </a:r>
            <a:r>
              <a:rPr lang="en-GB" sz="1600" u="sng" dirty="0">
                <a:hlinkClick r:id="rId2"/>
              </a:rPr>
              <a:t>NHS</a:t>
            </a:r>
            <a:r>
              <a:rPr lang="en-GB" sz="1600" dirty="0"/>
              <a:t> shows</a:t>
            </a:r>
          </a:p>
        </p:txBody>
      </p:sp>
      <p:pic>
        <p:nvPicPr>
          <p:cNvPr id="5" name="Picture 6" descr="Home - The Monday Campaigns">
            <a:extLst>
              <a:ext uri="{FF2B5EF4-FFF2-40B4-BE49-F238E27FC236}">
                <a16:creationId xmlns:a16="http://schemas.microsoft.com/office/drawing/2014/main" id="{0C4E6C40-B7F4-FE41-9911-1AB0BC0989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9461" y="889685"/>
            <a:ext cx="8283597" cy="108739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E59B26E-8BC4-A146-BCE4-DAAD8BEF4AB9}"/>
              </a:ext>
            </a:extLst>
          </p:cNvPr>
          <p:cNvSpPr txBox="1"/>
          <p:nvPr/>
        </p:nvSpPr>
        <p:spPr>
          <a:xfrm>
            <a:off x="5647038" y="580768"/>
            <a:ext cx="1705232" cy="261610"/>
          </a:xfrm>
          <a:prstGeom prst="rect">
            <a:avLst/>
          </a:prstGeom>
          <a:noFill/>
        </p:spPr>
        <p:txBody>
          <a:bodyPr wrap="square" rtlCol="0">
            <a:spAutoFit/>
          </a:bodyPr>
          <a:lstStyle/>
          <a:p>
            <a:r>
              <a:rPr lang="en-US" sz="1100" dirty="0" err="1"/>
              <a:t>Josephehingler.com</a:t>
            </a:r>
            <a:endParaRPr lang="en-US" sz="1100" dirty="0"/>
          </a:p>
        </p:txBody>
      </p:sp>
    </p:spTree>
    <p:extLst>
      <p:ext uri="{BB962C8B-B14F-4D97-AF65-F5344CB8AC3E}">
        <p14:creationId xmlns:p14="http://schemas.microsoft.com/office/powerpoint/2010/main" val="30823006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C1924-4DF0-CF44-B9F4-793F7096408F}"/>
              </a:ext>
            </a:extLst>
          </p:cNvPr>
          <p:cNvSpPr>
            <a:spLocks noGrp="1"/>
          </p:cNvSpPr>
          <p:nvPr>
            <p:ph type="title"/>
          </p:nvPr>
        </p:nvSpPr>
        <p:spPr>
          <a:xfrm>
            <a:off x="646112" y="-259492"/>
            <a:ext cx="5629222" cy="6593933"/>
          </a:xfrm>
        </p:spPr>
        <p:txBody>
          <a:bodyPr vert="horz" lIns="91440" tIns="45720" rIns="91440" bIns="45720" rtlCol="0" anchor="t">
            <a:normAutofit fontScale="90000"/>
          </a:bodyPr>
          <a:lstStyle/>
          <a:p>
            <a:pPr>
              <a:lnSpc>
                <a:spcPct val="90000"/>
              </a:lnSpc>
            </a:pPr>
            <a:br>
              <a:rPr lang="en-US" sz="1100" u="sng" dirty="0">
                <a:hlinkClick r:id="rId4"/>
              </a:rPr>
            </a:br>
            <a:br>
              <a:rPr lang="en-US" sz="1100" u="sng" dirty="0">
                <a:hlinkClick r:id="rId4"/>
              </a:rPr>
            </a:br>
            <a:br>
              <a:rPr lang="en-US" sz="1100" u="sng" dirty="0">
                <a:hlinkClick r:id="rId4"/>
              </a:rPr>
            </a:br>
            <a:br>
              <a:rPr lang="en-US" sz="1100" u="sng" dirty="0">
                <a:hlinkClick r:id="rId4"/>
              </a:rPr>
            </a:br>
            <a:br>
              <a:rPr lang="en-US" sz="1100" u="sng" dirty="0">
                <a:hlinkClick r:id="rId4"/>
              </a:rPr>
            </a:br>
            <a:br>
              <a:rPr lang="en-US" sz="1100" u="sng" dirty="0">
                <a:hlinkClick r:id="rId4"/>
              </a:rPr>
            </a:br>
            <a:r>
              <a:rPr lang="en-US" sz="1300" u="sng" dirty="0">
                <a:hlinkClick r:id="rId4"/>
              </a:rPr>
              <a:t>The Monday campaigns motivation</a:t>
            </a:r>
            <a:br>
              <a:rPr lang="en-US" sz="1300" dirty="0"/>
            </a:br>
            <a:r>
              <a:rPr lang="en-US" sz="1300" dirty="0"/>
              <a:t> </a:t>
            </a:r>
            <a:br>
              <a:rPr lang="en-US" sz="1300" dirty="0"/>
            </a:br>
            <a:r>
              <a:rPr lang="en-US" sz="1300" dirty="0"/>
              <a:t>I feel strongly about this campaign as I think it something for us all to be involved so if you have kids they can get involved in healthy eating, maybe try out some </a:t>
            </a:r>
            <a:r>
              <a:rPr lang="en-US" sz="1300" u="sng" dirty="0">
                <a:hlinkClick r:id="rId5"/>
              </a:rPr>
              <a:t>plant based recipes</a:t>
            </a:r>
            <a:r>
              <a:rPr lang="en-US" sz="1300" dirty="0"/>
              <a:t>, I mean have you tried out the vegan chili, so simple to make but packed with all the vegetables and the goodness in that is better than grabbing a chippies on the way home or having Sunday roast leftovers!!</a:t>
            </a:r>
            <a:br>
              <a:rPr lang="en-US" sz="1300" dirty="0"/>
            </a:br>
            <a:r>
              <a:rPr lang="en-US" sz="1300" dirty="0"/>
              <a:t> </a:t>
            </a:r>
            <a:br>
              <a:rPr lang="en-US" sz="1300" dirty="0"/>
            </a:br>
            <a:r>
              <a:rPr lang="en-US" sz="1300" u="sng" dirty="0">
                <a:hlinkClick r:id="rId6"/>
              </a:rPr>
              <a:t>Healthy Eating for Kids</a:t>
            </a:r>
            <a:br>
              <a:rPr lang="en-US" sz="1300" dirty="0"/>
            </a:br>
            <a:r>
              <a:rPr lang="en-US" sz="1300" dirty="0"/>
              <a:t> </a:t>
            </a:r>
            <a:br>
              <a:rPr lang="en-US" sz="1300" dirty="0"/>
            </a:br>
            <a:r>
              <a:rPr lang="en-US" sz="1300" dirty="0"/>
              <a:t>As a parent myself it’s our responsibility to make sure we teach and educate our future generation on healthy eating. So, the Monday campaign helps promote this and look at the plus side its abit of fun for the kids where they can also get their hands mucky and try out different textures and foods.</a:t>
            </a:r>
            <a:br>
              <a:rPr lang="en-US" sz="1300" dirty="0"/>
            </a:br>
            <a:r>
              <a:rPr lang="en-US" sz="1300" dirty="0"/>
              <a:t> </a:t>
            </a:r>
            <a:br>
              <a:rPr lang="en-US" sz="1300" dirty="0"/>
            </a:br>
            <a:r>
              <a:rPr lang="en-US" sz="1300" dirty="0"/>
              <a:t> </a:t>
            </a:r>
            <a:br>
              <a:rPr lang="en-US" sz="1300" dirty="0"/>
            </a:br>
            <a:r>
              <a:rPr lang="en-US" sz="1300" u="sng" dirty="0"/>
              <a:t>Come and be an advocate too!!!</a:t>
            </a:r>
            <a:br>
              <a:rPr lang="en-US" sz="1300" dirty="0"/>
            </a:br>
            <a:r>
              <a:rPr lang="en-US" sz="1300" dirty="0"/>
              <a:t> </a:t>
            </a:r>
            <a:br>
              <a:rPr lang="en-US" sz="1300" dirty="0"/>
            </a:br>
            <a:r>
              <a:rPr lang="en-US" sz="1300" dirty="0"/>
              <a:t>Help support the campaign and take a fresh approach to a Monday and see what the changes does to your lifestyle, I promise you it will not disappoint on any level.  A get together will be held before the conference on Monday 02.03.22 at 10:00 in the local community </a:t>
            </a:r>
            <a:r>
              <a:rPr lang="en-US" sz="1300" dirty="0" err="1"/>
              <a:t>centre</a:t>
            </a:r>
            <a:r>
              <a:rPr lang="en-US" sz="1300" dirty="0"/>
              <a:t>, snacks/drinks will be provided, and we will then go for a 2-mile-long walk and get us all motivated ahead of the conference!!</a:t>
            </a:r>
            <a:br>
              <a:rPr lang="en-US" sz="1300" dirty="0"/>
            </a:br>
            <a:r>
              <a:rPr lang="en-US" sz="1300" dirty="0"/>
              <a:t> </a:t>
            </a:r>
            <a:br>
              <a:rPr lang="en-US" sz="1300" dirty="0"/>
            </a:br>
            <a:br>
              <a:rPr lang="en-US" sz="1300" dirty="0"/>
            </a:br>
            <a:r>
              <a:rPr lang="en-US" sz="1300" dirty="0"/>
              <a:t>Let’s show up and volunteer to bring the Monday Campaign into our daily lives. Get over the Monday hump and turn it in a Monday trump!!!!</a:t>
            </a:r>
            <a:br>
              <a:rPr lang="en-US" sz="1300" dirty="0"/>
            </a:br>
            <a:endParaRPr lang="en-US" sz="1300" dirty="0"/>
          </a:p>
        </p:txBody>
      </p:sp>
      <p:sp>
        <p:nvSpPr>
          <p:cNvPr id="146" name="Freeform: Shape 145">
            <a:extLst>
              <a:ext uri="{FF2B5EF4-FFF2-40B4-BE49-F238E27FC236}">
                <a16:creationId xmlns:a16="http://schemas.microsoft.com/office/drawing/2014/main" id="{BDF1A5A8-1F9D-41FB-9968-E8E141CC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148" name="Freeform 7">
            <a:extLst>
              <a:ext uri="{FF2B5EF4-FFF2-40B4-BE49-F238E27FC236}">
                <a16:creationId xmlns:a16="http://schemas.microsoft.com/office/drawing/2014/main" id="{2FF8A507-56A2-4FE4-8B7E-C1BC9DD8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030" name="Picture 6" descr="DeStress Monday on Twitter: &quot;A8: We offer a full range of stress-relief and  mental wellness programming, from positivity to mindfulness to yoga. Check  out our weekly blog posts or subscribe to our">
            <a:extLst>
              <a:ext uri="{FF2B5EF4-FFF2-40B4-BE49-F238E27FC236}">
                <a16:creationId xmlns:a16="http://schemas.microsoft.com/office/drawing/2014/main" id="{B30D7686-BF5E-F947-A122-FD3CFD7660A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8295074" y="647699"/>
            <a:ext cx="2517474" cy="3242202"/>
          </a:xfrm>
          <a:prstGeom prst="rect">
            <a:avLst/>
          </a:prstGeom>
          <a:noFill/>
          <a:effectLst/>
          <a:extLst>
            <a:ext uri="{909E8E84-426E-40DD-AFC4-6F175D3DCCD1}">
              <a14:hiddenFill xmlns:a14="http://schemas.microsoft.com/office/drawing/2010/main">
                <a:solidFill>
                  <a:srgbClr val="FFFFFF"/>
                </a:solidFill>
              </a14:hiddenFill>
            </a:ext>
          </a:extLst>
        </p:spPr>
      </p:pic>
      <p:sp>
        <p:nvSpPr>
          <p:cNvPr id="150" name="Rectangle 149">
            <a:extLst>
              <a:ext uri="{FF2B5EF4-FFF2-40B4-BE49-F238E27FC236}">
                <a16:creationId xmlns:a16="http://schemas.microsoft.com/office/drawing/2014/main" id="{FCC54B50-93BD-4243-9020-11486472E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697362B6-D4CC-7343-83B4-DC38A12E630E}"/>
              </a:ext>
            </a:extLst>
          </p:cNvPr>
          <p:cNvSpPr txBox="1"/>
          <p:nvPr/>
        </p:nvSpPr>
        <p:spPr>
          <a:xfrm>
            <a:off x="3281682" y="6334441"/>
            <a:ext cx="5628635" cy="4195481"/>
          </a:xfrm>
          <a:prstGeom prst="rect">
            <a:avLst/>
          </a:prstGeom>
        </p:spPr>
        <p:txBody>
          <a:bodyPr vert="horz" lIns="91440" tIns="45720" rIns="91440" bIns="45720" rtlCol="0">
            <a:normAutofit/>
          </a:bodyPr>
          <a:lstStyle/>
          <a:p>
            <a:pPr lvl="1">
              <a:spcBef>
                <a:spcPts val="1000"/>
              </a:spcBef>
              <a:buClr>
                <a:schemeClr val="bg2">
                  <a:lumMod val="40000"/>
                  <a:lumOff val="60000"/>
                </a:schemeClr>
              </a:buClr>
              <a:buSzPct val="80000"/>
            </a:pPr>
            <a:r>
              <a:rPr lang="en-US" dirty="0" err="1">
                <a:latin typeface="+mj-lt"/>
                <a:ea typeface="+mj-ea"/>
                <a:cs typeface="+mj-cs"/>
              </a:rPr>
              <a:t>Mondaycampaigns.org</a:t>
            </a:r>
            <a:endParaRPr lang="en-US" dirty="0">
              <a:latin typeface="+mj-lt"/>
              <a:ea typeface="+mj-ea"/>
              <a:cs typeface="+mj-cs"/>
            </a:endParaRPr>
          </a:p>
        </p:txBody>
      </p:sp>
      <p:pic>
        <p:nvPicPr>
          <p:cNvPr id="1028" name="Picture 4" descr="The Healthy Monday Reset - YouTube">
            <a:extLst>
              <a:ext uri="{FF2B5EF4-FFF2-40B4-BE49-F238E27FC236}">
                <a16:creationId xmlns:a16="http://schemas.microsoft.com/office/drawing/2014/main" id="{06D7A064-8A03-A84B-A867-246A11F797BF}"/>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7622957" y="4085841"/>
            <a:ext cx="3861708" cy="216255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275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0">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22">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24">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33" name="Picture 26">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29"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C1C1924-4DF0-CF44-B9F4-793F7096408F}"/>
              </a:ext>
            </a:extLst>
          </p:cNvPr>
          <p:cNvSpPr>
            <a:spLocks noGrp="1"/>
          </p:cNvSpPr>
          <p:nvPr>
            <p:ph type="title"/>
          </p:nvPr>
        </p:nvSpPr>
        <p:spPr>
          <a:xfrm>
            <a:off x="806195" y="804672"/>
            <a:ext cx="3521359" cy="5248656"/>
          </a:xfrm>
        </p:spPr>
        <p:txBody>
          <a:bodyPr anchor="ctr">
            <a:normAutofit/>
          </a:bodyPr>
          <a:lstStyle/>
          <a:p>
            <a:pPr algn="ctr"/>
            <a:r>
              <a:rPr lang="en-US" dirty="0"/>
              <a:t>References</a:t>
            </a:r>
          </a:p>
        </p:txBody>
      </p:sp>
      <p:sp>
        <p:nvSpPr>
          <p:cNvPr id="3" name="Content Placeholder 2">
            <a:extLst>
              <a:ext uri="{FF2B5EF4-FFF2-40B4-BE49-F238E27FC236}">
                <a16:creationId xmlns:a16="http://schemas.microsoft.com/office/drawing/2014/main" id="{CC9D9AA7-2959-884C-BF7B-C1B00F207619}"/>
              </a:ext>
            </a:extLst>
          </p:cNvPr>
          <p:cNvSpPr>
            <a:spLocks noGrp="1"/>
          </p:cNvSpPr>
          <p:nvPr>
            <p:ph idx="1"/>
          </p:nvPr>
        </p:nvSpPr>
        <p:spPr>
          <a:xfrm>
            <a:off x="4819140" y="804671"/>
            <a:ext cx="6556651" cy="5521987"/>
          </a:xfrm>
        </p:spPr>
        <p:txBody>
          <a:bodyPr anchor="ctr">
            <a:normAutofit fontScale="92500" lnSpcReduction="20000"/>
          </a:bodyPr>
          <a:lstStyle/>
          <a:p>
            <a:pPr>
              <a:lnSpc>
                <a:spcPct val="90000"/>
              </a:lnSpc>
            </a:pPr>
            <a:r>
              <a:rPr lang="en-US" sz="1400" dirty="0">
                <a:hlinkClick r:id="rId4"/>
              </a:rPr>
              <a:t>http://www.mondaycampaigns.org</a:t>
            </a:r>
            <a:endParaRPr lang="en-US" sz="1400" dirty="0"/>
          </a:p>
          <a:p>
            <a:pPr>
              <a:lnSpc>
                <a:spcPct val="90000"/>
              </a:lnSpc>
            </a:pPr>
            <a:endParaRPr lang="en-US" sz="1400" dirty="0"/>
          </a:p>
          <a:p>
            <a:pPr>
              <a:lnSpc>
                <a:spcPct val="90000"/>
              </a:lnSpc>
            </a:pPr>
            <a:r>
              <a:rPr lang="en-US" sz="1400" dirty="0" err="1"/>
              <a:t>Bestrecipes.com</a:t>
            </a:r>
            <a:endParaRPr lang="en-US" sz="1400" dirty="0"/>
          </a:p>
          <a:p>
            <a:pPr>
              <a:lnSpc>
                <a:spcPct val="90000"/>
              </a:lnSpc>
            </a:pPr>
            <a:endParaRPr lang="en-US" sz="1400" dirty="0"/>
          </a:p>
          <a:p>
            <a:pPr>
              <a:lnSpc>
                <a:spcPct val="90000"/>
              </a:lnSpc>
            </a:pPr>
            <a:r>
              <a:rPr lang="en-US" sz="1400" dirty="0" err="1"/>
              <a:t>MedicalNewstoday.com</a:t>
            </a:r>
            <a:r>
              <a:rPr lang="en-US" sz="1400" dirty="0"/>
              <a:t> 2019 </a:t>
            </a:r>
          </a:p>
          <a:p>
            <a:pPr>
              <a:lnSpc>
                <a:spcPct val="90000"/>
              </a:lnSpc>
            </a:pPr>
            <a:endParaRPr lang="en-US" sz="1400" dirty="0"/>
          </a:p>
          <a:p>
            <a:pPr>
              <a:lnSpc>
                <a:spcPct val="90000"/>
              </a:lnSpc>
            </a:pPr>
            <a:r>
              <a:rPr lang="en-US" sz="1400" dirty="0" err="1"/>
              <a:t>Self.com</a:t>
            </a:r>
            <a:r>
              <a:rPr lang="en-US" sz="1400" dirty="0"/>
              <a:t> 2019. self 28 day cardio and strength challenge calendar. By Amy </a:t>
            </a:r>
            <a:r>
              <a:rPr lang="en-US" sz="1400" dirty="0" err="1"/>
              <a:t>Eisinger</a:t>
            </a:r>
            <a:r>
              <a:rPr lang="en-US" sz="1400" dirty="0"/>
              <a:t>. December 21</a:t>
            </a:r>
            <a:r>
              <a:rPr lang="en-US" sz="1400" baseline="30000" dirty="0"/>
              <a:t>st</a:t>
            </a:r>
            <a:r>
              <a:rPr lang="en-US" sz="1400" dirty="0"/>
              <a:t> 2019.</a:t>
            </a:r>
          </a:p>
          <a:p>
            <a:pPr marL="0" indent="0">
              <a:lnSpc>
                <a:spcPct val="90000"/>
              </a:lnSpc>
              <a:buNone/>
            </a:pPr>
            <a:endParaRPr lang="en-US" sz="1400" dirty="0"/>
          </a:p>
          <a:p>
            <a:pPr>
              <a:lnSpc>
                <a:spcPct val="90000"/>
              </a:lnSpc>
            </a:pPr>
            <a:r>
              <a:rPr lang="en-US" sz="1400" dirty="0"/>
              <a:t>The Monday Campaign research page</a:t>
            </a:r>
          </a:p>
          <a:p>
            <a:pPr>
              <a:lnSpc>
                <a:spcPct val="90000"/>
              </a:lnSpc>
            </a:pPr>
            <a:endParaRPr lang="en-US" sz="1400" dirty="0"/>
          </a:p>
          <a:p>
            <a:pPr>
              <a:lnSpc>
                <a:spcPct val="90000"/>
              </a:lnSpc>
            </a:pPr>
            <a:r>
              <a:rPr lang="en-US" sz="1400" dirty="0" err="1"/>
              <a:t>Vecteezy.com</a:t>
            </a:r>
            <a:endParaRPr lang="en-US" sz="1400" dirty="0"/>
          </a:p>
          <a:p>
            <a:pPr>
              <a:lnSpc>
                <a:spcPct val="90000"/>
              </a:lnSpc>
            </a:pPr>
            <a:endParaRPr lang="en-US" sz="1400" dirty="0"/>
          </a:p>
          <a:p>
            <a:pPr>
              <a:lnSpc>
                <a:spcPct val="90000"/>
              </a:lnSpc>
            </a:pPr>
            <a:r>
              <a:rPr lang="en-US" sz="1400" dirty="0"/>
              <a:t>Joseph </a:t>
            </a:r>
            <a:r>
              <a:rPr lang="en-US" sz="1400" dirty="0" err="1"/>
              <a:t>Ehlinger.com</a:t>
            </a:r>
            <a:r>
              <a:rPr lang="en-US" sz="1400" dirty="0"/>
              <a:t> https://</a:t>
            </a:r>
            <a:r>
              <a:rPr lang="en-US" sz="1400" dirty="0" err="1"/>
              <a:t>www.google.co.uk</a:t>
            </a:r>
            <a:r>
              <a:rPr lang="en-US" sz="1400" dirty="0"/>
              <a:t>/</a:t>
            </a:r>
            <a:r>
              <a:rPr lang="en-US" sz="1400" dirty="0" err="1"/>
              <a:t>url?sa</a:t>
            </a:r>
            <a:r>
              <a:rPr lang="en-US" sz="1400" dirty="0"/>
              <a:t>=</a:t>
            </a:r>
            <a:r>
              <a:rPr lang="en-US" sz="1400" dirty="0" err="1"/>
              <a:t>i&amp;url</a:t>
            </a:r>
            <a:r>
              <a:rPr lang="en-US" sz="1400" dirty="0"/>
              <a:t>=http%3A%2F%2Fjosephehlinger.com%2Fpages%2Fmonday.html&amp;psig=AOvVaw156lXZbDeC4u63zchQXoph&amp;ust=164659685093000&amp;source=</a:t>
            </a:r>
            <a:r>
              <a:rPr lang="en-US" sz="1400" dirty="0" err="1"/>
              <a:t>images&amp;cd</a:t>
            </a:r>
            <a:r>
              <a:rPr lang="en-US" sz="1400" dirty="0"/>
              <a:t>=</a:t>
            </a:r>
            <a:r>
              <a:rPr lang="en-US" sz="1400" dirty="0" err="1"/>
              <a:t>vfe&amp;ved</a:t>
            </a:r>
            <a:r>
              <a:rPr lang="en-US" sz="1400" dirty="0"/>
              <a:t>=2ahUKEwj04a-04a_2AhWIGRQKHcCqCowQr4kDegUIARDZAQ</a:t>
            </a:r>
          </a:p>
          <a:p>
            <a:pPr>
              <a:lnSpc>
                <a:spcPct val="90000"/>
              </a:lnSpc>
            </a:pPr>
            <a:endParaRPr lang="en-US" sz="1400" dirty="0"/>
          </a:p>
          <a:p>
            <a:pPr>
              <a:lnSpc>
                <a:spcPct val="90000"/>
              </a:lnSpc>
            </a:pPr>
            <a:endParaRPr lang="en-US" sz="1400" dirty="0"/>
          </a:p>
          <a:p>
            <a:pPr marL="0" indent="0">
              <a:lnSpc>
                <a:spcPct val="90000"/>
              </a:lnSpc>
              <a:buNone/>
            </a:pPr>
            <a:endParaRPr lang="en-US" sz="1100" dirty="0"/>
          </a:p>
          <a:p>
            <a:pPr>
              <a:lnSpc>
                <a:spcPct val="90000"/>
              </a:lnSpc>
            </a:pPr>
            <a:endParaRPr lang="en-US" sz="1100" dirty="0"/>
          </a:p>
          <a:p>
            <a:pPr marL="0" indent="0">
              <a:lnSpc>
                <a:spcPct val="90000"/>
              </a:lnSpc>
              <a:buNone/>
            </a:pPr>
            <a:r>
              <a:rPr lang="en-US" sz="1100" dirty="0"/>
              <a:t> </a:t>
            </a:r>
          </a:p>
        </p:txBody>
      </p:sp>
    </p:spTree>
    <p:extLst>
      <p:ext uri="{BB962C8B-B14F-4D97-AF65-F5344CB8AC3E}">
        <p14:creationId xmlns:p14="http://schemas.microsoft.com/office/powerpoint/2010/main" val="20491043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{BD408E2C-33D1-F84F-8289-893650B05827}tf10001062</Template>
  <TotalTime>3025</TotalTime>
  <Words>992</Words>
  <Application>Microsoft Macintosh PowerPoint</Application>
  <PresentationFormat>Widescreen</PresentationFormat>
  <Paragraphs>68</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Century Gothic</vt:lpstr>
      <vt:lpstr>Wingdings 3</vt:lpstr>
      <vt:lpstr>Ion</vt:lpstr>
      <vt:lpstr>Mindfulness – The Monday Campaign turn a miserable Monday into a motivated Monday</vt:lpstr>
      <vt:lpstr>Mindfulness – The Monday Campaign turn a miserable Monday into a motivated Monday</vt:lpstr>
      <vt:lpstr>PowerPoint Presentation</vt:lpstr>
      <vt:lpstr>      The Monday campaigns motivation   I feel strongly about this campaign as I think it something for us all to be involved so if you have kids they can get involved in healthy eating, maybe try out some plant based recipes, I mean have you tried out the vegan chili, so simple to make but packed with all the vegetables and the goodness in that is better than grabbing a chippies on the way home or having Sunday roast leftovers!!   Healthy Eating for Kids   As a parent myself it’s our responsibility to make sure we teach and educate our future generation on healthy eating. So, the Monday campaign helps promote this and look at the plus side its abit of fun for the kids where they can also get their hands mucky and try out different textures and foods.     Come and be an advocate too!!!   Help support the campaign and take a fresh approach to a Monday and see what the changes does to your lifestyle, I promise you it will not disappoint on any level.  A get together will be held before the conference on Monday 02.03.22 at 10:00 in the local community centre, snacks/drinks will be provided, and we will then go for a 2-mile-long walk and get us all motivated ahead of the conference!!    Let’s show up and volunteer to bring the Monday Campaign into our daily lives. Get over the Monday hump and turn it in a Monday trump!!!!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 – The Monday Campaign turn a miserable Monday into a motivated Monday</dc:title>
  <dc:creator>Microsoft Office User</dc:creator>
  <cp:lastModifiedBy>Microsoft Office User</cp:lastModifiedBy>
  <cp:revision>29</cp:revision>
  <dcterms:created xsi:type="dcterms:W3CDTF">2022-02-17T20:50:10Z</dcterms:created>
  <dcterms:modified xsi:type="dcterms:W3CDTF">2022-03-17T18:46:23Z</dcterms:modified>
</cp:coreProperties>
</file>