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4" r:id="rId1"/>
  </p:sldMasterIdLst>
  <p:notesMasterIdLst>
    <p:notesMasterId r:id="rId16"/>
  </p:notesMasterIdLst>
  <p:sldIdLst>
    <p:sldId id="256" r:id="rId2"/>
    <p:sldId id="257" r:id="rId3"/>
    <p:sldId id="258" r:id="rId4"/>
    <p:sldId id="259" r:id="rId5"/>
    <p:sldId id="272" r:id="rId6"/>
    <p:sldId id="260" r:id="rId7"/>
    <p:sldId id="271" r:id="rId8"/>
    <p:sldId id="27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46" autoAdjust="0"/>
    <p:restoredTop sz="95741" autoAdjust="0"/>
  </p:normalViewPr>
  <p:slideViewPr>
    <p:cSldViewPr snapToGrid="0">
      <p:cViewPr varScale="1">
        <p:scale>
          <a:sx n="105" d="100"/>
          <a:sy n="105" d="100"/>
        </p:scale>
        <p:origin x="6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3002029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AD5EB9-B321-4627-A96C-408748FB7616}" type="slidenum">
              <a:rPr lang="en-GB" smtClean="0"/>
              <a:t>14</a:t>
            </a:fld>
            <a:endParaRPr lang="en-GB"/>
          </a:p>
        </p:txBody>
      </p:sp>
    </p:spTree>
    <p:extLst>
      <p:ext uri="{BB962C8B-B14F-4D97-AF65-F5344CB8AC3E}">
        <p14:creationId xmlns:p14="http://schemas.microsoft.com/office/powerpoint/2010/main" val="1414167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55455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10127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31977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12780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3644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25178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28719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01900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05969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62592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37120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28207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05264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94304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11758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666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677155979"/>
      </p:ext>
    </p:extLst>
  </p:cSld>
  <p:clrMap bg1="lt1" tx1="dk1" bg2="lt2" tx2="dk2" accent1="accent1" accent2="accent2" accent3="accent3" accent4="accent4" accent5="accent5" accent6="accent6" hlink="hlink" folHlink="folHlink"/>
  <p:sldLayoutIdLst>
    <p:sldLayoutId id="2147484065" r:id="rId1"/>
    <p:sldLayoutId id="2147484066" r:id="rId2"/>
    <p:sldLayoutId id="2147484067" r:id="rId3"/>
    <p:sldLayoutId id="2147484068" r:id="rId4"/>
    <p:sldLayoutId id="2147484069" r:id="rId5"/>
    <p:sldLayoutId id="2147484070" r:id="rId6"/>
    <p:sldLayoutId id="2147484071" r:id="rId7"/>
    <p:sldLayoutId id="2147484072" r:id="rId8"/>
    <p:sldLayoutId id="2147484073" r:id="rId9"/>
    <p:sldLayoutId id="2147484074" r:id="rId10"/>
    <p:sldLayoutId id="2147484075" r:id="rId11"/>
    <p:sldLayoutId id="2147484076" r:id="rId12"/>
    <p:sldLayoutId id="2147484077" r:id="rId13"/>
    <p:sldLayoutId id="2147484078" r:id="rId14"/>
    <p:sldLayoutId id="2147484079" r:id="rId15"/>
    <p:sldLayoutId id="214748408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linkedin.com/signup/cold-join?session_redirect=https%3A%2F%2Fwww%2Elinkedin%2Ecom%2Fposts%2Fpauloalara_a-5w2h-analysis-helps-interpret-a-problem-activity-7086117371764981760-w3iv&amp;trk=public_post_social-actions-reaction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www.projectmanagertemplate.com/" TargetMode="External"/><Relationship Id="rId3" Type="http://schemas.openxmlformats.org/officeDocument/2006/relationships/hyperlink" Target="https://ico.org.uk/for-organisations/uk-gdpr-guidance-and-resources/" TargetMode="External"/><Relationship Id="rId7" Type="http://schemas.openxmlformats.org/officeDocument/2006/relationships/hyperlink" Target="https://www.rhs.org.uk/science/pdf/rhs-gardening-in-a-changing-climate-report.pdf"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www.ons.gov.uk/releases/consumerpriceinflationukmay2024" TargetMode="External"/><Relationship Id="rId11" Type="http://schemas.openxmlformats.org/officeDocument/2006/relationships/hyperlink" Target="https://www.gov.uk/business-finance-support" TargetMode="External"/><Relationship Id="rId5" Type="http://schemas.openxmlformats.org/officeDocument/2006/relationships/hyperlink" Target="https://www.mintel.com/insights/consumer-research/consumer-attitudes-towards-sustainability/" TargetMode="External"/><Relationship Id="rId10" Type="http://schemas.openxmlformats.org/officeDocument/2006/relationships/hyperlink" Target="https://www.gov.uk/guidance/import-plants-and-plant-products-from-the-eu-to-great-britain" TargetMode="External"/><Relationship Id="rId4" Type="http://schemas.openxmlformats.org/officeDocument/2006/relationships/hyperlink" Target="https://www.linkedin.com/posts/paulolara_a-5w2h-analysis-helps-interpret-a-problem-activity-7086117371764981760-w3iv/" TargetMode="External"/><Relationship Id="rId9" Type="http://schemas.openxmlformats.org/officeDocument/2006/relationships/hyperlink" Target="https://www.statista.com/topics/8682/flowers-and-plants-market-in-the-uk/"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877568" y="524256"/>
            <a:ext cx="9595104" cy="4718304"/>
          </a:xfrm>
        </p:spPr>
        <p:txBody>
          <a:bodyPr>
            <a:normAutofit/>
          </a:bodyPr>
          <a:lstStyle/>
          <a:p>
            <a:r>
              <a:rPr lang="en-GB" sz="3200" dirty="0">
                <a:latin typeface="A"/>
              </a:rPr>
              <a:t>MODULE NAME: </a:t>
            </a:r>
            <a:r>
              <a:rPr lang="en-GB" sz="3200" b="1" dirty="0">
                <a:latin typeface="A"/>
              </a:rPr>
              <a:t>Problem Solving and Decision Making</a:t>
            </a:r>
            <a:br>
              <a:rPr lang="en-GB" sz="3200" dirty="0">
                <a:latin typeface="A"/>
              </a:rPr>
            </a:br>
            <a:r>
              <a:rPr lang="en-GB" sz="3200" dirty="0">
                <a:latin typeface="A"/>
              </a:rPr>
              <a:t>MODULE CODE: </a:t>
            </a:r>
            <a:r>
              <a:rPr lang="en-GB" sz="3200" b="1" dirty="0">
                <a:latin typeface="A"/>
              </a:rPr>
              <a:t>(LCLM4004_LON)</a:t>
            </a:r>
            <a:br>
              <a:rPr lang="en-GB" sz="3200" dirty="0">
                <a:latin typeface="A"/>
              </a:rPr>
            </a:br>
            <a:r>
              <a:rPr lang="en-GB" sz="3200" dirty="0">
                <a:latin typeface="A"/>
              </a:rPr>
              <a:t>STUDENT NAME: </a:t>
            </a:r>
            <a:r>
              <a:rPr lang="en-GB" sz="3200" b="1" dirty="0">
                <a:latin typeface="A"/>
              </a:rPr>
              <a:t>Valdice Cristina Albuquerque Sousa</a:t>
            </a:r>
            <a:br>
              <a:rPr lang="en-GB" sz="3200" b="1" dirty="0">
                <a:latin typeface="A"/>
              </a:rPr>
            </a:br>
            <a:r>
              <a:rPr lang="en-GB" sz="3200" dirty="0">
                <a:latin typeface="A"/>
              </a:rPr>
              <a:t>STUDENT ID: </a:t>
            </a:r>
            <a:r>
              <a:rPr lang="en-GB" sz="3200" b="1" dirty="0">
                <a:latin typeface="A"/>
              </a:rPr>
              <a:t>2435221</a:t>
            </a:r>
            <a:br>
              <a:rPr lang="en-GB" sz="3200" dirty="0">
                <a:latin typeface="A"/>
              </a:rPr>
            </a:br>
            <a:r>
              <a:rPr lang="en-GB" sz="3200" dirty="0">
                <a:latin typeface="A"/>
              </a:rPr>
              <a:t>LECTURER: </a:t>
            </a:r>
            <a:r>
              <a:rPr lang="en-GB" sz="3200" b="1" dirty="0">
                <a:latin typeface="A"/>
              </a:rPr>
              <a:t>Dr </a:t>
            </a:r>
            <a:r>
              <a:rPr lang="en-GB" sz="3200" b="1" dirty="0" err="1">
                <a:latin typeface="A"/>
              </a:rPr>
              <a:t>Faizu</a:t>
            </a:r>
            <a:r>
              <a:rPr lang="en-GB" sz="3200" b="1" dirty="0">
                <a:latin typeface="A"/>
              </a:rPr>
              <a:t> Edu[</a:t>
            </a:r>
            <a:r>
              <a:rPr lang="en-GB" sz="3200" b="1" dirty="0" err="1">
                <a:latin typeface="A"/>
              </a:rPr>
              <a:t>f.edu@uwtsd.ac.uk</a:t>
            </a:r>
            <a:r>
              <a:rPr lang="en-GB" sz="3200" b="1" dirty="0">
                <a:latin typeface="A"/>
              </a:rPr>
              <a:t>]</a:t>
            </a:r>
            <a:br>
              <a:rPr lang="en-GB" sz="3200" b="1" dirty="0">
                <a:latin typeface="A"/>
              </a:rPr>
            </a:br>
            <a:r>
              <a:rPr lang="en-GB" sz="3200" dirty="0">
                <a:latin typeface="A"/>
              </a:rPr>
              <a:t>Assignment 1: </a:t>
            </a:r>
            <a:r>
              <a:rPr lang="en-GB" sz="3200" b="1" dirty="0">
                <a:latin typeface="A"/>
              </a:rPr>
              <a:t>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376235" y="735874"/>
            <a:ext cx="8534401" cy="868680"/>
          </a:xfrm>
        </p:spPr>
        <p:txBody>
          <a:bodyPr>
            <a:normAutofit/>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pPr algn="just"/>
            <a:r>
              <a:rPr lang="en-GB" sz="2400" b="1" dirty="0"/>
              <a:t>Introduction </a:t>
            </a:r>
          </a:p>
          <a:p>
            <a:pPr algn="just"/>
            <a:r>
              <a:rPr lang="en-GB" sz="2400" b="1" dirty="0"/>
              <a:t>Company background</a:t>
            </a:r>
          </a:p>
          <a:p>
            <a:pPr algn="just"/>
            <a:r>
              <a:rPr lang="en-GB" sz="2400" b="1" dirty="0"/>
              <a:t>Problem: nature and scope</a:t>
            </a:r>
          </a:p>
          <a:p>
            <a:pPr algn="just"/>
            <a:r>
              <a:rPr lang="en-GB" sz="2400" b="1" dirty="0"/>
              <a:t>PESTLE ANALYSIS: Green Haven Florists</a:t>
            </a:r>
          </a:p>
          <a:p>
            <a:pPr algn="just"/>
            <a:r>
              <a:rPr lang="en-GB" sz="2400" b="1" dirty="0"/>
              <a:t>Cause and effect analysis: Fishbone diagram</a:t>
            </a:r>
          </a:p>
          <a:p>
            <a:pPr algn="just"/>
            <a:r>
              <a:rPr lang="en-GB" sz="2400" b="1" dirty="0"/>
              <a:t>Conclusion</a:t>
            </a:r>
          </a:p>
          <a:p>
            <a:pPr algn="just"/>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825751" y="509016"/>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16023" y="1183276"/>
            <a:ext cx="10232571" cy="5022451"/>
          </a:xfrm>
        </p:spPr>
        <p:txBody>
          <a:bodyPr>
            <a:normAutofit/>
          </a:bodyPr>
          <a:lstStyle/>
          <a:p>
            <a:pPr algn="just"/>
            <a:r>
              <a:rPr lang="en-GB" sz="2400" dirty="0"/>
              <a:t>In this presentation, I will talk about the case of Green Haven Florists, a small flower shop in Norwich, UK. The company is having a drop in sales, which means it is selling fewer products and making less money (Calculator Ultra, 2025).</a:t>
            </a:r>
          </a:p>
          <a:p>
            <a:pPr algn="just"/>
            <a:r>
              <a:rPr lang="en-GB" sz="2400" dirty="0"/>
              <a:t>First, I’m going to give some information about the company. Then, we’ll look at the main problem using the </a:t>
            </a:r>
            <a:r>
              <a:rPr lang="en-GB" sz="2400" b="1" dirty="0"/>
              <a:t>5W2H method, </a:t>
            </a:r>
            <a:r>
              <a:rPr lang="en-GB" sz="2400" dirty="0"/>
              <a:t>and look at the </a:t>
            </a:r>
            <a:r>
              <a:rPr lang="en-GB" sz="2400" b="1" dirty="0"/>
              <a:t>external factors </a:t>
            </a:r>
            <a:r>
              <a:rPr lang="en-GB" sz="2400" dirty="0"/>
              <a:t>that affect the business through a </a:t>
            </a:r>
            <a:r>
              <a:rPr lang="en-GB" sz="2400" b="1" dirty="0"/>
              <a:t>PESTLE analysis.</a:t>
            </a:r>
          </a:p>
          <a:p>
            <a:pPr algn="just"/>
            <a:r>
              <a:rPr lang="en-GB" sz="2400" dirty="0"/>
              <a:t>Then, I’ll discuss the mains causes of the issue with a </a:t>
            </a:r>
            <a:r>
              <a:rPr lang="en-GB" sz="2400" b="1" dirty="0"/>
              <a:t>Fishbone diagram. </a:t>
            </a:r>
            <a:r>
              <a:rPr lang="en-GB" sz="2400" dirty="0"/>
              <a:t>Finally, I’ll present the conclusion of the case, highlighting the key points and suggested actions for the company.</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633728" y="320041"/>
            <a:ext cx="8915399" cy="756339"/>
          </a:xfrm>
        </p:spPr>
        <p:txBody>
          <a:bodyPr>
            <a:normAutofit/>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633728" y="1197428"/>
            <a:ext cx="10265664" cy="5340531"/>
          </a:xfrm>
        </p:spPr>
        <p:txBody>
          <a:bodyPr>
            <a:normAutofit lnSpcReduction="10000"/>
          </a:bodyPr>
          <a:lstStyle/>
          <a:p>
            <a:endParaRPr lang="en-GB" sz="1800" dirty="0">
              <a:solidFill>
                <a:srgbClr val="000000"/>
              </a:solidFill>
            </a:endParaRPr>
          </a:p>
          <a:p>
            <a:pPr algn="just"/>
            <a:r>
              <a:rPr lang="en-GB" sz="2800" b="1" dirty="0"/>
              <a:t>Green Haven Florists</a:t>
            </a:r>
          </a:p>
          <a:p>
            <a:pPr marL="285750" indent="-285750" algn="just">
              <a:buFont typeface="Arial" panose="020B0604020202020204" pitchFamily="34" charset="0"/>
              <a:buChar char="•"/>
            </a:pPr>
            <a:r>
              <a:rPr lang="en-GB" sz="2400" dirty="0"/>
              <a:t>Founded in 2016 by Liam and Priya Patel in Norwich, UK.</a:t>
            </a:r>
          </a:p>
          <a:p>
            <a:pPr marL="285750" indent="-285750" algn="just">
              <a:buFont typeface="Arial" panose="020B0604020202020204" pitchFamily="34" charset="0"/>
              <a:buChar char="•"/>
            </a:pPr>
            <a:r>
              <a:rPr lang="en-GB" sz="2400" dirty="0"/>
              <a:t>Specializes in personalized floral designs and eco-friendly packaging.</a:t>
            </a:r>
          </a:p>
          <a:p>
            <a:pPr marL="285750" indent="-285750" algn="just">
              <a:buFont typeface="Arial" panose="020B0604020202020204" pitchFamily="34" charset="0"/>
              <a:buChar char="•"/>
            </a:pPr>
            <a:r>
              <a:rPr lang="en-GB" sz="2400" dirty="0"/>
              <a:t>Serves Local clients, weddings, and corporate events.</a:t>
            </a:r>
          </a:p>
          <a:p>
            <a:pPr marL="285750" indent="-285750" algn="just">
              <a:buFont typeface="Arial" panose="020B0604020202020204" pitchFamily="34" charset="0"/>
              <a:buChar char="•"/>
            </a:pPr>
            <a:r>
              <a:rPr lang="en-GB" sz="2400" dirty="0"/>
              <a:t>Known for strong community connections and focus on sustainability.</a:t>
            </a:r>
          </a:p>
          <a:p>
            <a:pPr marL="285750" indent="-285750" algn="just">
              <a:buFont typeface="Arial" panose="020B0604020202020204" pitchFamily="34" charset="0"/>
              <a:buChar char="•"/>
            </a:pPr>
            <a:r>
              <a:rPr lang="en-GB" sz="2400" dirty="0"/>
              <a:t>Key challenge: increasing competition and rising supply costs.</a:t>
            </a:r>
          </a:p>
          <a:p>
            <a:pPr marL="285750" indent="-285750" algn="just">
              <a:buFont typeface="Arial" panose="020B0604020202020204" pitchFamily="34" charset="0"/>
              <a:buChar char="•"/>
            </a:pPr>
            <a:r>
              <a:rPr lang="en-GB" sz="2400" dirty="0"/>
              <a:t>Recent focus: expanding online sales and partnerships with local eco-markets.</a:t>
            </a:r>
          </a:p>
          <a:p>
            <a:pPr algn="just"/>
            <a:endParaRPr lang="en-GB" sz="1600" dirty="0"/>
          </a:p>
          <a:p>
            <a:pPr algn="just"/>
            <a:r>
              <a:rPr lang="en-GB" sz="1000" dirty="0"/>
              <a:t>Source: Green Haven Florists (2025) Case Study.</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204" name="Group 4203">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205"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4206"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4207"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4208"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4209"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4210"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4211"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4212"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4213"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4214"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4215"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4216"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4217" name="Group 4216">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4218"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4219"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4220"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4221"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4222"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4223"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4224"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4225"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4226"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4227"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4228"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229"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4230" name="Rectangle 4229">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31"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2" name="Title 1">
            <a:extLst>
              <a:ext uri="{FF2B5EF4-FFF2-40B4-BE49-F238E27FC236}">
                <a16:creationId xmlns:a16="http://schemas.microsoft.com/office/drawing/2014/main" id="{D4E66CB9-E784-DF9C-BDE5-379BB4198572}"/>
              </a:ext>
            </a:extLst>
          </p:cNvPr>
          <p:cNvSpPr>
            <a:spLocks noGrp="1"/>
          </p:cNvSpPr>
          <p:nvPr>
            <p:ph type="title"/>
          </p:nvPr>
        </p:nvSpPr>
        <p:spPr>
          <a:xfrm>
            <a:off x="1960563" y="228600"/>
            <a:ext cx="8915399" cy="625026"/>
          </a:xfrm>
        </p:spPr>
        <p:txBody>
          <a:bodyPr vert="horz" lIns="91440" tIns="45720" rIns="91440" bIns="45720" rtlCol="0" anchor="b">
            <a:normAutofit fontScale="90000"/>
          </a:bodyPr>
          <a:lstStyle/>
          <a:p>
            <a:pPr algn="ctr"/>
            <a:r>
              <a:rPr lang="en-US" sz="4400" b="1" dirty="0"/>
              <a:t>5W2H Method Framework</a:t>
            </a:r>
          </a:p>
        </p:txBody>
      </p:sp>
      <p:pic>
        <p:nvPicPr>
          <p:cNvPr id="4098" name="Picture 2" descr="No alternative text description for this image">
            <a:extLst>
              <a:ext uri="{FF2B5EF4-FFF2-40B4-BE49-F238E27FC236}">
                <a16:creationId xmlns:a16="http://schemas.microsoft.com/office/drawing/2014/main" id="{5C534F19-CAA2-CAB0-43F2-AB0CA0EFAD0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85093" y="1071659"/>
            <a:ext cx="9597160" cy="5432137"/>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3">
            <a:hlinkClick r:id="rId4"/>
            <a:extLst>
              <a:ext uri="{FF2B5EF4-FFF2-40B4-BE49-F238E27FC236}">
                <a16:creationId xmlns:a16="http://schemas.microsoft.com/office/drawing/2014/main" id="{17E44E06-354C-D098-0567-9F51696A397B}"/>
              </a:ext>
            </a:extLst>
          </p:cNvPr>
          <p:cNvSpPr>
            <a:spLocks noChangeAspect="1" noChangeArrowheads="1"/>
          </p:cNvSpPr>
          <p:nvPr/>
        </p:nvSpPr>
        <p:spPr bwMode="auto">
          <a:xfrm>
            <a:off x="57150" y="40306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a:extLst>
              <a:ext uri="{FF2B5EF4-FFF2-40B4-BE49-F238E27FC236}">
                <a16:creationId xmlns:a16="http://schemas.microsoft.com/office/drawing/2014/main" id="{44AA9EE5-F964-76B0-DB0A-AA13286BE1BA}"/>
              </a:ext>
            </a:extLst>
          </p:cNvPr>
          <p:cNvSpPr>
            <a:spLocks noChangeAspect="1" noChangeArrowheads="1"/>
          </p:cNvSpPr>
          <p:nvPr/>
        </p:nvSpPr>
        <p:spPr bwMode="auto">
          <a:xfrm>
            <a:off x="438150" y="40306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TextBox 5">
            <a:extLst>
              <a:ext uri="{FF2B5EF4-FFF2-40B4-BE49-F238E27FC236}">
                <a16:creationId xmlns:a16="http://schemas.microsoft.com/office/drawing/2014/main" id="{96DB9505-EBAE-5C68-6A72-E722377D9983}"/>
              </a:ext>
            </a:extLst>
          </p:cNvPr>
          <p:cNvSpPr txBox="1"/>
          <p:nvPr/>
        </p:nvSpPr>
        <p:spPr>
          <a:xfrm>
            <a:off x="1885093" y="6529888"/>
            <a:ext cx="4722971" cy="246221"/>
          </a:xfrm>
          <a:prstGeom prst="rect">
            <a:avLst/>
          </a:prstGeom>
          <a:noFill/>
        </p:spPr>
        <p:txBody>
          <a:bodyPr wrap="square" rtlCol="0">
            <a:spAutoFit/>
          </a:bodyPr>
          <a:lstStyle/>
          <a:p>
            <a:r>
              <a:rPr lang="en-US" sz="1000" dirty="0"/>
              <a:t>Figure 1: 5W2H Method Framework</a:t>
            </a:r>
          </a:p>
        </p:txBody>
      </p:sp>
    </p:spTree>
    <p:extLst>
      <p:ext uri="{BB962C8B-B14F-4D97-AF65-F5344CB8AC3E}">
        <p14:creationId xmlns:p14="http://schemas.microsoft.com/office/powerpoint/2010/main" val="729446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767840" y="242969"/>
            <a:ext cx="8915399" cy="713232"/>
          </a:xfrm>
        </p:spPr>
        <p:txBody>
          <a:bodyPr>
            <a:normAutofit/>
          </a:bodyPr>
          <a:lstStyle/>
          <a:p>
            <a:r>
              <a:rPr lang="en-GB" sz="3600"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767840" y="1085088"/>
            <a:ext cx="9991993" cy="5626608"/>
          </a:xfrm>
        </p:spPr>
        <p:txBody>
          <a:bodyPr>
            <a:normAutofit/>
          </a:bodyPr>
          <a:lstStyle/>
          <a:p>
            <a:pPr algn="just"/>
            <a:r>
              <a:rPr lang="en-GB" sz="2400" b="1" dirty="0">
                <a:solidFill>
                  <a:schemeClr val="tx1"/>
                </a:solidFill>
              </a:rPr>
              <a:t>WHO: </a:t>
            </a:r>
            <a:r>
              <a:rPr lang="en-GB" sz="2400" dirty="0">
                <a:solidFill>
                  <a:schemeClr val="tx1"/>
                </a:solidFill>
              </a:rPr>
              <a:t>Green Haven Florists, a small flower shop owned by Liam and Priya </a:t>
            </a:r>
          </a:p>
          <a:p>
            <a:pPr algn="just"/>
            <a:endParaRPr lang="en-GB" sz="2400" dirty="0">
              <a:solidFill>
                <a:schemeClr val="tx1"/>
              </a:solidFill>
            </a:endParaRPr>
          </a:p>
          <a:p>
            <a:pPr algn="just"/>
            <a:r>
              <a:rPr lang="en-GB" sz="2400" b="1" dirty="0">
                <a:solidFill>
                  <a:schemeClr val="tx1"/>
                </a:solidFill>
              </a:rPr>
              <a:t>WHAT: </a:t>
            </a:r>
            <a:r>
              <a:rPr lang="en-GB" sz="2400" dirty="0">
                <a:solidFill>
                  <a:schemeClr val="tx1"/>
                </a:solidFill>
              </a:rPr>
              <a:t>The company has lost about 30% of its in-store sales in the last year. Online orders grew a little, but not enough to make up for the loss. They also have higher costs, and old website and the business doesn’t use enough marketing online.</a:t>
            </a:r>
          </a:p>
          <a:p>
            <a:pPr algn="just"/>
            <a:endParaRPr lang="en-GB" sz="2400" dirty="0">
              <a:solidFill>
                <a:schemeClr val="tx1"/>
              </a:solidFill>
            </a:endParaRPr>
          </a:p>
          <a:p>
            <a:pPr algn="just"/>
            <a:r>
              <a:rPr lang="en-GB" sz="2400" b="1" dirty="0">
                <a:solidFill>
                  <a:schemeClr val="tx1"/>
                </a:solidFill>
              </a:rPr>
              <a:t>WHERE: </a:t>
            </a:r>
            <a:r>
              <a:rPr lang="en-GB" sz="2400" dirty="0">
                <a:solidFill>
                  <a:schemeClr val="tx1"/>
                </a:solidFill>
              </a:rPr>
              <a:t>This problem is happening in, Norwich, United Kingdom, where the shop is based.</a:t>
            </a:r>
          </a:p>
          <a:p>
            <a:pPr algn="just"/>
            <a:endParaRPr lang="en-GB" sz="2400" dirty="0">
              <a:solidFill>
                <a:schemeClr val="tx1"/>
              </a:solidFill>
            </a:endParaRPr>
          </a:p>
          <a:p>
            <a:pPr algn="just"/>
            <a:r>
              <a:rPr lang="en-GB" sz="2400" b="1" dirty="0">
                <a:solidFill>
                  <a:schemeClr val="tx1"/>
                </a:solidFill>
              </a:rPr>
              <a:t>WHEN: </a:t>
            </a:r>
            <a:r>
              <a:rPr lang="en-GB" sz="2400" dirty="0">
                <a:solidFill>
                  <a:schemeClr val="tx1"/>
                </a:solidFill>
              </a:rPr>
              <a:t>The drop in sales started around one year ago is still happening now.</a:t>
            </a:r>
          </a:p>
          <a:p>
            <a:pPr algn="just"/>
            <a:endParaRPr lang="en-GB" sz="2400" dirty="0">
              <a:solidFill>
                <a:schemeClr val="tx1"/>
              </a:solidFill>
            </a:endParaRPr>
          </a:p>
          <a:p>
            <a:pPr algn="just"/>
            <a:endParaRPr lang="en-GB" sz="2400" dirty="0">
              <a:solidFill>
                <a:schemeClr val="tx1"/>
              </a:solidFill>
            </a:endParaRPr>
          </a:p>
          <a:p>
            <a:pPr algn="just"/>
            <a:endParaRPr lang="en-GB" sz="2400" dirty="0">
              <a:solidFill>
                <a:schemeClr val="tx1"/>
              </a:solidFill>
            </a:endParaRPr>
          </a:p>
          <a:p>
            <a:pPr algn="just"/>
            <a:endParaRPr lang="en-GB" sz="1800" dirty="0">
              <a:solidFill>
                <a:schemeClr val="tx1"/>
              </a:solidFill>
            </a:endParaRPr>
          </a:p>
          <a:p>
            <a:pPr algn="just"/>
            <a:endParaRPr lang="en-GB" sz="1800" dirty="0">
              <a:solidFill>
                <a:schemeClr val="tx1"/>
              </a:solidFill>
            </a:endParaRPr>
          </a:p>
          <a:p>
            <a:endParaRPr lang="en-GB" sz="2800" dirty="0">
              <a:solidFill>
                <a:schemeClr val="tx1"/>
              </a:solidFill>
            </a:endParaRPr>
          </a:p>
          <a:p>
            <a:endParaRPr lang="en-GB" sz="1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EF1B19F-4455-3CA6-FF50-D69DDC32A1FA}"/>
              </a:ext>
            </a:extLst>
          </p:cNvPr>
          <p:cNvSpPr>
            <a:spLocks noGrp="1"/>
          </p:cNvSpPr>
          <p:nvPr>
            <p:ph type="body" idx="1"/>
          </p:nvPr>
        </p:nvSpPr>
        <p:spPr>
          <a:xfrm>
            <a:off x="1719072" y="1300353"/>
            <a:ext cx="10058400" cy="4941952"/>
          </a:xfrm>
        </p:spPr>
        <p:txBody>
          <a:bodyPr>
            <a:normAutofit/>
          </a:bodyPr>
          <a:lstStyle/>
          <a:p>
            <a:r>
              <a:rPr lang="en-GB" sz="2400" b="1" dirty="0">
                <a:solidFill>
                  <a:schemeClr val="tx1"/>
                </a:solidFill>
              </a:rPr>
              <a:t>WHY: </a:t>
            </a:r>
            <a:r>
              <a:rPr lang="en-GB" sz="2400" dirty="0">
                <a:solidFill>
                  <a:schemeClr val="tx1"/>
                </a:solidFill>
              </a:rPr>
              <a:t>Many customers now buy flowers online, because it is faster and cheaper. There are also many others flower shops selling online, which makes competition strong.</a:t>
            </a:r>
          </a:p>
          <a:p>
            <a:endParaRPr lang="en-GB" sz="2400" dirty="0">
              <a:solidFill>
                <a:schemeClr val="tx1"/>
              </a:solidFill>
            </a:endParaRPr>
          </a:p>
          <a:p>
            <a:r>
              <a:rPr lang="en-GB" sz="2400" b="1" dirty="0">
                <a:solidFill>
                  <a:schemeClr val="tx1"/>
                </a:solidFill>
              </a:rPr>
              <a:t>HOW: </a:t>
            </a:r>
            <a:r>
              <a:rPr lang="en-GB" sz="2400" dirty="0">
                <a:solidFill>
                  <a:schemeClr val="tx1"/>
                </a:solidFill>
              </a:rPr>
              <a:t>Fewer people visit the physical shop. The website is olds and not easy to use, and the business doesn’t do much promotion on social media.</a:t>
            </a:r>
          </a:p>
          <a:p>
            <a:endParaRPr lang="en-GB" sz="2400" dirty="0">
              <a:solidFill>
                <a:schemeClr val="tx1"/>
              </a:solidFill>
            </a:endParaRPr>
          </a:p>
          <a:p>
            <a:r>
              <a:rPr lang="en-GB" sz="2400" b="1" dirty="0">
                <a:solidFill>
                  <a:schemeClr val="tx1"/>
                </a:solidFill>
              </a:rPr>
              <a:t>HOW MUCH: </a:t>
            </a:r>
            <a:r>
              <a:rPr lang="en-GB" sz="2400" dirty="0">
                <a:solidFill>
                  <a:schemeClr val="tx1"/>
                </a:solidFill>
              </a:rPr>
              <a:t>Rising supply and delivery costs have reduced profits, increasing financial pressure on the business.</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US" sz="1800" dirty="0"/>
          </a:p>
        </p:txBody>
      </p:sp>
      <p:sp>
        <p:nvSpPr>
          <p:cNvPr id="4" name="TextBox 3">
            <a:extLst>
              <a:ext uri="{FF2B5EF4-FFF2-40B4-BE49-F238E27FC236}">
                <a16:creationId xmlns:a16="http://schemas.microsoft.com/office/drawing/2014/main" id="{EA124F55-80C1-7157-B119-E856AC3AC47D}"/>
              </a:ext>
            </a:extLst>
          </p:cNvPr>
          <p:cNvSpPr txBox="1"/>
          <p:nvPr/>
        </p:nvSpPr>
        <p:spPr>
          <a:xfrm>
            <a:off x="1719072" y="458950"/>
            <a:ext cx="6949440" cy="646331"/>
          </a:xfrm>
          <a:prstGeom prst="rect">
            <a:avLst/>
          </a:prstGeom>
          <a:noFill/>
        </p:spPr>
        <p:txBody>
          <a:bodyPr wrap="square" rtlCol="0">
            <a:spAutoFit/>
          </a:bodyPr>
          <a:lstStyle/>
          <a:p>
            <a:r>
              <a:rPr lang="en-GB" sz="3600" b="1" dirty="0">
                <a:solidFill>
                  <a:schemeClr val="accent2">
                    <a:lumMod val="75000"/>
                  </a:schemeClr>
                </a:solidFill>
              </a:rPr>
              <a:t>Problem: nature and scope</a:t>
            </a:r>
            <a:endParaRPr lang="en-US" sz="3600" dirty="0">
              <a:solidFill>
                <a:schemeClr val="accent2">
                  <a:lumMod val="75000"/>
                </a:schemeClr>
              </a:solidFill>
            </a:endParaRPr>
          </a:p>
        </p:txBody>
      </p:sp>
    </p:spTree>
    <p:extLst>
      <p:ext uri="{BB962C8B-B14F-4D97-AF65-F5344CB8AC3E}">
        <p14:creationId xmlns:p14="http://schemas.microsoft.com/office/powerpoint/2010/main" val="281573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56"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057"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058"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059"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060"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061"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2062"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2063"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64"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065"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066"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067"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069" name="Group 2068">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070"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071"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072"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073"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2074"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2075"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2076"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2077"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2078"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79"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080"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081"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083" name="Rectangle 2082">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5"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2" name="Title 1">
            <a:extLst>
              <a:ext uri="{FF2B5EF4-FFF2-40B4-BE49-F238E27FC236}">
                <a16:creationId xmlns:a16="http://schemas.microsoft.com/office/drawing/2014/main" id="{A86AF7E4-2175-FA73-DE7D-D3D932DC15F1}"/>
              </a:ext>
            </a:extLst>
          </p:cNvPr>
          <p:cNvSpPr>
            <a:spLocks noGrp="1"/>
          </p:cNvSpPr>
          <p:nvPr>
            <p:ph type="title"/>
          </p:nvPr>
        </p:nvSpPr>
        <p:spPr>
          <a:xfrm>
            <a:off x="2383899" y="228600"/>
            <a:ext cx="8915399" cy="823448"/>
          </a:xfrm>
        </p:spPr>
        <p:txBody>
          <a:bodyPr vert="horz" lIns="91440" tIns="45720" rIns="91440" bIns="45720" rtlCol="0" anchor="b">
            <a:normAutofit/>
          </a:bodyPr>
          <a:lstStyle/>
          <a:p>
            <a:pPr algn="ctr">
              <a:lnSpc>
                <a:spcPct val="90000"/>
              </a:lnSpc>
            </a:pPr>
            <a:r>
              <a:rPr lang="en-US" sz="2800" b="1" dirty="0"/>
              <a:t>PESTEL Analysis Framework</a:t>
            </a:r>
            <a:br>
              <a:rPr lang="en-US" sz="2400" dirty="0"/>
            </a:br>
            <a:endParaRPr lang="en-US" sz="2400" dirty="0"/>
          </a:p>
        </p:txBody>
      </p:sp>
      <p:pic>
        <p:nvPicPr>
          <p:cNvPr id="2050" name="Picture 2" descr="PESTEL Analysis Strategic Planning">
            <a:extLst>
              <a:ext uri="{FF2B5EF4-FFF2-40B4-BE49-F238E27FC236}">
                <a16:creationId xmlns:a16="http://schemas.microsoft.com/office/drawing/2014/main" id="{AC8037C7-A95A-CB8F-48B5-041376047A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44652" y="960664"/>
            <a:ext cx="9897057" cy="54697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3691A1C-E12C-B7C5-44F2-521AD5BE6945}"/>
              </a:ext>
            </a:extLst>
          </p:cNvPr>
          <p:cNvSpPr txBox="1"/>
          <p:nvPr/>
        </p:nvSpPr>
        <p:spPr>
          <a:xfrm>
            <a:off x="1744652" y="6437773"/>
            <a:ext cx="4058740" cy="246221"/>
          </a:xfrm>
          <a:prstGeom prst="rect">
            <a:avLst/>
          </a:prstGeom>
          <a:noFill/>
        </p:spPr>
        <p:txBody>
          <a:bodyPr wrap="square" rtlCol="0">
            <a:spAutoFit/>
          </a:bodyPr>
          <a:lstStyle/>
          <a:p>
            <a:r>
              <a:rPr lang="en-US" sz="1000" dirty="0"/>
              <a:t>Figure 2: PESTEL Analysis Framework</a:t>
            </a:r>
          </a:p>
        </p:txBody>
      </p:sp>
    </p:spTree>
    <p:extLst>
      <p:ext uri="{BB962C8B-B14F-4D97-AF65-F5344CB8AC3E}">
        <p14:creationId xmlns:p14="http://schemas.microsoft.com/office/powerpoint/2010/main" val="1880478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89315" y="870857"/>
            <a:ext cx="10419806" cy="5987143"/>
          </a:xfrm>
        </p:spPr>
        <p:txBody>
          <a:bodyPr>
            <a:noAutofit/>
          </a:bodyPr>
          <a:lstStyle/>
          <a:p>
            <a:pPr algn="just"/>
            <a:r>
              <a:rPr lang="en-GB" sz="1900" b="1" dirty="0"/>
              <a:t>POLITICAL</a:t>
            </a:r>
          </a:p>
          <a:p>
            <a:pPr algn="just"/>
            <a:r>
              <a:rPr lang="en-GB" sz="1900" dirty="0">
                <a:solidFill>
                  <a:schemeClr val="tx1"/>
                </a:solidFill>
              </a:rPr>
              <a:t>-There are new import rules after Brexit that make flowers more expensive. “New import regulations after Brexit have increased costs for good entering the Uk, including flowers.” (UK Government, 2021).</a:t>
            </a:r>
          </a:p>
          <a:p>
            <a:pPr algn="just"/>
            <a:r>
              <a:rPr lang="en-GB" sz="1900" dirty="0">
                <a:solidFill>
                  <a:schemeClr val="tx1"/>
                </a:solidFill>
              </a:rPr>
              <a:t>-The government also gives help to small and eco-friendly businesses. “Find government-backed support and finance for your business.”(UK Government , 2023).</a:t>
            </a:r>
            <a:endParaRPr lang="en-GB" sz="1900" b="1" dirty="0"/>
          </a:p>
          <a:p>
            <a:pPr algn="just"/>
            <a:r>
              <a:rPr lang="en-GB" sz="1900" b="1" dirty="0"/>
              <a:t>ECONOMIC</a:t>
            </a:r>
          </a:p>
          <a:p>
            <a:pPr algn="just"/>
            <a:r>
              <a:rPr lang="en-GB" sz="1900" dirty="0"/>
              <a:t>- Prices are going up because of inflation. “UK Inflation has increased in recent years, affecting consumer spending and business costs.” (Office for National Statistics, 2024).</a:t>
            </a:r>
          </a:p>
          <a:p>
            <a:pPr algn="just"/>
            <a:r>
              <a:rPr lang="en-GB" sz="1900" dirty="0"/>
              <a:t>-People are also spending less money because life is more expensive now.</a:t>
            </a:r>
            <a:endParaRPr lang="en-GB" sz="1900" b="1" dirty="0"/>
          </a:p>
          <a:p>
            <a:pPr algn="just"/>
            <a:r>
              <a:rPr lang="en-GB" sz="1900" b="1" dirty="0"/>
              <a:t>SOCIAL</a:t>
            </a:r>
          </a:p>
          <a:p>
            <a:pPr algn="just"/>
            <a:r>
              <a:rPr lang="en-GB" sz="1900" dirty="0"/>
              <a:t>- More people care about the environment and want eco products. “Consumers are increasingly choosing environmentally friendly products as part of a growing sustainability trend.”(Mintel, 2023).</a:t>
            </a:r>
          </a:p>
          <a:p>
            <a:pPr algn="just"/>
            <a:r>
              <a:rPr lang="en-GB" sz="1900" dirty="0"/>
              <a:t>-Many customers now prefer to buy flowers online instead of going to shop.</a:t>
            </a:r>
          </a:p>
        </p:txBody>
      </p:sp>
    </p:spTree>
    <p:extLst>
      <p:ext uri="{BB962C8B-B14F-4D97-AF65-F5344CB8AC3E}">
        <p14:creationId xmlns:p14="http://schemas.microsoft.com/office/powerpoint/2010/main" val="1382716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643306" y="424248"/>
            <a:ext cx="9921394" cy="685224"/>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109472"/>
            <a:ext cx="10088010" cy="5748528"/>
          </a:xfrm>
        </p:spPr>
        <p:txBody>
          <a:bodyPr>
            <a:normAutofit/>
          </a:bodyPr>
          <a:lstStyle/>
          <a:p>
            <a:pPr marL="0" indent="0" algn="just">
              <a:buNone/>
            </a:pPr>
            <a:r>
              <a:rPr lang="en-GB" sz="1900" b="1" dirty="0"/>
              <a:t>TECHNOLOGICAL</a:t>
            </a:r>
          </a:p>
          <a:p>
            <a:pPr marL="0" indent="0" algn="just">
              <a:buNone/>
            </a:pPr>
            <a:r>
              <a:rPr lang="en-GB" sz="1900" dirty="0"/>
              <a:t>- The shop’s website is old and hard to use.</a:t>
            </a:r>
          </a:p>
          <a:p>
            <a:pPr marL="0" indent="0" algn="just">
              <a:buNone/>
            </a:pPr>
            <a:r>
              <a:rPr lang="en-GB" sz="1900" dirty="0"/>
              <a:t>- Others flower shops use modern websites and social media to sell more. “Online sales and digital marketing have become Key tools for florists to reach more customers.”(Statista, 2023).</a:t>
            </a:r>
            <a:endParaRPr lang="en-GB" sz="1900" b="1" dirty="0"/>
          </a:p>
          <a:p>
            <a:pPr marL="0" indent="0" algn="just">
              <a:buNone/>
            </a:pPr>
            <a:r>
              <a:rPr lang="en-GB" sz="1900" b="1" dirty="0"/>
              <a:t>LEGAL</a:t>
            </a:r>
          </a:p>
          <a:p>
            <a:pPr marL="0" indent="0" algn="just">
              <a:buNone/>
            </a:pPr>
            <a:r>
              <a:rPr lang="en-GB" sz="1900" dirty="0"/>
              <a:t>-The shop must follow safety rules when handling flowers and deliveries.</a:t>
            </a:r>
          </a:p>
          <a:p>
            <a:pPr marL="0" indent="0" algn="just">
              <a:buNone/>
            </a:pPr>
            <a:r>
              <a:rPr lang="en-GB" sz="1900" dirty="0"/>
              <a:t>- It also needs to protect customer information when selling online. “Businesses that handle personal data must comply with the UK GDPR and Data Protection Act 2018 to ensure customer information is protected.”(ICO,2023)</a:t>
            </a:r>
            <a:endParaRPr lang="en-GB" sz="1900" b="1" dirty="0"/>
          </a:p>
          <a:p>
            <a:pPr marL="0" indent="0" algn="just">
              <a:buNone/>
            </a:pPr>
            <a:r>
              <a:rPr lang="en-GB" sz="1900" b="1" dirty="0"/>
              <a:t>ENVIRONMENTAL </a:t>
            </a:r>
          </a:p>
          <a:p>
            <a:pPr marL="0" indent="0" algn="just">
              <a:buNone/>
            </a:pPr>
            <a:r>
              <a:rPr lang="en-GB" sz="1900" dirty="0"/>
              <a:t>-Eco-friendly packaging is good but costs more money.</a:t>
            </a:r>
          </a:p>
          <a:p>
            <a:pPr marL="0" indent="0" algn="just">
              <a:buNone/>
            </a:pPr>
            <a:r>
              <a:rPr lang="en-GB" sz="1900" dirty="0"/>
              <a:t>- Climate change </a:t>
            </a:r>
            <a:r>
              <a:rPr lang="en-GB" sz="1900" dirty="0" err="1"/>
              <a:t>maskes</a:t>
            </a:r>
            <a:r>
              <a:rPr lang="en-GB" sz="1900" dirty="0"/>
              <a:t> it harder to get some flowers and affects prices. “Climate change impacts flower production and availability, influencing costs and supply chains.” ( Royal Horticultural Society,2023).</a:t>
            </a:r>
          </a:p>
        </p:txBody>
      </p:sp>
    </p:spTree>
    <p:extLst>
      <p:ext uri="{BB962C8B-B14F-4D97-AF65-F5344CB8AC3E}">
        <p14:creationId xmlns:p14="http://schemas.microsoft.com/office/powerpoint/2010/main" val="1917974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normAutofit/>
          </a:bodyPr>
          <a:lstStyle/>
          <a:p>
            <a:r>
              <a:rPr lang="en-GB" sz="3200" b="1" dirty="0"/>
              <a:t>Cause and effect analysis: Fishbone diagram</a:t>
            </a:r>
            <a:endParaRPr lang="en-US" sz="3200" dirty="0">
              <a:solidFill>
                <a:srgbClr val="000000"/>
              </a:solidFill>
            </a:endParaRPr>
          </a:p>
          <a:p>
            <a:endParaRPr lang="en-US" dirty="0"/>
          </a:p>
        </p:txBody>
      </p:sp>
      <p:sp>
        <p:nvSpPr>
          <p:cNvPr id="94" name="Line 177">
            <a:extLst>
              <a:ext uri="{FF2B5EF4-FFF2-40B4-BE49-F238E27FC236}">
                <a16:creationId xmlns:a16="http://schemas.microsoft.com/office/drawing/2014/main" id="{036FC996-EA62-03DA-D362-0BA1E8EFFA98}"/>
              </a:ext>
            </a:extLst>
          </p:cNvPr>
          <p:cNvSpPr>
            <a:spLocks noChangeShapeType="1"/>
          </p:cNvSpPr>
          <p:nvPr/>
        </p:nvSpPr>
        <p:spPr bwMode="auto">
          <a:xfrm>
            <a:off x="2711450" y="206375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Text Box 176">
            <a:extLst>
              <a:ext uri="{FF2B5EF4-FFF2-40B4-BE49-F238E27FC236}">
                <a16:creationId xmlns:a16="http://schemas.microsoft.com/office/drawing/2014/main" id="{A393454F-6F4B-F2D1-8E39-C69C84BEB81A}"/>
              </a:ext>
            </a:extLst>
          </p:cNvPr>
          <p:cNvSpPr txBox="1">
            <a:spLocks noChangeArrowheads="1"/>
          </p:cNvSpPr>
          <p:nvPr/>
        </p:nvSpPr>
        <p:spPr bwMode="auto">
          <a:xfrm>
            <a:off x="831849" y="1772570"/>
            <a:ext cx="1865313" cy="5961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100" dirty="0"/>
              <a:t>Other flower shops have better websites and fast delivery</a:t>
            </a:r>
          </a:p>
        </p:txBody>
      </p:sp>
      <p:sp>
        <p:nvSpPr>
          <p:cNvPr id="96" name="Line 175">
            <a:extLst>
              <a:ext uri="{FF2B5EF4-FFF2-40B4-BE49-F238E27FC236}">
                <a16:creationId xmlns:a16="http://schemas.microsoft.com/office/drawing/2014/main" id="{FC95F0DF-F3FF-9287-F09E-293282F57527}"/>
              </a:ext>
            </a:extLst>
          </p:cNvPr>
          <p:cNvSpPr>
            <a:spLocks noChangeShapeType="1"/>
          </p:cNvSpPr>
          <p:nvPr/>
        </p:nvSpPr>
        <p:spPr bwMode="auto">
          <a:xfrm>
            <a:off x="3313113" y="26654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Text Box 174">
            <a:extLst>
              <a:ext uri="{FF2B5EF4-FFF2-40B4-BE49-F238E27FC236}">
                <a16:creationId xmlns:a16="http://schemas.microsoft.com/office/drawing/2014/main" id="{C01C5270-603C-7D87-5797-97A558546037}"/>
              </a:ext>
            </a:extLst>
          </p:cNvPr>
          <p:cNvSpPr txBox="1">
            <a:spLocks noChangeArrowheads="1"/>
          </p:cNvSpPr>
          <p:nvPr/>
        </p:nvSpPr>
        <p:spPr bwMode="auto">
          <a:xfrm>
            <a:off x="1792224" y="2468563"/>
            <a:ext cx="1506601" cy="5200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Many competitors  sell flowers online form lower prices</a:t>
            </a:r>
          </a:p>
        </p:txBody>
      </p:sp>
      <p:sp>
        <p:nvSpPr>
          <p:cNvPr id="98" name="Line 173">
            <a:extLst>
              <a:ext uri="{FF2B5EF4-FFF2-40B4-BE49-F238E27FC236}">
                <a16:creationId xmlns:a16="http://schemas.microsoft.com/office/drawing/2014/main" id="{C31C619C-BE44-950A-8901-2780305BA8B6}"/>
              </a:ext>
            </a:extLst>
          </p:cNvPr>
          <p:cNvSpPr>
            <a:spLocks noChangeShapeType="1"/>
          </p:cNvSpPr>
          <p:nvPr/>
        </p:nvSpPr>
        <p:spPr bwMode="auto">
          <a:xfrm>
            <a:off x="3865563" y="32178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Text Box 172">
            <a:extLst>
              <a:ext uri="{FF2B5EF4-FFF2-40B4-BE49-F238E27FC236}">
                <a16:creationId xmlns:a16="http://schemas.microsoft.com/office/drawing/2014/main" id="{E83C682E-882D-4C98-F2F7-5A3C2891B7C9}"/>
              </a:ext>
            </a:extLst>
          </p:cNvPr>
          <p:cNvSpPr txBox="1">
            <a:spLocks noChangeArrowheads="1"/>
          </p:cNvSpPr>
          <p:nvPr/>
        </p:nvSpPr>
        <p:spPr bwMode="auto">
          <a:xfrm>
            <a:off x="2389188" y="3021012"/>
            <a:ext cx="1462087" cy="48736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Fewer people go shopping in the city </a:t>
            </a:r>
            <a:r>
              <a:rPr lang="en-US" sz="1000" dirty="0" err="1"/>
              <a:t>centre</a:t>
            </a:r>
            <a:endParaRPr lang="en-US" sz="1000" dirty="0"/>
          </a:p>
        </p:txBody>
      </p:sp>
      <p:sp>
        <p:nvSpPr>
          <p:cNvPr id="100" name="Line 171">
            <a:extLst>
              <a:ext uri="{FF2B5EF4-FFF2-40B4-BE49-F238E27FC236}">
                <a16:creationId xmlns:a16="http://schemas.microsoft.com/office/drawing/2014/main" id="{61D20521-9DB9-F657-E194-9B52BFF721A1}"/>
              </a:ext>
            </a:extLst>
          </p:cNvPr>
          <p:cNvSpPr>
            <a:spLocks noChangeShapeType="1"/>
          </p:cNvSpPr>
          <p:nvPr/>
        </p:nvSpPr>
        <p:spPr bwMode="auto">
          <a:xfrm>
            <a:off x="5056188" y="20716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Text Box 170">
            <a:extLst>
              <a:ext uri="{FF2B5EF4-FFF2-40B4-BE49-F238E27FC236}">
                <a16:creationId xmlns:a16="http://schemas.microsoft.com/office/drawing/2014/main" id="{AE6DAE2E-1BC7-D1D2-64AF-2F450F8D5BC8}"/>
              </a:ext>
            </a:extLst>
          </p:cNvPr>
          <p:cNvSpPr txBox="1">
            <a:spLocks noChangeArrowheads="1"/>
          </p:cNvSpPr>
          <p:nvPr/>
        </p:nvSpPr>
        <p:spPr bwMode="auto">
          <a:xfrm>
            <a:off x="3662363" y="1868488"/>
            <a:ext cx="1379537"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Website is old and not easy to use</a:t>
            </a:r>
          </a:p>
        </p:txBody>
      </p:sp>
      <p:sp>
        <p:nvSpPr>
          <p:cNvPr id="102" name="Line 169">
            <a:extLst>
              <a:ext uri="{FF2B5EF4-FFF2-40B4-BE49-F238E27FC236}">
                <a16:creationId xmlns:a16="http://schemas.microsoft.com/office/drawing/2014/main" id="{CEB16F72-CDE1-03A4-15EA-242CBAF77847}"/>
              </a:ext>
            </a:extLst>
          </p:cNvPr>
          <p:cNvSpPr>
            <a:spLocks noChangeShapeType="1"/>
          </p:cNvSpPr>
          <p:nvPr/>
        </p:nvSpPr>
        <p:spPr bwMode="auto">
          <a:xfrm>
            <a:off x="5599113" y="26717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Text Box 168">
            <a:extLst>
              <a:ext uri="{FF2B5EF4-FFF2-40B4-BE49-F238E27FC236}">
                <a16:creationId xmlns:a16="http://schemas.microsoft.com/office/drawing/2014/main" id="{D93D930E-2709-A8A6-94E9-4A180C839D04}"/>
              </a:ext>
            </a:extLst>
          </p:cNvPr>
          <p:cNvSpPr txBox="1">
            <a:spLocks noChangeArrowheads="1"/>
          </p:cNvSpPr>
          <p:nvPr/>
        </p:nvSpPr>
        <p:spPr bwMode="auto">
          <a:xfrm>
            <a:off x="4186238" y="2468563"/>
            <a:ext cx="1398587"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No online delivery or payment system</a:t>
            </a:r>
          </a:p>
        </p:txBody>
      </p:sp>
      <p:sp>
        <p:nvSpPr>
          <p:cNvPr id="104" name="Line 167">
            <a:extLst>
              <a:ext uri="{FF2B5EF4-FFF2-40B4-BE49-F238E27FC236}">
                <a16:creationId xmlns:a16="http://schemas.microsoft.com/office/drawing/2014/main" id="{85AB6359-F8C2-6366-0287-2E8ECB63218C}"/>
              </a:ext>
            </a:extLst>
          </p:cNvPr>
          <p:cNvSpPr>
            <a:spLocks noChangeShapeType="1"/>
          </p:cNvSpPr>
          <p:nvPr/>
        </p:nvSpPr>
        <p:spPr bwMode="auto">
          <a:xfrm>
            <a:off x="6151563" y="32242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Text Box 166">
            <a:extLst>
              <a:ext uri="{FF2B5EF4-FFF2-40B4-BE49-F238E27FC236}">
                <a16:creationId xmlns:a16="http://schemas.microsoft.com/office/drawing/2014/main" id="{E02F6E98-D596-A916-88DD-70BE0406FEF7}"/>
              </a:ext>
            </a:extLst>
          </p:cNvPr>
          <p:cNvSpPr txBox="1">
            <a:spLocks noChangeArrowheads="1"/>
          </p:cNvSpPr>
          <p:nvPr/>
        </p:nvSpPr>
        <p:spPr bwMode="auto">
          <a:xfrm>
            <a:off x="4702175" y="3021013"/>
            <a:ext cx="143510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The shop is not using online advertising</a:t>
            </a:r>
          </a:p>
        </p:txBody>
      </p:sp>
      <p:sp>
        <p:nvSpPr>
          <p:cNvPr id="106" name="Line 165">
            <a:extLst>
              <a:ext uri="{FF2B5EF4-FFF2-40B4-BE49-F238E27FC236}">
                <a16:creationId xmlns:a16="http://schemas.microsoft.com/office/drawing/2014/main" id="{B9F42C28-7600-CF63-CFE9-5E2D70FC14AA}"/>
              </a:ext>
            </a:extLst>
          </p:cNvPr>
          <p:cNvSpPr>
            <a:spLocks noChangeShapeType="1"/>
          </p:cNvSpPr>
          <p:nvPr/>
        </p:nvSpPr>
        <p:spPr bwMode="auto">
          <a:xfrm>
            <a:off x="7262813" y="205581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Text Box 164">
            <a:extLst>
              <a:ext uri="{FF2B5EF4-FFF2-40B4-BE49-F238E27FC236}">
                <a16:creationId xmlns:a16="http://schemas.microsoft.com/office/drawing/2014/main" id="{F5632878-5428-114F-28FE-48A5B15843DD}"/>
              </a:ext>
            </a:extLst>
          </p:cNvPr>
          <p:cNvSpPr txBox="1">
            <a:spLocks noChangeArrowheads="1"/>
          </p:cNvSpPr>
          <p:nvPr/>
        </p:nvSpPr>
        <p:spPr bwMode="auto">
          <a:xfrm>
            <a:off x="6007101" y="1868488"/>
            <a:ext cx="1241424" cy="40005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No clear online marketing plan</a:t>
            </a:r>
          </a:p>
        </p:txBody>
      </p:sp>
      <p:sp>
        <p:nvSpPr>
          <p:cNvPr id="108" name="Line 163">
            <a:extLst>
              <a:ext uri="{FF2B5EF4-FFF2-40B4-BE49-F238E27FC236}">
                <a16:creationId xmlns:a16="http://schemas.microsoft.com/office/drawing/2014/main" id="{762499FE-2B2C-73CB-85BD-1859B86762AE}"/>
              </a:ext>
            </a:extLst>
          </p:cNvPr>
          <p:cNvSpPr>
            <a:spLocks noChangeShapeType="1"/>
          </p:cNvSpPr>
          <p:nvPr/>
        </p:nvSpPr>
        <p:spPr bwMode="auto">
          <a:xfrm>
            <a:off x="7864475" y="265747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Text Box 162">
            <a:extLst>
              <a:ext uri="{FF2B5EF4-FFF2-40B4-BE49-F238E27FC236}">
                <a16:creationId xmlns:a16="http://schemas.microsoft.com/office/drawing/2014/main" id="{46AA1434-CEA8-B84E-7534-C11A2028F4A0}"/>
              </a:ext>
            </a:extLst>
          </p:cNvPr>
          <p:cNvSpPr txBox="1">
            <a:spLocks noChangeArrowheads="1"/>
          </p:cNvSpPr>
          <p:nvPr/>
        </p:nvSpPr>
        <p:spPr bwMode="auto">
          <a:xfrm>
            <a:off x="6789738" y="24685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Weak use of social media</a:t>
            </a:r>
          </a:p>
        </p:txBody>
      </p:sp>
      <p:sp>
        <p:nvSpPr>
          <p:cNvPr id="110" name="Line 161">
            <a:extLst>
              <a:ext uri="{FF2B5EF4-FFF2-40B4-BE49-F238E27FC236}">
                <a16:creationId xmlns:a16="http://schemas.microsoft.com/office/drawing/2014/main" id="{5842529E-9E6F-5906-BD96-7288D23BEB7C}"/>
              </a:ext>
            </a:extLst>
          </p:cNvPr>
          <p:cNvSpPr>
            <a:spLocks noChangeShapeType="1"/>
          </p:cNvSpPr>
          <p:nvPr/>
        </p:nvSpPr>
        <p:spPr bwMode="auto">
          <a:xfrm>
            <a:off x="8416925" y="320992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Text Box 160">
            <a:extLst>
              <a:ext uri="{FF2B5EF4-FFF2-40B4-BE49-F238E27FC236}">
                <a16:creationId xmlns:a16="http://schemas.microsoft.com/office/drawing/2014/main" id="{DF9E0585-D90B-A3E3-DABD-95E553B894D1}"/>
              </a:ext>
            </a:extLst>
          </p:cNvPr>
          <p:cNvSpPr txBox="1">
            <a:spLocks noChangeArrowheads="1"/>
          </p:cNvSpPr>
          <p:nvPr/>
        </p:nvSpPr>
        <p:spPr bwMode="auto">
          <a:xfrm>
            <a:off x="7008813" y="3021013"/>
            <a:ext cx="1393825"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Few promotions to attract customers</a:t>
            </a:r>
          </a:p>
        </p:txBody>
      </p:sp>
      <p:sp>
        <p:nvSpPr>
          <p:cNvPr id="112" name="Line 159">
            <a:extLst>
              <a:ext uri="{FF2B5EF4-FFF2-40B4-BE49-F238E27FC236}">
                <a16:creationId xmlns:a16="http://schemas.microsoft.com/office/drawing/2014/main" id="{3F4FC597-DD17-1E61-44F0-79384E3BE632}"/>
              </a:ext>
            </a:extLst>
          </p:cNvPr>
          <p:cNvSpPr>
            <a:spLocks noChangeShapeType="1"/>
          </p:cNvSpPr>
          <p:nvPr/>
        </p:nvSpPr>
        <p:spPr bwMode="auto">
          <a:xfrm>
            <a:off x="7451725" y="400208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Text Box 158">
            <a:extLst>
              <a:ext uri="{FF2B5EF4-FFF2-40B4-BE49-F238E27FC236}">
                <a16:creationId xmlns:a16="http://schemas.microsoft.com/office/drawing/2014/main" id="{67EE7D45-D0CD-024B-5579-4E802F2C17DC}"/>
              </a:ext>
            </a:extLst>
          </p:cNvPr>
          <p:cNvSpPr txBox="1">
            <a:spLocks noChangeArrowheads="1"/>
          </p:cNvSpPr>
          <p:nvPr/>
        </p:nvSpPr>
        <p:spPr bwMode="auto">
          <a:xfrm>
            <a:off x="6096000" y="3733800"/>
            <a:ext cx="1341438" cy="56515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Many people prefer buying flowers online</a:t>
            </a:r>
          </a:p>
        </p:txBody>
      </p:sp>
      <p:sp>
        <p:nvSpPr>
          <p:cNvPr id="114" name="Line 157">
            <a:extLst>
              <a:ext uri="{FF2B5EF4-FFF2-40B4-BE49-F238E27FC236}">
                <a16:creationId xmlns:a16="http://schemas.microsoft.com/office/drawing/2014/main" id="{CE0CB09C-ECCB-97B3-29A6-95817A7B0BFA}"/>
              </a:ext>
            </a:extLst>
          </p:cNvPr>
          <p:cNvSpPr>
            <a:spLocks noChangeShapeType="1"/>
          </p:cNvSpPr>
          <p:nvPr/>
        </p:nvSpPr>
        <p:spPr bwMode="auto">
          <a:xfrm>
            <a:off x="6927850" y="455930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Text Box 156">
            <a:extLst>
              <a:ext uri="{FF2B5EF4-FFF2-40B4-BE49-F238E27FC236}">
                <a16:creationId xmlns:a16="http://schemas.microsoft.com/office/drawing/2014/main" id="{9B92A4C5-5A70-6277-A213-E992F4B03FF0}"/>
              </a:ext>
            </a:extLst>
          </p:cNvPr>
          <p:cNvSpPr txBox="1">
            <a:spLocks noChangeArrowheads="1"/>
          </p:cNvSpPr>
          <p:nvPr/>
        </p:nvSpPr>
        <p:spPr bwMode="auto">
          <a:xfrm>
            <a:off x="5599113" y="4370388"/>
            <a:ext cx="1314450" cy="4968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Young customers visit the shop less often</a:t>
            </a:r>
          </a:p>
        </p:txBody>
      </p:sp>
      <p:sp>
        <p:nvSpPr>
          <p:cNvPr id="116" name="Line 155">
            <a:extLst>
              <a:ext uri="{FF2B5EF4-FFF2-40B4-BE49-F238E27FC236}">
                <a16:creationId xmlns:a16="http://schemas.microsoft.com/office/drawing/2014/main" id="{5D0760F2-C689-506E-C82C-69AE70DA2708}"/>
              </a:ext>
            </a:extLst>
          </p:cNvPr>
          <p:cNvSpPr>
            <a:spLocks noChangeShapeType="1"/>
          </p:cNvSpPr>
          <p:nvPr/>
        </p:nvSpPr>
        <p:spPr bwMode="auto">
          <a:xfrm>
            <a:off x="6429375" y="511175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Text Box 154">
            <a:extLst>
              <a:ext uri="{FF2B5EF4-FFF2-40B4-BE49-F238E27FC236}">
                <a16:creationId xmlns:a16="http://schemas.microsoft.com/office/drawing/2014/main" id="{20CA250D-23A4-BFB4-39DA-0A4461D58D3F}"/>
              </a:ext>
            </a:extLst>
          </p:cNvPr>
          <p:cNvSpPr txBox="1">
            <a:spLocks noChangeArrowheads="1"/>
          </p:cNvSpPr>
          <p:nvPr/>
        </p:nvSpPr>
        <p:spPr bwMode="auto">
          <a:xfrm>
            <a:off x="4911725" y="4922837"/>
            <a:ext cx="1503363" cy="60948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The shop is not well known by new people in town</a:t>
            </a:r>
          </a:p>
        </p:txBody>
      </p:sp>
      <p:sp>
        <p:nvSpPr>
          <p:cNvPr id="118" name="Line 153">
            <a:extLst>
              <a:ext uri="{FF2B5EF4-FFF2-40B4-BE49-F238E27FC236}">
                <a16:creationId xmlns:a16="http://schemas.microsoft.com/office/drawing/2014/main" id="{AA0173F6-06FC-2E9F-0796-82AEEBF0373B}"/>
              </a:ext>
            </a:extLst>
          </p:cNvPr>
          <p:cNvSpPr>
            <a:spLocks noChangeShapeType="1"/>
          </p:cNvSpPr>
          <p:nvPr/>
        </p:nvSpPr>
        <p:spPr bwMode="auto">
          <a:xfrm>
            <a:off x="4924425" y="397192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Text Box 152">
            <a:extLst>
              <a:ext uri="{FF2B5EF4-FFF2-40B4-BE49-F238E27FC236}">
                <a16:creationId xmlns:a16="http://schemas.microsoft.com/office/drawing/2014/main" id="{F05249A6-8337-2486-B707-0F195B383BC8}"/>
              </a:ext>
            </a:extLst>
          </p:cNvPr>
          <p:cNvSpPr txBox="1">
            <a:spLocks noChangeArrowheads="1"/>
          </p:cNvSpPr>
          <p:nvPr/>
        </p:nvSpPr>
        <p:spPr bwMode="auto">
          <a:xfrm>
            <a:off x="3060192" y="3783013"/>
            <a:ext cx="1851533"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Some deliveries arrive late and flowers lose freshness</a:t>
            </a:r>
          </a:p>
        </p:txBody>
      </p:sp>
      <p:sp>
        <p:nvSpPr>
          <p:cNvPr id="120" name="Line 151">
            <a:extLst>
              <a:ext uri="{FF2B5EF4-FFF2-40B4-BE49-F238E27FC236}">
                <a16:creationId xmlns:a16="http://schemas.microsoft.com/office/drawing/2014/main" id="{1C9900FA-4EEF-6310-E894-3208B95921BB}"/>
              </a:ext>
            </a:extLst>
          </p:cNvPr>
          <p:cNvSpPr>
            <a:spLocks noChangeShapeType="1"/>
          </p:cNvSpPr>
          <p:nvPr/>
        </p:nvSpPr>
        <p:spPr bwMode="auto">
          <a:xfrm>
            <a:off x="4475163" y="452913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Text Box 150">
            <a:extLst>
              <a:ext uri="{FF2B5EF4-FFF2-40B4-BE49-F238E27FC236}">
                <a16:creationId xmlns:a16="http://schemas.microsoft.com/office/drawing/2014/main" id="{4F05A255-F813-9582-1D4F-3CF00CDE9715}"/>
              </a:ext>
            </a:extLst>
          </p:cNvPr>
          <p:cNvSpPr txBox="1">
            <a:spLocks noChangeArrowheads="1"/>
          </p:cNvSpPr>
          <p:nvPr/>
        </p:nvSpPr>
        <p:spPr bwMode="auto">
          <a:xfrm>
            <a:off x="2860675" y="4341813"/>
            <a:ext cx="160020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Delivery and transport costs increased</a:t>
            </a:r>
          </a:p>
        </p:txBody>
      </p:sp>
      <p:sp>
        <p:nvSpPr>
          <p:cNvPr id="122" name="Line 149">
            <a:extLst>
              <a:ext uri="{FF2B5EF4-FFF2-40B4-BE49-F238E27FC236}">
                <a16:creationId xmlns:a16="http://schemas.microsoft.com/office/drawing/2014/main" id="{1DB8162D-6AB8-FC18-BB1B-9733DA5F29C2}"/>
              </a:ext>
            </a:extLst>
          </p:cNvPr>
          <p:cNvSpPr>
            <a:spLocks noChangeShapeType="1"/>
          </p:cNvSpPr>
          <p:nvPr/>
        </p:nvSpPr>
        <p:spPr bwMode="auto">
          <a:xfrm>
            <a:off x="3975100" y="50815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Text Box 148">
            <a:extLst>
              <a:ext uri="{FF2B5EF4-FFF2-40B4-BE49-F238E27FC236}">
                <a16:creationId xmlns:a16="http://schemas.microsoft.com/office/drawing/2014/main" id="{97B60612-6EE3-0004-E5B8-9A1647070221}"/>
              </a:ext>
            </a:extLst>
          </p:cNvPr>
          <p:cNvSpPr txBox="1">
            <a:spLocks noChangeArrowheads="1"/>
          </p:cNvSpPr>
          <p:nvPr/>
        </p:nvSpPr>
        <p:spPr bwMode="auto">
          <a:xfrm>
            <a:off x="2466181" y="4894263"/>
            <a:ext cx="1496219"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00" dirty="0"/>
              <a:t>Prices of flowers and materials are higher</a:t>
            </a:r>
          </a:p>
        </p:txBody>
      </p:sp>
      <p:sp>
        <p:nvSpPr>
          <p:cNvPr id="124" name="Rectangle 147">
            <a:extLst>
              <a:ext uri="{FF2B5EF4-FFF2-40B4-BE49-F238E27FC236}">
                <a16:creationId xmlns:a16="http://schemas.microsoft.com/office/drawing/2014/main" id="{3BB05941-14F5-F8BC-F746-6AF23B28D79F}"/>
              </a:ext>
            </a:extLst>
          </p:cNvPr>
          <p:cNvSpPr>
            <a:spLocks noChangeArrowheads="1"/>
          </p:cNvSpPr>
          <p:nvPr/>
        </p:nvSpPr>
        <p:spPr bwMode="auto">
          <a:xfrm>
            <a:off x="2466181" y="1158176"/>
            <a:ext cx="115570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a:r>
              <a:rPr lang="en-US" sz="1100" b="1" dirty="0"/>
              <a:t>Market/</a:t>
            </a:r>
          </a:p>
          <a:p>
            <a:pPr algn="ctr"/>
            <a:r>
              <a:rPr lang="en-US" sz="1100" b="1" dirty="0"/>
              <a:t>Competition</a:t>
            </a:r>
          </a:p>
        </p:txBody>
      </p:sp>
      <p:sp>
        <p:nvSpPr>
          <p:cNvPr id="125" name="Rectangle 146">
            <a:extLst>
              <a:ext uri="{FF2B5EF4-FFF2-40B4-BE49-F238E27FC236}">
                <a16:creationId xmlns:a16="http://schemas.microsoft.com/office/drawing/2014/main" id="{AB84F799-39D4-CAAA-2552-5D3E8298DEB2}"/>
              </a:ext>
            </a:extLst>
          </p:cNvPr>
          <p:cNvSpPr>
            <a:spLocks noChangeArrowheads="1"/>
          </p:cNvSpPr>
          <p:nvPr/>
        </p:nvSpPr>
        <p:spPr bwMode="auto">
          <a:xfrm>
            <a:off x="4732338" y="1155032"/>
            <a:ext cx="115570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a:r>
              <a:rPr lang="en-US" sz="1100" b="1" dirty="0"/>
              <a:t>Technology</a:t>
            </a:r>
          </a:p>
        </p:txBody>
      </p:sp>
      <p:sp>
        <p:nvSpPr>
          <p:cNvPr id="126" name="Rectangle 145">
            <a:extLst>
              <a:ext uri="{FF2B5EF4-FFF2-40B4-BE49-F238E27FC236}">
                <a16:creationId xmlns:a16="http://schemas.microsoft.com/office/drawing/2014/main" id="{55E34341-FB8E-B19E-3EC4-CB1856EAC9EC}"/>
              </a:ext>
            </a:extLst>
          </p:cNvPr>
          <p:cNvSpPr>
            <a:spLocks noChangeArrowheads="1"/>
          </p:cNvSpPr>
          <p:nvPr/>
        </p:nvSpPr>
        <p:spPr bwMode="auto">
          <a:xfrm>
            <a:off x="6937374" y="1155701"/>
            <a:ext cx="1255649"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a:r>
              <a:rPr lang="en-US" sz="1100" b="1" dirty="0"/>
              <a:t>Management/</a:t>
            </a:r>
          </a:p>
          <a:p>
            <a:pPr algn="ctr"/>
            <a:r>
              <a:rPr lang="en-US" sz="1100" b="1" dirty="0" err="1"/>
              <a:t>Markenting</a:t>
            </a:r>
            <a:endParaRPr lang="en-US" sz="1100" b="1" dirty="0"/>
          </a:p>
        </p:txBody>
      </p:sp>
      <p:sp>
        <p:nvSpPr>
          <p:cNvPr id="127" name="Line 144">
            <a:extLst>
              <a:ext uri="{FF2B5EF4-FFF2-40B4-BE49-F238E27FC236}">
                <a16:creationId xmlns:a16="http://schemas.microsoft.com/office/drawing/2014/main" id="{CEA4C361-ECB9-39E0-E991-AE9C5A55F5DD}"/>
              </a:ext>
            </a:extLst>
          </p:cNvPr>
          <p:cNvSpPr>
            <a:spLocks noChangeShapeType="1"/>
          </p:cNvSpPr>
          <p:nvPr/>
        </p:nvSpPr>
        <p:spPr bwMode="auto">
          <a:xfrm>
            <a:off x="1955800" y="3549651"/>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Line 143">
            <a:extLst>
              <a:ext uri="{FF2B5EF4-FFF2-40B4-BE49-F238E27FC236}">
                <a16:creationId xmlns:a16="http://schemas.microsoft.com/office/drawing/2014/main" id="{F897F0D1-F951-97AE-0F03-6534DAAC1F8B}"/>
              </a:ext>
            </a:extLst>
          </p:cNvPr>
          <p:cNvSpPr>
            <a:spLocks noChangeShapeType="1"/>
          </p:cNvSpPr>
          <p:nvPr/>
        </p:nvSpPr>
        <p:spPr bwMode="auto">
          <a:xfrm>
            <a:off x="2860675" y="1647826"/>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Line 142">
            <a:extLst>
              <a:ext uri="{FF2B5EF4-FFF2-40B4-BE49-F238E27FC236}">
                <a16:creationId xmlns:a16="http://schemas.microsoft.com/office/drawing/2014/main" id="{2C5E3FE7-5BCE-C333-CA7E-514CDBCBC869}"/>
              </a:ext>
            </a:extLst>
          </p:cNvPr>
          <p:cNvSpPr>
            <a:spLocks noChangeShapeType="1"/>
          </p:cNvSpPr>
          <p:nvPr/>
        </p:nvSpPr>
        <p:spPr bwMode="auto">
          <a:xfrm>
            <a:off x="5197475" y="1647826"/>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Line 141">
            <a:extLst>
              <a:ext uri="{FF2B5EF4-FFF2-40B4-BE49-F238E27FC236}">
                <a16:creationId xmlns:a16="http://schemas.microsoft.com/office/drawing/2014/main" id="{485FB3ED-348D-F6BF-37E4-C2FFBDDEB2DC}"/>
              </a:ext>
            </a:extLst>
          </p:cNvPr>
          <p:cNvSpPr>
            <a:spLocks noChangeShapeType="1"/>
          </p:cNvSpPr>
          <p:nvPr/>
        </p:nvSpPr>
        <p:spPr bwMode="auto">
          <a:xfrm>
            <a:off x="7437438" y="1647826"/>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Rectangle 140">
            <a:extLst>
              <a:ext uri="{FF2B5EF4-FFF2-40B4-BE49-F238E27FC236}">
                <a16:creationId xmlns:a16="http://schemas.microsoft.com/office/drawing/2014/main" id="{BB21F0F9-86C5-B18A-3765-1500F5862835}"/>
              </a:ext>
            </a:extLst>
          </p:cNvPr>
          <p:cNvSpPr>
            <a:spLocks noChangeArrowheads="1"/>
          </p:cNvSpPr>
          <p:nvPr/>
        </p:nvSpPr>
        <p:spPr bwMode="auto">
          <a:xfrm>
            <a:off x="3703638" y="5484813"/>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a:r>
              <a:rPr lang="en-US" sz="1100" b="1" dirty="0"/>
              <a:t>Suppliers/</a:t>
            </a:r>
          </a:p>
          <a:p>
            <a:pPr algn="ctr"/>
            <a:r>
              <a:rPr lang="en-US" sz="1100" b="1" dirty="0"/>
              <a:t>Costs</a:t>
            </a:r>
          </a:p>
        </p:txBody>
      </p:sp>
      <p:sp>
        <p:nvSpPr>
          <p:cNvPr id="132" name="Line 139">
            <a:extLst>
              <a:ext uri="{FF2B5EF4-FFF2-40B4-BE49-F238E27FC236}">
                <a16:creationId xmlns:a16="http://schemas.microsoft.com/office/drawing/2014/main" id="{1E5086D1-4693-D863-EB35-E6B10CA59E78}"/>
              </a:ext>
            </a:extLst>
          </p:cNvPr>
          <p:cNvSpPr>
            <a:spLocks noChangeShapeType="1"/>
          </p:cNvSpPr>
          <p:nvPr/>
        </p:nvSpPr>
        <p:spPr bwMode="auto">
          <a:xfrm flipV="1">
            <a:off x="4202113" y="3549651"/>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Rectangle 138">
            <a:extLst>
              <a:ext uri="{FF2B5EF4-FFF2-40B4-BE49-F238E27FC236}">
                <a16:creationId xmlns:a16="http://schemas.microsoft.com/office/drawing/2014/main" id="{083D2F31-A140-97A9-52C6-A4AAD6917FA1}"/>
              </a:ext>
            </a:extLst>
          </p:cNvPr>
          <p:cNvSpPr>
            <a:spLocks noChangeArrowheads="1"/>
          </p:cNvSpPr>
          <p:nvPr/>
        </p:nvSpPr>
        <p:spPr bwMode="auto">
          <a:xfrm>
            <a:off x="6165849" y="5484813"/>
            <a:ext cx="132397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a:r>
              <a:rPr lang="en-US" sz="1100" b="1" dirty="0"/>
              <a:t>Customers/</a:t>
            </a:r>
          </a:p>
          <a:p>
            <a:pPr algn="ctr"/>
            <a:r>
              <a:rPr lang="en-US" sz="1100" b="1" dirty="0" err="1"/>
              <a:t>Behaviour</a:t>
            </a:r>
            <a:endParaRPr lang="en-US" sz="1100" b="1" dirty="0"/>
          </a:p>
        </p:txBody>
      </p:sp>
      <p:sp>
        <p:nvSpPr>
          <p:cNvPr id="134" name="Line 137">
            <a:extLst>
              <a:ext uri="{FF2B5EF4-FFF2-40B4-BE49-F238E27FC236}">
                <a16:creationId xmlns:a16="http://schemas.microsoft.com/office/drawing/2014/main" id="{0782F194-807A-7807-0D19-D4F8EF7CF5D3}"/>
              </a:ext>
            </a:extLst>
          </p:cNvPr>
          <p:cNvSpPr>
            <a:spLocks noChangeShapeType="1"/>
          </p:cNvSpPr>
          <p:nvPr/>
        </p:nvSpPr>
        <p:spPr bwMode="auto">
          <a:xfrm flipV="1">
            <a:off x="6664325" y="3549651"/>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Rectangle 136">
            <a:extLst>
              <a:ext uri="{FF2B5EF4-FFF2-40B4-BE49-F238E27FC236}">
                <a16:creationId xmlns:a16="http://schemas.microsoft.com/office/drawing/2014/main" id="{86C33EA5-6E71-426B-CF74-1CAF4CDB3422}"/>
              </a:ext>
            </a:extLst>
          </p:cNvPr>
          <p:cNvSpPr>
            <a:spLocks noChangeArrowheads="1"/>
          </p:cNvSpPr>
          <p:nvPr/>
        </p:nvSpPr>
        <p:spPr bwMode="auto">
          <a:xfrm>
            <a:off x="9931400" y="3068638"/>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Text Box 135">
            <a:extLst>
              <a:ext uri="{FF2B5EF4-FFF2-40B4-BE49-F238E27FC236}">
                <a16:creationId xmlns:a16="http://schemas.microsoft.com/office/drawing/2014/main" id="{A6D6CFCE-18AF-E61B-4D3D-584E642812A4}"/>
              </a:ext>
            </a:extLst>
          </p:cNvPr>
          <p:cNvSpPr txBox="1">
            <a:spLocks noChangeArrowheads="1"/>
          </p:cNvSpPr>
          <p:nvPr/>
        </p:nvSpPr>
        <p:spPr bwMode="auto">
          <a:xfrm>
            <a:off x="9975850" y="3157538"/>
            <a:ext cx="1060450" cy="91440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30% DECLINE</a:t>
            </a:r>
            <a:endParaRPr kumimoji="0" lang="en-GB" altLang="en-US" sz="10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 STORE SERVICE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37" name="Rectangle 178">
            <a:extLst>
              <a:ext uri="{FF2B5EF4-FFF2-40B4-BE49-F238E27FC236}">
                <a16:creationId xmlns:a16="http://schemas.microsoft.com/office/drawing/2014/main" id="{EC23931D-E18F-DFCA-AF15-BC0027EAACBB}"/>
              </a:ext>
            </a:extLst>
          </p:cNvPr>
          <p:cNvSpPr>
            <a:spLocks noChangeArrowheads="1"/>
          </p:cNvSpPr>
          <p:nvPr/>
        </p:nvSpPr>
        <p:spPr bwMode="auto">
          <a:xfrm>
            <a:off x="2133600" y="5286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38" name="Rectangle 201">
            <a:extLst>
              <a:ext uri="{FF2B5EF4-FFF2-40B4-BE49-F238E27FC236}">
                <a16:creationId xmlns:a16="http://schemas.microsoft.com/office/drawing/2014/main" id="{A6AA4803-D090-C98E-0965-BECA844242F5}"/>
              </a:ext>
            </a:extLst>
          </p:cNvPr>
          <p:cNvSpPr>
            <a:spLocks noChangeArrowheads="1"/>
          </p:cNvSpPr>
          <p:nvPr/>
        </p:nvSpPr>
        <p:spPr bwMode="auto">
          <a:xfrm>
            <a:off x="2133600" y="9858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645478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560576" y="298704"/>
            <a:ext cx="8915399" cy="932688"/>
          </a:xfrm>
        </p:spPr>
        <p:txBody>
          <a:bodyPr>
            <a:normAutofit/>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560576" y="1402080"/>
            <a:ext cx="9578275" cy="4224528"/>
          </a:xfrm>
        </p:spPr>
        <p:txBody>
          <a:bodyPr/>
          <a:lstStyle/>
          <a:p>
            <a:pPr algn="just"/>
            <a:r>
              <a:rPr lang="en-GB" dirty="0"/>
              <a:t>To conclude, Green Haven Florists needs to update its business to stay competitive. The company should build a new and easier to use website, improve its online promotion, and offer flexible delivery choices for customers. </a:t>
            </a:r>
            <a:r>
              <a:rPr lang="en-GB"/>
              <a:t>Keeping </a:t>
            </a:r>
            <a:r>
              <a:rPr lang="en-GB" dirty="0"/>
              <a:t>its eco-friendly values is very important, but the shop also has make enough profit. By doing these things, Green Haven Florists can win back customer trust and increase sales again.</a:t>
            </a:r>
          </a:p>
        </p:txBody>
      </p:sp>
    </p:spTree>
    <p:extLst>
      <p:ext uri="{BB962C8B-B14F-4D97-AF65-F5344CB8AC3E}">
        <p14:creationId xmlns:p14="http://schemas.microsoft.com/office/powerpoint/2010/main" val="3970473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780032" y="152400"/>
            <a:ext cx="2116900" cy="860400"/>
          </a:xfrm>
        </p:spPr>
        <p:txBody>
          <a:bodyPr>
            <a:normAutofit/>
          </a:bodyPr>
          <a:lstStyle/>
          <a:p>
            <a:pPr algn="ctr"/>
            <a:r>
              <a:rPr lang="en-GB" sz="2800" b="1" dirty="0"/>
              <a:t>References</a:t>
            </a:r>
            <a:r>
              <a:rPr lang="en-GB" b="1" dirty="0"/>
              <a:t>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499616" y="989280"/>
            <a:ext cx="10460736" cy="6289344"/>
          </a:xfrm>
        </p:spPr>
        <p:txBody>
          <a:bodyPr>
            <a:normAutofit fontScale="40000" lnSpcReduction="20000"/>
          </a:bodyPr>
          <a:lstStyle/>
          <a:p>
            <a:pPr algn="just"/>
            <a:r>
              <a:rPr lang="en-GB" sz="3600" b="1" dirty="0">
                <a:solidFill>
                  <a:schemeClr val="tx1"/>
                </a:solidFill>
                <a:latin typeface="Arial"/>
                <a:ea typeface="Roboto"/>
                <a:cs typeface="Roboto"/>
              </a:rPr>
              <a:t>Calculator Ultra (2025)</a:t>
            </a:r>
            <a:r>
              <a:rPr lang="en-GB" sz="3600" b="1" i="1" dirty="0">
                <a:solidFill>
                  <a:schemeClr val="tx1"/>
                </a:solidFill>
                <a:latin typeface="Arial"/>
                <a:ea typeface="Roboto"/>
                <a:cs typeface="Roboto"/>
              </a:rPr>
              <a:t> Find More Calculator</a:t>
            </a:r>
            <a:r>
              <a:rPr lang="en-GB" sz="3600" b="1" dirty="0">
                <a:solidFill>
                  <a:schemeClr val="tx1"/>
                </a:solidFill>
                <a:latin typeface="Arial"/>
                <a:ea typeface="Roboto"/>
                <a:cs typeface="Roboto"/>
              </a:rPr>
              <a:t> Available at: </a:t>
            </a:r>
            <a:r>
              <a:rPr lang="en-GB" sz="3600" b="1"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Drop in Sales Calculator &amp; Formula Online Calculator Ultra</a:t>
            </a:r>
            <a:r>
              <a:rPr lang="en-GB" sz="3600" b="1" i="1" dirty="0">
                <a:solidFill>
                  <a:schemeClr val="tx1"/>
                </a:solidFill>
                <a:latin typeface="Arial"/>
                <a:ea typeface="Roboto"/>
                <a:cs typeface="Roboto"/>
              </a:rPr>
              <a:t> </a:t>
            </a:r>
            <a:r>
              <a:rPr lang="en-GB" sz="3600" b="1" dirty="0">
                <a:solidFill>
                  <a:schemeClr val="tx1"/>
                </a:solidFill>
                <a:latin typeface="Arial"/>
                <a:ea typeface="Roboto"/>
                <a:cs typeface="Roboto"/>
              </a:rPr>
              <a:t>(Accessed:  6 October 2025).</a:t>
            </a:r>
          </a:p>
          <a:p>
            <a:pPr algn="just"/>
            <a:r>
              <a:rPr lang="en-GB" sz="3400" b="1" dirty="0">
                <a:solidFill>
                  <a:schemeClr val="tx1"/>
                </a:solidFill>
                <a:latin typeface="Arial"/>
                <a:ea typeface="Roboto"/>
                <a:cs typeface="Roboto"/>
              </a:rPr>
              <a:t>Information Commissioner’s Office (2023) </a:t>
            </a:r>
            <a:r>
              <a:rPr lang="en-GB" sz="3400" b="1" i="1" dirty="0">
                <a:solidFill>
                  <a:schemeClr val="tx1"/>
                </a:solidFill>
                <a:latin typeface="Arial"/>
                <a:ea typeface="Roboto"/>
                <a:cs typeface="Roboto"/>
              </a:rPr>
              <a:t>Guide to the UK General Data Protection Regulation (UK GDPR). </a:t>
            </a:r>
            <a:r>
              <a:rPr lang="en-GB" sz="3400" b="1" dirty="0">
                <a:solidFill>
                  <a:schemeClr val="tx1"/>
                </a:solidFill>
                <a:latin typeface="Arial"/>
                <a:ea typeface="Roboto"/>
                <a:cs typeface="Roboto"/>
              </a:rPr>
              <a:t>Available at: </a:t>
            </a:r>
            <a:r>
              <a:rPr lang="en-GB" sz="3400" b="1" dirty="0">
                <a:solidFill>
                  <a:schemeClr val="tx1"/>
                </a:solidFill>
                <a:latin typeface="Arial"/>
                <a:ea typeface="Roboto"/>
                <a:cs typeface="Roboto"/>
                <a:hlinkClick r:id="rId3"/>
              </a:rPr>
              <a:t>https://ico.org.uk/for-organisations/uk-gdpr-guidance-and-resources/</a:t>
            </a:r>
            <a:r>
              <a:rPr lang="en-GB" sz="3400" b="1" dirty="0">
                <a:solidFill>
                  <a:schemeClr val="tx1"/>
                </a:solidFill>
                <a:latin typeface="Arial"/>
                <a:ea typeface="Roboto"/>
                <a:cs typeface="Roboto"/>
              </a:rPr>
              <a:t>(Accessed: 1 November 2025).</a:t>
            </a:r>
          </a:p>
          <a:p>
            <a:pPr algn="just"/>
            <a:r>
              <a:rPr lang="en-GB" sz="3400" b="1" dirty="0">
                <a:solidFill>
                  <a:schemeClr val="tx1"/>
                </a:solidFill>
                <a:latin typeface="Arial"/>
                <a:ea typeface="Roboto"/>
                <a:cs typeface="Roboto"/>
              </a:rPr>
              <a:t>Lara, P.A. (2021) </a:t>
            </a:r>
            <a:r>
              <a:rPr lang="en-GB" sz="3400" b="1" i="1" dirty="0">
                <a:solidFill>
                  <a:schemeClr val="tx1"/>
                </a:solidFill>
                <a:latin typeface="Arial"/>
                <a:ea typeface="Roboto"/>
                <a:cs typeface="Roboto"/>
              </a:rPr>
              <a:t>A 5W2H analysis helps interpret a problem and collect data relevant to solving it effectively</a:t>
            </a:r>
            <a:r>
              <a:rPr lang="en-GB" sz="3400" b="1" dirty="0">
                <a:solidFill>
                  <a:schemeClr val="tx1"/>
                </a:solidFill>
                <a:latin typeface="Arial"/>
                <a:ea typeface="Roboto"/>
                <a:cs typeface="Roboto"/>
              </a:rPr>
              <a:t>. [Online image]. Available at: </a:t>
            </a:r>
            <a:r>
              <a:rPr lang="en-GB" sz="3400" b="1" dirty="0">
                <a:solidFill>
                  <a:schemeClr val="tx1"/>
                </a:solidFill>
                <a:latin typeface="Arial"/>
                <a:ea typeface="Roboto"/>
                <a:cs typeface="Roboto"/>
                <a:hlinkClick r:id="rId4"/>
              </a:rPr>
              <a:t>https://www.linkedin.com/posts/paulolara_a-5w2h-analysis-helps-interpret-a-problem-activity-7086117371764981760-w3iv/</a:t>
            </a:r>
            <a:r>
              <a:rPr lang="en-GB" sz="3400" b="1" dirty="0">
                <a:solidFill>
                  <a:schemeClr val="tx1"/>
                </a:solidFill>
                <a:latin typeface="Arial"/>
                <a:ea typeface="Roboto"/>
                <a:cs typeface="Roboto"/>
              </a:rPr>
              <a:t> (Accessed: 7 November 2025).</a:t>
            </a:r>
          </a:p>
          <a:p>
            <a:pPr algn="just"/>
            <a:r>
              <a:rPr lang="en-GB" sz="3400" b="1" dirty="0">
                <a:solidFill>
                  <a:schemeClr val="tx1"/>
                </a:solidFill>
                <a:latin typeface="Arial"/>
                <a:ea typeface="Roboto"/>
                <a:cs typeface="Roboto"/>
              </a:rPr>
              <a:t>Mintel (2023) </a:t>
            </a:r>
            <a:r>
              <a:rPr lang="en-GB" sz="3400" b="1" i="1" dirty="0">
                <a:solidFill>
                  <a:schemeClr val="tx1"/>
                </a:solidFill>
                <a:latin typeface="Arial"/>
                <a:ea typeface="Roboto"/>
                <a:cs typeface="Roboto"/>
              </a:rPr>
              <a:t>Consumer attitudes towards sustainability</a:t>
            </a:r>
            <a:r>
              <a:rPr lang="en-GB" sz="3400" b="1" dirty="0">
                <a:solidFill>
                  <a:schemeClr val="tx1"/>
                </a:solidFill>
                <a:latin typeface="Arial"/>
                <a:ea typeface="Roboto"/>
                <a:cs typeface="Roboto"/>
              </a:rPr>
              <a:t>. Available at: </a:t>
            </a:r>
            <a:r>
              <a:rPr lang="en-GB" sz="3400" b="1" dirty="0">
                <a:solidFill>
                  <a:schemeClr val="tx1"/>
                </a:solidFill>
                <a:latin typeface="Arial"/>
                <a:ea typeface="Roboto"/>
                <a:cs typeface="Roboto"/>
                <a:hlinkClick r:id="rId5"/>
              </a:rPr>
              <a:t>https://www.mintel.com/insights/consumer-research/consumer-attitudes-towards-sustainability/</a:t>
            </a:r>
            <a:r>
              <a:rPr lang="en-GB" sz="3400" b="1" dirty="0">
                <a:solidFill>
                  <a:schemeClr val="tx1"/>
                </a:solidFill>
                <a:latin typeface="Arial"/>
                <a:ea typeface="Roboto"/>
                <a:cs typeface="Roboto"/>
              </a:rPr>
              <a:t>(Accessed: 6 November 2025).</a:t>
            </a:r>
          </a:p>
          <a:p>
            <a:pPr algn="just"/>
            <a:r>
              <a:rPr lang="en-GB" sz="3400" b="1" dirty="0">
                <a:solidFill>
                  <a:schemeClr val="tx1"/>
                </a:solidFill>
                <a:latin typeface="Arial"/>
                <a:ea typeface="Roboto"/>
                <a:cs typeface="Roboto"/>
              </a:rPr>
              <a:t>Office for National Statistics (2024) </a:t>
            </a:r>
            <a:r>
              <a:rPr lang="en-GB" sz="3400" b="1" i="1" dirty="0">
                <a:solidFill>
                  <a:schemeClr val="tx1"/>
                </a:solidFill>
                <a:latin typeface="Arial"/>
                <a:ea typeface="Roboto"/>
                <a:cs typeface="Roboto"/>
              </a:rPr>
              <a:t>Consumer price inflation</a:t>
            </a:r>
            <a:r>
              <a:rPr lang="en-GB" sz="3400" b="1" dirty="0">
                <a:solidFill>
                  <a:schemeClr val="tx1"/>
                </a:solidFill>
                <a:latin typeface="Arial"/>
                <a:ea typeface="Roboto"/>
                <a:cs typeface="Roboto"/>
              </a:rPr>
              <a:t>,</a:t>
            </a:r>
            <a:r>
              <a:rPr lang="en-GB" sz="3400" b="1" i="1" dirty="0">
                <a:solidFill>
                  <a:schemeClr val="tx1"/>
                </a:solidFill>
                <a:latin typeface="Arial"/>
                <a:ea typeface="Roboto"/>
                <a:cs typeface="Roboto"/>
              </a:rPr>
              <a:t> UK</a:t>
            </a:r>
            <a:r>
              <a:rPr lang="en-GB" sz="3400" b="1" dirty="0">
                <a:solidFill>
                  <a:schemeClr val="tx1"/>
                </a:solidFill>
                <a:latin typeface="Arial"/>
                <a:ea typeface="Roboto"/>
                <a:cs typeface="Roboto"/>
              </a:rPr>
              <a:t>: May 2024. Available at: </a:t>
            </a:r>
            <a:r>
              <a:rPr lang="en-GB" sz="3400" b="1" dirty="0">
                <a:solidFill>
                  <a:schemeClr val="tx1"/>
                </a:solidFill>
                <a:latin typeface="Arial"/>
                <a:ea typeface="Roboto"/>
                <a:cs typeface="Roboto"/>
                <a:hlinkClick r:id="rId6"/>
              </a:rPr>
              <a:t>https://www.ons.gov.uk/releases/consumerpriceinflationukmay2024</a:t>
            </a:r>
            <a:r>
              <a:rPr lang="en-GB" sz="3400" b="1" dirty="0">
                <a:solidFill>
                  <a:schemeClr val="tx1"/>
                </a:solidFill>
                <a:latin typeface="Arial"/>
                <a:ea typeface="Roboto"/>
                <a:cs typeface="Roboto"/>
              </a:rPr>
              <a:t>(Accessed: 6 November 2025).</a:t>
            </a:r>
          </a:p>
          <a:p>
            <a:pPr algn="just"/>
            <a:r>
              <a:rPr lang="en-GB" sz="3400" b="1" dirty="0">
                <a:solidFill>
                  <a:schemeClr val="tx1"/>
                </a:solidFill>
                <a:latin typeface="Arial"/>
                <a:ea typeface="Roboto"/>
                <a:cs typeface="Roboto"/>
              </a:rPr>
              <a:t>Royal Horticultural Society (2023) </a:t>
            </a:r>
            <a:r>
              <a:rPr lang="en-GB" sz="3400" b="1" i="1" dirty="0">
                <a:solidFill>
                  <a:schemeClr val="tx1"/>
                </a:solidFill>
                <a:latin typeface="Arial"/>
                <a:ea typeface="Roboto"/>
                <a:cs typeface="Roboto"/>
              </a:rPr>
              <a:t>Gardening in a changing climate: The impact of climate change on horticulture</a:t>
            </a:r>
            <a:r>
              <a:rPr lang="en-GB" sz="3400" b="1" dirty="0">
                <a:solidFill>
                  <a:schemeClr val="tx1"/>
                </a:solidFill>
                <a:latin typeface="Arial"/>
                <a:ea typeface="Roboto"/>
                <a:cs typeface="Roboto"/>
              </a:rPr>
              <a:t>. Available at: </a:t>
            </a:r>
            <a:r>
              <a:rPr lang="en-GB" sz="3400" b="1" dirty="0">
                <a:solidFill>
                  <a:schemeClr val="tx1"/>
                </a:solidFill>
                <a:latin typeface="Arial"/>
                <a:ea typeface="Roboto"/>
                <a:cs typeface="Roboto"/>
                <a:hlinkClick r:id="rId7"/>
              </a:rPr>
              <a:t>https://www.rhs.org.uk/science/pdf/rhs-gardening-in-a-changing-climate-report.pdf</a:t>
            </a:r>
            <a:r>
              <a:rPr lang="en-GB" sz="3400" b="1" dirty="0">
                <a:solidFill>
                  <a:schemeClr val="tx1"/>
                </a:solidFill>
                <a:latin typeface="Arial"/>
                <a:ea typeface="Roboto"/>
                <a:cs typeface="Roboto"/>
              </a:rPr>
              <a:t> (Accessed: 3 November 2025).</a:t>
            </a:r>
          </a:p>
          <a:p>
            <a:pPr algn="just"/>
            <a:r>
              <a:rPr lang="en-GB" sz="3400" b="1" dirty="0">
                <a:solidFill>
                  <a:schemeClr val="tx1"/>
                </a:solidFill>
                <a:latin typeface="Arial"/>
                <a:ea typeface="Roboto"/>
                <a:cs typeface="Roboto"/>
              </a:rPr>
              <a:t>Project Management Template (2023) </a:t>
            </a:r>
            <a:r>
              <a:rPr lang="en-GB" sz="3400" b="1" i="1" dirty="0">
                <a:solidFill>
                  <a:schemeClr val="tx1"/>
                </a:solidFill>
                <a:latin typeface="Arial"/>
                <a:ea typeface="Roboto"/>
                <a:cs typeface="Roboto"/>
              </a:rPr>
              <a:t>PESTEL Analysis: A Comprehensive Guide for Strategic Planning.</a:t>
            </a:r>
            <a:r>
              <a:rPr lang="en-GB" sz="3400" b="1" dirty="0">
                <a:solidFill>
                  <a:schemeClr val="tx1"/>
                </a:solidFill>
                <a:latin typeface="Arial"/>
                <a:ea typeface="Roboto"/>
                <a:cs typeface="Roboto"/>
              </a:rPr>
              <a:t> [Online image]. Available at: </a:t>
            </a:r>
            <a:r>
              <a:rPr lang="en-GB" sz="3400" b="1" dirty="0">
                <a:solidFill>
                  <a:schemeClr val="tx1"/>
                </a:solidFill>
                <a:latin typeface="Arial"/>
                <a:ea typeface="Roboto"/>
                <a:cs typeface="Roboto"/>
                <a:hlinkClick r:id="rId8"/>
              </a:rPr>
              <a:t>https://www.projectmanagertemplate.com/</a:t>
            </a:r>
            <a:r>
              <a:rPr lang="en-GB" sz="3400" b="1" dirty="0">
                <a:solidFill>
                  <a:schemeClr val="tx1"/>
                </a:solidFill>
                <a:latin typeface="Arial"/>
                <a:ea typeface="Roboto"/>
                <a:cs typeface="Roboto"/>
              </a:rPr>
              <a:t>(Accessed: 7 November 2025).</a:t>
            </a:r>
          </a:p>
          <a:p>
            <a:pPr algn="just"/>
            <a:r>
              <a:rPr lang="en-GB" sz="3400" b="1" dirty="0">
                <a:solidFill>
                  <a:schemeClr val="tx1"/>
                </a:solidFill>
                <a:latin typeface="Arial"/>
                <a:ea typeface="Roboto"/>
                <a:cs typeface="Roboto"/>
              </a:rPr>
              <a:t>Statista (2023) </a:t>
            </a:r>
            <a:r>
              <a:rPr lang="en-GB" sz="3400" b="1" i="1" dirty="0">
                <a:solidFill>
                  <a:schemeClr val="tx1"/>
                </a:solidFill>
                <a:latin typeface="Arial"/>
                <a:ea typeface="Roboto"/>
                <a:cs typeface="Roboto"/>
              </a:rPr>
              <a:t>Online flower and gift retail in the UK</a:t>
            </a:r>
            <a:r>
              <a:rPr lang="en-GB" sz="3400" b="1" dirty="0">
                <a:solidFill>
                  <a:schemeClr val="tx1"/>
                </a:solidFill>
                <a:latin typeface="Arial"/>
                <a:ea typeface="Roboto"/>
                <a:cs typeface="Roboto"/>
              </a:rPr>
              <a:t>. Available at: </a:t>
            </a:r>
            <a:r>
              <a:rPr lang="en-GB" sz="3400" b="1" dirty="0">
                <a:solidFill>
                  <a:schemeClr val="tx1"/>
                </a:solidFill>
                <a:latin typeface="Arial"/>
                <a:ea typeface="Roboto"/>
                <a:cs typeface="Roboto"/>
                <a:hlinkClick r:id="rId9"/>
              </a:rPr>
              <a:t>https://www.statista.com/topics/8682/flowers-and-plants-market-in-the-uk/</a:t>
            </a:r>
            <a:endParaRPr lang="en-GB" sz="3400" b="1" dirty="0">
              <a:solidFill>
                <a:schemeClr val="tx1"/>
              </a:solidFill>
              <a:latin typeface="Arial"/>
              <a:ea typeface="Roboto"/>
              <a:cs typeface="Roboto"/>
            </a:endParaRPr>
          </a:p>
          <a:p>
            <a:pPr algn="just"/>
            <a:r>
              <a:rPr lang="en-GB" sz="3400" b="1" dirty="0">
                <a:solidFill>
                  <a:schemeClr val="tx1"/>
                </a:solidFill>
                <a:latin typeface="Arial"/>
                <a:ea typeface="Roboto"/>
                <a:cs typeface="Roboto"/>
              </a:rPr>
              <a:t>\ (Accessed: 1 November 2025).</a:t>
            </a:r>
          </a:p>
          <a:p>
            <a:pPr algn="just"/>
            <a:r>
              <a:rPr lang="en-GB" sz="3400" b="1" dirty="0">
                <a:solidFill>
                  <a:schemeClr val="tx1"/>
                </a:solidFill>
                <a:latin typeface="Arial"/>
                <a:ea typeface="Roboto"/>
                <a:cs typeface="Roboto"/>
              </a:rPr>
              <a:t>UK Government (2021) </a:t>
            </a:r>
            <a:r>
              <a:rPr lang="en-GB" sz="3400" b="1" i="1" dirty="0">
                <a:solidFill>
                  <a:schemeClr val="tx1"/>
                </a:solidFill>
                <a:latin typeface="Arial"/>
                <a:ea typeface="Roboto"/>
                <a:cs typeface="Roboto"/>
              </a:rPr>
              <a:t>Importing and exporting plants and plant products from the EU to Great Britain</a:t>
            </a:r>
            <a:r>
              <a:rPr lang="en-GB" sz="3400" b="1" dirty="0">
                <a:solidFill>
                  <a:schemeClr val="tx1"/>
                </a:solidFill>
                <a:latin typeface="Arial"/>
                <a:ea typeface="Roboto"/>
                <a:cs typeface="Roboto"/>
              </a:rPr>
              <a:t>. Available at: </a:t>
            </a:r>
            <a:r>
              <a:rPr lang="en-GB" sz="3400" b="1" dirty="0">
                <a:solidFill>
                  <a:schemeClr val="tx1"/>
                </a:solidFill>
                <a:latin typeface="Arial"/>
                <a:ea typeface="Roboto"/>
                <a:cs typeface="Roboto"/>
                <a:hlinkClick r:id="rId10"/>
              </a:rPr>
              <a:t>https://www.gov.uk/guidance/import-plants-and-plant-products-from-the-eu-to-great-britain</a:t>
            </a:r>
            <a:endParaRPr lang="en-GB" sz="3400" b="1" dirty="0">
              <a:solidFill>
                <a:schemeClr val="tx1"/>
              </a:solidFill>
              <a:latin typeface="Arial"/>
              <a:ea typeface="Roboto"/>
              <a:cs typeface="Roboto"/>
            </a:endParaRPr>
          </a:p>
          <a:p>
            <a:pPr algn="just"/>
            <a:r>
              <a:rPr lang="en-GB" sz="3400" b="1" dirty="0">
                <a:solidFill>
                  <a:schemeClr val="tx1"/>
                </a:solidFill>
                <a:latin typeface="Arial"/>
                <a:ea typeface="Roboto"/>
                <a:cs typeface="Roboto"/>
              </a:rPr>
              <a:t>￼ (Accessed: 6 November 2025).</a:t>
            </a:r>
          </a:p>
          <a:p>
            <a:pPr algn="just"/>
            <a:r>
              <a:rPr lang="en-GB" sz="3400" b="1" dirty="0">
                <a:solidFill>
                  <a:schemeClr val="tx1"/>
                </a:solidFill>
                <a:latin typeface="Arial"/>
                <a:ea typeface="Roboto"/>
                <a:cs typeface="Roboto"/>
              </a:rPr>
              <a:t>UK Government (2023) </a:t>
            </a:r>
            <a:r>
              <a:rPr lang="en-GB" sz="3400" b="1" i="1" dirty="0">
                <a:solidFill>
                  <a:schemeClr val="tx1"/>
                </a:solidFill>
                <a:latin typeface="Arial"/>
                <a:ea typeface="Roboto"/>
                <a:cs typeface="Roboto"/>
              </a:rPr>
              <a:t>Funding and support for your business</a:t>
            </a:r>
            <a:r>
              <a:rPr lang="en-GB" sz="3400" b="1" dirty="0">
                <a:solidFill>
                  <a:schemeClr val="tx1"/>
                </a:solidFill>
                <a:latin typeface="Arial"/>
                <a:ea typeface="Roboto"/>
                <a:cs typeface="Roboto"/>
              </a:rPr>
              <a:t>. Available at: </a:t>
            </a:r>
            <a:r>
              <a:rPr lang="en-GB" sz="3400" b="1" dirty="0">
                <a:solidFill>
                  <a:schemeClr val="tx1"/>
                </a:solidFill>
                <a:latin typeface="Arial"/>
                <a:ea typeface="Roboto"/>
                <a:cs typeface="Roboto"/>
                <a:hlinkClick r:id="rId11"/>
              </a:rPr>
              <a:t>https://www.gov.uk/business-finance-support</a:t>
            </a:r>
            <a:endParaRPr lang="en-GB" sz="3400" b="1" dirty="0">
              <a:solidFill>
                <a:schemeClr val="tx1"/>
              </a:solidFill>
              <a:latin typeface="Arial"/>
              <a:ea typeface="Roboto"/>
              <a:cs typeface="Roboto"/>
            </a:endParaRPr>
          </a:p>
          <a:p>
            <a:pPr algn="just"/>
            <a:r>
              <a:rPr lang="en-GB" sz="3400" b="1" dirty="0">
                <a:solidFill>
                  <a:schemeClr val="tx1"/>
                </a:solidFill>
                <a:latin typeface="Arial"/>
                <a:ea typeface="Roboto"/>
                <a:cs typeface="Roboto"/>
              </a:rPr>
              <a:t>￼ (Accessed: 3 November 2025).</a:t>
            </a:r>
            <a:br>
              <a:rPr lang="en-GB" sz="3400" b="1" dirty="0">
                <a:solidFill>
                  <a:schemeClr val="tx1"/>
                </a:solidFill>
                <a:latin typeface="Arial"/>
                <a:ea typeface="Roboto"/>
                <a:cs typeface="Roboto"/>
              </a:rPr>
            </a:br>
            <a:endParaRPr lang="en-GB" sz="34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3201</TotalTime>
  <Words>1420</Words>
  <Application>Microsoft Macintosh PowerPoint</Application>
  <PresentationFormat>Widescreen</PresentationFormat>
  <Paragraphs>116</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vt:lpstr>
      <vt:lpstr>Aptos</vt:lpstr>
      <vt:lpstr>Arial</vt:lpstr>
      <vt:lpstr>Century Gothic</vt:lpstr>
      <vt:lpstr>Roboto</vt:lpstr>
      <vt:lpstr>Wingdings 3</vt:lpstr>
      <vt:lpstr>Wisp</vt:lpstr>
      <vt:lpstr>MODULE NAME: Problem Solving and Decision Making MODULE CODE: (LCLM4004_LON) STUDENT NAME: Valdice Cristina Albuquerque Sousa STUDENT ID: 2435221 LECTURER: Dr Faizu Edu[f.edu@uwtsd.ac.uk] Assignment 1: Presentation</vt:lpstr>
      <vt:lpstr>OVERVIEW</vt:lpstr>
      <vt:lpstr>Introduction</vt:lpstr>
      <vt:lpstr>Company background</vt:lpstr>
      <vt:lpstr>5W2H Method Framework</vt:lpstr>
      <vt:lpstr>Problem: nature and scope</vt:lpstr>
      <vt:lpstr>PowerPoint Presentation</vt:lpstr>
      <vt:lpstr>PESTEL Analysis Framework </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Valdice Cristina Albuquerque Sousa (2435221)</cp:lastModifiedBy>
  <cp:revision>139</cp:revision>
  <dcterms:created xsi:type="dcterms:W3CDTF">2024-10-08T15:58:04Z</dcterms:created>
  <dcterms:modified xsi:type="dcterms:W3CDTF">2025-11-08T08:53:07Z</dcterms:modified>
</cp:coreProperties>
</file>