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79" r:id="rId4"/>
    <p:sldId id="309" r:id="rId5"/>
    <p:sldId id="280" r:id="rId6"/>
    <p:sldId id="286" r:id="rId7"/>
    <p:sldId id="287" r:id="rId8"/>
    <p:sldId id="295" r:id="rId9"/>
    <p:sldId id="311" r:id="rId10"/>
    <p:sldId id="281" r:id="rId11"/>
    <p:sldId id="307" r:id="rId12"/>
    <p:sldId id="308" r:id="rId13"/>
    <p:sldId id="306" r:id="rId14"/>
    <p:sldId id="290" r:id="rId15"/>
    <p:sldId id="291" r:id="rId16"/>
    <p:sldId id="292" r:id="rId17"/>
    <p:sldId id="283" r:id="rId18"/>
    <p:sldId id="304" r:id="rId19"/>
    <p:sldId id="289" r:id="rId20"/>
    <p:sldId id="296" r:id="rId21"/>
    <p:sldId id="282"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125" autoAdjust="0"/>
    <p:restoredTop sz="95469" autoAdjust="0"/>
  </p:normalViewPr>
  <p:slideViewPr>
    <p:cSldViewPr>
      <p:cViewPr varScale="1">
        <p:scale>
          <a:sx n="61" d="100"/>
          <a:sy n="61" d="100"/>
        </p:scale>
        <p:origin x="80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436F4-D779-C748-960F-137149B86A6F}" type="doc">
      <dgm:prSet loTypeId="urn:microsoft.com/office/officeart/2005/8/layout/process1" loCatId="" qsTypeId="urn:microsoft.com/office/officeart/2005/8/quickstyle/simple1" qsCatId="simple" csTypeId="urn:microsoft.com/office/officeart/2005/8/colors/accent0_3" csCatId="mainScheme" phldr="1"/>
      <dgm:spPr/>
    </dgm:pt>
    <dgm:pt modelId="{782FE2FB-C5A4-5148-9281-79C2C0D32741}">
      <dgm:prSet phldrT="[Text]" custT="1"/>
      <dgm:spPr/>
      <dgm:t>
        <a:bodyPr/>
        <a:lstStyle/>
        <a:p>
          <a:r>
            <a:rPr lang="en-GB" sz="2800" dirty="0"/>
            <a:t>Input</a:t>
          </a:r>
          <a:r>
            <a:rPr lang="en-GB" sz="3000" dirty="0"/>
            <a:t> </a:t>
          </a:r>
        </a:p>
      </dgm:t>
    </dgm:pt>
    <dgm:pt modelId="{8A3569E7-79E0-BB41-B7BC-2022456DAD2C}" type="parTrans" cxnId="{359FB560-130E-3147-9692-21E443C65948}">
      <dgm:prSet/>
      <dgm:spPr/>
      <dgm:t>
        <a:bodyPr/>
        <a:lstStyle/>
        <a:p>
          <a:endParaRPr lang="en-GB"/>
        </a:p>
      </dgm:t>
    </dgm:pt>
    <dgm:pt modelId="{19398FBB-8513-8143-8A40-5D735856E574}" type="sibTrans" cxnId="{359FB560-130E-3147-9692-21E443C65948}">
      <dgm:prSet/>
      <dgm:spPr/>
      <dgm:t>
        <a:bodyPr/>
        <a:lstStyle/>
        <a:p>
          <a:endParaRPr lang="en-GB"/>
        </a:p>
      </dgm:t>
    </dgm:pt>
    <dgm:pt modelId="{757113A7-9771-6346-8D29-D08017D405B1}">
      <dgm:prSet phldrT="[Text]" custT="1"/>
      <dgm:spPr/>
      <dgm:t>
        <a:bodyPr/>
        <a:lstStyle/>
        <a:p>
          <a:r>
            <a:rPr lang="en-GB" sz="2800" dirty="0"/>
            <a:t>Process</a:t>
          </a:r>
        </a:p>
      </dgm:t>
    </dgm:pt>
    <dgm:pt modelId="{7FEE6850-A9BD-034B-8177-7D7488D18888}" type="parTrans" cxnId="{8E3C89A8-613D-174F-8D47-EDD108D207AE}">
      <dgm:prSet/>
      <dgm:spPr/>
      <dgm:t>
        <a:bodyPr/>
        <a:lstStyle/>
        <a:p>
          <a:endParaRPr lang="en-GB"/>
        </a:p>
      </dgm:t>
    </dgm:pt>
    <dgm:pt modelId="{E92DEF8F-B1DB-1F40-A608-AEB461840D02}" type="sibTrans" cxnId="{8E3C89A8-613D-174F-8D47-EDD108D207AE}">
      <dgm:prSet/>
      <dgm:spPr/>
      <dgm:t>
        <a:bodyPr/>
        <a:lstStyle/>
        <a:p>
          <a:endParaRPr lang="en-GB"/>
        </a:p>
      </dgm:t>
    </dgm:pt>
    <dgm:pt modelId="{439B2F90-0DD1-4B42-9612-CB9985CC579D}">
      <dgm:prSet phldrT="[Text]" custT="1"/>
      <dgm:spPr/>
      <dgm:t>
        <a:bodyPr/>
        <a:lstStyle/>
        <a:p>
          <a:r>
            <a:rPr lang="en-GB" sz="2800" dirty="0"/>
            <a:t>Output</a:t>
          </a:r>
          <a:endParaRPr lang="en-GB" sz="3100" dirty="0"/>
        </a:p>
      </dgm:t>
    </dgm:pt>
    <dgm:pt modelId="{7DE1D04B-3850-6A46-9797-2ACF30D76825}" type="parTrans" cxnId="{468912C3-1691-F84F-B33D-DA45EF9E45F5}">
      <dgm:prSet/>
      <dgm:spPr/>
      <dgm:t>
        <a:bodyPr/>
        <a:lstStyle/>
        <a:p>
          <a:endParaRPr lang="en-GB"/>
        </a:p>
      </dgm:t>
    </dgm:pt>
    <dgm:pt modelId="{DC0B7AFA-35B8-2940-B706-0A52E1A4701B}" type="sibTrans" cxnId="{468912C3-1691-F84F-B33D-DA45EF9E45F5}">
      <dgm:prSet/>
      <dgm:spPr/>
      <dgm:t>
        <a:bodyPr/>
        <a:lstStyle/>
        <a:p>
          <a:endParaRPr lang="en-GB"/>
        </a:p>
      </dgm:t>
    </dgm:pt>
    <dgm:pt modelId="{DBFE3822-5BC1-4347-A674-0157CDAE8292}" type="pres">
      <dgm:prSet presAssocID="{9D9436F4-D779-C748-960F-137149B86A6F}" presName="Name0" presStyleCnt="0">
        <dgm:presLayoutVars>
          <dgm:dir/>
          <dgm:resizeHandles val="exact"/>
        </dgm:presLayoutVars>
      </dgm:prSet>
      <dgm:spPr/>
    </dgm:pt>
    <dgm:pt modelId="{233678FB-6379-234E-B7CE-75EC3094E6C0}" type="pres">
      <dgm:prSet presAssocID="{782FE2FB-C5A4-5148-9281-79C2C0D32741}" presName="node" presStyleLbl="node1" presStyleIdx="0" presStyleCnt="3">
        <dgm:presLayoutVars>
          <dgm:bulletEnabled val="1"/>
        </dgm:presLayoutVars>
      </dgm:prSet>
      <dgm:spPr/>
    </dgm:pt>
    <dgm:pt modelId="{6B1C6530-A5F4-F84C-ABFE-1B9CA9EBC250}" type="pres">
      <dgm:prSet presAssocID="{19398FBB-8513-8143-8A40-5D735856E574}" presName="sibTrans" presStyleLbl="sibTrans2D1" presStyleIdx="0" presStyleCnt="2"/>
      <dgm:spPr/>
    </dgm:pt>
    <dgm:pt modelId="{29B6BAD6-CF72-8842-927E-366F2F102528}" type="pres">
      <dgm:prSet presAssocID="{19398FBB-8513-8143-8A40-5D735856E574}" presName="connectorText" presStyleLbl="sibTrans2D1" presStyleIdx="0" presStyleCnt="2"/>
      <dgm:spPr/>
    </dgm:pt>
    <dgm:pt modelId="{F57924C8-36F2-5E43-9100-8CFE8CB064D8}" type="pres">
      <dgm:prSet presAssocID="{757113A7-9771-6346-8D29-D08017D405B1}" presName="node" presStyleLbl="node1" presStyleIdx="1" presStyleCnt="3">
        <dgm:presLayoutVars>
          <dgm:bulletEnabled val="1"/>
        </dgm:presLayoutVars>
      </dgm:prSet>
      <dgm:spPr/>
    </dgm:pt>
    <dgm:pt modelId="{DE282130-3875-3D48-8C5E-D6DC408FC776}" type="pres">
      <dgm:prSet presAssocID="{E92DEF8F-B1DB-1F40-A608-AEB461840D02}" presName="sibTrans" presStyleLbl="sibTrans2D1" presStyleIdx="1" presStyleCnt="2"/>
      <dgm:spPr/>
    </dgm:pt>
    <dgm:pt modelId="{07FA92E8-D478-7C49-B994-0FDC1ECD0076}" type="pres">
      <dgm:prSet presAssocID="{E92DEF8F-B1DB-1F40-A608-AEB461840D02}" presName="connectorText" presStyleLbl="sibTrans2D1" presStyleIdx="1" presStyleCnt="2"/>
      <dgm:spPr/>
    </dgm:pt>
    <dgm:pt modelId="{576076F8-C5FA-064E-8601-AFCCF51AFE46}" type="pres">
      <dgm:prSet presAssocID="{439B2F90-0DD1-4B42-9612-CB9985CC579D}" presName="node" presStyleLbl="node1" presStyleIdx="2" presStyleCnt="3">
        <dgm:presLayoutVars>
          <dgm:bulletEnabled val="1"/>
        </dgm:presLayoutVars>
      </dgm:prSet>
      <dgm:spPr/>
    </dgm:pt>
  </dgm:ptLst>
  <dgm:cxnLst>
    <dgm:cxn modelId="{D6FF9129-DEE1-4544-A541-2211A5591849}" type="presOf" srcId="{757113A7-9771-6346-8D29-D08017D405B1}" destId="{F57924C8-36F2-5E43-9100-8CFE8CB064D8}" srcOrd="0" destOrd="0" presId="urn:microsoft.com/office/officeart/2005/8/layout/process1"/>
    <dgm:cxn modelId="{922D4B2A-F3DB-D746-91E0-8CA2E12AF9F8}" type="presOf" srcId="{782FE2FB-C5A4-5148-9281-79C2C0D32741}" destId="{233678FB-6379-234E-B7CE-75EC3094E6C0}" srcOrd="0" destOrd="0" presId="urn:microsoft.com/office/officeart/2005/8/layout/process1"/>
    <dgm:cxn modelId="{3E7AEB30-7572-984F-BB66-7013579B25D5}" type="presOf" srcId="{439B2F90-0DD1-4B42-9612-CB9985CC579D}" destId="{576076F8-C5FA-064E-8601-AFCCF51AFE46}" srcOrd="0" destOrd="0" presId="urn:microsoft.com/office/officeart/2005/8/layout/process1"/>
    <dgm:cxn modelId="{359FB560-130E-3147-9692-21E443C65948}" srcId="{9D9436F4-D779-C748-960F-137149B86A6F}" destId="{782FE2FB-C5A4-5148-9281-79C2C0D32741}" srcOrd="0" destOrd="0" parTransId="{8A3569E7-79E0-BB41-B7BC-2022456DAD2C}" sibTransId="{19398FBB-8513-8143-8A40-5D735856E574}"/>
    <dgm:cxn modelId="{37493552-3050-C443-AB45-F90A9AB98119}" type="presOf" srcId="{19398FBB-8513-8143-8A40-5D735856E574}" destId="{29B6BAD6-CF72-8842-927E-366F2F102528}" srcOrd="1" destOrd="0" presId="urn:microsoft.com/office/officeart/2005/8/layout/process1"/>
    <dgm:cxn modelId="{8E3C89A8-613D-174F-8D47-EDD108D207AE}" srcId="{9D9436F4-D779-C748-960F-137149B86A6F}" destId="{757113A7-9771-6346-8D29-D08017D405B1}" srcOrd="1" destOrd="0" parTransId="{7FEE6850-A9BD-034B-8177-7D7488D18888}" sibTransId="{E92DEF8F-B1DB-1F40-A608-AEB461840D02}"/>
    <dgm:cxn modelId="{31720BB3-50DE-3D40-8DED-6C13480CA06E}" type="presOf" srcId="{19398FBB-8513-8143-8A40-5D735856E574}" destId="{6B1C6530-A5F4-F84C-ABFE-1B9CA9EBC250}" srcOrd="0" destOrd="0" presId="urn:microsoft.com/office/officeart/2005/8/layout/process1"/>
    <dgm:cxn modelId="{19461DC1-DC98-4847-9F44-E2660628427F}" type="presOf" srcId="{E92DEF8F-B1DB-1F40-A608-AEB461840D02}" destId="{DE282130-3875-3D48-8C5E-D6DC408FC776}" srcOrd="0" destOrd="0" presId="urn:microsoft.com/office/officeart/2005/8/layout/process1"/>
    <dgm:cxn modelId="{468912C3-1691-F84F-B33D-DA45EF9E45F5}" srcId="{9D9436F4-D779-C748-960F-137149B86A6F}" destId="{439B2F90-0DD1-4B42-9612-CB9985CC579D}" srcOrd="2" destOrd="0" parTransId="{7DE1D04B-3850-6A46-9797-2ACF30D76825}" sibTransId="{DC0B7AFA-35B8-2940-B706-0A52E1A4701B}"/>
    <dgm:cxn modelId="{138842F3-E5FC-6A48-A868-86E4EBD82677}" type="presOf" srcId="{E92DEF8F-B1DB-1F40-A608-AEB461840D02}" destId="{07FA92E8-D478-7C49-B994-0FDC1ECD0076}" srcOrd="1" destOrd="0" presId="urn:microsoft.com/office/officeart/2005/8/layout/process1"/>
    <dgm:cxn modelId="{5E7B54F3-EA65-2049-B39B-EB3B79B6E168}" type="presOf" srcId="{9D9436F4-D779-C748-960F-137149B86A6F}" destId="{DBFE3822-5BC1-4347-A674-0157CDAE8292}" srcOrd="0" destOrd="0" presId="urn:microsoft.com/office/officeart/2005/8/layout/process1"/>
    <dgm:cxn modelId="{A2C25C9E-B4CC-0741-8CAE-C622C2530E1B}" type="presParOf" srcId="{DBFE3822-5BC1-4347-A674-0157CDAE8292}" destId="{233678FB-6379-234E-B7CE-75EC3094E6C0}" srcOrd="0" destOrd="0" presId="urn:microsoft.com/office/officeart/2005/8/layout/process1"/>
    <dgm:cxn modelId="{E13972AD-9750-844C-A48B-39FF2F728BB1}" type="presParOf" srcId="{DBFE3822-5BC1-4347-A674-0157CDAE8292}" destId="{6B1C6530-A5F4-F84C-ABFE-1B9CA9EBC250}" srcOrd="1" destOrd="0" presId="urn:microsoft.com/office/officeart/2005/8/layout/process1"/>
    <dgm:cxn modelId="{6B59EE62-55DB-8D48-8679-38A84B253709}" type="presParOf" srcId="{6B1C6530-A5F4-F84C-ABFE-1B9CA9EBC250}" destId="{29B6BAD6-CF72-8842-927E-366F2F102528}" srcOrd="0" destOrd="0" presId="urn:microsoft.com/office/officeart/2005/8/layout/process1"/>
    <dgm:cxn modelId="{AF705E7F-68FD-574A-A873-A595E012F0D9}" type="presParOf" srcId="{DBFE3822-5BC1-4347-A674-0157CDAE8292}" destId="{F57924C8-36F2-5E43-9100-8CFE8CB064D8}" srcOrd="2" destOrd="0" presId="urn:microsoft.com/office/officeart/2005/8/layout/process1"/>
    <dgm:cxn modelId="{E7E868BD-80CE-A94F-9697-889BAA83B5A2}" type="presParOf" srcId="{DBFE3822-5BC1-4347-A674-0157CDAE8292}" destId="{DE282130-3875-3D48-8C5E-D6DC408FC776}" srcOrd="3" destOrd="0" presId="urn:microsoft.com/office/officeart/2005/8/layout/process1"/>
    <dgm:cxn modelId="{53993982-AE62-7242-BE7A-1D377EC9EE34}" type="presParOf" srcId="{DE282130-3875-3D48-8C5E-D6DC408FC776}" destId="{07FA92E8-D478-7C49-B994-0FDC1ECD0076}" srcOrd="0" destOrd="0" presId="urn:microsoft.com/office/officeart/2005/8/layout/process1"/>
    <dgm:cxn modelId="{62783F1E-A56A-684A-A2B7-634E0ED0B28D}" type="presParOf" srcId="{DBFE3822-5BC1-4347-A674-0157CDAE8292}" destId="{576076F8-C5FA-064E-8601-AFCCF51AFE4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678FB-6379-234E-B7CE-75EC3094E6C0}">
      <dsp:nvSpPr>
        <dsp:cNvPr id="0" name=""/>
        <dsp:cNvSpPr/>
      </dsp:nvSpPr>
      <dsp:spPr>
        <a:xfrm>
          <a:off x="5210"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Input</a:t>
          </a:r>
          <a:r>
            <a:rPr lang="en-GB" sz="3000" kern="1200" dirty="0"/>
            <a:t> </a:t>
          </a:r>
        </a:p>
      </dsp:txBody>
      <dsp:txXfrm>
        <a:off x="32578" y="108113"/>
        <a:ext cx="1502605" cy="879669"/>
      </dsp:txXfrm>
    </dsp:sp>
    <dsp:sp modelId="{6B1C6530-A5F4-F84C-ABFE-1B9CA9EBC250}">
      <dsp:nvSpPr>
        <dsp:cNvPr id="0" name=""/>
        <dsp:cNvSpPr/>
      </dsp:nvSpPr>
      <dsp:spPr>
        <a:xfrm>
          <a:off x="1718286" y="354837"/>
          <a:ext cx="330156" cy="38622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718286" y="432081"/>
        <a:ext cx="231109" cy="231732"/>
      </dsp:txXfrm>
    </dsp:sp>
    <dsp:sp modelId="{F57924C8-36F2-5E43-9100-8CFE8CB064D8}">
      <dsp:nvSpPr>
        <dsp:cNvPr id="0" name=""/>
        <dsp:cNvSpPr/>
      </dsp:nvSpPr>
      <dsp:spPr>
        <a:xfrm>
          <a:off x="2185489"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Process</a:t>
          </a:r>
        </a:p>
      </dsp:txBody>
      <dsp:txXfrm>
        <a:off x="2212857" y="108113"/>
        <a:ext cx="1502605" cy="879669"/>
      </dsp:txXfrm>
    </dsp:sp>
    <dsp:sp modelId="{DE282130-3875-3D48-8C5E-D6DC408FC776}">
      <dsp:nvSpPr>
        <dsp:cNvPr id="0" name=""/>
        <dsp:cNvSpPr/>
      </dsp:nvSpPr>
      <dsp:spPr>
        <a:xfrm>
          <a:off x="3898565" y="354837"/>
          <a:ext cx="330156" cy="38622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898565" y="432081"/>
        <a:ext cx="231109" cy="231732"/>
      </dsp:txXfrm>
    </dsp:sp>
    <dsp:sp modelId="{576076F8-C5FA-064E-8601-AFCCF51AFE46}">
      <dsp:nvSpPr>
        <dsp:cNvPr id="0" name=""/>
        <dsp:cNvSpPr/>
      </dsp:nvSpPr>
      <dsp:spPr>
        <a:xfrm>
          <a:off x="4365767"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Output</a:t>
          </a:r>
          <a:endParaRPr lang="en-GB" sz="3100" kern="1200" dirty="0"/>
        </a:p>
      </dsp:txBody>
      <dsp:txXfrm>
        <a:off x="4393135" y="108113"/>
        <a:ext cx="1502605" cy="87966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8</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activity should take from 20 – 30 min. Each group should present their work.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13</a:t>
            </a:fld>
            <a:endParaRPr lang="en-GB" altLang="en-US"/>
          </a:p>
        </p:txBody>
      </p:sp>
    </p:spTree>
    <p:extLst>
      <p:ext uri="{BB962C8B-B14F-4D97-AF65-F5344CB8AC3E}">
        <p14:creationId xmlns:p14="http://schemas.microsoft.com/office/powerpoint/2010/main" val="53581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business environment, which encompasses the multitude of external factors influencing an organization's operations, strategies, and success, is intimately intertwined with the phenomenon of globalization (explained in the next slide).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3879131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08/09/2023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08/09/2023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08/09/2023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08/09/2023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08/09/2023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08/09/2023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08/09/2023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08/09/2023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08/09/2023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08/09/2023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08/09/2023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08/09/2023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dirty="0"/>
            </a:br>
            <a:br>
              <a:rPr lang="en-GB" altLang="en-US" dirty="0"/>
            </a:br>
            <a:r>
              <a:rPr lang="en-GB" altLang="en-US" b="1" dirty="0">
                <a:highlight>
                  <a:srgbClr val="FFFF00"/>
                </a:highlight>
              </a:rPr>
              <a:t>Introduction to Business</a:t>
            </a:r>
            <a:br>
              <a:rPr lang="en-GB" altLang="en-US" sz="3600" dirty="0"/>
            </a:br>
            <a:br>
              <a:rPr lang="en-GB" altLang="en-US" sz="3600" dirty="0"/>
            </a:br>
            <a:r>
              <a:rPr lang="en-GB" altLang="en-US" sz="2400" b="1" dirty="0"/>
              <a:t>Week 1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Welcome message</a:t>
            </a:r>
          </a:p>
          <a:p>
            <a:r>
              <a:rPr lang="en-US" sz="2000" dirty="0"/>
              <a:t>Module description </a:t>
            </a:r>
          </a:p>
          <a:p>
            <a:r>
              <a:rPr lang="en-US" sz="2000" dirty="0"/>
              <a:t>Learning objectives</a:t>
            </a:r>
          </a:p>
          <a:p>
            <a:r>
              <a:rPr lang="en-US" sz="2000" dirty="0"/>
              <a:t>Assessment brief</a:t>
            </a:r>
          </a:p>
          <a:p>
            <a:r>
              <a:rPr lang="en-US" sz="2000" dirty="0"/>
              <a:t>Understanding business fundamentals</a:t>
            </a:r>
          </a:p>
          <a:p>
            <a:pPr lvl="1">
              <a:buFont typeface="Wingdings" pitchFamily="2" charset="2"/>
              <a:buChar char="Ø"/>
            </a:pPr>
            <a:r>
              <a:rPr lang="en-US" sz="1800" dirty="0"/>
              <a:t>Definition of business </a:t>
            </a:r>
          </a:p>
          <a:p>
            <a:pPr lvl="1">
              <a:buFont typeface="Wingdings" pitchFamily="2" charset="2"/>
              <a:buChar char="Ø"/>
            </a:pPr>
            <a:r>
              <a:rPr lang="en-US" sz="1800" dirty="0"/>
              <a:t>Business sector and I</a:t>
            </a:r>
          </a:p>
          <a:p>
            <a:pPr lvl="1">
              <a:buFont typeface="Wingdings" pitchFamily="2" charset="2"/>
              <a:buChar char="Ø"/>
            </a:pPr>
            <a:r>
              <a:rPr lang="en-US" sz="1800" dirty="0"/>
              <a:t>Business industry</a:t>
            </a:r>
          </a:p>
          <a:p>
            <a:pPr lvl="1">
              <a:buFont typeface="Wingdings" pitchFamily="2" charset="2"/>
              <a:buChar char="Ø"/>
            </a:pPr>
            <a:r>
              <a:rPr lang="en-US" sz="1800" dirty="0"/>
              <a:t>Scope of business</a:t>
            </a:r>
          </a:p>
          <a:p>
            <a:pPr lvl="2">
              <a:buFont typeface="Courier New" panose="02070309020205020404" pitchFamily="49" charset="0"/>
              <a:buChar char="o"/>
            </a:pPr>
            <a:r>
              <a:rPr lang="en-US" sz="1600" dirty="0"/>
              <a:t>Strategic decisions</a:t>
            </a:r>
          </a:p>
          <a:p>
            <a:pPr lvl="2">
              <a:buFont typeface="Courier New" panose="02070309020205020404" pitchFamily="49" charset="0"/>
              <a:buChar char="o"/>
            </a:pPr>
            <a:r>
              <a:rPr lang="en-US" sz="1600" dirty="0"/>
              <a:t>Organizational aspects</a:t>
            </a:r>
          </a:p>
          <a:p>
            <a:pPr lvl="2">
              <a:buFont typeface="Courier New" panose="02070309020205020404" pitchFamily="49" charset="0"/>
              <a:buChar char="o"/>
            </a:pPr>
            <a:r>
              <a:rPr lang="en-US" sz="1600" dirty="0"/>
              <a:t>Environmental considerations</a:t>
            </a: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1475656" y="1600201"/>
            <a:ext cx="6264696" cy="3917032"/>
          </a:xfrm>
        </p:spPr>
        <p:txBody>
          <a:bodyPr/>
          <a:lstStyle/>
          <a:p>
            <a:pPr marL="0" indent="0" algn="just">
              <a:buNone/>
            </a:pPr>
            <a:r>
              <a:rPr lang="en-GB" sz="2400" dirty="0"/>
              <a:t>Welcome to UWTSD! We are thrilled to have you join our vibrant and diverse community of learners. As you embark on this exciting journey of education and personal growth, we want you to know that you are an integral part of our family.</a:t>
            </a:r>
          </a:p>
          <a:p>
            <a:endParaRPr lang="en-GB" sz="2400" dirty="0"/>
          </a:p>
          <a:p>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AT UWTSD, we monitor overall student engagement including attendance to sessions, access of </a:t>
            </a:r>
            <a:r>
              <a:rPr lang="en-GB" sz="2400" dirty="0" err="1"/>
              <a:t>moodle</a:t>
            </a:r>
            <a:r>
              <a:rPr lang="en-GB" sz="2400" dirty="0"/>
              <a:t> platform and all VLE platforms, MS Office suite use, Library access and assessment submission.</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3600" b="1" dirty="0"/>
              <a:t>Module 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p:txBody>
          <a:bodyPr/>
          <a:lstStyle/>
          <a:p>
            <a:r>
              <a:rPr lang="en-US" sz="2400" dirty="0"/>
              <a:t>The aim of this module is to provide an introduction to the various theories and concepts that underpin modern business practices. </a:t>
            </a:r>
          </a:p>
          <a:p>
            <a:r>
              <a:rPr lang="en-US" sz="2400" dirty="0"/>
              <a:t>Through this module, students will gain a comprehensive understanding of the fundamental principles that drive contemporary businesses. </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71501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p:txBody>
          <a:bodyPr/>
          <a:lstStyle/>
          <a:p>
            <a:r>
              <a:rPr lang="en-US" sz="2400" dirty="0"/>
              <a:t>Understanding the meaning of contemporary business and the different forms of organizations in the private, public, and voluntary sector.</a:t>
            </a:r>
          </a:p>
          <a:p>
            <a:r>
              <a:rPr lang="en-US" sz="2400" dirty="0"/>
              <a:t>Understanding the business context and organizational cultures for a successful business.</a:t>
            </a:r>
          </a:p>
          <a:p>
            <a:r>
              <a:rPr lang="en-US" sz="2400" dirty="0"/>
              <a:t>Exploring the key business functions such as accounting &amp; finance, marketing, human resource management to help run and grow a business</a:t>
            </a:r>
          </a:p>
          <a:p>
            <a:r>
              <a:rPr lang="en-US" sz="2400" dirty="0"/>
              <a:t>Identifying how the business is integrated with its business environment.</a:t>
            </a:r>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4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3821904013"/>
              </p:ext>
            </p:extLst>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dirty="0"/>
                        <a:t>Activity type</a:t>
                      </a:r>
                    </a:p>
                  </a:txBody>
                  <a:tcPr/>
                </a:tc>
                <a:tc>
                  <a:txBody>
                    <a:bodyPr/>
                    <a:lstStyle/>
                    <a:p>
                      <a:r>
                        <a:rPr lang="en-US" dirty="0"/>
                        <a:t>Hours</a:t>
                      </a:r>
                    </a:p>
                  </a:txBody>
                  <a:tcPr/>
                </a:tc>
                <a:tc>
                  <a:txBody>
                    <a:bodyPr/>
                    <a:lstStyle/>
                    <a:p>
                      <a:r>
                        <a:rPr lang="en-US" dirty="0"/>
                        <a:t>Percentage</a:t>
                      </a:r>
                    </a:p>
                  </a:txBody>
                  <a:tcPr/>
                </a:tc>
                <a:extLst>
                  <a:ext uri="{0D108BD9-81ED-4DB2-BD59-A6C34878D82A}">
                    <a16:rowId xmlns:a16="http://schemas.microsoft.com/office/drawing/2014/main" val="4195646964"/>
                  </a:ext>
                </a:extLst>
              </a:tr>
              <a:tr h="521022">
                <a:tc>
                  <a:txBody>
                    <a:bodyPr/>
                    <a:lstStyle/>
                    <a:p>
                      <a:r>
                        <a:rPr lang="en-US" dirty="0"/>
                        <a:t>Scheduled learning</a:t>
                      </a:r>
                    </a:p>
                  </a:txBody>
                  <a:tcPr/>
                </a:tc>
                <a:tc>
                  <a:txBody>
                    <a:bodyPr/>
                    <a:lstStyle/>
                    <a:p>
                      <a:r>
                        <a:rPr lang="en-US" dirty="0"/>
                        <a:t>50</a:t>
                      </a:r>
                    </a:p>
                  </a:txBody>
                  <a:tcPr/>
                </a:tc>
                <a:tc>
                  <a:txBody>
                    <a:bodyPr/>
                    <a:lstStyle/>
                    <a:p>
                      <a:r>
                        <a:rPr lang="en-US" dirty="0"/>
                        <a:t>25%</a:t>
                      </a:r>
                    </a:p>
                  </a:txBody>
                  <a:tcPr/>
                </a:tc>
                <a:extLst>
                  <a:ext uri="{0D108BD9-81ED-4DB2-BD59-A6C34878D82A}">
                    <a16:rowId xmlns:a16="http://schemas.microsoft.com/office/drawing/2014/main" val="4123159518"/>
                  </a:ext>
                </a:extLst>
              </a:tr>
              <a:tr h="521022">
                <a:tc>
                  <a:txBody>
                    <a:bodyPr/>
                    <a:lstStyle/>
                    <a:p>
                      <a:r>
                        <a:rPr lang="en-US" dirty="0"/>
                        <a:t>Independent learning</a:t>
                      </a:r>
                    </a:p>
                  </a:txBody>
                  <a:tcPr/>
                </a:tc>
                <a:tc>
                  <a:txBody>
                    <a:bodyPr/>
                    <a:lstStyle/>
                    <a:p>
                      <a:r>
                        <a:rPr lang="en-US" dirty="0"/>
                        <a:t>150</a:t>
                      </a:r>
                    </a:p>
                  </a:txBody>
                  <a:tcPr/>
                </a:tc>
                <a:tc>
                  <a:txBody>
                    <a:bodyPr/>
                    <a:lstStyle/>
                    <a:p>
                      <a:r>
                        <a:rPr lang="en-US" dirty="0"/>
                        <a:t>75%</a:t>
                      </a:r>
                    </a:p>
                  </a:txBody>
                  <a:tcPr/>
                </a:tc>
                <a:extLst>
                  <a:ext uri="{0D108BD9-81ED-4DB2-BD59-A6C34878D82A}">
                    <a16:rowId xmlns:a16="http://schemas.microsoft.com/office/drawing/2014/main" val="1253789287"/>
                  </a:ext>
                </a:extLst>
              </a:tr>
              <a:tr h="521022">
                <a:tc>
                  <a:txBody>
                    <a:bodyPr/>
                    <a:lstStyle/>
                    <a:p>
                      <a:r>
                        <a:rPr lang="en-US" b="1" dirty="0"/>
                        <a:t>Total</a:t>
                      </a:r>
                    </a:p>
                  </a:txBody>
                  <a:tcPr/>
                </a:tc>
                <a:tc>
                  <a:txBody>
                    <a:bodyPr/>
                    <a:lstStyle/>
                    <a:p>
                      <a:r>
                        <a:rPr lang="en-US" b="1" dirty="0"/>
                        <a:t>200</a:t>
                      </a:r>
                    </a:p>
                  </a:txBody>
                  <a:tcPr/>
                </a:tc>
                <a:tc>
                  <a:txBody>
                    <a:bodyPr/>
                    <a:lstStyle/>
                    <a:p>
                      <a:r>
                        <a:rPr lang="en-US"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p:txBody>
          <a:bodyPr/>
          <a:lstStyle/>
          <a:p>
            <a:r>
              <a:rPr lang="en-US" b="1" dirty="0"/>
              <a:t>Assessment brief</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p:txBody>
          <a:bodyPr/>
          <a:lstStyle/>
          <a:p>
            <a:r>
              <a:rPr lang="en-US" dirty="0"/>
              <a:t>Assessment 1 (30%)</a:t>
            </a:r>
          </a:p>
        </p:txBody>
      </p:sp>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p:txBody>
          <a:bodyPr/>
          <a:lstStyle/>
          <a:p>
            <a:r>
              <a:rPr lang="en-US" dirty="0"/>
              <a:t>Essay 1000 words</a:t>
            </a:r>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p:txBody>
          <a:bodyPr/>
          <a:lstStyle/>
          <a:p>
            <a:r>
              <a:rPr lang="en-US" dirty="0"/>
              <a:t>Assessment 2 (70%)</a:t>
            </a:r>
          </a:p>
        </p:txBody>
      </p:sp>
      <p:sp>
        <p:nvSpPr>
          <p:cNvPr id="6" name="Content Placeholder 5">
            <a:extLst>
              <a:ext uri="{FF2B5EF4-FFF2-40B4-BE49-F238E27FC236}">
                <a16:creationId xmlns:a16="http://schemas.microsoft.com/office/drawing/2014/main" id="{5BD76ADF-1763-95A8-E8EE-EC5BA5895CE0}"/>
              </a:ext>
            </a:extLst>
          </p:cNvPr>
          <p:cNvSpPr>
            <a:spLocks noGrp="1"/>
          </p:cNvSpPr>
          <p:nvPr>
            <p:ph sz="quarter" idx="4"/>
          </p:nvPr>
        </p:nvSpPr>
        <p:spPr/>
        <p:txBody>
          <a:bodyPr/>
          <a:lstStyle/>
          <a:p>
            <a:r>
              <a:rPr lang="en-US" dirty="0"/>
              <a:t>Group presentation</a:t>
            </a:r>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08/09/2023</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8</a:t>
            </a:fld>
            <a:endParaRPr lang="en-GB" altLang="en-US"/>
          </a:p>
        </p:txBody>
      </p:sp>
    </p:spTree>
    <p:extLst>
      <p:ext uri="{BB962C8B-B14F-4D97-AF65-F5344CB8AC3E}">
        <p14:creationId xmlns:p14="http://schemas.microsoft.com/office/powerpoint/2010/main" val="3811530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BF3E-F220-974E-202C-8E59ACC0D54C}"/>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Let’s start by testing your knowledge</a:t>
            </a:r>
          </a:p>
        </p:txBody>
      </p:sp>
      <p:sp>
        <p:nvSpPr>
          <p:cNvPr id="3" name="Content Placeholder 2">
            <a:extLst>
              <a:ext uri="{FF2B5EF4-FFF2-40B4-BE49-F238E27FC236}">
                <a16:creationId xmlns:a16="http://schemas.microsoft.com/office/drawing/2014/main" id="{D9579294-501B-5AF5-4260-EAB4EAD68F75}"/>
              </a:ext>
            </a:extLst>
          </p:cNvPr>
          <p:cNvSpPr>
            <a:spLocks noGrp="1"/>
          </p:cNvSpPr>
          <p:nvPr>
            <p:ph sz="half" idx="1"/>
          </p:nvPr>
        </p:nvSpPr>
        <p:spPr>
          <a:xfrm>
            <a:off x="457200" y="1417638"/>
            <a:ext cx="8507288" cy="1828799"/>
          </a:xfrm>
        </p:spPr>
        <p:txBody>
          <a:bodyPr wrap="square" anchor="t">
            <a:normAutofit/>
          </a:bodyPr>
          <a:lstStyle/>
          <a:p>
            <a:pPr marL="0" indent="0">
              <a:buNone/>
            </a:pPr>
            <a:endParaRPr lang="en-US" dirty="0"/>
          </a:p>
          <a:p>
            <a:pPr marL="0" indent="0">
              <a:buNone/>
            </a:pPr>
            <a:endParaRPr lang="en-US" dirty="0"/>
          </a:p>
          <a:p>
            <a:pPr marL="0" indent="0" algn="ctr">
              <a:buNone/>
            </a:pPr>
            <a:r>
              <a:rPr lang="en-US" dirty="0"/>
              <a:t>What does the term business mean for you?</a:t>
            </a:r>
          </a:p>
        </p:txBody>
      </p:sp>
      <p:pic>
        <p:nvPicPr>
          <p:cNvPr id="1028" name="Picture 4" descr="Simple Ways to Fund Small Business - PressPayNg Blog">
            <a:extLst>
              <a:ext uri="{FF2B5EF4-FFF2-40B4-BE49-F238E27FC236}">
                <a16:creationId xmlns:a16="http://schemas.microsoft.com/office/drawing/2014/main" id="{1CF7E74A-2BCF-AB78-7445-5C10DC1B3B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7784" y="3398904"/>
            <a:ext cx="4038600" cy="2271712"/>
          </a:xfrm>
          <a:prstGeom prst="rect">
            <a:avLst/>
          </a:prstGeom>
          <a:solidFill>
            <a:srgbClr val="FFFFFF"/>
          </a:solidFill>
        </p:spPr>
      </p:pic>
      <p:sp>
        <p:nvSpPr>
          <p:cNvPr id="4" name="Date Placeholder 3">
            <a:extLst>
              <a:ext uri="{FF2B5EF4-FFF2-40B4-BE49-F238E27FC236}">
                <a16:creationId xmlns:a16="http://schemas.microsoft.com/office/drawing/2014/main" id="{A4B5C5A0-790A-A866-ECBB-45637ED259B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08/09/2023</a:t>
            </a:fld>
            <a:endParaRPr lang="en-GB" altLang="en-US" sz="900"/>
          </a:p>
        </p:txBody>
      </p:sp>
      <p:sp>
        <p:nvSpPr>
          <p:cNvPr id="5" name="Slide Number Placeholder 4">
            <a:extLst>
              <a:ext uri="{FF2B5EF4-FFF2-40B4-BE49-F238E27FC236}">
                <a16:creationId xmlns:a16="http://schemas.microsoft.com/office/drawing/2014/main" id="{3386D797-D8D3-F9CD-CCA5-52FEC994DD8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994878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6994A-838B-8B2A-FC4E-58F5FE137277}"/>
              </a:ext>
            </a:extLst>
          </p:cNvPr>
          <p:cNvSpPr>
            <a:spLocks noGrp="1"/>
          </p:cNvSpPr>
          <p:nvPr>
            <p:ph type="title"/>
          </p:nvPr>
        </p:nvSpPr>
        <p:spPr/>
        <p:txBody>
          <a:bodyPr/>
          <a:lstStyle/>
          <a:p>
            <a:r>
              <a:rPr lang="en-US" sz="3600" b="1" dirty="0"/>
              <a:t>Definition of Business</a:t>
            </a:r>
          </a:p>
        </p:txBody>
      </p:sp>
      <p:sp>
        <p:nvSpPr>
          <p:cNvPr id="3" name="Content Placeholder 2">
            <a:extLst>
              <a:ext uri="{FF2B5EF4-FFF2-40B4-BE49-F238E27FC236}">
                <a16:creationId xmlns:a16="http://schemas.microsoft.com/office/drawing/2014/main" id="{14C8BD3B-EDFE-4BB6-FD5A-E012C1FF62FC}"/>
              </a:ext>
            </a:extLst>
          </p:cNvPr>
          <p:cNvSpPr>
            <a:spLocks noGrp="1"/>
          </p:cNvSpPr>
          <p:nvPr>
            <p:ph idx="1"/>
          </p:nvPr>
        </p:nvSpPr>
        <p:spPr/>
        <p:txBody>
          <a:bodyPr/>
          <a:lstStyle/>
          <a:p>
            <a:r>
              <a:rPr lang="en-US" sz="2400" dirty="0"/>
              <a:t>A business refers to the organized work of individuals aimed to produce and provide goods and services to meet the needs of people in society (Needle and Burns, 2019).</a:t>
            </a:r>
          </a:p>
          <a:p>
            <a:r>
              <a:rPr lang="en-GB" sz="2400" dirty="0"/>
              <a:t>Business encompasses multiple </a:t>
            </a:r>
            <a:r>
              <a:rPr lang="en-GB" sz="2400" b="1" dirty="0"/>
              <a:t>activities</a:t>
            </a:r>
            <a:r>
              <a:rPr lang="en-GB" sz="2400" dirty="0"/>
              <a:t>, </a:t>
            </a:r>
            <a:r>
              <a:rPr lang="en-GB" sz="2400" b="1" dirty="0"/>
              <a:t>functions</a:t>
            </a:r>
            <a:r>
              <a:rPr lang="en-GB" sz="2400" dirty="0"/>
              <a:t>, and </a:t>
            </a:r>
            <a:r>
              <a:rPr lang="en-GB" sz="2400" b="1" dirty="0"/>
              <a:t>operations</a:t>
            </a:r>
            <a:r>
              <a:rPr lang="en-GB" sz="2400" dirty="0"/>
              <a:t> that are involved in the creation, production, distribution, and consumption of goods and services in order to generate value and achieve certain objectives. </a:t>
            </a:r>
          </a:p>
          <a:p>
            <a:pPr marL="0" indent="0">
              <a:buNone/>
            </a:pPr>
            <a:endParaRPr lang="en-US" sz="2400" dirty="0"/>
          </a:p>
        </p:txBody>
      </p:sp>
      <p:sp>
        <p:nvSpPr>
          <p:cNvPr id="4" name="Date Placeholder 3">
            <a:extLst>
              <a:ext uri="{FF2B5EF4-FFF2-40B4-BE49-F238E27FC236}">
                <a16:creationId xmlns:a16="http://schemas.microsoft.com/office/drawing/2014/main" id="{B7C21D0E-5978-4CA9-045E-48804751B90B}"/>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A5F2B5BF-D135-E468-3F23-594999D3D20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4051243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7622-F234-4A6E-0921-8F4022A6EBC0}"/>
              </a:ext>
            </a:extLst>
          </p:cNvPr>
          <p:cNvSpPr>
            <a:spLocks noGrp="1"/>
          </p:cNvSpPr>
          <p:nvPr>
            <p:ph type="title"/>
          </p:nvPr>
        </p:nvSpPr>
        <p:spPr/>
        <p:txBody>
          <a:bodyPr/>
          <a:lstStyle/>
          <a:p>
            <a:r>
              <a:rPr lang="en-US" sz="3600" b="1" dirty="0"/>
              <a:t>Business sector</a:t>
            </a:r>
          </a:p>
        </p:txBody>
      </p:sp>
      <p:sp>
        <p:nvSpPr>
          <p:cNvPr id="3" name="Content Placeholder 2">
            <a:extLst>
              <a:ext uri="{FF2B5EF4-FFF2-40B4-BE49-F238E27FC236}">
                <a16:creationId xmlns:a16="http://schemas.microsoft.com/office/drawing/2014/main" id="{4A2A0C9B-8F25-B424-6BA1-F50BECC502DB}"/>
              </a:ext>
            </a:extLst>
          </p:cNvPr>
          <p:cNvSpPr>
            <a:spLocks noGrp="1"/>
          </p:cNvSpPr>
          <p:nvPr>
            <p:ph idx="1"/>
          </p:nvPr>
        </p:nvSpPr>
        <p:spPr/>
        <p:txBody>
          <a:bodyPr/>
          <a:lstStyle/>
          <a:p>
            <a:r>
              <a:rPr lang="en-GB" sz="2400" dirty="0"/>
              <a:t>The business sector refers to a broad category that encompasses all the businesses and economic activities within a specific area of the economy. </a:t>
            </a:r>
          </a:p>
          <a:p>
            <a:r>
              <a:rPr lang="en-GB" sz="2400" dirty="0"/>
              <a:t>It is a way of categorizing businesses based on the type of goods or services they produce.</a:t>
            </a:r>
          </a:p>
          <a:p>
            <a:r>
              <a:rPr lang="en-GB" sz="2400" dirty="0"/>
              <a:t>For example: </a:t>
            </a:r>
            <a:r>
              <a:rPr lang="en-GB" sz="2400" b="1" dirty="0"/>
              <a:t>Manufacturing sector, education sector, healthcare sector.</a:t>
            </a:r>
            <a:endParaRPr lang="en-US" sz="2400" b="1" dirty="0"/>
          </a:p>
        </p:txBody>
      </p:sp>
      <p:sp>
        <p:nvSpPr>
          <p:cNvPr id="4" name="Date Placeholder 3">
            <a:extLst>
              <a:ext uri="{FF2B5EF4-FFF2-40B4-BE49-F238E27FC236}">
                <a16:creationId xmlns:a16="http://schemas.microsoft.com/office/drawing/2014/main" id="{2F87AC4A-963A-9A94-4EC8-59B8E319D73D}"/>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366889C2-B976-FF82-0BA3-9C37574C70A2}"/>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029486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A8361-5311-197D-F95E-9D82CEFE76FB}"/>
              </a:ext>
            </a:extLst>
          </p:cNvPr>
          <p:cNvSpPr>
            <a:spLocks noGrp="1"/>
          </p:cNvSpPr>
          <p:nvPr>
            <p:ph type="title"/>
          </p:nvPr>
        </p:nvSpPr>
        <p:spPr/>
        <p:txBody>
          <a:bodyPr/>
          <a:lstStyle/>
          <a:p>
            <a:r>
              <a:rPr lang="en-US" sz="3600" b="1" dirty="0"/>
              <a:t>Business industry</a:t>
            </a:r>
          </a:p>
        </p:txBody>
      </p:sp>
      <p:sp>
        <p:nvSpPr>
          <p:cNvPr id="3" name="Content Placeholder 2">
            <a:extLst>
              <a:ext uri="{FF2B5EF4-FFF2-40B4-BE49-F238E27FC236}">
                <a16:creationId xmlns:a16="http://schemas.microsoft.com/office/drawing/2014/main" id="{9DAB3E65-BFE4-83AB-0DB6-7AA95E5AB939}"/>
              </a:ext>
            </a:extLst>
          </p:cNvPr>
          <p:cNvSpPr>
            <a:spLocks noGrp="1"/>
          </p:cNvSpPr>
          <p:nvPr>
            <p:ph idx="1"/>
          </p:nvPr>
        </p:nvSpPr>
        <p:spPr/>
        <p:txBody>
          <a:bodyPr/>
          <a:lstStyle/>
          <a:p>
            <a:r>
              <a:rPr lang="en-GB" sz="2400" dirty="0"/>
              <a:t>A business industry refers to a more specific category within a business sector. </a:t>
            </a:r>
          </a:p>
          <a:p>
            <a:r>
              <a:rPr lang="en-GB" sz="2400" dirty="0"/>
              <a:t>It's a narrower classification that groups together businesses that produce similar or related goods and services. </a:t>
            </a:r>
          </a:p>
          <a:p>
            <a:r>
              <a:rPr lang="en-GB" sz="2400" dirty="0"/>
              <a:t>For example: </a:t>
            </a:r>
            <a:r>
              <a:rPr lang="en-GB" sz="2400" b="1" dirty="0"/>
              <a:t>fashion industry, automotive industry, food packaging industry</a:t>
            </a:r>
            <a:endParaRPr lang="en-US" sz="2400" b="1" dirty="0"/>
          </a:p>
        </p:txBody>
      </p:sp>
      <p:sp>
        <p:nvSpPr>
          <p:cNvPr id="4" name="Date Placeholder 3">
            <a:extLst>
              <a:ext uri="{FF2B5EF4-FFF2-40B4-BE49-F238E27FC236}">
                <a16:creationId xmlns:a16="http://schemas.microsoft.com/office/drawing/2014/main" id="{340156F6-6024-756F-9BEE-932534910425}"/>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B2E437F0-E335-8195-CB7F-3295DF751820}"/>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70779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364CB-6084-D92A-C34A-5DB57C9F0B02}"/>
              </a:ext>
            </a:extLst>
          </p:cNvPr>
          <p:cNvSpPr>
            <a:spLocks noGrp="1"/>
          </p:cNvSpPr>
          <p:nvPr>
            <p:ph type="title"/>
          </p:nvPr>
        </p:nvSpPr>
        <p:spPr>
          <a:xfrm>
            <a:off x="457200" y="-27384"/>
            <a:ext cx="8229600" cy="1143000"/>
          </a:xfrm>
        </p:spPr>
        <p:txBody>
          <a:bodyPr/>
          <a:lstStyle/>
          <a:p>
            <a:r>
              <a:rPr lang="en-US" sz="3600" b="1" dirty="0"/>
              <a:t>Activity 1</a:t>
            </a:r>
          </a:p>
        </p:txBody>
      </p:sp>
      <p:sp>
        <p:nvSpPr>
          <p:cNvPr id="3" name="Content Placeholder 2">
            <a:extLst>
              <a:ext uri="{FF2B5EF4-FFF2-40B4-BE49-F238E27FC236}">
                <a16:creationId xmlns:a16="http://schemas.microsoft.com/office/drawing/2014/main" id="{310A6B1E-186E-8D90-98D4-128AE7587B32}"/>
              </a:ext>
            </a:extLst>
          </p:cNvPr>
          <p:cNvSpPr>
            <a:spLocks noGrp="1"/>
          </p:cNvSpPr>
          <p:nvPr>
            <p:ph idx="1"/>
          </p:nvPr>
        </p:nvSpPr>
        <p:spPr>
          <a:xfrm>
            <a:off x="457200" y="1052736"/>
            <a:ext cx="8229600" cy="3917032"/>
          </a:xfrm>
        </p:spPr>
        <p:txBody>
          <a:bodyPr/>
          <a:lstStyle/>
          <a:p>
            <a:pPr marL="0" indent="0">
              <a:buNone/>
            </a:pPr>
            <a:r>
              <a:rPr lang="en-GB" sz="2400" dirty="0"/>
              <a:t>Form </a:t>
            </a:r>
            <a:r>
              <a:rPr lang="en-GB" sz="2400" b="1" dirty="0"/>
              <a:t>groups of 4-5 </a:t>
            </a:r>
            <a:r>
              <a:rPr lang="en-GB" sz="2400" dirty="0"/>
              <a:t>and complete the following activity. Find a business of your choice, identify the sector and industry of the business, the activities and product/service of the company.</a:t>
            </a:r>
          </a:p>
          <a:p>
            <a:r>
              <a:rPr lang="en-GB" sz="2400" b="1" dirty="0"/>
              <a:t>Business: choose</a:t>
            </a:r>
            <a:r>
              <a:rPr lang="en-GB" sz="2400" dirty="0"/>
              <a:t> a business, and identify the industry and sector</a:t>
            </a:r>
          </a:p>
          <a:p>
            <a:r>
              <a:rPr lang="en-GB" sz="2400" b="1" dirty="0"/>
              <a:t>Activities</a:t>
            </a:r>
            <a:r>
              <a:rPr lang="en-GB" sz="2400" dirty="0"/>
              <a:t>: Describe the core activities the business engages in.</a:t>
            </a:r>
          </a:p>
          <a:p>
            <a:r>
              <a:rPr lang="en-GB" sz="2400" b="1" dirty="0"/>
              <a:t>Product/Service Need: </a:t>
            </a:r>
            <a:r>
              <a:rPr lang="en-GB" sz="2400" dirty="0"/>
              <a:t>Explain the reason or motivation behind the founding of the business, specifically addressing the product or service need that the business aimed to fulfil.</a:t>
            </a:r>
          </a:p>
        </p:txBody>
      </p:sp>
      <p:sp>
        <p:nvSpPr>
          <p:cNvPr id="4" name="Date Placeholder 3">
            <a:extLst>
              <a:ext uri="{FF2B5EF4-FFF2-40B4-BE49-F238E27FC236}">
                <a16:creationId xmlns:a16="http://schemas.microsoft.com/office/drawing/2014/main" id="{E9807248-35FA-E2EE-C2CC-10A393973569}"/>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A8804546-B25B-1DA2-882C-179C9B59507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836636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92405-DF04-5855-1EFE-B35062552418}"/>
              </a:ext>
            </a:extLst>
          </p:cNvPr>
          <p:cNvSpPr>
            <a:spLocks noGrp="1"/>
          </p:cNvSpPr>
          <p:nvPr>
            <p:ph type="title"/>
          </p:nvPr>
        </p:nvSpPr>
        <p:spPr/>
        <p:txBody>
          <a:bodyPr/>
          <a:lstStyle/>
          <a:p>
            <a:r>
              <a:rPr lang="en-US" sz="3600" b="1" dirty="0"/>
              <a:t>Scope of business</a:t>
            </a:r>
          </a:p>
        </p:txBody>
      </p:sp>
      <p:sp>
        <p:nvSpPr>
          <p:cNvPr id="3" name="Content Placeholder 2">
            <a:extLst>
              <a:ext uri="{FF2B5EF4-FFF2-40B4-BE49-F238E27FC236}">
                <a16:creationId xmlns:a16="http://schemas.microsoft.com/office/drawing/2014/main" id="{91AECD61-0213-8815-2D7C-C743A60E61AE}"/>
              </a:ext>
            </a:extLst>
          </p:cNvPr>
          <p:cNvSpPr>
            <a:spLocks noGrp="1"/>
          </p:cNvSpPr>
          <p:nvPr>
            <p:ph idx="1"/>
          </p:nvPr>
        </p:nvSpPr>
        <p:spPr/>
        <p:txBody>
          <a:bodyPr/>
          <a:lstStyle/>
          <a:p>
            <a:pPr marL="0" indent="0">
              <a:buNone/>
            </a:pPr>
            <a:r>
              <a:rPr lang="en-GB" sz="2400" dirty="0"/>
              <a:t>Businesses in different sectors and industries are built upon three essential contexts:</a:t>
            </a:r>
          </a:p>
          <a:p>
            <a:pPr lvl="1"/>
            <a:r>
              <a:rPr lang="en-GB" sz="2000" dirty="0"/>
              <a:t>Strategic decisions</a:t>
            </a:r>
          </a:p>
          <a:p>
            <a:pPr lvl="1"/>
            <a:r>
              <a:rPr lang="en-GB" sz="2000" dirty="0"/>
              <a:t>Organisational aspects</a:t>
            </a:r>
          </a:p>
          <a:p>
            <a:pPr lvl="1"/>
            <a:r>
              <a:rPr lang="en-GB" sz="2000" dirty="0"/>
              <a:t>Environmental considerations</a:t>
            </a:r>
          </a:p>
        </p:txBody>
      </p:sp>
      <p:sp>
        <p:nvSpPr>
          <p:cNvPr id="4" name="Date Placeholder 3">
            <a:extLst>
              <a:ext uri="{FF2B5EF4-FFF2-40B4-BE49-F238E27FC236}">
                <a16:creationId xmlns:a16="http://schemas.microsoft.com/office/drawing/2014/main" id="{0B595A2F-6B9D-0F77-9700-ADF2987E7EA7}"/>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F207BE69-7E71-BD74-7632-F2FBA1A60746}"/>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734003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CF68-C5DD-E36A-AADC-D6909F21D919}"/>
              </a:ext>
            </a:extLst>
          </p:cNvPr>
          <p:cNvSpPr>
            <a:spLocks noGrp="1"/>
          </p:cNvSpPr>
          <p:nvPr>
            <p:ph type="title"/>
          </p:nvPr>
        </p:nvSpPr>
        <p:spPr/>
        <p:txBody>
          <a:bodyPr/>
          <a:lstStyle/>
          <a:p>
            <a:r>
              <a:rPr lang="en-US" sz="3600" b="1" dirty="0"/>
              <a:t>Strategic decisions</a:t>
            </a:r>
          </a:p>
        </p:txBody>
      </p:sp>
      <p:sp>
        <p:nvSpPr>
          <p:cNvPr id="3" name="Content Placeholder 2">
            <a:extLst>
              <a:ext uri="{FF2B5EF4-FFF2-40B4-BE49-F238E27FC236}">
                <a16:creationId xmlns:a16="http://schemas.microsoft.com/office/drawing/2014/main" id="{46237709-F41A-834E-87FF-4A5B735AFEA1}"/>
              </a:ext>
            </a:extLst>
          </p:cNvPr>
          <p:cNvSpPr>
            <a:spLocks noGrp="1"/>
          </p:cNvSpPr>
          <p:nvPr>
            <p:ph idx="1"/>
          </p:nvPr>
        </p:nvSpPr>
        <p:spPr/>
        <p:txBody>
          <a:bodyPr/>
          <a:lstStyle/>
          <a:p>
            <a:r>
              <a:rPr lang="en-US" sz="2400" dirty="0"/>
              <a:t>Strategic decisions are a set of strategies made by top management and determine the direction of the business activities.</a:t>
            </a:r>
          </a:p>
          <a:p>
            <a:r>
              <a:rPr lang="en-US" sz="2400" dirty="0"/>
              <a:t>Strategic decisions will influence decisions such as:</a:t>
            </a:r>
          </a:p>
          <a:p>
            <a:pPr lvl="1"/>
            <a:r>
              <a:rPr lang="en-US" sz="2000" dirty="0"/>
              <a:t>Range of product and services </a:t>
            </a:r>
          </a:p>
          <a:p>
            <a:pPr lvl="1"/>
            <a:r>
              <a:rPr lang="en-US" sz="2000" dirty="0"/>
              <a:t>Time spent on advertisement </a:t>
            </a:r>
          </a:p>
          <a:p>
            <a:pPr lvl="1"/>
            <a:r>
              <a:rPr lang="en-US" sz="2000" dirty="0"/>
              <a:t>When and who to employ </a:t>
            </a:r>
          </a:p>
          <a:p>
            <a:pPr lvl="1"/>
            <a:r>
              <a:rPr lang="en-US" sz="2000" dirty="0"/>
              <a:t>Structure and size of the organization </a:t>
            </a:r>
          </a:p>
          <a:p>
            <a:pPr lvl="1"/>
            <a:endParaRPr lang="en-US" sz="2000" dirty="0"/>
          </a:p>
          <a:p>
            <a:endParaRPr lang="en-US" sz="2400" dirty="0"/>
          </a:p>
        </p:txBody>
      </p:sp>
      <p:sp>
        <p:nvSpPr>
          <p:cNvPr id="4" name="Date Placeholder 3">
            <a:extLst>
              <a:ext uri="{FF2B5EF4-FFF2-40B4-BE49-F238E27FC236}">
                <a16:creationId xmlns:a16="http://schemas.microsoft.com/office/drawing/2014/main" id="{A07FF52E-3E8E-1458-F9A5-7F4213F033D3}"/>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4CE3DF23-C9E3-8111-55F0-06077C0CB54B}"/>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22461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F95BD-7A01-42D4-FEF0-504F1F2F0382}"/>
              </a:ext>
            </a:extLst>
          </p:cNvPr>
          <p:cNvSpPr>
            <a:spLocks noGrp="1"/>
          </p:cNvSpPr>
          <p:nvPr>
            <p:ph type="title"/>
          </p:nvPr>
        </p:nvSpPr>
        <p:spPr/>
        <p:txBody>
          <a:bodyPr/>
          <a:lstStyle/>
          <a:p>
            <a:r>
              <a:rPr lang="en-US" sz="3600" b="1" dirty="0"/>
              <a:t>Strategy</a:t>
            </a:r>
          </a:p>
        </p:txBody>
      </p:sp>
      <p:sp>
        <p:nvSpPr>
          <p:cNvPr id="3" name="Content Placeholder 2">
            <a:extLst>
              <a:ext uri="{FF2B5EF4-FFF2-40B4-BE49-F238E27FC236}">
                <a16:creationId xmlns:a16="http://schemas.microsoft.com/office/drawing/2014/main" id="{B75F6FC1-79D5-1912-7B76-AA79B8A48616}"/>
              </a:ext>
            </a:extLst>
          </p:cNvPr>
          <p:cNvSpPr>
            <a:spLocks noGrp="1"/>
          </p:cNvSpPr>
          <p:nvPr>
            <p:ph idx="1"/>
          </p:nvPr>
        </p:nvSpPr>
        <p:spPr/>
        <p:txBody>
          <a:bodyPr/>
          <a:lstStyle/>
          <a:p>
            <a:pPr marL="0" indent="0">
              <a:buNone/>
            </a:pPr>
            <a:r>
              <a:rPr lang="en-US" sz="2400" dirty="0"/>
              <a:t>A strategy is defined a set of objectives and methods designed to attain and achieve the organization goals and objectives (Needle and Burns, 2019).</a:t>
            </a:r>
          </a:p>
        </p:txBody>
      </p:sp>
      <p:sp>
        <p:nvSpPr>
          <p:cNvPr id="4" name="Date Placeholder 3">
            <a:extLst>
              <a:ext uri="{FF2B5EF4-FFF2-40B4-BE49-F238E27FC236}">
                <a16:creationId xmlns:a16="http://schemas.microsoft.com/office/drawing/2014/main" id="{D7388908-2EB6-BEB6-832A-CF9D439200CA}"/>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6778BC34-C5C4-D703-8C60-F04DFAFB5C6B}"/>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2050" name="Picture 2" descr="5 Business Growth Strategies for your Company to Increase Profit">
            <a:extLst>
              <a:ext uri="{FF2B5EF4-FFF2-40B4-BE49-F238E27FC236}">
                <a16:creationId xmlns:a16="http://schemas.microsoft.com/office/drawing/2014/main" id="{C5513B23-15B8-97E6-BFEC-A11437B81E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3" y="2840879"/>
            <a:ext cx="3312367" cy="2708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956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2C497-7F56-16C9-9E12-079AEDF05E2F}"/>
              </a:ext>
            </a:extLst>
          </p:cNvPr>
          <p:cNvSpPr>
            <a:spLocks noGrp="1"/>
          </p:cNvSpPr>
          <p:nvPr>
            <p:ph type="title"/>
          </p:nvPr>
        </p:nvSpPr>
        <p:spPr/>
        <p:txBody>
          <a:bodyPr/>
          <a:lstStyle/>
          <a:p>
            <a:r>
              <a:rPr lang="en-US" sz="3600" b="1" dirty="0"/>
              <a:t>Organizational aspects</a:t>
            </a:r>
          </a:p>
        </p:txBody>
      </p:sp>
      <p:sp>
        <p:nvSpPr>
          <p:cNvPr id="3" name="Content Placeholder 2">
            <a:extLst>
              <a:ext uri="{FF2B5EF4-FFF2-40B4-BE49-F238E27FC236}">
                <a16:creationId xmlns:a16="http://schemas.microsoft.com/office/drawing/2014/main" id="{2744ABB1-FB9D-B30C-6446-40B4D943CA1A}"/>
              </a:ext>
            </a:extLst>
          </p:cNvPr>
          <p:cNvSpPr>
            <a:spLocks noGrp="1"/>
          </p:cNvSpPr>
          <p:nvPr>
            <p:ph idx="1"/>
          </p:nvPr>
        </p:nvSpPr>
        <p:spPr/>
        <p:txBody>
          <a:bodyPr/>
          <a:lstStyle/>
          <a:p>
            <a:pPr marL="0" indent="0">
              <a:buNone/>
            </a:pPr>
            <a:r>
              <a:rPr lang="en-US" sz="2400" dirty="0"/>
              <a:t>An organization is defined as the way in which people are grouped and the way in which they operate to carry out the activities of the business (David and Jane, 2019).</a:t>
            </a:r>
          </a:p>
          <a:p>
            <a:pPr marL="0" indent="0">
              <a:buNone/>
            </a:pPr>
            <a:endParaRPr lang="en-US" sz="2400" dirty="0"/>
          </a:p>
          <a:p>
            <a:pPr marL="0" indent="0">
              <a:buNone/>
            </a:pPr>
            <a:endParaRPr lang="en-US" dirty="0"/>
          </a:p>
        </p:txBody>
      </p:sp>
      <p:sp>
        <p:nvSpPr>
          <p:cNvPr id="4" name="Date Placeholder 3">
            <a:extLst>
              <a:ext uri="{FF2B5EF4-FFF2-40B4-BE49-F238E27FC236}">
                <a16:creationId xmlns:a16="http://schemas.microsoft.com/office/drawing/2014/main" id="{3C0881A9-DD4C-FE02-3CD0-6D741384847C}"/>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2EEE26D2-4F3F-B9ED-0BF9-93CA2222515B}"/>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340722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6CD6-1C19-36E5-1B05-E24706755EAE}"/>
              </a:ext>
            </a:extLst>
          </p:cNvPr>
          <p:cNvSpPr>
            <a:spLocks noGrp="1"/>
          </p:cNvSpPr>
          <p:nvPr>
            <p:ph type="title"/>
          </p:nvPr>
        </p:nvSpPr>
        <p:spPr/>
        <p:txBody>
          <a:bodyPr/>
          <a:lstStyle/>
          <a:p>
            <a:r>
              <a:rPr lang="en-US" sz="3600" b="1" dirty="0"/>
              <a:t>Organizational aspects</a:t>
            </a:r>
          </a:p>
        </p:txBody>
      </p:sp>
      <p:sp>
        <p:nvSpPr>
          <p:cNvPr id="3" name="Content Placeholder 2">
            <a:extLst>
              <a:ext uri="{FF2B5EF4-FFF2-40B4-BE49-F238E27FC236}">
                <a16:creationId xmlns:a16="http://schemas.microsoft.com/office/drawing/2014/main" id="{420BCF1F-B71A-1CBE-D457-7087322A4317}"/>
              </a:ext>
            </a:extLst>
          </p:cNvPr>
          <p:cNvSpPr>
            <a:spLocks noGrp="1"/>
          </p:cNvSpPr>
          <p:nvPr>
            <p:ph idx="1"/>
          </p:nvPr>
        </p:nvSpPr>
        <p:spPr/>
        <p:txBody>
          <a:bodyPr/>
          <a:lstStyle/>
          <a:p>
            <a:pPr marL="0" indent="0">
              <a:buNone/>
            </a:pPr>
            <a:r>
              <a:rPr lang="en-US" sz="2400" dirty="0"/>
              <a:t>The organization people and activities follow a system approach which identifies the activities of the business and ensures the organization will achieve its goals and objectives - </a:t>
            </a:r>
            <a:r>
              <a:rPr lang="en-US" sz="2400" dirty="0">
                <a:highlight>
                  <a:srgbClr val="FFFF00"/>
                </a:highlight>
              </a:rPr>
              <a:t>explained in next session 2.</a:t>
            </a:r>
          </a:p>
          <a:p>
            <a:pPr marL="0" indent="0">
              <a:buNone/>
            </a:pPr>
            <a:endParaRPr lang="en-US" sz="2800" dirty="0">
              <a:highlight>
                <a:srgbClr val="FFFF00"/>
              </a:highlight>
            </a:endParaRPr>
          </a:p>
          <a:p>
            <a:endParaRPr lang="en-US" dirty="0"/>
          </a:p>
        </p:txBody>
      </p:sp>
      <p:sp>
        <p:nvSpPr>
          <p:cNvPr id="4" name="Date Placeholder 3">
            <a:extLst>
              <a:ext uri="{FF2B5EF4-FFF2-40B4-BE49-F238E27FC236}">
                <a16:creationId xmlns:a16="http://schemas.microsoft.com/office/drawing/2014/main" id="{CAE93A3E-50CD-B046-7F3D-30788C874318}"/>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244B91B9-46DD-3306-3946-D08E3498E329}"/>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graphicFrame>
        <p:nvGraphicFramePr>
          <p:cNvPr id="6" name="Diagram 5">
            <a:extLst>
              <a:ext uri="{FF2B5EF4-FFF2-40B4-BE49-F238E27FC236}">
                <a16:creationId xmlns:a16="http://schemas.microsoft.com/office/drawing/2014/main" id="{DCE19E96-D906-369E-4AC5-9D4FD893DDBC}"/>
              </a:ext>
            </a:extLst>
          </p:cNvPr>
          <p:cNvGraphicFramePr/>
          <p:nvPr>
            <p:extLst>
              <p:ext uri="{D42A27DB-BD31-4B8C-83A1-F6EECF244321}">
                <p14:modId xmlns:p14="http://schemas.microsoft.com/office/powerpoint/2010/main" val="2219821409"/>
              </p:ext>
            </p:extLst>
          </p:nvPr>
        </p:nvGraphicFramePr>
        <p:xfrm>
          <a:off x="1607840" y="3861048"/>
          <a:ext cx="5928320" cy="1095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764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0643-4302-5936-305D-EC777AD8BB00}"/>
              </a:ext>
            </a:extLst>
          </p:cNvPr>
          <p:cNvSpPr>
            <a:spLocks noGrp="1"/>
          </p:cNvSpPr>
          <p:nvPr>
            <p:ph type="title"/>
          </p:nvPr>
        </p:nvSpPr>
        <p:spPr/>
        <p:txBody>
          <a:bodyPr/>
          <a:lstStyle/>
          <a:p>
            <a:r>
              <a:rPr lang="en-US" sz="3600" b="1" dirty="0"/>
              <a:t>Environmental considerations </a:t>
            </a:r>
            <a:r>
              <a:rPr lang="en-US" sz="2000" dirty="0"/>
              <a:t>(1 of 2)</a:t>
            </a:r>
          </a:p>
        </p:txBody>
      </p:sp>
      <p:sp>
        <p:nvSpPr>
          <p:cNvPr id="3" name="Content Placeholder 2">
            <a:extLst>
              <a:ext uri="{FF2B5EF4-FFF2-40B4-BE49-F238E27FC236}">
                <a16:creationId xmlns:a16="http://schemas.microsoft.com/office/drawing/2014/main" id="{3A4015C9-DA61-21CD-DAED-80F902E434B7}"/>
              </a:ext>
            </a:extLst>
          </p:cNvPr>
          <p:cNvSpPr>
            <a:spLocks noGrp="1"/>
          </p:cNvSpPr>
          <p:nvPr>
            <p:ph idx="1"/>
          </p:nvPr>
        </p:nvSpPr>
        <p:spPr/>
        <p:txBody>
          <a:bodyPr/>
          <a:lstStyle/>
          <a:p>
            <a:r>
              <a:rPr lang="en-US" sz="2400" dirty="0"/>
              <a:t>Organizations are affected by the environment within which they operate. This is because these organizations operate within a dynamic external environment that consists of economic, social, technological, political, legal, and competitive factors. </a:t>
            </a:r>
          </a:p>
          <a:p>
            <a:r>
              <a:rPr lang="en-US" sz="2400" dirty="0"/>
              <a:t>These factors are often beyond the control of the organization and can influence their strategies, decisions, and outcomes.</a:t>
            </a:r>
          </a:p>
          <a:p>
            <a:endParaRPr lang="en-US" sz="2400" dirty="0"/>
          </a:p>
        </p:txBody>
      </p:sp>
      <p:sp>
        <p:nvSpPr>
          <p:cNvPr id="4" name="Date Placeholder 3">
            <a:extLst>
              <a:ext uri="{FF2B5EF4-FFF2-40B4-BE49-F238E27FC236}">
                <a16:creationId xmlns:a16="http://schemas.microsoft.com/office/drawing/2014/main" id="{4C53EE4D-177A-8782-4F45-0A03DCD92F79}"/>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2F83E485-AD76-7E39-C7CB-9FB29C152C9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583268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FABB-A65B-AD55-A547-89E4CF74EDE6}"/>
              </a:ext>
            </a:extLst>
          </p:cNvPr>
          <p:cNvSpPr>
            <a:spLocks noGrp="1"/>
          </p:cNvSpPr>
          <p:nvPr>
            <p:ph type="title"/>
          </p:nvPr>
        </p:nvSpPr>
        <p:spPr/>
        <p:txBody>
          <a:bodyPr/>
          <a:lstStyle/>
          <a:p>
            <a:r>
              <a:rPr lang="en-US" sz="3600" b="1" dirty="0"/>
              <a:t>Environment considerations </a:t>
            </a:r>
            <a:r>
              <a:rPr lang="en-US" sz="2000" dirty="0"/>
              <a:t>(2 of 2)</a:t>
            </a:r>
          </a:p>
        </p:txBody>
      </p:sp>
      <p:sp>
        <p:nvSpPr>
          <p:cNvPr id="3" name="Content Placeholder 2">
            <a:extLst>
              <a:ext uri="{FF2B5EF4-FFF2-40B4-BE49-F238E27FC236}">
                <a16:creationId xmlns:a16="http://schemas.microsoft.com/office/drawing/2014/main" id="{FCE80F3B-9BAF-DF65-28D1-C5E3B3A40012}"/>
              </a:ext>
            </a:extLst>
          </p:cNvPr>
          <p:cNvSpPr>
            <a:spLocks noGrp="1"/>
          </p:cNvSpPr>
          <p:nvPr>
            <p:ph idx="1"/>
          </p:nvPr>
        </p:nvSpPr>
        <p:spPr/>
        <p:txBody>
          <a:bodyPr/>
          <a:lstStyle/>
          <a:p>
            <a:r>
              <a:rPr lang="en-US" sz="2400" dirty="0"/>
              <a:t>The activities of the organizations also change the same environment.</a:t>
            </a:r>
          </a:p>
          <a:p>
            <a:r>
              <a:rPr lang="en-US" sz="2400" dirty="0"/>
              <a:t>The dynamic interaction between organizations and their environment leads to a reciprocal relationship, where organizations both respond to and influence the conditions surrounding them. </a:t>
            </a:r>
          </a:p>
          <a:p>
            <a:r>
              <a:rPr lang="en-US" sz="2400" dirty="0"/>
              <a:t>For example, organization can change the environment by driving the economy up or down. Another example is the advancements of technology and innovation that is changing the way people and organization do things.</a:t>
            </a:r>
          </a:p>
          <a:p>
            <a:endParaRPr lang="en-US" dirty="0"/>
          </a:p>
        </p:txBody>
      </p:sp>
      <p:sp>
        <p:nvSpPr>
          <p:cNvPr id="4" name="Date Placeholder 3">
            <a:extLst>
              <a:ext uri="{FF2B5EF4-FFF2-40B4-BE49-F238E27FC236}">
                <a16:creationId xmlns:a16="http://schemas.microsoft.com/office/drawing/2014/main" id="{A8BE69F5-692A-E2F2-572F-A1A82A189885}"/>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7973E1F2-B657-4CA3-9B34-C48039ADBE40}"/>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343204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5EF4-BCE9-D06A-0326-1A5DBECA3A1F}"/>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4E6D239D-3052-AF02-BF7D-A9EE7D835C82}"/>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p:txBody>
      </p:sp>
      <p:sp>
        <p:nvSpPr>
          <p:cNvPr id="4" name="Date Placeholder 3">
            <a:extLst>
              <a:ext uri="{FF2B5EF4-FFF2-40B4-BE49-F238E27FC236}">
                <a16:creationId xmlns:a16="http://schemas.microsoft.com/office/drawing/2014/main" id="{ECF25486-D593-E80F-4A94-21478F1F82B3}"/>
              </a:ext>
            </a:extLst>
          </p:cNvPr>
          <p:cNvSpPr>
            <a:spLocks noGrp="1"/>
          </p:cNvSpPr>
          <p:nvPr>
            <p:ph type="dt" sz="half" idx="10"/>
          </p:nvPr>
        </p:nvSpPr>
        <p:spPr/>
        <p:txBody>
          <a:bodyPr/>
          <a:lstStyle/>
          <a:p>
            <a:pPr>
              <a:defRPr/>
            </a:pPr>
            <a:fld id="{130ADD5E-52E0-0D44-B721-F95AB1FBEECE}" type="datetime1">
              <a:rPr lang="en-GB" altLang="en-US" smtClean="0"/>
              <a:pPr>
                <a:defRPr/>
              </a:pPr>
              <a:t>08/09/2023</a:t>
            </a:fld>
            <a:endParaRPr lang="en-GB" altLang="en-US"/>
          </a:p>
        </p:txBody>
      </p:sp>
      <p:sp>
        <p:nvSpPr>
          <p:cNvPr id="5" name="Slide Number Placeholder 4">
            <a:extLst>
              <a:ext uri="{FF2B5EF4-FFF2-40B4-BE49-F238E27FC236}">
                <a16:creationId xmlns:a16="http://schemas.microsoft.com/office/drawing/2014/main" id="{72181F4E-EA3A-5B93-BD9B-3403702D1647}"/>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5041072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3406</TotalTime>
  <Words>1059</Words>
  <Application>Microsoft Office PowerPoint</Application>
  <PresentationFormat>On-screen Show (4:3)</PresentationFormat>
  <Paragraphs>143</Paragraphs>
  <Slides>21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Courier New</vt:lpstr>
      <vt:lpstr>Myriad Pro</vt:lpstr>
      <vt:lpstr>Söhne</vt:lpstr>
      <vt:lpstr>Verdana</vt:lpstr>
      <vt:lpstr>Wingdings</vt:lpstr>
      <vt:lpstr>20140311PresentationUWTSDTemplate</vt:lpstr>
      <vt:lpstr>LCBB4007  Introduction to Business  Week 1 – Session 1 </vt:lpstr>
      <vt:lpstr>Objectives of the session</vt:lpstr>
      <vt:lpstr>Welcome message</vt:lpstr>
      <vt:lpstr>Attendance</vt:lpstr>
      <vt:lpstr>Module description</vt:lpstr>
      <vt:lpstr>Learning objectives</vt:lpstr>
      <vt:lpstr>Study time allocation</vt:lpstr>
      <vt:lpstr>Assessment brief</vt:lpstr>
      <vt:lpstr>Let’s start by testing your knowledge</vt:lpstr>
      <vt:lpstr>Definition of Business</vt:lpstr>
      <vt:lpstr>Business sector</vt:lpstr>
      <vt:lpstr>Business industry</vt:lpstr>
      <vt:lpstr>Activity 1</vt:lpstr>
      <vt:lpstr>Scope of business</vt:lpstr>
      <vt:lpstr>Strategic decisions</vt:lpstr>
      <vt:lpstr>Strategy</vt:lpstr>
      <vt:lpstr>Organizational aspects</vt:lpstr>
      <vt:lpstr>Organizational aspects</vt:lpstr>
      <vt:lpstr>Environmental considerations (1 of 2)</vt:lpstr>
      <vt:lpstr>Environment considerations (2 of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Muno</cp:lastModifiedBy>
  <cp:revision>116</cp:revision>
  <cp:lastPrinted>2018-07-02T15:32:24Z</cp:lastPrinted>
  <dcterms:created xsi:type="dcterms:W3CDTF">2002-10-07T19:43:58Z</dcterms:created>
  <dcterms:modified xsi:type="dcterms:W3CDTF">2023-09-08T00:05:08Z</dcterms:modified>
</cp:coreProperties>
</file>