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 id="257" r:id="rId3"/>
    <p:sldId id="258" r:id="rId4"/>
    <p:sldId id="347" r:id="rId5"/>
    <p:sldId id="363" r:id="rId6"/>
    <p:sldId id="361" r:id="rId7"/>
    <p:sldId id="362" r:id="rId8"/>
    <p:sldId id="375" r:id="rId9"/>
    <p:sldId id="376" r:id="rId10"/>
    <p:sldId id="264" r:id="rId11"/>
    <p:sldId id="348" r:id="rId12"/>
    <p:sldId id="352" r:id="rId13"/>
    <p:sldId id="353" r:id="rId14"/>
    <p:sldId id="364" r:id="rId15"/>
    <p:sldId id="265" r:id="rId16"/>
    <p:sldId id="354" r:id="rId17"/>
    <p:sldId id="355" r:id="rId18"/>
    <p:sldId id="356" r:id="rId19"/>
    <p:sldId id="319" r:id="rId20"/>
    <p:sldId id="377" r:id="rId21"/>
    <p:sldId id="305" r:id="rId22"/>
    <p:sldId id="313" r:id="rId23"/>
    <p:sldId id="314" r:id="rId24"/>
    <p:sldId id="380" r:id="rId25"/>
    <p:sldId id="329" r:id="rId26"/>
    <p:sldId id="366" r:id="rId27"/>
    <p:sldId id="326" r:id="rId28"/>
    <p:sldId id="323" r:id="rId29"/>
    <p:sldId id="331" r:id="rId30"/>
    <p:sldId id="268" r:id="rId31"/>
    <p:sldId id="381" r:id="rId32"/>
    <p:sldId id="379" r:id="rId33"/>
    <p:sldId id="378" r:id="rId34"/>
    <p:sldId id="382" r:id="rId35"/>
    <p:sldId id="383" r:id="rId36"/>
    <p:sldId id="36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83"/>
  </p:normalViewPr>
  <p:slideViewPr>
    <p:cSldViewPr snapToGrid="0">
      <p:cViewPr varScale="1">
        <p:scale>
          <a:sx n="102" d="100"/>
          <a:sy n="102" d="100"/>
        </p:scale>
        <p:origin x="7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4F0E-BEC6-A323-9819-2F3D5608BD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C095BB3-C8EE-8432-F520-E8BDCC30CB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272F1B2-C54C-EA52-97C0-A096FB1FF484}"/>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E4A8FCA2-ABF8-8F09-8D4A-793F37E733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2F5FC4-D8AB-280E-968C-825F47B4256D}"/>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50362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F43A5-B704-F03E-D3EA-5440E2C1F1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521166-F3A9-FAE1-4600-A20FDED65D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CA4FAA-D11E-E0F1-EF9E-97A6F59B62A4}"/>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F5BFA99C-E359-CEEF-CD4B-6FD84F589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8489F-4705-81D3-8FA7-D92B7E406982}"/>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2808967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17F8F-9F53-1DC0-C604-B1D10302DE5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4D83A19-69DC-9BD7-2B0F-2AFD08725E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5B6B85-76CD-C014-B444-691DF5CD5A05}"/>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5655599B-C4E2-B67B-1A81-3ECFF6393C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7A2A02-7605-C569-4A28-8986AF67D5B1}"/>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1381699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1CBEE-BBFC-E3C6-424C-CC82BA5DF5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A1D7A1-6DF7-4CBE-28FC-4E6E63232F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D92358A-409F-24B1-00AE-84D638ADFC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5CD8F5-BC69-74D8-ED77-BC235512F2A7}"/>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6" name="Footer Placeholder 5">
            <a:extLst>
              <a:ext uri="{FF2B5EF4-FFF2-40B4-BE49-F238E27FC236}">
                <a16:creationId xmlns:a16="http://schemas.microsoft.com/office/drawing/2014/main" id="{A908D000-7A67-194B-8163-7C64BCA2D0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5D9FE6-6B15-AA0C-30E6-692076ACFF85}"/>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4212457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82B33-CA9E-6A2A-5BB6-CBA81F0E30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521EACA-88C0-62BE-0DEF-C1682196FE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3EF278-7830-56A8-A354-6D186801EDC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903673D-F8D5-10A7-186A-B07891D445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F68EA2-D911-333B-B477-B83552696B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1028173-D730-A7FD-9171-A1CD8860DAC8}"/>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8" name="Footer Placeholder 7">
            <a:extLst>
              <a:ext uri="{FF2B5EF4-FFF2-40B4-BE49-F238E27FC236}">
                <a16:creationId xmlns:a16="http://schemas.microsoft.com/office/drawing/2014/main" id="{C9DEB8CD-2EB0-EF5D-F865-E36859D6BF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676EB9-96D1-CA73-3BE4-4647011AC9F6}"/>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115927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C5A6-27E6-2840-6CDE-6FFB136D1A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5B0ABD-FE79-776C-A63F-EB82091060E4}"/>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4" name="Footer Placeholder 3">
            <a:extLst>
              <a:ext uri="{FF2B5EF4-FFF2-40B4-BE49-F238E27FC236}">
                <a16:creationId xmlns:a16="http://schemas.microsoft.com/office/drawing/2014/main" id="{99C25273-4811-8200-9160-B6E10C3BFB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0E12B-41A2-BDF8-5D1F-81C18E9F3BFA}"/>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647307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73587D-B489-72B4-988C-F7D7175A70FB}"/>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3" name="Footer Placeholder 2">
            <a:extLst>
              <a:ext uri="{FF2B5EF4-FFF2-40B4-BE49-F238E27FC236}">
                <a16:creationId xmlns:a16="http://schemas.microsoft.com/office/drawing/2014/main" id="{982F49B7-C2B5-D0B4-F31F-C3E4489826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C5BC28-12B0-805B-95BD-DC8B06847553}"/>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400630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09E85-3FFC-C051-DB30-A40824B60C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29C0CA-0B9B-8213-57B1-98490F0221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0481405-13B7-1247-D636-8880415967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51F3D2-D870-18BD-750C-9EF19A2D1375}"/>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6" name="Footer Placeholder 5">
            <a:extLst>
              <a:ext uri="{FF2B5EF4-FFF2-40B4-BE49-F238E27FC236}">
                <a16:creationId xmlns:a16="http://schemas.microsoft.com/office/drawing/2014/main" id="{43C33F1D-F80D-945D-E23F-0349C74EAA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7947A8-81AC-E9FB-510F-3717D67A2747}"/>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2727178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7447-E5A0-093C-DA92-5E7902452C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ACD091B-DC1F-7EDB-50CB-256932D3A5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FD07F3-9ED9-6891-0B26-A9B745FAC5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A7DF49-FCBB-0C99-38F2-ACF9CF260AE5}"/>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6" name="Footer Placeholder 5">
            <a:extLst>
              <a:ext uri="{FF2B5EF4-FFF2-40B4-BE49-F238E27FC236}">
                <a16:creationId xmlns:a16="http://schemas.microsoft.com/office/drawing/2014/main" id="{D120E9C3-54A9-CDAC-0D51-27DF093439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64B49C-CCDF-59A8-94A9-A84F138118A8}"/>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398834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A116E-6C97-BEB1-D4D9-AF20F762E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4A0933-9CB7-AFEA-3606-3CE824C2EB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A195D0-4A3A-0652-A8DE-A05CA2B63FDA}"/>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A69FF125-B599-FDA4-412D-135BC44E3E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6E99BB-A150-2F41-5CE7-0BE84DF418EB}"/>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3822064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7DE3F7-8F1C-D556-AF84-1EA6BA80F46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66AEFF-831E-DBB6-6DFE-CEDAF41802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35A242-4D54-7F08-AB82-28D13A05EBB5}"/>
              </a:ext>
            </a:extLst>
          </p:cNvPr>
          <p:cNvSpPr>
            <a:spLocks noGrp="1"/>
          </p:cNvSpPr>
          <p:nvPr>
            <p:ph type="dt" sz="half" idx="10"/>
          </p:nvPr>
        </p:nvSpPr>
        <p:spPr/>
        <p:txBody>
          <a:body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D0E82334-467B-CB5F-D3BB-56A2DAAE05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759801-DDED-D038-504E-3C65FCABF94C}"/>
              </a:ext>
            </a:extLst>
          </p:cNvPr>
          <p:cNvSpPr>
            <a:spLocks noGrp="1"/>
          </p:cNvSpPr>
          <p:nvPr>
            <p:ph type="sldNum" sz="quarter" idx="12"/>
          </p:nvPr>
        </p:nvSpPr>
        <p:spPr/>
        <p:txBody>
          <a:bodyPr/>
          <a:lstStyle/>
          <a:p>
            <a:fld id="{1E0E657F-8FF6-6C45-AF0C-9EC51A15E188}" type="slidenum">
              <a:rPr lang="en-US" smtClean="0"/>
              <a:t>‹#›</a:t>
            </a:fld>
            <a:endParaRPr lang="en-US"/>
          </a:p>
        </p:txBody>
      </p:sp>
    </p:spTree>
    <p:extLst>
      <p:ext uri="{BB962C8B-B14F-4D97-AF65-F5344CB8AC3E}">
        <p14:creationId xmlns:p14="http://schemas.microsoft.com/office/powerpoint/2010/main" val="330621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2156AF-9D37-7373-C8BE-E437DDC014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0C64AC-4A0B-8E91-8C45-87073CD42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DAA349-EA25-9452-7064-202222A07D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EAC54B-44F3-F149-85E2-9F938E184A9E}" type="datetimeFigureOut">
              <a:rPr lang="en-US" smtClean="0"/>
              <a:t>12/6/23</a:t>
            </a:fld>
            <a:endParaRPr lang="en-US"/>
          </a:p>
        </p:txBody>
      </p:sp>
      <p:sp>
        <p:nvSpPr>
          <p:cNvPr id="5" name="Footer Placeholder 4">
            <a:extLst>
              <a:ext uri="{FF2B5EF4-FFF2-40B4-BE49-F238E27FC236}">
                <a16:creationId xmlns:a16="http://schemas.microsoft.com/office/drawing/2014/main" id="{2C11A1BC-A01B-2799-D61A-31711BD5AB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EB9D06D-AFD3-F845-E90E-D8845BE167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0E657F-8FF6-6C45-AF0C-9EC51A15E188}" type="slidenum">
              <a:rPr lang="en-US" smtClean="0"/>
              <a:t>‹#›</a:t>
            </a:fld>
            <a:endParaRPr lang="en-US"/>
          </a:p>
        </p:txBody>
      </p:sp>
    </p:spTree>
    <p:extLst>
      <p:ext uri="{BB962C8B-B14F-4D97-AF65-F5344CB8AC3E}">
        <p14:creationId xmlns:p14="http://schemas.microsoft.com/office/powerpoint/2010/main" val="3150202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useum.wales/collections/online/object/7ea8f0b9-6293-3c66-b56a-a85b7181e7af/Welsh-not/footer/"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www.liverpoolmuseums.org.uk/ladylever/collections/salem.asp"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2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philipjonesgriffiths.org/photography/selected-work/vietnam-inc/"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0.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2.xml"/><Relationship Id="rId5" Type="http://schemas.openxmlformats.org/officeDocument/2006/relationships/image" Target="../media/image49.jpg"/><Relationship Id="rId4" Type="http://schemas.openxmlformats.org/officeDocument/2006/relationships/image" Target="../media/image48.jpg"/></Relationships>
</file>

<file path=ppt/slides/_rels/slide32.xml.rels><?xml version="1.0" encoding="UTF-8" standalone="yes"?>
<Relationships xmlns="http://schemas.openxmlformats.org/package/2006/relationships"><Relationship Id="rId2" Type="http://schemas.openxmlformats.org/officeDocument/2006/relationships/hyperlink" Target="https://www.christinekinsey.com/film/dogfenno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rangwyn.co.uk/about/the-brangwyn-panels/" TargetMode="External"/><Relationship Id="rId2" Type="http://schemas.openxmlformats.org/officeDocument/2006/relationships/hyperlink" Target="https://artuk.org/discover/stories/the-brangwyn-panels-painting-the-tangled-abundance-of-the-british-emp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447DB22A-F7A1-F5D0-3F80-084B35D3CB6C}"/>
              </a:ext>
            </a:extLst>
          </p:cNvPr>
          <p:cNvSpPr>
            <a:spLocks noGrp="1"/>
          </p:cNvSpPr>
          <p:nvPr>
            <p:ph type="ctrTitle"/>
          </p:nvPr>
        </p:nvSpPr>
        <p:spPr>
          <a:xfrm>
            <a:off x="561975" y="1600200"/>
            <a:ext cx="10429875" cy="1262063"/>
          </a:xfrm>
        </p:spPr>
        <p:txBody>
          <a:bodyPr/>
          <a:lstStyle/>
          <a:p>
            <a:pPr eaLnBrk="1" hangingPunct="1"/>
            <a:r>
              <a:rPr lang="en-US" altLang="en-US" dirty="0"/>
              <a:t>Wales </a:t>
            </a:r>
            <a:endParaRPr lang="en-US" altLang="en-US" b="1" i="1" dirty="0"/>
          </a:p>
        </p:txBody>
      </p:sp>
      <p:sp>
        <p:nvSpPr>
          <p:cNvPr id="27650" name="Rectangle 1">
            <a:extLst>
              <a:ext uri="{FF2B5EF4-FFF2-40B4-BE49-F238E27FC236}">
                <a16:creationId xmlns:a16="http://schemas.microsoft.com/office/drawing/2014/main" id="{0EDF5D93-BEC1-2853-D4EE-E23D46C3F290}"/>
              </a:ext>
            </a:extLst>
          </p:cNvPr>
          <p:cNvSpPr>
            <a:spLocks noChangeArrowheads="1"/>
          </p:cNvSpPr>
          <p:nvPr/>
        </p:nvSpPr>
        <p:spPr bwMode="auto">
          <a:xfrm>
            <a:off x="6096000" y="3487906"/>
            <a:ext cx="224664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6000" b="1" i="1" dirty="0">
                <a:solidFill>
                  <a:schemeClr val="accent1">
                    <a:lumMod val="75000"/>
                  </a:schemeClr>
                </a:solidFill>
                <a:latin typeface="Calibri Light" panose="020F0302020204030204" pitchFamily="34" charset="0"/>
              </a:rPr>
              <a:t>Cymru</a:t>
            </a:r>
            <a:endParaRPr lang="en-US" altLang="en-US" sz="1800" dirty="0">
              <a:solidFill>
                <a:schemeClr val="accent1">
                  <a:lumMod val="7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D01960-AA1C-6823-5A01-2CD4A844CB15}"/>
              </a:ext>
            </a:extLst>
          </p:cNvPr>
          <p:cNvSpPr>
            <a:spLocks noGrp="1"/>
          </p:cNvSpPr>
          <p:nvPr>
            <p:ph idx="1"/>
          </p:nvPr>
        </p:nvSpPr>
        <p:spPr>
          <a:xfrm>
            <a:off x="838200" y="890016"/>
            <a:ext cx="10515600" cy="5286947"/>
          </a:xfrm>
        </p:spPr>
        <p:txBody>
          <a:bodyPr>
            <a:normAutofit/>
          </a:bodyPr>
          <a:lstStyle/>
          <a:p>
            <a:pPr marL="0" indent="0">
              <a:buNone/>
            </a:pPr>
            <a:r>
              <a:rPr lang="en-GB" dirty="0"/>
              <a:t>Essay writing: Choose one of the following questions and write a 1,500-word essay. </a:t>
            </a:r>
          </a:p>
          <a:p>
            <a:r>
              <a:rPr lang="en-GB" dirty="0"/>
              <a:t>2. De-construct the meaning of an artwork in relation to the politics of representation from the perspective of gender studies, the postcolonial condition or the visualisation of violence. </a:t>
            </a:r>
          </a:p>
          <a:p>
            <a:r>
              <a:rPr lang="en-GB" dirty="0"/>
              <a:t>3. Applying a range of critical theories, identify, discuss and evaluate an artwork of your own choosing. </a:t>
            </a:r>
          </a:p>
          <a:p>
            <a:endParaRPr lang="en-GB" dirty="0"/>
          </a:p>
          <a:p>
            <a:pPr marL="0" indent="0">
              <a:buNone/>
            </a:pPr>
            <a:r>
              <a:rPr lang="en-GB" dirty="0"/>
              <a:t>All essays need to be fully referenced using Harvard Referencing and must include a bibliography of sources used such as books/ journals/ articles.</a:t>
            </a:r>
            <a:endParaRPr lang="en-US" dirty="0"/>
          </a:p>
        </p:txBody>
      </p:sp>
    </p:spTree>
    <p:extLst>
      <p:ext uri="{BB962C8B-B14F-4D97-AF65-F5344CB8AC3E}">
        <p14:creationId xmlns:p14="http://schemas.microsoft.com/office/powerpoint/2010/main" val="1248817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4BE8E4-864E-644A-CD9A-791A3270E3E4}"/>
              </a:ext>
            </a:extLst>
          </p:cNvPr>
          <p:cNvSpPr>
            <a:spLocks noGrp="1"/>
          </p:cNvSpPr>
          <p:nvPr>
            <p:ph idx="1"/>
          </p:nvPr>
        </p:nvSpPr>
        <p:spPr>
          <a:xfrm>
            <a:off x="838200" y="902208"/>
            <a:ext cx="10515600" cy="5274755"/>
          </a:xfrm>
        </p:spPr>
        <p:txBody>
          <a:bodyPr>
            <a:normAutofit fontScale="92500" lnSpcReduction="10000"/>
          </a:bodyPr>
          <a:lstStyle/>
          <a:p>
            <a:pPr marL="0" indent="0">
              <a:buNone/>
            </a:pPr>
            <a:r>
              <a:rPr lang="en-US" dirty="0" err="1"/>
              <a:t>Ysgrifennech</a:t>
            </a:r>
            <a:r>
              <a:rPr lang="en-US" dirty="0"/>
              <a:t> </a:t>
            </a:r>
            <a:r>
              <a:rPr lang="en-US" dirty="0" err="1"/>
              <a:t>draethawd</a:t>
            </a:r>
            <a:r>
              <a:rPr lang="en-US" dirty="0"/>
              <a:t>: </a:t>
            </a:r>
            <a:r>
              <a:rPr lang="en-US" dirty="0" err="1"/>
              <a:t>Dewiswch</a:t>
            </a:r>
            <a:r>
              <a:rPr lang="en-US" dirty="0"/>
              <a:t> un </a:t>
            </a:r>
            <a:r>
              <a:rPr lang="en-US" dirty="0" err="1"/>
              <a:t>o'r</a:t>
            </a:r>
            <a:r>
              <a:rPr lang="en-US" dirty="0"/>
              <a:t> </a:t>
            </a:r>
            <a:r>
              <a:rPr lang="en-US" dirty="0" err="1"/>
              <a:t>cwestiynau</a:t>
            </a:r>
            <a:r>
              <a:rPr lang="en-US" dirty="0"/>
              <a:t> </a:t>
            </a:r>
            <a:r>
              <a:rPr lang="en-US" dirty="0" err="1"/>
              <a:t>canlynol</a:t>
            </a:r>
            <a:r>
              <a:rPr lang="en-US" dirty="0"/>
              <a:t> ac </a:t>
            </a:r>
            <a:r>
              <a:rPr lang="en-US" dirty="0" err="1"/>
              <a:t>ysgrifennwch</a:t>
            </a:r>
            <a:r>
              <a:rPr lang="en-US" dirty="0"/>
              <a:t> </a:t>
            </a:r>
            <a:r>
              <a:rPr lang="en-US" dirty="0" err="1"/>
              <a:t>draethawd</a:t>
            </a:r>
            <a:r>
              <a:rPr lang="en-US" dirty="0"/>
              <a:t> 1,500 o </a:t>
            </a:r>
            <a:r>
              <a:rPr lang="en-US" dirty="0" err="1"/>
              <a:t>eiriau</a:t>
            </a:r>
            <a:r>
              <a:rPr lang="en-US" dirty="0"/>
              <a:t>.</a:t>
            </a:r>
          </a:p>
          <a:p>
            <a:pPr marL="0" indent="0">
              <a:buNone/>
            </a:pPr>
            <a:r>
              <a:rPr lang="en-US" dirty="0"/>
              <a:t>1. </a:t>
            </a:r>
            <a:r>
              <a:rPr lang="en-US" dirty="0" err="1"/>
              <a:t>Canfyddwch</a:t>
            </a:r>
            <a:r>
              <a:rPr lang="en-US" dirty="0"/>
              <a:t> a </a:t>
            </a:r>
            <a:r>
              <a:rPr lang="en-US" dirty="0" err="1"/>
              <a:t>thrafodwch</a:t>
            </a:r>
            <a:r>
              <a:rPr lang="en-US" dirty="0"/>
              <a:t> </a:t>
            </a:r>
            <a:r>
              <a:rPr lang="en-US" dirty="0" err="1"/>
              <a:t>dau</a:t>
            </a:r>
            <a:r>
              <a:rPr lang="en-US" dirty="0"/>
              <a:t> </a:t>
            </a:r>
            <a:r>
              <a:rPr lang="en-US" dirty="0" err="1"/>
              <a:t>symudiad</a:t>
            </a:r>
            <a:r>
              <a:rPr lang="en-US" dirty="0"/>
              <a:t> </a:t>
            </a:r>
            <a:r>
              <a:rPr lang="en-US" dirty="0" err="1"/>
              <a:t>celf</a:t>
            </a:r>
            <a:r>
              <a:rPr lang="en-US" dirty="0"/>
              <a:t> a </a:t>
            </a:r>
            <a:r>
              <a:rPr lang="en-US" dirty="0" err="1"/>
              <a:t>gwerthuswch</a:t>
            </a:r>
            <a:r>
              <a:rPr lang="en-US" dirty="0"/>
              <a:t> </a:t>
            </a:r>
            <a:r>
              <a:rPr lang="en-US" dirty="0" err="1"/>
              <a:t>trwy</a:t>
            </a:r>
            <a:r>
              <a:rPr lang="en-US" dirty="0"/>
              <a:t> </a:t>
            </a:r>
            <a:r>
              <a:rPr lang="en-US" dirty="0" err="1"/>
              <a:t>eu</a:t>
            </a:r>
            <a:r>
              <a:rPr lang="en-US" dirty="0"/>
              <a:t> </a:t>
            </a:r>
            <a:r>
              <a:rPr lang="en-US" dirty="0" err="1"/>
              <a:t>gwahaniaethau</a:t>
            </a:r>
            <a:r>
              <a:rPr lang="en-US" dirty="0"/>
              <a:t> a </a:t>
            </a:r>
            <a:r>
              <a:rPr lang="en-US" dirty="0" err="1"/>
              <a:t>thebygrwydd</a:t>
            </a:r>
            <a:r>
              <a:rPr lang="en-US" dirty="0"/>
              <a:t> y </a:t>
            </a:r>
            <a:r>
              <a:rPr lang="en-US" dirty="0" err="1"/>
              <a:t>bydolygon</a:t>
            </a:r>
            <a:r>
              <a:rPr lang="en-US" dirty="0"/>
              <a:t> </a:t>
            </a:r>
            <a:r>
              <a:rPr lang="en-US" dirty="0" err="1"/>
              <a:t>a'r</a:t>
            </a:r>
            <a:r>
              <a:rPr lang="en-US" dirty="0"/>
              <a:t> </a:t>
            </a:r>
            <a:r>
              <a:rPr lang="en-US" dirty="0" err="1"/>
              <a:t>egwyddorion</a:t>
            </a:r>
            <a:r>
              <a:rPr lang="en-US" dirty="0"/>
              <a:t> a </a:t>
            </a:r>
            <a:r>
              <a:rPr lang="en-US" dirty="0" err="1"/>
              <a:t>gynigiant</a:t>
            </a:r>
            <a:r>
              <a:rPr lang="en-US" dirty="0"/>
              <a:t>.</a:t>
            </a:r>
          </a:p>
          <a:p>
            <a:pPr marL="0" indent="0">
              <a:buNone/>
            </a:pPr>
            <a:r>
              <a:rPr lang="en-US" dirty="0"/>
              <a:t>2.</a:t>
            </a:r>
            <a:r>
              <a:rPr lang="en-GB" b="0" i="0" dirty="0">
                <a:solidFill>
                  <a:srgbClr val="000000"/>
                </a:solidFill>
                <a:effectLst/>
              </a:rPr>
              <a:t> </a:t>
            </a:r>
            <a:r>
              <a:rPr lang="en-GB" b="0" i="0" dirty="0" err="1">
                <a:solidFill>
                  <a:srgbClr val="000000"/>
                </a:solidFill>
                <a:effectLst/>
              </a:rPr>
              <a:t>Datgymalu</a:t>
            </a:r>
            <a:r>
              <a:rPr lang="en-GB" b="0" i="0" dirty="0">
                <a:solidFill>
                  <a:srgbClr val="000000"/>
                </a:solidFill>
                <a:effectLst/>
              </a:rPr>
              <a:t> </a:t>
            </a:r>
            <a:r>
              <a:rPr lang="en-US" dirty="0" err="1"/>
              <a:t>ystyr</a:t>
            </a:r>
            <a:r>
              <a:rPr lang="en-US" dirty="0"/>
              <a:t> </a:t>
            </a:r>
            <a:r>
              <a:rPr lang="en-US" dirty="0" err="1"/>
              <a:t>gwaith</a:t>
            </a:r>
            <a:r>
              <a:rPr lang="en-US" dirty="0"/>
              <a:t> </a:t>
            </a:r>
            <a:r>
              <a:rPr lang="en-US" dirty="0" err="1"/>
              <a:t>celf</a:t>
            </a:r>
            <a:r>
              <a:rPr lang="en-US" dirty="0"/>
              <a:t> </a:t>
            </a:r>
            <a:r>
              <a:rPr lang="en-US" dirty="0" err="1"/>
              <a:t>mewn</a:t>
            </a:r>
            <a:r>
              <a:rPr lang="en-US" dirty="0"/>
              <a:t> </a:t>
            </a:r>
            <a:r>
              <a:rPr lang="en-US" dirty="0" err="1"/>
              <a:t>perthynas</a:t>
            </a:r>
            <a:r>
              <a:rPr lang="en-US" dirty="0"/>
              <a:t> </a:t>
            </a:r>
            <a:r>
              <a:rPr lang="en-US" dirty="0" err="1"/>
              <a:t>â</a:t>
            </a:r>
            <a:r>
              <a:rPr lang="en-US" dirty="0"/>
              <a:t> </a:t>
            </a:r>
            <a:r>
              <a:rPr lang="en-US" dirty="0" err="1"/>
              <a:t>gwleidyddiaeth</a:t>
            </a:r>
            <a:r>
              <a:rPr lang="en-US" dirty="0"/>
              <a:t> </a:t>
            </a:r>
            <a:r>
              <a:rPr lang="en-US" dirty="0" err="1"/>
              <a:t>cynrychiolaeth</a:t>
            </a:r>
            <a:r>
              <a:rPr lang="en-US" dirty="0"/>
              <a:t>, o </a:t>
            </a:r>
            <a:r>
              <a:rPr lang="en-US" dirty="0" err="1"/>
              <a:t>safbwynt</a:t>
            </a:r>
            <a:r>
              <a:rPr lang="en-US" dirty="0"/>
              <a:t> </a:t>
            </a:r>
            <a:r>
              <a:rPr lang="en-US" dirty="0" err="1"/>
              <a:t>astudiaethau</a:t>
            </a:r>
            <a:r>
              <a:rPr lang="en-US" dirty="0"/>
              <a:t> </a:t>
            </a:r>
            <a:r>
              <a:rPr lang="en-US" dirty="0" err="1"/>
              <a:t>rhyw</a:t>
            </a:r>
            <a:r>
              <a:rPr lang="en-US" dirty="0"/>
              <a:t>, y </a:t>
            </a:r>
            <a:r>
              <a:rPr lang="en-US" dirty="0" err="1"/>
              <a:t>cyflwr</a:t>
            </a:r>
            <a:r>
              <a:rPr lang="en-US" dirty="0"/>
              <a:t> </a:t>
            </a:r>
            <a:r>
              <a:rPr lang="en-US" dirty="0" err="1"/>
              <a:t>ôl-drefedigaethol</a:t>
            </a:r>
            <a:r>
              <a:rPr lang="en-US" dirty="0"/>
              <a:t> neu </a:t>
            </a:r>
            <a:r>
              <a:rPr lang="en-US" dirty="0" err="1"/>
              <a:t>ddelweddu</a:t>
            </a:r>
            <a:r>
              <a:rPr lang="en-US" dirty="0"/>
              <a:t> o </a:t>
            </a:r>
            <a:r>
              <a:rPr lang="en-US" dirty="0" err="1"/>
              <a:t>drais</a:t>
            </a:r>
            <a:r>
              <a:rPr lang="en-US" dirty="0"/>
              <a:t>.</a:t>
            </a:r>
          </a:p>
          <a:p>
            <a:pPr marL="0" indent="0">
              <a:buNone/>
            </a:pPr>
            <a:r>
              <a:rPr lang="en-US" dirty="0"/>
              <a:t>3. </a:t>
            </a:r>
            <a:r>
              <a:rPr lang="en-US" dirty="0" err="1"/>
              <a:t>Cymhwyswch</a:t>
            </a:r>
            <a:r>
              <a:rPr lang="en-US" dirty="0"/>
              <a:t> </a:t>
            </a:r>
            <a:r>
              <a:rPr lang="en-US" dirty="0" err="1"/>
              <a:t>ystod</a:t>
            </a:r>
            <a:r>
              <a:rPr lang="en-US" dirty="0"/>
              <a:t> o </a:t>
            </a:r>
            <a:r>
              <a:rPr lang="en-US" dirty="0" err="1"/>
              <a:t>ddamcaniaethau</a:t>
            </a:r>
            <a:r>
              <a:rPr lang="en-US" dirty="0"/>
              <a:t> </a:t>
            </a:r>
            <a:r>
              <a:rPr lang="en-US" dirty="0" err="1"/>
              <a:t>beirniadol</a:t>
            </a:r>
            <a:r>
              <a:rPr lang="en-US" dirty="0"/>
              <a:t>, </a:t>
            </a:r>
            <a:r>
              <a:rPr lang="en-US" dirty="0" err="1"/>
              <a:t>canfyddwch</a:t>
            </a:r>
            <a:r>
              <a:rPr lang="en-US" dirty="0"/>
              <a:t>, </a:t>
            </a:r>
            <a:r>
              <a:rPr lang="en-US" dirty="0" err="1"/>
              <a:t>trafodwch</a:t>
            </a:r>
            <a:r>
              <a:rPr lang="en-US" dirty="0"/>
              <a:t> a </a:t>
            </a:r>
            <a:r>
              <a:rPr lang="en-US" dirty="0" err="1"/>
              <a:t>gwerthuswch</a:t>
            </a:r>
            <a:r>
              <a:rPr lang="en-US" dirty="0"/>
              <a:t> </a:t>
            </a:r>
            <a:r>
              <a:rPr lang="en-US" dirty="0" err="1"/>
              <a:t>gwaith</a:t>
            </a:r>
            <a:r>
              <a:rPr lang="en-US" dirty="0"/>
              <a:t> </a:t>
            </a:r>
            <a:r>
              <a:rPr lang="en-US" dirty="0" err="1"/>
              <a:t>celf</a:t>
            </a:r>
            <a:r>
              <a:rPr lang="en-US" dirty="0"/>
              <a:t> </a:t>
            </a:r>
            <a:r>
              <a:rPr lang="en-US" dirty="0" err="1"/>
              <a:t>o'ch</a:t>
            </a:r>
            <a:r>
              <a:rPr lang="en-US" dirty="0"/>
              <a:t> </a:t>
            </a:r>
            <a:r>
              <a:rPr lang="en-US" dirty="0" err="1"/>
              <a:t>dewis</a:t>
            </a:r>
            <a:r>
              <a:rPr lang="en-US" dirty="0"/>
              <a:t> chi. </a:t>
            </a:r>
          </a:p>
          <a:p>
            <a:pPr marL="0" indent="0">
              <a:buNone/>
            </a:pPr>
            <a:endParaRPr lang="en-US" dirty="0"/>
          </a:p>
          <a:p>
            <a:pPr marL="0" indent="0">
              <a:buNone/>
            </a:pPr>
            <a:r>
              <a:rPr lang="en-US" dirty="0"/>
              <a:t>Mae </a:t>
            </a:r>
            <a:r>
              <a:rPr lang="en-US" dirty="0" err="1"/>
              <a:t>angen</a:t>
            </a:r>
            <a:r>
              <a:rPr lang="en-US" dirty="0"/>
              <a:t> </a:t>
            </a:r>
            <a:r>
              <a:rPr lang="en-US" dirty="0" err="1"/>
              <a:t>cyfeirnodi</a:t>
            </a:r>
            <a:r>
              <a:rPr lang="en-US" dirty="0"/>
              <a:t> </a:t>
            </a:r>
            <a:r>
              <a:rPr lang="en-US" dirty="0" err="1"/>
              <a:t>pob</a:t>
            </a:r>
            <a:r>
              <a:rPr lang="en-US" dirty="0"/>
              <a:t> </a:t>
            </a:r>
            <a:r>
              <a:rPr lang="en-US" dirty="0" err="1"/>
              <a:t>traethawd</a:t>
            </a:r>
            <a:r>
              <a:rPr lang="en-US" dirty="0"/>
              <a:t> </a:t>
            </a:r>
            <a:r>
              <a:rPr lang="en-US" dirty="0" err="1"/>
              <a:t>yn</a:t>
            </a:r>
            <a:r>
              <a:rPr lang="en-US" dirty="0"/>
              <a:t> </a:t>
            </a:r>
            <a:r>
              <a:rPr lang="en-US" dirty="0" err="1"/>
              <a:t>llawn</a:t>
            </a:r>
            <a:r>
              <a:rPr lang="en-US" dirty="0"/>
              <a:t> </a:t>
            </a:r>
            <a:r>
              <a:rPr lang="en-US" dirty="0" err="1"/>
              <a:t>gan</a:t>
            </a:r>
            <a:r>
              <a:rPr lang="en-US" dirty="0"/>
              <a:t> </a:t>
            </a:r>
            <a:r>
              <a:rPr lang="en-US" dirty="0" err="1"/>
              <a:t>ddefnyddio</a:t>
            </a:r>
            <a:r>
              <a:rPr lang="en-US" dirty="0"/>
              <a:t> Harvard Referencing a </a:t>
            </a:r>
            <a:r>
              <a:rPr lang="en-US" dirty="0" err="1"/>
              <a:t>rhaid</a:t>
            </a:r>
            <a:r>
              <a:rPr lang="en-US" dirty="0"/>
              <a:t> </a:t>
            </a:r>
            <a:r>
              <a:rPr lang="en-US" dirty="0" err="1"/>
              <a:t>iddo</a:t>
            </a:r>
            <a:r>
              <a:rPr lang="en-US" dirty="0"/>
              <a:t> </a:t>
            </a:r>
            <a:r>
              <a:rPr lang="en-US" dirty="0" err="1"/>
              <a:t>gynnwys</a:t>
            </a:r>
            <a:r>
              <a:rPr lang="en-US" dirty="0"/>
              <a:t> </a:t>
            </a:r>
            <a:r>
              <a:rPr lang="en-US" dirty="0" err="1"/>
              <a:t>llyfryddiaeth</a:t>
            </a:r>
            <a:r>
              <a:rPr lang="en-US" dirty="0"/>
              <a:t> o </a:t>
            </a:r>
            <a:r>
              <a:rPr lang="en-US" dirty="0" err="1"/>
              <a:t>ffynonellau</a:t>
            </a:r>
            <a:r>
              <a:rPr lang="en-US" dirty="0"/>
              <a:t> a </a:t>
            </a:r>
            <a:r>
              <a:rPr lang="en-US" dirty="0" err="1"/>
              <a:t>ddefnyddiwyd</a:t>
            </a:r>
            <a:r>
              <a:rPr lang="en-US" dirty="0"/>
              <a:t> </a:t>
            </a:r>
            <a:r>
              <a:rPr lang="en-US" dirty="0" err="1"/>
              <a:t>megis</a:t>
            </a:r>
            <a:r>
              <a:rPr lang="en-US" dirty="0"/>
              <a:t> </a:t>
            </a:r>
            <a:r>
              <a:rPr lang="en-US" dirty="0" err="1"/>
              <a:t>llyfrau</a:t>
            </a:r>
            <a:r>
              <a:rPr lang="en-US" dirty="0"/>
              <a:t>/</a:t>
            </a:r>
            <a:r>
              <a:rPr lang="en-US" dirty="0" err="1"/>
              <a:t>cylchgronau</a:t>
            </a:r>
            <a:r>
              <a:rPr lang="en-US" dirty="0"/>
              <a:t>/</a:t>
            </a:r>
            <a:r>
              <a:rPr lang="en-US" dirty="0" err="1"/>
              <a:t>erthyglau</a:t>
            </a:r>
            <a:r>
              <a:rPr lang="en-US" dirty="0"/>
              <a:t>.</a:t>
            </a:r>
          </a:p>
        </p:txBody>
      </p:sp>
    </p:spTree>
    <p:extLst>
      <p:ext uri="{BB962C8B-B14F-4D97-AF65-F5344CB8AC3E}">
        <p14:creationId xmlns:p14="http://schemas.microsoft.com/office/powerpoint/2010/main" val="2491584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3" descr="01221-50med.jpg">
            <a:extLst>
              <a:ext uri="{FF2B5EF4-FFF2-40B4-BE49-F238E27FC236}">
                <a16:creationId xmlns:a16="http://schemas.microsoft.com/office/drawing/2014/main" id="{C0279EFC-D9C1-7870-30D4-A07AFAD50EB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6988"/>
            <a:ext cx="22606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2" name="TextBox 4">
            <a:extLst>
              <a:ext uri="{FF2B5EF4-FFF2-40B4-BE49-F238E27FC236}">
                <a16:creationId xmlns:a16="http://schemas.microsoft.com/office/drawing/2014/main" id="{05EB3331-BE13-8870-F760-053FB55E5B8C}"/>
              </a:ext>
            </a:extLst>
          </p:cNvPr>
          <p:cNvSpPr txBox="1">
            <a:spLocks noChangeArrowheads="1"/>
          </p:cNvSpPr>
          <p:nvPr/>
        </p:nvSpPr>
        <p:spPr bwMode="auto">
          <a:xfrm>
            <a:off x="2890838" y="366713"/>
            <a:ext cx="21082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t>Richard Wilson</a:t>
            </a:r>
          </a:p>
          <a:p>
            <a:pPr>
              <a:spcBef>
                <a:spcPct val="0"/>
              </a:spcBef>
              <a:buFontTx/>
              <a:buNone/>
            </a:pPr>
            <a:r>
              <a:rPr lang="en-US" altLang="en-US" sz="1800"/>
              <a:t>(1714-82)</a:t>
            </a:r>
          </a:p>
        </p:txBody>
      </p:sp>
      <p:pic>
        <p:nvPicPr>
          <p:cNvPr id="35843" name="Picture 7" descr="RichardWilsonMawdach.jpg">
            <a:extLst>
              <a:ext uri="{FF2B5EF4-FFF2-40B4-BE49-F238E27FC236}">
                <a16:creationId xmlns:a16="http://schemas.microsoft.com/office/drawing/2014/main" id="{5E33C5B3-2844-5501-8500-06754F9F8D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78538" y="73025"/>
            <a:ext cx="5316537" cy="543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12">
            <a:extLst>
              <a:ext uri="{FF2B5EF4-FFF2-40B4-BE49-F238E27FC236}">
                <a16:creationId xmlns:a16="http://schemas.microsoft.com/office/drawing/2014/main" id="{3A6E2174-3842-F7BA-4238-59FEA549DC64}"/>
              </a:ext>
            </a:extLst>
          </p:cNvPr>
          <p:cNvSpPr txBox="1">
            <a:spLocks noChangeArrowheads="1"/>
          </p:cNvSpPr>
          <p:nvPr/>
        </p:nvSpPr>
        <p:spPr bwMode="auto">
          <a:xfrm>
            <a:off x="2771775" y="1304925"/>
            <a:ext cx="16875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t>‘a talent for painting’</a:t>
            </a:r>
          </a:p>
        </p:txBody>
      </p:sp>
      <p:pic>
        <p:nvPicPr>
          <p:cNvPr id="35845" name="Picture 3">
            <a:extLst>
              <a:ext uri="{FF2B5EF4-FFF2-40B4-BE49-F238E27FC236}">
                <a16:creationId xmlns:a16="http://schemas.microsoft.com/office/drawing/2014/main" id="{C2C4E775-636F-78E9-CF80-2C971E41C38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2425" y="2884488"/>
            <a:ext cx="5340350" cy="386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Rectangle 4">
            <a:extLst>
              <a:ext uri="{FF2B5EF4-FFF2-40B4-BE49-F238E27FC236}">
                <a16:creationId xmlns:a16="http://schemas.microsoft.com/office/drawing/2014/main" id="{77D69F56-99EC-3BC7-B1E2-A6B88048B819}"/>
              </a:ext>
            </a:extLst>
          </p:cNvPr>
          <p:cNvSpPr>
            <a:spLocks noChangeArrowheads="1"/>
          </p:cNvSpPr>
          <p:nvPr/>
        </p:nvSpPr>
        <p:spPr bwMode="auto">
          <a:xfrm>
            <a:off x="6119813" y="5591175"/>
            <a:ext cx="569753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i="1">
                <a:solidFill>
                  <a:srgbClr val="666666"/>
                </a:solidFill>
                <a:latin typeface="Museo Sans"/>
              </a:rPr>
              <a:t>Rome from the Ponte Molle </a:t>
            </a:r>
            <a:r>
              <a:rPr lang="en-US" altLang="en-US" sz="1800"/>
              <a:t>1754</a:t>
            </a:r>
          </a:p>
          <a:p>
            <a:pPr>
              <a:spcBef>
                <a:spcPct val="0"/>
              </a:spcBef>
              <a:buFontTx/>
              <a:buNone/>
            </a:pPr>
            <a:r>
              <a:rPr lang="en-US" altLang="en-US" sz="1800"/>
              <a:t>oil on canvas</a:t>
            </a:r>
          </a:p>
          <a:p>
            <a:pPr>
              <a:spcBef>
                <a:spcPct val="0"/>
              </a:spcBef>
              <a:buFontTx/>
              <a:buNone/>
            </a:pPr>
            <a:r>
              <a:rPr lang="en-US" altLang="en-US" sz="1800" i="1"/>
              <a:t>Olew ar gynfas</a:t>
            </a:r>
          </a:p>
          <a:p>
            <a:pPr>
              <a:spcBef>
                <a:spcPct val="0"/>
              </a:spcBef>
              <a:buFontTx/>
              <a:buNone/>
            </a:pPr>
            <a:r>
              <a:rPr lang="en-US" altLang="en-US" sz="1200" i="1"/>
              <a:t>https://museum.wales/art/online/?action=show_item&amp;item=2047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extBox 5">
            <a:extLst>
              <a:ext uri="{FF2B5EF4-FFF2-40B4-BE49-F238E27FC236}">
                <a16:creationId xmlns:a16="http://schemas.microsoft.com/office/drawing/2014/main" id="{62A5E46B-7C7C-C566-0AF5-32B0154A9CBF}"/>
              </a:ext>
            </a:extLst>
          </p:cNvPr>
          <p:cNvSpPr txBox="1">
            <a:spLocks noChangeArrowheads="1"/>
          </p:cNvSpPr>
          <p:nvPr/>
        </p:nvSpPr>
        <p:spPr bwMode="auto">
          <a:xfrm>
            <a:off x="204788" y="0"/>
            <a:ext cx="5576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a:t>Thomas Jones(1742-1803)</a:t>
            </a:r>
          </a:p>
        </p:txBody>
      </p:sp>
      <p:pic>
        <p:nvPicPr>
          <p:cNvPr id="36866" name="Picture 8" descr="Thomas Jones. Pencerrig   1776.jpg">
            <a:extLst>
              <a:ext uri="{FF2B5EF4-FFF2-40B4-BE49-F238E27FC236}">
                <a16:creationId xmlns:a16="http://schemas.microsoft.com/office/drawing/2014/main" id="{0C4E8261-8E6A-42AC-F48D-7F969F318D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4788" y="746125"/>
            <a:ext cx="6315075"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Box 9">
            <a:extLst>
              <a:ext uri="{FF2B5EF4-FFF2-40B4-BE49-F238E27FC236}">
                <a16:creationId xmlns:a16="http://schemas.microsoft.com/office/drawing/2014/main" id="{990A0C12-1214-2644-5A04-92D8A6CBCFD2}"/>
              </a:ext>
            </a:extLst>
          </p:cNvPr>
          <p:cNvSpPr txBox="1">
            <a:spLocks noChangeArrowheads="1"/>
          </p:cNvSpPr>
          <p:nvPr/>
        </p:nvSpPr>
        <p:spPr bwMode="auto">
          <a:xfrm>
            <a:off x="204788" y="5526088"/>
            <a:ext cx="63150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i="1"/>
              <a:t>Pencerrig 1776</a:t>
            </a:r>
          </a:p>
          <a:p>
            <a:pPr>
              <a:spcBef>
                <a:spcPct val="0"/>
              </a:spcBef>
              <a:buFontTx/>
              <a:buNone/>
            </a:pPr>
            <a:r>
              <a:rPr lang="en-US" altLang="en-US" sz="1400"/>
              <a:t>Oil paint on paper</a:t>
            </a:r>
          </a:p>
          <a:p>
            <a:pPr>
              <a:spcBef>
                <a:spcPct val="0"/>
              </a:spcBef>
              <a:buFontTx/>
              <a:buNone/>
            </a:pPr>
            <a:r>
              <a:rPr lang="en-US" altLang="en-US" sz="1400"/>
              <a:t>Olew ar Bapur</a:t>
            </a:r>
          </a:p>
          <a:p>
            <a:pPr>
              <a:spcBef>
                <a:spcPct val="0"/>
              </a:spcBef>
              <a:buFontTx/>
              <a:buNone/>
            </a:pPr>
            <a:r>
              <a:rPr lang="en-US" altLang="en-US" sz="1400"/>
              <a:t>http://www.tate.org.uk/art/artworks/jones-pencerrig-t08243</a:t>
            </a:r>
          </a:p>
        </p:txBody>
      </p:sp>
      <p:pic>
        <p:nvPicPr>
          <p:cNvPr id="36868" name="Picture 10" descr="The Capella Nuova outside the Porta di Chiaja   1782.jpg">
            <a:extLst>
              <a:ext uri="{FF2B5EF4-FFF2-40B4-BE49-F238E27FC236}">
                <a16:creationId xmlns:a16="http://schemas.microsoft.com/office/drawing/2014/main" id="{AC0551AD-3C75-5C4A-8A45-69AD832862B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42138" y="731838"/>
            <a:ext cx="5057775" cy="449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TextBox 11">
            <a:extLst>
              <a:ext uri="{FF2B5EF4-FFF2-40B4-BE49-F238E27FC236}">
                <a16:creationId xmlns:a16="http://schemas.microsoft.com/office/drawing/2014/main" id="{817422D9-154C-45AB-4507-EBA158B0F625}"/>
              </a:ext>
            </a:extLst>
          </p:cNvPr>
          <p:cNvSpPr txBox="1">
            <a:spLocks noChangeArrowheads="1"/>
          </p:cNvSpPr>
          <p:nvPr/>
        </p:nvSpPr>
        <p:spPr bwMode="auto">
          <a:xfrm>
            <a:off x="6954838" y="5591175"/>
            <a:ext cx="50450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i="1">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The Capella Nuova outside the Porta di Chiaja </a:t>
            </a:r>
            <a:r>
              <a:rPr lang="en-US" altLang="en-US" sz="1400">
                <a:solidFill>
                  <a:srgbClr val="000000"/>
                </a:solidFill>
                <a:latin typeface="Lucida Grande" panose="020B0600040502020204" pitchFamily="34" charset="0"/>
                <a:ea typeface="Lucida Grande" panose="020B0600040502020204" pitchFamily="34" charset="0"/>
                <a:cs typeface="Lucida Grande" panose="020B0600040502020204" pitchFamily="34" charset="0"/>
              </a:rPr>
              <a:t>  1782</a:t>
            </a:r>
          </a:p>
          <a:p>
            <a:pPr>
              <a:spcBef>
                <a:spcPct val="0"/>
              </a:spcBef>
              <a:buFontTx/>
              <a:buNone/>
            </a:pPr>
            <a:r>
              <a:rPr lang="en-US" altLang="en-US" sz="1400"/>
              <a:t>Oil paint on paper</a:t>
            </a:r>
          </a:p>
          <a:p>
            <a:pPr>
              <a:spcBef>
                <a:spcPct val="0"/>
              </a:spcBef>
              <a:buFontTx/>
              <a:buNone/>
            </a:pPr>
            <a:r>
              <a:rPr lang="en-US" altLang="en-US" sz="1400"/>
              <a:t>Olew ar Bapur</a:t>
            </a:r>
          </a:p>
          <a:p>
            <a:pPr>
              <a:spcBef>
                <a:spcPct val="0"/>
              </a:spcBef>
              <a:buFontTx/>
              <a:buNone/>
            </a:pPr>
            <a:r>
              <a:rPr lang="en-US" altLang="en-US" sz="1200"/>
              <a:t>http://www.tate.org.uk/art/artworks/jones-naples-the-capella-nuova-outside-the-porta-di-chiaja-t03545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42B4-F195-AB4E-BFB2-462CC03E61F6}"/>
              </a:ext>
            </a:extLst>
          </p:cNvPr>
          <p:cNvSpPr>
            <a:spLocks noGrp="1"/>
          </p:cNvSpPr>
          <p:nvPr>
            <p:ph type="title"/>
          </p:nvPr>
        </p:nvSpPr>
        <p:spPr>
          <a:xfrm>
            <a:off x="240629" y="770022"/>
            <a:ext cx="5606715" cy="1690688"/>
          </a:xfrm>
        </p:spPr>
        <p:txBody>
          <a:bodyPr>
            <a:normAutofit fontScale="90000"/>
          </a:bodyPr>
          <a:lstStyle/>
          <a:p>
            <a:r>
              <a:rPr lang="en-US" dirty="0"/>
              <a:t>Hugh Hughes (1848) Dame </a:t>
            </a:r>
            <a:r>
              <a:rPr lang="en-US" dirty="0" err="1"/>
              <a:t>Venedotia</a:t>
            </a:r>
            <a:r>
              <a:rPr lang="en-US" dirty="0"/>
              <a:t> sousing the spies</a:t>
            </a:r>
          </a:p>
        </p:txBody>
      </p:sp>
      <p:sp>
        <p:nvSpPr>
          <p:cNvPr id="3" name="Content Placeholder 2">
            <a:extLst>
              <a:ext uri="{FF2B5EF4-FFF2-40B4-BE49-F238E27FC236}">
                <a16:creationId xmlns:a16="http://schemas.microsoft.com/office/drawing/2014/main" id="{1C4AD999-A2DD-374F-95B4-DB3300063846}"/>
              </a:ext>
            </a:extLst>
          </p:cNvPr>
          <p:cNvSpPr>
            <a:spLocks noGrp="1"/>
          </p:cNvSpPr>
          <p:nvPr>
            <p:ph idx="1"/>
          </p:nvPr>
        </p:nvSpPr>
        <p:spPr>
          <a:xfrm>
            <a:off x="360945" y="3040815"/>
            <a:ext cx="5366085" cy="2758407"/>
          </a:xfrm>
        </p:spPr>
        <p:txBody>
          <a:bodyPr>
            <a:normAutofit lnSpcReduction="10000"/>
          </a:bodyPr>
          <a:lstStyle/>
          <a:p>
            <a:pPr marL="0" indent="0">
              <a:buNone/>
            </a:pPr>
            <a:r>
              <a:rPr lang="en-US" dirty="0"/>
              <a:t>Brad y </a:t>
            </a:r>
            <a:r>
              <a:rPr lang="en-US" dirty="0" err="1"/>
              <a:t>llyfrau</a:t>
            </a:r>
            <a:r>
              <a:rPr lang="en-US" dirty="0"/>
              <a:t> </a:t>
            </a:r>
            <a:r>
              <a:rPr lang="en-US" dirty="0" err="1"/>
              <a:t>Gleision</a:t>
            </a:r>
            <a:endParaRPr lang="en-US" dirty="0"/>
          </a:p>
          <a:p>
            <a:pPr marL="0" indent="0">
              <a:buNone/>
            </a:pPr>
            <a:r>
              <a:rPr lang="en-US" dirty="0"/>
              <a:t>In 1847 the government published a report, of 1,252 closely printed pages, entitled </a:t>
            </a:r>
            <a:r>
              <a:rPr lang="en-US" i="1" dirty="0"/>
              <a:t>Reports of the Commissioners of Inquiry into the state of education in Wales.</a:t>
            </a:r>
          </a:p>
        </p:txBody>
      </p:sp>
      <p:pic>
        <p:nvPicPr>
          <p:cNvPr id="4" name="Picture 3">
            <a:extLst>
              <a:ext uri="{FF2B5EF4-FFF2-40B4-BE49-F238E27FC236}">
                <a16:creationId xmlns:a16="http://schemas.microsoft.com/office/drawing/2014/main" id="{BB287545-0BC5-2940-B7A3-71C6677CDE58}"/>
              </a:ext>
            </a:extLst>
          </p:cNvPr>
          <p:cNvPicPr/>
          <p:nvPr/>
        </p:nvPicPr>
        <p:blipFill>
          <a:blip r:embed="rId2"/>
          <a:stretch>
            <a:fillRect/>
          </a:stretch>
        </p:blipFill>
        <p:spPr>
          <a:xfrm>
            <a:off x="6096000" y="196683"/>
            <a:ext cx="6015789" cy="6276307"/>
          </a:xfrm>
          <a:prstGeom prst="rect">
            <a:avLst/>
          </a:prstGeom>
        </p:spPr>
      </p:pic>
    </p:spTree>
    <p:extLst>
      <p:ext uri="{BB962C8B-B14F-4D97-AF65-F5344CB8AC3E}">
        <p14:creationId xmlns:p14="http://schemas.microsoft.com/office/powerpoint/2010/main" val="1378847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CE9E-5796-5949-B157-7A5F2081DFCA}"/>
              </a:ext>
            </a:extLst>
          </p:cNvPr>
          <p:cNvSpPr>
            <a:spLocks noGrp="1"/>
          </p:cNvSpPr>
          <p:nvPr>
            <p:ph type="title"/>
          </p:nvPr>
        </p:nvSpPr>
        <p:spPr/>
        <p:txBody>
          <a:bodyPr/>
          <a:lstStyle/>
          <a:p>
            <a:r>
              <a:rPr lang="en-US" dirty="0"/>
              <a:t>Brad y </a:t>
            </a:r>
            <a:r>
              <a:rPr lang="en-US" dirty="0" err="1"/>
              <a:t>Llyfrau</a:t>
            </a:r>
            <a:r>
              <a:rPr lang="en-US" dirty="0"/>
              <a:t> </a:t>
            </a:r>
            <a:r>
              <a:rPr lang="en-US" dirty="0" err="1"/>
              <a:t>Gleision</a:t>
            </a:r>
            <a:endParaRPr lang="en-US" dirty="0"/>
          </a:p>
        </p:txBody>
      </p:sp>
      <p:sp>
        <p:nvSpPr>
          <p:cNvPr id="3" name="Content Placeholder 2">
            <a:extLst>
              <a:ext uri="{FF2B5EF4-FFF2-40B4-BE49-F238E27FC236}">
                <a16:creationId xmlns:a16="http://schemas.microsoft.com/office/drawing/2014/main" id="{9DDA8059-39D9-0948-A97A-B06F5C69BF0A}"/>
              </a:ext>
            </a:extLst>
          </p:cNvPr>
          <p:cNvSpPr>
            <a:spLocks noGrp="1"/>
          </p:cNvSpPr>
          <p:nvPr>
            <p:ph idx="1"/>
          </p:nvPr>
        </p:nvSpPr>
        <p:spPr>
          <a:xfrm>
            <a:off x="838200" y="1371600"/>
            <a:ext cx="10515600" cy="4805363"/>
          </a:xfrm>
        </p:spPr>
        <p:txBody>
          <a:bodyPr>
            <a:normAutofit fontScale="92500" lnSpcReduction="20000"/>
          </a:bodyPr>
          <a:lstStyle/>
          <a:p>
            <a:r>
              <a:rPr lang="en-GB" sz="3600" dirty="0"/>
              <a:t>The suppression of the language extended to education too. In parliamentary reports known as The Blue Books it says: ‘The Welsh language is a vast drawback to Wales, and a manifold barrier to the moral progress and commercial prosperity of the people. It is not easy to over-estimate its evil effects… It dissevers the people from intercourse which would greatly advance their civilisation, and bars the access of improving knowledge to their minds. </a:t>
            </a:r>
            <a:r>
              <a:rPr lang="en-US" sz="3600" dirty="0"/>
              <a:t>As a proof of this, there is no Welsh literature worthy of the name.</a:t>
            </a:r>
            <a:r>
              <a:rPr lang="en-GB" sz="3600" dirty="0"/>
              <a:t>’</a:t>
            </a:r>
          </a:p>
          <a:p>
            <a:endParaRPr lang="en-GB" sz="3600" dirty="0"/>
          </a:p>
          <a:p>
            <a:r>
              <a:rPr lang="en-US" sz="3600" dirty="0"/>
              <a:t>The reaction in Wales was furious.</a:t>
            </a:r>
          </a:p>
        </p:txBody>
      </p:sp>
    </p:spTree>
    <p:extLst>
      <p:ext uri="{BB962C8B-B14F-4D97-AF65-F5344CB8AC3E}">
        <p14:creationId xmlns:p14="http://schemas.microsoft.com/office/powerpoint/2010/main" val="2403608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2831AF-7E85-6C4B-9D15-2DCE2745F6DC}"/>
              </a:ext>
            </a:extLst>
          </p:cNvPr>
          <p:cNvSpPr>
            <a:spLocks noGrp="1"/>
          </p:cNvSpPr>
          <p:nvPr>
            <p:ph idx="1"/>
          </p:nvPr>
        </p:nvSpPr>
        <p:spPr>
          <a:xfrm>
            <a:off x="414528" y="365124"/>
            <a:ext cx="5021072" cy="5299075"/>
          </a:xfrm>
        </p:spPr>
        <p:txBody>
          <a:bodyPr>
            <a:normAutofit lnSpcReduction="10000"/>
          </a:bodyPr>
          <a:lstStyle/>
          <a:p>
            <a:pPr marL="0" indent="0">
              <a:buNone/>
            </a:pPr>
            <a:r>
              <a:rPr lang="en-GB" sz="3200" dirty="0"/>
              <a:t>One of the inevitable results of the report was its effect on the nation's mind and psyche. It was at this time that ordinary Welsh people began to believe that they could only improve themselves socially through education and the ability to speak and communicate in English.</a:t>
            </a:r>
            <a:endParaRPr lang="en-US" sz="3200" dirty="0"/>
          </a:p>
        </p:txBody>
      </p:sp>
      <p:sp>
        <p:nvSpPr>
          <p:cNvPr id="4" name="Rectangle 3">
            <a:extLst>
              <a:ext uri="{FF2B5EF4-FFF2-40B4-BE49-F238E27FC236}">
                <a16:creationId xmlns:a16="http://schemas.microsoft.com/office/drawing/2014/main" id="{C7434409-7599-1D48-ADF3-FDD15DC638C3}"/>
              </a:ext>
            </a:extLst>
          </p:cNvPr>
          <p:cNvSpPr/>
          <p:nvPr/>
        </p:nvSpPr>
        <p:spPr>
          <a:xfrm>
            <a:off x="6273800" y="365124"/>
            <a:ext cx="5503672" cy="5016758"/>
          </a:xfrm>
          <a:prstGeom prst="rect">
            <a:avLst/>
          </a:prstGeom>
        </p:spPr>
        <p:txBody>
          <a:bodyPr wrap="square">
            <a:spAutoFit/>
          </a:bodyPr>
          <a:lstStyle/>
          <a:p>
            <a:r>
              <a:rPr lang="en-US" sz="3200" i="1" dirty="0"/>
              <a:t>Un o </a:t>
            </a:r>
            <a:r>
              <a:rPr lang="en-US" sz="3200" i="1" dirty="0" err="1"/>
              <a:t>ganlyniadau</a:t>
            </a:r>
            <a:r>
              <a:rPr lang="en-US" sz="3200" i="1" dirty="0"/>
              <a:t> </a:t>
            </a:r>
            <a:r>
              <a:rPr lang="en-US" sz="3200" i="1" dirty="0" err="1"/>
              <a:t>anorfod</a:t>
            </a:r>
            <a:r>
              <a:rPr lang="en-US" sz="3200" i="1" dirty="0"/>
              <a:t> </a:t>
            </a:r>
            <a:r>
              <a:rPr lang="en-US" sz="3200" i="1" dirty="0" err="1"/>
              <a:t>yr</a:t>
            </a:r>
            <a:r>
              <a:rPr lang="en-US" sz="3200" i="1" dirty="0"/>
              <a:t> </a:t>
            </a:r>
            <a:r>
              <a:rPr lang="en-US" sz="3200" i="1" dirty="0" err="1"/>
              <a:t>adroddiad</a:t>
            </a:r>
            <a:r>
              <a:rPr lang="en-US" sz="3200" i="1" dirty="0"/>
              <a:t> </a:t>
            </a:r>
            <a:r>
              <a:rPr lang="en-US" sz="3200" i="1" dirty="0" err="1"/>
              <a:t>oedd</a:t>
            </a:r>
            <a:r>
              <a:rPr lang="en-US" sz="3200" i="1" dirty="0"/>
              <a:t> </a:t>
            </a:r>
            <a:r>
              <a:rPr lang="en-US" sz="3200" i="1" dirty="0" err="1"/>
              <a:t>yr</a:t>
            </a:r>
            <a:r>
              <a:rPr lang="en-US" sz="3200" i="1" dirty="0"/>
              <a:t> </a:t>
            </a:r>
            <a:r>
              <a:rPr lang="en-US" sz="3200" i="1" dirty="0" err="1"/>
              <a:t>effaith</a:t>
            </a:r>
            <a:r>
              <a:rPr lang="en-US" sz="3200" i="1" dirty="0"/>
              <a:t> a </a:t>
            </a:r>
            <a:r>
              <a:rPr lang="en-US" sz="3200" i="1" dirty="0" err="1"/>
              <a:t>gafodd</a:t>
            </a:r>
            <a:r>
              <a:rPr lang="en-US" sz="3200" i="1" dirty="0"/>
              <a:t> </a:t>
            </a:r>
            <a:r>
              <a:rPr lang="en-US" sz="3200" i="1" dirty="0" err="1"/>
              <a:t>ar</a:t>
            </a:r>
            <a:r>
              <a:rPr lang="en-US" sz="3200" i="1" dirty="0"/>
              <a:t> psyche ac </a:t>
            </a:r>
            <a:r>
              <a:rPr lang="en-US" sz="3200" i="1" dirty="0" err="1"/>
              <a:t>ar</a:t>
            </a:r>
            <a:r>
              <a:rPr lang="en-US" sz="3200" i="1" dirty="0"/>
              <a:t> </a:t>
            </a:r>
            <a:r>
              <a:rPr lang="en-US" sz="3200" i="1" dirty="0" err="1"/>
              <a:t>feddylfryd</a:t>
            </a:r>
            <a:r>
              <a:rPr lang="en-US" sz="3200" i="1" dirty="0"/>
              <a:t> y </a:t>
            </a:r>
            <a:r>
              <a:rPr lang="en-US" sz="3200" i="1" dirty="0" err="1"/>
              <a:t>genedl</a:t>
            </a:r>
            <a:r>
              <a:rPr lang="en-US" sz="3200" i="1" dirty="0"/>
              <a:t>. </a:t>
            </a:r>
            <a:r>
              <a:rPr lang="en-US" sz="3200" i="1" dirty="0" err="1"/>
              <a:t>Dyma'r</a:t>
            </a:r>
            <a:r>
              <a:rPr lang="en-US" sz="3200" i="1" dirty="0"/>
              <a:t> </a:t>
            </a:r>
            <a:r>
              <a:rPr lang="en-US" sz="3200" i="1" dirty="0" err="1"/>
              <a:t>pryd</a:t>
            </a:r>
            <a:r>
              <a:rPr lang="en-US" sz="3200" i="1" dirty="0"/>
              <a:t> y </a:t>
            </a:r>
            <a:r>
              <a:rPr lang="en-US" sz="3200" i="1" dirty="0" err="1"/>
              <a:t>dechreuodd</a:t>
            </a:r>
            <a:r>
              <a:rPr lang="en-US" sz="3200" i="1" dirty="0"/>
              <a:t> y </a:t>
            </a:r>
            <a:r>
              <a:rPr lang="en-US" sz="3200" i="1" dirty="0" err="1"/>
              <a:t>Cymro</a:t>
            </a:r>
            <a:r>
              <a:rPr lang="en-US" sz="3200" i="1" dirty="0"/>
              <a:t> </a:t>
            </a:r>
            <a:r>
              <a:rPr lang="en-US" sz="3200" i="1" dirty="0" err="1"/>
              <a:t>cyffredin</a:t>
            </a:r>
            <a:r>
              <a:rPr lang="en-US" sz="3200" i="1" dirty="0"/>
              <a:t> </a:t>
            </a:r>
            <a:r>
              <a:rPr lang="en-US" sz="3200" i="1" dirty="0" err="1"/>
              <a:t>goleddu'r</a:t>
            </a:r>
            <a:r>
              <a:rPr lang="en-US" sz="3200" i="1" dirty="0"/>
              <a:t> </a:t>
            </a:r>
            <a:r>
              <a:rPr lang="en-US" sz="3200" i="1" dirty="0" err="1"/>
              <a:t>syniad</a:t>
            </a:r>
            <a:r>
              <a:rPr lang="en-US" sz="3200" i="1" dirty="0"/>
              <a:t> </a:t>
            </a:r>
            <a:r>
              <a:rPr lang="en-US" sz="3200" i="1" dirty="0" err="1"/>
              <a:t>mai</a:t>
            </a:r>
            <a:r>
              <a:rPr lang="en-US" sz="3200" i="1" dirty="0"/>
              <a:t> </a:t>
            </a:r>
            <a:r>
              <a:rPr lang="en-US" sz="3200" i="1" dirty="0" err="1"/>
              <a:t>drwy</a:t>
            </a:r>
            <a:r>
              <a:rPr lang="en-US" sz="3200" i="1" dirty="0"/>
              <a:t> </a:t>
            </a:r>
            <a:r>
              <a:rPr lang="en-US" sz="3200" i="1" dirty="0" err="1"/>
              <a:t>addysg</a:t>
            </a:r>
            <a:r>
              <a:rPr lang="en-US" sz="3200" i="1" dirty="0"/>
              <a:t> a </a:t>
            </a:r>
            <a:r>
              <a:rPr lang="en-US" sz="3200" i="1" dirty="0" err="1"/>
              <a:t>gwybodaeth</a:t>
            </a:r>
            <a:r>
              <a:rPr lang="en-US" sz="3200" i="1" dirty="0"/>
              <a:t> </a:t>
            </a:r>
            <a:r>
              <a:rPr lang="en-US" sz="3200" i="1" dirty="0" err="1"/>
              <a:t>a'r</a:t>
            </a:r>
            <a:r>
              <a:rPr lang="en-US" sz="3200" i="1" dirty="0"/>
              <a:t> </a:t>
            </a:r>
            <a:r>
              <a:rPr lang="en-US" sz="3200" i="1" dirty="0" err="1"/>
              <a:t>gallu</a:t>
            </a:r>
            <a:r>
              <a:rPr lang="en-US" sz="3200" i="1" dirty="0"/>
              <a:t> </a:t>
            </a:r>
            <a:r>
              <a:rPr lang="en-US" sz="3200" i="1" dirty="0" err="1"/>
              <a:t>i</a:t>
            </a:r>
            <a:r>
              <a:rPr lang="en-US" sz="3200" i="1" dirty="0"/>
              <a:t> </a:t>
            </a:r>
            <a:r>
              <a:rPr lang="en-US" sz="3200" i="1" dirty="0" err="1"/>
              <a:t>siarad</a:t>
            </a:r>
            <a:r>
              <a:rPr lang="en-US" sz="3200" i="1" dirty="0"/>
              <a:t> a </a:t>
            </a:r>
            <a:r>
              <a:rPr lang="en-US" sz="3200" i="1" dirty="0" err="1"/>
              <a:t>chyfathrebu</a:t>
            </a:r>
            <a:r>
              <a:rPr lang="en-US" sz="3200" i="1" dirty="0"/>
              <a:t> </a:t>
            </a:r>
            <a:r>
              <a:rPr lang="en-US" sz="3200" i="1" dirty="0" err="1"/>
              <a:t>yn</a:t>
            </a:r>
            <a:r>
              <a:rPr lang="en-US" sz="3200" i="1" dirty="0"/>
              <a:t> </a:t>
            </a:r>
            <a:r>
              <a:rPr lang="en-US" sz="3200" i="1" dirty="0" err="1"/>
              <a:t>Saesneg</a:t>
            </a:r>
            <a:r>
              <a:rPr lang="en-US" sz="3200" i="1" dirty="0"/>
              <a:t> y </a:t>
            </a:r>
            <a:r>
              <a:rPr lang="en-US" sz="3200" i="1" dirty="0" err="1"/>
              <a:t>gallai</a:t>
            </a:r>
            <a:r>
              <a:rPr lang="en-US" sz="3200" i="1" dirty="0"/>
              <a:t> </a:t>
            </a:r>
            <a:r>
              <a:rPr lang="en-US" sz="3200" i="1" dirty="0" err="1"/>
              <a:t>ddringo'n</a:t>
            </a:r>
            <a:r>
              <a:rPr lang="en-US" sz="3200" i="1" dirty="0"/>
              <a:t> </a:t>
            </a:r>
            <a:r>
              <a:rPr lang="en-US" sz="3200" i="1" dirty="0" err="1"/>
              <a:t>gymdeithasol</a:t>
            </a:r>
            <a:endParaRPr lang="en-US" sz="3200" i="1" dirty="0"/>
          </a:p>
        </p:txBody>
      </p:sp>
      <p:sp>
        <p:nvSpPr>
          <p:cNvPr id="5" name="TextBox 4">
            <a:extLst>
              <a:ext uri="{FF2B5EF4-FFF2-40B4-BE49-F238E27FC236}">
                <a16:creationId xmlns:a16="http://schemas.microsoft.com/office/drawing/2014/main" id="{E601682B-BE9C-9A4A-9ED4-6CD5C0D9C367}"/>
              </a:ext>
            </a:extLst>
          </p:cNvPr>
          <p:cNvSpPr txBox="1"/>
          <p:nvPr/>
        </p:nvSpPr>
        <p:spPr>
          <a:xfrm>
            <a:off x="1005840" y="6127234"/>
            <a:ext cx="8773236" cy="369332"/>
          </a:xfrm>
          <a:prstGeom prst="rect">
            <a:avLst/>
          </a:prstGeom>
          <a:noFill/>
        </p:spPr>
        <p:txBody>
          <a:bodyPr wrap="none" rtlCol="0">
            <a:spAutoFit/>
          </a:bodyPr>
          <a:lstStyle/>
          <a:p>
            <a:r>
              <a:rPr lang="en-US" dirty="0"/>
              <a:t>https://</a:t>
            </a:r>
            <a:r>
              <a:rPr lang="en-US" dirty="0" err="1"/>
              <a:t>www.library.wales</a:t>
            </a:r>
            <a:r>
              <a:rPr lang="en-US" dirty="0"/>
              <a:t>/discover/digital-gallery/printed-material/the-blue-books-of-1847</a:t>
            </a:r>
          </a:p>
        </p:txBody>
      </p:sp>
    </p:spTree>
    <p:extLst>
      <p:ext uri="{BB962C8B-B14F-4D97-AF65-F5344CB8AC3E}">
        <p14:creationId xmlns:p14="http://schemas.microsoft.com/office/powerpoint/2010/main" val="59989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A7FB-F73E-2C47-8AA8-7EAAD41234C2}"/>
              </a:ext>
            </a:extLst>
          </p:cNvPr>
          <p:cNvSpPr>
            <a:spLocks noGrp="1"/>
          </p:cNvSpPr>
          <p:nvPr>
            <p:ph type="title"/>
          </p:nvPr>
        </p:nvSpPr>
        <p:spPr>
          <a:xfrm>
            <a:off x="838200" y="365125"/>
            <a:ext cx="10515600" cy="2355773"/>
          </a:xfrm>
        </p:spPr>
        <p:txBody>
          <a:bodyPr>
            <a:noAutofit/>
          </a:bodyPr>
          <a:lstStyle/>
          <a:p>
            <a:r>
              <a:rPr lang="en-US" sz="3200" dirty="0">
                <a:latin typeface="Arial" panose="020B0604020202020204" pitchFamily="34" charset="0"/>
                <a:cs typeface="Arial" panose="020B0604020202020204" pitchFamily="34" charset="0"/>
              </a:rPr>
              <a:t>‘Welsh Not </a:t>
            </a:r>
            <a:r>
              <a:rPr lang="en-GB" sz="3200" dirty="0">
                <a:latin typeface="Arial" panose="020B0604020202020204" pitchFamily="34" charset="0"/>
                <a:cs typeface="Arial" panose="020B0604020202020204" pitchFamily="34" charset="0"/>
              </a:rPr>
              <a:t>This ‘Welsh Not’ dates to 1852. In some schools it was used to stop children speaking Welsh. Pupils caught speaking Welsh had to wear it around their neck. The pupil wearing it at the end of the day was punished’</a:t>
            </a:r>
            <a:endParaRPr lang="en-US" sz="32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38798874-3B55-9143-9135-B341A61B23E3}"/>
              </a:ext>
            </a:extLst>
          </p:cNvPr>
          <p:cNvPicPr>
            <a:picLocks noGrp="1" noChangeAspect="1"/>
          </p:cNvPicPr>
          <p:nvPr>
            <p:ph idx="1"/>
          </p:nvPr>
        </p:nvPicPr>
        <p:blipFill rotWithShape="1">
          <a:blip r:embed="rId2"/>
          <a:srcRect b="9803"/>
          <a:stretch/>
        </p:blipFill>
        <p:spPr>
          <a:xfrm>
            <a:off x="2651582" y="2538532"/>
            <a:ext cx="6707920" cy="4210526"/>
          </a:xfrm>
        </p:spPr>
      </p:pic>
      <p:sp>
        <p:nvSpPr>
          <p:cNvPr id="6" name="TextBox 5">
            <a:extLst>
              <a:ext uri="{FF2B5EF4-FFF2-40B4-BE49-F238E27FC236}">
                <a16:creationId xmlns:a16="http://schemas.microsoft.com/office/drawing/2014/main" id="{25683681-1B96-1643-BAE9-64A590A26417}"/>
              </a:ext>
            </a:extLst>
          </p:cNvPr>
          <p:cNvSpPr txBox="1"/>
          <p:nvPr/>
        </p:nvSpPr>
        <p:spPr>
          <a:xfrm>
            <a:off x="9533002" y="4826675"/>
            <a:ext cx="2386012" cy="2031325"/>
          </a:xfrm>
          <a:prstGeom prst="rect">
            <a:avLst/>
          </a:prstGeom>
          <a:noFill/>
        </p:spPr>
        <p:txBody>
          <a:bodyPr wrap="square" rtlCol="0">
            <a:spAutoFit/>
          </a:bodyPr>
          <a:lstStyle/>
          <a:p>
            <a:r>
              <a:rPr lang="en-US" dirty="0">
                <a:hlinkClick r:id="rId3"/>
              </a:rPr>
              <a:t>https://museum.wales/collections/online/object/7ea8f0b9-6293-3c66-b56a-a85b7181e7af/Welsh-not/footer/</a:t>
            </a:r>
            <a:endParaRPr lang="en-US" dirty="0"/>
          </a:p>
          <a:p>
            <a:endParaRPr lang="en-US" dirty="0"/>
          </a:p>
        </p:txBody>
      </p:sp>
    </p:spTree>
    <p:extLst>
      <p:ext uri="{BB962C8B-B14F-4D97-AF65-F5344CB8AC3E}">
        <p14:creationId xmlns:p14="http://schemas.microsoft.com/office/powerpoint/2010/main" val="3761316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44C5-401D-2C57-EF4A-405388B38912}"/>
              </a:ext>
            </a:extLst>
          </p:cNvPr>
          <p:cNvSpPr>
            <a:spLocks noGrp="1"/>
          </p:cNvSpPr>
          <p:nvPr>
            <p:ph type="title"/>
          </p:nvPr>
        </p:nvSpPr>
        <p:spPr>
          <a:xfrm>
            <a:off x="110837" y="365126"/>
            <a:ext cx="6912264" cy="1629638"/>
          </a:xfrm>
        </p:spPr>
        <p:txBody>
          <a:bodyPr rtlCol="0">
            <a:normAutofit fontScale="90000"/>
          </a:bodyPr>
          <a:lstStyle/>
          <a:p>
            <a:pPr>
              <a:defRPr/>
            </a:pPr>
            <a:r>
              <a:rPr lang="en-US" dirty="0"/>
              <a:t>William </a:t>
            </a:r>
            <a:r>
              <a:rPr lang="en-US" dirty="0" err="1"/>
              <a:t>Roos</a:t>
            </a:r>
            <a:r>
              <a:rPr lang="en-US" dirty="0"/>
              <a:t> (1850) (1808 – 1878) </a:t>
            </a:r>
            <a:r>
              <a:rPr lang="en-US" i="1" dirty="0"/>
              <a:t>Thomas Edwards (</a:t>
            </a:r>
            <a:r>
              <a:rPr lang="en-US" i="1" dirty="0" err="1"/>
              <a:t>Twm</a:t>
            </a:r>
            <a:r>
              <a:rPr lang="en-US" i="1" dirty="0"/>
              <a:t> </a:t>
            </a:r>
            <a:r>
              <a:rPr lang="en-US" i="1" dirty="0" err="1"/>
              <a:t>o'r</a:t>
            </a:r>
            <a:r>
              <a:rPr lang="en-US" i="1" dirty="0"/>
              <a:t> </a:t>
            </a:r>
            <a:r>
              <a:rPr lang="en-US" i="1" dirty="0" err="1"/>
              <a:t>Nant</a:t>
            </a:r>
            <a:r>
              <a:rPr lang="en-US" i="1" dirty="0"/>
              <a:t>) (1739–1810)</a:t>
            </a:r>
            <a:endParaRPr lang="en-US" dirty="0"/>
          </a:p>
        </p:txBody>
      </p:sp>
      <p:sp>
        <p:nvSpPr>
          <p:cNvPr id="37891" name="Content Placeholder 2">
            <a:extLst>
              <a:ext uri="{FF2B5EF4-FFF2-40B4-BE49-F238E27FC236}">
                <a16:creationId xmlns:a16="http://schemas.microsoft.com/office/drawing/2014/main" id="{E76F673D-E7F6-0CD1-3DCF-6957EFCC9C1C}"/>
              </a:ext>
            </a:extLst>
          </p:cNvPr>
          <p:cNvSpPr>
            <a:spLocks noGrp="1"/>
          </p:cNvSpPr>
          <p:nvPr>
            <p:ph idx="1"/>
          </p:nvPr>
        </p:nvSpPr>
        <p:spPr>
          <a:xfrm>
            <a:off x="237187" y="4357103"/>
            <a:ext cx="6659563" cy="1782762"/>
          </a:xfrm>
        </p:spPr>
        <p:txBody>
          <a:bodyPr/>
          <a:lstStyle/>
          <a:p>
            <a:pPr marL="0" indent="0" eaLnBrk="1" hangingPunct="1">
              <a:buFont typeface="Arial" panose="020B0604020202020204" pitchFamily="34" charset="0"/>
              <a:buNone/>
            </a:pPr>
            <a:r>
              <a:rPr lang="en-US" altLang="en-US" sz="2200" b="1" i="1" dirty="0">
                <a:solidFill>
                  <a:schemeClr val="accent1">
                    <a:lumMod val="50000"/>
                  </a:schemeClr>
                </a:solidFill>
              </a:rPr>
              <a:t>Gwelir </a:t>
            </a:r>
            <a:r>
              <a:rPr lang="en-US" altLang="en-US" sz="2200" b="1" i="1" dirty="0" err="1">
                <a:solidFill>
                  <a:schemeClr val="accent1">
                    <a:lumMod val="50000"/>
                  </a:schemeClr>
                </a:solidFill>
              </a:rPr>
              <a:t>ffigur</a:t>
            </a:r>
            <a:r>
              <a:rPr lang="en-US" altLang="en-US" sz="2200" b="1" i="1" dirty="0">
                <a:solidFill>
                  <a:schemeClr val="accent1">
                    <a:lumMod val="50000"/>
                  </a:schemeClr>
                </a:solidFill>
              </a:rPr>
              <a:t> </a:t>
            </a:r>
            <a:r>
              <a:rPr lang="en-US" altLang="en-US" sz="2200" b="1" i="1" dirty="0" err="1">
                <a:solidFill>
                  <a:schemeClr val="accent1">
                    <a:lumMod val="50000"/>
                  </a:schemeClr>
                </a:solidFill>
              </a:rPr>
              <a:t>ffroenuchel</a:t>
            </a:r>
            <a:r>
              <a:rPr lang="en-US" altLang="en-US" sz="2200" b="1" i="1" dirty="0">
                <a:solidFill>
                  <a:schemeClr val="accent1">
                    <a:lumMod val="50000"/>
                  </a:schemeClr>
                </a:solidFill>
              </a:rPr>
              <a:t> </a:t>
            </a:r>
            <a:r>
              <a:rPr lang="en-US" altLang="en-US" sz="2200" b="1" i="1" dirty="0" err="1">
                <a:solidFill>
                  <a:schemeClr val="accent1">
                    <a:lumMod val="50000"/>
                  </a:schemeClr>
                </a:solidFill>
              </a:rPr>
              <a:t>yr</a:t>
            </a:r>
            <a:r>
              <a:rPr lang="en-US" altLang="en-US" sz="2200" b="1" i="1" dirty="0">
                <a:solidFill>
                  <a:schemeClr val="accent1">
                    <a:lumMod val="50000"/>
                  </a:schemeClr>
                </a:solidFill>
              </a:rPr>
              <a:t> </a:t>
            </a:r>
            <a:r>
              <a:rPr lang="en-US" altLang="en-US" sz="2200" b="1" i="1" dirty="0" err="1">
                <a:solidFill>
                  <a:schemeClr val="accent1">
                    <a:lumMod val="50000"/>
                  </a:schemeClr>
                </a:solidFill>
              </a:rPr>
              <a:t>olwg</a:t>
            </a:r>
            <a:r>
              <a:rPr lang="en-US" altLang="en-US" sz="2200" b="1" i="1" dirty="0">
                <a:solidFill>
                  <a:schemeClr val="accent1">
                    <a:lumMod val="50000"/>
                  </a:schemeClr>
                </a:solidFill>
              </a:rPr>
              <a:t> a </a:t>
            </a:r>
            <a:r>
              <a:rPr lang="en-US" altLang="en-US" sz="2200" b="1" i="1" dirty="0" err="1">
                <a:solidFill>
                  <a:schemeClr val="accent1">
                    <a:lumMod val="50000"/>
                  </a:schemeClr>
                </a:solidFill>
              </a:rPr>
              <a:t>fu’n</a:t>
            </a:r>
            <a:r>
              <a:rPr lang="en-US" altLang="en-US" sz="2200" b="1" i="1" dirty="0">
                <a:solidFill>
                  <a:schemeClr val="accent1">
                    <a:lumMod val="50000"/>
                  </a:schemeClr>
                </a:solidFill>
              </a:rPr>
              <a:t> </a:t>
            </a:r>
            <a:r>
              <a:rPr lang="en-US" altLang="en-US" sz="2200" b="1" i="1" dirty="0" err="1">
                <a:solidFill>
                  <a:schemeClr val="accent1">
                    <a:lumMod val="50000"/>
                  </a:schemeClr>
                </a:solidFill>
              </a:rPr>
              <a:t>ysgrifennu</a:t>
            </a:r>
            <a:r>
              <a:rPr lang="en-US" altLang="en-US" sz="2200" b="1" i="1" dirty="0">
                <a:solidFill>
                  <a:schemeClr val="accent1">
                    <a:lumMod val="50000"/>
                  </a:schemeClr>
                </a:solidFill>
              </a:rPr>
              <a:t> am </a:t>
            </a:r>
            <a:r>
              <a:rPr lang="en-US" altLang="en-US" sz="2200" b="1" i="1" dirty="0" err="1">
                <a:solidFill>
                  <a:schemeClr val="accent1">
                    <a:lumMod val="50000"/>
                  </a:schemeClr>
                </a:solidFill>
              </a:rPr>
              <a:t>ddiffygion</a:t>
            </a:r>
            <a:r>
              <a:rPr lang="en-US" altLang="en-US" sz="2200" b="1" i="1" dirty="0">
                <a:solidFill>
                  <a:schemeClr val="accent1">
                    <a:lumMod val="50000"/>
                  </a:schemeClr>
                </a:solidFill>
              </a:rPr>
              <a:t> </a:t>
            </a:r>
            <a:r>
              <a:rPr lang="en-US" altLang="en-US" sz="2200" b="1" i="1" dirty="0" err="1">
                <a:solidFill>
                  <a:schemeClr val="accent1">
                    <a:lumMod val="50000"/>
                  </a:schemeClr>
                </a:solidFill>
              </a:rPr>
              <a:t>moesol</a:t>
            </a:r>
            <a:r>
              <a:rPr lang="en-US" altLang="en-US" sz="2200" b="1" i="1" dirty="0">
                <a:solidFill>
                  <a:schemeClr val="accent1">
                    <a:lumMod val="50000"/>
                  </a:schemeClr>
                </a:solidFill>
              </a:rPr>
              <a:t> a </a:t>
            </a:r>
            <a:r>
              <a:rPr lang="en-US" altLang="en-US" sz="2200" b="1" i="1" dirty="0" err="1">
                <a:solidFill>
                  <a:schemeClr val="accent1">
                    <a:lumMod val="50000"/>
                  </a:schemeClr>
                </a:solidFill>
              </a:rPr>
              <a:t>chymdeithasol</a:t>
            </a:r>
            <a:r>
              <a:rPr lang="en-US" altLang="en-US" sz="2200" b="1" i="1" dirty="0">
                <a:solidFill>
                  <a:schemeClr val="accent1">
                    <a:lumMod val="50000"/>
                  </a:schemeClr>
                </a:solidFill>
              </a:rPr>
              <a:t> </a:t>
            </a:r>
            <a:r>
              <a:rPr lang="en-US" altLang="en-US" sz="2200" b="1" i="1" dirty="0" err="1">
                <a:solidFill>
                  <a:schemeClr val="accent1">
                    <a:lumMod val="50000"/>
                  </a:schemeClr>
                </a:solidFill>
              </a:rPr>
              <a:t>yr</a:t>
            </a:r>
            <a:r>
              <a:rPr lang="en-US" altLang="en-US" sz="2200" b="1" i="1" dirty="0">
                <a:solidFill>
                  <a:schemeClr val="accent1">
                    <a:lumMod val="50000"/>
                  </a:schemeClr>
                </a:solidFill>
              </a:rPr>
              <a:t> </a:t>
            </a:r>
            <a:r>
              <a:rPr lang="en-US" altLang="en-US" sz="2200" b="1" i="1" dirty="0" err="1">
                <a:solidFill>
                  <a:schemeClr val="accent1">
                    <a:lumMod val="50000"/>
                  </a:schemeClr>
                </a:solidFill>
              </a:rPr>
              <a:t>oes</a:t>
            </a:r>
            <a:r>
              <a:rPr lang="en-US" altLang="en-US" sz="2200" b="1" i="1" dirty="0">
                <a:solidFill>
                  <a:schemeClr val="accent1">
                    <a:lumMod val="50000"/>
                  </a:schemeClr>
                </a:solidFill>
              </a:rPr>
              <a:t>. </a:t>
            </a:r>
            <a:r>
              <a:rPr lang="en-US" altLang="en-US" sz="2200" b="1" i="1" dirty="0" err="1">
                <a:solidFill>
                  <a:schemeClr val="accent1">
                    <a:lumMod val="50000"/>
                  </a:schemeClr>
                </a:solidFill>
              </a:rPr>
              <a:t>Byddai</a:t>
            </a:r>
            <a:r>
              <a:rPr lang="en-US" altLang="en-US" sz="2200" b="1" i="1" dirty="0">
                <a:solidFill>
                  <a:schemeClr val="accent1">
                    <a:lumMod val="50000"/>
                  </a:schemeClr>
                </a:solidFill>
              </a:rPr>
              <a:t> </a:t>
            </a:r>
            <a:r>
              <a:rPr lang="en-US" altLang="en-US" sz="2200" b="1" i="1" dirty="0" err="1">
                <a:solidFill>
                  <a:schemeClr val="accent1">
                    <a:lumMod val="50000"/>
                  </a:schemeClr>
                </a:solidFill>
              </a:rPr>
              <a:t>trethi</a:t>
            </a:r>
            <a:r>
              <a:rPr lang="en-US" altLang="en-US" sz="2200" b="1" i="1" dirty="0">
                <a:solidFill>
                  <a:schemeClr val="accent1">
                    <a:lumMod val="50000"/>
                  </a:schemeClr>
                </a:solidFill>
              </a:rPr>
              <a:t>, </a:t>
            </a:r>
            <a:r>
              <a:rPr lang="en-US" altLang="en-US" sz="2200" b="1" i="1" dirty="0" err="1">
                <a:solidFill>
                  <a:schemeClr val="accent1">
                    <a:lumMod val="50000"/>
                  </a:schemeClr>
                </a:solidFill>
              </a:rPr>
              <a:t>landlordiaid</a:t>
            </a:r>
            <a:r>
              <a:rPr lang="en-US" altLang="en-US" sz="2200" b="1" i="1" dirty="0">
                <a:solidFill>
                  <a:schemeClr val="accent1">
                    <a:lumMod val="50000"/>
                  </a:schemeClr>
                </a:solidFill>
              </a:rPr>
              <a:t> a </a:t>
            </a:r>
            <a:r>
              <a:rPr lang="en-US" altLang="en-US" sz="2200" b="1" i="1" dirty="0" err="1">
                <a:solidFill>
                  <a:schemeClr val="accent1">
                    <a:lumMod val="50000"/>
                  </a:schemeClr>
                </a:solidFill>
              </a:rPr>
              <a:t>rhagrith</a:t>
            </a:r>
            <a:r>
              <a:rPr lang="en-US" altLang="en-US" sz="2200" b="1" i="1" dirty="0">
                <a:solidFill>
                  <a:schemeClr val="accent1">
                    <a:lumMod val="50000"/>
                  </a:schemeClr>
                </a:solidFill>
              </a:rPr>
              <a:t> </a:t>
            </a:r>
            <a:r>
              <a:rPr lang="en-US" altLang="en-US" sz="2200" b="1" i="1" dirty="0" err="1">
                <a:solidFill>
                  <a:schemeClr val="accent1">
                    <a:lumMod val="50000"/>
                  </a:schemeClr>
                </a:solidFill>
              </a:rPr>
              <a:t>yn</a:t>
            </a:r>
            <a:r>
              <a:rPr lang="en-US" altLang="en-US" sz="2200" b="1" i="1" dirty="0">
                <a:solidFill>
                  <a:schemeClr val="accent1">
                    <a:lumMod val="50000"/>
                  </a:schemeClr>
                </a:solidFill>
              </a:rPr>
              <a:t> </a:t>
            </a:r>
            <a:r>
              <a:rPr lang="en-US" altLang="en-US" sz="2200" b="1" i="1" dirty="0" err="1">
                <a:solidFill>
                  <a:schemeClr val="accent1">
                    <a:lumMod val="50000"/>
                  </a:schemeClr>
                </a:solidFill>
              </a:rPr>
              <a:t>ei</a:t>
            </a:r>
            <a:r>
              <a:rPr lang="en-US" altLang="en-US" sz="2200" b="1" i="1" dirty="0">
                <a:solidFill>
                  <a:schemeClr val="accent1">
                    <a:lumMod val="50000"/>
                  </a:schemeClr>
                </a:solidFill>
              </a:rPr>
              <a:t> </a:t>
            </a:r>
            <a:r>
              <a:rPr lang="en-US" altLang="en-US" sz="2200" b="1" i="1" dirty="0" err="1">
                <a:solidFill>
                  <a:schemeClr val="accent1">
                    <a:lumMod val="50000"/>
                  </a:schemeClr>
                </a:solidFill>
              </a:rPr>
              <a:t>wahanol</a:t>
            </a:r>
            <a:r>
              <a:rPr lang="en-US" altLang="en-US" sz="2200" b="1" i="1" dirty="0">
                <a:solidFill>
                  <a:schemeClr val="accent1">
                    <a:lumMod val="50000"/>
                  </a:schemeClr>
                </a:solidFill>
              </a:rPr>
              <a:t> </a:t>
            </a:r>
            <a:r>
              <a:rPr lang="en-US" altLang="en-US" sz="2200" b="1" i="1" dirty="0" err="1">
                <a:solidFill>
                  <a:schemeClr val="accent1">
                    <a:lumMod val="50000"/>
                  </a:schemeClr>
                </a:solidFill>
              </a:rPr>
              <a:t>ffurfiau</a:t>
            </a:r>
            <a:r>
              <a:rPr lang="en-US" altLang="en-US" sz="2200" b="1" i="1" dirty="0">
                <a:solidFill>
                  <a:schemeClr val="accent1">
                    <a:lumMod val="50000"/>
                  </a:schemeClr>
                </a:solidFill>
              </a:rPr>
              <a:t> </a:t>
            </a:r>
            <a:r>
              <a:rPr lang="en-US" altLang="en-US" sz="2200" b="1" i="1" dirty="0" err="1">
                <a:solidFill>
                  <a:schemeClr val="accent1">
                    <a:lumMod val="50000"/>
                  </a:schemeClr>
                </a:solidFill>
              </a:rPr>
              <a:t>yn</a:t>
            </a:r>
            <a:r>
              <a:rPr lang="en-US" altLang="en-US" sz="2200" b="1" i="1" dirty="0">
                <a:solidFill>
                  <a:schemeClr val="accent1">
                    <a:lumMod val="50000"/>
                  </a:schemeClr>
                </a:solidFill>
              </a:rPr>
              <a:t> </a:t>
            </a:r>
            <a:r>
              <a:rPr lang="en-US" altLang="en-US" sz="2200" b="1" i="1" dirty="0" err="1">
                <a:solidFill>
                  <a:schemeClr val="accent1">
                    <a:lumMod val="50000"/>
                  </a:schemeClr>
                </a:solidFill>
              </a:rPr>
              <a:t>ei</a:t>
            </a:r>
            <a:r>
              <a:rPr lang="en-US" altLang="en-US" sz="2200" b="1" i="1" dirty="0">
                <a:solidFill>
                  <a:schemeClr val="accent1">
                    <a:lumMod val="50000"/>
                  </a:schemeClr>
                </a:solidFill>
              </a:rPr>
              <a:t> </a:t>
            </a:r>
            <a:r>
              <a:rPr lang="en-US" altLang="en-US" sz="2200" b="1" i="1" dirty="0" err="1">
                <a:solidFill>
                  <a:schemeClr val="accent1">
                    <a:lumMod val="50000"/>
                  </a:schemeClr>
                </a:solidFill>
              </a:rPr>
              <a:t>chael</a:t>
            </a:r>
            <a:r>
              <a:rPr lang="en-US" altLang="en-US" sz="2200" b="1" i="1" dirty="0">
                <a:solidFill>
                  <a:schemeClr val="accent1">
                    <a:lumMod val="50000"/>
                  </a:schemeClr>
                </a:solidFill>
              </a:rPr>
              <a:t> hi </a:t>
            </a:r>
            <a:r>
              <a:rPr lang="en-US" altLang="en-US" sz="2200" b="1" i="1" dirty="0" err="1">
                <a:solidFill>
                  <a:schemeClr val="accent1">
                    <a:lumMod val="50000"/>
                  </a:schemeClr>
                </a:solidFill>
              </a:rPr>
              <a:t>mewn</a:t>
            </a:r>
            <a:r>
              <a:rPr lang="en-US" altLang="en-US" sz="2200" b="1" i="1" dirty="0">
                <a:solidFill>
                  <a:schemeClr val="accent1">
                    <a:lumMod val="50000"/>
                  </a:schemeClr>
                </a:solidFill>
              </a:rPr>
              <a:t> </a:t>
            </a:r>
            <a:r>
              <a:rPr lang="en-US" altLang="en-US" sz="2200" b="1" i="1" dirty="0" err="1">
                <a:solidFill>
                  <a:schemeClr val="accent1">
                    <a:lumMod val="50000"/>
                  </a:schemeClr>
                </a:solidFill>
              </a:rPr>
              <a:t>llawer</a:t>
            </a:r>
            <a:r>
              <a:rPr lang="en-US" altLang="en-US" sz="2200" b="1" i="1" dirty="0">
                <a:solidFill>
                  <a:schemeClr val="accent1">
                    <a:lumMod val="50000"/>
                  </a:schemeClr>
                </a:solidFill>
              </a:rPr>
              <a:t> </a:t>
            </a:r>
            <a:r>
              <a:rPr lang="en-US" altLang="en-US" sz="2200" b="1" i="1" dirty="0" err="1">
                <a:solidFill>
                  <a:schemeClr val="accent1">
                    <a:lumMod val="50000"/>
                  </a:schemeClr>
                </a:solidFill>
              </a:rPr>
              <a:t>o’i</a:t>
            </a:r>
            <a:r>
              <a:rPr lang="en-US" altLang="en-US" sz="2200" b="1" i="1" dirty="0">
                <a:solidFill>
                  <a:schemeClr val="accent1">
                    <a:lumMod val="50000"/>
                  </a:schemeClr>
                </a:solidFill>
              </a:rPr>
              <a:t> </a:t>
            </a:r>
            <a:r>
              <a:rPr lang="en-US" altLang="en-US" sz="2200" b="1" i="1" dirty="0" err="1">
                <a:solidFill>
                  <a:schemeClr val="accent1">
                    <a:lumMod val="50000"/>
                  </a:schemeClr>
                </a:solidFill>
              </a:rPr>
              <a:t>faledi</a:t>
            </a:r>
            <a:r>
              <a:rPr lang="en-US" altLang="en-US" sz="2200" b="1" i="1" dirty="0">
                <a:solidFill>
                  <a:schemeClr val="accent1">
                    <a:lumMod val="50000"/>
                  </a:schemeClr>
                </a:solidFill>
              </a:rPr>
              <a:t> </a:t>
            </a:r>
            <a:r>
              <a:rPr lang="en-US" altLang="en-US" sz="2200" b="1" i="1" dirty="0" err="1">
                <a:solidFill>
                  <a:schemeClr val="accent1">
                    <a:lumMod val="50000"/>
                  </a:schemeClr>
                </a:solidFill>
              </a:rPr>
              <a:t>a’i</a:t>
            </a:r>
            <a:r>
              <a:rPr lang="en-US" altLang="en-US" sz="2200" b="1" i="1" dirty="0">
                <a:solidFill>
                  <a:schemeClr val="accent1">
                    <a:lumMod val="50000"/>
                  </a:schemeClr>
                </a:solidFill>
              </a:rPr>
              <a:t> </a:t>
            </a:r>
            <a:r>
              <a:rPr lang="en-US" altLang="en-US" sz="2200" b="1" i="1" dirty="0" err="1">
                <a:solidFill>
                  <a:schemeClr val="accent1">
                    <a:lumMod val="50000"/>
                  </a:schemeClr>
                </a:solidFill>
              </a:rPr>
              <a:t>anterliwtiau</a:t>
            </a:r>
            <a:endParaRPr lang="en-US" altLang="en-US" sz="2200" b="1" i="1" dirty="0">
              <a:solidFill>
                <a:schemeClr val="accent1">
                  <a:lumMod val="50000"/>
                </a:schemeClr>
              </a:solidFill>
            </a:endParaRPr>
          </a:p>
        </p:txBody>
      </p:sp>
      <p:sp>
        <p:nvSpPr>
          <p:cNvPr id="37892" name="Rectangle 2">
            <a:extLst>
              <a:ext uri="{FF2B5EF4-FFF2-40B4-BE49-F238E27FC236}">
                <a16:creationId xmlns:a16="http://schemas.microsoft.com/office/drawing/2014/main" id="{9ABBED5B-EA62-5596-5129-57594D074138}"/>
              </a:ext>
            </a:extLst>
          </p:cNvPr>
          <p:cNvSpPr>
            <a:spLocks noChangeArrowheads="1"/>
          </p:cNvSpPr>
          <p:nvPr/>
        </p:nvSpPr>
        <p:spPr bwMode="auto">
          <a:xfrm>
            <a:off x="247649" y="2206764"/>
            <a:ext cx="6096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2400" dirty="0">
                <a:ea typeface="Calibri" panose="020F0502020204030204" pitchFamily="34" charset="0"/>
                <a:cs typeface="Times New Roman" panose="02020603050405020304" pitchFamily="18" charset="0"/>
              </a:rPr>
              <a:t>Seen here is a disdainful looking figure who wrote about the moral and social shortcomings of the times. Taxes, landlords and hypocrisy in various forms were topics of discussion in many of his ballads and interludes.</a:t>
            </a:r>
            <a:endParaRPr lang="en-US" altLang="en-US" sz="2400" dirty="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4F100B7-AEF5-0F61-83C2-1294FF5804E7}"/>
              </a:ext>
            </a:extLst>
          </p:cNvPr>
          <p:cNvSpPr txBox="1"/>
          <p:nvPr/>
        </p:nvSpPr>
        <p:spPr>
          <a:xfrm>
            <a:off x="237186" y="6139865"/>
            <a:ext cx="6649101" cy="646331"/>
          </a:xfrm>
          <a:prstGeom prst="rect">
            <a:avLst/>
          </a:prstGeom>
          <a:noFill/>
        </p:spPr>
        <p:txBody>
          <a:bodyPr wrap="square" rtlCol="0">
            <a:spAutoFit/>
          </a:bodyPr>
          <a:lstStyle/>
          <a:p>
            <a:r>
              <a:rPr lang="en-US" dirty="0"/>
              <a:t>https://</a:t>
            </a:r>
            <a:r>
              <a:rPr lang="en-US" dirty="0" err="1"/>
              <a:t>artuk.org</a:t>
            </a:r>
            <a:r>
              <a:rPr lang="en-US" dirty="0"/>
              <a:t>/discover/artworks/thomas-edwards-twm-or-nant-17391810-119965</a:t>
            </a:r>
          </a:p>
        </p:txBody>
      </p:sp>
      <p:pic>
        <p:nvPicPr>
          <p:cNvPr id="5" name="Picture 4">
            <a:extLst>
              <a:ext uri="{FF2B5EF4-FFF2-40B4-BE49-F238E27FC236}">
                <a16:creationId xmlns:a16="http://schemas.microsoft.com/office/drawing/2014/main" id="{E168AA64-D02C-65B0-40D1-1DAA874419E6}"/>
              </a:ext>
            </a:extLst>
          </p:cNvPr>
          <p:cNvPicPr>
            <a:picLocks noChangeAspect="1"/>
          </p:cNvPicPr>
          <p:nvPr/>
        </p:nvPicPr>
        <p:blipFill>
          <a:blip r:embed="rId2"/>
          <a:stretch>
            <a:fillRect/>
          </a:stretch>
        </p:blipFill>
        <p:spPr>
          <a:xfrm>
            <a:off x="6886287" y="121443"/>
            <a:ext cx="5137738" cy="661511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extBox 3">
            <a:extLst>
              <a:ext uri="{FF2B5EF4-FFF2-40B4-BE49-F238E27FC236}">
                <a16:creationId xmlns:a16="http://schemas.microsoft.com/office/drawing/2014/main" id="{4F9F63A7-72A0-139F-A3C1-60DB77A9E5C2}"/>
              </a:ext>
            </a:extLst>
          </p:cNvPr>
          <p:cNvSpPr txBox="1">
            <a:spLocks noChangeArrowheads="1"/>
          </p:cNvSpPr>
          <p:nvPr/>
        </p:nvSpPr>
        <p:spPr bwMode="auto">
          <a:xfrm>
            <a:off x="314325" y="125413"/>
            <a:ext cx="37068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3200"/>
              <a:t>Paris 1908</a:t>
            </a:r>
            <a:r>
              <a:rPr lang="en-US" altLang="en-US" sz="1800"/>
              <a:t>.</a:t>
            </a:r>
          </a:p>
        </p:txBody>
      </p:sp>
      <p:sp>
        <p:nvSpPr>
          <p:cNvPr id="38914" name="TextBox 4">
            <a:extLst>
              <a:ext uri="{FF2B5EF4-FFF2-40B4-BE49-F238E27FC236}">
                <a16:creationId xmlns:a16="http://schemas.microsoft.com/office/drawing/2014/main" id="{8517A095-4CC6-39C1-C5DE-B93A392A7962}"/>
              </a:ext>
            </a:extLst>
          </p:cNvPr>
          <p:cNvSpPr txBox="1">
            <a:spLocks noChangeArrowheads="1"/>
          </p:cNvSpPr>
          <p:nvPr/>
        </p:nvSpPr>
        <p:spPr bwMode="auto">
          <a:xfrm flipH="1">
            <a:off x="6113463" y="115888"/>
            <a:ext cx="26336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3200"/>
              <a:t>Wales 1908.</a:t>
            </a:r>
          </a:p>
        </p:txBody>
      </p:sp>
      <p:pic>
        <p:nvPicPr>
          <p:cNvPr id="38915" name="Picture 6" descr="salem 1908 Curnew Vosperjpg.jpg">
            <a:extLst>
              <a:ext uri="{FF2B5EF4-FFF2-40B4-BE49-F238E27FC236}">
                <a16:creationId xmlns:a16="http://schemas.microsoft.com/office/drawing/2014/main" id="{1FD96129-F0D7-D6A3-23CD-385AB1AE637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03953" y="700088"/>
            <a:ext cx="4886344" cy="512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TextBox 8">
            <a:extLst>
              <a:ext uri="{FF2B5EF4-FFF2-40B4-BE49-F238E27FC236}">
                <a16:creationId xmlns:a16="http://schemas.microsoft.com/office/drawing/2014/main" id="{436ECB9C-2CB7-2A17-2EBE-DC4934C3B34C}"/>
              </a:ext>
            </a:extLst>
          </p:cNvPr>
          <p:cNvSpPr txBox="1">
            <a:spLocks noChangeArrowheads="1"/>
          </p:cNvSpPr>
          <p:nvPr/>
        </p:nvSpPr>
        <p:spPr bwMode="auto">
          <a:xfrm>
            <a:off x="147697" y="6153120"/>
            <a:ext cx="492283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000" dirty="0">
                <a:latin typeface="+mn-lt"/>
              </a:rPr>
              <a:t>Picasso  (1908) </a:t>
            </a:r>
            <a:r>
              <a:rPr lang="en-US" altLang="en-US" sz="2000" i="1" dirty="0">
                <a:latin typeface="+mn-lt"/>
              </a:rPr>
              <a:t>Woman with Fan.</a:t>
            </a:r>
            <a:r>
              <a:rPr lang="en-US" altLang="en-US" sz="2000" dirty="0">
                <a:latin typeface="+mn-lt"/>
              </a:rPr>
              <a:t> </a:t>
            </a:r>
          </a:p>
        </p:txBody>
      </p:sp>
      <p:sp>
        <p:nvSpPr>
          <p:cNvPr id="38918" name="TextBox 9">
            <a:extLst>
              <a:ext uri="{FF2B5EF4-FFF2-40B4-BE49-F238E27FC236}">
                <a16:creationId xmlns:a16="http://schemas.microsoft.com/office/drawing/2014/main" id="{727D1F6B-B9EF-2F38-4275-0EC7FFBD53E7}"/>
              </a:ext>
            </a:extLst>
          </p:cNvPr>
          <p:cNvSpPr txBox="1">
            <a:spLocks noChangeArrowheads="1"/>
          </p:cNvSpPr>
          <p:nvPr/>
        </p:nvSpPr>
        <p:spPr bwMode="auto">
          <a:xfrm>
            <a:off x="6113463" y="5953065"/>
            <a:ext cx="498792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000" dirty="0">
                <a:latin typeface="+mn-lt"/>
              </a:rPr>
              <a:t> Sydney Curnow Vosper (1908) </a:t>
            </a:r>
            <a:r>
              <a:rPr lang="en-US" altLang="en-US" sz="2000" i="1" dirty="0">
                <a:latin typeface="+mn-lt"/>
              </a:rPr>
              <a:t>Salem</a:t>
            </a:r>
            <a:endParaRPr lang="en-US" altLang="en-US" sz="2000" dirty="0">
              <a:latin typeface="+mn-lt"/>
            </a:endParaRPr>
          </a:p>
        </p:txBody>
      </p:sp>
      <p:sp>
        <p:nvSpPr>
          <p:cNvPr id="2" name="TextBox 1">
            <a:extLst>
              <a:ext uri="{FF2B5EF4-FFF2-40B4-BE49-F238E27FC236}">
                <a16:creationId xmlns:a16="http://schemas.microsoft.com/office/drawing/2014/main" id="{E2343427-EB3F-F609-E5AD-A049BFB6AEC2}"/>
              </a:ext>
            </a:extLst>
          </p:cNvPr>
          <p:cNvSpPr txBox="1"/>
          <p:nvPr/>
        </p:nvSpPr>
        <p:spPr>
          <a:xfrm>
            <a:off x="160338" y="6507162"/>
            <a:ext cx="4083169" cy="369332"/>
          </a:xfrm>
          <a:prstGeom prst="rect">
            <a:avLst/>
          </a:prstGeom>
          <a:noFill/>
        </p:spPr>
        <p:txBody>
          <a:bodyPr wrap="none" rtlCol="0">
            <a:spAutoFit/>
          </a:bodyPr>
          <a:lstStyle/>
          <a:p>
            <a:r>
              <a:rPr lang="en-US" dirty="0"/>
              <a:t>http://</a:t>
            </a:r>
            <a:r>
              <a:rPr lang="en-US" dirty="0" err="1"/>
              <a:t>artrussia.ru</a:t>
            </a:r>
            <a:r>
              <a:rPr lang="en-US" dirty="0"/>
              <a:t>/</a:t>
            </a:r>
            <a:r>
              <a:rPr lang="en-US" dirty="0" err="1"/>
              <a:t>en</a:t>
            </a:r>
            <a:r>
              <a:rPr lang="en-US" dirty="0"/>
              <a:t>/</a:t>
            </a:r>
            <a:r>
              <a:rPr lang="en-US" dirty="0" err="1"/>
              <a:t>picture_rarity</a:t>
            </a:r>
            <a:r>
              <a:rPr lang="en-US" dirty="0"/>
              <a:t>/381</a:t>
            </a:r>
          </a:p>
        </p:txBody>
      </p:sp>
      <p:pic>
        <p:nvPicPr>
          <p:cNvPr id="4" name="Picture 3">
            <a:extLst>
              <a:ext uri="{FF2B5EF4-FFF2-40B4-BE49-F238E27FC236}">
                <a16:creationId xmlns:a16="http://schemas.microsoft.com/office/drawing/2014/main" id="{5730A405-67FB-DC9D-02FE-9C4FDD43DD39}"/>
              </a:ext>
            </a:extLst>
          </p:cNvPr>
          <p:cNvPicPr>
            <a:picLocks noChangeAspect="1"/>
          </p:cNvPicPr>
          <p:nvPr/>
        </p:nvPicPr>
        <p:blipFill>
          <a:blip r:embed="rId3"/>
          <a:stretch>
            <a:fillRect/>
          </a:stretch>
        </p:blipFill>
        <p:spPr>
          <a:xfrm>
            <a:off x="1001703" y="700088"/>
            <a:ext cx="3512403" cy="5389877"/>
          </a:xfrm>
          <a:prstGeom prst="rect">
            <a:avLst/>
          </a:prstGeom>
        </p:spPr>
      </p:pic>
      <p:sp>
        <p:nvSpPr>
          <p:cNvPr id="6" name="TextBox 5">
            <a:extLst>
              <a:ext uri="{FF2B5EF4-FFF2-40B4-BE49-F238E27FC236}">
                <a16:creationId xmlns:a16="http://schemas.microsoft.com/office/drawing/2014/main" id="{F99B62EC-83DB-637B-3FDA-32F7F3AD0EBB}"/>
              </a:ext>
            </a:extLst>
          </p:cNvPr>
          <p:cNvSpPr txBox="1"/>
          <p:nvPr/>
        </p:nvSpPr>
        <p:spPr>
          <a:xfrm>
            <a:off x="5089535" y="6322496"/>
            <a:ext cx="7102465" cy="369332"/>
          </a:xfrm>
          <a:prstGeom prst="rect">
            <a:avLst/>
          </a:prstGeom>
          <a:noFill/>
        </p:spPr>
        <p:txBody>
          <a:bodyPr wrap="square">
            <a:spAutoFit/>
          </a:bodyPr>
          <a:lstStyle/>
          <a:p>
            <a:r>
              <a:rPr lang="en-GB" b="0" i="0" u="sng" dirty="0">
                <a:solidFill>
                  <a:srgbClr val="3366CC"/>
                </a:solidFill>
                <a:effectLst/>
                <a:latin typeface="Arial" panose="020B0604020202020204" pitchFamily="34" charset="0"/>
                <a:hlinkClick r:id="rId4"/>
              </a:rPr>
              <a:t>http://www.liverpoolmuseums.org.uk/ladylever/collections/salem.asp</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Box 2">
            <a:extLst>
              <a:ext uri="{FF2B5EF4-FFF2-40B4-BE49-F238E27FC236}">
                <a16:creationId xmlns:a16="http://schemas.microsoft.com/office/drawing/2014/main" id="{D47D387E-7B40-5E57-79A1-902B1F28CFC8}"/>
              </a:ext>
            </a:extLst>
          </p:cNvPr>
          <p:cNvSpPr txBox="1">
            <a:spLocks noChangeArrowheads="1"/>
          </p:cNvSpPr>
          <p:nvPr/>
        </p:nvSpPr>
        <p:spPr bwMode="auto">
          <a:xfrm>
            <a:off x="7258050" y="5517631"/>
            <a:ext cx="491966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000" dirty="0">
                <a:latin typeface="+mn-lt"/>
                <a:cs typeface="Arial" panose="020B0604020202020204" pitchFamily="34" charset="0"/>
              </a:rPr>
              <a:t>John (c.1907) </a:t>
            </a:r>
            <a:r>
              <a:rPr lang="en-US" altLang="en-US" sz="2000" i="1" dirty="0">
                <a:latin typeface="+mn-lt"/>
                <a:cs typeface="Arial" panose="020B0604020202020204" pitchFamily="34" charset="0"/>
              </a:rPr>
              <a:t>Corner of the Artist’s Room in Paris </a:t>
            </a:r>
            <a:r>
              <a:rPr lang="en-US" altLang="en-US" sz="2000" dirty="0">
                <a:latin typeface="+mn-lt"/>
              </a:rPr>
              <a:t>[oil on canvas/ </a:t>
            </a:r>
            <a:r>
              <a:rPr lang="en-US" altLang="en-US" sz="2000" i="1" dirty="0" err="1">
                <a:latin typeface="+mn-lt"/>
                <a:cs typeface="Arial" panose="020B0604020202020204" pitchFamily="34" charset="0"/>
              </a:rPr>
              <a:t>Olew</a:t>
            </a:r>
            <a:r>
              <a:rPr lang="en-US" altLang="en-US" sz="2000" i="1" dirty="0">
                <a:latin typeface="+mn-lt"/>
                <a:cs typeface="Arial" panose="020B0604020202020204" pitchFamily="34" charset="0"/>
              </a:rPr>
              <a:t> </a:t>
            </a:r>
            <a:r>
              <a:rPr lang="en-US" altLang="en-US" sz="2000" i="1" dirty="0" err="1">
                <a:latin typeface="+mn-lt"/>
                <a:cs typeface="Arial" panose="020B0604020202020204" pitchFamily="34" charset="0"/>
              </a:rPr>
              <a:t>ar</a:t>
            </a:r>
            <a:r>
              <a:rPr lang="en-US" altLang="en-US" sz="2000" i="1" dirty="0">
                <a:latin typeface="+mn-lt"/>
                <a:cs typeface="Arial" panose="020B0604020202020204" pitchFamily="34" charset="0"/>
              </a:rPr>
              <a:t> </a:t>
            </a:r>
            <a:r>
              <a:rPr lang="en-US" altLang="en-US" sz="2000" i="1" dirty="0" err="1">
                <a:latin typeface="+mn-lt"/>
                <a:cs typeface="Arial" panose="020B0604020202020204" pitchFamily="34" charset="0"/>
              </a:rPr>
              <a:t>Gynfas</a:t>
            </a:r>
            <a:r>
              <a:rPr lang="en-US" altLang="en-US" sz="2000" i="1" dirty="0">
                <a:latin typeface="+mn-lt"/>
                <a:cs typeface="Arial" panose="020B0604020202020204" pitchFamily="34" charset="0"/>
              </a:rPr>
              <a:t>.</a:t>
            </a:r>
            <a:endParaRPr lang="en-US" altLang="en-US" sz="2000" dirty="0">
              <a:latin typeface="+mn-lt"/>
              <a:cs typeface="Arial" panose="020B0604020202020204" pitchFamily="34" charset="0"/>
            </a:endParaRPr>
          </a:p>
        </p:txBody>
      </p:sp>
      <p:sp>
        <p:nvSpPr>
          <p:cNvPr id="41988" name="TextBox 4">
            <a:extLst>
              <a:ext uri="{FF2B5EF4-FFF2-40B4-BE49-F238E27FC236}">
                <a16:creationId xmlns:a16="http://schemas.microsoft.com/office/drawing/2014/main" id="{DC91C10B-8861-AA9A-B705-CE8DF94E1EF2}"/>
              </a:ext>
            </a:extLst>
          </p:cNvPr>
          <p:cNvSpPr txBox="1">
            <a:spLocks noChangeArrowheads="1"/>
          </p:cNvSpPr>
          <p:nvPr/>
        </p:nvSpPr>
        <p:spPr bwMode="auto">
          <a:xfrm>
            <a:off x="193675" y="4215253"/>
            <a:ext cx="68707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r>
              <a:rPr lang="en-US" altLang="en-US" sz="2000" i="1" dirty="0">
                <a:latin typeface="+mn-lt"/>
                <a:cs typeface="Arial" panose="020B0604020202020204" pitchFamily="34" charset="0"/>
              </a:rPr>
              <a:t>John (</a:t>
            </a:r>
            <a:r>
              <a:rPr lang="en-US" altLang="en-US" sz="2000" dirty="0">
                <a:latin typeface="+mn-lt"/>
              </a:rPr>
              <a:t>c.1928) </a:t>
            </a:r>
            <a:r>
              <a:rPr lang="en-US" altLang="en-US" sz="2000" i="1" dirty="0">
                <a:latin typeface="+mn-lt"/>
              </a:rPr>
              <a:t>J</a:t>
            </a:r>
            <a:r>
              <a:rPr lang="en-US" altLang="en-US" sz="2000" i="1" dirty="0">
                <a:latin typeface="+mn-lt"/>
                <a:cs typeface="Arial" panose="020B0604020202020204" pitchFamily="34" charset="0"/>
              </a:rPr>
              <a:t>apanese Doll </a:t>
            </a:r>
            <a:r>
              <a:rPr lang="en-US" altLang="en-US" sz="2000" dirty="0">
                <a:latin typeface="+mn-lt"/>
              </a:rPr>
              <a:t>[Oil on canvas/</a:t>
            </a:r>
            <a:r>
              <a:rPr lang="en-US" altLang="en-US" sz="2000" i="1" dirty="0" err="1">
                <a:latin typeface="+mn-lt"/>
                <a:cs typeface="Arial" panose="020B0604020202020204" pitchFamily="34" charset="0"/>
              </a:rPr>
              <a:t>Olew</a:t>
            </a:r>
            <a:r>
              <a:rPr lang="en-US" altLang="en-US" sz="2000" i="1" dirty="0">
                <a:latin typeface="+mn-lt"/>
                <a:cs typeface="Arial" panose="020B0604020202020204" pitchFamily="34" charset="0"/>
              </a:rPr>
              <a:t> </a:t>
            </a:r>
            <a:r>
              <a:rPr lang="en-US" altLang="en-US" sz="2000" i="1" dirty="0" err="1">
                <a:latin typeface="+mn-lt"/>
                <a:cs typeface="Arial" panose="020B0604020202020204" pitchFamily="34" charset="0"/>
              </a:rPr>
              <a:t>ar</a:t>
            </a:r>
            <a:r>
              <a:rPr lang="en-US" altLang="en-US" sz="2000" i="1" dirty="0">
                <a:latin typeface="+mn-lt"/>
                <a:cs typeface="Arial" panose="020B0604020202020204" pitchFamily="34" charset="0"/>
              </a:rPr>
              <a:t> </a:t>
            </a:r>
            <a:r>
              <a:rPr lang="en-US" altLang="en-US" sz="2000" i="1" dirty="0" err="1">
                <a:latin typeface="+mn-lt"/>
                <a:cs typeface="Arial" panose="020B0604020202020204" pitchFamily="34" charset="0"/>
              </a:rPr>
              <a:t>Gynfas</a:t>
            </a:r>
            <a:r>
              <a:rPr lang="en-US" altLang="en-US" sz="2000" i="1" dirty="0">
                <a:latin typeface="+mn-lt"/>
                <a:cs typeface="Arial" panose="020B0604020202020204" pitchFamily="34" charset="0"/>
              </a:rPr>
              <a:t>] </a:t>
            </a:r>
            <a:r>
              <a:rPr lang="en-US" altLang="en-US" sz="1400" i="1" dirty="0">
                <a:latin typeface="+mn-lt"/>
                <a:cs typeface="Arial" panose="020B0604020202020204" pitchFamily="34" charset="0"/>
              </a:rPr>
              <a:t>https://</a:t>
            </a:r>
            <a:r>
              <a:rPr lang="en-US" altLang="en-US" sz="1400" i="1" dirty="0" err="1">
                <a:latin typeface="+mn-lt"/>
                <a:cs typeface="Arial" panose="020B0604020202020204" pitchFamily="34" charset="0"/>
              </a:rPr>
              <a:t>museum.wales</a:t>
            </a:r>
            <a:r>
              <a:rPr lang="en-US" altLang="en-US" sz="1400" i="1" dirty="0">
                <a:latin typeface="+mn-lt"/>
                <a:cs typeface="Arial" panose="020B0604020202020204" pitchFamily="34" charset="0"/>
              </a:rPr>
              <a:t>/art/online/?action=</a:t>
            </a:r>
            <a:r>
              <a:rPr lang="en-US" altLang="en-US" sz="1400" i="1" dirty="0" err="1">
                <a:latin typeface="+mn-lt"/>
                <a:cs typeface="Arial" panose="020B0604020202020204" pitchFamily="34" charset="0"/>
              </a:rPr>
              <a:t>show_item&amp;item</a:t>
            </a:r>
            <a:r>
              <a:rPr lang="en-US" altLang="en-US" sz="1400" i="1" dirty="0">
                <a:latin typeface="+mn-lt"/>
                <a:cs typeface="Arial" panose="020B0604020202020204" pitchFamily="34" charset="0"/>
              </a:rPr>
              <a:t>=2373</a:t>
            </a:r>
          </a:p>
        </p:txBody>
      </p:sp>
      <p:sp>
        <p:nvSpPr>
          <p:cNvPr id="41989" name="TextBox 5">
            <a:extLst>
              <a:ext uri="{FF2B5EF4-FFF2-40B4-BE49-F238E27FC236}">
                <a16:creationId xmlns:a16="http://schemas.microsoft.com/office/drawing/2014/main" id="{B2341C0F-9E28-8F08-90D7-A33C63969178}"/>
              </a:ext>
            </a:extLst>
          </p:cNvPr>
          <p:cNvSpPr txBox="1">
            <a:spLocks noChangeArrowheads="1"/>
          </p:cNvSpPr>
          <p:nvPr/>
        </p:nvSpPr>
        <p:spPr bwMode="auto">
          <a:xfrm>
            <a:off x="0" y="5116513"/>
            <a:ext cx="70643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600" dirty="0"/>
              <a:t>Gwen John was known as the sister of the more famous Augustus, but, as he predicted, her critical acclaim now outstrips his. The flamboyant Gus now looks shallow and hearty. The recessive Gwen is a reclusive, introspective, obsessive talent in the true Modernist </a:t>
            </a:r>
            <a:r>
              <a:rPr lang="en-US" altLang="en-US" sz="1600" dirty="0" err="1"/>
              <a:t>mould</a:t>
            </a:r>
            <a:r>
              <a:rPr lang="en-US" altLang="en-US" sz="1600" dirty="0"/>
              <a:t>. She painted the same subject repeatedly, pursuing small differences, a </a:t>
            </a:r>
            <a:r>
              <a:rPr lang="en-US" altLang="en-US" sz="1600" dirty="0" err="1"/>
              <a:t>Morandi</a:t>
            </a:r>
            <a:r>
              <a:rPr lang="en-US" altLang="en-US" sz="1600" dirty="0"/>
              <a:t> of the solitary female figure. </a:t>
            </a:r>
          </a:p>
          <a:p>
            <a:pPr>
              <a:spcBef>
                <a:spcPct val="0"/>
              </a:spcBef>
              <a:buFontTx/>
              <a:buNone/>
            </a:pPr>
            <a:r>
              <a:rPr lang="en-US" altLang="en-US" sz="1600" dirty="0"/>
              <a:t>Tom Lubbock. </a:t>
            </a:r>
            <a:r>
              <a:rPr lang="en-US" altLang="en-US" sz="1600" dirty="0" err="1"/>
              <a:t>arts@independant.co.uk</a:t>
            </a:r>
            <a:endParaRPr lang="en-US" altLang="en-US" sz="1600" dirty="0"/>
          </a:p>
        </p:txBody>
      </p:sp>
      <p:sp>
        <p:nvSpPr>
          <p:cNvPr id="41990" name="TextBox 1">
            <a:extLst>
              <a:ext uri="{FF2B5EF4-FFF2-40B4-BE49-F238E27FC236}">
                <a16:creationId xmlns:a16="http://schemas.microsoft.com/office/drawing/2014/main" id="{52F0F1BB-E64C-5CC4-E606-00BBE7BC71F6}"/>
              </a:ext>
            </a:extLst>
          </p:cNvPr>
          <p:cNvSpPr txBox="1">
            <a:spLocks noChangeArrowheads="1"/>
          </p:cNvSpPr>
          <p:nvPr/>
        </p:nvSpPr>
        <p:spPr bwMode="auto">
          <a:xfrm>
            <a:off x="7064375" y="52388"/>
            <a:ext cx="5113338"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a:t>Gwen John (1876 - 1939)</a:t>
            </a:r>
          </a:p>
          <a:p>
            <a:pPr>
              <a:spcBef>
                <a:spcPct val="0"/>
              </a:spcBef>
              <a:buFontTx/>
              <a:buNone/>
            </a:pPr>
            <a:r>
              <a:rPr lang="en-US" altLang="en-US"/>
              <a:t> </a:t>
            </a:r>
          </a:p>
        </p:txBody>
      </p:sp>
      <p:pic>
        <p:nvPicPr>
          <p:cNvPr id="3" name="Picture 2">
            <a:extLst>
              <a:ext uri="{FF2B5EF4-FFF2-40B4-BE49-F238E27FC236}">
                <a16:creationId xmlns:a16="http://schemas.microsoft.com/office/drawing/2014/main" id="{53CB4C29-1C06-DEC2-7128-C2092AD54CA5}"/>
              </a:ext>
            </a:extLst>
          </p:cNvPr>
          <p:cNvPicPr>
            <a:picLocks noChangeAspect="1"/>
          </p:cNvPicPr>
          <p:nvPr/>
        </p:nvPicPr>
        <p:blipFill>
          <a:blip r:embed="rId2"/>
          <a:stretch>
            <a:fillRect/>
          </a:stretch>
        </p:blipFill>
        <p:spPr>
          <a:xfrm>
            <a:off x="387350" y="170406"/>
            <a:ext cx="4740276" cy="3851474"/>
          </a:xfrm>
          <a:prstGeom prst="rect">
            <a:avLst/>
          </a:prstGeom>
        </p:spPr>
      </p:pic>
      <p:pic>
        <p:nvPicPr>
          <p:cNvPr id="5" name="Picture 4">
            <a:extLst>
              <a:ext uri="{FF2B5EF4-FFF2-40B4-BE49-F238E27FC236}">
                <a16:creationId xmlns:a16="http://schemas.microsoft.com/office/drawing/2014/main" id="{E63433AC-60DA-BA9F-BF55-F3D3EE500FD1}"/>
              </a:ext>
            </a:extLst>
          </p:cNvPr>
          <p:cNvPicPr>
            <a:picLocks noChangeAspect="1"/>
          </p:cNvPicPr>
          <p:nvPr/>
        </p:nvPicPr>
        <p:blipFill>
          <a:blip r:embed="rId3"/>
          <a:stretch>
            <a:fillRect/>
          </a:stretch>
        </p:blipFill>
        <p:spPr>
          <a:xfrm>
            <a:off x="7258050" y="591344"/>
            <a:ext cx="3930650" cy="4895163"/>
          </a:xfrm>
          <a:prstGeom prst="rect">
            <a:avLst/>
          </a:prstGeom>
        </p:spPr>
      </p:pic>
      <p:sp>
        <p:nvSpPr>
          <p:cNvPr id="7" name="TextBox 6">
            <a:extLst>
              <a:ext uri="{FF2B5EF4-FFF2-40B4-BE49-F238E27FC236}">
                <a16:creationId xmlns:a16="http://schemas.microsoft.com/office/drawing/2014/main" id="{97224146-E85E-6CE2-6CC9-46971C4CA593}"/>
              </a:ext>
            </a:extLst>
          </p:cNvPr>
          <p:cNvSpPr txBox="1"/>
          <p:nvPr/>
        </p:nvSpPr>
        <p:spPr>
          <a:xfrm>
            <a:off x="6646069" y="6409174"/>
            <a:ext cx="6143624" cy="276999"/>
          </a:xfrm>
          <a:prstGeom prst="rect">
            <a:avLst/>
          </a:prstGeom>
          <a:noFill/>
        </p:spPr>
        <p:txBody>
          <a:bodyPr wrap="square">
            <a:spAutoFit/>
          </a:bodyPr>
          <a:lstStyle/>
          <a:p>
            <a:r>
              <a:rPr lang="en-US" sz="1200" dirty="0"/>
              <a:t>https://</a:t>
            </a:r>
            <a:r>
              <a:rPr lang="en-US" sz="1200" dirty="0" err="1"/>
              <a:t>artuk.org</a:t>
            </a:r>
            <a:r>
              <a:rPr lang="en-US" sz="1200" dirty="0"/>
              <a:t>/discover/artworks/a-corner-of-the-artists-room-in-paris-116863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Box 2">
            <a:extLst>
              <a:ext uri="{FF2B5EF4-FFF2-40B4-BE49-F238E27FC236}">
                <a16:creationId xmlns:a16="http://schemas.microsoft.com/office/drawing/2014/main" id="{1DA8724F-C2BF-E5F2-0BFD-12DC30C1A01F}"/>
              </a:ext>
            </a:extLst>
          </p:cNvPr>
          <p:cNvSpPr txBox="1">
            <a:spLocks noChangeArrowheads="1"/>
          </p:cNvSpPr>
          <p:nvPr/>
        </p:nvSpPr>
        <p:spPr bwMode="auto">
          <a:xfrm>
            <a:off x="681504" y="6011386"/>
            <a:ext cx="622935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000" dirty="0">
                <a:latin typeface="Arial" panose="020B0604020202020204" pitchFamily="34" charset="0"/>
                <a:cs typeface="Arial" panose="020B0604020202020204" pitchFamily="34" charset="0"/>
              </a:rPr>
              <a:t>Christopher Williams (1873-1934)  (1915) </a:t>
            </a:r>
            <a:r>
              <a:rPr lang="en-US" altLang="en-US" sz="2000" i="1" dirty="0" err="1">
                <a:latin typeface="Arial" panose="020B0604020202020204" pitchFamily="34" charset="0"/>
                <a:cs typeface="Arial" panose="020B0604020202020204" pitchFamily="34" charset="0"/>
              </a:rPr>
              <a:t>Branwen</a:t>
            </a:r>
            <a:r>
              <a:rPr lang="en-US" altLang="en-US" sz="2000" dirty="0">
                <a:latin typeface="Arial" panose="020B0604020202020204" pitchFamily="34" charset="0"/>
                <a:cs typeface="Arial" panose="020B0604020202020204" pitchFamily="34" charset="0"/>
              </a:rPr>
              <a:t>. </a:t>
            </a:r>
          </a:p>
        </p:txBody>
      </p:sp>
      <p:sp>
        <p:nvSpPr>
          <p:cNvPr id="43012" name="TextBox 5">
            <a:extLst>
              <a:ext uri="{FF2B5EF4-FFF2-40B4-BE49-F238E27FC236}">
                <a16:creationId xmlns:a16="http://schemas.microsoft.com/office/drawing/2014/main" id="{E1B8EDAE-CB49-73C4-19CE-C432E3589442}"/>
              </a:ext>
            </a:extLst>
          </p:cNvPr>
          <p:cNvSpPr txBox="1">
            <a:spLocks noChangeArrowheads="1"/>
          </p:cNvSpPr>
          <p:nvPr/>
        </p:nvSpPr>
        <p:spPr bwMode="auto">
          <a:xfrm>
            <a:off x="7477547" y="5573494"/>
            <a:ext cx="40941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dirty="0">
                <a:latin typeface="Arial" panose="020B0604020202020204" pitchFamily="34" charset="0"/>
                <a:cs typeface="Arial" panose="020B0604020202020204" pitchFamily="34" charset="0"/>
              </a:rPr>
              <a:t>Christopher Williams (1911) </a:t>
            </a:r>
            <a:r>
              <a:rPr lang="en-US" altLang="en-US" sz="1800" i="1" dirty="0" err="1">
                <a:latin typeface="Arial" panose="020B0604020202020204" pitchFamily="34" charset="0"/>
                <a:cs typeface="Arial" panose="020B0604020202020204" pitchFamily="34" charset="0"/>
              </a:rPr>
              <a:t>Deffroad</a:t>
            </a:r>
            <a:r>
              <a:rPr lang="en-US" altLang="en-US" sz="1800" i="1" dirty="0">
                <a:latin typeface="Arial" panose="020B0604020202020204" pitchFamily="34" charset="0"/>
                <a:cs typeface="Arial" panose="020B0604020202020204" pitchFamily="34" charset="0"/>
              </a:rPr>
              <a:t> Cymru (The Awakening of Wales)</a:t>
            </a:r>
          </a:p>
        </p:txBody>
      </p:sp>
      <p:pic>
        <p:nvPicPr>
          <p:cNvPr id="3" name="Picture 2">
            <a:extLst>
              <a:ext uri="{FF2B5EF4-FFF2-40B4-BE49-F238E27FC236}">
                <a16:creationId xmlns:a16="http://schemas.microsoft.com/office/drawing/2014/main" id="{083CD383-85DE-DEC0-80E9-428013C9A3BD}"/>
              </a:ext>
            </a:extLst>
          </p:cNvPr>
          <p:cNvPicPr>
            <a:picLocks noChangeAspect="1"/>
          </p:cNvPicPr>
          <p:nvPr/>
        </p:nvPicPr>
        <p:blipFill>
          <a:blip r:embed="rId2"/>
          <a:stretch>
            <a:fillRect/>
          </a:stretch>
        </p:blipFill>
        <p:spPr>
          <a:xfrm>
            <a:off x="871538" y="119043"/>
            <a:ext cx="5224462" cy="5831958"/>
          </a:xfrm>
          <a:prstGeom prst="rect">
            <a:avLst/>
          </a:prstGeom>
        </p:spPr>
      </p:pic>
      <p:sp>
        <p:nvSpPr>
          <p:cNvPr id="4" name="TextBox 3">
            <a:extLst>
              <a:ext uri="{FF2B5EF4-FFF2-40B4-BE49-F238E27FC236}">
                <a16:creationId xmlns:a16="http://schemas.microsoft.com/office/drawing/2014/main" id="{5492072A-B861-BE7D-C733-C7EBB4564566}"/>
              </a:ext>
            </a:extLst>
          </p:cNvPr>
          <p:cNvSpPr txBox="1"/>
          <p:nvPr/>
        </p:nvSpPr>
        <p:spPr>
          <a:xfrm>
            <a:off x="1020044" y="6387931"/>
            <a:ext cx="4261103" cy="307777"/>
          </a:xfrm>
          <a:prstGeom prst="rect">
            <a:avLst/>
          </a:prstGeom>
          <a:noFill/>
        </p:spPr>
        <p:txBody>
          <a:bodyPr wrap="none" rtlCol="0">
            <a:spAutoFit/>
          </a:bodyPr>
          <a:lstStyle/>
          <a:p>
            <a:r>
              <a:rPr lang="en-US" sz="1400" dirty="0"/>
              <a:t>https://</a:t>
            </a:r>
            <a:r>
              <a:rPr lang="en-US" sz="1400" dirty="0" err="1"/>
              <a:t>artuk.org</a:t>
            </a:r>
            <a:r>
              <a:rPr lang="en-US" sz="1400" dirty="0"/>
              <a:t>/discover/artworks/branwen-227437</a:t>
            </a:r>
          </a:p>
        </p:txBody>
      </p:sp>
      <p:pic>
        <p:nvPicPr>
          <p:cNvPr id="6" name="Picture 5">
            <a:extLst>
              <a:ext uri="{FF2B5EF4-FFF2-40B4-BE49-F238E27FC236}">
                <a16:creationId xmlns:a16="http://schemas.microsoft.com/office/drawing/2014/main" id="{BFE2BDA7-7581-E0E1-927D-760335C4A686}"/>
              </a:ext>
            </a:extLst>
          </p:cNvPr>
          <p:cNvPicPr>
            <a:picLocks noChangeAspect="1"/>
          </p:cNvPicPr>
          <p:nvPr/>
        </p:nvPicPr>
        <p:blipFill>
          <a:blip r:embed="rId3"/>
          <a:stretch>
            <a:fillRect/>
          </a:stretch>
        </p:blipFill>
        <p:spPr>
          <a:xfrm>
            <a:off x="7945437" y="160089"/>
            <a:ext cx="3158385" cy="5286375"/>
          </a:xfrm>
          <a:prstGeom prst="rect">
            <a:avLst/>
          </a:prstGeom>
        </p:spPr>
      </p:pic>
      <p:sp>
        <p:nvSpPr>
          <p:cNvPr id="8" name="TextBox 7">
            <a:extLst>
              <a:ext uri="{FF2B5EF4-FFF2-40B4-BE49-F238E27FC236}">
                <a16:creationId xmlns:a16="http://schemas.microsoft.com/office/drawing/2014/main" id="{4209A25E-9B6C-3EA9-1079-1318CE29161B}"/>
              </a:ext>
            </a:extLst>
          </p:cNvPr>
          <p:cNvSpPr txBox="1"/>
          <p:nvPr/>
        </p:nvSpPr>
        <p:spPr>
          <a:xfrm>
            <a:off x="6910854" y="6280210"/>
            <a:ext cx="5227547" cy="523220"/>
          </a:xfrm>
          <a:prstGeom prst="rect">
            <a:avLst/>
          </a:prstGeom>
          <a:noFill/>
        </p:spPr>
        <p:txBody>
          <a:bodyPr wrap="square">
            <a:spAutoFit/>
          </a:bodyPr>
          <a:lstStyle/>
          <a:p>
            <a:r>
              <a:rPr lang="en-US" sz="1400" dirty="0"/>
              <a:t>https://</a:t>
            </a:r>
            <a:r>
              <a:rPr lang="en-US" sz="1400" dirty="0" err="1"/>
              <a:t>artuk.org</a:t>
            </a:r>
            <a:r>
              <a:rPr lang="en-US" sz="1400" dirty="0"/>
              <a:t>/discover/artworks/deffroad-cymru-the-awakening-of-wales-178346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71AC33C-240F-4B22-5F6F-9C3B7F55F4D2}"/>
              </a:ext>
            </a:extLst>
          </p:cNvPr>
          <p:cNvSpPr>
            <a:spLocks noChangeArrowheads="1"/>
          </p:cNvSpPr>
          <p:nvPr/>
        </p:nvSpPr>
        <p:spPr bwMode="auto">
          <a:xfrm>
            <a:off x="185737" y="5768975"/>
            <a:ext cx="84455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000" dirty="0"/>
              <a:t>WILLIAMS, Christopher (1873 - 1934) (c.1920) </a:t>
            </a:r>
            <a:r>
              <a:rPr lang="en-US" altLang="en-US" sz="2000" i="1" dirty="0"/>
              <a:t>The Welsh at Mametz Wood</a:t>
            </a:r>
          </a:p>
        </p:txBody>
      </p:sp>
      <p:sp>
        <p:nvSpPr>
          <p:cNvPr id="44035" name="Rectangle 3">
            <a:extLst>
              <a:ext uri="{FF2B5EF4-FFF2-40B4-BE49-F238E27FC236}">
                <a16:creationId xmlns:a16="http://schemas.microsoft.com/office/drawing/2014/main" id="{9C77F0C4-A8E1-440F-98E4-A750F2078D04}"/>
              </a:ext>
            </a:extLst>
          </p:cNvPr>
          <p:cNvSpPr>
            <a:spLocks noChangeArrowheads="1"/>
          </p:cNvSpPr>
          <p:nvPr/>
        </p:nvSpPr>
        <p:spPr bwMode="auto">
          <a:xfrm>
            <a:off x="9104313" y="246063"/>
            <a:ext cx="27432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t>The Charge of the Welsh Division at Mametz Wood, 11 July 1916, part of the Somme offensive. Painted at the request of the Secretary of State for War, David Lloyd George. Williams visited the scene in November 1916 and later made studies from a soldier.</a:t>
            </a:r>
          </a:p>
        </p:txBody>
      </p:sp>
      <p:sp>
        <p:nvSpPr>
          <p:cNvPr id="44036" name="Rectangle 4">
            <a:extLst>
              <a:ext uri="{FF2B5EF4-FFF2-40B4-BE49-F238E27FC236}">
                <a16:creationId xmlns:a16="http://schemas.microsoft.com/office/drawing/2014/main" id="{B3C3D841-3A9D-8B7C-C0A8-4955F2021E75}"/>
              </a:ext>
            </a:extLst>
          </p:cNvPr>
          <p:cNvSpPr>
            <a:spLocks noChangeArrowheads="1"/>
          </p:cNvSpPr>
          <p:nvPr/>
        </p:nvSpPr>
        <p:spPr bwMode="auto">
          <a:xfrm>
            <a:off x="9104313" y="3538043"/>
            <a:ext cx="290195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b="1" i="1" dirty="0">
                <a:solidFill>
                  <a:schemeClr val="accent1">
                    <a:lumMod val="50000"/>
                  </a:schemeClr>
                </a:solidFill>
              </a:rPr>
              <a:t>The Charge of the Welsh Division at  Mametz Wood 11 </a:t>
            </a:r>
            <a:r>
              <a:rPr lang="en-US" altLang="en-US" sz="1800" b="1" i="1" dirty="0" err="1">
                <a:solidFill>
                  <a:schemeClr val="accent1">
                    <a:lumMod val="50000"/>
                  </a:schemeClr>
                </a:solidFill>
              </a:rPr>
              <a:t>Gorffennaf</a:t>
            </a:r>
            <a:r>
              <a:rPr lang="en-US" altLang="en-US" sz="1800" b="1" i="1" dirty="0">
                <a:solidFill>
                  <a:schemeClr val="accent1">
                    <a:lumMod val="50000"/>
                  </a:schemeClr>
                </a:solidFill>
              </a:rPr>
              <a:t> 1916 </a:t>
            </a:r>
            <a:r>
              <a:rPr lang="en-US" altLang="en-US" sz="1800" b="1" i="1" dirty="0" err="1">
                <a:solidFill>
                  <a:schemeClr val="accent1">
                    <a:lumMod val="50000"/>
                  </a:schemeClr>
                </a:solidFill>
              </a:rPr>
              <a:t>yn</a:t>
            </a:r>
            <a:r>
              <a:rPr lang="en-US" altLang="en-US" sz="1800" b="1" i="1" dirty="0">
                <a:solidFill>
                  <a:schemeClr val="accent1">
                    <a:lumMod val="50000"/>
                  </a:schemeClr>
                </a:solidFill>
              </a:rPr>
              <a:t> </a:t>
            </a:r>
            <a:r>
              <a:rPr lang="en-US" altLang="en-US" sz="1800" b="1" i="1" dirty="0" err="1">
                <a:solidFill>
                  <a:schemeClr val="accent1">
                    <a:lumMod val="50000"/>
                  </a:schemeClr>
                </a:solidFill>
              </a:rPr>
              <a:t>rhan</a:t>
            </a:r>
            <a:r>
              <a:rPr lang="en-US" altLang="en-US" sz="1800" b="1" i="1" dirty="0">
                <a:solidFill>
                  <a:schemeClr val="accent1">
                    <a:lumMod val="50000"/>
                  </a:schemeClr>
                </a:solidFill>
              </a:rPr>
              <a:t> </a:t>
            </a:r>
            <a:r>
              <a:rPr lang="en-US" altLang="en-US" sz="1800" b="1" i="1" dirty="0" err="1">
                <a:solidFill>
                  <a:schemeClr val="accent1">
                    <a:lumMod val="50000"/>
                  </a:schemeClr>
                </a:solidFill>
              </a:rPr>
              <a:t>o'r</a:t>
            </a:r>
            <a:r>
              <a:rPr lang="en-US" altLang="en-US" sz="1800" b="1" i="1" dirty="0">
                <a:solidFill>
                  <a:schemeClr val="accent1">
                    <a:lumMod val="50000"/>
                  </a:schemeClr>
                </a:solidFill>
              </a:rPr>
              <a:t> </a:t>
            </a:r>
            <a:r>
              <a:rPr lang="en-US" altLang="en-US" sz="1800" b="1" i="1" dirty="0" err="1">
                <a:solidFill>
                  <a:schemeClr val="accent1">
                    <a:lumMod val="50000"/>
                  </a:schemeClr>
                </a:solidFill>
              </a:rPr>
              <a:t>frwydr</a:t>
            </a:r>
            <a:r>
              <a:rPr lang="en-US" altLang="en-US" sz="1800" b="1" i="1" dirty="0">
                <a:solidFill>
                  <a:schemeClr val="accent1">
                    <a:lumMod val="50000"/>
                  </a:schemeClr>
                </a:solidFill>
              </a:rPr>
              <a:t> Somme. </a:t>
            </a:r>
            <a:r>
              <a:rPr lang="en-US" altLang="en-US" sz="1800" b="1" i="1" dirty="0" err="1">
                <a:solidFill>
                  <a:schemeClr val="accent1">
                    <a:lumMod val="50000"/>
                  </a:schemeClr>
                </a:solidFill>
              </a:rPr>
              <a:t>Creuwyd</a:t>
            </a:r>
            <a:r>
              <a:rPr lang="en-US" altLang="en-US" sz="1800" b="1" i="1" dirty="0">
                <a:solidFill>
                  <a:schemeClr val="accent1">
                    <a:lumMod val="50000"/>
                  </a:schemeClr>
                </a:solidFill>
              </a:rPr>
              <a:t> </a:t>
            </a:r>
            <a:r>
              <a:rPr lang="en-US" altLang="en-US" sz="1800" b="1" i="1" dirty="0" err="1">
                <a:solidFill>
                  <a:schemeClr val="accent1">
                    <a:lumMod val="50000"/>
                  </a:schemeClr>
                </a:solidFill>
              </a:rPr>
              <a:t>ar</a:t>
            </a:r>
            <a:r>
              <a:rPr lang="en-US" altLang="en-US" sz="1800" b="1" i="1" dirty="0">
                <a:solidFill>
                  <a:schemeClr val="accent1">
                    <a:lumMod val="50000"/>
                  </a:schemeClr>
                </a:solidFill>
              </a:rPr>
              <a:t> </a:t>
            </a:r>
            <a:r>
              <a:rPr lang="en-US" altLang="en-US" sz="1800" b="1" i="1" dirty="0" err="1">
                <a:solidFill>
                  <a:schemeClr val="accent1">
                    <a:lumMod val="50000"/>
                  </a:schemeClr>
                </a:solidFill>
              </a:rPr>
              <a:t>gais</a:t>
            </a:r>
            <a:r>
              <a:rPr lang="en-US" altLang="en-US" sz="1800" b="1" i="1" dirty="0">
                <a:solidFill>
                  <a:schemeClr val="accent1">
                    <a:lumMod val="50000"/>
                  </a:schemeClr>
                </a:solidFill>
              </a:rPr>
              <a:t> </a:t>
            </a:r>
            <a:r>
              <a:rPr lang="en-US" altLang="en-US" sz="1800" b="1" i="1" dirty="0" err="1">
                <a:solidFill>
                  <a:schemeClr val="accent1">
                    <a:lumMod val="50000"/>
                  </a:schemeClr>
                </a:solidFill>
              </a:rPr>
              <a:t>yr</a:t>
            </a:r>
            <a:r>
              <a:rPr lang="en-US" altLang="en-US" sz="1800" b="1" i="1" dirty="0">
                <a:solidFill>
                  <a:schemeClr val="accent1">
                    <a:lumMod val="50000"/>
                  </a:schemeClr>
                </a:solidFill>
              </a:rPr>
              <a:t> </a:t>
            </a:r>
            <a:r>
              <a:rPr lang="en-US" altLang="en-US" sz="1800" b="1" i="1" dirty="0" err="1">
                <a:solidFill>
                  <a:schemeClr val="accent1">
                    <a:lumMod val="50000"/>
                  </a:schemeClr>
                </a:solidFill>
              </a:rPr>
              <a:t>Ysgrifennydd</a:t>
            </a:r>
            <a:r>
              <a:rPr lang="en-US" altLang="en-US" sz="1800" b="1" i="1" dirty="0">
                <a:solidFill>
                  <a:schemeClr val="accent1">
                    <a:lumMod val="50000"/>
                  </a:schemeClr>
                </a:solidFill>
              </a:rPr>
              <a:t> </a:t>
            </a:r>
            <a:r>
              <a:rPr lang="en-US" altLang="en-US" sz="1800" b="1" i="1" dirty="0" err="1">
                <a:solidFill>
                  <a:schemeClr val="accent1">
                    <a:lumMod val="50000"/>
                  </a:schemeClr>
                </a:solidFill>
              </a:rPr>
              <a:t>Gwladol</a:t>
            </a:r>
            <a:r>
              <a:rPr lang="en-US" altLang="en-US" sz="1800" b="1" i="1" dirty="0">
                <a:solidFill>
                  <a:schemeClr val="accent1">
                    <a:lumMod val="50000"/>
                  </a:schemeClr>
                </a:solidFill>
              </a:rPr>
              <a:t> </a:t>
            </a:r>
            <a:r>
              <a:rPr lang="en-US" altLang="en-US" sz="1800" b="1" i="1" dirty="0" err="1">
                <a:solidFill>
                  <a:schemeClr val="accent1">
                    <a:lumMod val="50000"/>
                  </a:schemeClr>
                </a:solidFill>
              </a:rPr>
              <a:t>dros</a:t>
            </a:r>
            <a:r>
              <a:rPr lang="en-US" altLang="en-US" sz="1800" b="1" i="1" dirty="0">
                <a:solidFill>
                  <a:schemeClr val="accent1">
                    <a:lumMod val="50000"/>
                  </a:schemeClr>
                </a:solidFill>
              </a:rPr>
              <a:t> </a:t>
            </a:r>
            <a:r>
              <a:rPr lang="en-US" altLang="en-US" sz="1800" b="1" i="1" dirty="0" err="1">
                <a:solidFill>
                  <a:schemeClr val="accent1">
                    <a:lumMod val="50000"/>
                  </a:schemeClr>
                </a:solidFill>
              </a:rPr>
              <a:t>Ryfel</a:t>
            </a:r>
            <a:r>
              <a:rPr lang="en-US" altLang="en-US" sz="1800" b="1" i="1" dirty="0">
                <a:solidFill>
                  <a:schemeClr val="accent1">
                    <a:lumMod val="50000"/>
                  </a:schemeClr>
                </a:solidFill>
              </a:rPr>
              <a:t>, David Lloyd George. </a:t>
            </a:r>
            <a:r>
              <a:rPr lang="en-US" altLang="en-US" sz="1800" b="1" i="1" dirty="0" err="1">
                <a:solidFill>
                  <a:schemeClr val="accent1">
                    <a:lumMod val="50000"/>
                  </a:schemeClr>
                </a:solidFill>
              </a:rPr>
              <a:t>Ymwelodd</a:t>
            </a:r>
            <a:r>
              <a:rPr lang="en-US" altLang="en-US" sz="1800" b="1" i="1" dirty="0">
                <a:solidFill>
                  <a:schemeClr val="accent1">
                    <a:lumMod val="50000"/>
                  </a:schemeClr>
                </a:solidFill>
              </a:rPr>
              <a:t> Williams </a:t>
            </a:r>
            <a:r>
              <a:rPr lang="en-US" altLang="en-US" sz="1800" b="1" i="1" dirty="0" err="1">
                <a:solidFill>
                  <a:schemeClr val="accent1">
                    <a:lumMod val="50000"/>
                  </a:schemeClr>
                </a:solidFill>
              </a:rPr>
              <a:t>yr</a:t>
            </a:r>
            <a:r>
              <a:rPr lang="en-US" altLang="en-US" sz="1800" b="1" i="1" dirty="0">
                <a:solidFill>
                  <a:schemeClr val="accent1">
                    <a:lumMod val="50000"/>
                  </a:schemeClr>
                </a:solidFill>
              </a:rPr>
              <a:t> </a:t>
            </a:r>
            <a:r>
              <a:rPr lang="en-US" altLang="en-US" sz="1800" b="1" i="1" dirty="0" err="1">
                <a:solidFill>
                  <a:schemeClr val="accent1">
                    <a:lumMod val="50000"/>
                  </a:schemeClr>
                </a:solidFill>
              </a:rPr>
              <a:t>olygfa</a:t>
            </a:r>
            <a:r>
              <a:rPr lang="en-US" altLang="en-US" sz="1800" b="1" i="1" dirty="0">
                <a:solidFill>
                  <a:schemeClr val="accent1">
                    <a:lumMod val="50000"/>
                  </a:schemeClr>
                </a:solidFill>
              </a:rPr>
              <a:t> </a:t>
            </a:r>
            <a:r>
              <a:rPr lang="en-US" altLang="en-US" sz="1800" b="1" i="1" dirty="0" err="1">
                <a:solidFill>
                  <a:schemeClr val="accent1">
                    <a:lumMod val="50000"/>
                  </a:schemeClr>
                </a:solidFill>
              </a:rPr>
              <a:t>ym</a:t>
            </a:r>
            <a:r>
              <a:rPr lang="en-US" altLang="en-US" sz="1800" b="1" i="1" dirty="0">
                <a:solidFill>
                  <a:schemeClr val="accent1">
                    <a:lumMod val="50000"/>
                  </a:schemeClr>
                </a:solidFill>
              </a:rPr>
              <a:t> mis </a:t>
            </a:r>
            <a:r>
              <a:rPr lang="en-US" altLang="en-US" sz="1800" b="1" i="1" dirty="0" err="1">
                <a:solidFill>
                  <a:schemeClr val="accent1">
                    <a:lumMod val="50000"/>
                  </a:schemeClr>
                </a:solidFill>
              </a:rPr>
              <a:t>Tachwedd</a:t>
            </a:r>
            <a:r>
              <a:rPr lang="en-US" altLang="en-US" sz="1800" b="1" i="1" dirty="0">
                <a:solidFill>
                  <a:schemeClr val="accent1">
                    <a:lumMod val="50000"/>
                  </a:schemeClr>
                </a:solidFill>
              </a:rPr>
              <a:t> 1916 ac </a:t>
            </a:r>
            <a:r>
              <a:rPr lang="en-US" altLang="en-US" sz="1800" b="1" i="1" dirty="0" err="1">
                <a:solidFill>
                  <a:schemeClr val="accent1">
                    <a:lumMod val="50000"/>
                  </a:schemeClr>
                </a:solidFill>
              </a:rPr>
              <a:t>yn</a:t>
            </a:r>
            <a:r>
              <a:rPr lang="en-US" altLang="en-US" sz="1800" b="1" i="1" dirty="0">
                <a:solidFill>
                  <a:schemeClr val="accent1">
                    <a:lumMod val="50000"/>
                  </a:schemeClr>
                </a:solidFill>
              </a:rPr>
              <a:t> </a:t>
            </a:r>
            <a:r>
              <a:rPr lang="en-US" altLang="en-US" sz="1800" b="1" i="1" dirty="0" err="1">
                <a:solidFill>
                  <a:schemeClr val="accent1">
                    <a:lumMod val="50000"/>
                  </a:schemeClr>
                </a:solidFill>
              </a:rPr>
              <a:t>ddiweddarach</a:t>
            </a:r>
            <a:r>
              <a:rPr lang="en-US" altLang="en-US" sz="1800" b="1" i="1" dirty="0">
                <a:solidFill>
                  <a:schemeClr val="accent1">
                    <a:lumMod val="50000"/>
                  </a:schemeClr>
                </a:solidFill>
              </a:rPr>
              <a:t> </a:t>
            </a:r>
            <a:r>
              <a:rPr lang="en-US" altLang="en-US" sz="1800" b="1" i="1" dirty="0" err="1">
                <a:solidFill>
                  <a:schemeClr val="accent1">
                    <a:lumMod val="50000"/>
                  </a:schemeClr>
                </a:solidFill>
              </a:rPr>
              <a:t>gwneth</a:t>
            </a:r>
            <a:r>
              <a:rPr lang="en-US" altLang="en-US" sz="1800" b="1" i="1" dirty="0">
                <a:solidFill>
                  <a:schemeClr val="accent1">
                    <a:lumMod val="50000"/>
                  </a:schemeClr>
                </a:solidFill>
              </a:rPr>
              <a:t> </a:t>
            </a:r>
            <a:r>
              <a:rPr lang="en-US" altLang="en-US" sz="1800" b="1" i="1" dirty="0" err="1">
                <a:solidFill>
                  <a:schemeClr val="accent1">
                    <a:lumMod val="50000"/>
                  </a:schemeClr>
                </a:solidFill>
              </a:rPr>
              <a:t>astudiaethau</a:t>
            </a:r>
            <a:r>
              <a:rPr lang="en-US" altLang="en-US" sz="1800" b="1" i="1" dirty="0">
                <a:solidFill>
                  <a:schemeClr val="accent1">
                    <a:lumMod val="50000"/>
                  </a:schemeClr>
                </a:solidFill>
              </a:rPr>
              <a:t> o </a:t>
            </a:r>
            <a:r>
              <a:rPr lang="en-US" altLang="en-US" sz="1800" b="1" i="1" dirty="0" err="1">
                <a:solidFill>
                  <a:schemeClr val="accent1">
                    <a:lumMod val="50000"/>
                  </a:schemeClr>
                </a:solidFill>
              </a:rPr>
              <a:t>filwr</a:t>
            </a:r>
            <a:r>
              <a:rPr lang="en-US" altLang="en-US" sz="1800" b="1" i="1" dirty="0">
                <a:solidFill>
                  <a:schemeClr val="accent1">
                    <a:lumMod val="50000"/>
                  </a:schemeClr>
                </a:solidFill>
              </a:rPr>
              <a:t>.</a:t>
            </a:r>
          </a:p>
        </p:txBody>
      </p:sp>
      <p:pic>
        <p:nvPicPr>
          <p:cNvPr id="3" name="Picture 2">
            <a:extLst>
              <a:ext uri="{FF2B5EF4-FFF2-40B4-BE49-F238E27FC236}">
                <a16:creationId xmlns:a16="http://schemas.microsoft.com/office/drawing/2014/main" id="{18C231FA-619D-6CF0-E932-D32E20D45493}"/>
              </a:ext>
            </a:extLst>
          </p:cNvPr>
          <p:cNvPicPr>
            <a:picLocks noChangeAspect="1"/>
          </p:cNvPicPr>
          <p:nvPr/>
        </p:nvPicPr>
        <p:blipFill>
          <a:blip r:embed="rId2"/>
          <a:stretch>
            <a:fillRect/>
          </a:stretch>
        </p:blipFill>
        <p:spPr>
          <a:xfrm>
            <a:off x="185737" y="166841"/>
            <a:ext cx="8769620" cy="5462433"/>
          </a:xfrm>
          <a:prstGeom prst="rect">
            <a:avLst/>
          </a:prstGeom>
        </p:spPr>
      </p:pic>
      <p:sp>
        <p:nvSpPr>
          <p:cNvPr id="4" name="TextBox 3">
            <a:extLst>
              <a:ext uri="{FF2B5EF4-FFF2-40B4-BE49-F238E27FC236}">
                <a16:creationId xmlns:a16="http://schemas.microsoft.com/office/drawing/2014/main" id="{42512689-2C70-E552-7482-22A5AF416339}"/>
              </a:ext>
            </a:extLst>
          </p:cNvPr>
          <p:cNvSpPr txBox="1"/>
          <p:nvPr/>
        </p:nvSpPr>
        <p:spPr>
          <a:xfrm>
            <a:off x="185737" y="6308786"/>
            <a:ext cx="7340471" cy="369332"/>
          </a:xfrm>
          <a:prstGeom prst="rect">
            <a:avLst/>
          </a:prstGeom>
          <a:noFill/>
        </p:spPr>
        <p:txBody>
          <a:bodyPr wrap="none" rtlCol="0">
            <a:spAutoFit/>
          </a:bodyPr>
          <a:lstStyle/>
          <a:p>
            <a:r>
              <a:rPr lang="en-US" dirty="0"/>
              <a:t>https://</a:t>
            </a:r>
            <a:r>
              <a:rPr lang="en-US" dirty="0" err="1"/>
              <a:t>artuk.org</a:t>
            </a:r>
            <a:r>
              <a:rPr lang="en-US" dirty="0"/>
              <a:t>/discover/artworks/the-welsh-at-mametz-wood-160403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A1E6-5BB7-9D01-95E8-26CAE1E033C5}"/>
              </a:ext>
            </a:extLst>
          </p:cNvPr>
          <p:cNvSpPr>
            <a:spLocks noGrp="1"/>
          </p:cNvSpPr>
          <p:nvPr>
            <p:ph type="title"/>
          </p:nvPr>
        </p:nvSpPr>
        <p:spPr>
          <a:xfrm>
            <a:off x="3997325" y="5436461"/>
            <a:ext cx="7789312" cy="708025"/>
          </a:xfrm>
        </p:spPr>
        <p:txBody>
          <a:bodyPr rtlCol="0">
            <a:normAutofit fontScale="90000"/>
          </a:bodyPr>
          <a:lstStyle/>
          <a:p>
            <a:pPr>
              <a:defRPr/>
            </a:pPr>
            <a:r>
              <a:rPr lang="en-US" sz="2000" dirty="0"/>
              <a:t>John </a:t>
            </a:r>
            <a:r>
              <a:rPr lang="en-US" sz="2000" dirty="0" err="1"/>
              <a:t>Kelt</a:t>
            </a:r>
            <a:r>
              <a:rPr lang="en-US" sz="2000" dirty="0"/>
              <a:t> Edwards 1875 – 1934, (1916) </a:t>
            </a:r>
            <a:r>
              <a:rPr lang="en-US" sz="2000" i="1" dirty="0"/>
              <a:t>Y </a:t>
            </a:r>
            <a:r>
              <a:rPr lang="en-US" sz="2000" i="1" dirty="0" err="1"/>
              <a:t>Ddraig</a:t>
            </a:r>
            <a:r>
              <a:rPr lang="en-US" sz="2000" i="1" dirty="0"/>
              <a:t> </a:t>
            </a:r>
            <a:r>
              <a:rPr lang="en-US" sz="2000" i="1" dirty="0" err="1"/>
              <a:t>Goch</a:t>
            </a:r>
            <a:r>
              <a:rPr lang="en-US" sz="2000" i="1" dirty="0"/>
              <a:t> a </a:t>
            </a:r>
            <a:r>
              <a:rPr lang="en-US" sz="2000" i="1" dirty="0" err="1"/>
              <a:t>Ddyry</a:t>
            </a:r>
            <a:r>
              <a:rPr lang="en-US" sz="2000" i="1" dirty="0"/>
              <a:t> </a:t>
            </a:r>
            <a:r>
              <a:rPr lang="en-US" sz="2000" i="1" dirty="0" err="1"/>
              <a:t>Gychwyn</a:t>
            </a:r>
            <a:r>
              <a:rPr lang="en-US" sz="2000" i="1" dirty="0"/>
              <a:t>.</a:t>
            </a:r>
            <a:r>
              <a:rPr lang="en-US" sz="2000" dirty="0"/>
              <a:t> </a:t>
            </a:r>
            <a:br>
              <a:rPr lang="en-US" sz="2000" dirty="0"/>
            </a:br>
            <a:r>
              <a:rPr lang="en-US" sz="2000" dirty="0" err="1"/>
              <a:t>Llyfrgell</a:t>
            </a:r>
            <a:r>
              <a:rPr lang="en-US" sz="2000" dirty="0"/>
              <a:t> </a:t>
            </a:r>
            <a:r>
              <a:rPr lang="en-US" sz="2000" dirty="0" err="1"/>
              <a:t>Genedlaethol</a:t>
            </a:r>
            <a:r>
              <a:rPr lang="en-US" sz="2000" dirty="0"/>
              <a:t> Cymru</a:t>
            </a:r>
          </a:p>
        </p:txBody>
      </p:sp>
      <p:sp>
        <p:nvSpPr>
          <p:cNvPr id="45058" name="Content Placeholder 2">
            <a:extLst>
              <a:ext uri="{FF2B5EF4-FFF2-40B4-BE49-F238E27FC236}">
                <a16:creationId xmlns:a16="http://schemas.microsoft.com/office/drawing/2014/main" id="{8E86A196-865E-9B11-7445-02A6D5321A6C}"/>
              </a:ext>
            </a:extLst>
          </p:cNvPr>
          <p:cNvSpPr>
            <a:spLocks noGrp="1"/>
          </p:cNvSpPr>
          <p:nvPr>
            <p:ph idx="1"/>
          </p:nvPr>
        </p:nvSpPr>
        <p:spPr>
          <a:xfrm>
            <a:off x="15875" y="3103993"/>
            <a:ext cx="3981450" cy="2371725"/>
          </a:xfrm>
        </p:spPr>
        <p:txBody>
          <a:bodyPr/>
          <a:lstStyle/>
          <a:p>
            <a:pPr marL="0" indent="0" eaLnBrk="1" hangingPunct="1">
              <a:buFont typeface="Arial" panose="020B0604020202020204" pitchFamily="34" charset="0"/>
              <a:buNone/>
            </a:pPr>
            <a:r>
              <a:rPr lang="en-US" altLang="en-US" sz="2000" b="1" i="1" dirty="0" err="1">
                <a:solidFill>
                  <a:schemeClr val="accent1">
                    <a:lumMod val="50000"/>
                  </a:schemeClr>
                </a:solidFill>
              </a:rPr>
              <a:t>Yn</a:t>
            </a:r>
            <a:r>
              <a:rPr lang="en-US" altLang="en-US" sz="2000" b="1" i="1" dirty="0">
                <a:solidFill>
                  <a:schemeClr val="accent1">
                    <a:lumMod val="50000"/>
                  </a:schemeClr>
                </a:solidFill>
              </a:rPr>
              <a:t> </a:t>
            </a:r>
            <a:r>
              <a:rPr lang="en-US" altLang="en-US" sz="2000" b="1" i="1" dirty="0" err="1">
                <a:solidFill>
                  <a:schemeClr val="accent1">
                    <a:lumMod val="50000"/>
                  </a:schemeClr>
                </a:solidFill>
              </a:rPr>
              <a:t>ystod</a:t>
            </a:r>
            <a:r>
              <a:rPr lang="en-US" altLang="en-US" sz="2000" b="1" i="1" dirty="0">
                <a:solidFill>
                  <a:schemeClr val="accent1">
                    <a:lumMod val="50000"/>
                  </a:schemeClr>
                </a:solidFill>
              </a:rPr>
              <a:t> y </a:t>
            </a:r>
            <a:r>
              <a:rPr lang="en-US" altLang="en-US" sz="2000" b="1" i="1" dirty="0" err="1">
                <a:solidFill>
                  <a:schemeClr val="accent1">
                    <a:lumMod val="50000"/>
                  </a:schemeClr>
                </a:solidFill>
              </a:rPr>
              <a:t>Rhyfel</a:t>
            </a:r>
            <a:r>
              <a:rPr lang="en-US" altLang="en-US" sz="2000" b="1" i="1" dirty="0">
                <a:solidFill>
                  <a:schemeClr val="accent1">
                    <a:lumMod val="50000"/>
                  </a:schemeClr>
                </a:solidFill>
              </a:rPr>
              <a:t> </a:t>
            </a:r>
            <a:r>
              <a:rPr lang="en-US" altLang="en-US" sz="2000" b="1" i="1" dirty="0" err="1">
                <a:solidFill>
                  <a:schemeClr val="accent1">
                    <a:lumMod val="50000"/>
                  </a:schemeClr>
                </a:solidFill>
              </a:rPr>
              <a:t>Byd</a:t>
            </a:r>
            <a:r>
              <a:rPr lang="en-US" altLang="en-US" sz="2000" b="1" i="1" dirty="0">
                <a:solidFill>
                  <a:schemeClr val="accent1">
                    <a:lumMod val="50000"/>
                  </a:schemeClr>
                </a:solidFill>
              </a:rPr>
              <a:t> </a:t>
            </a:r>
            <a:r>
              <a:rPr lang="en-US" altLang="en-US" sz="2000" b="1" i="1" dirty="0" err="1">
                <a:solidFill>
                  <a:schemeClr val="accent1">
                    <a:lumMod val="50000"/>
                  </a:schemeClr>
                </a:solidFill>
              </a:rPr>
              <a:t>Cyntaf</a:t>
            </a:r>
            <a:r>
              <a:rPr lang="en-US" altLang="en-US" sz="2000" b="1" i="1" dirty="0">
                <a:solidFill>
                  <a:schemeClr val="accent1">
                    <a:lumMod val="50000"/>
                  </a:schemeClr>
                </a:solidFill>
              </a:rPr>
              <a:t>, </a:t>
            </a:r>
            <a:r>
              <a:rPr lang="en-US" altLang="en-US" sz="2000" b="1" i="1" dirty="0" err="1">
                <a:solidFill>
                  <a:schemeClr val="accent1">
                    <a:lumMod val="50000"/>
                  </a:schemeClr>
                </a:solidFill>
              </a:rPr>
              <a:t>bu’n</a:t>
            </a:r>
            <a:r>
              <a:rPr lang="en-US" altLang="en-US" sz="2000" b="1" i="1" dirty="0">
                <a:solidFill>
                  <a:schemeClr val="accent1">
                    <a:lumMod val="50000"/>
                  </a:schemeClr>
                </a:solidFill>
              </a:rPr>
              <a:t> </a:t>
            </a:r>
            <a:r>
              <a:rPr lang="en-US" altLang="en-US" sz="2000" b="1" i="1" dirty="0" err="1">
                <a:solidFill>
                  <a:schemeClr val="accent1">
                    <a:lumMod val="50000"/>
                  </a:schemeClr>
                </a:solidFill>
              </a:rPr>
              <a:t>creu</a:t>
            </a:r>
            <a:r>
              <a:rPr lang="en-US" altLang="en-US" sz="2000" b="1" i="1" dirty="0">
                <a:solidFill>
                  <a:schemeClr val="accent1">
                    <a:lumMod val="50000"/>
                  </a:schemeClr>
                </a:solidFill>
              </a:rPr>
              <a:t> </a:t>
            </a:r>
            <a:r>
              <a:rPr lang="en-US" altLang="en-US" sz="2000" b="1" i="1" dirty="0" err="1">
                <a:solidFill>
                  <a:schemeClr val="accent1">
                    <a:lumMod val="50000"/>
                  </a:schemeClr>
                </a:solidFill>
              </a:rPr>
              <a:t>cartwnau</a:t>
            </a:r>
            <a:r>
              <a:rPr lang="en-US" altLang="en-US" sz="2000" b="1" i="1" dirty="0">
                <a:solidFill>
                  <a:schemeClr val="accent1">
                    <a:lumMod val="50000"/>
                  </a:schemeClr>
                </a:solidFill>
              </a:rPr>
              <a:t> </a:t>
            </a:r>
            <a:r>
              <a:rPr lang="en-US" altLang="en-US" sz="2000" b="1" i="1" dirty="0" err="1">
                <a:solidFill>
                  <a:schemeClr val="accent1">
                    <a:lumMod val="50000"/>
                  </a:schemeClr>
                </a:solidFill>
              </a:rPr>
              <a:t>rhyfel</a:t>
            </a:r>
            <a:r>
              <a:rPr lang="en-US" altLang="en-US" sz="2000" b="1" i="1" dirty="0">
                <a:solidFill>
                  <a:schemeClr val="accent1">
                    <a:lumMod val="50000"/>
                  </a:schemeClr>
                </a:solidFill>
              </a:rPr>
              <a:t> a </a:t>
            </a:r>
            <a:r>
              <a:rPr lang="en-US" altLang="en-US" sz="2000" b="1" i="1" dirty="0" err="1">
                <a:solidFill>
                  <a:schemeClr val="accent1">
                    <a:lumMod val="50000"/>
                  </a:schemeClr>
                </a:solidFill>
              </a:rPr>
              <a:t>gwelir</a:t>
            </a:r>
            <a:r>
              <a:rPr lang="en-US" altLang="en-US" sz="2000" b="1" i="1" dirty="0">
                <a:solidFill>
                  <a:schemeClr val="accent1">
                    <a:lumMod val="50000"/>
                  </a:schemeClr>
                </a:solidFill>
              </a:rPr>
              <a:t> </a:t>
            </a:r>
            <a:r>
              <a:rPr lang="en-US" altLang="en-US" sz="2000" b="1" i="1" dirty="0" err="1">
                <a:solidFill>
                  <a:schemeClr val="accent1">
                    <a:lumMod val="50000"/>
                  </a:schemeClr>
                </a:solidFill>
              </a:rPr>
              <a:t>enghraifft</a:t>
            </a:r>
            <a:r>
              <a:rPr lang="en-US" altLang="en-US" sz="2000" b="1" i="1" dirty="0">
                <a:solidFill>
                  <a:schemeClr val="accent1">
                    <a:lumMod val="50000"/>
                  </a:schemeClr>
                </a:solidFill>
              </a:rPr>
              <a:t> o </a:t>
            </a:r>
            <a:r>
              <a:rPr lang="en-US" altLang="en-US" sz="2000" b="1" i="1" dirty="0" err="1">
                <a:solidFill>
                  <a:schemeClr val="accent1">
                    <a:lumMod val="50000"/>
                  </a:schemeClr>
                </a:solidFill>
              </a:rPr>
              <a:t>hyn</a:t>
            </a:r>
            <a:r>
              <a:rPr lang="en-US" altLang="en-US" sz="2000" b="1" i="1" dirty="0">
                <a:solidFill>
                  <a:schemeClr val="accent1">
                    <a:lumMod val="50000"/>
                  </a:schemeClr>
                </a:solidFill>
              </a:rPr>
              <a:t> </a:t>
            </a:r>
            <a:r>
              <a:rPr lang="en-US" altLang="en-US" sz="2000" b="1" i="1" dirty="0" err="1">
                <a:solidFill>
                  <a:schemeClr val="accent1">
                    <a:lumMod val="50000"/>
                  </a:schemeClr>
                </a:solidFill>
              </a:rPr>
              <a:t>yn</a:t>
            </a:r>
            <a:r>
              <a:rPr lang="en-US" altLang="en-US" sz="2000" b="1" i="1" dirty="0">
                <a:solidFill>
                  <a:schemeClr val="accent1">
                    <a:lumMod val="50000"/>
                  </a:schemeClr>
                </a:solidFill>
              </a:rPr>
              <a:t> y </a:t>
            </a:r>
            <a:r>
              <a:rPr lang="en-US" altLang="en-US" sz="2000" b="1" i="1" dirty="0" err="1">
                <a:solidFill>
                  <a:schemeClr val="accent1">
                    <a:lumMod val="50000"/>
                  </a:schemeClr>
                </a:solidFill>
              </a:rPr>
              <a:t>llun</a:t>
            </a:r>
            <a:r>
              <a:rPr lang="en-US" altLang="en-US" sz="2000" b="1" i="1" dirty="0">
                <a:solidFill>
                  <a:schemeClr val="accent1">
                    <a:lumMod val="50000"/>
                  </a:schemeClr>
                </a:solidFill>
              </a:rPr>
              <a:t>, Y </a:t>
            </a:r>
            <a:r>
              <a:rPr lang="en-US" altLang="en-US" sz="2000" b="1" i="1" dirty="0" err="1">
                <a:solidFill>
                  <a:schemeClr val="accent1">
                    <a:lumMod val="50000"/>
                  </a:schemeClr>
                </a:solidFill>
              </a:rPr>
              <a:t>Ddraig</a:t>
            </a:r>
            <a:r>
              <a:rPr lang="en-US" altLang="en-US" sz="2000" b="1" i="1" dirty="0">
                <a:solidFill>
                  <a:schemeClr val="accent1">
                    <a:lumMod val="50000"/>
                  </a:schemeClr>
                </a:solidFill>
              </a:rPr>
              <a:t> </a:t>
            </a:r>
            <a:r>
              <a:rPr lang="en-US" altLang="en-US" sz="2000" b="1" i="1" dirty="0" err="1">
                <a:solidFill>
                  <a:schemeClr val="accent1">
                    <a:lumMod val="50000"/>
                  </a:schemeClr>
                </a:solidFill>
              </a:rPr>
              <a:t>Goch</a:t>
            </a:r>
            <a:r>
              <a:rPr lang="en-US" altLang="en-US" sz="2000" b="1" i="1" dirty="0">
                <a:solidFill>
                  <a:schemeClr val="accent1">
                    <a:lumMod val="50000"/>
                  </a:schemeClr>
                </a:solidFill>
              </a:rPr>
              <a:t> a </a:t>
            </a:r>
            <a:r>
              <a:rPr lang="en-US" altLang="en-US" sz="2000" b="1" i="1" dirty="0" err="1">
                <a:solidFill>
                  <a:schemeClr val="accent1">
                    <a:lumMod val="50000"/>
                  </a:schemeClr>
                </a:solidFill>
              </a:rPr>
              <a:t>Ddyry</a:t>
            </a:r>
            <a:r>
              <a:rPr lang="en-US" altLang="en-US" sz="2000" b="1" i="1" dirty="0">
                <a:solidFill>
                  <a:schemeClr val="accent1">
                    <a:lumMod val="50000"/>
                  </a:schemeClr>
                </a:solidFill>
              </a:rPr>
              <a:t> </a:t>
            </a:r>
            <a:r>
              <a:rPr lang="en-US" altLang="en-US" sz="2000" b="1" i="1" dirty="0" err="1">
                <a:solidFill>
                  <a:schemeClr val="accent1">
                    <a:lumMod val="50000"/>
                  </a:schemeClr>
                </a:solidFill>
              </a:rPr>
              <a:t>Gychwyn</a:t>
            </a:r>
            <a:r>
              <a:rPr lang="en-US" altLang="en-US" sz="2000" b="1" i="1" dirty="0">
                <a:solidFill>
                  <a:schemeClr val="accent1">
                    <a:lumMod val="50000"/>
                  </a:schemeClr>
                </a:solidFill>
              </a:rPr>
              <a:t>. </a:t>
            </a:r>
            <a:r>
              <a:rPr lang="en-US" altLang="en-US" sz="2000" b="1" i="1" dirty="0" err="1">
                <a:solidFill>
                  <a:schemeClr val="accent1">
                    <a:lumMod val="50000"/>
                  </a:schemeClr>
                </a:solidFill>
              </a:rPr>
              <a:t>Mae’r</a:t>
            </a:r>
            <a:r>
              <a:rPr lang="en-US" altLang="en-US" sz="2000" b="1" i="1" dirty="0">
                <a:solidFill>
                  <a:schemeClr val="accent1">
                    <a:lumMod val="50000"/>
                  </a:schemeClr>
                </a:solidFill>
              </a:rPr>
              <a:t> </a:t>
            </a:r>
            <a:r>
              <a:rPr lang="en-US" altLang="en-US" sz="2000" b="1" i="1" dirty="0" err="1">
                <a:solidFill>
                  <a:schemeClr val="accent1">
                    <a:lumMod val="50000"/>
                  </a:schemeClr>
                </a:solidFill>
              </a:rPr>
              <a:t>ddraig</a:t>
            </a:r>
            <a:r>
              <a:rPr lang="en-US" altLang="en-US" sz="2000" b="1" i="1" dirty="0">
                <a:solidFill>
                  <a:schemeClr val="accent1">
                    <a:lumMod val="50000"/>
                  </a:schemeClr>
                </a:solidFill>
              </a:rPr>
              <a:t> hon </a:t>
            </a:r>
            <a:r>
              <a:rPr lang="en-US" altLang="en-US" sz="2000" b="1" i="1" dirty="0" err="1">
                <a:solidFill>
                  <a:schemeClr val="accent1">
                    <a:lumMod val="50000"/>
                  </a:schemeClr>
                </a:solidFill>
              </a:rPr>
              <a:t>yn</a:t>
            </a:r>
            <a:r>
              <a:rPr lang="en-US" altLang="en-US" sz="2000" b="1" i="1" dirty="0">
                <a:solidFill>
                  <a:schemeClr val="accent1">
                    <a:lumMod val="50000"/>
                  </a:schemeClr>
                </a:solidFill>
              </a:rPr>
              <a:t> </a:t>
            </a:r>
            <a:r>
              <a:rPr lang="en-US" altLang="en-US" sz="2000" b="1" i="1" dirty="0" err="1">
                <a:solidFill>
                  <a:schemeClr val="accent1">
                    <a:lumMod val="50000"/>
                  </a:schemeClr>
                </a:solidFill>
              </a:rPr>
              <a:t>bwerus</a:t>
            </a:r>
            <a:r>
              <a:rPr lang="en-US" altLang="en-US" sz="2000" b="1" i="1" dirty="0">
                <a:solidFill>
                  <a:schemeClr val="accent1">
                    <a:lumMod val="50000"/>
                  </a:schemeClr>
                </a:solidFill>
              </a:rPr>
              <a:t> ac </a:t>
            </a:r>
            <a:r>
              <a:rPr lang="en-US" altLang="en-US" sz="2000" b="1" i="1" dirty="0" err="1">
                <a:solidFill>
                  <a:schemeClr val="accent1">
                    <a:lumMod val="50000"/>
                  </a:schemeClr>
                </a:solidFill>
              </a:rPr>
              <a:t>yn</a:t>
            </a:r>
            <a:r>
              <a:rPr lang="en-US" altLang="en-US" sz="2000" b="1" i="1" dirty="0">
                <a:solidFill>
                  <a:schemeClr val="accent1">
                    <a:lumMod val="50000"/>
                  </a:schemeClr>
                </a:solidFill>
              </a:rPr>
              <a:t> </a:t>
            </a:r>
            <a:r>
              <a:rPr lang="en-US" altLang="en-US" sz="2000" b="1" i="1" dirty="0" err="1">
                <a:solidFill>
                  <a:schemeClr val="accent1">
                    <a:lumMod val="50000"/>
                  </a:schemeClr>
                </a:solidFill>
              </a:rPr>
              <a:t>ymladd</a:t>
            </a:r>
            <a:r>
              <a:rPr lang="en-US" altLang="en-US" sz="2000" b="1" i="1" dirty="0">
                <a:solidFill>
                  <a:schemeClr val="accent1">
                    <a:lumMod val="50000"/>
                  </a:schemeClr>
                </a:solidFill>
              </a:rPr>
              <a:t> </a:t>
            </a:r>
            <a:r>
              <a:rPr lang="en-US" altLang="en-US" sz="2000" b="1" i="1" dirty="0" err="1">
                <a:solidFill>
                  <a:schemeClr val="accent1">
                    <a:lumMod val="50000"/>
                  </a:schemeClr>
                </a:solidFill>
              </a:rPr>
              <a:t>yn</a:t>
            </a:r>
            <a:r>
              <a:rPr lang="en-US" altLang="en-US" sz="2000" b="1" i="1" dirty="0">
                <a:solidFill>
                  <a:schemeClr val="accent1">
                    <a:lumMod val="50000"/>
                  </a:schemeClr>
                </a:solidFill>
              </a:rPr>
              <a:t> </a:t>
            </a:r>
            <a:r>
              <a:rPr lang="en-US" altLang="en-US" sz="2000" b="1" i="1" dirty="0" err="1">
                <a:solidFill>
                  <a:schemeClr val="accent1">
                    <a:lumMod val="50000"/>
                  </a:schemeClr>
                </a:solidFill>
              </a:rPr>
              <a:t>ôl</a:t>
            </a:r>
            <a:r>
              <a:rPr lang="en-US" altLang="en-US" sz="2000" b="1" i="1" dirty="0">
                <a:solidFill>
                  <a:schemeClr val="accent1">
                    <a:lumMod val="50000"/>
                  </a:schemeClr>
                </a:solidFill>
              </a:rPr>
              <a:t> </a:t>
            </a:r>
            <a:r>
              <a:rPr lang="en-US" altLang="en-US" sz="2000" b="1" i="1" dirty="0" err="1">
                <a:solidFill>
                  <a:schemeClr val="accent1">
                    <a:lumMod val="50000"/>
                  </a:schemeClr>
                </a:solidFill>
              </a:rPr>
              <a:t>yn</a:t>
            </a:r>
            <a:r>
              <a:rPr lang="en-US" altLang="en-US" sz="2000" b="1" i="1" dirty="0">
                <a:solidFill>
                  <a:schemeClr val="accent1">
                    <a:lumMod val="50000"/>
                  </a:schemeClr>
                </a:solidFill>
              </a:rPr>
              <a:t> </a:t>
            </a:r>
            <a:r>
              <a:rPr lang="en-US" altLang="en-US" sz="2000" b="1" i="1" dirty="0" err="1">
                <a:solidFill>
                  <a:schemeClr val="accent1">
                    <a:lumMod val="50000"/>
                  </a:schemeClr>
                </a:solidFill>
              </a:rPr>
              <a:t>erbyn</a:t>
            </a:r>
            <a:r>
              <a:rPr lang="en-US" altLang="en-US" sz="2000" b="1" i="1" dirty="0">
                <a:solidFill>
                  <a:schemeClr val="accent1">
                    <a:lumMod val="50000"/>
                  </a:schemeClr>
                </a:solidFill>
              </a:rPr>
              <a:t> y </a:t>
            </a:r>
            <a:r>
              <a:rPr lang="en-US" altLang="en-US" sz="2000" b="1" i="1" dirty="0" err="1">
                <a:solidFill>
                  <a:schemeClr val="accent1">
                    <a:lumMod val="50000"/>
                  </a:schemeClr>
                </a:solidFill>
              </a:rPr>
              <a:t>gelyn</a:t>
            </a:r>
            <a:r>
              <a:rPr lang="en-US" altLang="en-US" sz="2000" b="1" i="1" dirty="0">
                <a:solidFill>
                  <a:schemeClr val="accent1">
                    <a:lumMod val="50000"/>
                  </a:schemeClr>
                </a:solidFill>
              </a:rPr>
              <a:t>, </a:t>
            </a:r>
            <a:r>
              <a:rPr lang="en-US" altLang="en-US" sz="2000" b="1" i="1" dirty="0" err="1">
                <a:solidFill>
                  <a:schemeClr val="accent1">
                    <a:lumMod val="50000"/>
                  </a:schemeClr>
                </a:solidFill>
              </a:rPr>
              <a:t>sy’n</a:t>
            </a:r>
            <a:r>
              <a:rPr lang="en-US" altLang="en-US" sz="2000" b="1" i="1" dirty="0">
                <a:solidFill>
                  <a:schemeClr val="accent1">
                    <a:lumMod val="50000"/>
                  </a:schemeClr>
                </a:solidFill>
              </a:rPr>
              <a:t> </a:t>
            </a:r>
            <a:r>
              <a:rPr lang="en-US" altLang="en-US" sz="2000" b="1" i="1" dirty="0" err="1">
                <a:solidFill>
                  <a:schemeClr val="accent1">
                    <a:lumMod val="50000"/>
                  </a:schemeClr>
                </a:solidFill>
              </a:rPr>
              <a:t>esiampl</a:t>
            </a:r>
            <a:r>
              <a:rPr lang="en-US" altLang="en-US" sz="2000" b="1" i="1" dirty="0">
                <a:solidFill>
                  <a:schemeClr val="accent1">
                    <a:lumMod val="50000"/>
                  </a:schemeClr>
                </a:solidFill>
              </a:rPr>
              <a:t> </a:t>
            </a:r>
            <a:r>
              <a:rPr lang="en-US" altLang="en-US" sz="2000" b="1" i="1" dirty="0" err="1">
                <a:solidFill>
                  <a:schemeClr val="accent1">
                    <a:lumMod val="50000"/>
                  </a:schemeClr>
                </a:solidFill>
              </a:rPr>
              <a:t>ddiddorol</a:t>
            </a:r>
            <a:r>
              <a:rPr lang="en-US" altLang="en-US" sz="2000" b="1" i="1" dirty="0">
                <a:solidFill>
                  <a:schemeClr val="accent1">
                    <a:lumMod val="50000"/>
                  </a:schemeClr>
                </a:solidFill>
              </a:rPr>
              <a:t> </a:t>
            </a:r>
            <a:r>
              <a:rPr lang="en-US" altLang="en-US" sz="2000" b="1" i="1" dirty="0" err="1">
                <a:solidFill>
                  <a:schemeClr val="accent1">
                    <a:lumMod val="50000"/>
                  </a:schemeClr>
                </a:solidFill>
              </a:rPr>
              <a:t>o’i</a:t>
            </a:r>
            <a:r>
              <a:rPr lang="en-US" altLang="en-US" sz="2000" b="1" i="1" dirty="0">
                <a:solidFill>
                  <a:schemeClr val="accent1">
                    <a:lumMod val="50000"/>
                  </a:schemeClr>
                </a:solidFill>
              </a:rPr>
              <a:t> bath </a:t>
            </a:r>
            <a:r>
              <a:rPr lang="en-US" altLang="en-US" sz="2000" b="1" i="1" dirty="0" err="1">
                <a:solidFill>
                  <a:schemeClr val="accent1">
                    <a:lumMod val="50000"/>
                  </a:schemeClr>
                </a:solidFill>
              </a:rPr>
              <a:t>o’r</a:t>
            </a:r>
            <a:r>
              <a:rPr lang="en-US" altLang="en-US" sz="2000" b="1" i="1" dirty="0">
                <a:solidFill>
                  <a:schemeClr val="accent1">
                    <a:lumMod val="50000"/>
                  </a:schemeClr>
                </a:solidFill>
              </a:rPr>
              <a:t> </a:t>
            </a:r>
            <a:r>
              <a:rPr lang="en-US" altLang="en-US" sz="2000" b="1" i="1" dirty="0" err="1">
                <a:solidFill>
                  <a:schemeClr val="accent1">
                    <a:lumMod val="50000"/>
                  </a:schemeClr>
                </a:solidFill>
              </a:rPr>
              <a:t>cyfnod</a:t>
            </a:r>
            <a:r>
              <a:rPr lang="en-US" altLang="en-US" sz="2000" b="1" i="1" dirty="0">
                <a:solidFill>
                  <a:schemeClr val="accent1">
                    <a:lumMod val="50000"/>
                  </a:schemeClr>
                </a:solidFill>
              </a:rPr>
              <a:t>.</a:t>
            </a:r>
          </a:p>
        </p:txBody>
      </p:sp>
      <p:sp>
        <p:nvSpPr>
          <p:cNvPr id="45060" name="Rectangle 4">
            <a:extLst>
              <a:ext uri="{FF2B5EF4-FFF2-40B4-BE49-F238E27FC236}">
                <a16:creationId xmlns:a16="http://schemas.microsoft.com/office/drawing/2014/main" id="{AF20B9A6-0D9F-0DB6-F6B0-526D426DC751}"/>
              </a:ext>
            </a:extLst>
          </p:cNvPr>
          <p:cNvSpPr>
            <a:spLocks noChangeArrowheads="1"/>
          </p:cNvSpPr>
          <p:nvPr/>
        </p:nvSpPr>
        <p:spPr bwMode="auto">
          <a:xfrm>
            <a:off x="0" y="344574"/>
            <a:ext cx="391160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2000" dirty="0">
                <a:latin typeface="Arial" panose="020B0604020202020204" pitchFamily="34" charset="0"/>
                <a:cs typeface="Arial" panose="020B0604020202020204" pitchFamily="34" charset="0"/>
              </a:rPr>
              <a:t>During World War I, Edwards created war cartoons war, an example of this in the picture, Dragons and roar. The dragon in this powerful and fight back against the enemy, which an interesting example of its kind from the period.</a:t>
            </a:r>
          </a:p>
        </p:txBody>
      </p:sp>
      <p:pic>
        <p:nvPicPr>
          <p:cNvPr id="4" name="Picture 3" descr="A red dragon with wings shooting an object&#10;&#10;Description automatically generated">
            <a:extLst>
              <a:ext uri="{FF2B5EF4-FFF2-40B4-BE49-F238E27FC236}">
                <a16:creationId xmlns:a16="http://schemas.microsoft.com/office/drawing/2014/main" id="{703F1B42-E04F-DA7A-9B32-821767CCBCE9}"/>
              </a:ext>
            </a:extLst>
          </p:cNvPr>
          <p:cNvPicPr>
            <a:picLocks noChangeAspect="1"/>
          </p:cNvPicPr>
          <p:nvPr/>
        </p:nvPicPr>
        <p:blipFill>
          <a:blip r:embed="rId2"/>
          <a:stretch>
            <a:fillRect/>
          </a:stretch>
        </p:blipFill>
        <p:spPr>
          <a:xfrm>
            <a:off x="3883023" y="387438"/>
            <a:ext cx="7984193" cy="4803822"/>
          </a:xfrm>
          <a:prstGeom prst="rect">
            <a:avLst/>
          </a:prstGeom>
        </p:spPr>
      </p:pic>
      <p:sp>
        <p:nvSpPr>
          <p:cNvPr id="5" name="TextBox 4">
            <a:extLst>
              <a:ext uri="{FF2B5EF4-FFF2-40B4-BE49-F238E27FC236}">
                <a16:creationId xmlns:a16="http://schemas.microsoft.com/office/drawing/2014/main" id="{0A97E545-0048-5AD9-4BF4-5DE89A445718}"/>
              </a:ext>
            </a:extLst>
          </p:cNvPr>
          <p:cNvSpPr txBox="1"/>
          <p:nvPr/>
        </p:nvSpPr>
        <p:spPr>
          <a:xfrm>
            <a:off x="3857626" y="6389687"/>
            <a:ext cx="7789312" cy="369332"/>
          </a:xfrm>
          <a:prstGeom prst="rect">
            <a:avLst/>
          </a:prstGeom>
          <a:noFill/>
        </p:spPr>
        <p:txBody>
          <a:bodyPr wrap="none" rtlCol="0">
            <a:spAutoFit/>
          </a:bodyPr>
          <a:lstStyle/>
          <a:p>
            <a:r>
              <a:rPr lang="en-US" dirty="0"/>
              <a:t>https://</a:t>
            </a:r>
            <a:r>
              <a:rPr lang="en-US" dirty="0" err="1"/>
              <a:t>artuk.org</a:t>
            </a:r>
            <a:r>
              <a:rPr lang="en-US" dirty="0"/>
              <a:t>/discover/artworks/y-ddraig-goch-a-ddyry-gychwyn-121494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extBox 1">
            <a:extLst>
              <a:ext uri="{FF2B5EF4-FFF2-40B4-BE49-F238E27FC236}">
                <a16:creationId xmlns:a16="http://schemas.microsoft.com/office/drawing/2014/main" id="{5B4D2335-34E4-392E-40A4-5D139808C401}"/>
              </a:ext>
            </a:extLst>
          </p:cNvPr>
          <p:cNvSpPr txBox="1">
            <a:spLocks noChangeArrowheads="1"/>
          </p:cNvSpPr>
          <p:nvPr/>
        </p:nvSpPr>
        <p:spPr bwMode="auto">
          <a:xfrm>
            <a:off x="85725" y="107951"/>
            <a:ext cx="6010275"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400" dirty="0">
                <a:latin typeface="Arial" panose="020B0604020202020204" pitchFamily="34" charset="0"/>
                <a:cs typeface="Arial" panose="020B0604020202020204" pitchFamily="34" charset="0"/>
              </a:rPr>
              <a:t>Sir William </a:t>
            </a:r>
            <a:r>
              <a:rPr lang="en-US" altLang="en-US" sz="2400" dirty="0" err="1">
                <a:latin typeface="Arial" panose="020B0604020202020204" pitchFamily="34" charset="0"/>
                <a:cs typeface="Arial" panose="020B0604020202020204" pitchFamily="34" charset="0"/>
              </a:rPr>
              <a:t>Goscombe</a:t>
            </a:r>
            <a:r>
              <a:rPr lang="en-US" altLang="en-US" sz="2400" dirty="0">
                <a:latin typeface="Arial" panose="020B0604020202020204" pitchFamily="34" charset="0"/>
                <a:cs typeface="Arial" panose="020B0604020202020204" pitchFamily="34" charset="0"/>
              </a:rPr>
              <a:t> John (1860-1952)</a:t>
            </a:r>
          </a:p>
          <a:p>
            <a:pPr>
              <a:lnSpc>
                <a:spcPct val="100000"/>
              </a:lnSpc>
              <a:spcBef>
                <a:spcPct val="0"/>
              </a:spcBef>
              <a:buFontTx/>
              <a:buNone/>
            </a:pPr>
            <a:endParaRPr lang="en-US" altLang="en-US" sz="1800" dirty="0"/>
          </a:p>
        </p:txBody>
      </p:sp>
      <p:sp>
        <p:nvSpPr>
          <p:cNvPr id="46083" name="TextBox 3">
            <a:extLst>
              <a:ext uri="{FF2B5EF4-FFF2-40B4-BE49-F238E27FC236}">
                <a16:creationId xmlns:a16="http://schemas.microsoft.com/office/drawing/2014/main" id="{0273C215-657B-EB40-F946-4C368051C696}"/>
              </a:ext>
            </a:extLst>
          </p:cNvPr>
          <p:cNvSpPr txBox="1">
            <a:spLocks noChangeArrowheads="1"/>
          </p:cNvSpPr>
          <p:nvPr/>
        </p:nvSpPr>
        <p:spPr bwMode="auto">
          <a:xfrm>
            <a:off x="439738" y="5758535"/>
            <a:ext cx="488949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000" dirty="0">
                <a:latin typeface="+mn-lt"/>
              </a:rPr>
              <a:t>(1908) </a:t>
            </a:r>
            <a:r>
              <a:rPr lang="en-US" altLang="en-US" sz="2000" i="1" dirty="0">
                <a:latin typeface="+mn-lt"/>
              </a:rPr>
              <a:t>Drummer Boy </a:t>
            </a:r>
            <a:r>
              <a:rPr lang="en-US" altLang="en-US" sz="2000" dirty="0">
                <a:latin typeface="+mn-lt"/>
              </a:rPr>
              <a:t>(commemorating the Battle of </a:t>
            </a:r>
            <a:r>
              <a:rPr lang="en-US" altLang="en-US" sz="2000" dirty="0" err="1">
                <a:latin typeface="+mn-lt"/>
              </a:rPr>
              <a:t>Dettingen</a:t>
            </a:r>
            <a:r>
              <a:rPr lang="en-US" altLang="en-US" sz="2000" dirty="0">
                <a:latin typeface="+mn-lt"/>
              </a:rPr>
              <a:t> in 1743.) </a:t>
            </a:r>
          </a:p>
        </p:txBody>
      </p:sp>
      <p:pic>
        <p:nvPicPr>
          <p:cNvPr id="46084" name="Picture 6" descr="lampeterwarmemorial.jpg">
            <a:extLst>
              <a:ext uri="{FF2B5EF4-FFF2-40B4-BE49-F238E27FC236}">
                <a16:creationId xmlns:a16="http://schemas.microsoft.com/office/drawing/2014/main" id="{9202EFF9-2937-9FC6-6464-EC6B576A2CD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42107"/>
            <a:ext cx="4376738" cy="625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TextBox 7">
            <a:extLst>
              <a:ext uri="{FF2B5EF4-FFF2-40B4-BE49-F238E27FC236}">
                <a16:creationId xmlns:a16="http://schemas.microsoft.com/office/drawing/2014/main" id="{D154A732-D2BC-BD36-3235-83A4C5337EA1}"/>
              </a:ext>
            </a:extLst>
          </p:cNvPr>
          <p:cNvSpPr txBox="1">
            <a:spLocks noChangeArrowheads="1"/>
          </p:cNvSpPr>
          <p:nvPr/>
        </p:nvSpPr>
        <p:spPr bwMode="auto">
          <a:xfrm>
            <a:off x="10358438" y="4736445"/>
            <a:ext cx="183356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dirty="0">
                <a:latin typeface="Arial" panose="020B0604020202020204" pitchFamily="34" charset="0"/>
                <a:cs typeface="Arial" panose="020B0604020202020204" pitchFamily="34" charset="0"/>
              </a:rPr>
              <a:t>John (1921)</a:t>
            </a:r>
            <a:r>
              <a:rPr lang="en-US" altLang="en-US" sz="1800" i="1" dirty="0">
                <a:latin typeface="Arial" panose="020B0604020202020204" pitchFamily="34" charset="0"/>
                <a:cs typeface="Arial" panose="020B0604020202020204" pitchFamily="34" charset="0"/>
              </a:rPr>
              <a:t> Lampeter War Memorial </a:t>
            </a:r>
            <a:endParaRPr lang="en-US" altLang="en-US" sz="1800" dirty="0">
              <a:latin typeface="Arial" panose="020B0604020202020204" pitchFamily="34" charset="0"/>
              <a:cs typeface="Arial" panose="020B0604020202020204" pitchFamily="34" charset="0"/>
            </a:endParaRPr>
          </a:p>
          <a:p>
            <a:pPr>
              <a:lnSpc>
                <a:spcPct val="100000"/>
              </a:lnSpc>
              <a:spcBef>
                <a:spcPct val="0"/>
              </a:spcBef>
              <a:buFontTx/>
              <a:buNone/>
            </a:pPr>
            <a:r>
              <a:rPr lang="en-US" altLang="en-US" sz="1800" dirty="0" err="1">
                <a:latin typeface="Arial" panose="020B0604020202020204" pitchFamily="34" charset="0"/>
                <a:cs typeface="Arial" panose="020B0604020202020204" pitchFamily="34" charset="0"/>
              </a:rPr>
              <a:t>Cofeb</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Rhyfel</a:t>
            </a:r>
            <a:endParaRPr lang="en-US" altLang="en-US" sz="1800" dirty="0">
              <a:latin typeface="Arial" panose="020B0604020202020204" pitchFamily="34" charset="0"/>
              <a:cs typeface="Arial" panose="020B0604020202020204" pitchFamily="34" charset="0"/>
            </a:endParaRPr>
          </a:p>
          <a:p>
            <a:pPr>
              <a:lnSpc>
                <a:spcPct val="100000"/>
              </a:lnSpc>
              <a:spcBef>
                <a:spcPct val="0"/>
              </a:spcBef>
              <a:buFontTx/>
              <a:buNone/>
            </a:pPr>
            <a:r>
              <a:rPr lang="en-US" altLang="en-US" sz="1800" dirty="0">
                <a:latin typeface="Arial" panose="020B0604020202020204" pitchFamily="34" charset="0"/>
                <a:cs typeface="Arial" panose="020B0604020202020204" pitchFamily="34" charset="0"/>
              </a:rPr>
              <a:t>Llanbedr Pont </a:t>
            </a:r>
            <a:r>
              <a:rPr lang="en-US" altLang="en-US" sz="1800" dirty="0" err="1">
                <a:latin typeface="Arial" panose="020B0604020202020204" pitchFamily="34" charset="0"/>
                <a:cs typeface="Arial" panose="020B0604020202020204" pitchFamily="34" charset="0"/>
              </a:rPr>
              <a:t>Steffan</a:t>
            </a:r>
            <a:endParaRPr lang="en-US" altLang="en-US" sz="1800" dirty="0">
              <a:latin typeface="Arial" panose="020B0604020202020204" pitchFamily="34" charset="0"/>
              <a:cs typeface="Arial" panose="020B0604020202020204" pitchFamily="34" charset="0"/>
            </a:endParaRPr>
          </a:p>
          <a:p>
            <a:pPr>
              <a:lnSpc>
                <a:spcPct val="100000"/>
              </a:lnSpc>
              <a:spcBef>
                <a:spcPct val="0"/>
              </a:spcBef>
              <a:buFontTx/>
              <a:buNone/>
            </a:pPr>
            <a:r>
              <a:rPr lang="en-US" altLang="en-US" sz="1800" dirty="0">
                <a:latin typeface="Arial" panose="020B0604020202020204" pitchFamily="34" charset="0"/>
                <a:cs typeface="Arial" panose="020B0604020202020204" pitchFamily="34" charset="0"/>
              </a:rPr>
              <a:t>Beynon (</a:t>
            </a:r>
            <a:r>
              <a:rPr lang="en-US" altLang="en-US" sz="1800" dirty="0" err="1">
                <a:latin typeface="Arial" panose="020B0604020202020204" pitchFamily="34" charset="0"/>
                <a:cs typeface="Arial" panose="020B0604020202020204" pitchFamily="34" charset="0"/>
              </a:rPr>
              <a:t>nd</a:t>
            </a:r>
            <a:r>
              <a:rPr lang="en-US" altLang="en-US" sz="1800" dirty="0">
                <a:latin typeface="Arial" panose="020B0604020202020204" pitchFamily="34" charset="0"/>
                <a:cs typeface="Arial" panose="020B0604020202020204" pitchFamily="34" charset="0"/>
              </a:rPr>
              <a:t>.)</a:t>
            </a:r>
          </a:p>
        </p:txBody>
      </p:sp>
      <p:pic>
        <p:nvPicPr>
          <p:cNvPr id="3" name="Picture 2" descr="A statue of a person sitting on a chair&#10;&#10;Description automatically generated">
            <a:extLst>
              <a:ext uri="{FF2B5EF4-FFF2-40B4-BE49-F238E27FC236}">
                <a16:creationId xmlns:a16="http://schemas.microsoft.com/office/drawing/2014/main" id="{C16F28FB-1D9D-6505-0F02-F069AEC0F507}"/>
              </a:ext>
            </a:extLst>
          </p:cNvPr>
          <p:cNvPicPr>
            <a:picLocks noChangeAspect="1"/>
          </p:cNvPicPr>
          <p:nvPr/>
        </p:nvPicPr>
        <p:blipFill>
          <a:blip r:embed="rId3"/>
          <a:stretch>
            <a:fillRect/>
          </a:stretch>
        </p:blipFill>
        <p:spPr>
          <a:xfrm>
            <a:off x="1014413" y="630688"/>
            <a:ext cx="3846825" cy="5127847"/>
          </a:xfrm>
          <a:prstGeom prst="rect">
            <a:avLst/>
          </a:prstGeom>
        </p:spPr>
      </p:pic>
      <p:sp>
        <p:nvSpPr>
          <p:cNvPr id="4" name="TextBox 3">
            <a:extLst>
              <a:ext uri="{FF2B5EF4-FFF2-40B4-BE49-F238E27FC236}">
                <a16:creationId xmlns:a16="http://schemas.microsoft.com/office/drawing/2014/main" id="{B4F963C2-B086-B43C-DF57-3F74E11DB09F}"/>
              </a:ext>
            </a:extLst>
          </p:cNvPr>
          <p:cNvSpPr txBox="1"/>
          <p:nvPr/>
        </p:nvSpPr>
        <p:spPr>
          <a:xfrm>
            <a:off x="85725" y="6529408"/>
            <a:ext cx="7782900" cy="276999"/>
          </a:xfrm>
          <a:prstGeom prst="rect">
            <a:avLst/>
          </a:prstGeom>
          <a:noFill/>
        </p:spPr>
        <p:txBody>
          <a:bodyPr wrap="none" rtlCol="0">
            <a:spAutoFit/>
          </a:bodyPr>
          <a:lstStyle/>
          <a:p>
            <a:r>
              <a:rPr lang="en-US" altLang="en-US" sz="1200" dirty="0">
                <a:latin typeface="Arial" panose="020B0604020202020204" pitchFamily="34" charset="0"/>
                <a:cs typeface="Arial" panose="020B0604020202020204" pitchFamily="34" charset="0"/>
              </a:rPr>
              <a:t>https://</a:t>
            </a:r>
            <a:r>
              <a:rPr lang="en-US" altLang="en-US" sz="1200" dirty="0" err="1">
                <a:latin typeface="Arial" panose="020B0604020202020204" pitchFamily="34" charset="0"/>
                <a:cs typeface="Arial" panose="020B0604020202020204" pitchFamily="34" charset="0"/>
              </a:rPr>
              <a:t>en.wikipedia.org</a:t>
            </a:r>
            <a:r>
              <a:rPr lang="en-US" altLang="en-US" sz="1200" dirty="0">
                <a:latin typeface="Arial" panose="020B0604020202020204" pitchFamily="34" charset="0"/>
                <a:cs typeface="Arial" panose="020B0604020202020204" pitchFamily="34" charset="0"/>
              </a:rPr>
              <a:t>/wiki/</a:t>
            </a:r>
            <a:r>
              <a:rPr lang="en-US" altLang="en-US" sz="1200" dirty="0" err="1">
                <a:latin typeface="Arial" panose="020B0604020202020204" pitchFamily="34" charset="0"/>
                <a:cs typeface="Arial" panose="020B0604020202020204" pitchFamily="34" charset="0"/>
              </a:rPr>
              <a:t>Goscombe_John</a:t>
            </a:r>
            <a:r>
              <a:rPr lang="en-US" altLang="en-US" sz="1200" dirty="0">
                <a:latin typeface="Arial" panose="020B0604020202020204" pitchFamily="34" charset="0"/>
                <a:cs typeface="Arial" panose="020B0604020202020204" pitchFamily="34" charset="0"/>
              </a:rPr>
              <a:t>#/media/File:Drummer_statue,_King's_Regiment_Monument_2.jpg</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1" descr="Manit-Legis-Great-War-Mural-W.jpg">
            <a:extLst>
              <a:ext uri="{FF2B5EF4-FFF2-40B4-BE49-F238E27FC236}">
                <a16:creationId xmlns:a16="http://schemas.microsoft.com/office/drawing/2014/main" id="{D2A7E742-55A6-C2B6-E3E1-D4B5CF02DD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92213" y="19050"/>
            <a:ext cx="9680575" cy="624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TextBox 2">
            <a:extLst>
              <a:ext uri="{FF2B5EF4-FFF2-40B4-BE49-F238E27FC236}">
                <a16:creationId xmlns:a16="http://schemas.microsoft.com/office/drawing/2014/main" id="{EF272B59-94D8-E2EA-F82F-36A06C8B34CC}"/>
              </a:ext>
            </a:extLst>
          </p:cNvPr>
          <p:cNvSpPr txBox="1">
            <a:spLocks noChangeArrowheads="1"/>
          </p:cNvSpPr>
          <p:nvPr/>
        </p:nvSpPr>
        <p:spPr bwMode="auto">
          <a:xfrm>
            <a:off x="2119313" y="6327775"/>
            <a:ext cx="47593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400" i="1" dirty="0" err="1">
                <a:solidFill>
                  <a:srgbClr val="000000"/>
                </a:solidFill>
                <a:latin typeface="Arial" panose="020B0604020202020204" pitchFamily="34" charset="0"/>
                <a:ea typeface="Lucida Grande" panose="020B0600040502020204" pitchFamily="34" charset="0"/>
                <a:cs typeface="Arial" panose="020B0604020202020204" pitchFamily="34" charset="0"/>
              </a:rPr>
              <a:t>Manit</a:t>
            </a:r>
            <a:r>
              <a:rPr lang="en-US" altLang="en-US" sz="1400" i="1" dirty="0">
                <a:solidFill>
                  <a:srgbClr val="000000"/>
                </a:solidFill>
                <a:latin typeface="Arial" panose="020B0604020202020204" pitchFamily="34" charset="0"/>
                <a:ea typeface="Lucida Grande" panose="020B0600040502020204" pitchFamily="34" charset="0"/>
                <a:cs typeface="Arial" panose="020B0604020202020204" pitchFamily="34" charset="0"/>
              </a:rPr>
              <a:t>-Legis-Great-War-Mural. </a:t>
            </a:r>
            <a:r>
              <a:rPr lang="en-US" altLang="en-US" sz="1400" dirty="0">
                <a:solidFill>
                  <a:srgbClr val="000000"/>
                </a:solidFill>
                <a:latin typeface="Arial" panose="020B0604020202020204" pitchFamily="34" charset="0"/>
                <a:ea typeface="Lucida Grande" panose="020B0600040502020204" pitchFamily="34" charset="0"/>
                <a:cs typeface="Arial" panose="020B0604020202020204" pitchFamily="34" charset="0"/>
              </a:rPr>
              <a:t>Sir Frank Brangwyn</a:t>
            </a:r>
            <a:endParaRPr lang="en-US" altLang="en-US" sz="1400" dirty="0">
              <a:latin typeface="Arial" panose="020B0604020202020204" pitchFamily="34" charset="0"/>
              <a:ea typeface="Lucida Grande" panose="020B06000405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1" descr="Evan Walters. The Welsh Collier.jpg">
            <a:extLst>
              <a:ext uri="{FF2B5EF4-FFF2-40B4-BE49-F238E27FC236}">
                <a16:creationId xmlns:a16="http://schemas.microsoft.com/office/drawing/2014/main" id="{81E01E8D-B5A0-2D17-A2B7-680B86EDEBA2}"/>
              </a:ext>
            </a:extLst>
          </p:cNvPr>
          <p:cNvPicPr>
            <a:picLocks noChangeAspect="1"/>
          </p:cNvPicPr>
          <p:nvPr/>
        </p:nvPicPr>
        <p:blipFill rotWithShape="1">
          <a:blip r:embed="rId2">
            <a:extLst>
              <a:ext uri="{28A0092B-C50C-407E-A947-70E740481C1C}">
                <a14:useLocalDpi xmlns:a14="http://schemas.microsoft.com/office/drawing/2010/main" val="0"/>
              </a:ext>
            </a:extLst>
          </a:blip>
          <a:srcRect l="10251" r="9307"/>
          <a:stretch/>
        </p:blipFill>
        <p:spPr bwMode="auto">
          <a:xfrm>
            <a:off x="539750" y="97969"/>
            <a:ext cx="4733925" cy="588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0" name="TextBox 2">
            <a:extLst>
              <a:ext uri="{FF2B5EF4-FFF2-40B4-BE49-F238E27FC236}">
                <a16:creationId xmlns:a16="http://schemas.microsoft.com/office/drawing/2014/main" id="{582750D3-17D1-A02F-EC83-68BBD62A1B9A}"/>
              </a:ext>
            </a:extLst>
          </p:cNvPr>
          <p:cNvSpPr txBox="1">
            <a:spLocks noChangeArrowheads="1"/>
          </p:cNvSpPr>
          <p:nvPr/>
        </p:nvSpPr>
        <p:spPr bwMode="auto">
          <a:xfrm>
            <a:off x="539750" y="5990649"/>
            <a:ext cx="50085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000" dirty="0">
                <a:latin typeface="Arial" panose="020B0604020202020204" pitchFamily="34" charset="0"/>
                <a:cs typeface="Arial" panose="020B0604020202020204" pitchFamily="34" charset="0"/>
              </a:rPr>
              <a:t>Walters (1930) </a:t>
            </a:r>
            <a:r>
              <a:rPr lang="en-US" altLang="en-US" sz="2000" i="1" dirty="0">
                <a:latin typeface="Arial" panose="020B0604020202020204" pitchFamily="34" charset="0"/>
                <a:cs typeface="Arial" panose="020B0604020202020204" pitchFamily="34" charset="0"/>
              </a:rPr>
              <a:t>A Welsh Miner</a:t>
            </a:r>
            <a:endParaRPr lang="en-US" altLang="en-US" sz="2000" dirty="0">
              <a:latin typeface="Arial" panose="020B0604020202020204" pitchFamily="34" charset="0"/>
              <a:cs typeface="Arial" panose="020B0604020202020204" pitchFamily="34" charset="0"/>
            </a:endParaRPr>
          </a:p>
        </p:txBody>
      </p:sp>
      <p:pic>
        <p:nvPicPr>
          <p:cNvPr id="48133" name="Picture 6" descr="The Communist.jpg">
            <a:extLst>
              <a:ext uri="{FF2B5EF4-FFF2-40B4-BE49-F238E27FC236}">
                <a16:creationId xmlns:a16="http://schemas.microsoft.com/office/drawing/2014/main" id="{6961D50C-3A38-F6AA-9C64-3277F27B06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33255" y="875168"/>
            <a:ext cx="5781677" cy="4763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5DCD3D7-9160-E201-C059-5D1F63033888}"/>
              </a:ext>
            </a:extLst>
          </p:cNvPr>
          <p:cNvSpPr txBox="1"/>
          <p:nvPr/>
        </p:nvSpPr>
        <p:spPr>
          <a:xfrm>
            <a:off x="5733255" y="178762"/>
            <a:ext cx="3768789" cy="461665"/>
          </a:xfrm>
          <a:prstGeom prst="rect">
            <a:avLst/>
          </a:prstGeom>
          <a:noFill/>
        </p:spPr>
        <p:txBody>
          <a:bodyPr wrap="none" rtlCol="0">
            <a:spAutoFit/>
          </a:bodyPr>
          <a:lstStyle/>
          <a:p>
            <a:r>
              <a:rPr lang="en-US" altLang="en-US" sz="2400" dirty="0">
                <a:latin typeface="Arial" panose="020B0604020202020204" pitchFamily="34" charset="0"/>
                <a:cs typeface="Arial" panose="020B0604020202020204" pitchFamily="34" charset="0"/>
              </a:rPr>
              <a:t>Evan Walters (1893-1951)</a:t>
            </a:r>
            <a:endParaRPr lang="en-US" sz="2400" dirty="0"/>
          </a:p>
        </p:txBody>
      </p:sp>
      <p:sp>
        <p:nvSpPr>
          <p:cNvPr id="3" name="TextBox 2">
            <a:extLst>
              <a:ext uri="{FF2B5EF4-FFF2-40B4-BE49-F238E27FC236}">
                <a16:creationId xmlns:a16="http://schemas.microsoft.com/office/drawing/2014/main" id="{EC24B60F-5D50-3EA5-8EA2-F3280CDC2370}"/>
              </a:ext>
            </a:extLst>
          </p:cNvPr>
          <p:cNvSpPr txBox="1"/>
          <p:nvPr/>
        </p:nvSpPr>
        <p:spPr>
          <a:xfrm>
            <a:off x="5733255" y="5782777"/>
            <a:ext cx="6159187" cy="400110"/>
          </a:xfrm>
          <a:prstGeom prst="rect">
            <a:avLst/>
          </a:prstGeom>
          <a:noFill/>
        </p:spPr>
        <p:txBody>
          <a:bodyPr wrap="none" rtlCol="0">
            <a:spAutoFit/>
          </a:bodyPr>
          <a:lstStyle/>
          <a:p>
            <a:r>
              <a:rPr lang="en-US" altLang="en-US" sz="2000" dirty="0">
                <a:latin typeface="Arial" panose="020B0604020202020204" pitchFamily="34" charset="0"/>
                <a:cs typeface="Arial" panose="020B0604020202020204" pitchFamily="34" charset="0"/>
              </a:rPr>
              <a:t>Walters (c1932) </a:t>
            </a:r>
            <a:r>
              <a:rPr lang="en-US" altLang="en-US" sz="2000" i="1" dirty="0">
                <a:latin typeface="Arial" panose="020B0604020202020204" pitchFamily="34" charset="0"/>
                <a:cs typeface="Arial" panose="020B0604020202020204" pitchFamily="34" charset="0"/>
              </a:rPr>
              <a:t>The Communist, a Political Meaning</a:t>
            </a:r>
          </a:p>
        </p:txBody>
      </p:sp>
      <p:sp>
        <p:nvSpPr>
          <p:cNvPr id="4" name="TextBox 3">
            <a:extLst>
              <a:ext uri="{FF2B5EF4-FFF2-40B4-BE49-F238E27FC236}">
                <a16:creationId xmlns:a16="http://schemas.microsoft.com/office/drawing/2014/main" id="{FB4C3B80-19C9-FD8C-8D6A-BB6D22796CB0}"/>
              </a:ext>
            </a:extLst>
          </p:cNvPr>
          <p:cNvSpPr txBox="1"/>
          <p:nvPr/>
        </p:nvSpPr>
        <p:spPr>
          <a:xfrm>
            <a:off x="5733255" y="6354842"/>
            <a:ext cx="6325395" cy="307777"/>
          </a:xfrm>
          <a:prstGeom prst="rect">
            <a:avLst/>
          </a:prstGeom>
          <a:noFill/>
        </p:spPr>
        <p:txBody>
          <a:bodyPr wrap="square" rtlCol="0">
            <a:spAutoFit/>
          </a:bodyPr>
          <a:lstStyle/>
          <a:p>
            <a:r>
              <a:rPr lang="en-US" sz="1400" dirty="0"/>
              <a:t>https://</a:t>
            </a:r>
            <a:r>
              <a:rPr lang="en-US" sz="1400" dirty="0" err="1"/>
              <a:t>artuk.org</a:t>
            </a:r>
            <a:r>
              <a:rPr lang="en-US" sz="1400" dirty="0"/>
              <a:t>/discover/artworks/the-communist-a-political-meaning-116897</a:t>
            </a:r>
          </a:p>
        </p:txBody>
      </p:sp>
      <p:sp>
        <p:nvSpPr>
          <p:cNvPr id="5" name="TextBox 4">
            <a:extLst>
              <a:ext uri="{FF2B5EF4-FFF2-40B4-BE49-F238E27FC236}">
                <a16:creationId xmlns:a16="http://schemas.microsoft.com/office/drawing/2014/main" id="{2D2EC69E-11FE-3F72-B736-0C62609A56A7}"/>
              </a:ext>
            </a:extLst>
          </p:cNvPr>
          <p:cNvSpPr txBox="1"/>
          <p:nvPr/>
        </p:nvSpPr>
        <p:spPr>
          <a:xfrm>
            <a:off x="539750" y="6398576"/>
            <a:ext cx="4974117" cy="307777"/>
          </a:xfrm>
          <a:prstGeom prst="rect">
            <a:avLst/>
          </a:prstGeom>
          <a:noFill/>
        </p:spPr>
        <p:txBody>
          <a:bodyPr wrap="square" rtlCol="0">
            <a:spAutoFit/>
          </a:bodyPr>
          <a:lstStyle/>
          <a:p>
            <a:r>
              <a:rPr lang="en-US" sz="1400" dirty="0"/>
              <a:t>https://</a:t>
            </a:r>
            <a:r>
              <a:rPr lang="en-US" sz="1400" dirty="0" err="1"/>
              <a:t>artuk.org</a:t>
            </a:r>
            <a:r>
              <a:rPr lang="en-US" sz="1400" dirty="0"/>
              <a:t>/discover/artworks/a-welsh-miner-227350</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Content Placeholder 2">
            <a:extLst>
              <a:ext uri="{FF2B5EF4-FFF2-40B4-BE49-F238E27FC236}">
                <a16:creationId xmlns:a16="http://schemas.microsoft.com/office/drawing/2014/main" id="{9BFE4265-829D-61CC-32E3-19A35028860E}"/>
              </a:ext>
            </a:extLst>
          </p:cNvPr>
          <p:cNvSpPr>
            <a:spLocks noGrp="1"/>
          </p:cNvSpPr>
          <p:nvPr>
            <p:ph idx="1"/>
          </p:nvPr>
        </p:nvSpPr>
        <p:spPr>
          <a:xfrm>
            <a:off x="152400" y="87313"/>
            <a:ext cx="6794500" cy="884237"/>
          </a:xfrm>
        </p:spPr>
        <p:txBody>
          <a:bodyPr>
            <a:normAutofit fontScale="92500"/>
          </a:bodyPr>
          <a:lstStyle/>
          <a:p>
            <a:pPr marL="0" indent="0" eaLnBrk="1" hangingPunct="1">
              <a:buFont typeface="Arial" panose="020B0604020202020204" pitchFamily="34" charset="0"/>
              <a:buNone/>
            </a:pPr>
            <a:r>
              <a:rPr lang="en-US" altLang="en-US" sz="2000"/>
              <a:t>émigré artists Heinz Koppel and Josef Herman (1911-2000), </a:t>
            </a:r>
          </a:p>
          <a:p>
            <a:pPr marL="0" indent="0" eaLnBrk="1" hangingPunct="1">
              <a:buFont typeface="Arial" panose="020B0604020202020204" pitchFamily="34" charset="0"/>
              <a:buNone/>
            </a:pPr>
            <a:r>
              <a:rPr lang="en-US" altLang="en-US" sz="2000"/>
              <a:t>influenced Zobole, and the Rhondda Group.</a:t>
            </a:r>
          </a:p>
        </p:txBody>
      </p:sp>
      <p:pic>
        <p:nvPicPr>
          <p:cNvPr id="56323" name="Picture 5" descr="koppel250.jpg">
            <a:extLst>
              <a:ext uri="{FF2B5EF4-FFF2-40B4-BE49-F238E27FC236}">
                <a16:creationId xmlns:a16="http://schemas.microsoft.com/office/drawing/2014/main" id="{BF3F953C-4A84-4214-48D3-8D3D4A1723C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46105" y="174431"/>
            <a:ext cx="3679825" cy="284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TextBox 6">
            <a:extLst>
              <a:ext uri="{FF2B5EF4-FFF2-40B4-BE49-F238E27FC236}">
                <a16:creationId xmlns:a16="http://schemas.microsoft.com/office/drawing/2014/main" id="{ED95F59C-4732-37FA-E1D9-F17A6F325A60}"/>
              </a:ext>
            </a:extLst>
          </p:cNvPr>
          <p:cNvSpPr txBox="1">
            <a:spLocks noChangeArrowheads="1"/>
          </p:cNvSpPr>
          <p:nvPr/>
        </p:nvSpPr>
        <p:spPr bwMode="auto">
          <a:xfrm>
            <a:off x="10125930" y="2048626"/>
            <a:ext cx="184467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a:ea typeface="ＭＳ Ｐゴシック" panose="020B0600070205080204" pitchFamily="34" charset="-128"/>
              </a:rPr>
              <a:t>Heinz Koppel </a:t>
            </a:r>
          </a:p>
          <a:p>
            <a:pPr eaLnBrk="1" hangingPunct="1">
              <a:spcBef>
                <a:spcPct val="0"/>
              </a:spcBef>
              <a:buNone/>
            </a:pPr>
            <a:r>
              <a:rPr lang="en-US" altLang="en-US" sz="1800" dirty="0">
                <a:ea typeface="ＭＳ Ｐゴシック" panose="020B0600070205080204" pitchFamily="34" charset="-128"/>
              </a:rPr>
              <a:t>(c1952), </a:t>
            </a:r>
            <a:r>
              <a:rPr lang="en-US" altLang="en-US" sz="1800" i="1" dirty="0">
                <a:ea typeface="ＭＳ Ｐゴシック" panose="020B0600070205080204" pitchFamily="34" charset="-128"/>
              </a:rPr>
              <a:t>Mare and Foal</a:t>
            </a:r>
          </a:p>
        </p:txBody>
      </p:sp>
      <p:sp>
        <p:nvSpPr>
          <p:cNvPr id="56326" name="TextBox 8">
            <a:extLst>
              <a:ext uri="{FF2B5EF4-FFF2-40B4-BE49-F238E27FC236}">
                <a16:creationId xmlns:a16="http://schemas.microsoft.com/office/drawing/2014/main" id="{2DD6FC5F-5B3B-86A0-9DEC-C7ED862D199D}"/>
              </a:ext>
            </a:extLst>
          </p:cNvPr>
          <p:cNvSpPr txBox="1">
            <a:spLocks noChangeArrowheads="1"/>
          </p:cNvSpPr>
          <p:nvPr/>
        </p:nvSpPr>
        <p:spPr bwMode="auto">
          <a:xfrm>
            <a:off x="2723498" y="3551404"/>
            <a:ext cx="251273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a:ea typeface="ＭＳ Ｐゴシック" panose="020B0600070205080204" pitchFamily="34" charset="-128"/>
              </a:rPr>
              <a:t>Herman</a:t>
            </a:r>
            <a:r>
              <a:rPr lang="en-US" altLang="en-US" sz="1800" i="1" dirty="0">
                <a:ea typeface="ＭＳ Ｐゴシック" panose="020B0600070205080204" pitchFamily="34" charset="-128"/>
              </a:rPr>
              <a:t> Miners</a:t>
            </a:r>
            <a:r>
              <a:rPr lang="en-US" altLang="en-US" sz="1800" dirty="0">
                <a:ea typeface="ＭＳ Ｐゴシック" panose="020B0600070205080204" pitchFamily="34" charset="-128"/>
              </a:rPr>
              <a:t> 1951</a:t>
            </a:r>
          </a:p>
        </p:txBody>
      </p:sp>
      <p:sp>
        <p:nvSpPr>
          <p:cNvPr id="56327" name="TextBox 9">
            <a:extLst>
              <a:ext uri="{FF2B5EF4-FFF2-40B4-BE49-F238E27FC236}">
                <a16:creationId xmlns:a16="http://schemas.microsoft.com/office/drawing/2014/main" id="{43119C14-BCE9-9C02-BB94-654A5E6BC107}"/>
              </a:ext>
            </a:extLst>
          </p:cNvPr>
          <p:cNvSpPr txBox="1">
            <a:spLocks noChangeArrowheads="1"/>
          </p:cNvSpPr>
          <p:nvPr/>
        </p:nvSpPr>
        <p:spPr bwMode="auto">
          <a:xfrm>
            <a:off x="9657835" y="4825060"/>
            <a:ext cx="170021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None/>
            </a:pPr>
            <a:r>
              <a:rPr lang="en-US" altLang="en-US" sz="1800" dirty="0">
                <a:ea typeface="ＭＳ Ｐゴシック" panose="020B0600070205080204" pitchFamily="34" charset="-128"/>
              </a:rPr>
              <a:t>Ernest </a:t>
            </a:r>
            <a:r>
              <a:rPr lang="en-US" altLang="en-US" sz="1800" dirty="0" err="1">
                <a:ea typeface="ＭＳ Ｐゴシック" panose="020B0600070205080204" pitchFamily="34" charset="-128"/>
              </a:rPr>
              <a:t>Zobole</a:t>
            </a:r>
            <a:r>
              <a:rPr lang="en-US" altLang="en-US" sz="1800" dirty="0">
                <a:ea typeface="ＭＳ Ｐゴシック" panose="020B0600070205080204" pitchFamily="34" charset="-128"/>
              </a:rPr>
              <a:t> (</a:t>
            </a:r>
            <a:r>
              <a:rPr lang="en-US" altLang="en-US" sz="1800" i="1" dirty="0">
                <a:ea typeface="ＭＳ Ｐゴシック" panose="020B0600070205080204" pitchFamily="34" charset="-128"/>
              </a:rPr>
              <a:t>c.1958–1959)</a:t>
            </a:r>
            <a:r>
              <a:rPr lang="en-US" altLang="en-US" sz="1800" dirty="0">
                <a:ea typeface="ＭＳ Ｐゴシック" panose="020B0600070205080204" pitchFamily="34" charset="-128"/>
              </a:rPr>
              <a:t> </a:t>
            </a:r>
            <a:r>
              <a:rPr lang="en-US" altLang="en-US" sz="1800" i="1" dirty="0">
                <a:ea typeface="ＭＳ Ｐゴシック" panose="020B0600070205080204" pitchFamily="34" charset="-128"/>
              </a:rPr>
              <a:t>People and Dogs, </a:t>
            </a:r>
            <a:r>
              <a:rPr lang="en-US" altLang="en-US" sz="1800" i="1" dirty="0" err="1">
                <a:ea typeface="ＭＳ Ｐゴシック" panose="020B0600070205080204" pitchFamily="34" charset="-128"/>
              </a:rPr>
              <a:t>Ystrad</a:t>
            </a:r>
            <a:endParaRPr lang="en-US" altLang="en-US" sz="1800" i="1" dirty="0">
              <a:ea typeface="ＭＳ Ｐゴシック" panose="020B0600070205080204" pitchFamily="34" charset="-128"/>
            </a:endParaRPr>
          </a:p>
          <a:p>
            <a:pPr eaLnBrk="1" hangingPunct="1">
              <a:spcBef>
                <a:spcPct val="0"/>
              </a:spcBef>
              <a:buNone/>
            </a:pPr>
            <a:endParaRPr lang="en-US" altLang="en-US" sz="1800" i="1" dirty="0">
              <a:ea typeface="ＭＳ Ｐゴシック" panose="020B0600070205080204" pitchFamily="34" charset="-128"/>
            </a:endParaRPr>
          </a:p>
        </p:txBody>
      </p:sp>
      <p:pic>
        <p:nvPicPr>
          <p:cNvPr id="3" name="Picture 2" descr="A group of people sitting in a row&#10;&#10;Description automatically generated">
            <a:extLst>
              <a:ext uri="{FF2B5EF4-FFF2-40B4-BE49-F238E27FC236}">
                <a16:creationId xmlns:a16="http://schemas.microsoft.com/office/drawing/2014/main" id="{29A2883C-2CCC-DBDD-55DC-342800744E52}"/>
              </a:ext>
            </a:extLst>
          </p:cNvPr>
          <p:cNvPicPr>
            <a:picLocks noChangeAspect="1"/>
          </p:cNvPicPr>
          <p:nvPr/>
        </p:nvPicPr>
        <p:blipFill rotWithShape="1">
          <a:blip r:embed="rId3"/>
          <a:srcRect r="3458"/>
          <a:stretch/>
        </p:blipFill>
        <p:spPr>
          <a:xfrm>
            <a:off x="220809" y="4037083"/>
            <a:ext cx="5739750" cy="2628901"/>
          </a:xfrm>
          <a:prstGeom prst="rect">
            <a:avLst/>
          </a:prstGeom>
        </p:spPr>
      </p:pic>
      <p:pic>
        <p:nvPicPr>
          <p:cNvPr id="5" name="Picture 4" descr="A drawing of a person sitting on a chair&#10;&#10;Description automatically generated">
            <a:extLst>
              <a:ext uri="{FF2B5EF4-FFF2-40B4-BE49-F238E27FC236}">
                <a16:creationId xmlns:a16="http://schemas.microsoft.com/office/drawing/2014/main" id="{C98BB4D7-9187-7E93-4F2D-D00A86F37BCD}"/>
              </a:ext>
            </a:extLst>
          </p:cNvPr>
          <p:cNvPicPr>
            <a:picLocks noChangeAspect="1"/>
          </p:cNvPicPr>
          <p:nvPr/>
        </p:nvPicPr>
        <p:blipFill>
          <a:blip r:embed="rId4"/>
          <a:stretch>
            <a:fillRect/>
          </a:stretch>
        </p:blipFill>
        <p:spPr>
          <a:xfrm rot="5400000">
            <a:off x="200409" y="1348394"/>
            <a:ext cx="2728772" cy="2046579"/>
          </a:xfrm>
          <a:prstGeom prst="rect">
            <a:avLst/>
          </a:prstGeom>
        </p:spPr>
      </p:pic>
      <p:sp>
        <p:nvSpPr>
          <p:cNvPr id="6" name="TextBox 5">
            <a:extLst>
              <a:ext uri="{FF2B5EF4-FFF2-40B4-BE49-F238E27FC236}">
                <a16:creationId xmlns:a16="http://schemas.microsoft.com/office/drawing/2014/main" id="{AD96ADA6-9FD8-C51C-87F8-AFEAC3E9E4D1}"/>
              </a:ext>
            </a:extLst>
          </p:cNvPr>
          <p:cNvSpPr txBox="1"/>
          <p:nvPr/>
        </p:nvSpPr>
        <p:spPr>
          <a:xfrm>
            <a:off x="2690584" y="1863962"/>
            <a:ext cx="2046580" cy="646331"/>
          </a:xfrm>
          <a:prstGeom prst="rect">
            <a:avLst/>
          </a:prstGeom>
          <a:noFill/>
        </p:spPr>
        <p:txBody>
          <a:bodyPr wrap="square" rtlCol="0">
            <a:spAutoFit/>
          </a:bodyPr>
          <a:lstStyle/>
          <a:p>
            <a:r>
              <a:rPr lang="en-US" dirty="0"/>
              <a:t>Herman (ND) no title- miners </a:t>
            </a:r>
          </a:p>
        </p:txBody>
      </p:sp>
      <p:pic>
        <p:nvPicPr>
          <p:cNvPr id="8" name="Picture 7" descr="A painting of people walking on a sidewalk&#10;&#10;Description automatically generated">
            <a:extLst>
              <a:ext uri="{FF2B5EF4-FFF2-40B4-BE49-F238E27FC236}">
                <a16:creationId xmlns:a16="http://schemas.microsoft.com/office/drawing/2014/main" id="{46E159A4-962B-09C9-CC5F-384347264A40}"/>
              </a:ext>
            </a:extLst>
          </p:cNvPr>
          <p:cNvPicPr>
            <a:picLocks noChangeAspect="1"/>
          </p:cNvPicPr>
          <p:nvPr/>
        </p:nvPicPr>
        <p:blipFill>
          <a:blip r:embed="rId5"/>
          <a:stretch>
            <a:fillRect/>
          </a:stretch>
        </p:blipFill>
        <p:spPr>
          <a:xfrm>
            <a:off x="6607492" y="3099369"/>
            <a:ext cx="2326016" cy="360622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3C81-02E4-874C-3F71-2D9E183E360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996C3F-064B-E0F8-68FE-56179EBE736D}"/>
              </a:ext>
            </a:extLst>
          </p:cNvPr>
          <p:cNvSpPr>
            <a:spLocks noGrp="1"/>
          </p:cNvSpPr>
          <p:nvPr>
            <p:ph idx="1"/>
          </p:nvPr>
        </p:nvSpPr>
        <p:spPr>
          <a:xfrm>
            <a:off x="838200" y="1825625"/>
            <a:ext cx="3248025" cy="1817688"/>
          </a:xfrm>
        </p:spPr>
        <p:txBody>
          <a:bodyPr/>
          <a:lstStyle/>
          <a:p>
            <a:pPr marL="0" indent="0">
              <a:buNone/>
            </a:pPr>
            <a:r>
              <a:rPr lang="en-US" dirty="0"/>
              <a:t>Josef Herman</a:t>
            </a:r>
          </a:p>
          <a:p>
            <a:pPr marL="0" indent="0">
              <a:buNone/>
            </a:pPr>
            <a:r>
              <a:rPr lang="en-US" dirty="0"/>
              <a:t>Sketch of a woman</a:t>
            </a:r>
          </a:p>
          <a:p>
            <a:pPr marL="0" indent="0">
              <a:buNone/>
            </a:pPr>
            <a:r>
              <a:rPr lang="en-US" dirty="0"/>
              <a:t>[1945]</a:t>
            </a:r>
          </a:p>
          <a:p>
            <a:pPr marL="0" indent="0">
              <a:buNone/>
            </a:pPr>
            <a:endParaRPr lang="en-US" dirty="0"/>
          </a:p>
        </p:txBody>
      </p:sp>
      <p:pic>
        <p:nvPicPr>
          <p:cNvPr id="5" name="Picture 4" descr="A drawing of a person covering her face&#10;&#10;Description automatically generated">
            <a:extLst>
              <a:ext uri="{FF2B5EF4-FFF2-40B4-BE49-F238E27FC236}">
                <a16:creationId xmlns:a16="http://schemas.microsoft.com/office/drawing/2014/main" id="{43C5483B-ACCF-A3D9-CBAB-5D0600284ABA}"/>
              </a:ext>
            </a:extLst>
          </p:cNvPr>
          <p:cNvPicPr>
            <a:picLocks noChangeAspect="1"/>
          </p:cNvPicPr>
          <p:nvPr/>
        </p:nvPicPr>
        <p:blipFill>
          <a:blip r:embed="rId2"/>
          <a:stretch>
            <a:fillRect/>
          </a:stretch>
        </p:blipFill>
        <p:spPr>
          <a:xfrm>
            <a:off x="4193241" y="156365"/>
            <a:ext cx="7772400" cy="6193630"/>
          </a:xfrm>
          <a:prstGeom prst="rect">
            <a:avLst/>
          </a:prstGeom>
        </p:spPr>
      </p:pic>
      <p:sp>
        <p:nvSpPr>
          <p:cNvPr id="6" name="TextBox 5">
            <a:extLst>
              <a:ext uri="{FF2B5EF4-FFF2-40B4-BE49-F238E27FC236}">
                <a16:creationId xmlns:a16="http://schemas.microsoft.com/office/drawing/2014/main" id="{2948A750-F84E-6DBF-E0BB-3955AE5497E1}"/>
              </a:ext>
            </a:extLst>
          </p:cNvPr>
          <p:cNvSpPr txBox="1"/>
          <p:nvPr/>
        </p:nvSpPr>
        <p:spPr>
          <a:xfrm>
            <a:off x="714375" y="6374089"/>
            <a:ext cx="8340809" cy="369332"/>
          </a:xfrm>
          <a:prstGeom prst="rect">
            <a:avLst/>
          </a:prstGeom>
          <a:noFill/>
        </p:spPr>
        <p:txBody>
          <a:bodyPr wrap="none" rtlCol="0">
            <a:spAutoFit/>
          </a:bodyPr>
          <a:lstStyle/>
          <a:p>
            <a:r>
              <a:rPr lang="en-US" dirty="0"/>
              <a:t>https://</a:t>
            </a:r>
            <a:r>
              <a:rPr lang="en-US" dirty="0" err="1"/>
              <a:t>www.tate.org.uk</a:t>
            </a:r>
            <a:r>
              <a:rPr lang="en-US" dirty="0"/>
              <a:t>/art/archive/items/tga-835-75/</a:t>
            </a:r>
            <a:r>
              <a:rPr lang="en-US" dirty="0" err="1"/>
              <a:t>herman</a:t>
            </a:r>
            <a:r>
              <a:rPr lang="en-US" dirty="0"/>
              <a:t>-sketch-of-a-woman</a:t>
            </a:r>
          </a:p>
        </p:txBody>
      </p:sp>
    </p:spTree>
    <p:extLst>
      <p:ext uri="{BB962C8B-B14F-4D97-AF65-F5344CB8AC3E}">
        <p14:creationId xmlns:p14="http://schemas.microsoft.com/office/powerpoint/2010/main" val="3862123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a:xfrm>
            <a:off x="178420" y="78263"/>
            <a:ext cx="5580062" cy="857873"/>
          </a:xfrm>
        </p:spPr>
        <p:txBody>
          <a:bodyPr/>
          <a:lstStyle/>
          <a:p>
            <a:r>
              <a:rPr lang="en-US" dirty="0">
                <a:solidFill>
                  <a:schemeClr val="accent1">
                    <a:lumMod val="50000"/>
                  </a:schemeClr>
                </a:solidFill>
                <a:latin typeface="Calibri Light" charset="0"/>
              </a:rPr>
              <a:t>Stained Glass Window</a:t>
            </a:r>
          </a:p>
        </p:txBody>
      </p:sp>
      <p:sp>
        <p:nvSpPr>
          <p:cNvPr id="16387" name="TextBox 2"/>
          <p:cNvSpPr txBox="1">
            <a:spLocks noChangeArrowheads="1"/>
          </p:cNvSpPr>
          <p:nvPr/>
        </p:nvSpPr>
        <p:spPr bwMode="auto">
          <a:xfrm>
            <a:off x="178420" y="820724"/>
            <a:ext cx="6481143" cy="22467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Calibri" charset="0"/>
                <a:ea typeface="ＭＳ Ｐゴシック" charset="0"/>
                <a:cs typeface="ＭＳ Ｐゴシック" charset="0"/>
              </a:defRPr>
            </a:lvl1pPr>
            <a:lvl2pPr marL="742950" indent="-285750">
              <a:defRPr sz="2400">
                <a:solidFill>
                  <a:schemeClr val="tx1"/>
                </a:solidFill>
                <a:latin typeface="Calibri" charset="0"/>
                <a:ea typeface="ＭＳ Ｐゴシック" charset="0"/>
              </a:defRPr>
            </a:lvl2pPr>
            <a:lvl3pPr marL="1143000" indent="-228600">
              <a:defRPr sz="2400">
                <a:solidFill>
                  <a:schemeClr val="tx1"/>
                </a:solidFill>
                <a:latin typeface="Calibri" charset="0"/>
                <a:ea typeface="ＭＳ Ｐゴシック" charset="0"/>
              </a:defRPr>
            </a:lvl3pPr>
            <a:lvl4pPr marL="1600200" indent="-228600">
              <a:defRPr sz="2400">
                <a:solidFill>
                  <a:schemeClr val="tx1"/>
                </a:solidFill>
                <a:latin typeface="Calibri" charset="0"/>
                <a:ea typeface="ＭＳ Ｐゴシック" charset="0"/>
              </a:defRPr>
            </a:lvl4pPr>
            <a:lvl5pPr marL="2057400" indent="-22860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r>
              <a:rPr lang="en-GB" sz="2000" dirty="0">
                <a:solidFill>
                  <a:schemeClr val="accent1">
                    <a:lumMod val="50000"/>
                  </a:schemeClr>
                </a:solidFill>
                <a:latin typeface="Arial" panose="020B0604020202020204" pitchFamily="34" charset="0"/>
                <a:cs typeface="Arial" panose="020B0604020202020204" pitchFamily="34" charset="0"/>
              </a:rPr>
              <a:t>Sunday, September 15, 1963, a bomb exploded at the 16</a:t>
            </a:r>
            <a:r>
              <a:rPr lang="en-GB" sz="2000" baseline="30000" dirty="0">
                <a:solidFill>
                  <a:schemeClr val="accent1">
                    <a:lumMod val="50000"/>
                  </a:schemeClr>
                </a:solidFill>
                <a:latin typeface="Arial" panose="020B0604020202020204" pitchFamily="34" charset="0"/>
                <a:cs typeface="Arial" panose="020B0604020202020204" pitchFamily="34" charset="0"/>
              </a:rPr>
              <a:t>th</a:t>
            </a:r>
            <a:r>
              <a:rPr lang="en-GB" sz="2000" dirty="0">
                <a:solidFill>
                  <a:schemeClr val="accent1">
                    <a:lumMod val="50000"/>
                  </a:schemeClr>
                </a:solidFill>
                <a:latin typeface="Arial" panose="020B0604020202020204" pitchFamily="34" charset="0"/>
                <a:cs typeface="Arial" panose="020B0604020202020204" pitchFamily="34" charset="0"/>
              </a:rPr>
              <a:t> Street Baptist Church in Birmingham, Alabama, killing four young girls and injuring more than 20 members of the congregation.</a:t>
            </a:r>
            <a:endParaRPr lang="en-US" sz="2000" dirty="0">
              <a:solidFill>
                <a:schemeClr val="accent1">
                  <a:lumMod val="50000"/>
                </a:schemeClr>
              </a:solidFill>
              <a:latin typeface="Arial" panose="020B0604020202020204" pitchFamily="34" charset="0"/>
              <a:cs typeface="Arial" panose="020B0604020202020204" pitchFamily="34" charset="0"/>
            </a:endParaRPr>
          </a:p>
          <a:p>
            <a:r>
              <a:rPr lang="en-GB" sz="2000" dirty="0">
                <a:solidFill>
                  <a:schemeClr val="accent1">
                    <a:lumMod val="50000"/>
                  </a:schemeClr>
                </a:solidFill>
                <a:latin typeface="Arial" panose="020B0604020202020204" pitchFamily="34" charset="0"/>
                <a:cs typeface="Arial" panose="020B0604020202020204" pitchFamily="34" charset="0"/>
              </a:rPr>
              <a:t>This special memorial gift–a large stained glass window of the image of a black crucified Christ–was given by the people of Wales, designed by John Petts.  </a:t>
            </a:r>
            <a:endParaRPr lang="en-US" sz="2000" dirty="0">
              <a:solidFill>
                <a:schemeClr val="accent1">
                  <a:lumMod val="50000"/>
                </a:schemeClr>
              </a:solidFill>
              <a:latin typeface="Arial" panose="020B0604020202020204" pitchFamily="34" charset="0"/>
              <a:cs typeface="Arial" panose="020B0604020202020204" pitchFamily="34" charset="0"/>
            </a:endParaRPr>
          </a:p>
        </p:txBody>
      </p:sp>
      <p:sp>
        <p:nvSpPr>
          <p:cNvPr id="5" name="TextBox 2">
            <a:extLst>
              <a:ext uri="{FF2B5EF4-FFF2-40B4-BE49-F238E27FC236}">
                <a16:creationId xmlns:a16="http://schemas.microsoft.com/office/drawing/2014/main" id="{820939FC-8A7C-4048-8A96-B75AE64A784F}"/>
              </a:ext>
            </a:extLst>
          </p:cNvPr>
          <p:cNvSpPr txBox="1">
            <a:spLocks noChangeArrowheads="1"/>
          </p:cNvSpPr>
          <p:nvPr/>
        </p:nvSpPr>
        <p:spPr bwMode="auto">
          <a:xfrm>
            <a:off x="178420" y="3809954"/>
            <a:ext cx="6646126" cy="22467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Calibri" charset="0"/>
                <a:ea typeface="ＭＳ Ｐゴシック" charset="0"/>
                <a:cs typeface="ＭＳ Ｐゴシック" charset="0"/>
              </a:defRPr>
            </a:lvl1pPr>
            <a:lvl2pPr marL="742950" indent="-285750">
              <a:defRPr sz="2400">
                <a:solidFill>
                  <a:schemeClr val="tx1"/>
                </a:solidFill>
                <a:latin typeface="Calibri" charset="0"/>
                <a:ea typeface="ＭＳ Ｐゴシック" charset="0"/>
              </a:defRPr>
            </a:lvl2pPr>
            <a:lvl3pPr marL="1143000" indent="-228600">
              <a:defRPr sz="2400">
                <a:solidFill>
                  <a:schemeClr val="tx1"/>
                </a:solidFill>
                <a:latin typeface="Calibri" charset="0"/>
                <a:ea typeface="ＭＳ Ｐゴシック" charset="0"/>
              </a:defRPr>
            </a:lvl3pPr>
            <a:lvl4pPr marL="1600200" indent="-228600">
              <a:defRPr sz="2400">
                <a:solidFill>
                  <a:schemeClr val="tx1"/>
                </a:solidFill>
                <a:latin typeface="Calibri" charset="0"/>
                <a:ea typeface="ＭＳ Ｐゴシック" charset="0"/>
              </a:defRPr>
            </a:lvl4pPr>
            <a:lvl5pPr marL="2057400" indent="-22860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r>
              <a:rPr lang="en-GB" sz="2000" dirty="0" err="1">
                <a:solidFill>
                  <a:schemeClr val="accent1">
                    <a:lumMod val="50000"/>
                  </a:schemeClr>
                </a:solidFill>
                <a:latin typeface="Arial" panose="020B0604020202020204" pitchFamily="34" charset="0"/>
                <a:cs typeface="Arial" panose="020B0604020202020204" pitchFamily="34" charset="0"/>
              </a:rPr>
              <a:t>Dydd</a:t>
            </a:r>
            <a:r>
              <a:rPr lang="en-GB" sz="2000" dirty="0">
                <a:solidFill>
                  <a:schemeClr val="accent1">
                    <a:lumMod val="50000"/>
                  </a:schemeClr>
                </a:solidFill>
                <a:latin typeface="Arial" panose="020B0604020202020204" pitchFamily="34" charset="0"/>
                <a:cs typeface="Arial" panose="020B0604020202020204" pitchFamily="34" charset="0"/>
              </a:rPr>
              <a:t> Sul, 15 Medi, 1963, </a:t>
            </a:r>
            <a:r>
              <a:rPr lang="en-GB" sz="2000" dirty="0" err="1">
                <a:solidFill>
                  <a:schemeClr val="accent1">
                    <a:lumMod val="50000"/>
                  </a:schemeClr>
                </a:solidFill>
                <a:latin typeface="Arial" panose="020B0604020202020204" pitchFamily="34" charset="0"/>
                <a:cs typeface="Arial" panose="020B0604020202020204" pitchFamily="34" charset="0"/>
              </a:rPr>
              <a:t>roedd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ffrwydriad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yn</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Eglwys</a:t>
            </a:r>
            <a:r>
              <a:rPr lang="en-GB" sz="2000" dirty="0">
                <a:solidFill>
                  <a:schemeClr val="accent1">
                    <a:lumMod val="50000"/>
                  </a:schemeClr>
                </a:solidFill>
                <a:latin typeface="Arial" panose="020B0604020202020204" pitchFamily="34" charset="0"/>
                <a:cs typeface="Arial" panose="020B0604020202020204" pitchFamily="34" charset="0"/>
              </a:rPr>
              <a:t> y </a:t>
            </a:r>
            <a:r>
              <a:rPr lang="en-GB" sz="2000" dirty="0" err="1">
                <a:solidFill>
                  <a:schemeClr val="accent1">
                    <a:lumMod val="50000"/>
                  </a:schemeClr>
                </a:solidFill>
                <a:latin typeface="Arial" panose="020B0604020202020204" pitchFamily="34" charset="0"/>
                <a:cs typeface="Arial" panose="020B0604020202020204" pitchFamily="34" charset="0"/>
              </a:rPr>
              <a:t>Bedyddwyr</a:t>
            </a:r>
            <a:r>
              <a:rPr lang="en-GB" sz="2000" dirty="0">
                <a:solidFill>
                  <a:schemeClr val="accent1">
                    <a:lumMod val="50000"/>
                  </a:schemeClr>
                </a:solidFill>
                <a:latin typeface="Arial" panose="020B0604020202020204" pitchFamily="34" charset="0"/>
                <a:cs typeface="Arial" panose="020B0604020202020204" pitchFamily="34" charset="0"/>
              </a:rPr>
              <a:t> ‘16</a:t>
            </a:r>
            <a:r>
              <a:rPr lang="en-GB" sz="2000" baseline="30000" dirty="0">
                <a:solidFill>
                  <a:schemeClr val="accent1">
                    <a:lumMod val="50000"/>
                  </a:schemeClr>
                </a:solidFill>
                <a:latin typeface="Arial" panose="020B0604020202020204" pitchFamily="34" charset="0"/>
                <a:cs typeface="Arial" panose="020B0604020202020204" pitchFamily="34" charset="0"/>
              </a:rPr>
              <a:t>th</a:t>
            </a:r>
            <a:r>
              <a:rPr lang="en-GB" sz="2000" dirty="0">
                <a:solidFill>
                  <a:schemeClr val="accent1">
                    <a:lumMod val="50000"/>
                  </a:schemeClr>
                </a:solidFill>
                <a:latin typeface="Arial" panose="020B0604020202020204" pitchFamily="34" charset="0"/>
                <a:cs typeface="Arial" panose="020B0604020202020204" pitchFamily="34" charset="0"/>
              </a:rPr>
              <a:t> Street Baptist Church in Birmingham, Alabama’, </a:t>
            </a:r>
            <a:r>
              <a:rPr lang="en-GB" sz="2000" dirty="0" err="1">
                <a:solidFill>
                  <a:schemeClr val="accent1">
                    <a:lumMod val="50000"/>
                  </a:schemeClr>
                </a:solidFill>
                <a:latin typeface="Arial" panose="020B0604020202020204" pitchFamily="34" charset="0"/>
                <a:cs typeface="Arial" panose="020B0604020202020204" pitchFamily="34" charset="0"/>
              </a:rPr>
              <a:t>gan</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ladd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pedair</a:t>
            </a:r>
            <a:r>
              <a:rPr lang="en-GB" sz="2000" dirty="0">
                <a:solidFill>
                  <a:schemeClr val="accent1">
                    <a:lumMod val="50000"/>
                  </a:schemeClr>
                </a:solidFill>
                <a:latin typeface="Arial" panose="020B0604020202020204" pitchFamily="34" charset="0"/>
                <a:cs typeface="Arial" panose="020B0604020202020204" pitchFamily="34" charset="0"/>
              </a:rPr>
              <a:t> merch </a:t>
            </a:r>
            <a:r>
              <a:rPr lang="en-GB" sz="2000" dirty="0" err="1">
                <a:solidFill>
                  <a:schemeClr val="accent1">
                    <a:lumMod val="50000"/>
                  </a:schemeClr>
                </a:solidFill>
                <a:latin typeface="Arial" panose="020B0604020202020204" pitchFamily="34" charset="0"/>
                <a:cs typeface="Arial" panose="020B0604020202020204" pitchFamily="34" charset="0"/>
              </a:rPr>
              <a:t>ifanc</a:t>
            </a:r>
            <a:r>
              <a:rPr lang="en-GB" sz="2000" dirty="0">
                <a:solidFill>
                  <a:schemeClr val="accent1">
                    <a:lumMod val="50000"/>
                  </a:schemeClr>
                </a:solidFill>
                <a:latin typeface="Arial" panose="020B0604020202020204" pitchFamily="34" charset="0"/>
                <a:cs typeface="Arial" panose="020B0604020202020204" pitchFamily="34" charset="0"/>
              </a:rPr>
              <a:t> ac </a:t>
            </a:r>
            <a:r>
              <a:rPr lang="en-GB" sz="2000" dirty="0" err="1">
                <a:solidFill>
                  <a:schemeClr val="accent1">
                    <a:lumMod val="50000"/>
                  </a:schemeClr>
                </a:solidFill>
                <a:latin typeface="Arial" panose="020B0604020202020204" pitchFamily="34" charset="0"/>
                <a:cs typeface="Arial" panose="020B0604020202020204" pitchFamily="34" charset="0"/>
              </a:rPr>
              <a:t>anafu</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mwy</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na</a:t>
            </a:r>
            <a:r>
              <a:rPr lang="en-GB" sz="2000" dirty="0">
                <a:solidFill>
                  <a:schemeClr val="accent1">
                    <a:lumMod val="50000"/>
                  </a:schemeClr>
                </a:solidFill>
                <a:latin typeface="Arial" panose="020B0604020202020204" pitchFamily="34" charset="0"/>
                <a:cs typeface="Arial" panose="020B0604020202020204" pitchFamily="34" charset="0"/>
              </a:rPr>
              <a:t> 20 </a:t>
            </a:r>
            <a:r>
              <a:rPr lang="en-GB" sz="2000" dirty="0" err="1">
                <a:solidFill>
                  <a:schemeClr val="accent1">
                    <a:lumMod val="50000"/>
                  </a:schemeClr>
                </a:solidFill>
                <a:latin typeface="Arial" panose="020B0604020202020204" pitchFamily="34" charset="0"/>
                <a:cs typeface="Arial" panose="020B0604020202020204" pitchFamily="34" charset="0"/>
              </a:rPr>
              <a:t>aelod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o'r</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gynulleidfa</a:t>
            </a:r>
            <a:r>
              <a:rPr lang="en-GB" sz="2000" dirty="0">
                <a:solidFill>
                  <a:schemeClr val="accent1">
                    <a:lumMod val="50000"/>
                  </a:schemeClr>
                </a:solidFill>
                <a:latin typeface="Arial" panose="020B0604020202020204" pitchFamily="34" charset="0"/>
                <a:cs typeface="Arial" panose="020B0604020202020204" pitchFamily="34" charset="0"/>
              </a:rPr>
              <a:t>.</a:t>
            </a:r>
            <a:endParaRPr lang="en-US" sz="2000" dirty="0">
              <a:solidFill>
                <a:schemeClr val="accent1">
                  <a:lumMod val="50000"/>
                </a:schemeClr>
              </a:solidFill>
              <a:latin typeface="Arial" panose="020B0604020202020204" pitchFamily="34" charset="0"/>
              <a:cs typeface="Arial" panose="020B0604020202020204" pitchFamily="34" charset="0"/>
            </a:endParaRPr>
          </a:p>
          <a:p>
            <a:r>
              <a:rPr lang="en-GB" sz="2000" dirty="0" err="1">
                <a:solidFill>
                  <a:schemeClr val="accent1">
                    <a:lumMod val="50000"/>
                  </a:schemeClr>
                </a:solidFill>
                <a:latin typeface="Arial" panose="020B0604020202020204" pitchFamily="34" charset="0"/>
                <a:cs typeface="Arial" panose="020B0604020202020204" pitchFamily="34" charset="0"/>
              </a:rPr>
              <a:t>Dyma</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gofeb</a:t>
            </a:r>
            <a:r>
              <a:rPr lang="en-GB" sz="2000" dirty="0">
                <a:solidFill>
                  <a:schemeClr val="accent1">
                    <a:lumMod val="50000"/>
                  </a:schemeClr>
                </a:solidFill>
                <a:latin typeface="Arial" panose="020B0604020202020204" pitchFamily="34" charset="0"/>
                <a:cs typeface="Arial" panose="020B0604020202020204" pitchFamily="34" charset="0"/>
              </a:rPr>
              <a:t> ac </a:t>
            </a:r>
            <a:r>
              <a:rPr lang="en-GB" sz="2000" dirty="0" err="1">
                <a:solidFill>
                  <a:schemeClr val="accent1">
                    <a:lumMod val="50000"/>
                  </a:schemeClr>
                </a:solidFill>
                <a:latin typeface="Arial" panose="020B0604020202020204" pitchFamily="34" charset="0"/>
                <a:cs typeface="Arial" panose="020B0604020202020204" pitchFamily="34" charset="0"/>
              </a:rPr>
              <a:t>anrheg</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arbennig</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ffenestr</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liw</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mawr</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delwedd</a:t>
            </a:r>
            <a:r>
              <a:rPr lang="en-GB" sz="2000" dirty="0">
                <a:solidFill>
                  <a:schemeClr val="accent1">
                    <a:lumMod val="50000"/>
                  </a:schemeClr>
                </a:solidFill>
                <a:latin typeface="Arial" panose="020B0604020202020204" pitchFamily="34" charset="0"/>
                <a:cs typeface="Arial" panose="020B0604020202020204" pitchFamily="34" charset="0"/>
              </a:rPr>
              <a:t> o Grist du </a:t>
            </a:r>
            <a:r>
              <a:rPr lang="en-GB" sz="2000" dirty="0" err="1">
                <a:solidFill>
                  <a:schemeClr val="accent1">
                    <a:lumMod val="50000"/>
                  </a:schemeClr>
                </a:solidFill>
                <a:latin typeface="Arial" panose="020B0604020202020204" pitchFamily="34" charset="0"/>
                <a:cs typeface="Arial" panose="020B0604020202020204" pitchFamily="34" charset="0"/>
              </a:rPr>
              <a:t>wedi</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groeshoelio</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rhodd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gan</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bobl</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Cymru</a:t>
            </a:r>
            <a:r>
              <a:rPr lang="en-GB" sz="2000" dirty="0">
                <a:solidFill>
                  <a:schemeClr val="accent1">
                    <a:lumMod val="50000"/>
                  </a:schemeClr>
                </a:solidFill>
                <a:latin typeface="Arial" panose="020B0604020202020204" pitchFamily="34" charset="0"/>
                <a:cs typeface="Arial" panose="020B0604020202020204" pitchFamily="34" charset="0"/>
              </a:rPr>
              <a:t>, a </a:t>
            </a:r>
            <a:r>
              <a:rPr lang="en-GB" sz="2000" dirty="0" err="1">
                <a:solidFill>
                  <a:schemeClr val="accent1">
                    <a:lumMod val="50000"/>
                  </a:schemeClr>
                </a:solidFill>
                <a:latin typeface="Arial" panose="020B0604020202020204" pitchFamily="34" charset="0"/>
                <a:cs typeface="Arial" panose="020B0604020202020204" pitchFamily="34" charset="0"/>
              </a:rPr>
              <a:t>ddyluniwyd</a:t>
            </a:r>
            <a:r>
              <a:rPr lang="en-GB" sz="2000" dirty="0">
                <a:solidFill>
                  <a:schemeClr val="accent1">
                    <a:lumMod val="50000"/>
                  </a:schemeClr>
                </a:solidFill>
                <a:latin typeface="Arial" panose="020B0604020202020204" pitchFamily="34" charset="0"/>
                <a:cs typeface="Arial" panose="020B0604020202020204" pitchFamily="34" charset="0"/>
              </a:rPr>
              <a:t> </a:t>
            </a:r>
            <a:r>
              <a:rPr lang="en-GB" sz="2000" dirty="0" err="1">
                <a:solidFill>
                  <a:schemeClr val="accent1">
                    <a:lumMod val="50000"/>
                  </a:schemeClr>
                </a:solidFill>
                <a:latin typeface="Arial" panose="020B0604020202020204" pitchFamily="34" charset="0"/>
                <a:cs typeface="Arial" panose="020B0604020202020204" pitchFamily="34" charset="0"/>
              </a:rPr>
              <a:t>gan</a:t>
            </a:r>
            <a:r>
              <a:rPr lang="en-GB" sz="2000" dirty="0">
                <a:solidFill>
                  <a:schemeClr val="accent1">
                    <a:lumMod val="50000"/>
                  </a:schemeClr>
                </a:solidFill>
                <a:latin typeface="Arial" panose="020B0604020202020204" pitchFamily="34" charset="0"/>
                <a:cs typeface="Arial" panose="020B0604020202020204" pitchFamily="34" charset="0"/>
              </a:rPr>
              <a:t> John Petts.</a:t>
            </a:r>
          </a:p>
        </p:txBody>
      </p:sp>
      <p:sp>
        <p:nvSpPr>
          <p:cNvPr id="6" name="Title 1">
            <a:extLst>
              <a:ext uri="{FF2B5EF4-FFF2-40B4-BE49-F238E27FC236}">
                <a16:creationId xmlns:a16="http://schemas.microsoft.com/office/drawing/2014/main" id="{1DD10DD0-4787-B14C-87F6-BD57792383EF}"/>
              </a:ext>
            </a:extLst>
          </p:cNvPr>
          <p:cNvSpPr txBox="1">
            <a:spLocks/>
          </p:cNvSpPr>
          <p:nvPr/>
        </p:nvSpPr>
        <p:spPr>
          <a:xfrm>
            <a:off x="178420" y="3067493"/>
            <a:ext cx="5580062" cy="8188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solidFill>
                  <a:schemeClr val="accent1">
                    <a:lumMod val="50000"/>
                  </a:schemeClr>
                </a:solidFill>
                <a:latin typeface="Calibri Light" charset="0"/>
              </a:rPr>
              <a:t>Ffenestr</a:t>
            </a:r>
            <a:r>
              <a:rPr lang="en-US" dirty="0">
                <a:solidFill>
                  <a:schemeClr val="accent1">
                    <a:lumMod val="50000"/>
                  </a:schemeClr>
                </a:solidFill>
                <a:latin typeface="Calibri Light" charset="0"/>
              </a:rPr>
              <a:t> </a:t>
            </a:r>
            <a:r>
              <a:rPr lang="en-US" dirty="0" err="1">
                <a:solidFill>
                  <a:schemeClr val="accent1">
                    <a:lumMod val="50000"/>
                  </a:schemeClr>
                </a:solidFill>
                <a:latin typeface="Calibri Light" charset="0"/>
              </a:rPr>
              <a:t>Lliw</a:t>
            </a:r>
            <a:r>
              <a:rPr lang="en-US" dirty="0">
                <a:solidFill>
                  <a:schemeClr val="accent1">
                    <a:lumMod val="50000"/>
                  </a:schemeClr>
                </a:solidFill>
                <a:latin typeface="Calibri Light" charset="0"/>
              </a:rPr>
              <a:t> </a:t>
            </a:r>
          </a:p>
        </p:txBody>
      </p:sp>
      <p:sp>
        <p:nvSpPr>
          <p:cNvPr id="2" name="TextBox 1">
            <a:extLst>
              <a:ext uri="{FF2B5EF4-FFF2-40B4-BE49-F238E27FC236}">
                <a16:creationId xmlns:a16="http://schemas.microsoft.com/office/drawing/2014/main" id="{1573BD0A-382D-C0BC-4245-64ACE35D12A5}"/>
              </a:ext>
            </a:extLst>
          </p:cNvPr>
          <p:cNvSpPr txBox="1"/>
          <p:nvPr/>
        </p:nvSpPr>
        <p:spPr>
          <a:xfrm>
            <a:off x="178420" y="6243638"/>
            <a:ext cx="6219406" cy="523220"/>
          </a:xfrm>
          <a:prstGeom prst="rect">
            <a:avLst/>
          </a:prstGeom>
          <a:noFill/>
        </p:spPr>
        <p:txBody>
          <a:bodyPr wrap="square" rtlCol="0">
            <a:spAutoFit/>
          </a:bodyPr>
          <a:lstStyle/>
          <a:p>
            <a:r>
              <a:rPr lang="en-US" sz="1400" dirty="0"/>
              <a:t>https://</a:t>
            </a:r>
            <a:r>
              <a:rPr lang="en-US" sz="1400" dirty="0" err="1"/>
              <a:t>www.library.wales</a:t>
            </a:r>
            <a:r>
              <a:rPr lang="en-US" sz="1400" dirty="0"/>
              <a:t>/discover-learn/digital-exhibitions/pictures/the-</a:t>
            </a:r>
            <a:r>
              <a:rPr lang="en-US" sz="1400" dirty="0" err="1"/>
              <a:t>wales</a:t>
            </a:r>
            <a:r>
              <a:rPr lang="en-US" sz="1400" dirty="0"/>
              <a:t>-window-in-</a:t>
            </a:r>
            <a:r>
              <a:rPr lang="en-US" sz="1400" dirty="0" err="1"/>
              <a:t>birmingham</a:t>
            </a:r>
            <a:r>
              <a:rPr lang="en-US" sz="1400" dirty="0"/>
              <a:t>-</a:t>
            </a:r>
            <a:r>
              <a:rPr lang="en-US" sz="1400" dirty="0" err="1"/>
              <a:t>alabama</a:t>
            </a:r>
            <a:endParaRPr lang="en-US" sz="1400" dirty="0"/>
          </a:p>
        </p:txBody>
      </p:sp>
      <p:sp>
        <p:nvSpPr>
          <p:cNvPr id="3" name="TextBox 2">
            <a:extLst>
              <a:ext uri="{FF2B5EF4-FFF2-40B4-BE49-F238E27FC236}">
                <a16:creationId xmlns:a16="http://schemas.microsoft.com/office/drawing/2014/main" id="{F2F8D948-DED4-D51F-D6FE-8BA6F2BB04CC}"/>
              </a:ext>
            </a:extLst>
          </p:cNvPr>
          <p:cNvSpPr txBox="1"/>
          <p:nvPr/>
        </p:nvSpPr>
        <p:spPr>
          <a:xfrm>
            <a:off x="6799456" y="5595058"/>
            <a:ext cx="5392544" cy="923330"/>
          </a:xfrm>
          <a:prstGeom prst="rect">
            <a:avLst/>
          </a:prstGeom>
          <a:noFill/>
        </p:spPr>
        <p:txBody>
          <a:bodyPr wrap="square" rtlCol="0">
            <a:spAutoFit/>
          </a:bodyPr>
          <a:lstStyle/>
          <a:p>
            <a:r>
              <a:rPr lang="en-GB" i="0" dirty="0">
                <a:solidFill>
                  <a:srgbClr val="56595C"/>
                </a:solidFill>
                <a:effectLst/>
              </a:rPr>
              <a:t>John Petts </a:t>
            </a:r>
            <a:r>
              <a:rPr lang="en-GB" b="1" i="0" dirty="0">
                <a:solidFill>
                  <a:srgbClr val="56595C"/>
                </a:solidFill>
                <a:effectLst/>
              </a:rPr>
              <a:t>(</a:t>
            </a:r>
            <a:r>
              <a:rPr lang="en-GB" b="0" i="0" dirty="0">
                <a:solidFill>
                  <a:srgbClr val="56595C"/>
                </a:solidFill>
                <a:effectLst/>
              </a:rPr>
              <a:t>1964)</a:t>
            </a:r>
            <a:r>
              <a:rPr lang="en-GB" b="1" i="0" dirty="0">
                <a:solidFill>
                  <a:srgbClr val="56595C"/>
                </a:solidFill>
                <a:effectLst/>
              </a:rPr>
              <a:t> </a:t>
            </a:r>
            <a:r>
              <a:rPr lang="en-GB" i="1" dirty="0">
                <a:solidFill>
                  <a:srgbClr val="56595C"/>
                </a:solidFill>
                <a:effectLst/>
              </a:rPr>
              <a:t>The Wales Window for Alabama</a:t>
            </a:r>
            <a:r>
              <a:rPr lang="en-GB" b="0" i="0" dirty="0">
                <a:solidFill>
                  <a:srgbClr val="56595C"/>
                </a:solidFill>
                <a:effectLst/>
              </a:rPr>
              <a:t>, [stained-glass window, 16th Street Baptist Church in Birmingham Alabama.]</a:t>
            </a:r>
            <a:endParaRPr lang="en-US" dirty="0"/>
          </a:p>
        </p:txBody>
      </p:sp>
      <p:pic>
        <p:nvPicPr>
          <p:cNvPr id="7" name="Picture 6" descr="A stained glass window with a person holding his arms up&#10;&#10;Description automatically generated">
            <a:extLst>
              <a:ext uri="{FF2B5EF4-FFF2-40B4-BE49-F238E27FC236}">
                <a16:creationId xmlns:a16="http://schemas.microsoft.com/office/drawing/2014/main" id="{74E1620E-90C6-80FE-5688-9E98E86E7563}"/>
              </a:ext>
            </a:extLst>
          </p:cNvPr>
          <p:cNvPicPr>
            <a:picLocks noChangeAspect="1"/>
          </p:cNvPicPr>
          <p:nvPr/>
        </p:nvPicPr>
        <p:blipFill>
          <a:blip r:embed="rId2"/>
          <a:stretch>
            <a:fillRect/>
          </a:stretch>
        </p:blipFill>
        <p:spPr>
          <a:xfrm>
            <a:off x="7123542" y="87742"/>
            <a:ext cx="4420758" cy="5432043"/>
          </a:xfrm>
          <a:prstGeom prst="rect">
            <a:avLst/>
          </a:prstGeom>
        </p:spPr>
      </p:pic>
      <p:sp>
        <p:nvSpPr>
          <p:cNvPr id="11" name="TextBox 10">
            <a:extLst>
              <a:ext uri="{FF2B5EF4-FFF2-40B4-BE49-F238E27FC236}">
                <a16:creationId xmlns:a16="http://schemas.microsoft.com/office/drawing/2014/main" id="{72FAE289-1D15-5DF1-0162-4C18D40DCB87}"/>
              </a:ext>
            </a:extLst>
          </p:cNvPr>
          <p:cNvSpPr txBox="1"/>
          <p:nvPr/>
        </p:nvSpPr>
        <p:spPr>
          <a:xfrm>
            <a:off x="6799456" y="6439772"/>
            <a:ext cx="6172200" cy="307777"/>
          </a:xfrm>
          <a:prstGeom prst="rect">
            <a:avLst/>
          </a:prstGeom>
          <a:noFill/>
        </p:spPr>
        <p:txBody>
          <a:bodyPr wrap="square">
            <a:spAutoFit/>
          </a:bodyPr>
          <a:lstStyle/>
          <a:p>
            <a:r>
              <a:rPr lang="en-US" sz="1400" dirty="0"/>
              <a:t>https://</a:t>
            </a:r>
            <a:r>
              <a:rPr lang="en-US" sz="1400" dirty="0" err="1"/>
              <a:t>artway.eu</a:t>
            </a:r>
            <a:r>
              <a:rPr lang="en-US" sz="1400" dirty="0"/>
              <a:t>/</a:t>
            </a:r>
            <a:r>
              <a:rPr lang="en-US" sz="1400" dirty="0" err="1"/>
              <a:t>content.php?id</a:t>
            </a:r>
            <a:r>
              <a:rPr lang="en-US" sz="1400" dirty="0"/>
              <a:t>=3189&amp;lang=</a:t>
            </a:r>
            <a:r>
              <a:rPr lang="en-US" sz="1400" dirty="0" err="1"/>
              <a:t>en&amp;action</a:t>
            </a:r>
            <a:r>
              <a:rPr lang="en-US" sz="1400" dirty="0"/>
              <a:t>=show</a:t>
            </a:r>
          </a:p>
        </p:txBody>
      </p:sp>
    </p:spTree>
    <p:extLst>
      <p:ext uri="{BB962C8B-B14F-4D97-AF65-F5344CB8AC3E}">
        <p14:creationId xmlns:p14="http://schemas.microsoft.com/office/powerpoint/2010/main" val="3725676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A4014-B93A-4C5F-9EB8-F892CC291709}"/>
              </a:ext>
            </a:extLst>
          </p:cNvPr>
          <p:cNvSpPr>
            <a:spLocks noGrp="1"/>
          </p:cNvSpPr>
          <p:nvPr>
            <p:ph type="title"/>
          </p:nvPr>
        </p:nvSpPr>
        <p:spPr>
          <a:xfrm>
            <a:off x="7304087" y="407987"/>
            <a:ext cx="4476750" cy="2835275"/>
          </a:xfrm>
        </p:spPr>
        <p:txBody>
          <a:bodyPr>
            <a:normAutofit fontScale="90000"/>
          </a:bodyPr>
          <a:lstStyle/>
          <a:p>
            <a:r>
              <a:rPr lang="en-GB" dirty="0"/>
              <a:t>Geoff Charles</a:t>
            </a:r>
            <a:br>
              <a:rPr lang="en-GB" dirty="0"/>
            </a:br>
            <a:r>
              <a:rPr lang="en-GB" dirty="0"/>
              <a:t>(1963) </a:t>
            </a:r>
            <a:r>
              <a:rPr lang="en-GB" i="1" dirty="0"/>
              <a:t>Cars being stopped on the </a:t>
            </a:r>
            <a:r>
              <a:rPr lang="en-GB" i="1" dirty="0" err="1"/>
              <a:t>Trefechan</a:t>
            </a:r>
            <a:r>
              <a:rPr lang="en-GB" i="1" dirty="0"/>
              <a:t> Bridge in Aberystwyth</a:t>
            </a:r>
          </a:p>
        </p:txBody>
      </p:sp>
      <p:sp>
        <p:nvSpPr>
          <p:cNvPr id="5" name="Title 1">
            <a:extLst>
              <a:ext uri="{FF2B5EF4-FFF2-40B4-BE49-F238E27FC236}">
                <a16:creationId xmlns:a16="http://schemas.microsoft.com/office/drawing/2014/main" id="{4FE67462-FA48-3C4D-8901-6F125DC56414}"/>
              </a:ext>
            </a:extLst>
          </p:cNvPr>
          <p:cNvSpPr>
            <a:spLocks noGrp="1"/>
          </p:cNvSpPr>
          <p:nvPr>
            <p:ph idx="1"/>
          </p:nvPr>
        </p:nvSpPr>
        <p:spPr>
          <a:xfrm>
            <a:off x="7354719" y="3429000"/>
            <a:ext cx="4375485" cy="2331077"/>
          </a:xfrm>
        </p:spPr>
        <p:txBody>
          <a:bodyPr>
            <a:normAutofit fontScale="97500"/>
          </a:bodyPr>
          <a:lstStyle/>
          <a:p>
            <a:pPr marL="0" indent="0">
              <a:buNone/>
            </a:pPr>
            <a:r>
              <a:rPr lang="en-GB" sz="3600" dirty="0">
                <a:solidFill>
                  <a:schemeClr val="accent1">
                    <a:lumMod val="75000"/>
                  </a:schemeClr>
                </a:solidFill>
              </a:rPr>
              <a:t>Geoff Charles (1963) </a:t>
            </a:r>
            <a:r>
              <a:rPr lang="en-GB" sz="3600" i="1" dirty="0" err="1">
                <a:solidFill>
                  <a:schemeClr val="accent1">
                    <a:lumMod val="75000"/>
                  </a:schemeClr>
                </a:solidFill>
              </a:rPr>
              <a:t>Stopio</a:t>
            </a:r>
            <a:r>
              <a:rPr lang="en-GB" sz="3600" i="1" dirty="0">
                <a:solidFill>
                  <a:schemeClr val="accent1">
                    <a:lumMod val="75000"/>
                  </a:schemeClr>
                </a:solidFill>
              </a:rPr>
              <a:t> </a:t>
            </a:r>
            <a:r>
              <a:rPr lang="en-GB" sz="3600" i="1" dirty="0" err="1">
                <a:solidFill>
                  <a:schemeClr val="accent1">
                    <a:lumMod val="75000"/>
                  </a:schemeClr>
                </a:solidFill>
              </a:rPr>
              <a:t>Ceir</a:t>
            </a:r>
            <a:r>
              <a:rPr lang="en-GB" sz="3600" i="1" dirty="0">
                <a:solidFill>
                  <a:schemeClr val="accent1">
                    <a:lumMod val="75000"/>
                  </a:schemeClr>
                </a:solidFill>
              </a:rPr>
              <a:t> </a:t>
            </a:r>
            <a:r>
              <a:rPr lang="en-GB" sz="3600" i="1" dirty="0" err="1">
                <a:solidFill>
                  <a:schemeClr val="accent1">
                    <a:lumMod val="75000"/>
                  </a:schemeClr>
                </a:solidFill>
              </a:rPr>
              <a:t>ar</a:t>
            </a:r>
            <a:r>
              <a:rPr lang="en-GB" sz="3600" i="1" dirty="0">
                <a:solidFill>
                  <a:schemeClr val="accent1">
                    <a:lumMod val="75000"/>
                  </a:schemeClr>
                </a:solidFill>
              </a:rPr>
              <a:t> </a:t>
            </a:r>
            <a:r>
              <a:rPr lang="en-GB" sz="3600" i="1" dirty="0" err="1">
                <a:solidFill>
                  <a:schemeClr val="accent1">
                    <a:lumMod val="75000"/>
                  </a:schemeClr>
                </a:solidFill>
              </a:rPr>
              <a:t>Bont</a:t>
            </a:r>
            <a:r>
              <a:rPr lang="en-GB" sz="3600" i="1" dirty="0">
                <a:solidFill>
                  <a:schemeClr val="accent1">
                    <a:lumMod val="75000"/>
                  </a:schemeClr>
                </a:solidFill>
              </a:rPr>
              <a:t> </a:t>
            </a:r>
            <a:r>
              <a:rPr lang="en-GB" sz="3600" i="1" dirty="0" err="1">
                <a:solidFill>
                  <a:schemeClr val="accent1">
                    <a:lumMod val="75000"/>
                  </a:schemeClr>
                </a:solidFill>
              </a:rPr>
              <a:t>Trefechan</a:t>
            </a:r>
            <a:r>
              <a:rPr lang="en-GB" sz="3600" i="1" dirty="0">
                <a:solidFill>
                  <a:schemeClr val="accent1">
                    <a:lumMod val="75000"/>
                  </a:schemeClr>
                </a:solidFill>
              </a:rPr>
              <a:t> </a:t>
            </a:r>
            <a:r>
              <a:rPr lang="en-GB" sz="3600" i="1" dirty="0" err="1">
                <a:solidFill>
                  <a:schemeClr val="accent1">
                    <a:lumMod val="75000"/>
                  </a:schemeClr>
                </a:solidFill>
              </a:rPr>
              <a:t>yn</a:t>
            </a:r>
            <a:r>
              <a:rPr lang="en-GB" sz="3600" i="1" dirty="0">
                <a:solidFill>
                  <a:schemeClr val="accent1">
                    <a:lumMod val="75000"/>
                  </a:schemeClr>
                </a:solidFill>
              </a:rPr>
              <a:t> </a:t>
            </a:r>
            <a:r>
              <a:rPr lang="en-GB" sz="3600" i="1" dirty="0" err="1">
                <a:solidFill>
                  <a:schemeClr val="accent1">
                    <a:lumMod val="75000"/>
                  </a:schemeClr>
                </a:solidFill>
              </a:rPr>
              <a:t>Aberytswyth</a:t>
            </a:r>
            <a:endParaRPr lang="en-GB" sz="3600" i="1" dirty="0">
              <a:solidFill>
                <a:schemeClr val="accent1">
                  <a:lumMod val="75000"/>
                </a:schemeClr>
              </a:solidFill>
            </a:endParaRPr>
          </a:p>
        </p:txBody>
      </p:sp>
      <p:sp>
        <p:nvSpPr>
          <p:cNvPr id="3" name="TextBox 2">
            <a:extLst>
              <a:ext uri="{FF2B5EF4-FFF2-40B4-BE49-F238E27FC236}">
                <a16:creationId xmlns:a16="http://schemas.microsoft.com/office/drawing/2014/main" id="{CC085CFF-C81E-E903-B952-9B51F3B75C0D}"/>
              </a:ext>
            </a:extLst>
          </p:cNvPr>
          <p:cNvSpPr txBox="1"/>
          <p:nvPr/>
        </p:nvSpPr>
        <p:spPr>
          <a:xfrm>
            <a:off x="7186613" y="5760077"/>
            <a:ext cx="4746624" cy="923330"/>
          </a:xfrm>
          <a:prstGeom prst="rect">
            <a:avLst/>
          </a:prstGeom>
          <a:noFill/>
        </p:spPr>
        <p:txBody>
          <a:bodyPr wrap="square" rtlCol="0">
            <a:spAutoFit/>
          </a:bodyPr>
          <a:lstStyle/>
          <a:p>
            <a:r>
              <a:rPr lang="en-US" dirty="0"/>
              <a:t>https://</a:t>
            </a:r>
            <a:r>
              <a:rPr lang="en-US" dirty="0" err="1"/>
              <a:t>commons.wikimedia.org</a:t>
            </a:r>
            <a:r>
              <a:rPr lang="en-US" dirty="0"/>
              <a:t>/wiki/File:Protest_gyntaf_Cymdeithas_yr_Iaith,_Pont_Trefechan,_1963.jpg</a:t>
            </a:r>
          </a:p>
        </p:txBody>
      </p:sp>
      <p:pic>
        <p:nvPicPr>
          <p:cNvPr id="6" name="Picture 5" descr="A group of people standing around a car&#10;&#10;Description automatically generated">
            <a:extLst>
              <a:ext uri="{FF2B5EF4-FFF2-40B4-BE49-F238E27FC236}">
                <a16:creationId xmlns:a16="http://schemas.microsoft.com/office/drawing/2014/main" id="{11864174-A115-0820-7FC3-D09E227D3505}"/>
              </a:ext>
            </a:extLst>
          </p:cNvPr>
          <p:cNvPicPr>
            <a:picLocks noChangeAspect="1"/>
          </p:cNvPicPr>
          <p:nvPr/>
        </p:nvPicPr>
        <p:blipFill>
          <a:blip r:embed="rId2"/>
          <a:stretch>
            <a:fillRect/>
          </a:stretch>
        </p:blipFill>
        <p:spPr>
          <a:xfrm>
            <a:off x="301624" y="138112"/>
            <a:ext cx="6399213" cy="6461191"/>
          </a:xfrm>
          <a:prstGeom prst="rect">
            <a:avLst/>
          </a:prstGeom>
        </p:spPr>
      </p:pic>
    </p:spTree>
    <p:extLst>
      <p:ext uri="{BB962C8B-B14F-4D97-AF65-F5344CB8AC3E}">
        <p14:creationId xmlns:p14="http://schemas.microsoft.com/office/powerpoint/2010/main" val="891408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7A37A-50A0-4B26-8303-14C69C296D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977BB3-6AB4-4650-B2FE-D8BFA4970ACC}"/>
              </a:ext>
            </a:extLst>
          </p:cNvPr>
          <p:cNvSpPr>
            <a:spLocks noGrp="1"/>
          </p:cNvSpPr>
          <p:nvPr>
            <p:ph idx="1"/>
          </p:nvPr>
        </p:nvSpPr>
        <p:spPr>
          <a:xfrm>
            <a:off x="381008" y="5560510"/>
            <a:ext cx="5957888" cy="1123950"/>
          </a:xfrm>
        </p:spPr>
        <p:txBody>
          <a:bodyPr>
            <a:normAutofit fontScale="85000" lnSpcReduction="20000"/>
          </a:bodyPr>
          <a:lstStyle/>
          <a:p>
            <a:pPr marL="0" indent="0">
              <a:buNone/>
            </a:pPr>
            <a:r>
              <a:rPr lang="en-GB" dirty="0"/>
              <a:t>Marian </a:t>
            </a:r>
            <a:r>
              <a:rPr lang="en-GB" dirty="0" err="1"/>
              <a:t>Delyth</a:t>
            </a:r>
            <a:r>
              <a:rPr lang="en-GB" dirty="0"/>
              <a:t> (1971) </a:t>
            </a:r>
            <a:r>
              <a:rPr lang="en-GB" i="1" dirty="0"/>
              <a:t>The Rev WJ Edwards and Dafydd Orwig carrying an '</a:t>
            </a:r>
            <a:r>
              <a:rPr lang="en-GB" i="1" dirty="0" err="1"/>
              <a:t>Aberteifi</a:t>
            </a:r>
            <a:r>
              <a:rPr lang="en-GB" i="1" dirty="0"/>
              <a:t>' sign to replace the 'Cardigan' only sign in Aberystwyth.</a:t>
            </a:r>
          </a:p>
        </p:txBody>
      </p:sp>
      <p:pic>
        <p:nvPicPr>
          <p:cNvPr id="6146" name="Picture 2" descr="The Rev. WJ Edwards and Dafydd Orwig carrying a 'Aberteifi' sign to replace the 'Cardigan' only sign in Aberystwyth, 1971.">
            <a:extLst>
              <a:ext uri="{FF2B5EF4-FFF2-40B4-BE49-F238E27FC236}">
                <a16:creationId xmlns:a16="http://schemas.microsoft.com/office/drawing/2014/main" id="{36FC76BC-4A73-48B4-84FB-288446B60688}"/>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668040" y="1"/>
            <a:ext cx="8368220" cy="5418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C4B86D9-46BF-E64B-89E2-9235972E6EBF}"/>
              </a:ext>
            </a:extLst>
          </p:cNvPr>
          <p:cNvSpPr txBox="1">
            <a:spLocks/>
          </p:cNvSpPr>
          <p:nvPr/>
        </p:nvSpPr>
        <p:spPr>
          <a:xfrm>
            <a:off x="6338896" y="5449463"/>
            <a:ext cx="5819775" cy="13255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300" dirty="0">
                <a:solidFill>
                  <a:schemeClr val="accent1">
                    <a:lumMod val="75000"/>
                  </a:schemeClr>
                </a:solidFill>
              </a:rPr>
              <a:t>Marian </a:t>
            </a:r>
            <a:r>
              <a:rPr lang="en-GB" sz="2300" dirty="0" err="1">
                <a:solidFill>
                  <a:schemeClr val="accent1">
                    <a:lumMod val="75000"/>
                  </a:schemeClr>
                </a:solidFill>
              </a:rPr>
              <a:t>Delyth</a:t>
            </a:r>
            <a:r>
              <a:rPr lang="en-GB" sz="2300" dirty="0">
                <a:solidFill>
                  <a:schemeClr val="accent1">
                    <a:lumMod val="75000"/>
                  </a:schemeClr>
                </a:solidFill>
              </a:rPr>
              <a:t> (1971) </a:t>
            </a:r>
            <a:r>
              <a:rPr lang="en-GB" sz="2300" i="1" dirty="0">
                <a:solidFill>
                  <a:schemeClr val="accent1">
                    <a:lumMod val="75000"/>
                  </a:schemeClr>
                </a:solidFill>
              </a:rPr>
              <a:t>Y </a:t>
            </a:r>
            <a:r>
              <a:rPr lang="en-GB" sz="2300" i="1" dirty="0" err="1">
                <a:solidFill>
                  <a:schemeClr val="accent1">
                    <a:lumMod val="75000"/>
                  </a:schemeClr>
                </a:solidFill>
              </a:rPr>
              <a:t>Parchedig</a:t>
            </a:r>
            <a:r>
              <a:rPr lang="en-GB" sz="2300" i="1" dirty="0">
                <a:solidFill>
                  <a:schemeClr val="accent1">
                    <a:lumMod val="75000"/>
                  </a:schemeClr>
                </a:solidFill>
              </a:rPr>
              <a:t> WJ Edwards a </a:t>
            </a:r>
            <a:r>
              <a:rPr lang="en-GB" sz="2300" i="1" dirty="0" err="1">
                <a:solidFill>
                  <a:schemeClr val="accent1">
                    <a:lumMod val="75000"/>
                  </a:schemeClr>
                </a:solidFill>
              </a:rPr>
              <a:t>Dafydd</a:t>
            </a:r>
            <a:r>
              <a:rPr lang="en-GB" sz="2300" i="1" dirty="0">
                <a:solidFill>
                  <a:schemeClr val="accent1">
                    <a:lumMod val="75000"/>
                  </a:schemeClr>
                </a:solidFill>
              </a:rPr>
              <a:t> Orwig </a:t>
            </a:r>
            <a:r>
              <a:rPr lang="en-GB" sz="2300" i="1" dirty="0" err="1">
                <a:solidFill>
                  <a:schemeClr val="accent1">
                    <a:lumMod val="75000"/>
                  </a:schemeClr>
                </a:solidFill>
              </a:rPr>
              <a:t>yn</a:t>
            </a:r>
            <a:r>
              <a:rPr lang="en-GB" sz="2300" i="1" dirty="0">
                <a:solidFill>
                  <a:schemeClr val="accent1">
                    <a:lumMod val="75000"/>
                  </a:schemeClr>
                </a:solidFill>
              </a:rPr>
              <a:t> </a:t>
            </a:r>
            <a:r>
              <a:rPr lang="en-GB" sz="2300" i="1" dirty="0" err="1">
                <a:solidFill>
                  <a:schemeClr val="accent1">
                    <a:lumMod val="75000"/>
                  </a:schemeClr>
                </a:solidFill>
              </a:rPr>
              <a:t>cario</a:t>
            </a:r>
            <a:r>
              <a:rPr lang="en-GB" sz="2300" i="1" dirty="0">
                <a:solidFill>
                  <a:schemeClr val="accent1">
                    <a:lumMod val="75000"/>
                  </a:schemeClr>
                </a:solidFill>
              </a:rPr>
              <a:t> </a:t>
            </a:r>
            <a:r>
              <a:rPr lang="en-GB" sz="2300" i="1" dirty="0" err="1">
                <a:solidFill>
                  <a:schemeClr val="accent1">
                    <a:lumMod val="75000"/>
                  </a:schemeClr>
                </a:solidFill>
              </a:rPr>
              <a:t>arwydd</a:t>
            </a:r>
            <a:r>
              <a:rPr lang="en-GB" sz="2300" i="1" dirty="0">
                <a:solidFill>
                  <a:schemeClr val="accent1">
                    <a:lumMod val="75000"/>
                  </a:schemeClr>
                </a:solidFill>
              </a:rPr>
              <a:t> '</a:t>
            </a:r>
            <a:r>
              <a:rPr lang="en-GB" sz="2300" i="1" dirty="0" err="1">
                <a:solidFill>
                  <a:schemeClr val="accent1">
                    <a:lumMod val="75000"/>
                  </a:schemeClr>
                </a:solidFill>
              </a:rPr>
              <a:t>Aberteifi</a:t>
            </a:r>
            <a:r>
              <a:rPr lang="en-GB" sz="2300" i="1" dirty="0">
                <a:solidFill>
                  <a:schemeClr val="accent1">
                    <a:lumMod val="75000"/>
                  </a:schemeClr>
                </a:solidFill>
              </a:rPr>
              <a:t>’ </a:t>
            </a:r>
            <a:r>
              <a:rPr lang="en-GB" sz="2300" i="1" dirty="0" err="1">
                <a:solidFill>
                  <a:schemeClr val="accent1">
                    <a:lumMod val="75000"/>
                  </a:schemeClr>
                </a:solidFill>
              </a:rPr>
              <a:t>i</a:t>
            </a:r>
            <a:r>
              <a:rPr lang="en-GB" sz="2300" i="1" dirty="0">
                <a:solidFill>
                  <a:schemeClr val="accent1">
                    <a:lumMod val="75000"/>
                  </a:schemeClr>
                </a:solidFill>
              </a:rPr>
              <a:t> </a:t>
            </a:r>
            <a:r>
              <a:rPr lang="en-GB" sz="2300" i="1" dirty="0" err="1">
                <a:solidFill>
                  <a:schemeClr val="accent1">
                    <a:lumMod val="75000"/>
                  </a:schemeClr>
                </a:solidFill>
              </a:rPr>
              <a:t>ailosod</a:t>
            </a:r>
            <a:r>
              <a:rPr lang="en-GB" sz="2300" i="1" dirty="0">
                <a:solidFill>
                  <a:schemeClr val="accent1">
                    <a:lumMod val="75000"/>
                  </a:schemeClr>
                </a:solidFill>
              </a:rPr>
              <a:t> </a:t>
            </a:r>
            <a:r>
              <a:rPr lang="en-GB" sz="2300" i="1" dirty="0" err="1">
                <a:solidFill>
                  <a:schemeClr val="accent1">
                    <a:lumMod val="75000"/>
                  </a:schemeClr>
                </a:solidFill>
              </a:rPr>
              <a:t>arwyth</a:t>
            </a:r>
            <a:r>
              <a:rPr lang="en-GB" sz="2300" i="1" dirty="0">
                <a:solidFill>
                  <a:schemeClr val="accent1">
                    <a:lumMod val="75000"/>
                  </a:schemeClr>
                </a:solidFill>
              </a:rPr>
              <a:t> 'Cardigan’ </a:t>
            </a:r>
            <a:r>
              <a:rPr lang="en-GB" sz="2300" i="1" dirty="0" err="1">
                <a:solidFill>
                  <a:schemeClr val="accent1">
                    <a:lumMod val="75000"/>
                  </a:schemeClr>
                </a:solidFill>
              </a:rPr>
              <a:t>yn</a:t>
            </a:r>
            <a:r>
              <a:rPr lang="en-GB" sz="2300" i="1" dirty="0">
                <a:solidFill>
                  <a:schemeClr val="accent1">
                    <a:lumMod val="75000"/>
                  </a:schemeClr>
                </a:solidFill>
              </a:rPr>
              <a:t> </a:t>
            </a:r>
            <a:r>
              <a:rPr lang="en-GB" sz="2300" i="1" dirty="0" err="1">
                <a:solidFill>
                  <a:schemeClr val="accent1">
                    <a:lumMod val="75000"/>
                  </a:schemeClr>
                </a:solidFill>
              </a:rPr>
              <a:t>unig</a:t>
            </a:r>
            <a:r>
              <a:rPr lang="en-GB" sz="2300" i="1" dirty="0">
                <a:solidFill>
                  <a:schemeClr val="accent1">
                    <a:lumMod val="75000"/>
                  </a:schemeClr>
                </a:solidFill>
              </a:rPr>
              <a:t> </a:t>
            </a:r>
            <a:r>
              <a:rPr lang="en-GB" sz="2300" i="1" dirty="0" err="1">
                <a:solidFill>
                  <a:schemeClr val="accent1">
                    <a:lumMod val="75000"/>
                  </a:schemeClr>
                </a:solidFill>
              </a:rPr>
              <a:t>yn</a:t>
            </a:r>
            <a:r>
              <a:rPr lang="en-GB" sz="2300" i="1" dirty="0">
                <a:solidFill>
                  <a:schemeClr val="accent1">
                    <a:lumMod val="75000"/>
                  </a:schemeClr>
                </a:solidFill>
              </a:rPr>
              <a:t> Aberystwyth.</a:t>
            </a:r>
          </a:p>
        </p:txBody>
      </p:sp>
    </p:spTree>
    <p:extLst>
      <p:ext uri="{BB962C8B-B14F-4D97-AF65-F5344CB8AC3E}">
        <p14:creationId xmlns:p14="http://schemas.microsoft.com/office/powerpoint/2010/main" val="2975484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0A8881-F6E4-684D-BFAB-A7A49588B96A}"/>
              </a:ext>
            </a:extLst>
          </p:cNvPr>
          <p:cNvSpPr>
            <a:spLocks noGrp="1"/>
          </p:cNvSpPr>
          <p:nvPr>
            <p:ph idx="1"/>
          </p:nvPr>
        </p:nvSpPr>
        <p:spPr>
          <a:xfrm>
            <a:off x="269790" y="410862"/>
            <a:ext cx="7082480" cy="6036276"/>
          </a:xfrm>
        </p:spPr>
        <p:txBody>
          <a:bodyPr>
            <a:normAutofit lnSpcReduction="10000"/>
          </a:bodyPr>
          <a:lstStyle/>
          <a:p>
            <a:pPr marL="0" indent="0">
              <a:buNone/>
            </a:pPr>
            <a:r>
              <a:rPr lang="en-GB" dirty="0"/>
              <a:t>“I decided to be the one to show what was really going on in Vietnam. Here was something of profound importance.”</a:t>
            </a:r>
          </a:p>
          <a:p>
            <a:pPr marL="0" indent="0">
              <a:buNone/>
            </a:pPr>
            <a:r>
              <a:rPr lang="en-GB" b="1" cap="all" dirty="0"/>
              <a:t>PHILIP JONES GRIFFITHS</a:t>
            </a:r>
          </a:p>
          <a:p>
            <a:r>
              <a:rPr lang="en-GB" sz="1400" cap="all" dirty="0">
                <a:hlinkClick r:id="rId2"/>
              </a:rPr>
              <a:t>http://philipjonesgriffiths.org/photography/selected-work/vietnam-inc/</a:t>
            </a:r>
            <a:endParaRPr lang="en-GB" sz="1400" cap="all" dirty="0"/>
          </a:p>
          <a:p>
            <a:endParaRPr lang="en-GB" sz="1400" cap="all" dirty="0"/>
          </a:p>
          <a:p>
            <a:pPr marL="0" indent="0">
              <a:buNone/>
            </a:pPr>
            <a:r>
              <a:rPr lang="en-US" dirty="0"/>
              <a:t>“Not since Goya has anyone portrayed war like Philip Jones Griffiths.” </a:t>
            </a:r>
            <a:r>
              <a:rPr lang="en-US" sz="2200" dirty="0"/>
              <a:t>HENRI CARTIER-BRESSON (French artist and humanist photographer)</a:t>
            </a:r>
          </a:p>
          <a:p>
            <a:pPr marL="0" indent="0">
              <a:buNone/>
            </a:pPr>
            <a:endParaRPr lang="en-US" sz="2200" dirty="0"/>
          </a:p>
          <a:p>
            <a:pPr marL="0" indent="0">
              <a:buNone/>
            </a:pPr>
            <a:r>
              <a:rPr lang="en-GB" sz="2400" dirty="0">
                <a:solidFill>
                  <a:srgbClr val="111111"/>
                </a:solidFill>
                <a:latin typeface="Inter"/>
              </a:rPr>
              <a:t>Griffiths (1967) </a:t>
            </a:r>
            <a:r>
              <a:rPr lang="en-GB" sz="2400" b="0" i="1" dirty="0">
                <a:solidFill>
                  <a:srgbClr val="111111"/>
                </a:solidFill>
                <a:effectLst/>
                <a:latin typeface="Inter"/>
              </a:rPr>
              <a:t>VIETNAM</a:t>
            </a:r>
            <a:r>
              <a:rPr lang="en-GB" sz="2400" b="0" i="0" dirty="0">
                <a:solidFill>
                  <a:srgbClr val="111111"/>
                </a:solidFill>
                <a:effectLst/>
                <a:latin typeface="Inter"/>
              </a:rPr>
              <a:t>. This woman was tagged, probably by a sympathetic corpsman, with the designation VNC (Vietnamese civilian). This was unusual. Wounded civilians were normally tagged VCS (Vietcong suspect) and all dead peasants were posthumously elevated to the rank of VCC (Vietcong confirmed). </a:t>
            </a:r>
            <a:endParaRPr lang="en-US" sz="2400" dirty="0"/>
          </a:p>
        </p:txBody>
      </p:sp>
      <p:pic>
        <p:nvPicPr>
          <p:cNvPr id="5" name="Picture 4" descr="A picture containing text, person&#10;&#10;Description automatically generated">
            <a:extLst>
              <a:ext uri="{FF2B5EF4-FFF2-40B4-BE49-F238E27FC236}">
                <a16:creationId xmlns:a16="http://schemas.microsoft.com/office/drawing/2014/main" id="{A1050BF4-26E0-6041-AB50-5AEB3E7A09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3688" y="0"/>
            <a:ext cx="4482976" cy="6858000"/>
          </a:xfrm>
          <a:prstGeom prst="rect">
            <a:avLst/>
          </a:prstGeom>
        </p:spPr>
      </p:pic>
    </p:spTree>
    <p:extLst>
      <p:ext uri="{BB962C8B-B14F-4D97-AF65-F5344CB8AC3E}">
        <p14:creationId xmlns:p14="http://schemas.microsoft.com/office/powerpoint/2010/main" val="679259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Content Placeholder 2">
            <a:extLst>
              <a:ext uri="{FF2B5EF4-FFF2-40B4-BE49-F238E27FC236}">
                <a16:creationId xmlns:a16="http://schemas.microsoft.com/office/drawing/2014/main" id="{B42EE0B2-8F39-9DB6-4C22-BAE2AB2D9F03}"/>
              </a:ext>
            </a:extLst>
          </p:cNvPr>
          <p:cNvSpPr>
            <a:spLocks noGrp="1"/>
          </p:cNvSpPr>
          <p:nvPr>
            <p:ph idx="1"/>
          </p:nvPr>
        </p:nvSpPr>
        <p:spPr>
          <a:xfrm>
            <a:off x="0" y="23813"/>
            <a:ext cx="9685338" cy="615950"/>
          </a:xfrm>
        </p:spPr>
        <p:txBody>
          <a:bodyPr/>
          <a:lstStyle/>
          <a:p>
            <a:pPr marL="0" indent="0" eaLnBrk="1" hangingPunct="1">
              <a:buFont typeface="Arial" panose="020B0604020202020204" pitchFamily="34" charset="0"/>
              <a:buNone/>
            </a:pPr>
            <a:r>
              <a:rPr lang="en-US" altLang="en-US" sz="1600"/>
              <a:t>Deconstructing the historic assumptions about art in Wales has been done by Peter Lord in a series of books…</a:t>
            </a:r>
          </a:p>
        </p:txBody>
      </p:sp>
      <p:pic>
        <p:nvPicPr>
          <p:cNvPr id="66562" name="Picture 3" descr="peter lord.jpg">
            <a:extLst>
              <a:ext uri="{FF2B5EF4-FFF2-40B4-BE49-F238E27FC236}">
                <a16:creationId xmlns:a16="http://schemas.microsoft.com/office/drawing/2014/main" id="{7C5BFA92-07ED-5371-A2B2-824E96F0F12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3050" y="639763"/>
            <a:ext cx="2520950" cy="282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3" name="Picture 5" descr="9780708318010.jpg">
            <a:extLst>
              <a:ext uri="{FF2B5EF4-FFF2-40B4-BE49-F238E27FC236}">
                <a16:creationId xmlns:a16="http://schemas.microsoft.com/office/drawing/2014/main" id="{2AE8FED6-007A-74A0-FD8C-84D8E26483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3046413"/>
            <a:ext cx="3125788"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4" name="Picture 6">
            <a:extLst>
              <a:ext uri="{FF2B5EF4-FFF2-40B4-BE49-F238E27FC236}">
                <a16:creationId xmlns:a16="http://schemas.microsoft.com/office/drawing/2014/main" id="{C2A6BD7C-602C-81FA-E1C8-263E26E6B6C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89488" y="1627188"/>
            <a:ext cx="3381375"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65" name="Picture 7">
            <a:extLst>
              <a:ext uri="{FF2B5EF4-FFF2-40B4-BE49-F238E27FC236}">
                <a16:creationId xmlns:a16="http://schemas.microsoft.com/office/drawing/2014/main" id="{74C457E2-3644-243A-BE80-095EDA93422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70863" y="381000"/>
            <a:ext cx="3736975" cy="467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46802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3065-A954-9F2B-0FAB-FE63DA1118F1}"/>
              </a:ext>
            </a:extLst>
          </p:cNvPr>
          <p:cNvSpPr>
            <a:spLocks noGrp="1"/>
          </p:cNvSpPr>
          <p:nvPr>
            <p:ph type="title"/>
          </p:nvPr>
        </p:nvSpPr>
        <p:spPr/>
        <p:txBody>
          <a:bodyPr/>
          <a:lstStyle/>
          <a:p>
            <a:endParaRPr lang="en-US"/>
          </a:p>
        </p:txBody>
      </p:sp>
      <p:pic>
        <p:nvPicPr>
          <p:cNvPr id="5" name="Content Placeholder 4" descr="A picture containing calendar&#10;&#10;Description automatically generated">
            <a:extLst>
              <a:ext uri="{FF2B5EF4-FFF2-40B4-BE49-F238E27FC236}">
                <a16:creationId xmlns:a16="http://schemas.microsoft.com/office/drawing/2014/main" id="{E4A099F6-3613-0B6B-E3A8-6FF9FCA3B103}"/>
              </a:ext>
            </a:extLst>
          </p:cNvPr>
          <p:cNvPicPr>
            <a:picLocks noGrp="1" noChangeAspect="1"/>
          </p:cNvPicPr>
          <p:nvPr>
            <p:ph idx="1"/>
          </p:nvPr>
        </p:nvPicPr>
        <p:blipFill>
          <a:blip r:embed="rId2"/>
          <a:stretch>
            <a:fillRect/>
          </a:stretch>
        </p:blipFill>
        <p:spPr>
          <a:xfrm>
            <a:off x="910561" y="310097"/>
            <a:ext cx="4847780" cy="5729195"/>
          </a:xfrm>
        </p:spPr>
      </p:pic>
      <p:pic>
        <p:nvPicPr>
          <p:cNvPr id="7" name="Picture 6" descr="A picture containing text, sign&#10;&#10;Description automatically generated">
            <a:extLst>
              <a:ext uri="{FF2B5EF4-FFF2-40B4-BE49-F238E27FC236}">
                <a16:creationId xmlns:a16="http://schemas.microsoft.com/office/drawing/2014/main" id="{B2E50B20-C88E-24E8-CFFF-365C301E4B1E}"/>
              </a:ext>
            </a:extLst>
          </p:cNvPr>
          <p:cNvPicPr>
            <a:picLocks noChangeAspect="1"/>
          </p:cNvPicPr>
          <p:nvPr/>
        </p:nvPicPr>
        <p:blipFill>
          <a:blip r:embed="rId3"/>
          <a:stretch>
            <a:fillRect/>
          </a:stretch>
        </p:blipFill>
        <p:spPr>
          <a:xfrm>
            <a:off x="6433661" y="785823"/>
            <a:ext cx="4430233" cy="5789509"/>
          </a:xfrm>
          <a:prstGeom prst="rect">
            <a:avLst/>
          </a:prstGeom>
        </p:spPr>
      </p:pic>
    </p:spTree>
    <p:extLst>
      <p:ext uri="{BB962C8B-B14F-4D97-AF65-F5344CB8AC3E}">
        <p14:creationId xmlns:p14="http://schemas.microsoft.com/office/powerpoint/2010/main" val="13752564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4" descr="6a012876cbbc3f970c0162fc47ac04970d.png">
            <a:extLst>
              <a:ext uri="{FF2B5EF4-FFF2-40B4-BE49-F238E27FC236}">
                <a16:creationId xmlns:a16="http://schemas.microsoft.com/office/drawing/2014/main" id="{74689C82-1674-3B31-D303-233029A2CD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4563" y="0"/>
            <a:ext cx="4568825" cy="688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4" name="Picture 6" descr="Screen-shot-2012-05-26-at-14.16.24.png">
            <a:extLst>
              <a:ext uri="{FF2B5EF4-FFF2-40B4-BE49-F238E27FC236}">
                <a16:creationId xmlns:a16="http://schemas.microsoft.com/office/drawing/2014/main" id="{B1AE42D9-A32A-9384-1FD6-F1778ECA38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53113" y="1784350"/>
            <a:ext cx="6338887" cy="416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5" name="TextBox 9">
            <a:extLst>
              <a:ext uri="{FF2B5EF4-FFF2-40B4-BE49-F238E27FC236}">
                <a16:creationId xmlns:a16="http://schemas.microsoft.com/office/drawing/2014/main" id="{1B888DF1-09DF-066F-D6DA-FCE3D7CB86A4}"/>
              </a:ext>
            </a:extLst>
          </p:cNvPr>
          <p:cNvSpPr txBox="1">
            <a:spLocks noChangeArrowheads="1"/>
          </p:cNvSpPr>
          <p:nvPr/>
        </p:nvSpPr>
        <p:spPr bwMode="auto">
          <a:xfrm>
            <a:off x="5853113" y="150813"/>
            <a:ext cx="34893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ea typeface="ＭＳ Ｐゴシック" panose="020B0600070205080204" pitchFamily="34" charset="-128"/>
              </a:rPr>
              <a:t>David Hurn. Magnum Photographer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Content Placeholder 2">
            <a:extLst>
              <a:ext uri="{FF2B5EF4-FFF2-40B4-BE49-F238E27FC236}">
                <a16:creationId xmlns:a16="http://schemas.microsoft.com/office/drawing/2014/main" id="{5491FA12-1B9D-8473-7494-D76333E6E277}"/>
              </a:ext>
            </a:extLst>
          </p:cNvPr>
          <p:cNvSpPr>
            <a:spLocks noGrp="1"/>
          </p:cNvSpPr>
          <p:nvPr>
            <p:ph idx="1"/>
          </p:nvPr>
        </p:nvSpPr>
        <p:spPr>
          <a:xfrm>
            <a:off x="191386" y="204788"/>
            <a:ext cx="11459277" cy="544512"/>
          </a:xfrm>
        </p:spPr>
        <p:txBody>
          <a:bodyPr/>
          <a:lstStyle/>
          <a:p>
            <a:pPr marL="0" indent="0" eaLnBrk="1" hangingPunct="1">
              <a:buFont typeface="Arial" panose="020B0604020202020204" pitchFamily="34" charset="0"/>
              <a:buNone/>
            </a:pPr>
            <a:r>
              <a:rPr lang="en-US" altLang="en-US" sz="1600" dirty="0"/>
              <a:t>Post-Modernism in Wales in the late sixties early seventies with </a:t>
            </a:r>
            <a:r>
              <a:rPr lang="en-US" altLang="en-US" sz="1600" dirty="0" err="1"/>
              <a:t>Grwp</a:t>
            </a:r>
            <a:r>
              <a:rPr lang="en-US" altLang="en-US" sz="1600" dirty="0"/>
              <a:t> Beca.</a:t>
            </a:r>
          </a:p>
        </p:txBody>
      </p:sp>
      <p:pic>
        <p:nvPicPr>
          <p:cNvPr id="61442" name="Picture 3" descr="PaulDavies. Welsh Not.jpg">
            <a:extLst>
              <a:ext uri="{FF2B5EF4-FFF2-40B4-BE49-F238E27FC236}">
                <a16:creationId xmlns:a16="http://schemas.microsoft.com/office/drawing/2014/main" id="{E34254AD-A11C-6F1C-EF4C-C5F6BA58A9E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49761" y="859415"/>
            <a:ext cx="3352800" cy="490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3" name="Picture 4" descr="Paul ac Ifor. Beca.jpg">
            <a:extLst>
              <a:ext uri="{FF2B5EF4-FFF2-40B4-BE49-F238E27FC236}">
                <a16:creationId xmlns:a16="http://schemas.microsoft.com/office/drawing/2014/main" id="{DC5B421A-06B0-99F4-1837-3CB288EFEA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1337" y="685800"/>
            <a:ext cx="3309252" cy="2481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99383003-1AE1-1184-8466-8B007E1BE6D2}"/>
              </a:ext>
            </a:extLst>
          </p:cNvPr>
          <p:cNvSpPr txBox="1"/>
          <p:nvPr/>
        </p:nvSpPr>
        <p:spPr>
          <a:xfrm>
            <a:off x="8439285" y="859415"/>
            <a:ext cx="3211378" cy="2308324"/>
          </a:xfrm>
          <a:prstGeom prst="rect">
            <a:avLst/>
          </a:prstGeom>
          <a:noFill/>
        </p:spPr>
        <p:txBody>
          <a:bodyPr wrap="square" rtlCol="0">
            <a:spAutoFit/>
          </a:bodyPr>
          <a:lstStyle/>
          <a:p>
            <a:r>
              <a:rPr lang="en-US" altLang="en-US" dirty="0" err="1"/>
              <a:t>Yn</a:t>
            </a:r>
            <a:r>
              <a:rPr lang="en-US" altLang="en-US" dirty="0"/>
              <a:t> </a:t>
            </a:r>
            <a:r>
              <a:rPr lang="en-US" altLang="en-US" dirty="0" err="1"/>
              <a:t>yr</a:t>
            </a:r>
            <a:r>
              <a:rPr lang="en-US" altLang="en-US" dirty="0"/>
              <a:t> Eisteddfod </a:t>
            </a:r>
            <a:r>
              <a:rPr lang="en-US" altLang="en-US" dirty="0" err="1"/>
              <a:t>Genedlaethol</a:t>
            </a:r>
            <a:r>
              <a:rPr lang="en-US" altLang="en-US" dirty="0"/>
              <a:t> a </a:t>
            </a:r>
            <a:r>
              <a:rPr lang="en-US" altLang="en-US" dirty="0" err="1"/>
              <a:t>gynhaliwyd</a:t>
            </a:r>
            <a:r>
              <a:rPr lang="en-US" altLang="en-US" dirty="0"/>
              <a:t> </a:t>
            </a:r>
            <a:r>
              <a:rPr lang="en-US" altLang="en-US" dirty="0" err="1"/>
              <a:t>yn</a:t>
            </a:r>
            <a:r>
              <a:rPr lang="en-US" altLang="en-US" dirty="0"/>
              <a:t> </a:t>
            </a:r>
            <a:r>
              <a:rPr lang="en-US" altLang="en-US" dirty="0" err="1"/>
              <a:t>Wrecsam</a:t>
            </a:r>
            <a:r>
              <a:rPr lang="en-US" altLang="en-US" dirty="0"/>
              <a:t> </a:t>
            </a:r>
            <a:r>
              <a:rPr lang="en-US" altLang="en-US" dirty="0" err="1"/>
              <a:t>ym</a:t>
            </a:r>
            <a:r>
              <a:rPr lang="en-US" altLang="en-US" dirty="0"/>
              <a:t> 1977, </a:t>
            </a:r>
            <a:r>
              <a:rPr lang="en-US" altLang="en-US" dirty="0" err="1"/>
              <a:t>safodd</a:t>
            </a:r>
            <a:r>
              <a:rPr lang="en-US" altLang="en-US" dirty="0"/>
              <a:t> </a:t>
            </a:r>
            <a:r>
              <a:rPr lang="en-US" altLang="en-US" dirty="0" err="1"/>
              <a:t>yr</a:t>
            </a:r>
            <a:r>
              <a:rPr lang="en-US" altLang="en-US" dirty="0"/>
              <a:t> artist Paul Davies </a:t>
            </a:r>
            <a:r>
              <a:rPr lang="en-US" altLang="en-US" dirty="0" err="1"/>
              <a:t>yn</a:t>
            </a:r>
            <a:r>
              <a:rPr lang="en-US" altLang="en-US" dirty="0"/>
              <a:t> dal </a:t>
            </a:r>
            <a:r>
              <a:rPr lang="en-US" altLang="en-US" dirty="0" err="1"/>
              <a:t>trawst</a:t>
            </a:r>
            <a:r>
              <a:rPr lang="en-US" altLang="en-US" dirty="0"/>
              <a:t> </a:t>
            </a:r>
            <a:r>
              <a:rPr lang="en-US" altLang="en-US" dirty="0" err="1"/>
              <a:t>rheilffordd</a:t>
            </a:r>
            <a:r>
              <a:rPr lang="en-US" altLang="en-US" dirty="0"/>
              <a:t> </a:t>
            </a:r>
            <a:r>
              <a:rPr lang="en-US" altLang="en-US" dirty="0" err="1"/>
              <a:t>mawr</a:t>
            </a:r>
            <a:r>
              <a:rPr lang="en-US" altLang="en-US" dirty="0"/>
              <a:t> </a:t>
            </a:r>
            <a:r>
              <a:rPr lang="en-US" altLang="en-US" dirty="0" err="1"/>
              <a:t>pren</a:t>
            </a:r>
            <a:r>
              <a:rPr lang="en-US" altLang="en-US" dirty="0"/>
              <a:t> </a:t>
            </a:r>
            <a:r>
              <a:rPr lang="en-US" altLang="en-US" dirty="0" err="1"/>
              <a:t>uwch</a:t>
            </a:r>
            <a:r>
              <a:rPr lang="en-US" altLang="en-US" dirty="0"/>
              <a:t> </a:t>
            </a:r>
            <a:r>
              <a:rPr lang="en-US" altLang="en-US" dirty="0" err="1"/>
              <a:t>ei</a:t>
            </a:r>
            <a:r>
              <a:rPr lang="en-US" altLang="en-US" dirty="0"/>
              <a:t> ben, </a:t>
            </a:r>
            <a:r>
              <a:rPr lang="en-US" altLang="en-US" dirty="0" err="1"/>
              <a:t>a’r</a:t>
            </a:r>
            <a:r>
              <a:rPr lang="en-US" altLang="en-US" dirty="0"/>
              <a:t> </a:t>
            </a:r>
            <a:r>
              <a:rPr lang="en-US" altLang="en-US" dirty="0" err="1"/>
              <a:t>llythrennau</a:t>
            </a:r>
            <a:r>
              <a:rPr lang="en-US" altLang="en-US" dirty="0"/>
              <a:t> ‘WN’ </a:t>
            </a:r>
            <a:r>
              <a:rPr lang="en-US" altLang="en-US" dirty="0" err="1"/>
              <a:t>wedi’u</a:t>
            </a:r>
            <a:r>
              <a:rPr lang="en-US" altLang="en-US" dirty="0"/>
              <a:t> </a:t>
            </a:r>
            <a:r>
              <a:rPr lang="en-US" altLang="en-US" dirty="0" err="1"/>
              <a:t>cerfio’n</a:t>
            </a:r>
            <a:r>
              <a:rPr lang="en-US" altLang="en-US" dirty="0"/>
              <a:t> </a:t>
            </a:r>
            <a:r>
              <a:rPr lang="en-US" altLang="en-US" dirty="0" err="1"/>
              <a:t>amrwd</a:t>
            </a:r>
            <a:r>
              <a:rPr lang="en-US" altLang="en-US" dirty="0"/>
              <a:t> </a:t>
            </a:r>
            <a:r>
              <a:rPr lang="en-US" altLang="en-US" dirty="0" err="1"/>
              <a:t>ynddo</a:t>
            </a:r>
            <a:r>
              <a:rPr lang="en-US" altLang="en-US" dirty="0"/>
              <a:t>. </a:t>
            </a:r>
          </a:p>
          <a:p>
            <a:endParaRPr lang="en-US" dirty="0"/>
          </a:p>
        </p:txBody>
      </p:sp>
      <p:sp>
        <p:nvSpPr>
          <p:cNvPr id="3" name="Rectangle 6">
            <a:extLst>
              <a:ext uri="{FF2B5EF4-FFF2-40B4-BE49-F238E27FC236}">
                <a16:creationId xmlns:a16="http://schemas.microsoft.com/office/drawing/2014/main" id="{909613ED-5EA9-667A-0F6F-ED524FBDED44}"/>
              </a:ext>
            </a:extLst>
          </p:cNvPr>
          <p:cNvSpPr>
            <a:spLocks noChangeArrowheads="1"/>
          </p:cNvSpPr>
          <p:nvPr/>
        </p:nvSpPr>
        <p:spPr bwMode="auto">
          <a:xfrm>
            <a:off x="4812001" y="6283325"/>
            <a:ext cx="52530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dirty="0">
                <a:solidFill>
                  <a:srgbClr val="000000"/>
                </a:solidFill>
                <a:latin typeface="Georgia" panose="02040502050405020303" pitchFamily="18" charset="0"/>
              </a:rPr>
              <a:t>(</a:t>
            </a:r>
            <a:r>
              <a:rPr lang="en-US" altLang="en-US" sz="1800" dirty="0" err="1">
                <a:solidFill>
                  <a:srgbClr val="000000"/>
                </a:solidFill>
                <a:latin typeface="Georgia" panose="02040502050405020303" pitchFamily="18" charset="0"/>
              </a:rPr>
              <a:t>Perfformiad</a:t>
            </a:r>
            <a:r>
              <a:rPr lang="en-US" altLang="en-US" sz="1800" dirty="0">
                <a:solidFill>
                  <a:srgbClr val="000000"/>
                </a:solidFill>
                <a:latin typeface="Georgia" panose="02040502050405020303" pitchFamily="18" charset="0"/>
              </a:rPr>
              <a:t>, Eisteddfod </a:t>
            </a:r>
            <a:r>
              <a:rPr lang="en-US" altLang="en-US" sz="1800" dirty="0" err="1">
                <a:solidFill>
                  <a:srgbClr val="000000"/>
                </a:solidFill>
                <a:latin typeface="Georgia" panose="02040502050405020303" pitchFamily="18" charset="0"/>
              </a:rPr>
              <a:t>Genedlaethol</a:t>
            </a:r>
            <a:r>
              <a:rPr lang="en-US" altLang="en-US" sz="1800" dirty="0">
                <a:solidFill>
                  <a:srgbClr val="000000"/>
                </a:solidFill>
                <a:latin typeface="Georgia" panose="02040502050405020303" pitchFamily="18" charset="0"/>
              </a:rPr>
              <a:t> </a:t>
            </a:r>
            <a:r>
              <a:rPr lang="en-US" altLang="en-US" sz="1800" dirty="0" err="1">
                <a:solidFill>
                  <a:srgbClr val="000000"/>
                </a:solidFill>
                <a:latin typeface="Georgia" panose="02040502050405020303" pitchFamily="18" charset="0"/>
              </a:rPr>
              <a:t>Wrecsam</a:t>
            </a:r>
            <a:r>
              <a:rPr lang="en-US" altLang="en-US" sz="1800" dirty="0">
                <a:solidFill>
                  <a:srgbClr val="000000"/>
                </a:solidFill>
                <a:latin typeface="Georgia" panose="02040502050405020303" pitchFamily="18" charset="0"/>
              </a:rPr>
              <a:t>)</a:t>
            </a:r>
            <a:endParaRPr lang="en-US" altLang="en-US" sz="1800" dirty="0"/>
          </a:p>
        </p:txBody>
      </p:sp>
      <p:pic>
        <p:nvPicPr>
          <p:cNvPr id="4" name="Picture 3" descr="Ivor. Y tri.jpg">
            <a:extLst>
              <a:ext uri="{FF2B5EF4-FFF2-40B4-BE49-F238E27FC236}">
                <a16:creationId xmlns:a16="http://schemas.microsoft.com/office/drawing/2014/main" id="{1CA319FF-739A-6CE9-A08C-F6026BC4453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7669" y="3330920"/>
            <a:ext cx="3159919" cy="3095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4">
            <a:extLst>
              <a:ext uri="{FF2B5EF4-FFF2-40B4-BE49-F238E27FC236}">
                <a16:creationId xmlns:a16="http://schemas.microsoft.com/office/drawing/2014/main" id="{96A50F29-D035-65B1-1F22-5CD9C638285A}"/>
              </a:ext>
            </a:extLst>
          </p:cNvPr>
          <p:cNvSpPr txBox="1">
            <a:spLocks noChangeArrowheads="1"/>
          </p:cNvSpPr>
          <p:nvPr/>
        </p:nvSpPr>
        <p:spPr bwMode="auto">
          <a:xfrm>
            <a:off x="395894" y="6468268"/>
            <a:ext cx="2971800"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dirty="0">
                <a:ea typeface="ＭＳ Ｐゴシック" panose="020B0600070205080204" pitchFamily="34" charset="-128"/>
              </a:rPr>
              <a:t>Ivor Davies </a:t>
            </a:r>
            <a:r>
              <a:rPr lang="en-US" altLang="en-US" sz="1400" i="1" dirty="0">
                <a:ea typeface="ＭＳ Ｐゴシック" panose="020B0600070205080204" pitchFamily="34" charset="-128"/>
              </a:rPr>
              <a:t>Y Tri</a:t>
            </a:r>
          </a:p>
        </p:txBody>
      </p:sp>
    </p:spTree>
    <p:extLst>
      <p:ext uri="{BB962C8B-B14F-4D97-AF65-F5344CB8AC3E}">
        <p14:creationId xmlns:p14="http://schemas.microsoft.com/office/powerpoint/2010/main" val="207643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3" descr="Lesson 56 -E.jpg">
            <a:extLst>
              <a:ext uri="{FF2B5EF4-FFF2-40B4-BE49-F238E27FC236}">
                <a16:creationId xmlns:a16="http://schemas.microsoft.com/office/drawing/2014/main" id="{8A04A027-FD0D-C96B-C28D-6401469431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33463" y="240505"/>
            <a:ext cx="4333875" cy="301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0" name="Picture 4" descr="G house copy.jpg">
            <a:extLst>
              <a:ext uri="{FF2B5EF4-FFF2-40B4-BE49-F238E27FC236}">
                <a16:creationId xmlns:a16="http://schemas.microsoft.com/office/drawing/2014/main" id="{265C8E43-63C3-8BD9-2E7C-ECE875D318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64313" y="349250"/>
            <a:ext cx="3686175" cy="279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1" name="Picture 5" descr="Eco Warrior.jpg">
            <a:extLst>
              <a:ext uri="{FF2B5EF4-FFF2-40B4-BE49-F238E27FC236}">
                <a16:creationId xmlns:a16="http://schemas.microsoft.com/office/drawing/2014/main" id="{7FFBC201-EF7B-A091-9BED-ACF4862562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6600" y="3516313"/>
            <a:ext cx="5026025" cy="334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2" name="TextBox 6">
            <a:extLst>
              <a:ext uri="{FF2B5EF4-FFF2-40B4-BE49-F238E27FC236}">
                <a16:creationId xmlns:a16="http://schemas.microsoft.com/office/drawing/2014/main" id="{FAD08E32-318E-39A1-3593-1065A1F4CC1D}"/>
              </a:ext>
            </a:extLst>
          </p:cNvPr>
          <p:cNvSpPr txBox="1">
            <a:spLocks noChangeArrowheads="1"/>
          </p:cNvSpPr>
          <p:nvPr/>
        </p:nvSpPr>
        <p:spPr bwMode="auto">
          <a:xfrm>
            <a:off x="9735682" y="5895797"/>
            <a:ext cx="23637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err="1">
                <a:latin typeface="+mn-lt"/>
                <a:ea typeface="ＭＳ Ｐゴシック" panose="020B0600070205080204" pitchFamily="34" charset="-128"/>
              </a:rPr>
              <a:t>Finnimore</a:t>
            </a:r>
            <a:r>
              <a:rPr lang="en-US" altLang="en-US" sz="1800" dirty="0">
                <a:latin typeface="+mn-lt"/>
                <a:ea typeface="ＭＳ Ｐゴシック" panose="020B0600070205080204" pitchFamily="34" charset="-128"/>
              </a:rPr>
              <a:t> (2005) </a:t>
            </a:r>
            <a:r>
              <a:rPr lang="en-US" altLang="en-US" sz="1800" i="1" dirty="0">
                <a:latin typeface="+mn-lt"/>
                <a:ea typeface="ＭＳ Ｐゴシック" panose="020B0600070205080204" pitchFamily="34" charset="-128"/>
              </a:rPr>
              <a:t>Zen Gardener</a:t>
            </a:r>
          </a:p>
        </p:txBody>
      </p:sp>
      <p:sp>
        <p:nvSpPr>
          <p:cNvPr id="68613" name="TextBox 7">
            <a:extLst>
              <a:ext uri="{FF2B5EF4-FFF2-40B4-BE49-F238E27FC236}">
                <a16:creationId xmlns:a16="http://schemas.microsoft.com/office/drawing/2014/main" id="{B35E7121-ED68-EA67-F67D-BE47959D5FEA}"/>
              </a:ext>
            </a:extLst>
          </p:cNvPr>
          <p:cNvSpPr txBox="1">
            <a:spLocks noChangeArrowheads="1"/>
          </p:cNvSpPr>
          <p:nvPr/>
        </p:nvSpPr>
        <p:spPr bwMode="auto">
          <a:xfrm>
            <a:off x="228600" y="3516313"/>
            <a:ext cx="415494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a:latin typeface="+mn-lt"/>
                <a:ea typeface="ＭＳ Ｐゴシック" panose="020B0600070205080204" pitchFamily="34" charset="-128"/>
              </a:rPr>
              <a:t>Fennimore(1998</a:t>
            </a:r>
            <a:r>
              <a:rPr lang="en-US" altLang="en-US" sz="1800" i="1" dirty="0">
                <a:latin typeface="+mn-lt"/>
                <a:ea typeface="ＭＳ Ｐゴシック" panose="020B0600070205080204" pitchFamily="34" charset="-128"/>
              </a:rPr>
              <a:t>) Lesson 56</a:t>
            </a:r>
          </a:p>
          <a:p>
            <a:pPr eaLnBrk="1" hangingPunct="1">
              <a:spcBef>
                <a:spcPct val="0"/>
              </a:spcBef>
              <a:buFontTx/>
              <a:buNone/>
            </a:pPr>
            <a:endParaRPr lang="en-US" altLang="en-US" sz="1800" i="1" dirty="0">
              <a:latin typeface="+mn-lt"/>
              <a:ea typeface="ＭＳ Ｐゴシック" panose="020B0600070205080204" pitchFamily="34" charset="-128"/>
            </a:endParaRPr>
          </a:p>
          <a:p>
            <a:pPr eaLnBrk="1" hangingPunct="1">
              <a:spcBef>
                <a:spcPct val="0"/>
              </a:spcBef>
              <a:buFontTx/>
              <a:buNone/>
            </a:pPr>
            <a:r>
              <a:rPr lang="en-US" altLang="en-US" sz="1400" i="1" dirty="0">
                <a:ea typeface="ＭＳ Ｐゴシック" panose="020B0600070205080204" pitchFamily="34" charset="-128"/>
              </a:rPr>
              <a:t>https://</a:t>
            </a:r>
            <a:r>
              <a:rPr lang="en-US" altLang="en-US" sz="1400" i="1" dirty="0" err="1">
                <a:ea typeface="ＭＳ Ｐゴシック" panose="020B0600070205080204" pitchFamily="34" charset="-128"/>
              </a:rPr>
              <a:t>museum.wales</a:t>
            </a:r>
            <a:r>
              <a:rPr lang="en-US" altLang="en-US" sz="1400" i="1" dirty="0">
                <a:ea typeface="ＭＳ Ｐゴシック" panose="020B0600070205080204" pitchFamily="34" charset="-128"/>
              </a:rPr>
              <a:t>/collections/online/object/7cc1a2a1-5a80-3301-bffb-b1b2e0a9bab4/Lesson-56-Wales/?field0=string&amp;value0=black&amp;field1=with_images&amp;value1=1&amp;field2=string&amp;value2=lives&amp;field3=string&amp;value3=matter&amp;field4=database&amp;value4=</a:t>
            </a:r>
            <a:r>
              <a:rPr lang="en-US" altLang="en-US" sz="1400" i="1" dirty="0" err="1">
                <a:ea typeface="ＭＳ Ｐゴシック" panose="020B0600070205080204" pitchFamily="34" charset="-128"/>
              </a:rPr>
              <a:t>mwl&amp;page</a:t>
            </a:r>
            <a:r>
              <a:rPr lang="en-US" altLang="en-US" sz="1400" i="1" dirty="0">
                <a:ea typeface="ＭＳ Ｐゴシック" panose="020B0600070205080204" pitchFamily="34" charset="-128"/>
              </a:rPr>
              <a:t>=12</a:t>
            </a:r>
          </a:p>
        </p:txBody>
      </p:sp>
      <p:sp>
        <p:nvSpPr>
          <p:cNvPr id="68614" name="TextBox 8">
            <a:extLst>
              <a:ext uri="{FF2B5EF4-FFF2-40B4-BE49-F238E27FC236}">
                <a16:creationId xmlns:a16="http://schemas.microsoft.com/office/drawing/2014/main" id="{AAD5A975-4522-E164-CB9A-FD37750249E5}"/>
              </a:ext>
            </a:extLst>
          </p:cNvPr>
          <p:cNvSpPr txBox="1">
            <a:spLocks noChangeArrowheads="1"/>
          </p:cNvSpPr>
          <p:nvPr/>
        </p:nvSpPr>
        <p:spPr bwMode="auto">
          <a:xfrm>
            <a:off x="6564313" y="3146425"/>
            <a:ext cx="3124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7931725" indent="-37474525">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a:ea typeface="ＭＳ Ｐゴシック" panose="020B0600070205080204" pitchFamily="34" charset="-128"/>
              </a:rPr>
              <a:t>Peter </a:t>
            </a:r>
            <a:r>
              <a:rPr lang="en-US" altLang="en-US" sz="1800" dirty="0" err="1">
                <a:ea typeface="ＭＳ Ｐゴシック" panose="020B0600070205080204" pitchFamily="34" charset="-128"/>
              </a:rPr>
              <a:t>Finnemore</a:t>
            </a:r>
            <a:endParaRPr lang="en-US" altLang="en-US" sz="1800" dirty="0">
              <a:ea typeface="ＭＳ Ｐゴシック" panose="020B0600070205080204" pitchFamily="34" charset="-128"/>
            </a:endParaRPr>
          </a:p>
        </p:txBody>
      </p:sp>
      <p:sp>
        <p:nvSpPr>
          <p:cNvPr id="2" name="TextBox 1">
            <a:extLst>
              <a:ext uri="{FF2B5EF4-FFF2-40B4-BE49-F238E27FC236}">
                <a16:creationId xmlns:a16="http://schemas.microsoft.com/office/drawing/2014/main" id="{1A5F72B0-F981-7541-1BE7-AE380BBF6349}"/>
              </a:ext>
            </a:extLst>
          </p:cNvPr>
          <p:cNvSpPr txBox="1"/>
          <p:nvPr/>
        </p:nvSpPr>
        <p:spPr>
          <a:xfrm>
            <a:off x="228600" y="6207165"/>
            <a:ext cx="3801041" cy="369332"/>
          </a:xfrm>
          <a:prstGeom prst="rect">
            <a:avLst/>
          </a:prstGeom>
          <a:noFill/>
        </p:spPr>
        <p:txBody>
          <a:bodyPr wrap="none" rtlCol="0">
            <a:spAutoFit/>
          </a:bodyPr>
          <a:lstStyle/>
          <a:p>
            <a:r>
              <a:rPr lang="en-US" dirty="0"/>
              <a:t>https://</a:t>
            </a:r>
            <a:r>
              <a:rPr lang="en-US" dirty="0" err="1"/>
              <a:t>peterfinnemore.com</a:t>
            </a:r>
            <a:r>
              <a:rPr lang="en-US" dirty="0"/>
              <a:t>/Content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64ED4-9286-FA4D-9FB3-9E95D7AA626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3631D1-5ADF-4249-80C2-6148B943C9C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3948092-A58A-6141-9FD6-CA33BE7F8F50}"/>
              </a:ext>
            </a:extLst>
          </p:cNvPr>
          <p:cNvPicPr>
            <a:picLocks noChangeAspect="1"/>
          </p:cNvPicPr>
          <p:nvPr/>
        </p:nvPicPr>
        <p:blipFill>
          <a:blip r:embed="rId2"/>
          <a:stretch>
            <a:fillRect/>
          </a:stretch>
        </p:blipFill>
        <p:spPr>
          <a:xfrm>
            <a:off x="1561171" y="0"/>
            <a:ext cx="8675648" cy="6214767"/>
          </a:xfrm>
          <a:prstGeom prst="rect">
            <a:avLst/>
          </a:prstGeom>
        </p:spPr>
      </p:pic>
      <p:sp>
        <p:nvSpPr>
          <p:cNvPr id="5" name="Rectangle 4">
            <a:extLst>
              <a:ext uri="{FF2B5EF4-FFF2-40B4-BE49-F238E27FC236}">
                <a16:creationId xmlns:a16="http://schemas.microsoft.com/office/drawing/2014/main" id="{16C7AF36-F238-EE4C-AC6F-1FCB1CCF5997}"/>
              </a:ext>
            </a:extLst>
          </p:cNvPr>
          <p:cNvSpPr/>
          <p:nvPr/>
        </p:nvSpPr>
        <p:spPr>
          <a:xfrm>
            <a:off x="243467" y="6176963"/>
            <a:ext cx="11576826"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Aled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Rhys Hughes (2016) photograph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shell stays wedged in a tree, a century after the battle took place</a:t>
            </a:r>
          </a:p>
        </p:txBody>
      </p:sp>
      <p:sp>
        <p:nvSpPr>
          <p:cNvPr id="6" name="Rectangle 5">
            <a:extLst>
              <a:ext uri="{FF2B5EF4-FFF2-40B4-BE49-F238E27FC236}">
                <a16:creationId xmlns:a16="http://schemas.microsoft.com/office/drawing/2014/main" id="{0A2CDC9C-B134-4334-A874-CE6EBFEAEA2F}"/>
              </a:ext>
            </a:extLst>
          </p:cNvPr>
          <p:cNvSpPr/>
          <p:nvPr/>
        </p:nvSpPr>
        <p:spPr>
          <a:xfrm>
            <a:off x="7558677" y="6423504"/>
            <a:ext cx="4389856" cy="369332"/>
          </a:xfrm>
          <a:prstGeom prst="rect">
            <a:avLst/>
          </a:prstGeom>
        </p:spPr>
        <p:txBody>
          <a:bodyPr wrap="none">
            <a:spAutoFit/>
          </a:bodyPr>
          <a:lstStyle/>
          <a:p>
            <a:pPr lvl="0">
              <a:defRPr/>
            </a:pPr>
            <a:r>
              <a:rPr lang="en-US" dirty="0">
                <a:solidFill>
                  <a:prstClr val="black"/>
                </a:solidFill>
              </a:rPr>
              <a:t>https://www.bbc.co.uk/cymrufyw/36725113</a:t>
            </a:r>
          </a:p>
        </p:txBody>
      </p:sp>
    </p:spTree>
    <p:extLst>
      <p:ext uri="{BB962C8B-B14F-4D97-AF65-F5344CB8AC3E}">
        <p14:creationId xmlns:p14="http://schemas.microsoft.com/office/powerpoint/2010/main" val="1692967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D9BA9-7E78-A9BA-8B4C-AED4D35E8EAF}"/>
              </a:ext>
            </a:extLst>
          </p:cNvPr>
          <p:cNvSpPr>
            <a:spLocks noGrp="1"/>
          </p:cNvSpPr>
          <p:nvPr>
            <p:ph type="title"/>
          </p:nvPr>
        </p:nvSpPr>
        <p:spPr>
          <a:xfrm>
            <a:off x="38094" y="168541"/>
            <a:ext cx="4233863" cy="751363"/>
          </a:xfrm>
        </p:spPr>
        <p:txBody>
          <a:bodyPr>
            <a:normAutofit/>
          </a:bodyPr>
          <a:lstStyle/>
          <a:p>
            <a:r>
              <a:rPr lang="en-US" dirty="0"/>
              <a:t>Christine Kinsey</a:t>
            </a:r>
          </a:p>
        </p:txBody>
      </p:sp>
      <p:pic>
        <p:nvPicPr>
          <p:cNvPr id="5" name="Content Placeholder 4" descr="A person sitting in a chair&#10;&#10;Description automatically generated">
            <a:extLst>
              <a:ext uri="{FF2B5EF4-FFF2-40B4-BE49-F238E27FC236}">
                <a16:creationId xmlns:a16="http://schemas.microsoft.com/office/drawing/2014/main" id="{88031EB8-61FE-D32C-B019-AF08947BF242}"/>
              </a:ext>
            </a:extLst>
          </p:cNvPr>
          <p:cNvPicPr>
            <a:picLocks noGrp="1" noChangeAspect="1"/>
          </p:cNvPicPr>
          <p:nvPr>
            <p:ph idx="1"/>
          </p:nvPr>
        </p:nvPicPr>
        <p:blipFill>
          <a:blip r:embed="rId2"/>
          <a:stretch>
            <a:fillRect/>
          </a:stretch>
        </p:blipFill>
        <p:spPr>
          <a:xfrm>
            <a:off x="422282" y="891813"/>
            <a:ext cx="3537619" cy="5345305"/>
          </a:xfrm>
        </p:spPr>
      </p:pic>
      <p:sp>
        <p:nvSpPr>
          <p:cNvPr id="6" name="TextBox 5">
            <a:extLst>
              <a:ext uri="{FF2B5EF4-FFF2-40B4-BE49-F238E27FC236}">
                <a16:creationId xmlns:a16="http://schemas.microsoft.com/office/drawing/2014/main" id="{234731A8-7C70-24DB-84D8-04921C1305FE}"/>
              </a:ext>
            </a:extLst>
          </p:cNvPr>
          <p:cNvSpPr txBox="1"/>
          <p:nvPr/>
        </p:nvSpPr>
        <p:spPr>
          <a:xfrm>
            <a:off x="458632" y="6306471"/>
            <a:ext cx="3670456" cy="369332"/>
          </a:xfrm>
          <a:prstGeom prst="rect">
            <a:avLst/>
          </a:prstGeom>
          <a:noFill/>
        </p:spPr>
        <p:txBody>
          <a:bodyPr wrap="square" rtlCol="0">
            <a:spAutoFit/>
          </a:bodyPr>
          <a:lstStyle/>
          <a:p>
            <a:r>
              <a:rPr lang="en-US" dirty="0"/>
              <a:t>(1993) </a:t>
            </a:r>
            <a:r>
              <a:rPr lang="en-US" i="1" dirty="0"/>
              <a:t>Merch </a:t>
            </a:r>
            <a:r>
              <a:rPr lang="en-US" i="1" dirty="0" err="1"/>
              <a:t>Gwm</a:t>
            </a:r>
            <a:r>
              <a:rPr lang="en-US" i="1" dirty="0"/>
              <a:t> 2 Valley Girl 2</a:t>
            </a:r>
          </a:p>
        </p:txBody>
      </p:sp>
      <p:pic>
        <p:nvPicPr>
          <p:cNvPr id="8" name="Picture 7" descr="A person standing on a stage&#10;&#10;Description automatically generated">
            <a:extLst>
              <a:ext uri="{FF2B5EF4-FFF2-40B4-BE49-F238E27FC236}">
                <a16:creationId xmlns:a16="http://schemas.microsoft.com/office/drawing/2014/main" id="{D1DA3F20-124D-7FBE-D747-39FC1580F93C}"/>
              </a:ext>
            </a:extLst>
          </p:cNvPr>
          <p:cNvPicPr>
            <a:picLocks noChangeAspect="1"/>
          </p:cNvPicPr>
          <p:nvPr/>
        </p:nvPicPr>
        <p:blipFill>
          <a:blip r:embed="rId3"/>
          <a:stretch>
            <a:fillRect/>
          </a:stretch>
        </p:blipFill>
        <p:spPr>
          <a:xfrm>
            <a:off x="4923472" y="3298679"/>
            <a:ext cx="5186842" cy="2899150"/>
          </a:xfrm>
          <a:prstGeom prst="rect">
            <a:avLst/>
          </a:prstGeom>
        </p:spPr>
      </p:pic>
      <p:pic>
        <p:nvPicPr>
          <p:cNvPr id="10" name="Picture 9" descr="A person in a blue dress walking up a blue doorway&#10;&#10;Description automatically generated">
            <a:extLst>
              <a:ext uri="{FF2B5EF4-FFF2-40B4-BE49-F238E27FC236}">
                <a16:creationId xmlns:a16="http://schemas.microsoft.com/office/drawing/2014/main" id="{EBE2036F-DDAE-C145-090D-9CCE87187A9F}"/>
              </a:ext>
            </a:extLst>
          </p:cNvPr>
          <p:cNvPicPr>
            <a:picLocks noChangeAspect="1"/>
          </p:cNvPicPr>
          <p:nvPr/>
        </p:nvPicPr>
        <p:blipFill>
          <a:blip r:embed="rId4"/>
          <a:stretch>
            <a:fillRect/>
          </a:stretch>
        </p:blipFill>
        <p:spPr>
          <a:xfrm>
            <a:off x="4328633" y="209892"/>
            <a:ext cx="2386013" cy="2955647"/>
          </a:xfrm>
          <a:prstGeom prst="rect">
            <a:avLst/>
          </a:prstGeom>
        </p:spPr>
      </p:pic>
      <p:pic>
        <p:nvPicPr>
          <p:cNvPr id="12" name="Picture 11" descr="A painting of a person in blue&#10;&#10;Description automatically generated">
            <a:extLst>
              <a:ext uri="{FF2B5EF4-FFF2-40B4-BE49-F238E27FC236}">
                <a16:creationId xmlns:a16="http://schemas.microsoft.com/office/drawing/2014/main" id="{6BC99D75-37BF-352D-8C30-1C2279F989C3}"/>
              </a:ext>
            </a:extLst>
          </p:cNvPr>
          <p:cNvPicPr>
            <a:picLocks noChangeAspect="1"/>
          </p:cNvPicPr>
          <p:nvPr/>
        </p:nvPicPr>
        <p:blipFill>
          <a:blip r:embed="rId5"/>
          <a:stretch>
            <a:fillRect/>
          </a:stretch>
        </p:blipFill>
        <p:spPr>
          <a:xfrm>
            <a:off x="8319140" y="218378"/>
            <a:ext cx="2293427" cy="2947161"/>
          </a:xfrm>
          <a:prstGeom prst="rect">
            <a:avLst/>
          </a:prstGeom>
        </p:spPr>
      </p:pic>
      <p:sp>
        <p:nvSpPr>
          <p:cNvPr id="13" name="TextBox 12">
            <a:extLst>
              <a:ext uri="{FF2B5EF4-FFF2-40B4-BE49-F238E27FC236}">
                <a16:creationId xmlns:a16="http://schemas.microsoft.com/office/drawing/2014/main" id="{6A9BD2AB-545E-6D73-9F7C-CD95936EA7C3}"/>
              </a:ext>
            </a:extLst>
          </p:cNvPr>
          <p:cNvSpPr txBox="1"/>
          <p:nvPr/>
        </p:nvSpPr>
        <p:spPr>
          <a:xfrm>
            <a:off x="6714646" y="1630477"/>
            <a:ext cx="1604494" cy="1477328"/>
          </a:xfrm>
          <a:prstGeom prst="rect">
            <a:avLst/>
          </a:prstGeom>
          <a:noFill/>
        </p:spPr>
        <p:txBody>
          <a:bodyPr wrap="square" rtlCol="0">
            <a:spAutoFit/>
          </a:bodyPr>
          <a:lstStyle/>
          <a:p>
            <a:r>
              <a:rPr lang="en-US" i="1" dirty="0" err="1"/>
              <a:t>Yr</a:t>
            </a:r>
            <a:r>
              <a:rPr lang="en-US" i="1" dirty="0"/>
              <a:t> </a:t>
            </a:r>
            <a:r>
              <a:rPr lang="en-US" i="1" dirty="0" err="1"/>
              <a:t>Ymweliad</a:t>
            </a:r>
            <a:r>
              <a:rPr lang="en-US" i="1" dirty="0"/>
              <a:t> 4 </a:t>
            </a:r>
            <a:r>
              <a:rPr lang="en-US" i="1" dirty="0" err="1"/>
              <a:t>Dallu</a:t>
            </a:r>
            <a:r>
              <a:rPr lang="en-US" i="1" dirty="0"/>
              <a:t> a </a:t>
            </a:r>
            <a:r>
              <a:rPr lang="en-US" i="1" dirty="0" err="1"/>
              <a:t>Mwgwd</a:t>
            </a:r>
            <a:r>
              <a:rPr lang="en-US" i="1" dirty="0"/>
              <a:t> </a:t>
            </a:r>
            <a:r>
              <a:rPr lang="en-US" i="1" dirty="0" err="1"/>
              <a:t>Coch</a:t>
            </a:r>
            <a:r>
              <a:rPr lang="en-US" i="1" dirty="0"/>
              <a:t> </a:t>
            </a:r>
          </a:p>
          <a:p>
            <a:r>
              <a:rPr lang="en-US" i="1" dirty="0"/>
              <a:t>The Visit 4 Red Blindfold</a:t>
            </a:r>
          </a:p>
        </p:txBody>
      </p:sp>
      <p:sp>
        <p:nvSpPr>
          <p:cNvPr id="14" name="TextBox 13">
            <a:extLst>
              <a:ext uri="{FF2B5EF4-FFF2-40B4-BE49-F238E27FC236}">
                <a16:creationId xmlns:a16="http://schemas.microsoft.com/office/drawing/2014/main" id="{C3D5F86D-926B-5DD9-5BB5-F3E1501805D5}"/>
              </a:ext>
            </a:extLst>
          </p:cNvPr>
          <p:cNvSpPr txBox="1"/>
          <p:nvPr/>
        </p:nvSpPr>
        <p:spPr>
          <a:xfrm>
            <a:off x="10141044" y="5660427"/>
            <a:ext cx="1505605" cy="369332"/>
          </a:xfrm>
          <a:prstGeom prst="rect">
            <a:avLst/>
          </a:prstGeom>
          <a:noFill/>
        </p:spPr>
        <p:txBody>
          <a:bodyPr wrap="none" rtlCol="0">
            <a:spAutoFit/>
          </a:bodyPr>
          <a:lstStyle/>
          <a:p>
            <a:r>
              <a:rPr lang="en-US" i="1" dirty="0" err="1"/>
              <a:t>Taith</a:t>
            </a:r>
            <a:r>
              <a:rPr lang="en-US" dirty="0"/>
              <a:t> film clip</a:t>
            </a:r>
          </a:p>
        </p:txBody>
      </p:sp>
      <p:sp>
        <p:nvSpPr>
          <p:cNvPr id="15" name="TextBox 14">
            <a:extLst>
              <a:ext uri="{FF2B5EF4-FFF2-40B4-BE49-F238E27FC236}">
                <a16:creationId xmlns:a16="http://schemas.microsoft.com/office/drawing/2014/main" id="{4D291307-EB68-CD51-F4C9-8B958058AF08}"/>
              </a:ext>
            </a:extLst>
          </p:cNvPr>
          <p:cNvSpPr txBox="1"/>
          <p:nvPr/>
        </p:nvSpPr>
        <p:spPr>
          <a:xfrm>
            <a:off x="10612567" y="1979497"/>
            <a:ext cx="1486847" cy="1200329"/>
          </a:xfrm>
          <a:prstGeom prst="rect">
            <a:avLst/>
          </a:prstGeom>
          <a:noFill/>
        </p:spPr>
        <p:txBody>
          <a:bodyPr wrap="square" rtlCol="0">
            <a:spAutoFit/>
          </a:bodyPr>
          <a:lstStyle/>
          <a:p>
            <a:r>
              <a:rPr lang="en-US" i="1" dirty="0" err="1"/>
              <a:t>Eiliad</a:t>
            </a:r>
            <a:r>
              <a:rPr lang="en-US" i="1" dirty="0"/>
              <a:t> </a:t>
            </a:r>
            <a:r>
              <a:rPr lang="en-US" i="1" dirty="0" err="1"/>
              <a:t>yn</a:t>
            </a:r>
            <a:r>
              <a:rPr lang="en-US" i="1" dirty="0"/>
              <a:t> y </a:t>
            </a:r>
            <a:r>
              <a:rPr lang="en-US" i="1" dirty="0" err="1"/>
              <a:t>Ddawns</a:t>
            </a:r>
            <a:r>
              <a:rPr lang="en-US" i="1" dirty="0"/>
              <a:t> 4</a:t>
            </a:r>
          </a:p>
          <a:p>
            <a:r>
              <a:rPr lang="en-US" i="1" dirty="0"/>
              <a:t>Moment in the Dance 4</a:t>
            </a:r>
          </a:p>
        </p:txBody>
      </p:sp>
      <p:sp>
        <p:nvSpPr>
          <p:cNvPr id="16" name="TextBox 15">
            <a:extLst>
              <a:ext uri="{FF2B5EF4-FFF2-40B4-BE49-F238E27FC236}">
                <a16:creationId xmlns:a16="http://schemas.microsoft.com/office/drawing/2014/main" id="{E3AEBE18-5D21-AB56-A3C7-20E9073A2591}"/>
              </a:ext>
            </a:extLst>
          </p:cNvPr>
          <p:cNvSpPr txBox="1"/>
          <p:nvPr/>
        </p:nvSpPr>
        <p:spPr>
          <a:xfrm>
            <a:off x="4351484" y="6273235"/>
            <a:ext cx="3489032" cy="369332"/>
          </a:xfrm>
          <a:prstGeom prst="rect">
            <a:avLst/>
          </a:prstGeom>
          <a:noFill/>
        </p:spPr>
        <p:txBody>
          <a:bodyPr wrap="none" rtlCol="0">
            <a:spAutoFit/>
          </a:bodyPr>
          <a:lstStyle/>
          <a:p>
            <a:r>
              <a:rPr lang="en-US" dirty="0"/>
              <a:t>https://</a:t>
            </a:r>
            <a:r>
              <a:rPr lang="en-US" dirty="0" err="1"/>
              <a:t>www.christinekinsey.com</a:t>
            </a:r>
            <a:r>
              <a:rPr lang="en-US" dirty="0"/>
              <a:t>/</a:t>
            </a:r>
          </a:p>
        </p:txBody>
      </p:sp>
    </p:spTree>
    <p:extLst>
      <p:ext uri="{BB962C8B-B14F-4D97-AF65-F5344CB8AC3E}">
        <p14:creationId xmlns:p14="http://schemas.microsoft.com/office/powerpoint/2010/main" val="13111017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1E848-4F88-FAFD-7536-5F044BAE2758}"/>
              </a:ext>
            </a:extLst>
          </p:cNvPr>
          <p:cNvSpPr>
            <a:spLocks noGrp="1"/>
          </p:cNvSpPr>
          <p:nvPr>
            <p:ph type="title"/>
          </p:nvPr>
        </p:nvSpPr>
        <p:spPr/>
        <p:txBody>
          <a:bodyPr/>
          <a:lstStyle/>
          <a:p>
            <a:r>
              <a:rPr lang="en-US" dirty="0"/>
              <a:t>Christine Kinsey </a:t>
            </a:r>
            <a:r>
              <a:rPr lang="en-US" i="1" dirty="0" err="1"/>
              <a:t>Taith</a:t>
            </a:r>
            <a:r>
              <a:rPr lang="en-US" dirty="0"/>
              <a:t> Documentary</a:t>
            </a:r>
          </a:p>
        </p:txBody>
      </p:sp>
      <p:sp>
        <p:nvSpPr>
          <p:cNvPr id="3" name="Content Placeholder 2">
            <a:extLst>
              <a:ext uri="{FF2B5EF4-FFF2-40B4-BE49-F238E27FC236}">
                <a16:creationId xmlns:a16="http://schemas.microsoft.com/office/drawing/2014/main" id="{E1EAAD59-EBC9-DC99-6877-66D807B1FFE0}"/>
              </a:ext>
            </a:extLst>
          </p:cNvPr>
          <p:cNvSpPr>
            <a:spLocks noGrp="1"/>
          </p:cNvSpPr>
          <p:nvPr>
            <p:ph idx="1"/>
          </p:nvPr>
        </p:nvSpPr>
        <p:spPr/>
        <p:txBody>
          <a:bodyPr/>
          <a:lstStyle/>
          <a:p>
            <a:r>
              <a:rPr lang="en-US" dirty="0">
                <a:hlinkClick r:id="rId2"/>
              </a:rPr>
              <a:t>https://www.christinekinsey.com/film/dogfennol/</a:t>
            </a:r>
            <a:endParaRPr lang="en-US" dirty="0"/>
          </a:p>
          <a:p>
            <a:endParaRPr lang="en-US" dirty="0"/>
          </a:p>
        </p:txBody>
      </p:sp>
    </p:spTree>
    <p:extLst>
      <p:ext uri="{BB962C8B-B14F-4D97-AF65-F5344CB8AC3E}">
        <p14:creationId xmlns:p14="http://schemas.microsoft.com/office/powerpoint/2010/main" val="3088789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2B626-D3DC-6AB2-2B46-115800CB697D}"/>
              </a:ext>
            </a:extLst>
          </p:cNvPr>
          <p:cNvSpPr>
            <a:spLocks noGrp="1"/>
          </p:cNvSpPr>
          <p:nvPr>
            <p:ph type="title"/>
          </p:nvPr>
        </p:nvSpPr>
        <p:spPr/>
        <p:txBody>
          <a:bodyPr/>
          <a:lstStyle/>
          <a:p>
            <a:r>
              <a:rPr lang="en-US" dirty="0"/>
              <a:t>Angharad Pierce Jones</a:t>
            </a:r>
          </a:p>
        </p:txBody>
      </p:sp>
      <p:sp>
        <p:nvSpPr>
          <p:cNvPr id="3" name="Content Placeholder 2">
            <a:extLst>
              <a:ext uri="{FF2B5EF4-FFF2-40B4-BE49-F238E27FC236}">
                <a16:creationId xmlns:a16="http://schemas.microsoft.com/office/drawing/2014/main" id="{C7978EFD-BC63-517B-50A9-D3DDF76DA1E8}"/>
              </a:ext>
            </a:extLst>
          </p:cNvPr>
          <p:cNvSpPr>
            <a:spLocks noGrp="1"/>
          </p:cNvSpPr>
          <p:nvPr>
            <p:ph idx="1"/>
          </p:nvPr>
        </p:nvSpPr>
        <p:spPr>
          <a:xfrm>
            <a:off x="838200" y="1499616"/>
            <a:ext cx="10515600" cy="4993259"/>
          </a:xfrm>
        </p:spPr>
        <p:txBody>
          <a:bodyPr>
            <a:normAutofit fontScale="85000" lnSpcReduction="20000"/>
          </a:bodyPr>
          <a:lstStyle/>
          <a:p>
            <a:pPr marL="0" indent="0">
              <a:buNone/>
            </a:pPr>
            <a:r>
              <a:rPr lang="en-GB" b="0" i="0" dirty="0">
                <a:solidFill>
                  <a:srgbClr val="333333"/>
                </a:solidFill>
                <a:effectLst/>
              </a:rPr>
              <a:t>“The girly calendar was to re-appear in a later work Who Wins, You Decide and there was some pleasure in watching art audiences’ discomfort, not with nudity, but with this female nude, oiled and pouting. It was accurately done, Angharad had seen these calendars in workshops and suppliers, borrowed the format, re-presenting it to an audience who were clearly unsure what their position should be when the male gaze is imitated, appropriated by a female artist.”</a:t>
            </a:r>
          </a:p>
          <a:p>
            <a:pPr marL="0" indent="0">
              <a:buNone/>
            </a:pPr>
            <a:r>
              <a:rPr lang="en-GB" b="0" i="0" dirty="0" err="1">
                <a:solidFill>
                  <a:srgbClr val="333333"/>
                </a:solidFill>
                <a:effectLst/>
              </a:rPr>
              <a:t>Byddai’r</a:t>
            </a:r>
            <a:r>
              <a:rPr lang="en-GB" b="0" i="0" dirty="0">
                <a:solidFill>
                  <a:srgbClr val="333333"/>
                </a:solidFill>
                <a:effectLst/>
              </a:rPr>
              <a:t> </a:t>
            </a:r>
            <a:r>
              <a:rPr lang="en-GB" b="0" i="0" dirty="0" err="1">
                <a:solidFill>
                  <a:srgbClr val="333333"/>
                </a:solidFill>
                <a:effectLst/>
              </a:rPr>
              <a:t>calendr</a:t>
            </a:r>
            <a:r>
              <a:rPr lang="en-GB" b="0" i="0" dirty="0">
                <a:solidFill>
                  <a:srgbClr val="333333"/>
                </a:solidFill>
                <a:effectLst/>
              </a:rPr>
              <a:t> </a:t>
            </a:r>
            <a:r>
              <a:rPr lang="en-GB" b="0" i="0" dirty="0" err="1">
                <a:solidFill>
                  <a:srgbClr val="333333"/>
                </a:solidFill>
                <a:effectLst/>
              </a:rPr>
              <a:t>genod</a:t>
            </a:r>
            <a:r>
              <a:rPr lang="en-GB" b="0" i="0" dirty="0">
                <a:solidFill>
                  <a:srgbClr val="333333"/>
                </a:solidFill>
                <a:effectLst/>
              </a:rPr>
              <a:t> </a:t>
            </a:r>
            <a:r>
              <a:rPr lang="en-GB" b="0" i="0" dirty="0" err="1">
                <a:solidFill>
                  <a:srgbClr val="333333"/>
                </a:solidFill>
                <a:effectLst/>
              </a:rPr>
              <a:t>bronnoeth</a:t>
            </a:r>
            <a:r>
              <a:rPr lang="en-GB" b="0" i="0" dirty="0">
                <a:solidFill>
                  <a:srgbClr val="333333"/>
                </a:solidFill>
                <a:effectLst/>
              </a:rPr>
              <a:t> </a:t>
            </a:r>
            <a:r>
              <a:rPr lang="en-GB" b="0" i="0" dirty="0" err="1">
                <a:solidFill>
                  <a:srgbClr val="333333"/>
                </a:solidFill>
                <a:effectLst/>
              </a:rPr>
              <a:t>yn</a:t>
            </a:r>
            <a:r>
              <a:rPr lang="en-GB" b="0" i="0" dirty="0">
                <a:solidFill>
                  <a:srgbClr val="333333"/>
                </a:solidFill>
                <a:effectLst/>
              </a:rPr>
              <a:t> </a:t>
            </a:r>
            <a:r>
              <a:rPr lang="en-GB" b="0" i="0" dirty="0" err="1">
                <a:solidFill>
                  <a:srgbClr val="333333"/>
                </a:solidFill>
                <a:effectLst/>
              </a:rPr>
              <a:t>ailymddangos</a:t>
            </a:r>
            <a:r>
              <a:rPr lang="en-GB" b="0" i="0" dirty="0">
                <a:solidFill>
                  <a:srgbClr val="333333"/>
                </a:solidFill>
                <a:effectLst/>
              </a:rPr>
              <a:t> </a:t>
            </a:r>
            <a:r>
              <a:rPr lang="en-GB" b="0" i="0" dirty="0" err="1">
                <a:solidFill>
                  <a:srgbClr val="333333"/>
                </a:solidFill>
                <a:effectLst/>
              </a:rPr>
              <a:t>mewn</a:t>
            </a:r>
            <a:r>
              <a:rPr lang="en-GB" b="0" i="0" dirty="0">
                <a:solidFill>
                  <a:srgbClr val="333333"/>
                </a:solidFill>
                <a:effectLst/>
              </a:rPr>
              <a:t> </a:t>
            </a:r>
            <a:r>
              <a:rPr lang="en-GB" b="0" i="0" dirty="0" err="1">
                <a:solidFill>
                  <a:srgbClr val="333333"/>
                </a:solidFill>
                <a:effectLst/>
              </a:rPr>
              <a:t>gwaith</a:t>
            </a:r>
            <a:r>
              <a:rPr lang="en-GB" b="0" i="0" dirty="0">
                <a:solidFill>
                  <a:srgbClr val="333333"/>
                </a:solidFill>
                <a:effectLst/>
              </a:rPr>
              <a:t> </a:t>
            </a:r>
            <a:r>
              <a:rPr lang="en-GB" b="0" i="0" dirty="0" err="1">
                <a:solidFill>
                  <a:srgbClr val="333333"/>
                </a:solidFill>
                <a:effectLst/>
              </a:rPr>
              <a:t>diweddarach</a:t>
            </a:r>
            <a:r>
              <a:rPr lang="en-GB" b="0" i="0" dirty="0">
                <a:solidFill>
                  <a:srgbClr val="333333"/>
                </a:solidFill>
                <a:effectLst/>
              </a:rPr>
              <a:t>, Pa </a:t>
            </a:r>
            <a:r>
              <a:rPr lang="en-GB" b="0" i="0" dirty="0" err="1">
                <a:solidFill>
                  <a:srgbClr val="333333"/>
                </a:solidFill>
                <a:effectLst/>
              </a:rPr>
              <a:t>Ferch</a:t>
            </a:r>
            <a:r>
              <a:rPr lang="en-GB" b="0" i="0" dirty="0">
                <a:solidFill>
                  <a:srgbClr val="333333"/>
                </a:solidFill>
                <a:effectLst/>
              </a:rPr>
              <a:t>? </a:t>
            </a:r>
            <a:r>
              <a:rPr lang="en-GB" b="0" i="0" dirty="0" err="1">
                <a:solidFill>
                  <a:srgbClr val="333333"/>
                </a:solidFill>
                <a:effectLst/>
              </a:rPr>
              <a:t>Dewiswch</a:t>
            </a:r>
            <a:r>
              <a:rPr lang="en-GB" b="0" i="0" dirty="0">
                <a:solidFill>
                  <a:srgbClr val="333333"/>
                </a:solidFill>
                <a:effectLst/>
              </a:rPr>
              <a:t> Chi, ac </a:t>
            </a:r>
            <a:r>
              <a:rPr lang="en-GB" b="0" i="0" dirty="0" err="1">
                <a:solidFill>
                  <a:srgbClr val="333333"/>
                </a:solidFill>
                <a:effectLst/>
              </a:rPr>
              <a:t>roedd</a:t>
            </a:r>
            <a:r>
              <a:rPr lang="en-GB" b="0" i="0" dirty="0">
                <a:solidFill>
                  <a:srgbClr val="333333"/>
                </a:solidFill>
                <a:effectLst/>
              </a:rPr>
              <a:t> </a:t>
            </a:r>
            <a:r>
              <a:rPr lang="en-GB" b="0" i="0" dirty="0" err="1">
                <a:solidFill>
                  <a:srgbClr val="333333"/>
                </a:solidFill>
                <a:effectLst/>
              </a:rPr>
              <a:t>mwynhad</a:t>
            </a:r>
            <a:r>
              <a:rPr lang="en-GB" b="0" i="0" dirty="0">
                <a:solidFill>
                  <a:srgbClr val="333333"/>
                </a:solidFill>
                <a:effectLst/>
              </a:rPr>
              <a:t> </a:t>
            </a:r>
            <a:r>
              <a:rPr lang="en-GB" b="0" i="0" dirty="0" err="1">
                <a:solidFill>
                  <a:srgbClr val="333333"/>
                </a:solidFill>
                <a:effectLst/>
              </a:rPr>
              <a:t>i’w</a:t>
            </a:r>
            <a:r>
              <a:rPr lang="en-GB" b="0" i="0" dirty="0">
                <a:solidFill>
                  <a:srgbClr val="333333"/>
                </a:solidFill>
                <a:effectLst/>
              </a:rPr>
              <a:t> </a:t>
            </a:r>
            <a:r>
              <a:rPr lang="en-GB" b="0" i="0" dirty="0" err="1">
                <a:solidFill>
                  <a:srgbClr val="333333"/>
                </a:solidFill>
                <a:effectLst/>
              </a:rPr>
              <a:t>gael</a:t>
            </a:r>
            <a:r>
              <a:rPr lang="en-GB" b="0" i="0" dirty="0">
                <a:solidFill>
                  <a:srgbClr val="333333"/>
                </a:solidFill>
                <a:effectLst/>
              </a:rPr>
              <a:t> o </a:t>
            </a:r>
            <a:r>
              <a:rPr lang="en-GB" b="0" i="0" dirty="0" err="1">
                <a:solidFill>
                  <a:srgbClr val="333333"/>
                </a:solidFill>
                <a:effectLst/>
              </a:rPr>
              <a:t>wylio</a:t>
            </a:r>
            <a:r>
              <a:rPr lang="en-GB" b="0" i="0" dirty="0">
                <a:solidFill>
                  <a:srgbClr val="333333"/>
                </a:solidFill>
                <a:effectLst/>
              </a:rPr>
              <a:t> </a:t>
            </a:r>
            <a:r>
              <a:rPr lang="en-GB" b="0" i="0" dirty="0" err="1">
                <a:solidFill>
                  <a:srgbClr val="333333"/>
                </a:solidFill>
                <a:effectLst/>
              </a:rPr>
              <a:t>anesmwythder</a:t>
            </a:r>
            <a:r>
              <a:rPr lang="en-GB" b="0" i="0" dirty="0">
                <a:solidFill>
                  <a:srgbClr val="333333"/>
                </a:solidFill>
                <a:effectLst/>
              </a:rPr>
              <a:t> </a:t>
            </a:r>
            <a:r>
              <a:rPr lang="en-GB" b="0" i="0" dirty="0" err="1">
                <a:solidFill>
                  <a:srgbClr val="333333"/>
                </a:solidFill>
                <a:effectLst/>
              </a:rPr>
              <a:t>cynulleidfaoedd</a:t>
            </a:r>
            <a:r>
              <a:rPr lang="en-GB" b="0" i="0" dirty="0">
                <a:solidFill>
                  <a:srgbClr val="333333"/>
                </a:solidFill>
                <a:effectLst/>
              </a:rPr>
              <a:t> </a:t>
            </a:r>
            <a:r>
              <a:rPr lang="en-GB" b="0" i="0" dirty="0" err="1">
                <a:solidFill>
                  <a:srgbClr val="333333"/>
                </a:solidFill>
                <a:effectLst/>
              </a:rPr>
              <a:t>celf</a:t>
            </a:r>
            <a:r>
              <a:rPr lang="en-GB" b="0" i="0" dirty="0">
                <a:solidFill>
                  <a:srgbClr val="333333"/>
                </a:solidFill>
                <a:effectLst/>
              </a:rPr>
              <a:t>, </a:t>
            </a:r>
            <a:r>
              <a:rPr lang="en-GB" b="0" i="0" dirty="0" err="1">
                <a:solidFill>
                  <a:srgbClr val="333333"/>
                </a:solidFill>
                <a:effectLst/>
              </a:rPr>
              <a:t>nid</a:t>
            </a:r>
            <a:r>
              <a:rPr lang="en-GB" b="0" i="0" dirty="0">
                <a:solidFill>
                  <a:srgbClr val="333333"/>
                </a:solidFill>
                <a:effectLst/>
              </a:rPr>
              <a:t> </a:t>
            </a:r>
            <a:r>
              <a:rPr lang="en-GB" b="0" i="0" dirty="0" err="1">
                <a:solidFill>
                  <a:srgbClr val="333333"/>
                </a:solidFill>
                <a:effectLst/>
              </a:rPr>
              <a:t>gyda</a:t>
            </a:r>
            <a:r>
              <a:rPr lang="en-GB" b="0" i="0" dirty="0">
                <a:solidFill>
                  <a:srgbClr val="333333"/>
                </a:solidFill>
                <a:effectLst/>
              </a:rPr>
              <a:t> </a:t>
            </a:r>
            <a:r>
              <a:rPr lang="en-GB" b="0" i="0" dirty="0" err="1">
                <a:solidFill>
                  <a:srgbClr val="333333"/>
                </a:solidFill>
                <a:effectLst/>
              </a:rPr>
              <a:t>noethni</a:t>
            </a:r>
            <a:r>
              <a:rPr lang="en-GB" b="0" i="0" dirty="0">
                <a:solidFill>
                  <a:srgbClr val="333333"/>
                </a:solidFill>
                <a:effectLst/>
              </a:rPr>
              <a:t>, </a:t>
            </a:r>
            <a:r>
              <a:rPr lang="en-GB" b="0" i="0" dirty="0" err="1">
                <a:solidFill>
                  <a:srgbClr val="333333"/>
                </a:solidFill>
                <a:effectLst/>
              </a:rPr>
              <a:t>ond</a:t>
            </a:r>
            <a:r>
              <a:rPr lang="en-GB" b="0" i="0" dirty="0">
                <a:solidFill>
                  <a:srgbClr val="333333"/>
                </a:solidFill>
                <a:effectLst/>
              </a:rPr>
              <a:t> </a:t>
            </a:r>
            <a:r>
              <a:rPr lang="en-GB" b="0" i="0" dirty="0" err="1">
                <a:solidFill>
                  <a:srgbClr val="333333"/>
                </a:solidFill>
                <a:effectLst/>
              </a:rPr>
              <a:t>gyda’r</a:t>
            </a:r>
            <a:r>
              <a:rPr lang="en-GB" b="0" i="0" dirty="0">
                <a:solidFill>
                  <a:srgbClr val="333333"/>
                </a:solidFill>
                <a:effectLst/>
              </a:rPr>
              <a:t> </a:t>
            </a:r>
            <a:r>
              <a:rPr lang="en-GB" b="0" i="0" dirty="0" err="1">
                <a:solidFill>
                  <a:srgbClr val="333333"/>
                </a:solidFill>
                <a:effectLst/>
              </a:rPr>
              <a:t>ferch</a:t>
            </a:r>
            <a:r>
              <a:rPr lang="en-GB" b="0" i="0" dirty="0">
                <a:solidFill>
                  <a:srgbClr val="333333"/>
                </a:solidFill>
                <a:effectLst/>
              </a:rPr>
              <a:t> </a:t>
            </a:r>
            <a:r>
              <a:rPr lang="en-GB" b="0" i="0" dirty="0" err="1">
                <a:solidFill>
                  <a:srgbClr val="333333"/>
                </a:solidFill>
                <a:effectLst/>
              </a:rPr>
              <a:t>noeth</a:t>
            </a:r>
            <a:r>
              <a:rPr lang="en-GB" b="0" i="0" dirty="0">
                <a:solidFill>
                  <a:srgbClr val="333333"/>
                </a:solidFill>
                <a:effectLst/>
              </a:rPr>
              <a:t> hon, </a:t>
            </a:r>
            <a:r>
              <a:rPr lang="en-GB" b="0" i="0" dirty="0" err="1">
                <a:solidFill>
                  <a:srgbClr val="333333"/>
                </a:solidFill>
                <a:effectLst/>
              </a:rPr>
              <a:t>a’i</a:t>
            </a:r>
            <a:r>
              <a:rPr lang="en-GB" b="0" i="0" dirty="0">
                <a:solidFill>
                  <a:srgbClr val="333333"/>
                </a:solidFill>
                <a:effectLst/>
              </a:rPr>
              <a:t> </a:t>
            </a:r>
            <a:r>
              <a:rPr lang="en-GB" b="0" i="0" dirty="0" err="1">
                <a:solidFill>
                  <a:srgbClr val="333333"/>
                </a:solidFill>
                <a:effectLst/>
              </a:rPr>
              <a:t>chorff</a:t>
            </a:r>
            <a:r>
              <a:rPr lang="en-GB" b="0" i="0" dirty="0">
                <a:solidFill>
                  <a:srgbClr val="333333"/>
                </a:solidFill>
                <a:effectLst/>
              </a:rPr>
              <a:t> </a:t>
            </a:r>
            <a:r>
              <a:rPr lang="en-GB" b="0" i="0" dirty="0" err="1">
                <a:solidFill>
                  <a:srgbClr val="333333"/>
                </a:solidFill>
                <a:effectLst/>
              </a:rPr>
              <a:t>olewog</a:t>
            </a:r>
            <a:r>
              <a:rPr lang="en-GB" b="0" i="0" dirty="0">
                <a:solidFill>
                  <a:srgbClr val="333333"/>
                </a:solidFill>
                <a:effectLst/>
              </a:rPr>
              <a:t> </a:t>
            </a:r>
            <a:r>
              <a:rPr lang="en-GB" b="0" i="0" dirty="0" err="1">
                <a:solidFill>
                  <a:srgbClr val="333333"/>
                </a:solidFill>
                <a:effectLst/>
              </a:rPr>
              <a:t>a’i</a:t>
            </a:r>
            <a:r>
              <a:rPr lang="en-GB" b="0" i="0" dirty="0">
                <a:solidFill>
                  <a:srgbClr val="333333"/>
                </a:solidFill>
                <a:effectLst/>
              </a:rPr>
              <a:t> </a:t>
            </a:r>
            <a:r>
              <a:rPr lang="en-GB" b="0" i="0" dirty="0" err="1">
                <a:solidFill>
                  <a:srgbClr val="333333"/>
                </a:solidFill>
                <a:effectLst/>
              </a:rPr>
              <a:t>gwefusau</a:t>
            </a:r>
            <a:r>
              <a:rPr lang="en-GB" b="0" i="0" dirty="0">
                <a:solidFill>
                  <a:srgbClr val="333333"/>
                </a:solidFill>
                <a:effectLst/>
              </a:rPr>
              <a:t> </a:t>
            </a:r>
            <a:r>
              <a:rPr lang="en-GB" b="0" i="0" dirty="0" err="1">
                <a:solidFill>
                  <a:srgbClr val="333333"/>
                </a:solidFill>
                <a:effectLst/>
              </a:rPr>
              <a:t>awgrymog</a:t>
            </a:r>
            <a:r>
              <a:rPr lang="en-GB" b="0" i="0" dirty="0">
                <a:solidFill>
                  <a:srgbClr val="333333"/>
                </a:solidFill>
                <a:effectLst/>
              </a:rPr>
              <a:t>. </a:t>
            </a:r>
            <a:r>
              <a:rPr lang="en-GB" b="0" i="0" dirty="0" err="1">
                <a:solidFill>
                  <a:srgbClr val="333333"/>
                </a:solidFill>
                <a:effectLst/>
              </a:rPr>
              <a:t>Roedd</a:t>
            </a:r>
            <a:r>
              <a:rPr lang="en-GB" b="0" i="0" dirty="0">
                <a:solidFill>
                  <a:srgbClr val="333333"/>
                </a:solidFill>
                <a:effectLst/>
              </a:rPr>
              <a:t> </a:t>
            </a:r>
            <a:r>
              <a:rPr lang="en-GB" b="0" i="0" dirty="0" err="1">
                <a:solidFill>
                  <a:srgbClr val="333333"/>
                </a:solidFill>
                <a:effectLst/>
              </a:rPr>
              <a:t>yn</a:t>
            </a:r>
            <a:r>
              <a:rPr lang="en-GB" b="0" i="0" dirty="0">
                <a:solidFill>
                  <a:srgbClr val="333333"/>
                </a:solidFill>
                <a:effectLst/>
              </a:rPr>
              <a:t> </a:t>
            </a:r>
            <a:r>
              <a:rPr lang="en-GB" b="0" i="0" dirty="0" err="1">
                <a:solidFill>
                  <a:srgbClr val="333333"/>
                </a:solidFill>
                <a:effectLst/>
              </a:rPr>
              <a:t>ddarlun</a:t>
            </a:r>
            <a:r>
              <a:rPr lang="en-GB" b="0" i="0" dirty="0">
                <a:solidFill>
                  <a:srgbClr val="333333"/>
                </a:solidFill>
                <a:effectLst/>
              </a:rPr>
              <a:t> </a:t>
            </a:r>
            <a:r>
              <a:rPr lang="en-GB" b="0" i="0" dirty="0" err="1">
                <a:solidFill>
                  <a:srgbClr val="333333"/>
                </a:solidFill>
                <a:effectLst/>
              </a:rPr>
              <a:t>cywir</a:t>
            </a:r>
            <a:r>
              <a:rPr lang="en-GB" b="0" i="0" dirty="0">
                <a:solidFill>
                  <a:srgbClr val="333333"/>
                </a:solidFill>
                <a:effectLst/>
              </a:rPr>
              <a:t>; </a:t>
            </a:r>
            <a:r>
              <a:rPr lang="en-GB" b="0" i="0" dirty="0" err="1">
                <a:solidFill>
                  <a:srgbClr val="333333"/>
                </a:solidFill>
                <a:effectLst/>
              </a:rPr>
              <a:t>roedd</a:t>
            </a:r>
            <a:r>
              <a:rPr lang="en-GB" b="0" i="0" dirty="0">
                <a:solidFill>
                  <a:srgbClr val="333333"/>
                </a:solidFill>
                <a:effectLst/>
              </a:rPr>
              <a:t> Angharad </a:t>
            </a:r>
            <a:r>
              <a:rPr lang="en-GB" b="0" i="0" dirty="0" err="1">
                <a:solidFill>
                  <a:srgbClr val="333333"/>
                </a:solidFill>
                <a:effectLst/>
              </a:rPr>
              <a:t>wedi</a:t>
            </a:r>
            <a:r>
              <a:rPr lang="en-GB" b="0" i="0" dirty="0">
                <a:solidFill>
                  <a:srgbClr val="333333"/>
                </a:solidFill>
                <a:effectLst/>
              </a:rPr>
              <a:t> </a:t>
            </a:r>
            <a:r>
              <a:rPr lang="en-GB" b="0" i="0" dirty="0" err="1">
                <a:solidFill>
                  <a:srgbClr val="333333"/>
                </a:solidFill>
                <a:effectLst/>
              </a:rPr>
              <a:t>gweld</a:t>
            </a:r>
            <a:r>
              <a:rPr lang="en-GB" b="0" i="0" dirty="0">
                <a:solidFill>
                  <a:srgbClr val="333333"/>
                </a:solidFill>
                <a:effectLst/>
              </a:rPr>
              <a:t> y </a:t>
            </a:r>
            <a:r>
              <a:rPr lang="en-GB" b="0" i="0" dirty="0" err="1">
                <a:solidFill>
                  <a:srgbClr val="333333"/>
                </a:solidFill>
                <a:effectLst/>
              </a:rPr>
              <a:t>calendrau</a:t>
            </a:r>
            <a:r>
              <a:rPr lang="en-GB" b="0" i="0" dirty="0">
                <a:solidFill>
                  <a:srgbClr val="333333"/>
                </a:solidFill>
                <a:effectLst/>
              </a:rPr>
              <a:t> </a:t>
            </a:r>
            <a:r>
              <a:rPr lang="en-GB" b="0" i="0" dirty="0" err="1">
                <a:solidFill>
                  <a:srgbClr val="333333"/>
                </a:solidFill>
                <a:effectLst/>
              </a:rPr>
              <a:t>hyn</a:t>
            </a:r>
            <a:r>
              <a:rPr lang="en-GB" b="0" i="0" dirty="0">
                <a:solidFill>
                  <a:srgbClr val="333333"/>
                </a:solidFill>
                <a:effectLst/>
              </a:rPr>
              <a:t> </a:t>
            </a:r>
            <a:r>
              <a:rPr lang="en-GB" b="0" i="0" dirty="0" err="1">
                <a:solidFill>
                  <a:srgbClr val="333333"/>
                </a:solidFill>
                <a:effectLst/>
              </a:rPr>
              <a:t>mewn</a:t>
            </a:r>
            <a:r>
              <a:rPr lang="en-GB" b="0" i="0" dirty="0">
                <a:solidFill>
                  <a:srgbClr val="333333"/>
                </a:solidFill>
                <a:effectLst/>
              </a:rPr>
              <a:t> </a:t>
            </a:r>
            <a:r>
              <a:rPr lang="en-GB" b="0" i="0" dirty="0" err="1">
                <a:solidFill>
                  <a:srgbClr val="333333"/>
                </a:solidFill>
                <a:effectLst/>
              </a:rPr>
              <a:t>gweithdai</a:t>
            </a:r>
            <a:r>
              <a:rPr lang="en-GB" b="0" i="0" dirty="0">
                <a:solidFill>
                  <a:srgbClr val="333333"/>
                </a:solidFill>
                <a:effectLst/>
              </a:rPr>
              <a:t> a </a:t>
            </a:r>
            <a:r>
              <a:rPr lang="en-GB" b="0" i="0" dirty="0" err="1">
                <a:solidFill>
                  <a:srgbClr val="333333"/>
                </a:solidFill>
                <a:effectLst/>
              </a:rPr>
              <a:t>siopau</a:t>
            </a:r>
            <a:r>
              <a:rPr lang="en-GB" b="0" i="0" dirty="0">
                <a:solidFill>
                  <a:srgbClr val="333333"/>
                </a:solidFill>
                <a:effectLst/>
              </a:rPr>
              <a:t> </a:t>
            </a:r>
            <a:r>
              <a:rPr lang="en-GB" b="0" i="0" dirty="0" err="1">
                <a:solidFill>
                  <a:srgbClr val="333333"/>
                </a:solidFill>
                <a:effectLst/>
              </a:rPr>
              <a:t>cyflenwyr</a:t>
            </a:r>
            <a:r>
              <a:rPr lang="en-GB" b="0" i="0" dirty="0">
                <a:solidFill>
                  <a:srgbClr val="333333"/>
                </a:solidFill>
                <a:effectLst/>
              </a:rPr>
              <a:t>, </a:t>
            </a:r>
            <a:r>
              <a:rPr lang="en-GB" b="0" i="0" dirty="0" err="1">
                <a:solidFill>
                  <a:srgbClr val="333333"/>
                </a:solidFill>
                <a:effectLst/>
              </a:rPr>
              <a:t>wedi</a:t>
            </a:r>
            <a:r>
              <a:rPr lang="en-GB" b="0" i="0" dirty="0">
                <a:solidFill>
                  <a:srgbClr val="333333"/>
                </a:solidFill>
                <a:effectLst/>
              </a:rPr>
              <a:t> </a:t>
            </a:r>
            <a:r>
              <a:rPr lang="en-GB" b="0" i="0" dirty="0" err="1">
                <a:solidFill>
                  <a:srgbClr val="333333"/>
                </a:solidFill>
                <a:effectLst/>
              </a:rPr>
              <a:t>benthyg</a:t>
            </a:r>
            <a:r>
              <a:rPr lang="en-GB" b="0" i="0" dirty="0">
                <a:solidFill>
                  <a:srgbClr val="333333"/>
                </a:solidFill>
                <a:effectLst/>
              </a:rPr>
              <a:t> y </a:t>
            </a:r>
            <a:r>
              <a:rPr lang="en-GB" b="0" i="0" dirty="0" err="1">
                <a:solidFill>
                  <a:srgbClr val="333333"/>
                </a:solidFill>
                <a:effectLst/>
              </a:rPr>
              <a:t>fformat</a:t>
            </a:r>
            <a:r>
              <a:rPr lang="en-GB" b="0" i="0" dirty="0">
                <a:solidFill>
                  <a:srgbClr val="333333"/>
                </a:solidFill>
                <a:effectLst/>
              </a:rPr>
              <a:t>, </a:t>
            </a:r>
            <a:r>
              <a:rPr lang="en-GB" b="0" i="0" dirty="0" err="1">
                <a:solidFill>
                  <a:srgbClr val="333333"/>
                </a:solidFill>
                <a:effectLst/>
              </a:rPr>
              <a:t>a’i</a:t>
            </a:r>
            <a:r>
              <a:rPr lang="en-GB" b="0" i="0" dirty="0">
                <a:solidFill>
                  <a:srgbClr val="333333"/>
                </a:solidFill>
                <a:effectLst/>
              </a:rPr>
              <a:t> </a:t>
            </a:r>
            <a:r>
              <a:rPr lang="en-GB" b="0" i="0" dirty="0" err="1">
                <a:solidFill>
                  <a:srgbClr val="333333"/>
                </a:solidFill>
                <a:effectLst/>
              </a:rPr>
              <a:t>ailgyflwyno</a:t>
            </a:r>
            <a:r>
              <a:rPr lang="en-GB" b="0" i="0" dirty="0">
                <a:solidFill>
                  <a:srgbClr val="333333"/>
                </a:solidFill>
                <a:effectLst/>
              </a:rPr>
              <a:t> </a:t>
            </a:r>
            <a:r>
              <a:rPr lang="en-GB" b="0" i="0" dirty="0" err="1">
                <a:solidFill>
                  <a:srgbClr val="333333"/>
                </a:solidFill>
                <a:effectLst/>
              </a:rPr>
              <a:t>i</a:t>
            </a:r>
            <a:r>
              <a:rPr lang="en-GB" b="0" i="0" dirty="0">
                <a:solidFill>
                  <a:srgbClr val="333333"/>
                </a:solidFill>
                <a:effectLst/>
              </a:rPr>
              <a:t> </a:t>
            </a:r>
            <a:r>
              <a:rPr lang="en-GB" b="0" i="0" dirty="0" err="1">
                <a:solidFill>
                  <a:srgbClr val="333333"/>
                </a:solidFill>
                <a:effectLst/>
              </a:rPr>
              <a:t>gynulleidfa</a:t>
            </a:r>
            <a:r>
              <a:rPr lang="en-GB" b="0" i="0" dirty="0">
                <a:solidFill>
                  <a:srgbClr val="333333"/>
                </a:solidFill>
                <a:effectLst/>
              </a:rPr>
              <a:t> a </a:t>
            </a:r>
            <a:r>
              <a:rPr lang="en-GB" b="0" i="0" dirty="0" err="1">
                <a:solidFill>
                  <a:srgbClr val="333333"/>
                </a:solidFill>
                <a:effectLst/>
              </a:rPr>
              <a:t>oedd</a:t>
            </a:r>
            <a:r>
              <a:rPr lang="en-GB" b="0" i="0" dirty="0">
                <a:solidFill>
                  <a:srgbClr val="333333"/>
                </a:solidFill>
                <a:effectLst/>
              </a:rPr>
              <a:t> </a:t>
            </a:r>
            <a:r>
              <a:rPr lang="en-GB" b="0" i="0" dirty="0" err="1">
                <a:solidFill>
                  <a:srgbClr val="333333"/>
                </a:solidFill>
                <a:effectLst/>
              </a:rPr>
              <a:t>yn</a:t>
            </a:r>
            <a:r>
              <a:rPr lang="en-GB" b="0" i="0" dirty="0">
                <a:solidFill>
                  <a:srgbClr val="333333"/>
                </a:solidFill>
                <a:effectLst/>
              </a:rPr>
              <a:t> </a:t>
            </a:r>
            <a:r>
              <a:rPr lang="en-GB" b="0" i="0" dirty="0" err="1">
                <a:solidFill>
                  <a:srgbClr val="333333"/>
                </a:solidFill>
                <a:effectLst/>
              </a:rPr>
              <a:t>amlwg</a:t>
            </a:r>
            <a:r>
              <a:rPr lang="en-GB" b="0" i="0" dirty="0">
                <a:solidFill>
                  <a:srgbClr val="333333"/>
                </a:solidFill>
                <a:effectLst/>
              </a:rPr>
              <a:t> </a:t>
            </a:r>
            <a:r>
              <a:rPr lang="en-GB" b="0" i="0" dirty="0" err="1">
                <a:solidFill>
                  <a:srgbClr val="333333"/>
                </a:solidFill>
                <a:effectLst/>
              </a:rPr>
              <a:t>yn</a:t>
            </a:r>
            <a:r>
              <a:rPr lang="en-GB" b="0" i="0" dirty="0">
                <a:solidFill>
                  <a:srgbClr val="333333"/>
                </a:solidFill>
                <a:effectLst/>
              </a:rPr>
              <a:t> </a:t>
            </a:r>
            <a:r>
              <a:rPr lang="en-GB" b="0" i="0" dirty="0" err="1">
                <a:solidFill>
                  <a:srgbClr val="333333"/>
                </a:solidFill>
                <a:effectLst/>
              </a:rPr>
              <a:t>ansicr</a:t>
            </a:r>
            <a:r>
              <a:rPr lang="en-GB" b="0" i="0" dirty="0">
                <a:solidFill>
                  <a:srgbClr val="333333"/>
                </a:solidFill>
                <a:effectLst/>
              </a:rPr>
              <a:t> </a:t>
            </a:r>
            <a:r>
              <a:rPr lang="en-GB" b="0" i="0" dirty="0" err="1">
                <a:solidFill>
                  <a:srgbClr val="333333"/>
                </a:solidFill>
                <a:effectLst/>
              </a:rPr>
              <a:t>beth</a:t>
            </a:r>
            <a:r>
              <a:rPr lang="en-GB" b="0" i="0" dirty="0">
                <a:solidFill>
                  <a:srgbClr val="333333"/>
                </a:solidFill>
                <a:effectLst/>
              </a:rPr>
              <a:t> </a:t>
            </a:r>
            <a:r>
              <a:rPr lang="en-GB" b="0" i="0" dirty="0" err="1">
                <a:solidFill>
                  <a:srgbClr val="333333"/>
                </a:solidFill>
                <a:effectLst/>
              </a:rPr>
              <a:t>ddylai</a:t>
            </a:r>
            <a:r>
              <a:rPr lang="en-GB" b="0" i="0" dirty="0">
                <a:solidFill>
                  <a:srgbClr val="333333"/>
                </a:solidFill>
                <a:effectLst/>
              </a:rPr>
              <a:t> </a:t>
            </a:r>
            <a:r>
              <a:rPr lang="en-GB" b="0" i="0" dirty="0" err="1">
                <a:solidFill>
                  <a:srgbClr val="333333"/>
                </a:solidFill>
                <a:effectLst/>
              </a:rPr>
              <a:t>eu</a:t>
            </a:r>
            <a:r>
              <a:rPr lang="en-GB" b="0" i="0" dirty="0">
                <a:solidFill>
                  <a:srgbClr val="333333"/>
                </a:solidFill>
                <a:effectLst/>
              </a:rPr>
              <a:t> </a:t>
            </a:r>
            <a:r>
              <a:rPr lang="en-GB" b="0" i="0" dirty="0" err="1">
                <a:solidFill>
                  <a:srgbClr val="333333"/>
                </a:solidFill>
                <a:effectLst/>
              </a:rPr>
              <a:t>safbwynt</a:t>
            </a:r>
            <a:r>
              <a:rPr lang="en-GB" b="0" i="0" dirty="0">
                <a:solidFill>
                  <a:srgbClr val="333333"/>
                </a:solidFill>
                <a:effectLst/>
              </a:rPr>
              <a:t> </a:t>
            </a:r>
            <a:r>
              <a:rPr lang="en-GB" b="0" i="0" dirty="0" err="1">
                <a:solidFill>
                  <a:srgbClr val="333333"/>
                </a:solidFill>
                <a:effectLst/>
              </a:rPr>
              <a:t>fod</a:t>
            </a:r>
            <a:r>
              <a:rPr lang="en-GB" b="0" i="0" dirty="0">
                <a:solidFill>
                  <a:srgbClr val="333333"/>
                </a:solidFill>
                <a:effectLst/>
              </a:rPr>
              <a:t> pan </a:t>
            </a:r>
            <a:r>
              <a:rPr lang="en-GB" b="0" i="0" dirty="0" err="1">
                <a:solidFill>
                  <a:srgbClr val="333333"/>
                </a:solidFill>
                <a:effectLst/>
              </a:rPr>
              <a:t>gaiff</a:t>
            </a:r>
            <a:r>
              <a:rPr lang="en-GB" b="0" i="0" dirty="0">
                <a:solidFill>
                  <a:srgbClr val="333333"/>
                </a:solidFill>
                <a:effectLst/>
              </a:rPr>
              <a:t> </a:t>
            </a:r>
            <a:r>
              <a:rPr lang="en-GB" b="0" i="0" dirty="0" err="1">
                <a:solidFill>
                  <a:srgbClr val="333333"/>
                </a:solidFill>
                <a:effectLst/>
              </a:rPr>
              <a:t>edrychiad</a:t>
            </a:r>
            <a:r>
              <a:rPr lang="en-GB" b="0" i="0" dirty="0">
                <a:solidFill>
                  <a:srgbClr val="333333"/>
                </a:solidFill>
                <a:effectLst/>
              </a:rPr>
              <a:t> y </a:t>
            </a:r>
            <a:r>
              <a:rPr lang="en-GB" b="0" i="0" dirty="0" err="1">
                <a:solidFill>
                  <a:srgbClr val="333333"/>
                </a:solidFill>
                <a:effectLst/>
              </a:rPr>
              <a:t>gwryw</a:t>
            </a:r>
            <a:r>
              <a:rPr lang="en-GB" b="0" i="0" dirty="0">
                <a:solidFill>
                  <a:srgbClr val="333333"/>
                </a:solidFill>
                <a:effectLst/>
              </a:rPr>
              <a:t> </a:t>
            </a:r>
            <a:r>
              <a:rPr lang="en-GB" b="0" i="0" dirty="0" err="1">
                <a:solidFill>
                  <a:srgbClr val="333333"/>
                </a:solidFill>
                <a:effectLst/>
              </a:rPr>
              <a:t>ei</a:t>
            </a:r>
            <a:r>
              <a:rPr lang="en-GB" b="0" i="0" dirty="0">
                <a:solidFill>
                  <a:srgbClr val="333333"/>
                </a:solidFill>
                <a:effectLst/>
              </a:rPr>
              <a:t> </a:t>
            </a:r>
            <a:r>
              <a:rPr lang="en-GB" b="0" i="0" dirty="0" err="1">
                <a:solidFill>
                  <a:srgbClr val="333333"/>
                </a:solidFill>
                <a:effectLst/>
              </a:rPr>
              <a:t>feddiannu</a:t>
            </a:r>
            <a:r>
              <a:rPr lang="en-GB" b="0" i="0" dirty="0">
                <a:solidFill>
                  <a:srgbClr val="333333"/>
                </a:solidFill>
                <a:effectLst/>
              </a:rPr>
              <a:t> </a:t>
            </a:r>
            <a:r>
              <a:rPr lang="en-GB" b="0" i="0" dirty="0" err="1">
                <a:solidFill>
                  <a:srgbClr val="333333"/>
                </a:solidFill>
                <a:effectLst/>
              </a:rPr>
              <a:t>gan</a:t>
            </a:r>
            <a:r>
              <a:rPr lang="en-GB" b="0" i="0" dirty="0">
                <a:solidFill>
                  <a:srgbClr val="333333"/>
                </a:solidFill>
                <a:effectLst/>
              </a:rPr>
              <a:t> artist </a:t>
            </a:r>
            <a:r>
              <a:rPr lang="en-GB" b="0" i="0" dirty="0" err="1">
                <a:solidFill>
                  <a:srgbClr val="333333"/>
                </a:solidFill>
                <a:effectLst/>
              </a:rPr>
              <a:t>benywaidd</a:t>
            </a:r>
            <a:r>
              <a:rPr lang="en-GB" b="0" i="0" dirty="0">
                <a:solidFill>
                  <a:srgbClr val="333333"/>
                </a:solidFill>
                <a:effectLst/>
              </a:rPr>
              <a:t>.</a:t>
            </a:r>
          </a:p>
          <a:p>
            <a:pPr marL="0" indent="0">
              <a:buNone/>
            </a:pPr>
            <a:r>
              <a:rPr lang="en-GB" b="1" i="1" dirty="0">
                <a:solidFill>
                  <a:srgbClr val="333333"/>
                </a:solidFill>
                <a:effectLst/>
              </a:rPr>
              <a:t>Anthony </a:t>
            </a:r>
            <a:r>
              <a:rPr lang="en-GB" b="1" i="1" dirty="0" err="1">
                <a:solidFill>
                  <a:srgbClr val="333333"/>
                </a:solidFill>
                <a:effectLst/>
              </a:rPr>
              <a:t>Shapland</a:t>
            </a:r>
            <a:r>
              <a:rPr lang="en-GB" b="1" i="1" dirty="0">
                <a:solidFill>
                  <a:srgbClr val="333333"/>
                </a:solidFill>
                <a:effectLst/>
              </a:rPr>
              <a:t>, Artist and Curator, g39. February 2015</a:t>
            </a:r>
          </a:p>
          <a:p>
            <a:pPr marL="0" indent="0">
              <a:buNone/>
            </a:pPr>
            <a:r>
              <a:rPr lang="en-US" dirty="0"/>
              <a:t>https://</a:t>
            </a:r>
            <a:r>
              <a:rPr lang="en-US" dirty="0" err="1"/>
              <a:t>www.angharadpearcejones.com</a:t>
            </a:r>
            <a:r>
              <a:rPr lang="en-US" dirty="0"/>
              <a:t>/</a:t>
            </a:r>
            <a:r>
              <a:rPr lang="en-US" dirty="0" err="1"/>
              <a:t>pram_hallway.html</a:t>
            </a:r>
            <a:endParaRPr lang="en-US" dirty="0"/>
          </a:p>
        </p:txBody>
      </p:sp>
    </p:spTree>
    <p:extLst>
      <p:ext uri="{BB962C8B-B14F-4D97-AF65-F5344CB8AC3E}">
        <p14:creationId xmlns:p14="http://schemas.microsoft.com/office/powerpoint/2010/main" val="2780197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67A677-A9F5-7630-A4CD-A68FA25612F4}"/>
              </a:ext>
            </a:extLst>
          </p:cNvPr>
          <p:cNvSpPr>
            <a:spLocks noGrp="1"/>
          </p:cNvSpPr>
          <p:nvPr>
            <p:ph idx="1"/>
          </p:nvPr>
        </p:nvSpPr>
        <p:spPr>
          <a:xfrm>
            <a:off x="423863" y="225425"/>
            <a:ext cx="10515600" cy="774700"/>
          </a:xfrm>
        </p:spPr>
        <p:txBody>
          <a:bodyPr>
            <a:normAutofit/>
          </a:bodyPr>
          <a:lstStyle/>
          <a:p>
            <a:pPr marL="0" indent="0">
              <a:buNone/>
            </a:pPr>
            <a:r>
              <a:rPr lang="en-GB" sz="2400" i="0" dirty="0">
                <a:solidFill>
                  <a:srgbClr val="333333"/>
                </a:solidFill>
                <a:effectLst/>
              </a:rPr>
              <a:t>Jones (c.2005) </a:t>
            </a:r>
            <a:r>
              <a:rPr lang="en-GB" sz="2400" i="1" dirty="0">
                <a:solidFill>
                  <a:srgbClr val="333333"/>
                </a:solidFill>
                <a:effectLst/>
              </a:rPr>
              <a:t>PA FERCH? DEWISWCH CHI. </a:t>
            </a:r>
            <a:r>
              <a:rPr lang="en-GB" sz="2400" i="0" dirty="0">
                <a:solidFill>
                  <a:srgbClr val="333333"/>
                </a:solidFill>
                <a:effectLst/>
              </a:rPr>
              <a:t>[</a:t>
            </a:r>
            <a:r>
              <a:rPr lang="en-GB" sz="2400" i="0" dirty="0" err="1">
                <a:solidFill>
                  <a:srgbClr val="333333"/>
                </a:solidFill>
                <a:effectLst/>
              </a:rPr>
              <a:t>gwaith</a:t>
            </a:r>
            <a:r>
              <a:rPr lang="en-GB" sz="2400" i="0" dirty="0">
                <a:solidFill>
                  <a:srgbClr val="333333"/>
                </a:solidFill>
                <a:effectLst/>
              </a:rPr>
              <a:t> </a:t>
            </a:r>
            <a:r>
              <a:rPr lang="en-GB" sz="2400" i="0" dirty="0" err="1">
                <a:solidFill>
                  <a:srgbClr val="333333"/>
                </a:solidFill>
                <a:effectLst/>
              </a:rPr>
              <a:t>gosod</a:t>
            </a:r>
            <a:r>
              <a:rPr lang="en-GB" sz="2400" dirty="0">
                <a:solidFill>
                  <a:srgbClr val="333333"/>
                </a:solidFill>
              </a:rPr>
              <a:t>]</a:t>
            </a:r>
            <a:br>
              <a:rPr lang="en-GB" sz="2400" dirty="0"/>
            </a:br>
            <a:r>
              <a:rPr lang="en-GB" sz="2400" i="1" dirty="0">
                <a:solidFill>
                  <a:srgbClr val="333333"/>
                </a:solidFill>
                <a:effectLst/>
              </a:rPr>
              <a:t>WHO WINS? YOU DECIDE. </a:t>
            </a:r>
            <a:r>
              <a:rPr lang="en-GB" sz="2400" dirty="0">
                <a:solidFill>
                  <a:srgbClr val="333333"/>
                </a:solidFill>
              </a:rPr>
              <a:t>[</a:t>
            </a:r>
            <a:r>
              <a:rPr lang="en-GB" sz="2400" dirty="0">
                <a:solidFill>
                  <a:srgbClr val="333333"/>
                </a:solidFill>
                <a:effectLst/>
              </a:rPr>
              <a:t>Installation]</a:t>
            </a:r>
            <a:endParaRPr lang="en-US" sz="2400" dirty="0"/>
          </a:p>
        </p:txBody>
      </p:sp>
      <p:pic>
        <p:nvPicPr>
          <p:cNvPr id="5" name="Picture 4" descr="A group of people in a room with art display&#10;&#10;Description automatically generated">
            <a:extLst>
              <a:ext uri="{FF2B5EF4-FFF2-40B4-BE49-F238E27FC236}">
                <a16:creationId xmlns:a16="http://schemas.microsoft.com/office/drawing/2014/main" id="{D80B5C48-098D-C018-0B00-118D1A21DF5C}"/>
              </a:ext>
            </a:extLst>
          </p:cNvPr>
          <p:cNvPicPr>
            <a:picLocks noChangeAspect="1"/>
          </p:cNvPicPr>
          <p:nvPr/>
        </p:nvPicPr>
        <p:blipFill>
          <a:blip r:embed="rId2"/>
          <a:stretch>
            <a:fillRect/>
          </a:stretch>
        </p:blipFill>
        <p:spPr>
          <a:xfrm>
            <a:off x="423863" y="1143001"/>
            <a:ext cx="7704940" cy="4869094"/>
          </a:xfrm>
          <a:prstGeom prst="rect">
            <a:avLst/>
          </a:prstGeom>
        </p:spPr>
      </p:pic>
      <p:sp>
        <p:nvSpPr>
          <p:cNvPr id="6" name="TextBox 5">
            <a:extLst>
              <a:ext uri="{FF2B5EF4-FFF2-40B4-BE49-F238E27FC236}">
                <a16:creationId xmlns:a16="http://schemas.microsoft.com/office/drawing/2014/main" id="{0B391923-B6F9-E1D7-7A36-A33A92C09454}"/>
              </a:ext>
            </a:extLst>
          </p:cNvPr>
          <p:cNvSpPr txBox="1"/>
          <p:nvPr/>
        </p:nvSpPr>
        <p:spPr>
          <a:xfrm>
            <a:off x="8315325" y="1128715"/>
            <a:ext cx="3629025" cy="4801314"/>
          </a:xfrm>
          <a:prstGeom prst="rect">
            <a:avLst/>
          </a:prstGeom>
          <a:noFill/>
        </p:spPr>
        <p:txBody>
          <a:bodyPr wrap="square" rtlCol="0">
            <a:spAutoFit/>
          </a:bodyPr>
          <a:lstStyle/>
          <a:p>
            <a:pPr algn="l" fontAlgn="base"/>
            <a:r>
              <a:rPr lang="en-GB" b="0" i="0" dirty="0">
                <a:solidFill>
                  <a:srgbClr val="141414"/>
                </a:solidFill>
                <a:effectLst/>
                <a:latin typeface="Open Sans" panose="020B0606030504020204" pitchFamily="34" charset="0"/>
              </a:rPr>
              <a:t>GIANT pictures of topless women are on display in the National Eisteddfod's arts and crafts pavilion this week, and there was never any question of them being censored on moral grounds.</a:t>
            </a:r>
          </a:p>
          <a:p>
            <a:pPr algn="l" fontAlgn="base"/>
            <a:r>
              <a:rPr lang="en-GB" b="0" i="0" dirty="0">
                <a:solidFill>
                  <a:srgbClr val="141414"/>
                </a:solidFill>
                <a:effectLst/>
                <a:latin typeface="Open Sans" panose="020B0606030504020204" pitchFamily="34" charset="0"/>
              </a:rPr>
              <a:t>The pictures are part of an artwork comprising 12 polling booths, each containing a poster-sized photograph of a young woman staring at the camera. Some of the images border on pornography, but there is no warning to visitors of the nature of the pictures.</a:t>
            </a:r>
          </a:p>
          <a:p>
            <a:endParaRPr lang="en-US" dirty="0"/>
          </a:p>
        </p:txBody>
      </p:sp>
      <p:sp>
        <p:nvSpPr>
          <p:cNvPr id="8" name="TextBox 7">
            <a:extLst>
              <a:ext uri="{FF2B5EF4-FFF2-40B4-BE49-F238E27FC236}">
                <a16:creationId xmlns:a16="http://schemas.microsoft.com/office/drawing/2014/main" id="{931F10CD-95CB-B983-C6E0-DA39545AE6A9}"/>
              </a:ext>
            </a:extLst>
          </p:cNvPr>
          <p:cNvSpPr txBox="1"/>
          <p:nvPr/>
        </p:nvSpPr>
        <p:spPr>
          <a:xfrm>
            <a:off x="8497381" y="5803940"/>
            <a:ext cx="3446969" cy="923330"/>
          </a:xfrm>
          <a:prstGeom prst="rect">
            <a:avLst/>
          </a:prstGeom>
          <a:noFill/>
        </p:spPr>
        <p:txBody>
          <a:bodyPr wrap="square" rtlCol="0">
            <a:spAutoFit/>
          </a:bodyPr>
          <a:lstStyle/>
          <a:p>
            <a:r>
              <a:rPr lang="en-US" dirty="0"/>
              <a:t>https://</a:t>
            </a:r>
            <a:r>
              <a:rPr lang="en-US" dirty="0" err="1"/>
              <a:t>www.walesonline.co.uk</a:t>
            </a:r>
            <a:r>
              <a:rPr lang="en-US" dirty="0"/>
              <a:t>/news/</a:t>
            </a:r>
            <a:r>
              <a:rPr lang="en-US" dirty="0" err="1"/>
              <a:t>wales</a:t>
            </a:r>
            <a:r>
              <a:rPr lang="en-US" dirty="0"/>
              <a:t>-news/topless-pics-avoid-eisteddfod-cut-2381516</a:t>
            </a:r>
          </a:p>
        </p:txBody>
      </p:sp>
      <p:sp>
        <p:nvSpPr>
          <p:cNvPr id="9" name="TextBox 8">
            <a:extLst>
              <a:ext uri="{FF2B5EF4-FFF2-40B4-BE49-F238E27FC236}">
                <a16:creationId xmlns:a16="http://schemas.microsoft.com/office/drawing/2014/main" id="{72F76EA2-CBD4-6D4B-7A38-1A4758184B89}"/>
              </a:ext>
            </a:extLst>
          </p:cNvPr>
          <p:cNvSpPr txBox="1"/>
          <p:nvPr/>
        </p:nvSpPr>
        <p:spPr>
          <a:xfrm>
            <a:off x="423863" y="6173272"/>
            <a:ext cx="6763455" cy="369332"/>
          </a:xfrm>
          <a:prstGeom prst="rect">
            <a:avLst/>
          </a:prstGeom>
          <a:noFill/>
        </p:spPr>
        <p:txBody>
          <a:bodyPr wrap="none" rtlCol="0">
            <a:spAutoFit/>
          </a:bodyPr>
          <a:lstStyle/>
          <a:p>
            <a:r>
              <a:rPr lang="en-US" dirty="0"/>
              <a:t>https://</a:t>
            </a:r>
            <a:r>
              <a:rPr lang="en-US" dirty="0" err="1"/>
              <a:t>www.angharadpearcejones.com</a:t>
            </a:r>
            <a:r>
              <a:rPr lang="en-US" dirty="0"/>
              <a:t>/</a:t>
            </a:r>
            <a:r>
              <a:rPr lang="en-US" dirty="0" err="1"/>
              <a:t>who_wins_pa_ferch.html</a:t>
            </a:r>
            <a:endParaRPr lang="en-US" dirty="0"/>
          </a:p>
        </p:txBody>
      </p:sp>
    </p:spTree>
    <p:extLst>
      <p:ext uri="{BB962C8B-B14F-4D97-AF65-F5344CB8AC3E}">
        <p14:creationId xmlns:p14="http://schemas.microsoft.com/office/powerpoint/2010/main" val="1047886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62AAB-5503-6EB2-0C38-BF52615000DE}"/>
              </a:ext>
            </a:extLst>
          </p:cNvPr>
          <p:cNvSpPr>
            <a:spLocks noGrp="1"/>
          </p:cNvSpPr>
          <p:nvPr>
            <p:ph type="title"/>
          </p:nvPr>
        </p:nvSpPr>
        <p:spPr/>
        <p:txBody>
          <a:bodyPr/>
          <a:lstStyle/>
          <a:p>
            <a:endParaRPr lang="en-US"/>
          </a:p>
        </p:txBody>
      </p:sp>
      <p:pic>
        <p:nvPicPr>
          <p:cNvPr id="5" name="Content Placeholder 4" descr="A group of women in different poses&#10;&#10;Description automatically generated">
            <a:extLst>
              <a:ext uri="{FF2B5EF4-FFF2-40B4-BE49-F238E27FC236}">
                <a16:creationId xmlns:a16="http://schemas.microsoft.com/office/drawing/2014/main" id="{303F407B-74D5-89AD-94DF-024EBC036B8B}"/>
              </a:ext>
            </a:extLst>
          </p:cNvPr>
          <p:cNvPicPr>
            <a:picLocks noGrp="1" noChangeAspect="1"/>
          </p:cNvPicPr>
          <p:nvPr>
            <p:ph idx="1"/>
          </p:nvPr>
        </p:nvPicPr>
        <p:blipFill>
          <a:blip r:embed="rId2"/>
          <a:stretch>
            <a:fillRect/>
          </a:stretch>
        </p:blipFill>
        <p:spPr>
          <a:xfrm>
            <a:off x="2743015" y="506235"/>
            <a:ext cx="6705969" cy="5845530"/>
          </a:xfrm>
        </p:spPr>
      </p:pic>
    </p:spTree>
    <p:extLst>
      <p:ext uri="{BB962C8B-B14F-4D97-AF65-F5344CB8AC3E}">
        <p14:creationId xmlns:p14="http://schemas.microsoft.com/office/powerpoint/2010/main" val="483521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a:extLst>
              <a:ext uri="{FF2B5EF4-FFF2-40B4-BE49-F238E27FC236}">
                <a16:creationId xmlns:a16="http://schemas.microsoft.com/office/drawing/2014/main" id="{BF5EE501-9100-6CF1-FE58-0D50836E1584}"/>
              </a:ext>
            </a:extLst>
          </p:cNvPr>
          <p:cNvSpPr>
            <a:spLocks noGrp="1"/>
          </p:cNvSpPr>
          <p:nvPr>
            <p:ph type="title"/>
          </p:nvPr>
        </p:nvSpPr>
        <p:spPr/>
        <p:txBody>
          <a:bodyPr/>
          <a:lstStyle/>
          <a:p>
            <a:r>
              <a:rPr lang="en-US" altLang="en-US" dirty="0"/>
              <a:t>Bibliography (links in Slides)</a:t>
            </a:r>
          </a:p>
        </p:txBody>
      </p:sp>
      <p:sp>
        <p:nvSpPr>
          <p:cNvPr id="83970" name="Content Placeholder 2">
            <a:extLst>
              <a:ext uri="{FF2B5EF4-FFF2-40B4-BE49-F238E27FC236}">
                <a16:creationId xmlns:a16="http://schemas.microsoft.com/office/drawing/2014/main" id="{9DDBA17E-48C3-68AD-7FE1-A77D38EB91AD}"/>
              </a:ext>
            </a:extLst>
          </p:cNvPr>
          <p:cNvSpPr>
            <a:spLocks noGrp="1"/>
          </p:cNvSpPr>
          <p:nvPr>
            <p:ph idx="1"/>
          </p:nvPr>
        </p:nvSpPr>
        <p:spPr/>
        <p:txBody>
          <a:bodyPr/>
          <a:lstStyle/>
          <a:p>
            <a:pPr>
              <a:spcBef>
                <a:spcPct val="0"/>
              </a:spcBef>
              <a:buNone/>
            </a:pPr>
            <a:endParaRPr lang="en-US" altLang="en-US" sz="2000" dirty="0">
              <a:latin typeface="Arial" panose="020B0604020202020204" pitchFamily="34" charset="0"/>
              <a:cs typeface="Arial" panose="020B0604020202020204" pitchFamily="34" charset="0"/>
            </a:endParaRPr>
          </a:p>
          <a:p>
            <a:pPr>
              <a:spcBef>
                <a:spcPct val="0"/>
              </a:spcBef>
              <a:buNone/>
            </a:pPr>
            <a:r>
              <a:rPr lang="en-US" altLang="en-US" sz="2000" dirty="0">
                <a:latin typeface="Arial" panose="020B0604020202020204" pitchFamily="34" charset="0"/>
                <a:cs typeface="Arial" panose="020B0604020202020204" pitchFamily="34" charset="0"/>
              </a:rPr>
              <a:t>Marjorie H. Morgan (2022)</a:t>
            </a:r>
            <a:r>
              <a:rPr lang="en-US" altLang="en-US" sz="2000" i="1" dirty="0">
                <a:latin typeface="Arial" panose="020B0604020202020204" pitchFamily="34" charset="0"/>
                <a:cs typeface="Arial" panose="020B0604020202020204" pitchFamily="34" charset="0"/>
              </a:rPr>
              <a:t>The Brangwyn Panels: painting the tangled abundance of the British Empire. </a:t>
            </a:r>
            <a:r>
              <a:rPr lang="en-US" altLang="en-US" sz="2000" dirty="0">
                <a:latin typeface="Arial" panose="020B0604020202020204" pitchFamily="34" charset="0"/>
                <a:cs typeface="Arial" panose="020B0604020202020204" pitchFamily="34" charset="0"/>
              </a:rPr>
              <a:t>(Available at) </a:t>
            </a:r>
            <a:r>
              <a:rPr lang="en-US" altLang="en-US" sz="2000" dirty="0">
                <a:latin typeface="Arial" panose="020B0604020202020204" pitchFamily="34" charset="0"/>
                <a:cs typeface="Arial" panose="020B0604020202020204" pitchFamily="34" charset="0"/>
                <a:hlinkClick r:id="rId2"/>
              </a:rPr>
              <a:t>https://artuk.org/discover/stories/the-brangwyn-panels-painting-the-tangled-abundance-of-the-british-empire</a:t>
            </a:r>
            <a:r>
              <a:rPr lang="en-US" altLang="en-US" sz="2000" dirty="0">
                <a:latin typeface="Arial" panose="020B0604020202020204" pitchFamily="34" charset="0"/>
                <a:cs typeface="Arial" panose="020B0604020202020204" pitchFamily="34" charset="0"/>
              </a:rPr>
              <a:t> (Accessed: 1 December 2023).</a:t>
            </a:r>
          </a:p>
          <a:p>
            <a:pPr>
              <a:spcBef>
                <a:spcPct val="0"/>
              </a:spcBef>
              <a:buNone/>
            </a:pPr>
            <a:endParaRPr lang="en-US" altLang="en-US" sz="2000" dirty="0">
              <a:latin typeface="Arial" panose="020B0604020202020204" pitchFamily="34" charset="0"/>
              <a:cs typeface="Arial" panose="020B0604020202020204" pitchFamily="34" charset="0"/>
            </a:endParaRPr>
          </a:p>
          <a:p>
            <a:pPr>
              <a:spcBef>
                <a:spcPct val="0"/>
              </a:spcBef>
              <a:buNone/>
            </a:pPr>
            <a:r>
              <a:rPr lang="en-GB" sz="2000" i="1" dirty="0">
                <a:solidFill>
                  <a:srgbClr val="333333"/>
                </a:solidFill>
                <a:effectLst/>
                <a:latin typeface="Arial" panose="020B0604020202020204" pitchFamily="34" charset="0"/>
                <a:cs typeface="Arial" panose="020B0604020202020204" pitchFamily="34" charset="0"/>
              </a:rPr>
              <a:t>The Brangwyn panels </a:t>
            </a:r>
            <a:r>
              <a:rPr lang="en-GB" sz="2000" dirty="0">
                <a:solidFill>
                  <a:srgbClr val="333333"/>
                </a:solidFill>
                <a:effectLst/>
                <a:latin typeface="Arial" panose="020B0604020202020204" pitchFamily="34" charset="0"/>
                <a:cs typeface="Arial" panose="020B0604020202020204" pitchFamily="34" charset="0"/>
              </a:rPr>
              <a:t>(Available at)</a:t>
            </a:r>
            <a:r>
              <a:rPr lang="en-GB" sz="2000" dirty="0">
                <a:solidFill>
                  <a:srgbClr val="333333"/>
                </a:solidFill>
                <a:latin typeface="Arial" panose="020B0604020202020204" pitchFamily="34" charset="0"/>
                <a:cs typeface="Arial" panose="020B0604020202020204" pitchFamily="34" charset="0"/>
              </a:rPr>
              <a:t> </a:t>
            </a:r>
            <a:r>
              <a:rPr lang="en-US" altLang="en-US" sz="2000" dirty="0">
                <a:latin typeface="Arial" panose="020B0604020202020204" pitchFamily="34" charset="0"/>
                <a:cs typeface="Arial" panose="020B0604020202020204" pitchFamily="34" charset="0"/>
                <a:hlinkClick r:id="rId3"/>
              </a:rPr>
              <a:t>https://www.brangwyn.co.uk/about/the-brangwyn-panels/</a:t>
            </a:r>
            <a:r>
              <a:rPr lang="en-US" altLang="en-US" sz="2000" dirty="0">
                <a:latin typeface="Arial" panose="020B0604020202020204" pitchFamily="34" charset="0"/>
                <a:cs typeface="Arial" panose="020B0604020202020204" pitchFamily="34" charset="0"/>
              </a:rPr>
              <a:t> (Accessed: 1 December 2023)</a:t>
            </a:r>
          </a:p>
          <a:p>
            <a:pPr>
              <a:spcBef>
                <a:spcPct val="0"/>
              </a:spcBef>
              <a:buNone/>
            </a:pPr>
            <a:endParaRPr lang="en-US" altLang="en-US" sz="2000" dirty="0">
              <a:latin typeface="Arial" panose="020B0604020202020204" pitchFamily="34" charset="0"/>
              <a:cs typeface="Arial" panose="020B0604020202020204" pitchFamily="34" charset="0"/>
            </a:endParaRPr>
          </a:p>
          <a:p>
            <a:pPr>
              <a:spcBef>
                <a:spcPct val="0"/>
              </a:spcBef>
              <a:buFontTx/>
              <a:buNone/>
            </a:pPr>
            <a:r>
              <a:rPr lang="en-US" altLang="en-US" sz="2000" dirty="0" err="1">
                <a:latin typeface="Arial" panose="020B0604020202020204" pitchFamily="34" charset="0"/>
                <a:cs typeface="Arial" panose="020B0604020202020204" pitchFamily="34" charset="0"/>
              </a:rPr>
              <a:t>Vittle</a:t>
            </a:r>
            <a:r>
              <a:rPr lang="en-US" altLang="en-US" sz="2000" dirty="0">
                <a:latin typeface="Arial" panose="020B0604020202020204" pitchFamily="34" charset="0"/>
                <a:cs typeface="Arial" panose="020B0604020202020204" pitchFamily="34" charset="0"/>
              </a:rPr>
              <a:t>, A. (2013) </a:t>
            </a:r>
            <a:r>
              <a:rPr lang="en-US" altLang="en-US" sz="2000" dirty="0" err="1">
                <a:latin typeface="Arial" panose="020B0604020202020204" pitchFamily="34" charset="0"/>
                <a:cs typeface="Arial" panose="020B0604020202020204" pitchFamily="34" charset="0"/>
              </a:rPr>
              <a:t>I'r</a:t>
            </a:r>
            <a:r>
              <a:rPr lang="en-US" altLang="en-US" sz="2000" dirty="0">
                <a:latin typeface="Arial" panose="020B0604020202020204" pitchFamily="34" charset="0"/>
                <a:cs typeface="Arial" panose="020B0604020202020204" pitchFamily="34" charset="0"/>
              </a:rPr>
              <a:t> gad </a:t>
            </a:r>
            <a:r>
              <a:rPr lang="en-US" altLang="en-US" sz="2000" dirty="0" err="1">
                <a:latin typeface="Arial" panose="020B0604020202020204" pitchFamily="34" charset="0"/>
                <a:cs typeface="Arial" panose="020B0604020202020204" pitchFamily="34" charset="0"/>
              </a:rPr>
              <a:t>hanner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canrif</a:t>
            </a:r>
            <a:r>
              <a:rPr lang="en-US" altLang="en-US" sz="2000" dirty="0">
                <a:latin typeface="Arial" panose="020B0604020202020204" pitchFamily="34" charset="0"/>
                <a:cs typeface="Arial" panose="020B0604020202020204" pitchFamily="34" charset="0"/>
              </a:rPr>
              <a:t> o </a:t>
            </a:r>
            <a:r>
              <a:rPr lang="en-US" altLang="en-US" sz="2000" dirty="0" err="1">
                <a:latin typeface="Arial" panose="020B0604020202020204" pitchFamily="34" charset="0"/>
                <a:cs typeface="Arial" panose="020B0604020202020204" pitchFamily="34" charset="0"/>
              </a:rPr>
              <a:t>brotestio</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dros</a:t>
            </a:r>
            <a:r>
              <a:rPr lang="en-US" altLang="en-US" sz="2000" dirty="0">
                <a:latin typeface="Arial" panose="020B0604020202020204" pitchFamily="34" charset="0"/>
                <a:cs typeface="Arial" panose="020B0604020202020204" pitchFamily="34" charset="0"/>
              </a:rPr>
              <a:t> y </a:t>
            </a:r>
            <a:r>
              <a:rPr lang="en-US" altLang="en-US" sz="2000" dirty="0" err="1">
                <a:latin typeface="Arial" panose="020B0604020202020204" pitchFamily="34" charset="0"/>
                <a:cs typeface="Arial" panose="020B0604020202020204" pitchFamily="34" charset="0"/>
              </a:rPr>
              <a:t>Gymraeg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Talybont</a:t>
            </a:r>
            <a:r>
              <a:rPr lang="en-US" altLang="en-US" sz="2000" dirty="0">
                <a:latin typeface="Arial" panose="020B0604020202020204" pitchFamily="34" charset="0"/>
                <a:cs typeface="Arial" panose="020B0604020202020204" pitchFamily="34" charset="0"/>
              </a:rPr>
              <a:t>: Y </a:t>
            </a:r>
            <a:r>
              <a:rPr lang="en-US" altLang="en-US" sz="2000" dirty="0" err="1">
                <a:latin typeface="Arial" panose="020B0604020202020204" pitchFamily="34" charset="0"/>
                <a:cs typeface="Arial" panose="020B0604020202020204" pitchFamily="34" charset="0"/>
              </a:rPr>
              <a:t>Lolfa</a:t>
            </a:r>
            <a:r>
              <a:rPr lang="en-US" altLang="en-US" sz="2000" dirty="0">
                <a:latin typeface="Arial" panose="020B0604020202020204" pitchFamily="34" charset="0"/>
                <a:cs typeface="Arial" panose="020B0604020202020204" pitchFamily="34" charset="0"/>
              </a:rPr>
              <a:t>.</a:t>
            </a:r>
          </a:p>
          <a:p>
            <a:pPr>
              <a:spcBef>
                <a:spcPct val="0"/>
              </a:spcBef>
              <a:buFontTx/>
              <a:buNone/>
            </a:pPr>
            <a:endParaRPr lang="en-US" altLang="en-US" sz="3200" dirty="0"/>
          </a:p>
          <a:p>
            <a:pPr>
              <a:spcBef>
                <a:spcPct val="0"/>
              </a:spcBef>
              <a:buFontTx/>
              <a:buNone/>
            </a:pPr>
            <a:endParaRPr lang="en-US" altLang="en-US" sz="3200" dirty="0"/>
          </a:p>
          <a:p>
            <a:pPr>
              <a:spcBef>
                <a:spcPct val="0"/>
              </a:spcBef>
              <a:buFontTx/>
              <a:buNone/>
            </a:pPr>
            <a:endParaRPr lang="en-US" altLang="en-US" sz="3200" dirty="0"/>
          </a:p>
          <a:p>
            <a:endParaRPr lang="en-US" altLang="en-US" dirty="0"/>
          </a:p>
          <a:p>
            <a:endParaRPr lang="en-US" altLang="en-US" dirty="0"/>
          </a:p>
          <a:p>
            <a:endParaRPr lang="en-US" alt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2047</TotalTime>
  <Words>2569</Words>
  <Application>Microsoft Macintosh PowerPoint</Application>
  <PresentationFormat>Widescreen</PresentationFormat>
  <Paragraphs>161</Paragraphs>
  <Slides>36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vt:lpstr>
      <vt:lpstr>Calibri</vt:lpstr>
      <vt:lpstr>Calibri Light</vt:lpstr>
      <vt:lpstr>Georgia</vt:lpstr>
      <vt:lpstr>Inter</vt:lpstr>
      <vt:lpstr>Lucida Grande</vt:lpstr>
      <vt:lpstr>Museo Sans</vt:lpstr>
      <vt:lpstr>Open Sans</vt:lpstr>
      <vt:lpstr>Office Theme</vt:lpstr>
      <vt:lpstr>Wales </vt:lpstr>
      <vt:lpstr>PowerPoint Presentation</vt:lpstr>
      <vt:lpstr>PowerPoint Presentation</vt:lpstr>
      <vt:lpstr>PowerPoint Presentation</vt:lpstr>
      <vt:lpstr>PowerPoint Presentation</vt:lpstr>
      <vt:lpstr>Hugh Hughes (1848) Dame Venedotia sousing the spies</vt:lpstr>
      <vt:lpstr>Brad y Llyfrau Gleision</vt:lpstr>
      <vt:lpstr>PowerPoint Presentation</vt:lpstr>
      <vt:lpstr>‘Welsh Not This ‘Welsh Not’ dates to 1852. In some schools it was used to stop children speaking Welsh. Pupils caught speaking Welsh had to wear it around their neck. The pupil wearing it at the end of the day was punished’</vt:lpstr>
      <vt:lpstr>William Roos (1850) (1808 – 1878) Thomas Edwards (Twm o'r Nant) (1739–1810)</vt:lpstr>
      <vt:lpstr>PowerPoint Presentation</vt:lpstr>
      <vt:lpstr>PowerPoint Presentation</vt:lpstr>
      <vt:lpstr>PowerPoint Presentation</vt:lpstr>
      <vt:lpstr>PowerPoint Presentation</vt:lpstr>
      <vt:lpstr>John Kelt Edwards 1875 – 1934, (1916) Y Ddraig Goch a Ddyry Gychwyn.  Llyfrgell Genedlaethol Cymru</vt:lpstr>
      <vt:lpstr>PowerPoint Presentation</vt:lpstr>
      <vt:lpstr>PowerPoint Presentation</vt:lpstr>
      <vt:lpstr>PowerPoint Presentation</vt:lpstr>
      <vt:lpstr>PowerPoint Presentation</vt:lpstr>
      <vt:lpstr>PowerPoint Presentation</vt:lpstr>
      <vt:lpstr>Stained Glass Window</vt:lpstr>
      <vt:lpstr>Geoff Charles (1963) Cars being stopped on the Trefechan Bridge in Aberystwyth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Christine Kinsey</vt:lpstr>
      <vt:lpstr>Christine Kinsey Taith Documentary</vt:lpstr>
      <vt:lpstr>Angharad Pierce Jones</vt:lpstr>
      <vt:lpstr>PowerPoint Presentation</vt:lpstr>
      <vt:lpstr>PowerPoint Presentation</vt:lpstr>
      <vt:lpstr>Bibliography (links in Slides)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Gwenllian Beynon</dc:creator>
  <cp:lastModifiedBy>Gwenllian Beynon</cp:lastModifiedBy>
  <cp:revision>14</cp:revision>
  <dcterms:created xsi:type="dcterms:W3CDTF">2023-12-04T11:18:59Z</dcterms:created>
  <dcterms:modified xsi:type="dcterms:W3CDTF">2023-12-06T01:51:20Z</dcterms:modified>
</cp:coreProperties>
</file>