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4"/>
  </p:sldMasterIdLst>
  <p:notesMasterIdLst>
    <p:notesMasterId r:id="rId29"/>
  </p:notesMasterIdLst>
  <p:handoutMasterIdLst>
    <p:handoutMasterId r:id="rId30"/>
  </p:handoutMasterIdLst>
  <p:sldIdLst>
    <p:sldId id="256" r:id="rId5"/>
    <p:sldId id="257" r:id="rId6"/>
    <p:sldId id="258" r:id="rId7"/>
    <p:sldId id="259" r:id="rId8"/>
    <p:sldId id="260" r:id="rId9"/>
    <p:sldId id="261" r:id="rId10"/>
    <p:sldId id="262" r:id="rId11"/>
    <p:sldId id="263" r:id="rId12"/>
    <p:sldId id="273" r:id="rId13"/>
    <p:sldId id="265" r:id="rId14"/>
    <p:sldId id="266" r:id="rId15"/>
    <p:sldId id="267" r:id="rId16"/>
    <p:sldId id="268" r:id="rId17"/>
    <p:sldId id="269" r:id="rId18"/>
    <p:sldId id="272" r:id="rId19"/>
    <p:sldId id="275" r:id="rId20"/>
    <p:sldId id="278" r:id="rId21"/>
    <p:sldId id="279" r:id="rId22"/>
    <p:sldId id="284" r:id="rId23"/>
    <p:sldId id="280" r:id="rId24"/>
    <p:sldId id="281" r:id="rId25"/>
    <p:sldId id="282" r:id="rId26"/>
    <p:sldId id="286" r:id="rId27"/>
    <p:sldId id="287"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13BF28-D71F-4E0F-A811-4D2B4068E3E4}" v="26" dt="2026-06-12T20:18:57.672"/>
    <p1510:client id="{DFFF439C-9042-4F8B-BC5C-DC34E847D0E7}" v="124" dt="2026-06-11T21:50:20.6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02" autoAdjust="0"/>
    <p:restoredTop sz="94660"/>
  </p:normalViewPr>
  <p:slideViewPr>
    <p:cSldViewPr snapToGrid="0">
      <p:cViewPr varScale="1">
        <p:scale>
          <a:sx n="78" d="100"/>
          <a:sy n="78" d="100"/>
        </p:scale>
        <p:origin x="109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5/10/relationships/revisionInfo" Target="revisionInfo.xml"/><Relationship Id="rId8" Type="http://schemas.openxmlformats.org/officeDocument/2006/relationships/slide" Target="slides/slide4.xml"/></Relationships>
</file>

<file path=ppt/diagrams/_rels/data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57BC83-DB54-4CA5-BFD3-0D60C41128F1}" type="doc">
      <dgm:prSet loTypeId="urn:microsoft.com/office/officeart/2005/8/layout/default" loCatId="list" qsTypeId="urn:microsoft.com/office/officeart/2005/8/quickstyle/simple4" qsCatId="simple" csTypeId="urn:microsoft.com/office/officeart/2005/8/colors/accent2_2" csCatId="accent2"/>
      <dgm:spPr/>
      <dgm:t>
        <a:bodyPr/>
        <a:lstStyle/>
        <a:p>
          <a:endParaRPr lang="en-US"/>
        </a:p>
      </dgm:t>
    </dgm:pt>
    <dgm:pt modelId="{F5DBD712-C6BD-475D-90D5-CF249D6836E5}">
      <dgm:prSet/>
      <dgm:spPr/>
      <dgm:t>
        <a:bodyPr/>
        <a:lstStyle/>
        <a:p>
          <a:r>
            <a:rPr lang="en-US" dirty="0"/>
            <a:t>Riverdale Nursing Home provides full care and support for elderly residents</a:t>
          </a:r>
        </a:p>
      </dgm:t>
    </dgm:pt>
    <dgm:pt modelId="{DF414D10-B12A-4FD5-9FCA-28EADA172D61}" type="parTrans" cxnId="{6D500B01-6295-4315-86A0-F2150BEEBA2C}">
      <dgm:prSet/>
      <dgm:spPr/>
      <dgm:t>
        <a:bodyPr/>
        <a:lstStyle/>
        <a:p>
          <a:endParaRPr lang="en-US"/>
        </a:p>
      </dgm:t>
    </dgm:pt>
    <dgm:pt modelId="{B7F56A1E-F0A5-42C6-9564-CD44852A1C03}" type="sibTrans" cxnId="{6D500B01-6295-4315-86A0-F2150BEEBA2C}">
      <dgm:prSet/>
      <dgm:spPr/>
      <dgm:t>
        <a:bodyPr/>
        <a:lstStyle/>
        <a:p>
          <a:endParaRPr lang="en-US"/>
        </a:p>
      </dgm:t>
    </dgm:pt>
    <dgm:pt modelId="{51CB21BD-D206-4A86-8EBC-FA886A032BDD}">
      <dgm:prSet/>
      <dgm:spPr/>
      <dgm:t>
        <a:bodyPr/>
        <a:lstStyle/>
        <a:p>
          <a:r>
            <a:rPr lang="en-US" dirty="0"/>
            <a:t>It operates across two different buildings, located close to each other</a:t>
          </a:r>
        </a:p>
      </dgm:t>
    </dgm:pt>
    <dgm:pt modelId="{59E0FDA2-347C-49EB-ADC8-5C3BC9C6417C}" type="parTrans" cxnId="{D9A78D6B-4944-422A-A9A6-5ED5C205A6C5}">
      <dgm:prSet/>
      <dgm:spPr/>
      <dgm:t>
        <a:bodyPr/>
        <a:lstStyle/>
        <a:p>
          <a:endParaRPr lang="en-US"/>
        </a:p>
      </dgm:t>
    </dgm:pt>
    <dgm:pt modelId="{60566A36-DBF2-40AB-BAC1-0C186F832222}" type="sibTrans" cxnId="{D9A78D6B-4944-422A-A9A6-5ED5C205A6C5}">
      <dgm:prSet/>
      <dgm:spPr/>
      <dgm:t>
        <a:bodyPr/>
        <a:lstStyle/>
        <a:p>
          <a:endParaRPr lang="en-US"/>
        </a:p>
      </dgm:t>
    </dgm:pt>
    <dgm:pt modelId="{B918CC90-CB44-4EE7-9D0A-A87FAAD99E7C}">
      <dgm:prSet/>
      <dgm:spPr/>
      <dgm:t>
        <a:bodyPr/>
        <a:lstStyle/>
        <a:p>
          <a:r>
            <a:rPr lang="en-US" dirty="0"/>
            <a:t>The nursing home employs a large team of care assistants, nurses and cleaners</a:t>
          </a:r>
        </a:p>
      </dgm:t>
    </dgm:pt>
    <dgm:pt modelId="{2CE65D49-7858-46C3-8BF2-9B3004578B0E}" type="parTrans" cxnId="{A696ED22-C54F-4BA9-9A11-F9FE444C02EF}">
      <dgm:prSet/>
      <dgm:spPr/>
      <dgm:t>
        <a:bodyPr/>
        <a:lstStyle/>
        <a:p>
          <a:endParaRPr lang="en-US"/>
        </a:p>
      </dgm:t>
    </dgm:pt>
    <dgm:pt modelId="{FF41C66F-2F86-4BB4-AA35-C830CEFB75E7}" type="sibTrans" cxnId="{A696ED22-C54F-4BA9-9A11-F9FE444C02EF}">
      <dgm:prSet/>
      <dgm:spPr/>
      <dgm:t>
        <a:bodyPr/>
        <a:lstStyle/>
        <a:p>
          <a:endParaRPr lang="en-US"/>
        </a:p>
      </dgm:t>
    </dgm:pt>
    <dgm:pt modelId="{D39DAA8B-0679-48F0-BE7F-9BC9B1C7DBA7}">
      <dgm:prSet/>
      <dgm:spPr/>
      <dgm:t>
        <a:bodyPr/>
        <a:lstStyle/>
        <a:p>
          <a:r>
            <a:rPr lang="en-US" dirty="0"/>
            <a:t>The staffs work at different times; early mornings, afternoons, nights, public holidays and weekends.</a:t>
          </a:r>
        </a:p>
      </dgm:t>
    </dgm:pt>
    <dgm:pt modelId="{E45A099D-E463-4798-9B76-987BD0304952}" type="parTrans" cxnId="{F9DBAA9D-8912-4DD7-ABDD-131683922A52}">
      <dgm:prSet/>
      <dgm:spPr/>
      <dgm:t>
        <a:bodyPr/>
        <a:lstStyle/>
        <a:p>
          <a:endParaRPr lang="en-US"/>
        </a:p>
      </dgm:t>
    </dgm:pt>
    <dgm:pt modelId="{CA9D0756-612D-41C1-8627-91621B3B67C8}" type="sibTrans" cxnId="{F9DBAA9D-8912-4DD7-ABDD-131683922A52}">
      <dgm:prSet/>
      <dgm:spPr/>
      <dgm:t>
        <a:bodyPr/>
        <a:lstStyle/>
        <a:p>
          <a:endParaRPr lang="en-US"/>
        </a:p>
      </dgm:t>
    </dgm:pt>
    <dgm:pt modelId="{47E85587-0C44-4D1C-B8F5-37B7434FA9AF}">
      <dgm:prSet/>
      <dgm:spPr/>
      <dgm:t>
        <a:bodyPr/>
        <a:lstStyle/>
        <a:p>
          <a:r>
            <a:rPr lang="en-US" dirty="0"/>
            <a:t>(good planning is very important to make sure residents always get the right care and support)</a:t>
          </a:r>
        </a:p>
      </dgm:t>
    </dgm:pt>
    <dgm:pt modelId="{AC95EE7F-C01E-4BE4-BD9D-E0207E8DB14D}" type="parTrans" cxnId="{0B631EA6-E31C-44BB-8009-E4CA0C1BA4B5}">
      <dgm:prSet/>
      <dgm:spPr/>
      <dgm:t>
        <a:bodyPr/>
        <a:lstStyle/>
        <a:p>
          <a:endParaRPr lang="en-US"/>
        </a:p>
      </dgm:t>
    </dgm:pt>
    <dgm:pt modelId="{B6F9389B-A027-4B19-B274-DBA64E8AAD26}" type="sibTrans" cxnId="{0B631EA6-E31C-44BB-8009-E4CA0C1BA4B5}">
      <dgm:prSet/>
      <dgm:spPr/>
      <dgm:t>
        <a:bodyPr/>
        <a:lstStyle/>
        <a:p>
          <a:endParaRPr lang="en-US"/>
        </a:p>
      </dgm:t>
    </dgm:pt>
    <dgm:pt modelId="{5AE91303-0015-7744-9CF8-D065525CA5CB}" type="pres">
      <dgm:prSet presAssocID="{BD57BC83-DB54-4CA5-BFD3-0D60C41128F1}" presName="diagram" presStyleCnt="0">
        <dgm:presLayoutVars>
          <dgm:dir/>
          <dgm:resizeHandles val="exact"/>
        </dgm:presLayoutVars>
      </dgm:prSet>
      <dgm:spPr/>
    </dgm:pt>
    <dgm:pt modelId="{3B6C92AD-DCD4-B54E-878B-64CE6BAFBE95}" type="pres">
      <dgm:prSet presAssocID="{F5DBD712-C6BD-475D-90D5-CF249D6836E5}" presName="node" presStyleLbl="node1" presStyleIdx="0" presStyleCnt="5">
        <dgm:presLayoutVars>
          <dgm:bulletEnabled val="1"/>
        </dgm:presLayoutVars>
      </dgm:prSet>
      <dgm:spPr/>
    </dgm:pt>
    <dgm:pt modelId="{58E9AC3F-EA28-AD48-A89A-8CD493544587}" type="pres">
      <dgm:prSet presAssocID="{B7F56A1E-F0A5-42C6-9564-CD44852A1C03}" presName="sibTrans" presStyleCnt="0"/>
      <dgm:spPr/>
    </dgm:pt>
    <dgm:pt modelId="{259FF7FE-6808-1F4D-A132-F55A8BAFC1DB}" type="pres">
      <dgm:prSet presAssocID="{51CB21BD-D206-4A86-8EBC-FA886A032BDD}" presName="node" presStyleLbl="node1" presStyleIdx="1" presStyleCnt="5">
        <dgm:presLayoutVars>
          <dgm:bulletEnabled val="1"/>
        </dgm:presLayoutVars>
      </dgm:prSet>
      <dgm:spPr/>
    </dgm:pt>
    <dgm:pt modelId="{9883B237-B19B-2645-A9E0-944A03BCADDB}" type="pres">
      <dgm:prSet presAssocID="{60566A36-DBF2-40AB-BAC1-0C186F832222}" presName="sibTrans" presStyleCnt="0"/>
      <dgm:spPr/>
    </dgm:pt>
    <dgm:pt modelId="{5E9504B2-F32D-3D49-B233-F98518F33012}" type="pres">
      <dgm:prSet presAssocID="{B918CC90-CB44-4EE7-9D0A-A87FAAD99E7C}" presName="node" presStyleLbl="node1" presStyleIdx="2" presStyleCnt="5">
        <dgm:presLayoutVars>
          <dgm:bulletEnabled val="1"/>
        </dgm:presLayoutVars>
      </dgm:prSet>
      <dgm:spPr/>
    </dgm:pt>
    <dgm:pt modelId="{B4488860-ADAC-3E47-8CB7-B96CA8D31F7E}" type="pres">
      <dgm:prSet presAssocID="{FF41C66F-2F86-4BB4-AA35-C830CEFB75E7}" presName="sibTrans" presStyleCnt="0"/>
      <dgm:spPr/>
    </dgm:pt>
    <dgm:pt modelId="{EA88F062-5B6C-E547-A752-DE2B75CC21AA}" type="pres">
      <dgm:prSet presAssocID="{D39DAA8B-0679-48F0-BE7F-9BC9B1C7DBA7}" presName="node" presStyleLbl="node1" presStyleIdx="3" presStyleCnt="5">
        <dgm:presLayoutVars>
          <dgm:bulletEnabled val="1"/>
        </dgm:presLayoutVars>
      </dgm:prSet>
      <dgm:spPr/>
    </dgm:pt>
    <dgm:pt modelId="{3917FFB5-CD49-264C-B2A8-2957E0E8659A}" type="pres">
      <dgm:prSet presAssocID="{CA9D0756-612D-41C1-8627-91621B3B67C8}" presName="sibTrans" presStyleCnt="0"/>
      <dgm:spPr/>
    </dgm:pt>
    <dgm:pt modelId="{0313A7DC-A738-8047-85F0-169A07558890}" type="pres">
      <dgm:prSet presAssocID="{47E85587-0C44-4D1C-B8F5-37B7434FA9AF}" presName="node" presStyleLbl="node1" presStyleIdx="4" presStyleCnt="5">
        <dgm:presLayoutVars>
          <dgm:bulletEnabled val="1"/>
        </dgm:presLayoutVars>
      </dgm:prSet>
      <dgm:spPr/>
    </dgm:pt>
  </dgm:ptLst>
  <dgm:cxnLst>
    <dgm:cxn modelId="{6D500B01-6295-4315-86A0-F2150BEEBA2C}" srcId="{BD57BC83-DB54-4CA5-BFD3-0D60C41128F1}" destId="{F5DBD712-C6BD-475D-90D5-CF249D6836E5}" srcOrd="0" destOrd="0" parTransId="{DF414D10-B12A-4FD5-9FCA-28EADA172D61}" sibTransId="{B7F56A1E-F0A5-42C6-9564-CD44852A1C03}"/>
    <dgm:cxn modelId="{A696ED22-C54F-4BA9-9A11-F9FE444C02EF}" srcId="{BD57BC83-DB54-4CA5-BFD3-0D60C41128F1}" destId="{B918CC90-CB44-4EE7-9D0A-A87FAAD99E7C}" srcOrd="2" destOrd="0" parTransId="{2CE65D49-7858-46C3-8BF2-9B3004578B0E}" sibTransId="{FF41C66F-2F86-4BB4-AA35-C830CEFB75E7}"/>
    <dgm:cxn modelId="{E814FD5D-3FF9-B444-9BB7-A329E2FCF5FF}" type="presOf" srcId="{B918CC90-CB44-4EE7-9D0A-A87FAAD99E7C}" destId="{5E9504B2-F32D-3D49-B233-F98518F33012}" srcOrd="0" destOrd="0" presId="urn:microsoft.com/office/officeart/2005/8/layout/default"/>
    <dgm:cxn modelId="{55429B60-B61C-C34E-8C2A-8BAD0FCC2EF9}" type="presOf" srcId="{D39DAA8B-0679-48F0-BE7F-9BC9B1C7DBA7}" destId="{EA88F062-5B6C-E547-A752-DE2B75CC21AA}" srcOrd="0" destOrd="0" presId="urn:microsoft.com/office/officeart/2005/8/layout/default"/>
    <dgm:cxn modelId="{7230B841-C3EF-6B4C-9F9B-45EC4E87C5EC}" type="presOf" srcId="{47E85587-0C44-4D1C-B8F5-37B7434FA9AF}" destId="{0313A7DC-A738-8047-85F0-169A07558890}" srcOrd="0" destOrd="0" presId="urn:microsoft.com/office/officeart/2005/8/layout/default"/>
    <dgm:cxn modelId="{D9A78D6B-4944-422A-A9A6-5ED5C205A6C5}" srcId="{BD57BC83-DB54-4CA5-BFD3-0D60C41128F1}" destId="{51CB21BD-D206-4A86-8EBC-FA886A032BDD}" srcOrd="1" destOrd="0" parTransId="{59E0FDA2-347C-49EB-ADC8-5C3BC9C6417C}" sibTransId="{60566A36-DBF2-40AB-BAC1-0C186F832222}"/>
    <dgm:cxn modelId="{9E55AE50-A6A8-BD41-87FE-301CBE0C7FC0}" type="presOf" srcId="{BD57BC83-DB54-4CA5-BFD3-0D60C41128F1}" destId="{5AE91303-0015-7744-9CF8-D065525CA5CB}" srcOrd="0" destOrd="0" presId="urn:microsoft.com/office/officeart/2005/8/layout/default"/>
    <dgm:cxn modelId="{F9DBAA9D-8912-4DD7-ABDD-131683922A52}" srcId="{BD57BC83-DB54-4CA5-BFD3-0D60C41128F1}" destId="{D39DAA8B-0679-48F0-BE7F-9BC9B1C7DBA7}" srcOrd="3" destOrd="0" parTransId="{E45A099D-E463-4798-9B76-987BD0304952}" sibTransId="{CA9D0756-612D-41C1-8627-91621B3B67C8}"/>
    <dgm:cxn modelId="{0B631EA6-E31C-44BB-8009-E4CA0C1BA4B5}" srcId="{BD57BC83-DB54-4CA5-BFD3-0D60C41128F1}" destId="{47E85587-0C44-4D1C-B8F5-37B7434FA9AF}" srcOrd="4" destOrd="0" parTransId="{AC95EE7F-C01E-4BE4-BD9D-E0207E8DB14D}" sibTransId="{B6F9389B-A027-4B19-B274-DBA64E8AAD26}"/>
    <dgm:cxn modelId="{B3CD3EAC-08A2-4343-93F5-3544293B5B50}" type="presOf" srcId="{51CB21BD-D206-4A86-8EBC-FA886A032BDD}" destId="{259FF7FE-6808-1F4D-A132-F55A8BAFC1DB}" srcOrd="0" destOrd="0" presId="urn:microsoft.com/office/officeart/2005/8/layout/default"/>
    <dgm:cxn modelId="{6016E8CD-3044-2F45-B827-0308220C6DDA}" type="presOf" srcId="{F5DBD712-C6BD-475D-90D5-CF249D6836E5}" destId="{3B6C92AD-DCD4-B54E-878B-64CE6BAFBE95}" srcOrd="0" destOrd="0" presId="urn:microsoft.com/office/officeart/2005/8/layout/default"/>
    <dgm:cxn modelId="{4E386C81-208C-2C4B-83C2-53F5F4805D35}" type="presParOf" srcId="{5AE91303-0015-7744-9CF8-D065525CA5CB}" destId="{3B6C92AD-DCD4-B54E-878B-64CE6BAFBE95}" srcOrd="0" destOrd="0" presId="urn:microsoft.com/office/officeart/2005/8/layout/default"/>
    <dgm:cxn modelId="{2BB1937C-3AE4-0340-A8B4-63AF16CDB894}" type="presParOf" srcId="{5AE91303-0015-7744-9CF8-D065525CA5CB}" destId="{58E9AC3F-EA28-AD48-A89A-8CD493544587}" srcOrd="1" destOrd="0" presId="urn:microsoft.com/office/officeart/2005/8/layout/default"/>
    <dgm:cxn modelId="{BB39E75C-8BB2-734E-95AF-56B1D4FC14BC}" type="presParOf" srcId="{5AE91303-0015-7744-9CF8-D065525CA5CB}" destId="{259FF7FE-6808-1F4D-A132-F55A8BAFC1DB}" srcOrd="2" destOrd="0" presId="urn:microsoft.com/office/officeart/2005/8/layout/default"/>
    <dgm:cxn modelId="{C4F8EC12-F3D0-A940-B003-38DDEC710E84}" type="presParOf" srcId="{5AE91303-0015-7744-9CF8-D065525CA5CB}" destId="{9883B237-B19B-2645-A9E0-944A03BCADDB}" srcOrd="3" destOrd="0" presId="urn:microsoft.com/office/officeart/2005/8/layout/default"/>
    <dgm:cxn modelId="{73F4348D-6931-FB42-90F0-E4A5B8E7B450}" type="presParOf" srcId="{5AE91303-0015-7744-9CF8-D065525CA5CB}" destId="{5E9504B2-F32D-3D49-B233-F98518F33012}" srcOrd="4" destOrd="0" presId="urn:microsoft.com/office/officeart/2005/8/layout/default"/>
    <dgm:cxn modelId="{2DCCEE57-37D3-194A-9C81-7893BB8E9CDC}" type="presParOf" srcId="{5AE91303-0015-7744-9CF8-D065525CA5CB}" destId="{B4488860-ADAC-3E47-8CB7-B96CA8D31F7E}" srcOrd="5" destOrd="0" presId="urn:microsoft.com/office/officeart/2005/8/layout/default"/>
    <dgm:cxn modelId="{C24C2EDD-5E47-734F-8D4F-B7E27EE4C196}" type="presParOf" srcId="{5AE91303-0015-7744-9CF8-D065525CA5CB}" destId="{EA88F062-5B6C-E547-A752-DE2B75CC21AA}" srcOrd="6" destOrd="0" presId="urn:microsoft.com/office/officeart/2005/8/layout/default"/>
    <dgm:cxn modelId="{CDEACEF5-073C-A649-9440-6F0006BE10A0}" type="presParOf" srcId="{5AE91303-0015-7744-9CF8-D065525CA5CB}" destId="{3917FFB5-CD49-264C-B2A8-2957E0E8659A}" srcOrd="7" destOrd="0" presId="urn:microsoft.com/office/officeart/2005/8/layout/default"/>
    <dgm:cxn modelId="{1AD561A5-9BD0-ED4F-94D6-9746289A3AFD}" type="presParOf" srcId="{5AE91303-0015-7744-9CF8-D065525CA5CB}" destId="{0313A7DC-A738-8047-85F0-169A07558890}"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C8ED8EB-5366-408D-9195-1237E7C26050}"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C9A114A4-7E34-4CA0-8227-C3A73A87E7E2}">
      <dgm:prSet/>
      <dgm:spPr/>
      <dgm:t>
        <a:bodyPr/>
        <a:lstStyle/>
        <a:p>
          <a:pPr>
            <a:lnSpc>
              <a:spcPct val="100000"/>
            </a:lnSpc>
          </a:pPr>
          <a:r>
            <a:rPr lang="en-GB"/>
            <a:t>Improving Efficiency</a:t>
          </a:r>
          <a:endParaRPr lang="en-US"/>
        </a:p>
      </dgm:t>
    </dgm:pt>
    <dgm:pt modelId="{4A836076-EE3C-43E1-B731-989EDECB8C6A}" type="parTrans" cxnId="{8427FB6D-55CB-4595-BA90-68DA564D09A8}">
      <dgm:prSet/>
      <dgm:spPr/>
      <dgm:t>
        <a:bodyPr/>
        <a:lstStyle/>
        <a:p>
          <a:endParaRPr lang="en-US"/>
        </a:p>
      </dgm:t>
    </dgm:pt>
    <dgm:pt modelId="{C1F5323A-91C9-4C59-A7D8-A3D2442795A8}" type="sibTrans" cxnId="{8427FB6D-55CB-4595-BA90-68DA564D09A8}">
      <dgm:prSet/>
      <dgm:spPr/>
      <dgm:t>
        <a:bodyPr/>
        <a:lstStyle/>
        <a:p>
          <a:endParaRPr lang="en-US"/>
        </a:p>
      </dgm:t>
    </dgm:pt>
    <dgm:pt modelId="{A3566BC6-CD39-42EF-BB43-EA4784AEFA30}">
      <dgm:prSet/>
      <dgm:spPr/>
      <dgm:t>
        <a:bodyPr/>
        <a:lstStyle/>
        <a:p>
          <a:pPr>
            <a:lnSpc>
              <a:spcPct val="100000"/>
            </a:lnSpc>
          </a:pPr>
          <a:r>
            <a:rPr lang="en-GB"/>
            <a:t>Microsoft Excel may enhance Riverdale Nursing Home productivity by:</a:t>
          </a:r>
          <a:endParaRPr lang="en-US"/>
        </a:p>
      </dgm:t>
    </dgm:pt>
    <dgm:pt modelId="{B575F491-CC33-44A8-BA5A-E5B45232852F}" type="parTrans" cxnId="{BCDF5C49-D563-4E12-A332-94B9EF24C6CE}">
      <dgm:prSet/>
      <dgm:spPr/>
      <dgm:t>
        <a:bodyPr/>
        <a:lstStyle/>
        <a:p>
          <a:endParaRPr lang="en-US"/>
        </a:p>
      </dgm:t>
    </dgm:pt>
    <dgm:pt modelId="{A87D4B61-5F20-4229-A6AB-69E4B15DF50A}" type="sibTrans" cxnId="{BCDF5C49-D563-4E12-A332-94B9EF24C6CE}">
      <dgm:prSet/>
      <dgm:spPr/>
      <dgm:t>
        <a:bodyPr/>
        <a:lstStyle/>
        <a:p>
          <a:endParaRPr lang="en-US"/>
        </a:p>
      </dgm:t>
    </dgm:pt>
    <dgm:pt modelId="{001A8697-756C-47BF-AB7A-77D1D7EB90CF}">
      <dgm:prSet/>
      <dgm:spPr/>
      <dgm:t>
        <a:bodyPr/>
        <a:lstStyle/>
        <a:p>
          <a:pPr>
            <a:lnSpc>
              <a:spcPct val="100000"/>
            </a:lnSpc>
          </a:pPr>
          <a:r>
            <a:rPr lang="en-GB"/>
            <a:t>Minimising errors made during scheduling.</a:t>
          </a:r>
          <a:endParaRPr lang="en-US"/>
        </a:p>
      </dgm:t>
    </dgm:pt>
    <dgm:pt modelId="{4743B1A3-7594-4808-872F-86171100C7A3}" type="parTrans" cxnId="{8B82D8D9-B231-4E8E-B218-82810869F329}">
      <dgm:prSet/>
      <dgm:spPr/>
      <dgm:t>
        <a:bodyPr/>
        <a:lstStyle/>
        <a:p>
          <a:endParaRPr lang="en-US"/>
        </a:p>
      </dgm:t>
    </dgm:pt>
    <dgm:pt modelId="{43C86FB8-77F5-437E-908B-64D39A5BDCBA}" type="sibTrans" cxnId="{8B82D8D9-B231-4E8E-B218-82810869F329}">
      <dgm:prSet/>
      <dgm:spPr/>
      <dgm:t>
        <a:bodyPr/>
        <a:lstStyle/>
        <a:p>
          <a:endParaRPr lang="en-US"/>
        </a:p>
      </dgm:t>
    </dgm:pt>
    <dgm:pt modelId="{8474D01B-CBA7-4AF9-8A50-BF88BAC3124B}">
      <dgm:prSet/>
      <dgm:spPr/>
      <dgm:t>
        <a:bodyPr/>
        <a:lstStyle/>
        <a:p>
          <a:pPr>
            <a:lnSpc>
              <a:spcPct val="100000"/>
            </a:lnSpc>
          </a:pPr>
          <a:r>
            <a:rPr lang="en-GB"/>
            <a:t>Saving time over paper rotas.</a:t>
          </a:r>
          <a:endParaRPr lang="en-US"/>
        </a:p>
      </dgm:t>
    </dgm:pt>
    <dgm:pt modelId="{BACD8C03-0340-4A0E-AF7D-5D07C7200980}" type="parTrans" cxnId="{CC7D744B-9A72-4801-9755-434370203AB8}">
      <dgm:prSet/>
      <dgm:spPr/>
      <dgm:t>
        <a:bodyPr/>
        <a:lstStyle/>
        <a:p>
          <a:endParaRPr lang="en-US"/>
        </a:p>
      </dgm:t>
    </dgm:pt>
    <dgm:pt modelId="{4385B216-AA72-48D8-8CEB-6EB7C649499E}" type="sibTrans" cxnId="{CC7D744B-9A72-4801-9755-434370203AB8}">
      <dgm:prSet/>
      <dgm:spPr/>
      <dgm:t>
        <a:bodyPr/>
        <a:lstStyle/>
        <a:p>
          <a:endParaRPr lang="en-US"/>
        </a:p>
      </dgm:t>
    </dgm:pt>
    <dgm:pt modelId="{B710ACE1-6F84-4D29-98D3-CB143A16263D}">
      <dgm:prSet/>
      <dgm:spPr/>
      <dgm:t>
        <a:bodyPr/>
        <a:lstStyle/>
        <a:p>
          <a:pPr>
            <a:lnSpc>
              <a:spcPct val="100000"/>
            </a:lnSpc>
          </a:pPr>
          <a:r>
            <a:rPr lang="en-GB"/>
            <a:t>Helping workforce management and planning.</a:t>
          </a:r>
          <a:endParaRPr lang="en-US"/>
        </a:p>
      </dgm:t>
    </dgm:pt>
    <dgm:pt modelId="{D2CFA923-E275-4AA1-B2AC-C5DCAB05B35A}" type="parTrans" cxnId="{7168A1CC-A27D-4DCD-8175-CEE738034BB8}">
      <dgm:prSet/>
      <dgm:spPr/>
      <dgm:t>
        <a:bodyPr/>
        <a:lstStyle/>
        <a:p>
          <a:endParaRPr lang="en-US"/>
        </a:p>
      </dgm:t>
    </dgm:pt>
    <dgm:pt modelId="{64AF106C-EADB-4B5C-9198-45EF3FEFB46E}" type="sibTrans" cxnId="{7168A1CC-A27D-4DCD-8175-CEE738034BB8}">
      <dgm:prSet/>
      <dgm:spPr/>
      <dgm:t>
        <a:bodyPr/>
        <a:lstStyle/>
        <a:p>
          <a:endParaRPr lang="en-US"/>
        </a:p>
      </dgm:t>
    </dgm:pt>
    <dgm:pt modelId="{85089292-6E43-4D16-BA20-B31D1CB1B131}">
      <dgm:prSet/>
      <dgm:spPr/>
      <dgm:t>
        <a:bodyPr/>
        <a:lstStyle/>
        <a:p>
          <a:pPr>
            <a:lnSpc>
              <a:spcPct val="100000"/>
            </a:lnSpc>
          </a:pPr>
          <a:r>
            <a:rPr lang="en-GB"/>
            <a:t>Improving Communication</a:t>
          </a:r>
          <a:endParaRPr lang="en-US"/>
        </a:p>
      </dgm:t>
    </dgm:pt>
    <dgm:pt modelId="{AB2C49C5-59A6-4134-85CD-6DCBB7122A84}" type="parTrans" cxnId="{3D3FD23C-533F-40D7-8BCD-EB7E55498796}">
      <dgm:prSet/>
      <dgm:spPr/>
      <dgm:t>
        <a:bodyPr/>
        <a:lstStyle/>
        <a:p>
          <a:endParaRPr lang="en-US"/>
        </a:p>
      </dgm:t>
    </dgm:pt>
    <dgm:pt modelId="{5EE9E353-C46C-4826-AFF9-FDF2D33BF86D}" type="sibTrans" cxnId="{3D3FD23C-533F-40D7-8BCD-EB7E55498796}">
      <dgm:prSet/>
      <dgm:spPr/>
      <dgm:t>
        <a:bodyPr/>
        <a:lstStyle/>
        <a:p>
          <a:endParaRPr lang="en-US"/>
        </a:p>
      </dgm:t>
    </dgm:pt>
    <dgm:pt modelId="{32D39946-85E6-4E91-AA09-FA135E1E6F40}">
      <dgm:prSet/>
      <dgm:spPr/>
      <dgm:t>
        <a:bodyPr/>
        <a:lstStyle/>
        <a:p>
          <a:pPr>
            <a:lnSpc>
              <a:spcPct val="100000"/>
            </a:lnSpc>
          </a:pPr>
          <a:r>
            <a:rPr lang="en-GB"/>
            <a:t>Excel shares personnel schedules via Microsoft 365, making sure employees have the latest rota, this aims to reduce: </a:t>
          </a:r>
          <a:endParaRPr lang="en-US"/>
        </a:p>
      </dgm:t>
    </dgm:pt>
    <dgm:pt modelId="{E543C9E4-875B-4E18-B3D1-21394555F0BD}" type="parTrans" cxnId="{9053D2D8-E8AC-43D2-87DF-58D84C0F14A9}">
      <dgm:prSet/>
      <dgm:spPr/>
      <dgm:t>
        <a:bodyPr/>
        <a:lstStyle/>
        <a:p>
          <a:endParaRPr lang="en-US"/>
        </a:p>
      </dgm:t>
    </dgm:pt>
    <dgm:pt modelId="{FEFC9086-1C53-429E-99E5-8A50584AB726}" type="sibTrans" cxnId="{9053D2D8-E8AC-43D2-87DF-58D84C0F14A9}">
      <dgm:prSet/>
      <dgm:spPr/>
      <dgm:t>
        <a:bodyPr/>
        <a:lstStyle/>
        <a:p>
          <a:endParaRPr lang="en-US"/>
        </a:p>
      </dgm:t>
    </dgm:pt>
    <dgm:pt modelId="{6BF030C8-7C06-4234-84C9-2EB394804D1F}">
      <dgm:prSet/>
      <dgm:spPr/>
      <dgm:t>
        <a:bodyPr/>
        <a:lstStyle/>
        <a:p>
          <a:pPr>
            <a:lnSpc>
              <a:spcPct val="100000"/>
            </a:lnSpc>
          </a:pPr>
          <a:r>
            <a:rPr lang="en-GB"/>
            <a:t>Unread messages.</a:t>
          </a:r>
          <a:endParaRPr lang="en-US"/>
        </a:p>
      </dgm:t>
    </dgm:pt>
    <dgm:pt modelId="{82F3CB5D-AAD8-4745-B24C-1FC5C89F3755}" type="parTrans" cxnId="{C78FEB6C-7B83-404E-8FAA-E9EED3BA10A0}">
      <dgm:prSet/>
      <dgm:spPr/>
      <dgm:t>
        <a:bodyPr/>
        <a:lstStyle/>
        <a:p>
          <a:endParaRPr lang="en-US"/>
        </a:p>
      </dgm:t>
    </dgm:pt>
    <dgm:pt modelId="{B8CF5424-4FD0-422D-BD7A-DD8B502FB3E7}" type="sibTrans" cxnId="{C78FEB6C-7B83-404E-8FAA-E9EED3BA10A0}">
      <dgm:prSet/>
      <dgm:spPr/>
      <dgm:t>
        <a:bodyPr/>
        <a:lstStyle/>
        <a:p>
          <a:endParaRPr lang="en-US"/>
        </a:p>
      </dgm:t>
    </dgm:pt>
    <dgm:pt modelId="{F99D92E0-DFC7-42CB-AFD8-CBBEF4C0D9B0}">
      <dgm:prSet/>
      <dgm:spPr/>
      <dgm:t>
        <a:bodyPr/>
        <a:lstStyle/>
        <a:p>
          <a:pPr>
            <a:lnSpc>
              <a:spcPct val="100000"/>
            </a:lnSpc>
          </a:pPr>
          <a:r>
            <a:rPr lang="en-GB"/>
            <a:t>Miscommunication among two or more facilities.</a:t>
          </a:r>
          <a:endParaRPr lang="en-US"/>
        </a:p>
      </dgm:t>
    </dgm:pt>
    <dgm:pt modelId="{2291157B-2DC1-45C3-BDC3-C07F8A88623A}" type="parTrans" cxnId="{60908F74-B91E-448C-A440-34716675DAFD}">
      <dgm:prSet/>
      <dgm:spPr/>
      <dgm:t>
        <a:bodyPr/>
        <a:lstStyle/>
        <a:p>
          <a:endParaRPr lang="en-US"/>
        </a:p>
      </dgm:t>
    </dgm:pt>
    <dgm:pt modelId="{3C23AD6F-1C23-45C0-915F-DFF5E5176178}" type="sibTrans" cxnId="{60908F74-B91E-448C-A440-34716675DAFD}">
      <dgm:prSet/>
      <dgm:spPr/>
      <dgm:t>
        <a:bodyPr/>
        <a:lstStyle/>
        <a:p>
          <a:endParaRPr lang="en-US"/>
        </a:p>
      </dgm:t>
    </dgm:pt>
    <dgm:pt modelId="{EC309A25-C193-4D0C-BA85-60232FE1A39F}">
      <dgm:prSet/>
      <dgm:spPr/>
      <dgm:t>
        <a:bodyPr/>
        <a:lstStyle/>
        <a:p>
          <a:pPr>
            <a:lnSpc>
              <a:spcPct val="100000"/>
            </a:lnSpc>
          </a:pPr>
          <a:r>
            <a:rPr lang="en-GB"/>
            <a:t>Duplicate  work scheduling.</a:t>
          </a:r>
          <a:endParaRPr lang="en-US"/>
        </a:p>
      </dgm:t>
    </dgm:pt>
    <dgm:pt modelId="{23AEF276-9CF2-4DA9-AB7F-0ACA757341AB}" type="parTrans" cxnId="{4EC71A98-75CE-412D-A2F3-9E8A7C5FF6F9}">
      <dgm:prSet/>
      <dgm:spPr/>
      <dgm:t>
        <a:bodyPr/>
        <a:lstStyle/>
        <a:p>
          <a:endParaRPr lang="en-US"/>
        </a:p>
      </dgm:t>
    </dgm:pt>
    <dgm:pt modelId="{CB37448E-C1EF-4F13-B87E-AE31DF4D90D0}" type="sibTrans" cxnId="{4EC71A98-75CE-412D-A2F3-9E8A7C5FF6F9}">
      <dgm:prSet/>
      <dgm:spPr/>
      <dgm:t>
        <a:bodyPr/>
        <a:lstStyle/>
        <a:p>
          <a:endParaRPr lang="en-US"/>
        </a:p>
      </dgm:t>
    </dgm:pt>
    <dgm:pt modelId="{CDD10CE5-EDD3-48BD-BA38-16B1B19A9317}">
      <dgm:prSet/>
      <dgm:spPr/>
      <dgm:t>
        <a:bodyPr/>
        <a:lstStyle/>
        <a:p>
          <a:pPr>
            <a:lnSpc>
              <a:spcPct val="100000"/>
            </a:lnSpc>
          </a:pPr>
          <a:r>
            <a:rPr lang="en-GB" dirty="0"/>
            <a:t>Effective workforce planning contributes to improved service delivery and continuity of care (NHS England, 2023).</a:t>
          </a:r>
          <a:endParaRPr lang="en-US" dirty="0"/>
        </a:p>
      </dgm:t>
    </dgm:pt>
    <dgm:pt modelId="{DCA6AD55-6D1A-482A-98CA-FD873E72BF51}" type="parTrans" cxnId="{808C1464-612B-4B1E-BBEE-25E9111D2DE9}">
      <dgm:prSet/>
      <dgm:spPr/>
      <dgm:t>
        <a:bodyPr/>
        <a:lstStyle/>
        <a:p>
          <a:endParaRPr lang="en-US"/>
        </a:p>
      </dgm:t>
    </dgm:pt>
    <dgm:pt modelId="{8486F30F-BB41-4DA4-96BD-5DE0F373B45B}" type="sibTrans" cxnId="{808C1464-612B-4B1E-BBEE-25E9111D2DE9}">
      <dgm:prSet/>
      <dgm:spPr/>
      <dgm:t>
        <a:bodyPr/>
        <a:lstStyle/>
        <a:p>
          <a:endParaRPr lang="en-US"/>
        </a:p>
      </dgm:t>
    </dgm:pt>
    <dgm:pt modelId="{2E4F082D-0684-4F79-A46C-8CB88C1D11AF}" type="pres">
      <dgm:prSet presAssocID="{2C8ED8EB-5366-408D-9195-1237E7C26050}" presName="root" presStyleCnt="0">
        <dgm:presLayoutVars>
          <dgm:dir/>
          <dgm:resizeHandles val="exact"/>
        </dgm:presLayoutVars>
      </dgm:prSet>
      <dgm:spPr/>
    </dgm:pt>
    <dgm:pt modelId="{D2EF207C-8C08-4AC7-BD44-655E1077770F}" type="pres">
      <dgm:prSet presAssocID="{C9A114A4-7E34-4CA0-8227-C3A73A87E7E2}" presName="compNode" presStyleCnt="0"/>
      <dgm:spPr/>
    </dgm:pt>
    <dgm:pt modelId="{7166B26F-007D-4671-A045-49885E490CEB}" type="pres">
      <dgm:prSet presAssocID="{C9A114A4-7E34-4CA0-8227-C3A73A87E7E2}" presName="bgRect" presStyleLbl="bgShp" presStyleIdx="0" presStyleCnt="4"/>
      <dgm:spPr/>
    </dgm:pt>
    <dgm:pt modelId="{7FF02269-1E67-4A66-B0E5-41E86AC7CADD}" type="pres">
      <dgm:prSet presAssocID="{C9A114A4-7E34-4CA0-8227-C3A73A87E7E2}"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topwatch"/>
        </a:ext>
      </dgm:extLst>
    </dgm:pt>
    <dgm:pt modelId="{5F62CF42-E17E-48B0-B560-3CE4E4DD5D52}" type="pres">
      <dgm:prSet presAssocID="{C9A114A4-7E34-4CA0-8227-C3A73A87E7E2}" presName="spaceRect" presStyleCnt="0"/>
      <dgm:spPr/>
    </dgm:pt>
    <dgm:pt modelId="{9B95E278-7A96-4CB5-B403-08731F619963}" type="pres">
      <dgm:prSet presAssocID="{C9A114A4-7E34-4CA0-8227-C3A73A87E7E2}" presName="parTx" presStyleLbl="revTx" presStyleIdx="0" presStyleCnt="6">
        <dgm:presLayoutVars>
          <dgm:chMax val="0"/>
          <dgm:chPref val="0"/>
        </dgm:presLayoutVars>
      </dgm:prSet>
      <dgm:spPr/>
    </dgm:pt>
    <dgm:pt modelId="{2C0FFA20-8564-4A20-B01F-B3C26169967D}" type="pres">
      <dgm:prSet presAssocID="{C1F5323A-91C9-4C59-A7D8-A3D2442795A8}" presName="sibTrans" presStyleCnt="0"/>
      <dgm:spPr/>
    </dgm:pt>
    <dgm:pt modelId="{730C1EAB-54E2-4D43-973E-845B96E67C2D}" type="pres">
      <dgm:prSet presAssocID="{A3566BC6-CD39-42EF-BB43-EA4784AEFA30}" presName="compNode" presStyleCnt="0"/>
      <dgm:spPr/>
    </dgm:pt>
    <dgm:pt modelId="{80BCAE67-74C2-4693-8875-450EDC6E349A}" type="pres">
      <dgm:prSet presAssocID="{A3566BC6-CD39-42EF-BB43-EA4784AEFA30}" presName="bgRect" presStyleLbl="bgShp" presStyleIdx="1" presStyleCnt="4"/>
      <dgm:spPr/>
    </dgm:pt>
    <dgm:pt modelId="{CAECBFAA-0B91-45D0-9AAA-95F5377FC5E1}" type="pres">
      <dgm:prSet presAssocID="{A3566BC6-CD39-42EF-BB43-EA4784AEFA30}"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2513AD6D-568E-40F5-879B-DECC7DFA2F36}" type="pres">
      <dgm:prSet presAssocID="{A3566BC6-CD39-42EF-BB43-EA4784AEFA30}" presName="spaceRect" presStyleCnt="0"/>
      <dgm:spPr/>
    </dgm:pt>
    <dgm:pt modelId="{175059D7-44A3-4A27-8A2F-1717F216BD0D}" type="pres">
      <dgm:prSet presAssocID="{A3566BC6-CD39-42EF-BB43-EA4784AEFA30}" presName="parTx" presStyleLbl="revTx" presStyleIdx="1" presStyleCnt="6">
        <dgm:presLayoutVars>
          <dgm:chMax val="0"/>
          <dgm:chPref val="0"/>
        </dgm:presLayoutVars>
      </dgm:prSet>
      <dgm:spPr/>
    </dgm:pt>
    <dgm:pt modelId="{C93BD586-115A-40A6-9FC9-AD7CBFBBD321}" type="pres">
      <dgm:prSet presAssocID="{A3566BC6-CD39-42EF-BB43-EA4784AEFA30}" presName="desTx" presStyleLbl="revTx" presStyleIdx="2" presStyleCnt="6">
        <dgm:presLayoutVars/>
      </dgm:prSet>
      <dgm:spPr/>
    </dgm:pt>
    <dgm:pt modelId="{624C6FE9-94D9-4D50-927B-473D11E7CBCA}" type="pres">
      <dgm:prSet presAssocID="{A87D4B61-5F20-4229-A6AB-69E4B15DF50A}" presName="sibTrans" presStyleCnt="0"/>
      <dgm:spPr/>
    </dgm:pt>
    <dgm:pt modelId="{48EC5B4D-16E5-4E17-9FFD-E730E9A6C497}" type="pres">
      <dgm:prSet presAssocID="{85089292-6E43-4D16-BA20-B31D1CB1B131}" presName="compNode" presStyleCnt="0"/>
      <dgm:spPr/>
    </dgm:pt>
    <dgm:pt modelId="{6115D836-2269-4E11-AB06-8EFB4C847A6D}" type="pres">
      <dgm:prSet presAssocID="{85089292-6E43-4D16-BA20-B31D1CB1B131}" presName="bgRect" presStyleLbl="bgShp" presStyleIdx="2" presStyleCnt="4"/>
      <dgm:spPr/>
    </dgm:pt>
    <dgm:pt modelId="{BE24B390-2E62-4A0B-84A3-2BD1A3C8F489}" type="pres">
      <dgm:prSet presAssocID="{85089292-6E43-4D16-BA20-B31D1CB1B131}"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at"/>
        </a:ext>
      </dgm:extLst>
    </dgm:pt>
    <dgm:pt modelId="{376FD6CA-B52E-4F87-B7A6-15C6972218FF}" type="pres">
      <dgm:prSet presAssocID="{85089292-6E43-4D16-BA20-B31D1CB1B131}" presName="spaceRect" presStyleCnt="0"/>
      <dgm:spPr/>
    </dgm:pt>
    <dgm:pt modelId="{40A26E4D-6A25-4AB3-9C92-9697EA0ADC52}" type="pres">
      <dgm:prSet presAssocID="{85089292-6E43-4D16-BA20-B31D1CB1B131}" presName="parTx" presStyleLbl="revTx" presStyleIdx="3" presStyleCnt="6">
        <dgm:presLayoutVars>
          <dgm:chMax val="0"/>
          <dgm:chPref val="0"/>
        </dgm:presLayoutVars>
      </dgm:prSet>
      <dgm:spPr/>
    </dgm:pt>
    <dgm:pt modelId="{83D79725-E406-4CC0-B0DD-F9189BA3EC82}" type="pres">
      <dgm:prSet presAssocID="{5EE9E353-C46C-4826-AFF9-FDF2D33BF86D}" presName="sibTrans" presStyleCnt="0"/>
      <dgm:spPr/>
    </dgm:pt>
    <dgm:pt modelId="{95D73BBD-9E74-4E88-9629-084BDD6EFA20}" type="pres">
      <dgm:prSet presAssocID="{32D39946-85E6-4E91-AA09-FA135E1E6F40}" presName="compNode" presStyleCnt="0"/>
      <dgm:spPr/>
    </dgm:pt>
    <dgm:pt modelId="{AA78B4B5-FE5D-4120-8785-E4B07055C6F1}" type="pres">
      <dgm:prSet presAssocID="{32D39946-85E6-4E91-AA09-FA135E1E6F40}" presName="bgRect" presStyleLbl="bgShp" presStyleIdx="3" presStyleCnt="4"/>
      <dgm:spPr/>
    </dgm:pt>
    <dgm:pt modelId="{1ED90F01-2907-4A86-B2D7-C8ED9AFC97ED}" type="pres">
      <dgm:prSet presAssocID="{32D39946-85E6-4E91-AA09-FA135E1E6F40}"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hare"/>
        </a:ext>
      </dgm:extLst>
    </dgm:pt>
    <dgm:pt modelId="{CC356775-DC98-4301-B8AF-DE19C3D3218A}" type="pres">
      <dgm:prSet presAssocID="{32D39946-85E6-4E91-AA09-FA135E1E6F40}" presName="spaceRect" presStyleCnt="0"/>
      <dgm:spPr/>
    </dgm:pt>
    <dgm:pt modelId="{2218AC3E-659C-42D2-A0DB-F931684BF874}" type="pres">
      <dgm:prSet presAssocID="{32D39946-85E6-4E91-AA09-FA135E1E6F40}" presName="parTx" presStyleLbl="revTx" presStyleIdx="4" presStyleCnt="6">
        <dgm:presLayoutVars>
          <dgm:chMax val="0"/>
          <dgm:chPref val="0"/>
        </dgm:presLayoutVars>
      </dgm:prSet>
      <dgm:spPr/>
    </dgm:pt>
    <dgm:pt modelId="{FB3ACF7A-59D0-4175-AD45-685A3A45DFF1}" type="pres">
      <dgm:prSet presAssocID="{32D39946-85E6-4E91-AA09-FA135E1E6F40}" presName="desTx" presStyleLbl="revTx" presStyleIdx="5" presStyleCnt="6">
        <dgm:presLayoutVars/>
      </dgm:prSet>
      <dgm:spPr/>
    </dgm:pt>
  </dgm:ptLst>
  <dgm:cxnLst>
    <dgm:cxn modelId="{7EB4DD18-8E44-F548-A32F-2F065363895B}" type="presOf" srcId="{C9A114A4-7E34-4CA0-8227-C3A73A87E7E2}" destId="{9B95E278-7A96-4CB5-B403-08731F619963}" srcOrd="0" destOrd="0" presId="urn:microsoft.com/office/officeart/2018/2/layout/IconVerticalSolidList"/>
    <dgm:cxn modelId="{F0213222-B786-5A4D-805B-7CC25C134164}" type="presOf" srcId="{001A8697-756C-47BF-AB7A-77D1D7EB90CF}" destId="{C93BD586-115A-40A6-9FC9-AD7CBFBBD321}" srcOrd="0" destOrd="0" presId="urn:microsoft.com/office/officeart/2018/2/layout/IconVerticalSolidList"/>
    <dgm:cxn modelId="{3D3FD23C-533F-40D7-8BCD-EB7E55498796}" srcId="{2C8ED8EB-5366-408D-9195-1237E7C26050}" destId="{85089292-6E43-4D16-BA20-B31D1CB1B131}" srcOrd="2" destOrd="0" parTransId="{AB2C49C5-59A6-4134-85CD-6DCBB7122A84}" sibTransId="{5EE9E353-C46C-4826-AFF9-FDF2D33BF86D}"/>
    <dgm:cxn modelId="{808C1464-612B-4B1E-BBEE-25E9111D2DE9}" srcId="{32D39946-85E6-4E91-AA09-FA135E1E6F40}" destId="{CDD10CE5-EDD3-48BD-BA38-16B1B19A9317}" srcOrd="3" destOrd="0" parTransId="{DCA6AD55-6D1A-482A-98CA-FD873E72BF51}" sibTransId="{8486F30F-BB41-4DA4-96BD-5DE0F373B45B}"/>
    <dgm:cxn modelId="{BCDF5C49-D563-4E12-A332-94B9EF24C6CE}" srcId="{2C8ED8EB-5366-408D-9195-1237E7C26050}" destId="{A3566BC6-CD39-42EF-BB43-EA4784AEFA30}" srcOrd="1" destOrd="0" parTransId="{B575F491-CC33-44A8-BA5A-E5B45232852F}" sibTransId="{A87D4B61-5F20-4229-A6AB-69E4B15DF50A}"/>
    <dgm:cxn modelId="{CC7D744B-9A72-4801-9755-434370203AB8}" srcId="{A3566BC6-CD39-42EF-BB43-EA4784AEFA30}" destId="{8474D01B-CBA7-4AF9-8A50-BF88BAC3124B}" srcOrd="1" destOrd="0" parTransId="{BACD8C03-0340-4A0E-AF7D-5D07C7200980}" sibTransId="{4385B216-AA72-48D8-8CEB-6EB7C649499E}"/>
    <dgm:cxn modelId="{FD06156C-0D14-8646-8479-772C09F5A95F}" type="presOf" srcId="{F99D92E0-DFC7-42CB-AFD8-CBBEF4C0D9B0}" destId="{FB3ACF7A-59D0-4175-AD45-685A3A45DFF1}" srcOrd="0" destOrd="1" presId="urn:microsoft.com/office/officeart/2018/2/layout/IconVerticalSolidList"/>
    <dgm:cxn modelId="{C78FEB6C-7B83-404E-8FAA-E9EED3BA10A0}" srcId="{32D39946-85E6-4E91-AA09-FA135E1E6F40}" destId="{6BF030C8-7C06-4234-84C9-2EB394804D1F}" srcOrd="0" destOrd="0" parTransId="{82F3CB5D-AAD8-4745-B24C-1FC5C89F3755}" sibTransId="{B8CF5424-4FD0-422D-BD7A-DD8B502FB3E7}"/>
    <dgm:cxn modelId="{8427FB6D-55CB-4595-BA90-68DA564D09A8}" srcId="{2C8ED8EB-5366-408D-9195-1237E7C26050}" destId="{C9A114A4-7E34-4CA0-8227-C3A73A87E7E2}" srcOrd="0" destOrd="0" parTransId="{4A836076-EE3C-43E1-B731-989EDECB8C6A}" sibTransId="{C1F5323A-91C9-4C59-A7D8-A3D2442795A8}"/>
    <dgm:cxn modelId="{BDEA9870-252D-2640-BBE9-FE90EB0D6BC1}" type="presOf" srcId="{85089292-6E43-4D16-BA20-B31D1CB1B131}" destId="{40A26E4D-6A25-4AB3-9C92-9697EA0ADC52}" srcOrd="0" destOrd="0" presId="urn:microsoft.com/office/officeart/2018/2/layout/IconVerticalSolidList"/>
    <dgm:cxn modelId="{D081C273-21E6-EE4D-8955-2C5621D265F3}" type="presOf" srcId="{B710ACE1-6F84-4D29-98D3-CB143A16263D}" destId="{C93BD586-115A-40A6-9FC9-AD7CBFBBD321}" srcOrd="0" destOrd="2" presId="urn:microsoft.com/office/officeart/2018/2/layout/IconVerticalSolidList"/>
    <dgm:cxn modelId="{60908F74-B91E-448C-A440-34716675DAFD}" srcId="{32D39946-85E6-4E91-AA09-FA135E1E6F40}" destId="{F99D92E0-DFC7-42CB-AFD8-CBBEF4C0D9B0}" srcOrd="1" destOrd="0" parTransId="{2291157B-2DC1-45C3-BDC3-C07F8A88623A}" sibTransId="{3C23AD6F-1C23-45C0-915F-DFF5E5176178}"/>
    <dgm:cxn modelId="{F1724A55-5857-C14B-8FAE-F1FB5AC96B7C}" type="presOf" srcId="{2C8ED8EB-5366-408D-9195-1237E7C26050}" destId="{2E4F082D-0684-4F79-A46C-8CB88C1D11AF}" srcOrd="0" destOrd="0" presId="urn:microsoft.com/office/officeart/2018/2/layout/IconVerticalSolidList"/>
    <dgm:cxn modelId="{03924B55-ABA8-954C-9C0E-E39398542C2D}" type="presOf" srcId="{32D39946-85E6-4E91-AA09-FA135E1E6F40}" destId="{2218AC3E-659C-42D2-A0DB-F931684BF874}" srcOrd="0" destOrd="0" presId="urn:microsoft.com/office/officeart/2018/2/layout/IconVerticalSolidList"/>
    <dgm:cxn modelId="{9D172394-DAA1-AA49-886C-664A6C31B0D9}" type="presOf" srcId="{EC309A25-C193-4D0C-BA85-60232FE1A39F}" destId="{FB3ACF7A-59D0-4175-AD45-685A3A45DFF1}" srcOrd="0" destOrd="2" presId="urn:microsoft.com/office/officeart/2018/2/layout/IconVerticalSolidList"/>
    <dgm:cxn modelId="{4EC71A98-75CE-412D-A2F3-9E8A7C5FF6F9}" srcId="{32D39946-85E6-4E91-AA09-FA135E1E6F40}" destId="{EC309A25-C193-4D0C-BA85-60232FE1A39F}" srcOrd="2" destOrd="0" parTransId="{23AEF276-9CF2-4DA9-AB7F-0ACA757341AB}" sibTransId="{CB37448E-C1EF-4F13-B87E-AE31DF4D90D0}"/>
    <dgm:cxn modelId="{1E2BBDAC-7C2C-C34B-82A1-6DE1E1ED5AE0}" type="presOf" srcId="{A3566BC6-CD39-42EF-BB43-EA4784AEFA30}" destId="{175059D7-44A3-4A27-8A2F-1717F216BD0D}" srcOrd="0" destOrd="0" presId="urn:microsoft.com/office/officeart/2018/2/layout/IconVerticalSolidList"/>
    <dgm:cxn modelId="{7168A1CC-A27D-4DCD-8175-CEE738034BB8}" srcId="{A3566BC6-CD39-42EF-BB43-EA4784AEFA30}" destId="{B710ACE1-6F84-4D29-98D3-CB143A16263D}" srcOrd="2" destOrd="0" parTransId="{D2CFA923-E275-4AA1-B2AC-C5DCAB05B35A}" sibTransId="{64AF106C-EADB-4B5C-9198-45EF3FEFB46E}"/>
    <dgm:cxn modelId="{69455CD2-E4DF-F148-94DC-E03278BC6933}" type="presOf" srcId="{CDD10CE5-EDD3-48BD-BA38-16B1B19A9317}" destId="{FB3ACF7A-59D0-4175-AD45-685A3A45DFF1}" srcOrd="0" destOrd="3" presId="urn:microsoft.com/office/officeart/2018/2/layout/IconVerticalSolidList"/>
    <dgm:cxn modelId="{9053D2D8-E8AC-43D2-87DF-58D84C0F14A9}" srcId="{2C8ED8EB-5366-408D-9195-1237E7C26050}" destId="{32D39946-85E6-4E91-AA09-FA135E1E6F40}" srcOrd="3" destOrd="0" parTransId="{E543C9E4-875B-4E18-B3D1-21394555F0BD}" sibTransId="{FEFC9086-1C53-429E-99E5-8A50584AB726}"/>
    <dgm:cxn modelId="{8B82D8D9-B231-4E8E-B218-82810869F329}" srcId="{A3566BC6-CD39-42EF-BB43-EA4784AEFA30}" destId="{001A8697-756C-47BF-AB7A-77D1D7EB90CF}" srcOrd="0" destOrd="0" parTransId="{4743B1A3-7594-4808-872F-86171100C7A3}" sibTransId="{43C86FB8-77F5-437E-908B-64D39A5BDCBA}"/>
    <dgm:cxn modelId="{25F906DC-1540-1944-8BD2-5BDE5E8E433D}" type="presOf" srcId="{8474D01B-CBA7-4AF9-8A50-BF88BAC3124B}" destId="{C93BD586-115A-40A6-9FC9-AD7CBFBBD321}" srcOrd="0" destOrd="1" presId="urn:microsoft.com/office/officeart/2018/2/layout/IconVerticalSolidList"/>
    <dgm:cxn modelId="{F464B0EA-4150-FC45-981E-43EC3280E67B}" type="presOf" srcId="{6BF030C8-7C06-4234-84C9-2EB394804D1F}" destId="{FB3ACF7A-59D0-4175-AD45-685A3A45DFF1}" srcOrd="0" destOrd="0" presId="urn:microsoft.com/office/officeart/2018/2/layout/IconVerticalSolidList"/>
    <dgm:cxn modelId="{976191CF-DD5B-7741-99A3-E94A5074A7ED}" type="presParOf" srcId="{2E4F082D-0684-4F79-A46C-8CB88C1D11AF}" destId="{D2EF207C-8C08-4AC7-BD44-655E1077770F}" srcOrd="0" destOrd="0" presId="urn:microsoft.com/office/officeart/2018/2/layout/IconVerticalSolidList"/>
    <dgm:cxn modelId="{731EC5A1-E7AF-D346-9A54-2209CA0E21A4}" type="presParOf" srcId="{D2EF207C-8C08-4AC7-BD44-655E1077770F}" destId="{7166B26F-007D-4671-A045-49885E490CEB}" srcOrd="0" destOrd="0" presId="urn:microsoft.com/office/officeart/2018/2/layout/IconVerticalSolidList"/>
    <dgm:cxn modelId="{658CCD5E-3F50-5E4B-B330-0461A04299A1}" type="presParOf" srcId="{D2EF207C-8C08-4AC7-BD44-655E1077770F}" destId="{7FF02269-1E67-4A66-B0E5-41E86AC7CADD}" srcOrd="1" destOrd="0" presId="urn:microsoft.com/office/officeart/2018/2/layout/IconVerticalSolidList"/>
    <dgm:cxn modelId="{2415DCE3-BC07-E147-83A2-4B1D2AA280B0}" type="presParOf" srcId="{D2EF207C-8C08-4AC7-BD44-655E1077770F}" destId="{5F62CF42-E17E-48B0-B560-3CE4E4DD5D52}" srcOrd="2" destOrd="0" presId="urn:microsoft.com/office/officeart/2018/2/layout/IconVerticalSolidList"/>
    <dgm:cxn modelId="{0FFA438E-BE7B-7F40-BE7C-17BFD9DB8E8E}" type="presParOf" srcId="{D2EF207C-8C08-4AC7-BD44-655E1077770F}" destId="{9B95E278-7A96-4CB5-B403-08731F619963}" srcOrd="3" destOrd="0" presId="urn:microsoft.com/office/officeart/2018/2/layout/IconVerticalSolidList"/>
    <dgm:cxn modelId="{AA21A820-351B-8448-80A6-55513FE4CDA2}" type="presParOf" srcId="{2E4F082D-0684-4F79-A46C-8CB88C1D11AF}" destId="{2C0FFA20-8564-4A20-B01F-B3C26169967D}" srcOrd="1" destOrd="0" presId="urn:microsoft.com/office/officeart/2018/2/layout/IconVerticalSolidList"/>
    <dgm:cxn modelId="{C27B5653-6793-B74A-90B9-9DB14E77B41E}" type="presParOf" srcId="{2E4F082D-0684-4F79-A46C-8CB88C1D11AF}" destId="{730C1EAB-54E2-4D43-973E-845B96E67C2D}" srcOrd="2" destOrd="0" presId="urn:microsoft.com/office/officeart/2018/2/layout/IconVerticalSolidList"/>
    <dgm:cxn modelId="{9FE5C7B0-3FDC-8942-AEBB-4414F43352BC}" type="presParOf" srcId="{730C1EAB-54E2-4D43-973E-845B96E67C2D}" destId="{80BCAE67-74C2-4693-8875-450EDC6E349A}" srcOrd="0" destOrd="0" presId="urn:microsoft.com/office/officeart/2018/2/layout/IconVerticalSolidList"/>
    <dgm:cxn modelId="{32174419-6355-7442-9B2B-B0914B31A842}" type="presParOf" srcId="{730C1EAB-54E2-4D43-973E-845B96E67C2D}" destId="{CAECBFAA-0B91-45D0-9AAA-95F5377FC5E1}" srcOrd="1" destOrd="0" presId="urn:microsoft.com/office/officeart/2018/2/layout/IconVerticalSolidList"/>
    <dgm:cxn modelId="{6C162A57-7DAD-C44F-8852-8AA79EFD540D}" type="presParOf" srcId="{730C1EAB-54E2-4D43-973E-845B96E67C2D}" destId="{2513AD6D-568E-40F5-879B-DECC7DFA2F36}" srcOrd="2" destOrd="0" presId="urn:microsoft.com/office/officeart/2018/2/layout/IconVerticalSolidList"/>
    <dgm:cxn modelId="{7494A3A0-AA92-784C-91F4-D21277859B48}" type="presParOf" srcId="{730C1EAB-54E2-4D43-973E-845B96E67C2D}" destId="{175059D7-44A3-4A27-8A2F-1717F216BD0D}" srcOrd="3" destOrd="0" presId="urn:microsoft.com/office/officeart/2018/2/layout/IconVerticalSolidList"/>
    <dgm:cxn modelId="{09AE88F5-3B92-BC43-BB87-6C9826C13DCB}" type="presParOf" srcId="{730C1EAB-54E2-4D43-973E-845B96E67C2D}" destId="{C93BD586-115A-40A6-9FC9-AD7CBFBBD321}" srcOrd="4" destOrd="0" presId="urn:microsoft.com/office/officeart/2018/2/layout/IconVerticalSolidList"/>
    <dgm:cxn modelId="{BA0E2392-0BC5-8A4F-AA2E-313DEF29E894}" type="presParOf" srcId="{2E4F082D-0684-4F79-A46C-8CB88C1D11AF}" destId="{624C6FE9-94D9-4D50-927B-473D11E7CBCA}" srcOrd="3" destOrd="0" presId="urn:microsoft.com/office/officeart/2018/2/layout/IconVerticalSolidList"/>
    <dgm:cxn modelId="{0E0032E8-B03C-BE4C-BBE9-EC3958828EA6}" type="presParOf" srcId="{2E4F082D-0684-4F79-A46C-8CB88C1D11AF}" destId="{48EC5B4D-16E5-4E17-9FFD-E730E9A6C497}" srcOrd="4" destOrd="0" presId="urn:microsoft.com/office/officeart/2018/2/layout/IconVerticalSolidList"/>
    <dgm:cxn modelId="{588C6783-C550-D449-A6FC-608EEA38B2F7}" type="presParOf" srcId="{48EC5B4D-16E5-4E17-9FFD-E730E9A6C497}" destId="{6115D836-2269-4E11-AB06-8EFB4C847A6D}" srcOrd="0" destOrd="0" presId="urn:microsoft.com/office/officeart/2018/2/layout/IconVerticalSolidList"/>
    <dgm:cxn modelId="{D326BC3F-2EBA-6B4A-A38E-8E46AC6A5085}" type="presParOf" srcId="{48EC5B4D-16E5-4E17-9FFD-E730E9A6C497}" destId="{BE24B390-2E62-4A0B-84A3-2BD1A3C8F489}" srcOrd="1" destOrd="0" presId="urn:microsoft.com/office/officeart/2018/2/layout/IconVerticalSolidList"/>
    <dgm:cxn modelId="{B9253278-5CB7-814B-9E8B-281532B80828}" type="presParOf" srcId="{48EC5B4D-16E5-4E17-9FFD-E730E9A6C497}" destId="{376FD6CA-B52E-4F87-B7A6-15C6972218FF}" srcOrd="2" destOrd="0" presId="urn:microsoft.com/office/officeart/2018/2/layout/IconVerticalSolidList"/>
    <dgm:cxn modelId="{899E32C0-2F06-174A-9065-DCA065BE5191}" type="presParOf" srcId="{48EC5B4D-16E5-4E17-9FFD-E730E9A6C497}" destId="{40A26E4D-6A25-4AB3-9C92-9697EA0ADC52}" srcOrd="3" destOrd="0" presId="urn:microsoft.com/office/officeart/2018/2/layout/IconVerticalSolidList"/>
    <dgm:cxn modelId="{B1C7A5F0-1322-764C-A1BA-356AF7CA6E6D}" type="presParOf" srcId="{2E4F082D-0684-4F79-A46C-8CB88C1D11AF}" destId="{83D79725-E406-4CC0-B0DD-F9189BA3EC82}" srcOrd="5" destOrd="0" presId="urn:microsoft.com/office/officeart/2018/2/layout/IconVerticalSolidList"/>
    <dgm:cxn modelId="{AB055982-47F2-1D4B-97A1-2ACE36B4663B}" type="presParOf" srcId="{2E4F082D-0684-4F79-A46C-8CB88C1D11AF}" destId="{95D73BBD-9E74-4E88-9629-084BDD6EFA20}" srcOrd="6" destOrd="0" presId="urn:microsoft.com/office/officeart/2018/2/layout/IconVerticalSolidList"/>
    <dgm:cxn modelId="{82C88BBE-776F-FF47-9414-822D7D534262}" type="presParOf" srcId="{95D73BBD-9E74-4E88-9629-084BDD6EFA20}" destId="{AA78B4B5-FE5D-4120-8785-E4B07055C6F1}" srcOrd="0" destOrd="0" presId="urn:microsoft.com/office/officeart/2018/2/layout/IconVerticalSolidList"/>
    <dgm:cxn modelId="{DE15D10B-6480-0941-9698-F9E5FEB8478D}" type="presParOf" srcId="{95D73BBD-9E74-4E88-9629-084BDD6EFA20}" destId="{1ED90F01-2907-4A86-B2D7-C8ED9AFC97ED}" srcOrd="1" destOrd="0" presId="urn:microsoft.com/office/officeart/2018/2/layout/IconVerticalSolidList"/>
    <dgm:cxn modelId="{57D47DAC-680B-6A4E-B797-58AD33AEFB2F}" type="presParOf" srcId="{95D73BBD-9E74-4E88-9629-084BDD6EFA20}" destId="{CC356775-DC98-4301-B8AF-DE19C3D3218A}" srcOrd="2" destOrd="0" presId="urn:microsoft.com/office/officeart/2018/2/layout/IconVerticalSolidList"/>
    <dgm:cxn modelId="{930B9CCE-2874-A649-B751-56CBDF871B6A}" type="presParOf" srcId="{95D73BBD-9E74-4E88-9629-084BDD6EFA20}" destId="{2218AC3E-659C-42D2-A0DB-F931684BF874}" srcOrd="3" destOrd="0" presId="urn:microsoft.com/office/officeart/2018/2/layout/IconVerticalSolidList"/>
    <dgm:cxn modelId="{40C1BD6C-20A3-474D-88E6-709563F5D04F}" type="presParOf" srcId="{95D73BBD-9E74-4E88-9629-084BDD6EFA20}" destId="{FB3ACF7A-59D0-4175-AD45-685A3A45DFF1}" srcOrd="4"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AAD1FE-F840-4A92-A43B-16FC0A669B1F}" type="doc">
      <dgm:prSet loTypeId="urn:microsoft.com/office/officeart/2016/7/layout/LinearBlockProcessNumbered" loCatId="process" qsTypeId="urn:microsoft.com/office/officeart/2005/8/quickstyle/simple4" qsCatId="simple" csTypeId="urn:microsoft.com/office/officeart/2005/8/colors/accent3_2" csCatId="accent3"/>
      <dgm:spPr/>
      <dgm:t>
        <a:bodyPr/>
        <a:lstStyle/>
        <a:p>
          <a:endParaRPr lang="en-US"/>
        </a:p>
      </dgm:t>
    </dgm:pt>
    <dgm:pt modelId="{26B516FA-A100-45D3-8D27-3CB630083661}">
      <dgm:prSet/>
      <dgm:spPr/>
      <dgm:t>
        <a:bodyPr/>
        <a:lstStyle/>
        <a:p>
          <a:r>
            <a:rPr lang="en-US" dirty="0"/>
            <a:t>Right now staffs are planning their shifts using paper sheets or old computer files that are not updated properly.</a:t>
          </a:r>
        </a:p>
      </dgm:t>
    </dgm:pt>
    <dgm:pt modelId="{7C75E7FC-0FC8-43BC-AEE2-EF4A149E8675}" type="parTrans" cxnId="{DC589AA4-0598-429A-B7DF-74A8C0207AEE}">
      <dgm:prSet/>
      <dgm:spPr/>
      <dgm:t>
        <a:bodyPr/>
        <a:lstStyle/>
        <a:p>
          <a:endParaRPr lang="en-US"/>
        </a:p>
      </dgm:t>
    </dgm:pt>
    <dgm:pt modelId="{A51E4A59-3616-4BAF-A877-E676234CA9F4}" type="sibTrans" cxnId="{DC589AA4-0598-429A-B7DF-74A8C0207AEE}">
      <dgm:prSet phldrT="01"/>
      <dgm:spPr/>
      <dgm:t>
        <a:bodyPr/>
        <a:lstStyle/>
        <a:p>
          <a:r>
            <a:rPr lang="en-US"/>
            <a:t>01</a:t>
          </a:r>
        </a:p>
      </dgm:t>
    </dgm:pt>
    <dgm:pt modelId="{2C935969-887C-4C16-9A2A-6E3D7053BA3F}">
      <dgm:prSet/>
      <dgm:spPr/>
      <dgm:t>
        <a:bodyPr/>
        <a:lstStyle/>
        <a:p>
          <a:r>
            <a:rPr lang="en-US"/>
            <a:t>It is very difficult to make changes quickly when someone calls in sick or even goes on a holiday.</a:t>
          </a:r>
        </a:p>
      </dgm:t>
    </dgm:pt>
    <dgm:pt modelId="{40F984F2-645D-41C7-A513-8CF167A1F67D}" type="parTrans" cxnId="{A8170CD9-70C2-4685-918F-39C159F00051}">
      <dgm:prSet/>
      <dgm:spPr/>
      <dgm:t>
        <a:bodyPr/>
        <a:lstStyle/>
        <a:p>
          <a:endParaRPr lang="en-US"/>
        </a:p>
      </dgm:t>
    </dgm:pt>
    <dgm:pt modelId="{15EA43F5-9D20-46F5-9BA1-FED5CFD335F9}" type="sibTrans" cxnId="{A8170CD9-70C2-4685-918F-39C159F00051}">
      <dgm:prSet phldrT="02"/>
      <dgm:spPr/>
      <dgm:t>
        <a:bodyPr/>
        <a:lstStyle/>
        <a:p>
          <a:r>
            <a:rPr lang="en-US"/>
            <a:t>02</a:t>
          </a:r>
        </a:p>
      </dgm:t>
    </dgm:pt>
    <dgm:pt modelId="{DDE9271F-55A9-4CAA-A54A-968BE55F9638}">
      <dgm:prSet/>
      <dgm:spPr/>
      <dgm:t>
        <a:bodyPr/>
        <a:lstStyle/>
        <a:p>
          <a:r>
            <a:rPr lang="en-US"/>
            <a:t>Staffs often see old incorrect versions of the rota which can lead to staffs forgetting when they are working. </a:t>
          </a:r>
        </a:p>
      </dgm:t>
    </dgm:pt>
    <dgm:pt modelId="{D5B99B4C-4988-4F83-A8AD-C3067E58D634}" type="parTrans" cxnId="{6FEB7813-1175-401C-809D-8B8158192972}">
      <dgm:prSet/>
      <dgm:spPr/>
      <dgm:t>
        <a:bodyPr/>
        <a:lstStyle/>
        <a:p>
          <a:endParaRPr lang="en-US"/>
        </a:p>
      </dgm:t>
    </dgm:pt>
    <dgm:pt modelId="{DA886641-3E24-4CF6-AB57-1880B01BC8FE}" type="sibTrans" cxnId="{6FEB7813-1175-401C-809D-8B8158192972}">
      <dgm:prSet phldrT="03"/>
      <dgm:spPr/>
      <dgm:t>
        <a:bodyPr/>
        <a:lstStyle/>
        <a:p>
          <a:r>
            <a:rPr lang="en-US"/>
            <a:t>03</a:t>
          </a:r>
        </a:p>
      </dgm:t>
    </dgm:pt>
    <dgm:pt modelId="{DC6D94D8-FB04-4963-9E4E-B37781DFAF42}">
      <dgm:prSet/>
      <dgm:spPr/>
      <dgm:t>
        <a:bodyPr/>
        <a:lstStyle/>
        <a:p>
          <a:r>
            <a:rPr lang="en-US"/>
            <a:t>It takes managers a long time to write out or edit the schedule everyweek</a:t>
          </a:r>
        </a:p>
      </dgm:t>
    </dgm:pt>
    <dgm:pt modelId="{C6ABD550-C4C1-4A60-9064-1805E5A5EBB4}" type="parTrans" cxnId="{E18AADFF-9378-4844-84CF-F6F69E7B3F8C}">
      <dgm:prSet/>
      <dgm:spPr/>
      <dgm:t>
        <a:bodyPr/>
        <a:lstStyle/>
        <a:p>
          <a:endParaRPr lang="en-US"/>
        </a:p>
      </dgm:t>
    </dgm:pt>
    <dgm:pt modelId="{FC0059BC-E352-46A6-8397-18F0B3BC97C1}" type="sibTrans" cxnId="{E18AADFF-9378-4844-84CF-F6F69E7B3F8C}">
      <dgm:prSet phldrT="04"/>
      <dgm:spPr/>
      <dgm:t>
        <a:bodyPr/>
        <a:lstStyle/>
        <a:p>
          <a:r>
            <a:rPr lang="en-US"/>
            <a:t>04</a:t>
          </a:r>
        </a:p>
      </dgm:t>
    </dgm:pt>
    <dgm:pt modelId="{F7F0AFE4-DEEE-D943-92EE-6DA6F2C54BE2}" type="pres">
      <dgm:prSet presAssocID="{C3AAD1FE-F840-4A92-A43B-16FC0A669B1F}" presName="Name0" presStyleCnt="0">
        <dgm:presLayoutVars>
          <dgm:animLvl val="lvl"/>
          <dgm:resizeHandles val="exact"/>
        </dgm:presLayoutVars>
      </dgm:prSet>
      <dgm:spPr/>
    </dgm:pt>
    <dgm:pt modelId="{5F8AAB0D-96EC-0049-B8E7-AD5F9E375F4E}" type="pres">
      <dgm:prSet presAssocID="{26B516FA-A100-45D3-8D27-3CB630083661}" presName="compositeNode" presStyleCnt="0">
        <dgm:presLayoutVars>
          <dgm:bulletEnabled val="1"/>
        </dgm:presLayoutVars>
      </dgm:prSet>
      <dgm:spPr/>
    </dgm:pt>
    <dgm:pt modelId="{1EA8220B-9FC0-B144-8C8E-8A4ED1101113}" type="pres">
      <dgm:prSet presAssocID="{26B516FA-A100-45D3-8D27-3CB630083661}" presName="bgRect" presStyleLbl="alignNode1" presStyleIdx="0" presStyleCnt="4"/>
      <dgm:spPr/>
    </dgm:pt>
    <dgm:pt modelId="{BE16A6A9-44E7-0447-8A4D-D0A863174727}" type="pres">
      <dgm:prSet presAssocID="{A51E4A59-3616-4BAF-A877-E676234CA9F4}" presName="sibTransNodeRect" presStyleLbl="alignNode1" presStyleIdx="0" presStyleCnt="4">
        <dgm:presLayoutVars>
          <dgm:chMax val="0"/>
          <dgm:bulletEnabled val="1"/>
        </dgm:presLayoutVars>
      </dgm:prSet>
      <dgm:spPr/>
    </dgm:pt>
    <dgm:pt modelId="{DEC4014C-7AB2-4940-871B-522A140DE783}" type="pres">
      <dgm:prSet presAssocID="{26B516FA-A100-45D3-8D27-3CB630083661}" presName="nodeRect" presStyleLbl="alignNode1" presStyleIdx="0" presStyleCnt="4">
        <dgm:presLayoutVars>
          <dgm:bulletEnabled val="1"/>
        </dgm:presLayoutVars>
      </dgm:prSet>
      <dgm:spPr/>
    </dgm:pt>
    <dgm:pt modelId="{1DCA0939-B3FA-7B46-A310-323A8335320E}" type="pres">
      <dgm:prSet presAssocID="{A51E4A59-3616-4BAF-A877-E676234CA9F4}" presName="sibTrans" presStyleCnt="0"/>
      <dgm:spPr/>
    </dgm:pt>
    <dgm:pt modelId="{CC360C59-A69C-3C43-8723-E28463B2B475}" type="pres">
      <dgm:prSet presAssocID="{2C935969-887C-4C16-9A2A-6E3D7053BA3F}" presName="compositeNode" presStyleCnt="0">
        <dgm:presLayoutVars>
          <dgm:bulletEnabled val="1"/>
        </dgm:presLayoutVars>
      </dgm:prSet>
      <dgm:spPr/>
    </dgm:pt>
    <dgm:pt modelId="{D2EF323B-FB87-1345-8E5E-04BA8954D7F5}" type="pres">
      <dgm:prSet presAssocID="{2C935969-887C-4C16-9A2A-6E3D7053BA3F}" presName="bgRect" presStyleLbl="alignNode1" presStyleIdx="1" presStyleCnt="4"/>
      <dgm:spPr/>
    </dgm:pt>
    <dgm:pt modelId="{E05CFDDB-238B-EC4D-BB6F-5FAB606BBC44}" type="pres">
      <dgm:prSet presAssocID="{15EA43F5-9D20-46F5-9BA1-FED5CFD335F9}" presName="sibTransNodeRect" presStyleLbl="alignNode1" presStyleIdx="1" presStyleCnt="4">
        <dgm:presLayoutVars>
          <dgm:chMax val="0"/>
          <dgm:bulletEnabled val="1"/>
        </dgm:presLayoutVars>
      </dgm:prSet>
      <dgm:spPr/>
    </dgm:pt>
    <dgm:pt modelId="{72423CBC-357A-1A4E-9D05-E89FF74C7060}" type="pres">
      <dgm:prSet presAssocID="{2C935969-887C-4C16-9A2A-6E3D7053BA3F}" presName="nodeRect" presStyleLbl="alignNode1" presStyleIdx="1" presStyleCnt="4">
        <dgm:presLayoutVars>
          <dgm:bulletEnabled val="1"/>
        </dgm:presLayoutVars>
      </dgm:prSet>
      <dgm:spPr/>
    </dgm:pt>
    <dgm:pt modelId="{72E10BA7-A863-9241-99B4-9E36127CBDE2}" type="pres">
      <dgm:prSet presAssocID="{15EA43F5-9D20-46F5-9BA1-FED5CFD335F9}" presName="sibTrans" presStyleCnt="0"/>
      <dgm:spPr/>
    </dgm:pt>
    <dgm:pt modelId="{BA3322A4-9D65-0A44-8628-DE59B5DD15CC}" type="pres">
      <dgm:prSet presAssocID="{DDE9271F-55A9-4CAA-A54A-968BE55F9638}" presName="compositeNode" presStyleCnt="0">
        <dgm:presLayoutVars>
          <dgm:bulletEnabled val="1"/>
        </dgm:presLayoutVars>
      </dgm:prSet>
      <dgm:spPr/>
    </dgm:pt>
    <dgm:pt modelId="{3DB4AB51-7051-1143-81D5-5764D5FCE7D0}" type="pres">
      <dgm:prSet presAssocID="{DDE9271F-55A9-4CAA-A54A-968BE55F9638}" presName="bgRect" presStyleLbl="alignNode1" presStyleIdx="2" presStyleCnt="4"/>
      <dgm:spPr/>
    </dgm:pt>
    <dgm:pt modelId="{B17026B0-DB4E-FE4B-9FA2-AFB707690765}" type="pres">
      <dgm:prSet presAssocID="{DA886641-3E24-4CF6-AB57-1880B01BC8FE}" presName="sibTransNodeRect" presStyleLbl="alignNode1" presStyleIdx="2" presStyleCnt="4">
        <dgm:presLayoutVars>
          <dgm:chMax val="0"/>
          <dgm:bulletEnabled val="1"/>
        </dgm:presLayoutVars>
      </dgm:prSet>
      <dgm:spPr/>
    </dgm:pt>
    <dgm:pt modelId="{C95DF6B5-C996-6541-9A24-09B93281C60B}" type="pres">
      <dgm:prSet presAssocID="{DDE9271F-55A9-4CAA-A54A-968BE55F9638}" presName="nodeRect" presStyleLbl="alignNode1" presStyleIdx="2" presStyleCnt="4">
        <dgm:presLayoutVars>
          <dgm:bulletEnabled val="1"/>
        </dgm:presLayoutVars>
      </dgm:prSet>
      <dgm:spPr/>
    </dgm:pt>
    <dgm:pt modelId="{65E8257A-A839-324D-8EB6-B1FF229CA214}" type="pres">
      <dgm:prSet presAssocID="{DA886641-3E24-4CF6-AB57-1880B01BC8FE}" presName="sibTrans" presStyleCnt="0"/>
      <dgm:spPr/>
    </dgm:pt>
    <dgm:pt modelId="{54F5B8A6-8F52-6543-8A33-D13D8ABE4571}" type="pres">
      <dgm:prSet presAssocID="{DC6D94D8-FB04-4963-9E4E-B37781DFAF42}" presName="compositeNode" presStyleCnt="0">
        <dgm:presLayoutVars>
          <dgm:bulletEnabled val="1"/>
        </dgm:presLayoutVars>
      </dgm:prSet>
      <dgm:spPr/>
    </dgm:pt>
    <dgm:pt modelId="{CCE56A28-E396-2C43-9ED8-62DFAE90BCEA}" type="pres">
      <dgm:prSet presAssocID="{DC6D94D8-FB04-4963-9E4E-B37781DFAF42}" presName="bgRect" presStyleLbl="alignNode1" presStyleIdx="3" presStyleCnt="4"/>
      <dgm:spPr/>
    </dgm:pt>
    <dgm:pt modelId="{F5802D14-281A-7048-9A30-40112EB2C21D}" type="pres">
      <dgm:prSet presAssocID="{FC0059BC-E352-46A6-8397-18F0B3BC97C1}" presName="sibTransNodeRect" presStyleLbl="alignNode1" presStyleIdx="3" presStyleCnt="4">
        <dgm:presLayoutVars>
          <dgm:chMax val="0"/>
          <dgm:bulletEnabled val="1"/>
        </dgm:presLayoutVars>
      </dgm:prSet>
      <dgm:spPr/>
    </dgm:pt>
    <dgm:pt modelId="{6CEEAB20-F50E-2C40-9B93-AAB968688BE5}" type="pres">
      <dgm:prSet presAssocID="{DC6D94D8-FB04-4963-9E4E-B37781DFAF42}" presName="nodeRect" presStyleLbl="alignNode1" presStyleIdx="3" presStyleCnt="4">
        <dgm:presLayoutVars>
          <dgm:bulletEnabled val="1"/>
        </dgm:presLayoutVars>
      </dgm:prSet>
      <dgm:spPr/>
    </dgm:pt>
  </dgm:ptLst>
  <dgm:cxnLst>
    <dgm:cxn modelId="{592D6F02-388B-4644-8A09-067826D4D1BB}" type="presOf" srcId="{26B516FA-A100-45D3-8D27-3CB630083661}" destId="{1EA8220B-9FC0-B144-8C8E-8A4ED1101113}" srcOrd="0" destOrd="0" presId="urn:microsoft.com/office/officeart/2016/7/layout/LinearBlockProcessNumbered"/>
    <dgm:cxn modelId="{2F4B970F-9D45-994E-843B-136824BF6C60}" type="presOf" srcId="{26B516FA-A100-45D3-8D27-3CB630083661}" destId="{DEC4014C-7AB2-4940-871B-522A140DE783}" srcOrd="1" destOrd="0" presId="urn:microsoft.com/office/officeart/2016/7/layout/LinearBlockProcessNumbered"/>
    <dgm:cxn modelId="{6FEB7813-1175-401C-809D-8B8158192972}" srcId="{C3AAD1FE-F840-4A92-A43B-16FC0A669B1F}" destId="{DDE9271F-55A9-4CAA-A54A-968BE55F9638}" srcOrd="2" destOrd="0" parTransId="{D5B99B4C-4988-4F83-A8AD-C3067E58D634}" sibTransId="{DA886641-3E24-4CF6-AB57-1880B01BC8FE}"/>
    <dgm:cxn modelId="{62C1732D-2940-2C40-8596-AD611CB82CA7}" type="presOf" srcId="{DC6D94D8-FB04-4963-9E4E-B37781DFAF42}" destId="{CCE56A28-E396-2C43-9ED8-62DFAE90BCEA}" srcOrd="0" destOrd="0" presId="urn:microsoft.com/office/officeart/2016/7/layout/LinearBlockProcessNumbered"/>
    <dgm:cxn modelId="{8DB0CA30-2968-5D41-B5EE-1D735D4B2151}" type="presOf" srcId="{DDE9271F-55A9-4CAA-A54A-968BE55F9638}" destId="{3DB4AB51-7051-1143-81D5-5764D5FCE7D0}" srcOrd="0" destOrd="0" presId="urn:microsoft.com/office/officeart/2016/7/layout/LinearBlockProcessNumbered"/>
    <dgm:cxn modelId="{51B49637-0704-E148-A5AE-4A10E4BF5F43}" type="presOf" srcId="{FC0059BC-E352-46A6-8397-18F0B3BC97C1}" destId="{F5802D14-281A-7048-9A30-40112EB2C21D}" srcOrd="0" destOrd="0" presId="urn:microsoft.com/office/officeart/2016/7/layout/LinearBlockProcessNumbered"/>
    <dgm:cxn modelId="{2AB90A5F-C1D8-C54E-A109-F96E138F6925}" type="presOf" srcId="{2C935969-887C-4C16-9A2A-6E3D7053BA3F}" destId="{D2EF323B-FB87-1345-8E5E-04BA8954D7F5}" srcOrd="0" destOrd="0" presId="urn:microsoft.com/office/officeart/2016/7/layout/LinearBlockProcessNumbered"/>
    <dgm:cxn modelId="{F2D61572-E28A-7A40-B3F3-CC2245180349}" type="presOf" srcId="{15EA43F5-9D20-46F5-9BA1-FED5CFD335F9}" destId="{E05CFDDB-238B-EC4D-BB6F-5FAB606BBC44}" srcOrd="0" destOrd="0" presId="urn:microsoft.com/office/officeart/2016/7/layout/LinearBlockProcessNumbered"/>
    <dgm:cxn modelId="{DC589AA4-0598-429A-B7DF-74A8C0207AEE}" srcId="{C3AAD1FE-F840-4A92-A43B-16FC0A669B1F}" destId="{26B516FA-A100-45D3-8D27-3CB630083661}" srcOrd="0" destOrd="0" parTransId="{7C75E7FC-0FC8-43BC-AEE2-EF4A149E8675}" sibTransId="{A51E4A59-3616-4BAF-A877-E676234CA9F4}"/>
    <dgm:cxn modelId="{0357D5B9-A57A-794B-B4BE-D905053FB355}" type="presOf" srcId="{2C935969-887C-4C16-9A2A-6E3D7053BA3F}" destId="{72423CBC-357A-1A4E-9D05-E89FF74C7060}" srcOrd="1" destOrd="0" presId="urn:microsoft.com/office/officeart/2016/7/layout/LinearBlockProcessNumbered"/>
    <dgm:cxn modelId="{68EA02C1-60BD-4A4D-A4FE-FBC24A146FFE}" type="presOf" srcId="{A51E4A59-3616-4BAF-A877-E676234CA9F4}" destId="{BE16A6A9-44E7-0447-8A4D-D0A863174727}" srcOrd="0" destOrd="0" presId="urn:microsoft.com/office/officeart/2016/7/layout/LinearBlockProcessNumbered"/>
    <dgm:cxn modelId="{A8170CD9-70C2-4685-918F-39C159F00051}" srcId="{C3AAD1FE-F840-4A92-A43B-16FC0A669B1F}" destId="{2C935969-887C-4C16-9A2A-6E3D7053BA3F}" srcOrd="1" destOrd="0" parTransId="{40F984F2-645D-41C7-A513-8CF167A1F67D}" sibTransId="{15EA43F5-9D20-46F5-9BA1-FED5CFD335F9}"/>
    <dgm:cxn modelId="{970805DE-18C9-5047-981D-B2FA1CD3ABA0}" type="presOf" srcId="{DA886641-3E24-4CF6-AB57-1880B01BC8FE}" destId="{B17026B0-DB4E-FE4B-9FA2-AFB707690765}" srcOrd="0" destOrd="0" presId="urn:microsoft.com/office/officeart/2016/7/layout/LinearBlockProcessNumbered"/>
    <dgm:cxn modelId="{907955ED-0807-5649-9E32-0A29B2933F0A}" type="presOf" srcId="{DC6D94D8-FB04-4963-9E4E-B37781DFAF42}" destId="{6CEEAB20-F50E-2C40-9B93-AAB968688BE5}" srcOrd="1" destOrd="0" presId="urn:microsoft.com/office/officeart/2016/7/layout/LinearBlockProcessNumbered"/>
    <dgm:cxn modelId="{AD07C2EE-1F48-DE41-811F-17A06E416F6A}" type="presOf" srcId="{C3AAD1FE-F840-4A92-A43B-16FC0A669B1F}" destId="{F7F0AFE4-DEEE-D943-92EE-6DA6F2C54BE2}" srcOrd="0" destOrd="0" presId="urn:microsoft.com/office/officeart/2016/7/layout/LinearBlockProcessNumbered"/>
    <dgm:cxn modelId="{E3E239FA-5D29-7243-9C81-73F8E8A125E0}" type="presOf" srcId="{DDE9271F-55A9-4CAA-A54A-968BE55F9638}" destId="{C95DF6B5-C996-6541-9A24-09B93281C60B}" srcOrd="1" destOrd="0" presId="urn:microsoft.com/office/officeart/2016/7/layout/LinearBlockProcessNumbered"/>
    <dgm:cxn modelId="{E18AADFF-9378-4844-84CF-F6F69E7B3F8C}" srcId="{C3AAD1FE-F840-4A92-A43B-16FC0A669B1F}" destId="{DC6D94D8-FB04-4963-9E4E-B37781DFAF42}" srcOrd="3" destOrd="0" parTransId="{C6ABD550-C4C1-4A60-9064-1805E5A5EBB4}" sibTransId="{FC0059BC-E352-46A6-8397-18F0B3BC97C1}"/>
    <dgm:cxn modelId="{16323F04-7491-644C-876C-9C97A480A7E5}" type="presParOf" srcId="{F7F0AFE4-DEEE-D943-92EE-6DA6F2C54BE2}" destId="{5F8AAB0D-96EC-0049-B8E7-AD5F9E375F4E}" srcOrd="0" destOrd="0" presId="urn:microsoft.com/office/officeart/2016/7/layout/LinearBlockProcessNumbered"/>
    <dgm:cxn modelId="{C5865F8D-6BE0-A141-B9B6-0DA367CB9276}" type="presParOf" srcId="{5F8AAB0D-96EC-0049-B8E7-AD5F9E375F4E}" destId="{1EA8220B-9FC0-B144-8C8E-8A4ED1101113}" srcOrd="0" destOrd="0" presId="urn:microsoft.com/office/officeart/2016/7/layout/LinearBlockProcessNumbered"/>
    <dgm:cxn modelId="{7641A1C2-1741-0242-84CC-756ACF42393E}" type="presParOf" srcId="{5F8AAB0D-96EC-0049-B8E7-AD5F9E375F4E}" destId="{BE16A6A9-44E7-0447-8A4D-D0A863174727}" srcOrd="1" destOrd="0" presId="urn:microsoft.com/office/officeart/2016/7/layout/LinearBlockProcessNumbered"/>
    <dgm:cxn modelId="{9B7A4B14-BFBC-1149-8232-D40B2E541F9F}" type="presParOf" srcId="{5F8AAB0D-96EC-0049-B8E7-AD5F9E375F4E}" destId="{DEC4014C-7AB2-4940-871B-522A140DE783}" srcOrd="2" destOrd="0" presId="urn:microsoft.com/office/officeart/2016/7/layout/LinearBlockProcessNumbered"/>
    <dgm:cxn modelId="{5BD942CE-722A-384E-A5F3-D5C97610AFB0}" type="presParOf" srcId="{F7F0AFE4-DEEE-D943-92EE-6DA6F2C54BE2}" destId="{1DCA0939-B3FA-7B46-A310-323A8335320E}" srcOrd="1" destOrd="0" presId="urn:microsoft.com/office/officeart/2016/7/layout/LinearBlockProcessNumbered"/>
    <dgm:cxn modelId="{51FC2E3E-AA14-6945-80D4-544FAC05EE56}" type="presParOf" srcId="{F7F0AFE4-DEEE-D943-92EE-6DA6F2C54BE2}" destId="{CC360C59-A69C-3C43-8723-E28463B2B475}" srcOrd="2" destOrd="0" presId="urn:microsoft.com/office/officeart/2016/7/layout/LinearBlockProcessNumbered"/>
    <dgm:cxn modelId="{27ABCECB-0E68-524B-B9EE-3DA925E4B0A6}" type="presParOf" srcId="{CC360C59-A69C-3C43-8723-E28463B2B475}" destId="{D2EF323B-FB87-1345-8E5E-04BA8954D7F5}" srcOrd="0" destOrd="0" presId="urn:microsoft.com/office/officeart/2016/7/layout/LinearBlockProcessNumbered"/>
    <dgm:cxn modelId="{9027786F-1E0F-E541-BD6F-8BF9C44EE10D}" type="presParOf" srcId="{CC360C59-A69C-3C43-8723-E28463B2B475}" destId="{E05CFDDB-238B-EC4D-BB6F-5FAB606BBC44}" srcOrd="1" destOrd="0" presId="urn:microsoft.com/office/officeart/2016/7/layout/LinearBlockProcessNumbered"/>
    <dgm:cxn modelId="{712034EB-30ED-4040-B891-CF0A6C342F4C}" type="presParOf" srcId="{CC360C59-A69C-3C43-8723-E28463B2B475}" destId="{72423CBC-357A-1A4E-9D05-E89FF74C7060}" srcOrd="2" destOrd="0" presId="urn:microsoft.com/office/officeart/2016/7/layout/LinearBlockProcessNumbered"/>
    <dgm:cxn modelId="{58B26D8D-3F03-D84D-B5AA-EAC368FFBE16}" type="presParOf" srcId="{F7F0AFE4-DEEE-D943-92EE-6DA6F2C54BE2}" destId="{72E10BA7-A863-9241-99B4-9E36127CBDE2}" srcOrd="3" destOrd="0" presId="urn:microsoft.com/office/officeart/2016/7/layout/LinearBlockProcessNumbered"/>
    <dgm:cxn modelId="{35E2AD17-6248-CB4D-98B8-CF5999168EFD}" type="presParOf" srcId="{F7F0AFE4-DEEE-D943-92EE-6DA6F2C54BE2}" destId="{BA3322A4-9D65-0A44-8628-DE59B5DD15CC}" srcOrd="4" destOrd="0" presId="urn:microsoft.com/office/officeart/2016/7/layout/LinearBlockProcessNumbered"/>
    <dgm:cxn modelId="{DDDEED2A-0A24-CB4E-AF49-42BC3AF16DE2}" type="presParOf" srcId="{BA3322A4-9D65-0A44-8628-DE59B5DD15CC}" destId="{3DB4AB51-7051-1143-81D5-5764D5FCE7D0}" srcOrd="0" destOrd="0" presId="urn:microsoft.com/office/officeart/2016/7/layout/LinearBlockProcessNumbered"/>
    <dgm:cxn modelId="{985ABCE3-CA7D-A341-B73F-A0BDE694B33D}" type="presParOf" srcId="{BA3322A4-9D65-0A44-8628-DE59B5DD15CC}" destId="{B17026B0-DB4E-FE4B-9FA2-AFB707690765}" srcOrd="1" destOrd="0" presId="urn:microsoft.com/office/officeart/2016/7/layout/LinearBlockProcessNumbered"/>
    <dgm:cxn modelId="{41663E48-1846-5145-A0E2-B21F11D22B3A}" type="presParOf" srcId="{BA3322A4-9D65-0A44-8628-DE59B5DD15CC}" destId="{C95DF6B5-C996-6541-9A24-09B93281C60B}" srcOrd="2" destOrd="0" presId="urn:microsoft.com/office/officeart/2016/7/layout/LinearBlockProcessNumbered"/>
    <dgm:cxn modelId="{B7E3678E-5D25-EC44-B0B8-40EBF69A2A15}" type="presParOf" srcId="{F7F0AFE4-DEEE-D943-92EE-6DA6F2C54BE2}" destId="{65E8257A-A839-324D-8EB6-B1FF229CA214}" srcOrd="5" destOrd="0" presId="urn:microsoft.com/office/officeart/2016/7/layout/LinearBlockProcessNumbered"/>
    <dgm:cxn modelId="{C6642FD7-64DA-ED4B-97D0-507A8917ACF3}" type="presParOf" srcId="{F7F0AFE4-DEEE-D943-92EE-6DA6F2C54BE2}" destId="{54F5B8A6-8F52-6543-8A33-D13D8ABE4571}" srcOrd="6" destOrd="0" presId="urn:microsoft.com/office/officeart/2016/7/layout/LinearBlockProcessNumbered"/>
    <dgm:cxn modelId="{5AEFBDEE-6313-8D48-A5C0-15D3BCAD999D}" type="presParOf" srcId="{54F5B8A6-8F52-6543-8A33-D13D8ABE4571}" destId="{CCE56A28-E396-2C43-9ED8-62DFAE90BCEA}" srcOrd="0" destOrd="0" presId="urn:microsoft.com/office/officeart/2016/7/layout/LinearBlockProcessNumbered"/>
    <dgm:cxn modelId="{46658A1B-678E-C04B-8D7D-48370074FD88}" type="presParOf" srcId="{54F5B8A6-8F52-6543-8A33-D13D8ABE4571}" destId="{F5802D14-281A-7048-9A30-40112EB2C21D}" srcOrd="1" destOrd="0" presId="urn:microsoft.com/office/officeart/2016/7/layout/LinearBlockProcessNumbered"/>
    <dgm:cxn modelId="{8C59287D-C8AF-154B-91F2-A59E041CDCDC}" type="presParOf" srcId="{54F5B8A6-8F52-6543-8A33-D13D8ABE4571}" destId="{6CEEAB20-F50E-2C40-9B93-AAB968688BE5}"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6C92AD-DCD4-B54E-878B-64CE6BAFBE95}">
      <dsp:nvSpPr>
        <dsp:cNvPr id="0" name=""/>
        <dsp:cNvSpPr/>
      </dsp:nvSpPr>
      <dsp:spPr>
        <a:xfrm>
          <a:off x="712824" y="943"/>
          <a:ext cx="2555851" cy="1533511"/>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Riverdale Nursing Home provides full care and support for elderly residents</a:t>
          </a:r>
        </a:p>
      </dsp:txBody>
      <dsp:txXfrm>
        <a:off x="712824" y="943"/>
        <a:ext cx="2555851" cy="1533511"/>
      </dsp:txXfrm>
    </dsp:sp>
    <dsp:sp modelId="{259FF7FE-6808-1F4D-A132-F55A8BAFC1DB}">
      <dsp:nvSpPr>
        <dsp:cNvPr id="0" name=""/>
        <dsp:cNvSpPr/>
      </dsp:nvSpPr>
      <dsp:spPr>
        <a:xfrm>
          <a:off x="3524261" y="943"/>
          <a:ext cx="2555851" cy="1533511"/>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It operates across two different buildings, located close to each other</a:t>
          </a:r>
        </a:p>
      </dsp:txBody>
      <dsp:txXfrm>
        <a:off x="3524261" y="943"/>
        <a:ext cx="2555851" cy="1533511"/>
      </dsp:txXfrm>
    </dsp:sp>
    <dsp:sp modelId="{5E9504B2-F32D-3D49-B233-F98518F33012}">
      <dsp:nvSpPr>
        <dsp:cNvPr id="0" name=""/>
        <dsp:cNvSpPr/>
      </dsp:nvSpPr>
      <dsp:spPr>
        <a:xfrm>
          <a:off x="6335698" y="943"/>
          <a:ext cx="2555851" cy="1533511"/>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The nursing home employs a large team of care assistants, nurses and cleaners</a:t>
          </a:r>
        </a:p>
      </dsp:txBody>
      <dsp:txXfrm>
        <a:off x="6335698" y="943"/>
        <a:ext cx="2555851" cy="1533511"/>
      </dsp:txXfrm>
    </dsp:sp>
    <dsp:sp modelId="{EA88F062-5B6C-E547-A752-DE2B75CC21AA}">
      <dsp:nvSpPr>
        <dsp:cNvPr id="0" name=""/>
        <dsp:cNvSpPr/>
      </dsp:nvSpPr>
      <dsp:spPr>
        <a:xfrm>
          <a:off x="2118543" y="1790039"/>
          <a:ext cx="2555851" cy="1533511"/>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The staffs work at different times; early mornings, afternoons, nights, public holidays and weekends.</a:t>
          </a:r>
        </a:p>
      </dsp:txBody>
      <dsp:txXfrm>
        <a:off x="2118543" y="1790039"/>
        <a:ext cx="2555851" cy="1533511"/>
      </dsp:txXfrm>
    </dsp:sp>
    <dsp:sp modelId="{0313A7DC-A738-8047-85F0-169A07558890}">
      <dsp:nvSpPr>
        <dsp:cNvPr id="0" name=""/>
        <dsp:cNvSpPr/>
      </dsp:nvSpPr>
      <dsp:spPr>
        <a:xfrm>
          <a:off x="4929980" y="1790039"/>
          <a:ext cx="2555851" cy="1533511"/>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(good planning is very important to make sure residents always get the right care and support)</a:t>
          </a:r>
        </a:p>
      </dsp:txBody>
      <dsp:txXfrm>
        <a:off x="4929980" y="1790039"/>
        <a:ext cx="2555851" cy="15335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66B26F-007D-4671-A045-49885E490CEB}">
      <dsp:nvSpPr>
        <dsp:cNvPr id="0" name=""/>
        <dsp:cNvSpPr/>
      </dsp:nvSpPr>
      <dsp:spPr>
        <a:xfrm>
          <a:off x="0" y="3115"/>
          <a:ext cx="9603275" cy="6445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F02269-1E67-4A66-B0E5-41E86AC7CADD}">
      <dsp:nvSpPr>
        <dsp:cNvPr id="0" name=""/>
        <dsp:cNvSpPr/>
      </dsp:nvSpPr>
      <dsp:spPr>
        <a:xfrm>
          <a:off x="194980" y="148142"/>
          <a:ext cx="354856" cy="35450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95E278-7A96-4CB5-B403-08731F619963}">
      <dsp:nvSpPr>
        <dsp:cNvPr id="0" name=""/>
        <dsp:cNvSpPr/>
      </dsp:nvSpPr>
      <dsp:spPr>
        <a:xfrm>
          <a:off x="744816" y="3115"/>
          <a:ext cx="8813720" cy="725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43" tIns="76743" rIns="76743" bIns="76743" numCol="1" spcCol="1270" anchor="ctr" anchorCtr="0">
          <a:noAutofit/>
        </a:bodyPr>
        <a:lstStyle/>
        <a:p>
          <a:pPr marL="0" lvl="0" indent="0" algn="l" defTabSz="622300">
            <a:lnSpc>
              <a:spcPct val="100000"/>
            </a:lnSpc>
            <a:spcBef>
              <a:spcPct val="0"/>
            </a:spcBef>
            <a:spcAft>
              <a:spcPct val="35000"/>
            </a:spcAft>
            <a:buNone/>
          </a:pPr>
          <a:r>
            <a:rPr lang="en-GB" sz="1400" kern="1200"/>
            <a:t>Improving Efficiency</a:t>
          </a:r>
          <a:endParaRPr lang="en-US" sz="1400" kern="1200"/>
        </a:p>
      </dsp:txBody>
      <dsp:txXfrm>
        <a:off x="744816" y="3115"/>
        <a:ext cx="8813720" cy="725133"/>
      </dsp:txXfrm>
    </dsp:sp>
    <dsp:sp modelId="{80BCAE67-74C2-4693-8875-450EDC6E349A}">
      <dsp:nvSpPr>
        <dsp:cNvPr id="0" name=""/>
        <dsp:cNvSpPr/>
      </dsp:nvSpPr>
      <dsp:spPr>
        <a:xfrm>
          <a:off x="0" y="909531"/>
          <a:ext cx="9603275" cy="6445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ECBFAA-0B91-45D0-9AAA-95F5377FC5E1}">
      <dsp:nvSpPr>
        <dsp:cNvPr id="0" name=""/>
        <dsp:cNvSpPr/>
      </dsp:nvSpPr>
      <dsp:spPr>
        <a:xfrm>
          <a:off x="194980" y="1054558"/>
          <a:ext cx="354856" cy="35450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75059D7-44A3-4A27-8A2F-1717F216BD0D}">
      <dsp:nvSpPr>
        <dsp:cNvPr id="0" name=""/>
        <dsp:cNvSpPr/>
      </dsp:nvSpPr>
      <dsp:spPr>
        <a:xfrm>
          <a:off x="744816" y="909531"/>
          <a:ext cx="4321473" cy="725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43" tIns="76743" rIns="76743" bIns="76743" numCol="1" spcCol="1270" anchor="ctr" anchorCtr="0">
          <a:noAutofit/>
        </a:bodyPr>
        <a:lstStyle/>
        <a:p>
          <a:pPr marL="0" lvl="0" indent="0" algn="l" defTabSz="622300">
            <a:lnSpc>
              <a:spcPct val="100000"/>
            </a:lnSpc>
            <a:spcBef>
              <a:spcPct val="0"/>
            </a:spcBef>
            <a:spcAft>
              <a:spcPct val="35000"/>
            </a:spcAft>
            <a:buNone/>
          </a:pPr>
          <a:r>
            <a:rPr lang="en-GB" sz="1400" kern="1200"/>
            <a:t>Microsoft Excel may enhance Riverdale Nursing Home productivity by:</a:t>
          </a:r>
          <a:endParaRPr lang="en-US" sz="1400" kern="1200"/>
        </a:p>
      </dsp:txBody>
      <dsp:txXfrm>
        <a:off x="744816" y="909531"/>
        <a:ext cx="4321473" cy="725133"/>
      </dsp:txXfrm>
    </dsp:sp>
    <dsp:sp modelId="{C93BD586-115A-40A6-9FC9-AD7CBFBBD321}">
      <dsp:nvSpPr>
        <dsp:cNvPr id="0" name=""/>
        <dsp:cNvSpPr/>
      </dsp:nvSpPr>
      <dsp:spPr>
        <a:xfrm>
          <a:off x="5066290" y="909531"/>
          <a:ext cx="4492246" cy="644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216" tIns="68216" rIns="68216" bIns="68216" numCol="1" spcCol="1270" anchor="ctr" anchorCtr="0">
          <a:noAutofit/>
        </a:bodyPr>
        <a:lstStyle/>
        <a:p>
          <a:pPr marL="0" lvl="0" indent="0" algn="l" defTabSz="488950">
            <a:lnSpc>
              <a:spcPct val="100000"/>
            </a:lnSpc>
            <a:spcBef>
              <a:spcPct val="0"/>
            </a:spcBef>
            <a:spcAft>
              <a:spcPct val="35000"/>
            </a:spcAft>
            <a:buNone/>
          </a:pPr>
          <a:r>
            <a:rPr lang="en-GB" sz="1100" kern="1200"/>
            <a:t>Minimising errors made during scheduling.</a:t>
          </a:r>
          <a:endParaRPr lang="en-US" sz="1100" kern="1200"/>
        </a:p>
        <a:p>
          <a:pPr marL="0" lvl="0" indent="0" algn="l" defTabSz="488950">
            <a:lnSpc>
              <a:spcPct val="100000"/>
            </a:lnSpc>
            <a:spcBef>
              <a:spcPct val="0"/>
            </a:spcBef>
            <a:spcAft>
              <a:spcPct val="35000"/>
            </a:spcAft>
            <a:buNone/>
          </a:pPr>
          <a:r>
            <a:rPr lang="en-GB" sz="1100" kern="1200"/>
            <a:t>Saving time over paper rotas.</a:t>
          </a:r>
          <a:endParaRPr lang="en-US" sz="1100" kern="1200"/>
        </a:p>
        <a:p>
          <a:pPr marL="0" lvl="0" indent="0" algn="l" defTabSz="488950">
            <a:lnSpc>
              <a:spcPct val="100000"/>
            </a:lnSpc>
            <a:spcBef>
              <a:spcPct val="0"/>
            </a:spcBef>
            <a:spcAft>
              <a:spcPct val="35000"/>
            </a:spcAft>
            <a:buNone/>
          </a:pPr>
          <a:r>
            <a:rPr lang="en-GB" sz="1100" kern="1200"/>
            <a:t>Helping workforce management and planning.</a:t>
          </a:r>
          <a:endParaRPr lang="en-US" sz="1100" kern="1200"/>
        </a:p>
      </dsp:txBody>
      <dsp:txXfrm>
        <a:off x="5066290" y="909531"/>
        <a:ext cx="4492246" cy="644562"/>
      </dsp:txXfrm>
    </dsp:sp>
    <dsp:sp modelId="{6115D836-2269-4E11-AB06-8EFB4C847A6D}">
      <dsp:nvSpPr>
        <dsp:cNvPr id="0" name=""/>
        <dsp:cNvSpPr/>
      </dsp:nvSpPr>
      <dsp:spPr>
        <a:xfrm>
          <a:off x="0" y="1815948"/>
          <a:ext cx="9603275" cy="6445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24B390-2E62-4A0B-84A3-2BD1A3C8F489}">
      <dsp:nvSpPr>
        <dsp:cNvPr id="0" name=""/>
        <dsp:cNvSpPr/>
      </dsp:nvSpPr>
      <dsp:spPr>
        <a:xfrm>
          <a:off x="194980" y="1960974"/>
          <a:ext cx="354856" cy="35450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0A26E4D-6A25-4AB3-9C92-9697EA0ADC52}">
      <dsp:nvSpPr>
        <dsp:cNvPr id="0" name=""/>
        <dsp:cNvSpPr/>
      </dsp:nvSpPr>
      <dsp:spPr>
        <a:xfrm>
          <a:off x="744816" y="1815948"/>
          <a:ext cx="8813720" cy="725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43" tIns="76743" rIns="76743" bIns="76743" numCol="1" spcCol="1270" anchor="ctr" anchorCtr="0">
          <a:noAutofit/>
        </a:bodyPr>
        <a:lstStyle/>
        <a:p>
          <a:pPr marL="0" lvl="0" indent="0" algn="l" defTabSz="622300">
            <a:lnSpc>
              <a:spcPct val="100000"/>
            </a:lnSpc>
            <a:spcBef>
              <a:spcPct val="0"/>
            </a:spcBef>
            <a:spcAft>
              <a:spcPct val="35000"/>
            </a:spcAft>
            <a:buNone/>
          </a:pPr>
          <a:r>
            <a:rPr lang="en-GB" sz="1400" kern="1200"/>
            <a:t>Improving Communication</a:t>
          </a:r>
          <a:endParaRPr lang="en-US" sz="1400" kern="1200"/>
        </a:p>
      </dsp:txBody>
      <dsp:txXfrm>
        <a:off x="744816" y="1815948"/>
        <a:ext cx="8813720" cy="725133"/>
      </dsp:txXfrm>
    </dsp:sp>
    <dsp:sp modelId="{AA78B4B5-FE5D-4120-8785-E4B07055C6F1}">
      <dsp:nvSpPr>
        <dsp:cNvPr id="0" name=""/>
        <dsp:cNvSpPr/>
      </dsp:nvSpPr>
      <dsp:spPr>
        <a:xfrm>
          <a:off x="0" y="2722364"/>
          <a:ext cx="9603275" cy="6445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D90F01-2907-4A86-B2D7-C8ED9AFC97ED}">
      <dsp:nvSpPr>
        <dsp:cNvPr id="0" name=""/>
        <dsp:cNvSpPr/>
      </dsp:nvSpPr>
      <dsp:spPr>
        <a:xfrm>
          <a:off x="195170" y="2867390"/>
          <a:ext cx="354856" cy="35450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218AC3E-659C-42D2-A0DB-F931684BF874}">
      <dsp:nvSpPr>
        <dsp:cNvPr id="0" name=""/>
        <dsp:cNvSpPr/>
      </dsp:nvSpPr>
      <dsp:spPr>
        <a:xfrm>
          <a:off x="745197" y="2722364"/>
          <a:ext cx="4321473" cy="725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43" tIns="76743" rIns="76743" bIns="76743" numCol="1" spcCol="1270" anchor="ctr" anchorCtr="0">
          <a:noAutofit/>
        </a:bodyPr>
        <a:lstStyle/>
        <a:p>
          <a:pPr marL="0" lvl="0" indent="0" algn="l" defTabSz="622300">
            <a:lnSpc>
              <a:spcPct val="100000"/>
            </a:lnSpc>
            <a:spcBef>
              <a:spcPct val="0"/>
            </a:spcBef>
            <a:spcAft>
              <a:spcPct val="35000"/>
            </a:spcAft>
            <a:buNone/>
          </a:pPr>
          <a:r>
            <a:rPr lang="en-GB" sz="1400" kern="1200"/>
            <a:t>Excel shares personnel schedules via Microsoft 365, making sure employees have the latest rota, this aims to reduce: </a:t>
          </a:r>
          <a:endParaRPr lang="en-US" sz="1400" kern="1200"/>
        </a:p>
      </dsp:txBody>
      <dsp:txXfrm>
        <a:off x="745197" y="2722364"/>
        <a:ext cx="4321473" cy="725133"/>
      </dsp:txXfrm>
    </dsp:sp>
    <dsp:sp modelId="{FB3ACF7A-59D0-4175-AD45-685A3A45DFF1}">
      <dsp:nvSpPr>
        <dsp:cNvPr id="0" name=""/>
        <dsp:cNvSpPr/>
      </dsp:nvSpPr>
      <dsp:spPr>
        <a:xfrm>
          <a:off x="5066671" y="2722364"/>
          <a:ext cx="4443453" cy="644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216" tIns="68216" rIns="68216" bIns="68216" numCol="1" spcCol="1270" anchor="ctr" anchorCtr="0">
          <a:noAutofit/>
        </a:bodyPr>
        <a:lstStyle/>
        <a:p>
          <a:pPr marL="0" lvl="0" indent="0" algn="l" defTabSz="488950">
            <a:lnSpc>
              <a:spcPct val="100000"/>
            </a:lnSpc>
            <a:spcBef>
              <a:spcPct val="0"/>
            </a:spcBef>
            <a:spcAft>
              <a:spcPct val="35000"/>
            </a:spcAft>
            <a:buNone/>
          </a:pPr>
          <a:r>
            <a:rPr lang="en-GB" sz="1100" kern="1200"/>
            <a:t>Unread messages.</a:t>
          </a:r>
          <a:endParaRPr lang="en-US" sz="1100" kern="1200"/>
        </a:p>
        <a:p>
          <a:pPr marL="0" lvl="0" indent="0" algn="l" defTabSz="488950">
            <a:lnSpc>
              <a:spcPct val="100000"/>
            </a:lnSpc>
            <a:spcBef>
              <a:spcPct val="0"/>
            </a:spcBef>
            <a:spcAft>
              <a:spcPct val="35000"/>
            </a:spcAft>
            <a:buNone/>
          </a:pPr>
          <a:r>
            <a:rPr lang="en-GB" sz="1100" kern="1200"/>
            <a:t>Miscommunication among two or more facilities.</a:t>
          </a:r>
          <a:endParaRPr lang="en-US" sz="1100" kern="1200"/>
        </a:p>
        <a:p>
          <a:pPr marL="0" lvl="0" indent="0" algn="l" defTabSz="488950">
            <a:lnSpc>
              <a:spcPct val="100000"/>
            </a:lnSpc>
            <a:spcBef>
              <a:spcPct val="0"/>
            </a:spcBef>
            <a:spcAft>
              <a:spcPct val="35000"/>
            </a:spcAft>
            <a:buNone/>
          </a:pPr>
          <a:r>
            <a:rPr lang="en-GB" sz="1100" kern="1200"/>
            <a:t>Duplicate  work scheduling.</a:t>
          </a:r>
          <a:endParaRPr lang="en-US" sz="1100" kern="1200"/>
        </a:p>
        <a:p>
          <a:pPr marL="0" lvl="0" indent="0" algn="l" defTabSz="488950">
            <a:lnSpc>
              <a:spcPct val="100000"/>
            </a:lnSpc>
            <a:spcBef>
              <a:spcPct val="0"/>
            </a:spcBef>
            <a:spcAft>
              <a:spcPct val="35000"/>
            </a:spcAft>
            <a:buNone/>
          </a:pPr>
          <a:r>
            <a:rPr lang="en-GB" sz="1100" kern="1200" dirty="0"/>
            <a:t>Effective workforce planning contributes to improved service delivery and continuity of care (NHS England, 2023).</a:t>
          </a:r>
          <a:endParaRPr lang="en-US" sz="1100" kern="1200" dirty="0"/>
        </a:p>
      </dsp:txBody>
      <dsp:txXfrm>
        <a:off x="5066671" y="2722364"/>
        <a:ext cx="4443453" cy="6445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A8220B-9FC0-B144-8C8E-8A4ED1101113}">
      <dsp:nvSpPr>
        <dsp:cNvPr id="0" name=""/>
        <dsp:cNvSpPr/>
      </dsp:nvSpPr>
      <dsp:spPr>
        <a:xfrm>
          <a:off x="187" y="365762"/>
          <a:ext cx="2265094" cy="2718113"/>
        </a:xfrm>
        <a:prstGeom prst="rect">
          <a:avLst/>
        </a:prstGeom>
        <a:gradFill rotWithShape="0">
          <a:gsLst>
            <a:gs pos="0">
              <a:schemeClr val="accent3">
                <a:hueOff val="0"/>
                <a:satOff val="0"/>
                <a:lumOff val="0"/>
                <a:alphaOff val="0"/>
                <a:tint val="98000"/>
                <a:satMod val="110000"/>
                <a:lumMod val="104000"/>
              </a:schemeClr>
            </a:gs>
            <a:gs pos="69000">
              <a:schemeClr val="accent3">
                <a:hueOff val="0"/>
                <a:satOff val="0"/>
                <a:lumOff val="0"/>
                <a:alphaOff val="0"/>
                <a:shade val="88000"/>
                <a:satMod val="130000"/>
                <a:lumMod val="92000"/>
              </a:schemeClr>
            </a:gs>
            <a:gs pos="100000">
              <a:schemeClr val="accent3">
                <a:hueOff val="0"/>
                <a:satOff val="0"/>
                <a:lumOff val="0"/>
                <a:alphaOff val="0"/>
                <a:shade val="78000"/>
                <a:satMod val="130000"/>
                <a:lumMod val="92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223741" tIns="0" rIns="223741" bIns="330200" numCol="1" spcCol="1270" anchor="t" anchorCtr="0">
          <a:noAutofit/>
        </a:bodyPr>
        <a:lstStyle/>
        <a:p>
          <a:pPr marL="0" lvl="0" indent="0" algn="l" defTabSz="666750">
            <a:lnSpc>
              <a:spcPct val="90000"/>
            </a:lnSpc>
            <a:spcBef>
              <a:spcPct val="0"/>
            </a:spcBef>
            <a:spcAft>
              <a:spcPct val="35000"/>
            </a:spcAft>
            <a:buNone/>
          </a:pPr>
          <a:r>
            <a:rPr lang="en-US" sz="1500" kern="1200" dirty="0"/>
            <a:t>Right now staffs are planning their shifts using paper sheets or old computer files that are not updated properly.</a:t>
          </a:r>
        </a:p>
      </dsp:txBody>
      <dsp:txXfrm>
        <a:off x="187" y="1453007"/>
        <a:ext cx="2265094" cy="1630867"/>
      </dsp:txXfrm>
    </dsp:sp>
    <dsp:sp modelId="{BE16A6A9-44E7-0447-8A4D-D0A863174727}">
      <dsp:nvSpPr>
        <dsp:cNvPr id="0" name=""/>
        <dsp:cNvSpPr/>
      </dsp:nvSpPr>
      <dsp:spPr>
        <a:xfrm>
          <a:off x="187" y="365762"/>
          <a:ext cx="2265094" cy="1087245"/>
        </a:xfrm>
        <a:prstGeom prst="rect">
          <a:avLst/>
        </a:prstGeom>
        <a:noFill/>
        <a:ln w="9525" cap="flat" cmpd="sng" algn="ctr">
          <a:noFill/>
          <a:prstDash val="solid"/>
        </a:ln>
        <a:effectLst/>
        <a:sp3d/>
      </dsp:spPr>
      <dsp:style>
        <a:lnRef idx="1">
          <a:scrgbClr r="0" g="0" b="0"/>
        </a:lnRef>
        <a:fillRef idx="3">
          <a:scrgbClr r="0" g="0" b="0"/>
        </a:fillRef>
        <a:effectRef idx="2">
          <a:scrgbClr r="0" g="0" b="0"/>
        </a:effectRef>
        <a:fontRef idx="minor">
          <a:schemeClr val="lt1"/>
        </a:fontRef>
      </dsp:style>
      <dsp:txBody>
        <a:bodyPr spcFirstLastPara="0" vert="horz" wrap="square" lIns="223741" tIns="165100" rIns="223741" bIns="165100" numCol="1" spcCol="1270" anchor="ctr" anchorCtr="0">
          <a:noAutofit/>
        </a:bodyPr>
        <a:lstStyle/>
        <a:p>
          <a:pPr marL="0" lvl="0" indent="0" algn="l" defTabSz="2444750">
            <a:lnSpc>
              <a:spcPct val="90000"/>
            </a:lnSpc>
            <a:spcBef>
              <a:spcPct val="0"/>
            </a:spcBef>
            <a:spcAft>
              <a:spcPct val="35000"/>
            </a:spcAft>
            <a:buNone/>
          </a:pPr>
          <a:r>
            <a:rPr lang="en-US" sz="5500" kern="1200"/>
            <a:t>01</a:t>
          </a:r>
        </a:p>
      </dsp:txBody>
      <dsp:txXfrm>
        <a:off x="187" y="365762"/>
        <a:ext cx="2265094" cy="1087245"/>
      </dsp:txXfrm>
    </dsp:sp>
    <dsp:sp modelId="{D2EF323B-FB87-1345-8E5E-04BA8954D7F5}">
      <dsp:nvSpPr>
        <dsp:cNvPr id="0" name=""/>
        <dsp:cNvSpPr/>
      </dsp:nvSpPr>
      <dsp:spPr>
        <a:xfrm>
          <a:off x="2446489" y="365762"/>
          <a:ext cx="2265094" cy="2718113"/>
        </a:xfrm>
        <a:prstGeom prst="rect">
          <a:avLst/>
        </a:prstGeom>
        <a:gradFill rotWithShape="0">
          <a:gsLst>
            <a:gs pos="0">
              <a:schemeClr val="accent3">
                <a:hueOff val="0"/>
                <a:satOff val="0"/>
                <a:lumOff val="0"/>
                <a:alphaOff val="0"/>
                <a:tint val="98000"/>
                <a:satMod val="110000"/>
                <a:lumMod val="104000"/>
              </a:schemeClr>
            </a:gs>
            <a:gs pos="69000">
              <a:schemeClr val="accent3">
                <a:hueOff val="0"/>
                <a:satOff val="0"/>
                <a:lumOff val="0"/>
                <a:alphaOff val="0"/>
                <a:shade val="88000"/>
                <a:satMod val="130000"/>
                <a:lumMod val="92000"/>
              </a:schemeClr>
            </a:gs>
            <a:gs pos="100000">
              <a:schemeClr val="accent3">
                <a:hueOff val="0"/>
                <a:satOff val="0"/>
                <a:lumOff val="0"/>
                <a:alphaOff val="0"/>
                <a:shade val="78000"/>
                <a:satMod val="130000"/>
                <a:lumMod val="92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223741" tIns="0" rIns="223741" bIns="330200" numCol="1" spcCol="1270" anchor="t" anchorCtr="0">
          <a:noAutofit/>
        </a:bodyPr>
        <a:lstStyle/>
        <a:p>
          <a:pPr marL="0" lvl="0" indent="0" algn="l" defTabSz="666750">
            <a:lnSpc>
              <a:spcPct val="90000"/>
            </a:lnSpc>
            <a:spcBef>
              <a:spcPct val="0"/>
            </a:spcBef>
            <a:spcAft>
              <a:spcPct val="35000"/>
            </a:spcAft>
            <a:buNone/>
          </a:pPr>
          <a:r>
            <a:rPr lang="en-US" sz="1500" kern="1200"/>
            <a:t>It is very difficult to make changes quickly when someone calls in sick or even goes on a holiday.</a:t>
          </a:r>
        </a:p>
      </dsp:txBody>
      <dsp:txXfrm>
        <a:off x="2446489" y="1453007"/>
        <a:ext cx="2265094" cy="1630867"/>
      </dsp:txXfrm>
    </dsp:sp>
    <dsp:sp modelId="{E05CFDDB-238B-EC4D-BB6F-5FAB606BBC44}">
      <dsp:nvSpPr>
        <dsp:cNvPr id="0" name=""/>
        <dsp:cNvSpPr/>
      </dsp:nvSpPr>
      <dsp:spPr>
        <a:xfrm>
          <a:off x="2446489" y="365762"/>
          <a:ext cx="2265094" cy="1087245"/>
        </a:xfrm>
        <a:prstGeom prst="rect">
          <a:avLst/>
        </a:prstGeom>
        <a:noFill/>
        <a:ln w="9525" cap="flat" cmpd="sng" algn="ctr">
          <a:noFill/>
          <a:prstDash val="solid"/>
        </a:ln>
        <a:effectLst/>
        <a:sp3d/>
      </dsp:spPr>
      <dsp:style>
        <a:lnRef idx="1">
          <a:scrgbClr r="0" g="0" b="0"/>
        </a:lnRef>
        <a:fillRef idx="3">
          <a:scrgbClr r="0" g="0" b="0"/>
        </a:fillRef>
        <a:effectRef idx="2">
          <a:scrgbClr r="0" g="0" b="0"/>
        </a:effectRef>
        <a:fontRef idx="minor">
          <a:schemeClr val="lt1"/>
        </a:fontRef>
      </dsp:style>
      <dsp:txBody>
        <a:bodyPr spcFirstLastPara="0" vert="horz" wrap="square" lIns="223741" tIns="165100" rIns="223741" bIns="165100" numCol="1" spcCol="1270" anchor="ctr" anchorCtr="0">
          <a:noAutofit/>
        </a:bodyPr>
        <a:lstStyle/>
        <a:p>
          <a:pPr marL="0" lvl="0" indent="0" algn="l" defTabSz="2444750">
            <a:lnSpc>
              <a:spcPct val="90000"/>
            </a:lnSpc>
            <a:spcBef>
              <a:spcPct val="0"/>
            </a:spcBef>
            <a:spcAft>
              <a:spcPct val="35000"/>
            </a:spcAft>
            <a:buNone/>
          </a:pPr>
          <a:r>
            <a:rPr lang="en-US" sz="5500" kern="1200"/>
            <a:t>02</a:t>
          </a:r>
        </a:p>
      </dsp:txBody>
      <dsp:txXfrm>
        <a:off x="2446489" y="365762"/>
        <a:ext cx="2265094" cy="1087245"/>
      </dsp:txXfrm>
    </dsp:sp>
    <dsp:sp modelId="{3DB4AB51-7051-1143-81D5-5764D5FCE7D0}">
      <dsp:nvSpPr>
        <dsp:cNvPr id="0" name=""/>
        <dsp:cNvSpPr/>
      </dsp:nvSpPr>
      <dsp:spPr>
        <a:xfrm>
          <a:off x="4892791" y="365762"/>
          <a:ext cx="2265094" cy="2718113"/>
        </a:xfrm>
        <a:prstGeom prst="rect">
          <a:avLst/>
        </a:prstGeom>
        <a:gradFill rotWithShape="0">
          <a:gsLst>
            <a:gs pos="0">
              <a:schemeClr val="accent3">
                <a:hueOff val="0"/>
                <a:satOff val="0"/>
                <a:lumOff val="0"/>
                <a:alphaOff val="0"/>
                <a:tint val="98000"/>
                <a:satMod val="110000"/>
                <a:lumMod val="104000"/>
              </a:schemeClr>
            </a:gs>
            <a:gs pos="69000">
              <a:schemeClr val="accent3">
                <a:hueOff val="0"/>
                <a:satOff val="0"/>
                <a:lumOff val="0"/>
                <a:alphaOff val="0"/>
                <a:shade val="88000"/>
                <a:satMod val="130000"/>
                <a:lumMod val="92000"/>
              </a:schemeClr>
            </a:gs>
            <a:gs pos="100000">
              <a:schemeClr val="accent3">
                <a:hueOff val="0"/>
                <a:satOff val="0"/>
                <a:lumOff val="0"/>
                <a:alphaOff val="0"/>
                <a:shade val="78000"/>
                <a:satMod val="130000"/>
                <a:lumMod val="92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223741" tIns="0" rIns="223741" bIns="330200" numCol="1" spcCol="1270" anchor="t" anchorCtr="0">
          <a:noAutofit/>
        </a:bodyPr>
        <a:lstStyle/>
        <a:p>
          <a:pPr marL="0" lvl="0" indent="0" algn="l" defTabSz="666750">
            <a:lnSpc>
              <a:spcPct val="90000"/>
            </a:lnSpc>
            <a:spcBef>
              <a:spcPct val="0"/>
            </a:spcBef>
            <a:spcAft>
              <a:spcPct val="35000"/>
            </a:spcAft>
            <a:buNone/>
          </a:pPr>
          <a:r>
            <a:rPr lang="en-US" sz="1500" kern="1200"/>
            <a:t>Staffs often see old incorrect versions of the rota which can lead to staffs forgetting when they are working. </a:t>
          </a:r>
        </a:p>
      </dsp:txBody>
      <dsp:txXfrm>
        <a:off x="4892791" y="1453007"/>
        <a:ext cx="2265094" cy="1630867"/>
      </dsp:txXfrm>
    </dsp:sp>
    <dsp:sp modelId="{B17026B0-DB4E-FE4B-9FA2-AFB707690765}">
      <dsp:nvSpPr>
        <dsp:cNvPr id="0" name=""/>
        <dsp:cNvSpPr/>
      </dsp:nvSpPr>
      <dsp:spPr>
        <a:xfrm>
          <a:off x="4892791" y="365762"/>
          <a:ext cx="2265094" cy="1087245"/>
        </a:xfrm>
        <a:prstGeom prst="rect">
          <a:avLst/>
        </a:prstGeom>
        <a:noFill/>
        <a:ln w="9525" cap="flat" cmpd="sng" algn="ctr">
          <a:noFill/>
          <a:prstDash val="solid"/>
        </a:ln>
        <a:effectLst/>
        <a:sp3d/>
      </dsp:spPr>
      <dsp:style>
        <a:lnRef idx="1">
          <a:scrgbClr r="0" g="0" b="0"/>
        </a:lnRef>
        <a:fillRef idx="3">
          <a:scrgbClr r="0" g="0" b="0"/>
        </a:fillRef>
        <a:effectRef idx="2">
          <a:scrgbClr r="0" g="0" b="0"/>
        </a:effectRef>
        <a:fontRef idx="minor">
          <a:schemeClr val="lt1"/>
        </a:fontRef>
      </dsp:style>
      <dsp:txBody>
        <a:bodyPr spcFirstLastPara="0" vert="horz" wrap="square" lIns="223741" tIns="165100" rIns="223741" bIns="165100" numCol="1" spcCol="1270" anchor="ctr" anchorCtr="0">
          <a:noAutofit/>
        </a:bodyPr>
        <a:lstStyle/>
        <a:p>
          <a:pPr marL="0" lvl="0" indent="0" algn="l" defTabSz="2444750">
            <a:lnSpc>
              <a:spcPct val="90000"/>
            </a:lnSpc>
            <a:spcBef>
              <a:spcPct val="0"/>
            </a:spcBef>
            <a:spcAft>
              <a:spcPct val="35000"/>
            </a:spcAft>
            <a:buNone/>
          </a:pPr>
          <a:r>
            <a:rPr lang="en-US" sz="5500" kern="1200"/>
            <a:t>03</a:t>
          </a:r>
        </a:p>
      </dsp:txBody>
      <dsp:txXfrm>
        <a:off x="4892791" y="365762"/>
        <a:ext cx="2265094" cy="1087245"/>
      </dsp:txXfrm>
    </dsp:sp>
    <dsp:sp modelId="{CCE56A28-E396-2C43-9ED8-62DFAE90BCEA}">
      <dsp:nvSpPr>
        <dsp:cNvPr id="0" name=""/>
        <dsp:cNvSpPr/>
      </dsp:nvSpPr>
      <dsp:spPr>
        <a:xfrm>
          <a:off x="7339093" y="365762"/>
          <a:ext cx="2265094" cy="2718113"/>
        </a:xfrm>
        <a:prstGeom prst="rect">
          <a:avLst/>
        </a:prstGeom>
        <a:gradFill rotWithShape="0">
          <a:gsLst>
            <a:gs pos="0">
              <a:schemeClr val="accent3">
                <a:hueOff val="0"/>
                <a:satOff val="0"/>
                <a:lumOff val="0"/>
                <a:alphaOff val="0"/>
                <a:tint val="98000"/>
                <a:satMod val="110000"/>
                <a:lumMod val="104000"/>
              </a:schemeClr>
            </a:gs>
            <a:gs pos="69000">
              <a:schemeClr val="accent3">
                <a:hueOff val="0"/>
                <a:satOff val="0"/>
                <a:lumOff val="0"/>
                <a:alphaOff val="0"/>
                <a:shade val="88000"/>
                <a:satMod val="130000"/>
                <a:lumMod val="92000"/>
              </a:schemeClr>
            </a:gs>
            <a:gs pos="100000">
              <a:schemeClr val="accent3">
                <a:hueOff val="0"/>
                <a:satOff val="0"/>
                <a:lumOff val="0"/>
                <a:alphaOff val="0"/>
                <a:shade val="78000"/>
                <a:satMod val="130000"/>
                <a:lumMod val="92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223741" tIns="0" rIns="223741" bIns="330200" numCol="1" spcCol="1270" anchor="t" anchorCtr="0">
          <a:noAutofit/>
        </a:bodyPr>
        <a:lstStyle/>
        <a:p>
          <a:pPr marL="0" lvl="0" indent="0" algn="l" defTabSz="666750">
            <a:lnSpc>
              <a:spcPct val="90000"/>
            </a:lnSpc>
            <a:spcBef>
              <a:spcPct val="0"/>
            </a:spcBef>
            <a:spcAft>
              <a:spcPct val="35000"/>
            </a:spcAft>
            <a:buNone/>
          </a:pPr>
          <a:r>
            <a:rPr lang="en-US" sz="1500" kern="1200"/>
            <a:t>It takes managers a long time to write out or edit the schedule everyweek</a:t>
          </a:r>
        </a:p>
      </dsp:txBody>
      <dsp:txXfrm>
        <a:off x="7339093" y="1453007"/>
        <a:ext cx="2265094" cy="1630867"/>
      </dsp:txXfrm>
    </dsp:sp>
    <dsp:sp modelId="{F5802D14-281A-7048-9A30-40112EB2C21D}">
      <dsp:nvSpPr>
        <dsp:cNvPr id="0" name=""/>
        <dsp:cNvSpPr/>
      </dsp:nvSpPr>
      <dsp:spPr>
        <a:xfrm>
          <a:off x="7339093" y="365762"/>
          <a:ext cx="2265094" cy="1087245"/>
        </a:xfrm>
        <a:prstGeom prst="rect">
          <a:avLst/>
        </a:prstGeom>
        <a:noFill/>
        <a:ln w="9525" cap="flat" cmpd="sng" algn="ctr">
          <a:noFill/>
          <a:prstDash val="solid"/>
        </a:ln>
        <a:effectLst/>
        <a:sp3d/>
      </dsp:spPr>
      <dsp:style>
        <a:lnRef idx="1">
          <a:scrgbClr r="0" g="0" b="0"/>
        </a:lnRef>
        <a:fillRef idx="3">
          <a:scrgbClr r="0" g="0" b="0"/>
        </a:fillRef>
        <a:effectRef idx="2">
          <a:scrgbClr r="0" g="0" b="0"/>
        </a:effectRef>
        <a:fontRef idx="minor">
          <a:schemeClr val="lt1"/>
        </a:fontRef>
      </dsp:style>
      <dsp:txBody>
        <a:bodyPr spcFirstLastPara="0" vert="horz" wrap="square" lIns="223741" tIns="165100" rIns="223741" bIns="165100" numCol="1" spcCol="1270" anchor="ctr" anchorCtr="0">
          <a:noAutofit/>
        </a:bodyPr>
        <a:lstStyle/>
        <a:p>
          <a:pPr marL="0" lvl="0" indent="0" algn="l" defTabSz="2444750">
            <a:lnSpc>
              <a:spcPct val="90000"/>
            </a:lnSpc>
            <a:spcBef>
              <a:spcPct val="0"/>
            </a:spcBef>
            <a:spcAft>
              <a:spcPct val="35000"/>
            </a:spcAft>
            <a:buNone/>
          </a:pPr>
          <a:r>
            <a:rPr lang="en-US" sz="5500" kern="1200"/>
            <a:t>04</a:t>
          </a:r>
        </a:p>
      </dsp:txBody>
      <dsp:txXfrm>
        <a:off x="7339093" y="365762"/>
        <a:ext cx="2265094" cy="108724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32DEDB-247E-B1D1-8652-911C8707EA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F545916-8F9E-5AB7-12E3-F8590A18C2E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50AAD09-1578-44B8-9E4A-FB9491F1E5DB}" type="datetimeFigureOut">
              <a:rPr lang="en-GB" smtClean="0"/>
              <a:t>13/06/2026</a:t>
            </a:fld>
            <a:endParaRPr lang="en-GB"/>
          </a:p>
        </p:txBody>
      </p:sp>
      <p:sp>
        <p:nvSpPr>
          <p:cNvPr id="4" name="Footer Placeholder 3">
            <a:extLst>
              <a:ext uri="{FF2B5EF4-FFF2-40B4-BE49-F238E27FC236}">
                <a16:creationId xmlns:a16="http://schemas.microsoft.com/office/drawing/2014/main" id="{79662034-EB81-EA32-9067-F9C658DC64A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Anyzabel</a:t>
            </a:r>
          </a:p>
        </p:txBody>
      </p:sp>
      <p:sp>
        <p:nvSpPr>
          <p:cNvPr id="5" name="Slide Number Placeholder 4">
            <a:extLst>
              <a:ext uri="{FF2B5EF4-FFF2-40B4-BE49-F238E27FC236}">
                <a16:creationId xmlns:a16="http://schemas.microsoft.com/office/drawing/2014/main" id="{483A6AA1-078B-8E47-1D2B-0A89F9A0B4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FC03759-EDB7-4962-BD08-F0F89D0DD2D0}" type="slidenum">
              <a:rPr lang="en-GB" smtClean="0"/>
              <a:t>‹#›</a:t>
            </a:fld>
            <a:endParaRPr lang="en-GB"/>
          </a:p>
        </p:txBody>
      </p:sp>
    </p:spTree>
    <p:extLst>
      <p:ext uri="{BB962C8B-B14F-4D97-AF65-F5344CB8AC3E}">
        <p14:creationId xmlns:p14="http://schemas.microsoft.com/office/powerpoint/2010/main" val="4011780751"/>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3A6E41-E732-4959-922A-616C90E42580}" type="datetimeFigureOut">
              <a:rPr lang="en-GB" smtClean="0"/>
              <a:t>13/06/2026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Anyzabel</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B9D6A6-107E-4AFA-92A1-4E3B9E058D94}" type="slidenum">
              <a:rPr lang="en-GB" smtClean="0"/>
              <a:t>‹#›</a:t>
            </a:fld>
            <a:endParaRPr lang="en-GB"/>
          </a:p>
        </p:txBody>
      </p:sp>
    </p:spTree>
    <p:extLst>
      <p:ext uri="{BB962C8B-B14F-4D97-AF65-F5344CB8AC3E}">
        <p14:creationId xmlns:p14="http://schemas.microsoft.com/office/powerpoint/2010/main" val="2693243649"/>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Footer Placeholder 3"/>
          <p:cNvSpPr>
            <a:spLocks noGrp="1"/>
          </p:cNvSpPr>
          <p:nvPr>
            <p:ph type="ftr" sz="quarter" idx="4"/>
          </p:nvPr>
        </p:nvSpPr>
        <p:spPr/>
        <p:txBody>
          <a:bodyPr/>
          <a:lstStyle/>
          <a:p>
            <a:r>
              <a:rPr lang="en-GB"/>
              <a:t>Anyzabel</a:t>
            </a:r>
          </a:p>
        </p:txBody>
      </p:sp>
    </p:spTree>
    <p:extLst>
      <p:ext uri="{BB962C8B-B14F-4D97-AF65-F5344CB8AC3E}">
        <p14:creationId xmlns:p14="http://schemas.microsoft.com/office/powerpoint/2010/main" val="1544064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5" name="Footer Placeholder 4">
            <a:extLst>
              <a:ext uri="{FF2B5EF4-FFF2-40B4-BE49-F238E27FC236}">
                <a16:creationId xmlns:a16="http://schemas.microsoft.com/office/drawing/2014/main" id="{536AD997-9AE3-5039-CBD3-33429B5932C6}"/>
              </a:ext>
            </a:extLst>
          </p:cNvPr>
          <p:cNvSpPr>
            <a:spLocks noGrp="1"/>
          </p:cNvSpPr>
          <p:nvPr>
            <p:ph type="ftr" sz="quarter" idx="4"/>
          </p:nvPr>
        </p:nvSpPr>
        <p:spPr/>
        <p:txBody>
          <a:bodyPr/>
          <a:lstStyle/>
          <a:p>
            <a:r>
              <a:rPr lang="en-GB"/>
              <a:t>Anyzabel</a:t>
            </a:r>
          </a:p>
        </p:txBody>
      </p:sp>
    </p:spTree>
    <p:extLst>
      <p:ext uri="{BB962C8B-B14F-4D97-AF65-F5344CB8AC3E}">
        <p14:creationId xmlns:p14="http://schemas.microsoft.com/office/powerpoint/2010/main" val="1075896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5" name="Footer Placeholder 4">
            <a:extLst>
              <a:ext uri="{FF2B5EF4-FFF2-40B4-BE49-F238E27FC236}">
                <a16:creationId xmlns:a16="http://schemas.microsoft.com/office/drawing/2014/main" id="{944711B1-F196-D71F-F7B9-B10B7EC82F8A}"/>
              </a:ext>
            </a:extLst>
          </p:cNvPr>
          <p:cNvSpPr>
            <a:spLocks noGrp="1"/>
          </p:cNvSpPr>
          <p:nvPr>
            <p:ph type="ftr" sz="quarter" idx="4"/>
          </p:nvPr>
        </p:nvSpPr>
        <p:spPr/>
        <p:txBody>
          <a:bodyPr/>
          <a:lstStyle/>
          <a:p>
            <a:r>
              <a:rPr lang="en-GB"/>
              <a:t>Anyzabel</a:t>
            </a:r>
          </a:p>
        </p:txBody>
      </p:sp>
    </p:spTree>
    <p:extLst>
      <p:ext uri="{BB962C8B-B14F-4D97-AF65-F5344CB8AC3E}">
        <p14:creationId xmlns:p14="http://schemas.microsoft.com/office/powerpoint/2010/main" val="2347891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5" name="Footer Placeholder 4">
            <a:extLst>
              <a:ext uri="{FF2B5EF4-FFF2-40B4-BE49-F238E27FC236}">
                <a16:creationId xmlns:a16="http://schemas.microsoft.com/office/drawing/2014/main" id="{D34D3C27-ED54-66FA-8063-B61B475122E3}"/>
              </a:ext>
            </a:extLst>
          </p:cNvPr>
          <p:cNvSpPr>
            <a:spLocks noGrp="1"/>
          </p:cNvSpPr>
          <p:nvPr>
            <p:ph type="ftr" sz="quarter" idx="4"/>
          </p:nvPr>
        </p:nvSpPr>
        <p:spPr/>
        <p:txBody>
          <a:bodyPr/>
          <a:lstStyle/>
          <a:p>
            <a:r>
              <a:rPr lang="en-GB"/>
              <a:t>Anyzabel</a:t>
            </a:r>
          </a:p>
        </p:txBody>
      </p:sp>
    </p:spTree>
    <p:extLst>
      <p:ext uri="{BB962C8B-B14F-4D97-AF65-F5344CB8AC3E}">
        <p14:creationId xmlns:p14="http://schemas.microsoft.com/office/powerpoint/2010/main" val="32772215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444479B-705B-4489-957E-7E8A228BDFA0}" type="datetime1">
              <a:rPr lang="en-US" smtClean="0"/>
              <a:t>6/13/2026</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dirty="0"/>
          </a:p>
        </p:txBody>
      </p:sp>
      <p:sp>
        <p:nvSpPr>
          <p:cNvPr id="6" name="Slide Number Placeholder 5"/>
          <p:cNvSpPr>
            <a:spLocks noGrp="1"/>
          </p:cNvSpPr>
          <p:nvPr>
            <p:ph type="sldNum" sz="quarter" idx="12"/>
          </p:nvPr>
        </p:nvSpPr>
        <p:spPr>
          <a:xfrm>
            <a:off x="9924392" y="134930"/>
            <a:ext cx="811019" cy="503578"/>
          </a:xfrm>
        </p:spPr>
        <p:txBody>
          <a:bodyPr/>
          <a:lstStyle/>
          <a:p>
            <a:fld id="{70C12960-6E85-460F-B6E3-5B82CB31AF3D}"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25326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lvl1pPr>
              <a:defRPr sz="1200"/>
            </a:lvl1pPr>
          </a:lstStyle>
          <a:p>
            <a:fld id="{9F89F774-3FA6-43B8-9241-99959C8FD463}" type="datetime1">
              <a:rPr lang="en-US" smtClean="0"/>
              <a:t>6/13/2026</a:t>
            </a:fld>
            <a:endParaRPr lang="en-US"/>
          </a:p>
        </p:txBody>
      </p:sp>
      <p:sp>
        <p:nvSpPr>
          <p:cNvPr id="5" name="Footer Placeholder 4"/>
          <p:cNvSpPr>
            <a:spLocks noGrp="1"/>
          </p:cNvSpPr>
          <p:nvPr>
            <p:ph type="ftr" sz="quarter" idx="11"/>
          </p:nvPr>
        </p:nvSpPr>
        <p:spPr/>
        <p:txBody>
          <a:bodyPr/>
          <a:lstStyle>
            <a:lvl1pPr>
              <a:defRPr sz="1200"/>
            </a:lvl1p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950502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hasCustomPrompt="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F9504452-5DCC-4FE2-A5C9-8A5EF6714D65}" type="datetime1">
              <a:rPr lang="en-US" smtClean="0"/>
              <a:t>6/13/2026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95738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579ABC2-0180-4F3A-A895-A85BC724D472}" type="datetime1">
              <a:rPr lang="en-US" smtClean="0"/>
              <a:t>6/13/2026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593381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AEEA9BA-4E8F-439E-BEA4-91FBA01E3F5F}" type="datetime1">
              <a:rPr lang="en-US" smtClean="0"/>
              <a:t>6/13/2026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0C12960-6E85-460F-B6E3-5B82CB31AF3D}"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860124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E15BF18-0007-481C-AA29-413124BC3EE7}" type="datetime1">
              <a:rPr lang="en-US" smtClean="0"/>
              <a:t>6/13/2026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0C12960-6E85-460F-B6E3-5B82CB31AF3D}"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356656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BE9870-3748-43AD-B547-02A075CB4A1D}" type="datetime1">
              <a:rPr lang="en-US" smtClean="0"/>
              <a:t>6/13/2026</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802690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58E7897-33C5-4F1A-9307-D068E37F3DC7}" type="datetime1">
              <a:rPr lang="en-US" smtClean="0"/>
              <a:t>6/13/2026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881003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82E171BA-CC09-47C8-A6DF-F5C5CB59CEEC}" type="datetime1">
              <a:rPr lang="en-US" smtClean="0"/>
              <a:t>6/13/2026</a:t>
            </a:fld>
            <a:endParaRPr lang="en-US"/>
          </a:p>
        </p:txBody>
      </p:sp>
      <p:sp>
        <p:nvSpPr>
          <p:cNvPr id="6" name="Footer Placeholder 5"/>
          <p:cNvSpPr>
            <a:spLocks noGrp="1"/>
          </p:cNvSpPr>
          <p:nvPr>
            <p:ph type="ftr" sz="quarter" idx="11"/>
          </p:nvPr>
        </p:nvSpPr>
        <p:spPr>
          <a:xfrm>
            <a:off x="1125300" y="318640"/>
            <a:ext cx="4877818" cy="320931"/>
          </a:xfrm>
        </p:spPr>
        <p:txBody>
          <a:bodyPr/>
          <a:lstStyle/>
          <a:p>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70C12960-6E85-460F-B6E3-5B82CB31AF3D}"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81137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07B66AD-7C08-490A-ADA4-B47E10FB2407}" type="datetime1">
              <a:rPr lang="en-US" smtClean="0"/>
              <a:t>6/13/2026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37601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5B95027-4255-49E7-9841-CD21BCC99996}" type="datetime1">
              <a:rPr lang="en-US" smtClean="0"/>
              <a:t>6/13/2026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22074972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1594349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7DA38F49-B3E2-4BF0-BEC7-C30D34ABBB8D}" type="datetime1">
              <a:rPr lang="en-US" smtClean="0"/>
              <a:t>6/13/2026</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70C12960-6E85-460F-B6E3-5B82CB31AF3D}" type="slidenum">
              <a:rPr lang="en-US" smtClean="0"/>
              <a:t>‹#›</a:t>
            </a:fld>
            <a:endParaRPr lang="en-US"/>
          </a:p>
        </p:txBody>
      </p:sp>
    </p:spTree>
    <p:extLst>
      <p:ext uri="{BB962C8B-B14F-4D97-AF65-F5344CB8AC3E}">
        <p14:creationId xmlns:p14="http://schemas.microsoft.com/office/powerpoint/2010/main" val="541206326"/>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Lst>
  <p:hf sldNum="0" hdr="0" ftr="0" dt="0"/>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jp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2.emf"/><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hyperlink" Target="https://www.youtube.com/watch?v=j-ZAVHk5SaU"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8" Type="http://schemas.openxmlformats.org/officeDocument/2006/relationships/hyperlink" Target="https://sg-link.byteoversea.com/?target=https%3A%2F%2Fwww.microsoft.com%2Fen-gb%2Fmicrosoft-teams%2Fscreen-sharing&amp;scene=im&amp;aid=495671&amp;lang=en-GB" TargetMode="External"/><Relationship Id="rId3" Type="http://schemas.openxmlformats.org/officeDocument/2006/relationships/hyperlink" Target="https://sg-link.byteoversea.com/?target=https%3A%2F%2Fwww.cqc.org.uk&amp;scene=im&amp;aid=495671&amp;lang=en-GB" TargetMode="External"/><Relationship Id="rId7" Type="http://schemas.openxmlformats.org/officeDocument/2006/relationships/hyperlink" Target="https://sg-link.byteoversea.com/?target=https%3A%2F%2Fwww.microsoft.com%2Fen-gb%2Fmicrosoft-teams%2Fcollaboration%3Fmsockid%3D0d0a194bf6e265b908160e2ef7de64f5&amp;scene=im&amp;aid=495671&amp;lang=en-GB" TargetMode="External"/><Relationship Id="rId12" Type="http://schemas.openxmlformats.org/officeDocument/2006/relationships/hyperlink" Target="https://sg-link.byteoversea.com/?target=https%3A%2F%2Fsupport.microsoft.com%2Fen-US%2Fteams%2Ffiles%2Fshare-files-in-microsoft-teams&amp;scene=im&amp;aid=495671&amp;lang=en-GB" TargetMode="External"/><Relationship Id="rId2" Type="http://schemas.openxmlformats.org/officeDocument/2006/relationships/hyperlink" Target="https://sg-link.byteoversea.com/?target=https%3A%2F%2Fwww.birdie.care%2Fblog%2Fdaily-care-notes-examples&amp;scene=im&amp;aid=495671&amp;lang=en-GB" TargetMode="External"/><Relationship Id="rId1" Type="http://schemas.openxmlformats.org/officeDocument/2006/relationships/slideLayout" Target="../slideLayouts/slideLayout2.xml"/><Relationship Id="rId6" Type="http://schemas.openxmlformats.org/officeDocument/2006/relationships/hyperlink" Target="https://sg-link.byteoversea.com/?target=https%3A%2F%2Fwww.theknowledgeacademy.com%2Fblog%2Fwhat-is-microsoft-word%2F&amp;scene=im&amp;aid=495671&amp;lang=en-GB" TargetMode="External"/><Relationship Id="rId11" Type="http://schemas.openxmlformats.org/officeDocument/2006/relationships/hyperlink" Target="https://sg-link.byteoversea.com/?target=https%3A%2F%2Fsupport.microsoft.com%2Fen-gb%2Foffice%2Fintroducing-microsoft-teams-59b4cf2f-84ef-4a41-860a-37d3b9af09d3&amp;scene=im&amp;aid=495671&amp;lang=en-GB" TargetMode="External"/><Relationship Id="rId5" Type="http://schemas.openxmlformats.org/officeDocument/2006/relationships/hyperlink" Target="https://sg-link.byteoversea.com/?target=https%3A%2F%2Fuk.indeed.com%2Fcareer-advice%2Fcareer-development%2Fstaff-communications&amp;scene=im&amp;aid=495671&amp;lang=en-GB" TargetMode="External"/><Relationship Id="rId10" Type="http://schemas.openxmlformats.org/officeDocument/2006/relationships/hyperlink" Target="https://sg-link.byteoversea.com/?target=https%3A%2F%2Fsupport.microsoft.com%2Fexcel&amp;scene=im&amp;aid=495671&amp;lang=en-GB" TargetMode="External"/><Relationship Id="rId4" Type="http://schemas.openxmlformats.org/officeDocument/2006/relationships/hyperlink" Target="https://sg-link.byteoversea.com/?target=https%3A%2F%2Fwww.computerhope.com%2Fjargon%2Fm%2Fmicrosoft-word.htm&amp;scene=im&amp;aid=495671&amp;lang=en-GB" TargetMode="External"/><Relationship Id="rId9" Type="http://schemas.openxmlformats.org/officeDocument/2006/relationships/hyperlink" Target="https://sg-link.byteoversea.com/?target=https%3A%2F%2Fwww.microsoft.com%2Fen-gb%2Fmicrosoft-365%2Fonedrive%2Fonline-cloud-storage&amp;scene=im&amp;aid=495671&amp;lang=en-GB"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sg-link.byteoversea.com/?target=https%3A%2F%2Fwww.theaccessgroup.com%2Fen-gb%2Fblog%2Fhsc-confidentiality-in-health-and-social-care%2F&amp;scene=im&amp;aid=495671&amp;lang=en-GB" TargetMode="External"/><Relationship Id="rId3" Type="http://schemas.openxmlformats.org/officeDocument/2006/relationships/hyperlink" Target="https://sg-link.byteoversea.com/?target=https%3A%2F%2Fwww.ncsc.gov.uk%2F&amp;scene=im&amp;aid=495671&amp;lang=en-GB" TargetMode="External"/><Relationship Id="rId7" Type="http://schemas.openxmlformats.org/officeDocument/2006/relationships/hyperlink" Target="https://sg-link.byteoversea.com/?target=https%3A%2F%2Fwww.syscom.co.uk%2Fnews%2Fexploring-the-benefits-of-microsoft-teams-for-business&amp;scene=im&amp;aid=495671&amp;lang=en-GB" TargetMode="External"/><Relationship Id="rId2" Type="http://schemas.openxmlformats.org/officeDocument/2006/relationships/hyperlink" Target="https://sg-link.byteoversea.com/?target=https%3A%2F%2Fsupport.microsoft.com%2Fen-us%2Foffice%2Fshow-your-screen-during-a-meeting-90c84e5a-b6fe-4ed4-9687-5923d230d3a7&amp;scene=im&amp;aid=495671&amp;lang=en-GB" TargetMode="External"/><Relationship Id="rId1" Type="http://schemas.openxmlformats.org/officeDocument/2006/relationships/slideLayout" Target="../slideLayouts/slideLayout2.xml"/><Relationship Id="rId6" Type="http://schemas.openxmlformats.org/officeDocument/2006/relationships/hyperlink" Target="https://sg-link.byteoversea.com/?target=https%3A%2F%2Fwww.nimble.com%2Fblog%2Femail-security-awareness-10-tips-to-keep-your-inbox-safe%2F&amp;scene=im&amp;aid=495671&amp;lang=en-GB" TargetMode="External"/><Relationship Id="rId5" Type="http://schemas.openxmlformats.org/officeDocument/2006/relationships/hyperlink" Target="https://sg-link.byteoversea.com/?target=https%3A%2F%2Fwww.england.nhs.uk&amp;scene=im&amp;aid=495671&amp;lang=en-GB" TargetMode="External"/><Relationship Id="rId4" Type="http://schemas.openxmlformats.org/officeDocument/2006/relationships/hyperlink" Target="https://sg-link.byteoversea.com/?target=https%3A%2F%2Fwww.england.nhs.uk%2Flong-read%2Fmicrosoft-teams-and-remote-working%2F&amp;scene=im&amp;aid=495671&amp;lang=en-G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BE7E3-8CD5-AAE5-1773-B47CA9AF6530}"/>
              </a:ext>
            </a:extLst>
          </p:cNvPr>
          <p:cNvSpPr>
            <a:spLocks noGrp="1"/>
          </p:cNvSpPr>
          <p:nvPr>
            <p:ph type="ctrTitle"/>
          </p:nvPr>
        </p:nvSpPr>
        <p:spPr>
          <a:xfrm>
            <a:off x="1452616" y="962902"/>
            <a:ext cx="4176384" cy="2380828"/>
          </a:xfrm>
        </p:spPr>
        <p:txBody>
          <a:bodyPr>
            <a:normAutofit/>
          </a:bodyPr>
          <a:lstStyle/>
          <a:p>
            <a:r>
              <a:rPr lang="en-GB" sz="4800" dirty="0"/>
              <a:t>Health and Social Care </a:t>
            </a:r>
          </a:p>
        </p:txBody>
      </p:sp>
      <p:sp>
        <p:nvSpPr>
          <p:cNvPr id="3" name="Subtitle 2">
            <a:extLst>
              <a:ext uri="{FF2B5EF4-FFF2-40B4-BE49-F238E27FC236}">
                <a16:creationId xmlns:a16="http://schemas.microsoft.com/office/drawing/2014/main" id="{CB496E42-FFF4-F4D4-6A70-3B5234C3FE1F}"/>
              </a:ext>
            </a:extLst>
          </p:cNvPr>
          <p:cNvSpPr>
            <a:spLocks noGrp="1"/>
          </p:cNvSpPr>
          <p:nvPr>
            <p:ph type="subTitle" idx="1"/>
          </p:nvPr>
        </p:nvSpPr>
        <p:spPr>
          <a:xfrm>
            <a:off x="1452617" y="3531204"/>
            <a:ext cx="4171479" cy="1610643"/>
          </a:xfrm>
        </p:spPr>
        <p:txBody>
          <a:bodyPr>
            <a:normAutofit/>
          </a:bodyPr>
          <a:lstStyle/>
          <a:p>
            <a:pPr>
              <a:lnSpc>
                <a:spcPct val="110000"/>
              </a:lnSpc>
            </a:pPr>
            <a:r>
              <a:rPr lang="en-GB" sz="1200" dirty="0"/>
              <a:t>Module: Digital Skills and Research Methods LCH4007/ </a:t>
            </a:r>
            <a:r>
              <a:rPr lang="en-GB" sz="1200"/>
              <a:t>Aliyuda</a:t>
            </a:r>
            <a:r>
              <a:rPr lang="en-GB" sz="1200" dirty="0"/>
              <a:t> Ali </a:t>
            </a:r>
          </a:p>
          <a:p>
            <a:pPr>
              <a:lnSpc>
                <a:spcPct val="110000"/>
              </a:lnSpc>
            </a:pPr>
            <a:r>
              <a:rPr lang="en-GB" sz="1200" dirty="0"/>
              <a:t>Group Members: Anyzabel Das Neves – 2542803, Karla Esmeralda Rodriguez de Romero – 2435930, Juliet Harrison – 2541296,  Klaudie </a:t>
            </a:r>
            <a:r>
              <a:rPr lang="en-GB" sz="1200"/>
              <a:t>Balazova</a:t>
            </a:r>
            <a:r>
              <a:rPr lang="en-GB" sz="1200" dirty="0"/>
              <a:t> – 2542629, </a:t>
            </a:r>
            <a:r>
              <a:rPr lang="en-GB" sz="1200"/>
              <a:t>HalleBerry</a:t>
            </a:r>
            <a:r>
              <a:rPr lang="en-GB" sz="1200" dirty="0"/>
              <a:t> </a:t>
            </a:r>
            <a:r>
              <a:rPr lang="en-GB" sz="1200"/>
              <a:t>Owiredua</a:t>
            </a:r>
            <a:r>
              <a:rPr lang="en-GB" sz="1200" dirty="0"/>
              <a:t> Boadi -  2539714</a:t>
            </a:r>
          </a:p>
          <a:p>
            <a:pPr>
              <a:lnSpc>
                <a:spcPct val="110000"/>
              </a:lnSpc>
            </a:pPr>
            <a:endParaRPr lang="en-GB" sz="1200" dirty="0"/>
          </a:p>
        </p:txBody>
      </p:sp>
      <p:pic>
        <p:nvPicPr>
          <p:cNvPr id="7" name="Graphic 6" descr="Stethoscope">
            <a:extLst>
              <a:ext uri="{FF2B5EF4-FFF2-40B4-BE49-F238E27FC236}">
                <a16:creationId xmlns:a16="http://schemas.microsoft.com/office/drawing/2014/main" id="{708D3560-12EE-1CCF-63CC-C3D142FCFC5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244251" y="805583"/>
            <a:ext cx="4660762" cy="4660762"/>
          </a:xfrm>
          <a:prstGeom prst="rect">
            <a:avLst/>
          </a:prstGeom>
        </p:spPr>
      </p:pic>
    </p:spTree>
    <p:extLst>
      <p:ext uri="{BB962C8B-B14F-4D97-AF65-F5344CB8AC3E}">
        <p14:creationId xmlns:p14="http://schemas.microsoft.com/office/powerpoint/2010/main" val="347737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31" presetClass="entr" presetSubtype="0" fill="hold" grpId="0" nodeType="withEffect">
                                  <p:stCondLst>
                                    <p:cond delay="150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2"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3" dur="1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150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014BF94-4DFC-4A65-99BF-76277891E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255C7B1-10DA-4D61-B560-5E1F081B3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F8198B-9D83-2E84-2225-EF09C967FE07}"/>
              </a:ext>
            </a:extLst>
          </p:cNvPr>
          <p:cNvSpPr>
            <a:spLocks noGrp="1"/>
          </p:cNvSpPr>
          <p:nvPr>
            <p:ph type="title"/>
          </p:nvPr>
        </p:nvSpPr>
        <p:spPr>
          <a:xfrm>
            <a:off x="1121028" y="948706"/>
            <a:ext cx="4507707" cy="1049235"/>
          </a:xfrm>
        </p:spPr>
        <p:txBody>
          <a:bodyPr>
            <a:normAutofit/>
          </a:bodyPr>
          <a:lstStyle/>
          <a:p>
            <a:r>
              <a:rPr lang="en-GB" dirty="0"/>
              <a:t>Staff Communication </a:t>
            </a:r>
          </a:p>
        </p:txBody>
      </p:sp>
      <p:pic>
        <p:nvPicPr>
          <p:cNvPr id="14" name="Picture 13">
            <a:extLst>
              <a:ext uri="{FF2B5EF4-FFF2-40B4-BE49-F238E27FC236}">
                <a16:creationId xmlns:a16="http://schemas.microsoft.com/office/drawing/2014/main" id="{88C29B8B-A62C-43CE-92FF-12EAA1D01B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6" t="474" r="60419" b="36564"/>
          <a:stretch/>
        </p:blipFill>
        <p:spPr>
          <a:xfrm>
            <a:off x="1125460" y="643464"/>
            <a:ext cx="4526280" cy="155448"/>
          </a:xfrm>
          <a:prstGeom prst="rect">
            <a:avLst/>
          </a:prstGeom>
          <a:noFill/>
          <a:ln>
            <a:noFill/>
          </a:ln>
        </p:spPr>
      </p:pic>
      <p:sp>
        <p:nvSpPr>
          <p:cNvPr id="3" name="Content Placeholder 2">
            <a:extLst>
              <a:ext uri="{FF2B5EF4-FFF2-40B4-BE49-F238E27FC236}">
                <a16:creationId xmlns:a16="http://schemas.microsoft.com/office/drawing/2014/main" id="{005D0609-21BB-9B9D-F880-3D697D31F11F}"/>
              </a:ext>
            </a:extLst>
          </p:cNvPr>
          <p:cNvSpPr>
            <a:spLocks noGrp="1"/>
          </p:cNvSpPr>
          <p:nvPr>
            <p:ph idx="1"/>
          </p:nvPr>
        </p:nvSpPr>
        <p:spPr>
          <a:xfrm>
            <a:off x="1121030" y="2167151"/>
            <a:ext cx="4503066" cy="3299194"/>
          </a:xfrm>
        </p:spPr>
        <p:txBody>
          <a:bodyPr>
            <a:normAutofit/>
          </a:bodyPr>
          <a:lstStyle/>
          <a:p>
            <a:pPr marL="0" indent="0">
              <a:buNone/>
            </a:pPr>
            <a:r>
              <a:rPr lang="en-GB"/>
              <a:t>Staff communication means sharing important information with colleagues, so everyone knows what is happening. This can include handovers, updates, meetings, and quick messages between staff members. </a:t>
            </a:r>
            <a:r>
              <a:rPr lang="en-GB" i="1"/>
              <a:t>(Indeed UK, n.d.)</a:t>
            </a:r>
            <a:endParaRPr lang="en-GB"/>
          </a:p>
        </p:txBody>
      </p:sp>
      <p:pic>
        <p:nvPicPr>
          <p:cNvPr id="4" name="Graphic 27" descr="Share With Person">
            <a:extLst>
              <a:ext uri="{FF2B5EF4-FFF2-40B4-BE49-F238E27FC236}">
                <a16:creationId xmlns:a16="http://schemas.microsoft.com/office/drawing/2014/main" id="{9C5222F2-B2E5-0459-8E85-105CFC98408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44251" y="805583"/>
            <a:ext cx="4660762" cy="4660762"/>
          </a:xfrm>
          <a:prstGeom prst="rect">
            <a:avLst/>
          </a:prstGeom>
        </p:spPr>
      </p:pic>
      <p:pic>
        <p:nvPicPr>
          <p:cNvPr id="15" name="Picture 14">
            <a:extLst>
              <a:ext uri="{FF2B5EF4-FFF2-40B4-BE49-F238E27FC236}">
                <a16:creationId xmlns:a16="http://schemas.microsoft.com/office/drawing/2014/main" id="{F873EA42-E9E9-4806-A9F6-1718BE38B72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17" name="Straight Connector 16">
            <a:extLst>
              <a:ext uri="{FF2B5EF4-FFF2-40B4-BE49-F238E27FC236}">
                <a16:creationId xmlns:a16="http://schemas.microsoft.com/office/drawing/2014/main" id="{A99D5523-0BC8-4D5A-871C-69C0725E73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44" name="Footer Placeholder 43">
            <a:extLst>
              <a:ext uri="{FF2B5EF4-FFF2-40B4-BE49-F238E27FC236}">
                <a16:creationId xmlns:a16="http://schemas.microsoft.com/office/drawing/2014/main" id="{C1163315-601D-D9BC-42AA-35C97BCC05B5}"/>
              </a:ext>
            </a:extLst>
          </p:cNvPr>
          <p:cNvSpPr>
            <a:spLocks noGrp="1"/>
          </p:cNvSpPr>
          <p:nvPr>
            <p:ph type="ftr" sz="quarter" idx="11"/>
          </p:nvPr>
        </p:nvSpPr>
        <p:spPr/>
        <p:txBody>
          <a:bodyPr/>
          <a:lstStyle/>
          <a:p>
            <a:r>
              <a:rPr lang="en-US"/>
              <a:t>Anyzabel </a:t>
            </a:r>
            <a:endParaRPr lang="en-US" dirty="0"/>
          </a:p>
        </p:txBody>
      </p:sp>
    </p:spTree>
    <p:extLst>
      <p:ext uri="{BB962C8B-B14F-4D97-AF65-F5344CB8AC3E}">
        <p14:creationId xmlns:p14="http://schemas.microsoft.com/office/powerpoint/2010/main" val="3088072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014BF94-4DFC-4A65-99BF-76277891E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255C7B1-10DA-4D61-B560-5E1F081B3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2E25BA-054F-C33C-E294-8DC8BB13D72A}"/>
              </a:ext>
            </a:extLst>
          </p:cNvPr>
          <p:cNvSpPr>
            <a:spLocks noGrp="1"/>
          </p:cNvSpPr>
          <p:nvPr>
            <p:ph type="title"/>
          </p:nvPr>
        </p:nvSpPr>
        <p:spPr>
          <a:xfrm>
            <a:off x="1121028" y="948706"/>
            <a:ext cx="4507707" cy="1049235"/>
          </a:xfrm>
        </p:spPr>
        <p:txBody>
          <a:bodyPr>
            <a:normAutofit/>
          </a:bodyPr>
          <a:lstStyle/>
          <a:p>
            <a:r>
              <a:rPr lang="en-GB"/>
              <a:t>Microsoft Teams </a:t>
            </a:r>
          </a:p>
        </p:txBody>
      </p:sp>
      <p:pic>
        <p:nvPicPr>
          <p:cNvPr id="22" name="Picture 21">
            <a:extLst>
              <a:ext uri="{FF2B5EF4-FFF2-40B4-BE49-F238E27FC236}">
                <a16:creationId xmlns:a16="http://schemas.microsoft.com/office/drawing/2014/main" id="{88C29B8B-A62C-43CE-92FF-12EAA1D01B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60419" b="36564"/>
          <a:stretch/>
        </p:blipFill>
        <p:spPr>
          <a:xfrm>
            <a:off x="1125460" y="643464"/>
            <a:ext cx="4526280" cy="155448"/>
          </a:xfrm>
          <a:prstGeom prst="rect">
            <a:avLst/>
          </a:prstGeom>
          <a:noFill/>
          <a:ln>
            <a:noFill/>
          </a:ln>
        </p:spPr>
      </p:pic>
      <p:sp>
        <p:nvSpPr>
          <p:cNvPr id="3" name="Content Placeholder 2">
            <a:extLst>
              <a:ext uri="{FF2B5EF4-FFF2-40B4-BE49-F238E27FC236}">
                <a16:creationId xmlns:a16="http://schemas.microsoft.com/office/drawing/2014/main" id="{21419F62-D494-36FC-55CF-613AEA25BD3C}"/>
              </a:ext>
            </a:extLst>
          </p:cNvPr>
          <p:cNvSpPr>
            <a:spLocks noGrp="1"/>
          </p:cNvSpPr>
          <p:nvPr>
            <p:ph idx="1"/>
          </p:nvPr>
        </p:nvSpPr>
        <p:spPr>
          <a:xfrm>
            <a:off x="1121030" y="2167151"/>
            <a:ext cx="4503066" cy="3299194"/>
          </a:xfrm>
        </p:spPr>
        <p:txBody>
          <a:bodyPr>
            <a:normAutofit/>
          </a:bodyPr>
          <a:lstStyle/>
          <a:p>
            <a:pPr marL="0" indent="0">
              <a:lnSpc>
                <a:spcPct val="110000"/>
              </a:lnSpc>
              <a:buNone/>
            </a:pPr>
            <a:r>
              <a:rPr lang="en-GB" sz="1700"/>
              <a:t>Is a virtual hub for chat, calls, and shared files, and support staff working on site remotely in one place (NHS England, n.d.).  Is the best tool for staff communication because it allows people to chat, have meetings, make calls, and share files in one place. It helps staff send messages quickly instead of waiting for email replies, which makes communication faster and easier.</a:t>
            </a:r>
            <a:r>
              <a:rPr lang="en-GB" sz="1700" i="1"/>
              <a:t>[syscom.2018]</a:t>
            </a:r>
            <a:endParaRPr lang="en-GB" sz="1700"/>
          </a:p>
        </p:txBody>
      </p:sp>
      <p:pic>
        <p:nvPicPr>
          <p:cNvPr id="12" name="Graphic 11" descr="Laptop Secure">
            <a:extLst>
              <a:ext uri="{FF2B5EF4-FFF2-40B4-BE49-F238E27FC236}">
                <a16:creationId xmlns:a16="http://schemas.microsoft.com/office/drawing/2014/main" id="{418C2CA6-5F68-6E23-678F-A2AD84F8857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44251" y="805583"/>
            <a:ext cx="4660762" cy="4660762"/>
          </a:xfrm>
          <a:prstGeom prst="rect">
            <a:avLst/>
          </a:prstGeom>
        </p:spPr>
      </p:pic>
      <p:pic>
        <p:nvPicPr>
          <p:cNvPr id="23" name="Picture 22">
            <a:extLst>
              <a:ext uri="{FF2B5EF4-FFF2-40B4-BE49-F238E27FC236}">
                <a16:creationId xmlns:a16="http://schemas.microsoft.com/office/drawing/2014/main" id="{F873EA42-E9E9-4806-A9F6-1718BE38B72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25" name="Straight Connector 24">
            <a:extLst>
              <a:ext uri="{FF2B5EF4-FFF2-40B4-BE49-F238E27FC236}">
                <a16:creationId xmlns:a16="http://schemas.microsoft.com/office/drawing/2014/main" id="{A99D5523-0BC8-4D5A-871C-69C0725E73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7EF92521-FE56-531E-00EA-384D4539CE50}"/>
              </a:ext>
            </a:extLst>
          </p:cNvPr>
          <p:cNvSpPr>
            <a:spLocks noGrp="1"/>
          </p:cNvSpPr>
          <p:nvPr>
            <p:ph type="ftr" sz="quarter" idx="11"/>
          </p:nvPr>
        </p:nvSpPr>
        <p:spPr/>
        <p:txBody>
          <a:bodyPr/>
          <a:lstStyle/>
          <a:p>
            <a:r>
              <a:rPr lang="en-US"/>
              <a:t>Anyzabel</a:t>
            </a:r>
            <a:endParaRPr lang="en-US" dirty="0"/>
          </a:p>
        </p:txBody>
      </p:sp>
    </p:spTree>
    <p:extLst>
      <p:ext uri="{BB962C8B-B14F-4D97-AF65-F5344CB8AC3E}">
        <p14:creationId xmlns:p14="http://schemas.microsoft.com/office/powerpoint/2010/main" val="42296477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C9B0234-D5A0-6809-8EE2-B9F162D9D277}"/>
              </a:ext>
            </a:extLst>
          </p:cNvPr>
          <p:cNvSpPr>
            <a:spLocks noGrp="1"/>
          </p:cNvSpPr>
          <p:nvPr>
            <p:ph type="body" idx="1"/>
          </p:nvPr>
        </p:nvSpPr>
        <p:spPr>
          <a:xfrm>
            <a:off x="949057" y="641674"/>
            <a:ext cx="5157787" cy="823912"/>
          </a:xfrm>
        </p:spPr>
        <p:txBody>
          <a:bodyPr/>
          <a:lstStyle/>
          <a:p>
            <a:r>
              <a:rPr lang="en-GB" dirty="0">
                <a:solidFill>
                  <a:schemeClr val="tx1"/>
                </a:solidFill>
              </a:rPr>
              <a:t>Advantages </a:t>
            </a:r>
          </a:p>
        </p:txBody>
      </p:sp>
      <p:sp>
        <p:nvSpPr>
          <p:cNvPr id="4" name="Content Placeholder 3">
            <a:extLst>
              <a:ext uri="{FF2B5EF4-FFF2-40B4-BE49-F238E27FC236}">
                <a16:creationId xmlns:a16="http://schemas.microsoft.com/office/drawing/2014/main" id="{EC10F7F6-3E7D-0C04-81DD-660051B60E39}"/>
              </a:ext>
            </a:extLst>
          </p:cNvPr>
          <p:cNvSpPr>
            <a:spLocks noGrp="1"/>
          </p:cNvSpPr>
          <p:nvPr>
            <p:ph sz="half" idx="2"/>
          </p:nvPr>
        </p:nvSpPr>
        <p:spPr>
          <a:xfrm>
            <a:off x="949057" y="2600375"/>
            <a:ext cx="4645152" cy="2493876"/>
          </a:xfrm>
        </p:spPr>
        <p:txBody>
          <a:bodyPr>
            <a:normAutofit lnSpcReduction="10000"/>
          </a:bodyPr>
          <a:lstStyle/>
          <a:p>
            <a:pPr fontAlgn="base"/>
            <a:r>
              <a:rPr lang="en-GB" dirty="0"/>
              <a:t>Fast communication </a:t>
            </a:r>
            <a:r>
              <a:rPr lang="en-US" dirty="0"/>
              <a:t>​</a:t>
            </a:r>
          </a:p>
          <a:p>
            <a:pPr fontAlgn="base"/>
            <a:r>
              <a:rPr lang="en-GB" dirty="0"/>
              <a:t>Easy group chats and meetings ​</a:t>
            </a:r>
          </a:p>
          <a:p>
            <a:pPr fontAlgn="base"/>
            <a:r>
              <a:rPr lang="en-GB" dirty="0"/>
              <a:t>File sharing in one place </a:t>
            </a:r>
            <a:r>
              <a:rPr lang="en-US" dirty="0"/>
              <a:t>​</a:t>
            </a:r>
          </a:p>
          <a:p>
            <a:pPr fontAlgn="base"/>
            <a:r>
              <a:rPr lang="en-GB" dirty="0"/>
              <a:t>Works on phones, tablets and laptops </a:t>
            </a:r>
            <a:endParaRPr lang="en-US" dirty="0"/>
          </a:p>
          <a:p>
            <a:pPr marL="0" indent="0">
              <a:buNone/>
            </a:pPr>
            <a:endParaRPr lang="en-GB" dirty="0"/>
          </a:p>
        </p:txBody>
      </p:sp>
      <p:sp>
        <p:nvSpPr>
          <p:cNvPr id="5" name="Text Placeholder 4">
            <a:extLst>
              <a:ext uri="{FF2B5EF4-FFF2-40B4-BE49-F238E27FC236}">
                <a16:creationId xmlns:a16="http://schemas.microsoft.com/office/drawing/2014/main" id="{30E28E52-BAEE-96D9-A6E3-C4226DC5BCB0}"/>
              </a:ext>
            </a:extLst>
          </p:cNvPr>
          <p:cNvSpPr>
            <a:spLocks noGrp="1"/>
          </p:cNvSpPr>
          <p:nvPr>
            <p:ph type="body" sz="quarter" idx="3"/>
          </p:nvPr>
        </p:nvSpPr>
        <p:spPr>
          <a:xfrm>
            <a:off x="6096000" y="641674"/>
            <a:ext cx="5183188" cy="823912"/>
          </a:xfrm>
        </p:spPr>
        <p:txBody>
          <a:bodyPr/>
          <a:lstStyle/>
          <a:p>
            <a:r>
              <a:rPr lang="en-GB" dirty="0">
                <a:solidFill>
                  <a:schemeClr val="tx1"/>
                </a:solidFill>
              </a:rPr>
              <a:t>Disadvantages</a:t>
            </a:r>
            <a:r>
              <a:rPr lang="en-GB" dirty="0"/>
              <a:t> </a:t>
            </a:r>
          </a:p>
        </p:txBody>
      </p:sp>
      <p:sp>
        <p:nvSpPr>
          <p:cNvPr id="6" name="Content Placeholder 5">
            <a:extLst>
              <a:ext uri="{FF2B5EF4-FFF2-40B4-BE49-F238E27FC236}">
                <a16:creationId xmlns:a16="http://schemas.microsoft.com/office/drawing/2014/main" id="{4DC91EA5-C561-8CD0-B170-4A3780ABFE7A}"/>
              </a:ext>
            </a:extLst>
          </p:cNvPr>
          <p:cNvSpPr>
            <a:spLocks noGrp="1"/>
          </p:cNvSpPr>
          <p:nvPr>
            <p:ph sz="quarter" idx="4"/>
          </p:nvPr>
        </p:nvSpPr>
        <p:spPr>
          <a:xfrm>
            <a:off x="6096000" y="2185403"/>
            <a:ext cx="4645152" cy="2487193"/>
          </a:xfrm>
        </p:spPr>
        <p:txBody>
          <a:bodyPr>
            <a:normAutofit lnSpcReduction="10000"/>
          </a:bodyPr>
          <a:lstStyle/>
          <a:p>
            <a:pPr fontAlgn="base"/>
            <a:r>
              <a:rPr lang="en-GB" dirty="0"/>
              <a:t>Staff need training to use it properly ​</a:t>
            </a:r>
          </a:p>
          <a:p>
            <a:pPr fontAlgn="base"/>
            <a:r>
              <a:rPr lang="en-GB" dirty="0"/>
              <a:t>Too many messages can become confusing </a:t>
            </a:r>
            <a:r>
              <a:rPr lang="en-US" dirty="0"/>
              <a:t>​</a:t>
            </a:r>
          </a:p>
          <a:p>
            <a:pPr fontAlgn="base"/>
            <a:r>
              <a:rPr lang="en-GB" dirty="0"/>
              <a:t>It depends on people checking it regularly </a:t>
            </a:r>
          </a:p>
          <a:p>
            <a:endParaRPr lang="en-GB" dirty="0"/>
          </a:p>
        </p:txBody>
      </p:sp>
      <p:sp>
        <p:nvSpPr>
          <p:cNvPr id="7" name="Footer Placeholder 6">
            <a:extLst>
              <a:ext uri="{FF2B5EF4-FFF2-40B4-BE49-F238E27FC236}">
                <a16:creationId xmlns:a16="http://schemas.microsoft.com/office/drawing/2014/main" id="{3DE61A47-3A47-0988-2C47-2D944E543183}"/>
              </a:ext>
            </a:extLst>
          </p:cNvPr>
          <p:cNvSpPr>
            <a:spLocks noGrp="1"/>
          </p:cNvSpPr>
          <p:nvPr>
            <p:ph type="ftr" sz="quarter" idx="11"/>
          </p:nvPr>
        </p:nvSpPr>
        <p:spPr/>
        <p:txBody>
          <a:bodyPr/>
          <a:lstStyle/>
          <a:p>
            <a:r>
              <a:rPr lang="en-US"/>
              <a:t>Anyzabel</a:t>
            </a:r>
            <a:endParaRPr lang="en-US" dirty="0"/>
          </a:p>
        </p:txBody>
      </p:sp>
    </p:spTree>
    <p:extLst>
      <p:ext uri="{BB962C8B-B14F-4D97-AF65-F5344CB8AC3E}">
        <p14:creationId xmlns:p14="http://schemas.microsoft.com/office/powerpoint/2010/main" val="35165539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9CC600D-86F3-4B9A-AD13-3908AD1ED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6F17F5E-BFAB-CDFB-D91F-39DE347807BE}"/>
              </a:ext>
            </a:extLst>
          </p:cNvPr>
          <p:cNvSpPr>
            <a:spLocks noGrp="1"/>
          </p:cNvSpPr>
          <p:nvPr>
            <p:ph type="title"/>
          </p:nvPr>
        </p:nvSpPr>
        <p:spPr>
          <a:xfrm>
            <a:off x="1249961" y="1600199"/>
            <a:ext cx="3171432" cy="4297680"/>
          </a:xfrm>
        </p:spPr>
        <p:txBody>
          <a:bodyPr anchor="ctr">
            <a:normAutofit/>
          </a:bodyPr>
          <a:lstStyle/>
          <a:p>
            <a:r>
              <a:rPr lang="en-GB" dirty="0"/>
              <a:t>Staff Training </a:t>
            </a:r>
          </a:p>
        </p:txBody>
      </p:sp>
      <p:pic>
        <p:nvPicPr>
          <p:cNvPr id="12" name="Picture 11">
            <a:extLst>
              <a:ext uri="{FF2B5EF4-FFF2-40B4-BE49-F238E27FC236}">
                <a16:creationId xmlns:a16="http://schemas.microsoft.com/office/drawing/2014/main" id="{3F661271-B15B-4043-B708-1BD7F1D2CB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509892" y="3682213"/>
            <a:ext cx="4288809" cy="142524"/>
          </a:xfrm>
          <a:prstGeom prst="rect">
            <a:avLst/>
          </a:prstGeom>
          <a:noFill/>
          <a:ln>
            <a:noFill/>
          </a:ln>
        </p:spPr>
      </p:pic>
      <p:sp>
        <p:nvSpPr>
          <p:cNvPr id="3" name="Content Placeholder 2">
            <a:extLst>
              <a:ext uri="{FF2B5EF4-FFF2-40B4-BE49-F238E27FC236}">
                <a16:creationId xmlns:a16="http://schemas.microsoft.com/office/drawing/2014/main" id="{743F4575-AF8E-F8CB-305B-F28FA1B160DD}"/>
              </a:ext>
            </a:extLst>
          </p:cNvPr>
          <p:cNvSpPr>
            <a:spLocks noGrp="1"/>
          </p:cNvSpPr>
          <p:nvPr>
            <p:ph idx="1"/>
          </p:nvPr>
        </p:nvSpPr>
        <p:spPr>
          <a:xfrm>
            <a:off x="4976636" y="1600199"/>
            <a:ext cx="6078218" cy="4297680"/>
          </a:xfrm>
        </p:spPr>
        <p:txBody>
          <a:bodyPr anchor="ctr">
            <a:normAutofit/>
          </a:bodyPr>
          <a:lstStyle/>
          <a:p>
            <a:pPr marL="0" indent="0">
              <a:buNone/>
            </a:pPr>
            <a:r>
              <a:rPr lang="en-GB" dirty="0"/>
              <a:t>Staff training in a nursing home is when the carers, nurses and administrative personnel are being trained with the information and abilities required to deliver safe efficient care. </a:t>
            </a:r>
          </a:p>
          <a:p>
            <a:pPr marL="0" indent="0">
              <a:buNone/>
            </a:pPr>
            <a:r>
              <a:rPr lang="en-GB" dirty="0"/>
              <a:t> Training could consist of;</a:t>
            </a:r>
          </a:p>
          <a:p>
            <a:r>
              <a:rPr lang="en-GB" dirty="0"/>
              <a:t>Procedures for administering medications</a:t>
            </a:r>
          </a:p>
          <a:p>
            <a:r>
              <a:rPr lang="en-GB" dirty="0"/>
              <a:t>Training on health and safety prevention</a:t>
            </a:r>
          </a:p>
          <a:p>
            <a:r>
              <a:rPr lang="en-GB" dirty="0"/>
              <a:t>Management of infection</a:t>
            </a:r>
          </a:p>
        </p:txBody>
      </p:sp>
      <p:sp>
        <p:nvSpPr>
          <p:cNvPr id="4" name="Footer Placeholder 3">
            <a:extLst>
              <a:ext uri="{FF2B5EF4-FFF2-40B4-BE49-F238E27FC236}">
                <a16:creationId xmlns:a16="http://schemas.microsoft.com/office/drawing/2014/main" id="{2129F498-D8F8-6FF8-DFE9-8DD099832AF6}"/>
              </a:ext>
            </a:extLst>
          </p:cNvPr>
          <p:cNvSpPr>
            <a:spLocks noGrp="1"/>
          </p:cNvSpPr>
          <p:nvPr>
            <p:ph type="ftr" sz="quarter" idx="11"/>
          </p:nvPr>
        </p:nvSpPr>
        <p:spPr/>
        <p:txBody>
          <a:bodyPr/>
          <a:lstStyle/>
          <a:p>
            <a:r>
              <a:rPr lang="en-US"/>
              <a:t>Juliet</a:t>
            </a:r>
            <a:endParaRPr lang="en-US" dirty="0"/>
          </a:p>
        </p:txBody>
      </p:sp>
    </p:spTree>
    <p:extLst>
      <p:ext uri="{BB962C8B-B14F-4D97-AF65-F5344CB8AC3E}">
        <p14:creationId xmlns:p14="http://schemas.microsoft.com/office/powerpoint/2010/main" val="3429466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A9CC600D-86F3-4B9A-AD13-3908AD1ED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itle 1">
            <a:extLst>
              <a:ext uri="{FF2B5EF4-FFF2-40B4-BE49-F238E27FC236}">
                <a16:creationId xmlns:a16="http://schemas.microsoft.com/office/drawing/2014/main" id="{5B27F5A2-06E2-1772-EE27-B58CD14FF193}"/>
              </a:ext>
            </a:extLst>
          </p:cNvPr>
          <p:cNvSpPr>
            <a:spLocks noGrp="1"/>
          </p:cNvSpPr>
          <p:nvPr>
            <p:ph type="title"/>
          </p:nvPr>
        </p:nvSpPr>
        <p:spPr>
          <a:xfrm>
            <a:off x="1249961" y="1600199"/>
            <a:ext cx="3171432" cy="4297680"/>
          </a:xfrm>
          <a:prstGeom prst="rect">
            <a:avLst/>
          </a:prstGeom>
        </p:spPr>
        <p:style>
          <a:lnRef idx="0">
            <a:scrgbClr r="0" g="0" b="0"/>
          </a:lnRef>
          <a:fillRef idx="0">
            <a:scrgbClr r="0" g="0" b="0"/>
          </a:fillRef>
          <a:effectRef idx="0">
            <a:scrgbClr r="0" g="0" b="0"/>
          </a:effectRef>
          <a:fontRef idx="minor">
            <a:schemeClr val="dk1"/>
          </a:fontRef>
        </p:style>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5100"/>
              <a:t>Microsoft Teams </a:t>
            </a:r>
          </a:p>
        </p:txBody>
      </p:sp>
      <p:pic>
        <p:nvPicPr>
          <p:cNvPr id="35" name="Picture 34">
            <a:extLst>
              <a:ext uri="{FF2B5EF4-FFF2-40B4-BE49-F238E27FC236}">
                <a16:creationId xmlns:a16="http://schemas.microsoft.com/office/drawing/2014/main" id="{3F661271-B15B-4043-B708-1BD7F1D2CB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509892" y="3682213"/>
            <a:ext cx="4288809" cy="142524"/>
          </a:xfrm>
          <a:prstGeom prst="rect">
            <a:avLst/>
          </a:prstGeom>
          <a:noFill/>
          <a:ln>
            <a:noFill/>
          </a:ln>
        </p:spPr>
      </p:pic>
      <p:sp>
        <p:nvSpPr>
          <p:cNvPr id="11" name="Content Placeholder 10">
            <a:extLst>
              <a:ext uri="{FF2B5EF4-FFF2-40B4-BE49-F238E27FC236}">
                <a16:creationId xmlns:a16="http://schemas.microsoft.com/office/drawing/2014/main" id="{19B031F4-BE63-0F2D-A4C0-468490150C4C}"/>
              </a:ext>
            </a:extLst>
          </p:cNvPr>
          <p:cNvSpPr>
            <a:spLocks noGrp="1"/>
          </p:cNvSpPr>
          <p:nvPr>
            <p:ph idx="1"/>
          </p:nvPr>
        </p:nvSpPr>
        <p:spPr>
          <a:xfrm>
            <a:off x="4976636" y="1600199"/>
            <a:ext cx="6078218" cy="4297680"/>
          </a:xfrm>
        </p:spPr>
        <p:txBody>
          <a:bodyPr anchor="ctr">
            <a:normAutofit/>
          </a:bodyPr>
          <a:lstStyle/>
          <a:p>
            <a:pPr marL="0" indent="0">
              <a:buNone/>
            </a:pPr>
            <a:r>
              <a:rPr lang="en-GB" dirty="0"/>
              <a:t>Microsoft team is a digital app made by Microsoft to promote communication and teamwork. It supports online meeting and schedule  and sharing of files.</a:t>
            </a:r>
          </a:p>
        </p:txBody>
      </p:sp>
      <p:sp>
        <p:nvSpPr>
          <p:cNvPr id="12" name="Footer Placeholder 11">
            <a:extLst>
              <a:ext uri="{FF2B5EF4-FFF2-40B4-BE49-F238E27FC236}">
                <a16:creationId xmlns:a16="http://schemas.microsoft.com/office/drawing/2014/main" id="{83FD94CA-7CB4-6002-C936-BAD2E29A927A}"/>
              </a:ext>
            </a:extLst>
          </p:cNvPr>
          <p:cNvSpPr>
            <a:spLocks noGrp="1"/>
          </p:cNvSpPr>
          <p:nvPr>
            <p:ph type="ftr" sz="quarter" idx="11"/>
          </p:nvPr>
        </p:nvSpPr>
        <p:spPr/>
        <p:txBody>
          <a:bodyPr/>
          <a:lstStyle/>
          <a:p>
            <a:r>
              <a:rPr lang="en-US"/>
              <a:t>Juliet</a:t>
            </a:r>
            <a:endParaRPr lang="en-US" dirty="0"/>
          </a:p>
        </p:txBody>
      </p:sp>
    </p:spTree>
    <p:extLst>
      <p:ext uri="{BB962C8B-B14F-4D97-AF65-F5344CB8AC3E}">
        <p14:creationId xmlns:p14="http://schemas.microsoft.com/office/powerpoint/2010/main" val="8373146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9CC600D-86F3-4B9A-AD13-3908AD1ED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C270C20-DEE4-A402-FCB4-036AD8EAC0F8}"/>
              </a:ext>
            </a:extLst>
          </p:cNvPr>
          <p:cNvSpPr>
            <a:spLocks noGrp="1"/>
          </p:cNvSpPr>
          <p:nvPr>
            <p:ph type="title"/>
          </p:nvPr>
        </p:nvSpPr>
        <p:spPr>
          <a:xfrm>
            <a:off x="1249961" y="1600199"/>
            <a:ext cx="3171432" cy="4297680"/>
          </a:xfrm>
        </p:spPr>
        <p:txBody>
          <a:bodyPr anchor="ctr">
            <a:normAutofit/>
          </a:bodyPr>
          <a:lstStyle/>
          <a:p>
            <a:r>
              <a:rPr lang="en-GB"/>
              <a:t>Why Microsoft teams is suitable for staff training </a:t>
            </a:r>
            <a:endParaRPr lang="en-GB" dirty="0"/>
          </a:p>
        </p:txBody>
      </p:sp>
      <p:pic>
        <p:nvPicPr>
          <p:cNvPr id="9" name="Picture 8">
            <a:extLst>
              <a:ext uri="{FF2B5EF4-FFF2-40B4-BE49-F238E27FC236}">
                <a16:creationId xmlns:a16="http://schemas.microsoft.com/office/drawing/2014/main" id="{3F661271-B15B-4043-B708-1BD7F1D2CB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509892" y="3682213"/>
            <a:ext cx="4288809" cy="142524"/>
          </a:xfrm>
          <a:prstGeom prst="rect">
            <a:avLst/>
          </a:prstGeom>
          <a:noFill/>
          <a:ln>
            <a:noFill/>
          </a:ln>
        </p:spPr>
      </p:pic>
      <p:sp>
        <p:nvSpPr>
          <p:cNvPr id="3" name="Content Placeholder 2">
            <a:extLst>
              <a:ext uri="{FF2B5EF4-FFF2-40B4-BE49-F238E27FC236}">
                <a16:creationId xmlns:a16="http://schemas.microsoft.com/office/drawing/2014/main" id="{B82B5145-FBC8-FA1D-14F1-0A99E611439A}"/>
              </a:ext>
            </a:extLst>
          </p:cNvPr>
          <p:cNvSpPr>
            <a:spLocks noGrp="1"/>
          </p:cNvSpPr>
          <p:nvPr>
            <p:ph idx="1"/>
          </p:nvPr>
        </p:nvSpPr>
        <p:spPr>
          <a:xfrm>
            <a:off x="4976636" y="1600199"/>
            <a:ext cx="6078218" cy="4297680"/>
          </a:xfrm>
        </p:spPr>
        <p:txBody>
          <a:bodyPr anchor="ctr">
            <a:normAutofit/>
          </a:bodyPr>
          <a:lstStyle/>
          <a:p>
            <a:pPr marL="0" indent="0">
              <a:buNone/>
            </a:pPr>
            <a:r>
              <a:rPr lang="en-GB"/>
              <a:t>Microsoft teams is the best for staff training because it supports videos and audio calls and with this Riverdale. It can easily train staff using live meetings because it can be recorded for the staff that were not able to joint the meeting, so they can later watch the meeting. </a:t>
            </a:r>
          </a:p>
          <a:p>
            <a:pPr marL="0" indent="0">
              <a:buNone/>
            </a:pPr>
            <a:r>
              <a:rPr lang="en-GB"/>
              <a:t>Staff can easily get de access to policies and messages because teams can store these policies and be viewed when ever. </a:t>
            </a:r>
          </a:p>
        </p:txBody>
      </p:sp>
      <p:sp>
        <p:nvSpPr>
          <p:cNvPr id="11" name="Footer Placeholder 10">
            <a:extLst>
              <a:ext uri="{FF2B5EF4-FFF2-40B4-BE49-F238E27FC236}">
                <a16:creationId xmlns:a16="http://schemas.microsoft.com/office/drawing/2014/main" id="{B7F89AB6-B682-EC38-99C3-DE491F65C98E}"/>
              </a:ext>
            </a:extLst>
          </p:cNvPr>
          <p:cNvSpPr>
            <a:spLocks noGrp="1"/>
          </p:cNvSpPr>
          <p:nvPr>
            <p:ph type="ftr" sz="quarter" idx="11"/>
          </p:nvPr>
        </p:nvSpPr>
        <p:spPr/>
        <p:txBody>
          <a:bodyPr/>
          <a:lstStyle/>
          <a:p>
            <a:r>
              <a:rPr lang="en-US"/>
              <a:t>Juliet</a:t>
            </a:r>
            <a:endParaRPr lang="en-US" dirty="0"/>
          </a:p>
        </p:txBody>
      </p:sp>
    </p:spTree>
    <p:extLst>
      <p:ext uri="{BB962C8B-B14F-4D97-AF65-F5344CB8AC3E}">
        <p14:creationId xmlns:p14="http://schemas.microsoft.com/office/powerpoint/2010/main" val="21405930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9CC600D-86F3-4B9A-AD13-3908AD1ED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79591A80-D9BA-285C-EEBD-92C2EA7AFBEC}"/>
              </a:ext>
            </a:extLst>
          </p:cNvPr>
          <p:cNvSpPr>
            <a:spLocks noGrp="1"/>
          </p:cNvSpPr>
          <p:nvPr>
            <p:ph type="title"/>
          </p:nvPr>
        </p:nvSpPr>
        <p:spPr>
          <a:xfrm>
            <a:off x="1249961" y="1600199"/>
            <a:ext cx="3171432" cy="4297680"/>
          </a:xfrm>
        </p:spPr>
        <p:txBody>
          <a:bodyPr anchor="ctr">
            <a:normAutofit/>
          </a:bodyPr>
          <a:lstStyle/>
          <a:p>
            <a:r>
              <a:rPr lang="en-GB" sz="3000"/>
              <a:t>Efficiency and communication </a:t>
            </a:r>
          </a:p>
        </p:txBody>
      </p:sp>
      <p:pic>
        <p:nvPicPr>
          <p:cNvPr id="12" name="Picture 11">
            <a:extLst>
              <a:ext uri="{FF2B5EF4-FFF2-40B4-BE49-F238E27FC236}">
                <a16:creationId xmlns:a16="http://schemas.microsoft.com/office/drawing/2014/main" id="{3F661271-B15B-4043-B708-1BD7F1D2CB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509892" y="3682213"/>
            <a:ext cx="4288809" cy="142524"/>
          </a:xfrm>
          <a:prstGeom prst="rect">
            <a:avLst/>
          </a:prstGeom>
          <a:noFill/>
          <a:ln>
            <a:noFill/>
          </a:ln>
        </p:spPr>
      </p:pic>
      <p:sp>
        <p:nvSpPr>
          <p:cNvPr id="3" name="Content Placeholder 2">
            <a:extLst>
              <a:ext uri="{FF2B5EF4-FFF2-40B4-BE49-F238E27FC236}">
                <a16:creationId xmlns:a16="http://schemas.microsoft.com/office/drawing/2014/main" id="{DF4DD2B2-FDA0-9B40-60B9-00F0A3243A59}"/>
              </a:ext>
            </a:extLst>
          </p:cNvPr>
          <p:cNvSpPr>
            <a:spLocks noGrp="1"/>
          </p:cNvSpPr>
          <p:nvPr>
            <p:ph idx="1"/>
          </p:nvPr>
        </p:nvSpPr>
        <p:spPr>
          <a:xfrm>
            <a:off x="4976636" y="1600199"/>
            <a:ext cx="6078218" cy="4297680"/>
          </a:xfrm>
        </p:spPr>
        <p:txBody>
          <a:bodyPr anchor="ctr">
            <a:normAutofit/>
          </a:bodyPr>
          <a:lstStyle/>
          <a:p>
            <a:pPr marL="0" indent="0">
              <a:buNone/>
            </a:pPr>
            <a:r>
              <a:rPr lang="en-GB" dirty="0"/>
              <a:t>Teams improves efficiency by making comminution faster  and more organised. </a:t>
            </a:r>
          </a:p>
          <a:p>
            <a:r>
              <a:rPr lang="en-GB" dirty="0"/>
              <a:t>During a staff training at Riverdale nursing staff can ask question during the  session.</a:t>
            </a:r>
          </a:p>
          <a:p>
            <a:r>
              <a:rPr lang="en-GB" dirty="0"/>
              <a:t>Staff can massage the trainer afterwards and receive files without looking through mails. It reduce the need for repeated face to face meetings since meetings can be recorded and shared. </a:t>
            </a:r>
          </a:p>
        </p:txBody>
      </p:sp>
      <p:sp>
        <p:nvSpPr>
          <p:cNvPr id="4" name="Footer Placeholder 3">
            <a:extLst>
              <a:ext uri="{FF2B5EF4-FFF2-40B4-BE49-F238E27FC236}">
                <a16:creationId xmlns:a16="http://schemas.microsoft.com/office/drawing/2014/main" id="{AEE8EC0C-0B2A-8644-E303-9DEF574B029D}"/>
              </a:ext>
            </a:extLst>
          </p:cNvPr>
          <p:cNvSpPr>
            <a:spLocks noGrp="1"/>
          </p:cNvSpPr>
          <p:nvPr>
            <p:ph type="ftr" sz="quarter" idx="11"/>
          </p:nvPr>
        </p:nvSpPr>
        <p:spPr/>
        <p:txBody>
          <a:bodyPr/>
          <a:lstStyle/>
          <a:p>
            <a:r>
              <a:rPr lang="en-US"/>
              <a:t>Juliet</a:t>
            </a:r>
            <a:endParaRPr lang="en-US" dirty="0"/>
          </a:p>
        </p:txBody>
      </p:sp>
    </p:spTree>
    <p:extLst>
      <p:ext uri="{BB962C8B-B14F-4D97-AF65-F5344CB8AC3E}">
        <p14:creationId xmlns:p14="http://schemas.microsoft.com/office/powerpoint/2010/main" val="582930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F1DFE-69B8-AC99-E6E2-5B9746CF76AD}"/>
              </a:ext>
            </a:extLst>
          </p:cNvPr>
          <p:cNvSpPr>
            <a:spLocks noGrp="1"/>
          </p:cNvSpPr>
          <p:nvPr>
            <p:ph type="title"/>
          </p:nvPr>
        </p:nvSpPr>
        <p:spPr/>
        <p:txBody>
          <a:bodyPr/>
          <a:lstStyle/>
          <a:p>
            <a:r>
              <a:rPr lang="en-GB" dirty="0"/>
              <a:t>Advantages and Limitations</a:t>
            </a:r>
          </a:p>
        </p:txBody>
      </p:sp>
      <p:sp>
        <p:nvSpPr>
          <p:cNvPr id="3" name="Text Placeholder 2">
            <a:extLst>
              <a:ext uri="{FF2B5EF4-FFF2-40B4-BE49-F238E27FC236}">
                <a16:creationId xmlns:a16="http://schemas.microsoft.com/office/drawing/2014/main" id="{EE2CA1B0-7E80-AFAF-FFAB-780A346B9114}"/>
              </a:ext>
            </a:extLst>
          </p:cNvPr>
          <p:cNvSpPr>
            <a:spLocks noGrp="1"/>
          </p:cNvSpPr>
          <p:nvPr>
            <p:ph type="body" idx="1"/>
          </p:nvPr>
        </p:nvSpPr>
        <p:spPr>
          <a:xfrm>
            <a:off x="1126504" y="1768608"/>
            <a:ext cx="4645152" cy="801943"/>
          </a:xfrm>
        </p:spPr>
        <p:txBody>
          <a:bodyPr/>
          <a:lstStyle/>
          <a:p>
            <a:r>
              <a:rPr lang="en-GB" dirty="0"/>
              <a:t>Advantages </a:t>
            </a:r>
          </a:p>
        </p:txBody>
      </p:sp>
      <p:sp>
        <p:nvSpPr>
          <p:cNvPr id="4" name="Content Placeholder 3">
            <a:extLst>
              <a:ext uri="{FF2B5EF4-FFF2-40B4-BE49-F238E27FC236}">
                <a16:creationId xmlns:a16="http://schemas.microsoft.com/office/drawing/2014/main" id="{AFA0C24D-FBC3-72A2-2BDF-382A521019A6}"/>
              </a:ext>
            </a:extLst>
          </p:cNvPr>
          <p:cNvSpPr>
            <a:spLocks noGrp="1"/>
          </p:cNvSpPr>
          <p:nvPr>
            <p:ph sz="half" idx="2"/>
          </p:nvPr>
        </p:nvSpPr>
        <p:spPr>
          <a:xfrm>
            <a:off x="1126503" y="2817868"/>
            <a:ext cx="4967833" cy="3086795"/>
          </a:xfrm>
        </p:spPr>
        <p:txBody>
          <a:bodyPr>
            <a:normAutofit fontScale="92500" lnSpcReduction="10000"/>
          </a:bodyPr>
          <a:lstStyle/>
          <a:p>
            <a:pPr marL="0" indent="0">
              <a:buNone/>
            </a:pPr>
            <a:r>
              <a:rPr lang="en-GB" dirty="0"/>
              <a:t>"I chose staff training as my workplace task and Microsoft Teams as the best tool because it will allow Riverdale staff to; </a:t>
            </a:r>
          </a:p>
          <a:p>
            <a:pPr marL="342900" indent="-342900"/>
            <a:r>
              <a:rPr lang="en-GB" dirty="0"/>
              <a:t>Join live training and meetings </a:t>
            </a:r>
          </a:p>
          <a:p>
            <a:pPr marL="342900" indent="-342900"/>
            <a:r>
              <a:rPr lang="en-GB" dirty="0"/>
              <a:t>Share documents </a:t>
            </a:r>
          </a:p>
          <a:p>
            <a:pPr marL="342900" indent="-342900"/>
            <a:r>
              <a:rPr lang="en-GB" dirty="0"/>
              <a:t>Questions can be asked during staff training to reduce misinformation.</a:t>
            </a:r>
          </a:p>
          <a:p>
            <a:endParaRPr lang="en-GB" dirty="0"/>
          </a:p>
        </p:txBody>
      </p:sp>
      <p:sp>
        <p:nvSpPr>
          <p:cNvPr id="5" name="Text Placeholder 4">
            <a:extLst>
              <a:ext uri="{FF2B5EF4-FFF2-40B4-BE49-F238E27FC236}">
                <a16:creationId xmlns:a16="http://schemas.microsoft.com/office/drawing/2014/main" id="{B151FD4A-8696-90A2-7D53-511B5FA58776}"/>
              </a:ext>
            </a:extLst>
          </p:cNvPr>
          <p:cNvSpPr>
            <a:spLocks noGrp="1"/>
          </p:cNvSpPr>
          <p:nvPr>
            <p:ph type="body" sz="quarter" idx="3"/>
          </p:nvPr>
        </p:nvSpPr>
        <p:spPr>
          <a:xfrm>
            <a:off x="6094337" y="1768608"/>
            <a:ext cx="4645152" cy="802237"/>
          </a:xfrm>
        </p:spPr>
        <p:txBody>
          <a:bodyPr/>
          <a:lstStyle/>
          <a:p>
            <a:r>
              <a:rPr lang="en-GB" dirty="0"/>
              <a:t>Limitations </a:t>
            </a:r>
          </a:p>
        </p:txBody>
      </p:sp>
      <p:sp>
        <p:nvSpPr>
          <p:cNvPr id="6" name="Content Placeholder 5">
            <a:extLst>
              <a:ext uri="{FF2B5EF4-FFF2-40B4-BE49-F238E27FC236}">
                <a16:creationId xmlns:a16="http://schemas.microsoft.com/office/drawing/2014/main" id="{8CE0522E-08EB-9378-0BDA-BE1570C12D63}"/>
              </a:ext>
            </a:extLst>
          </p:cNvPr>
          <p:cNvSpPr>
            <a:spLocks noGrp="1"/>
          </p:cNvSpPr>
          <p:nvPr>
            <p:ph sz="quarter" idx="4"/>
          </p:nvPr>
        </p:nvSpPr>
        <p:spPr>
          <a:xfrm>
            <a:off x="6094337" y="2971669"/>
            <a:ext cx="4642490" cy="2932995"/>
          </a:xfrm>
        </p:spPr>
        <p:txBody>
          <a:bodyPr>
            <a:normAutofit fontScale="92500" lnSpcReduction="10000"/>
          </a:bodyPr>
          <a:lstStyle/>
          <a:p>
            <a:pPr marL="285750" indent="-285750"/>
            <a:r>
              <a:rPr lang="en-GB" dirty="0"/>
              <a:t>Requires a stable internet connection </a:t>
            </a:r>
          </a:p>
          <a:p>
            <a:pPr marL="285750" indent="-285750"/>
            <a:r>
              <a:rPr lang="en-GB" dirty="0"/>
              <a:t>Some employees might not feel comfortable using digital technology</a:t>
            </a:r>
          </a:p>
          <a:p>
            <a:pPr marL="285750" indent="-285750"/>
            <a:r>
              <a:rPr lang="en-GB" dirty="0"/>
              <a:t>Notifications alerts during sessions can be distracting</a:t>
            </a:r>
          </a:p>
          <a:p>
            <a:pPr marL="0" indent="0">
              <a:buNone/>
            </a:pPr>
            <a:endParaRPr lang="en-GB" dirty="0"/>
          </a:p>
        </p:txBody>
      </p:sp>
      <p:sp>
        <p:nvSpPr>
          <p:cNvPr id="7" name="Footer Placeholder 6">
            <a:extLst>
              <a:ext uri="{FF2B5EF4-FFF2-40B4-BE49-F238E27FC236}">
                <a16:creationId xmlns:a16="http://schemas.microsoft.com/office/drawing/2014/main" id="{A572A8A7-D94C-D14C-7F6A-44D4E7D4F7BE}"/>
              </a:ext>
            </a:extLst>
          </p:cNvPr>
          <p:cNvSpPr>
            <a:spLocks noGrp="1"/>
          </p:cNvSpPr>
          <p:nvPr>
            <p:ph type="ftr" sz="quarter" idx="11"/>
          </p:nvPr>
        </p:nvSpPr>
        <p:spPr/>
        <p:txBody>
          <a:bodyPr/>
          <a:lstStyle/>
          <a:p>
            <a:r>
              <a:rPr lang="en-US"/>
              <a:t>Juliet</a:t>
            </a:r>
            <a:endParaRPr lang="en-US" dirty="0"/>
          </a:p>
        </p:txBody>
      </p:sp>
    </p:spTree>
    <p:extLst>
      <p:ext uri="{BB962C8B-B14F-4D97-AF65-F5344CB8AC3E}">
        <p14:creationId xmlns:p14="http://schemas.microsoft.com/office/powerpoint/2010/main" val="23053084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CC600D-86F3-4B9A-AD13-3908AD1ED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itle 1">
            <a:extLst>
              <a:ext uri="{FF2B5EF4-FFF2-40B4-BE49-F238E27FC236}">
                <a16:creationId xmlns:a16="http://schemas.microsoft.com/office/drawing/2014/main" id="{54D2A0C1-9C19-F0D7-B933-AEEB947F2253}"/>
              </a:ext>
            </a:extLst>
          </p:cNvPr>
          <p:cNvSpPr>
            <a:spLocks noGrp="1"/>
          </p:cNvSpPr>
          <p:nvPr/>
        </p:nvSpPr>
        <p:spPr>
          <a:xfrm>
            <a:off x="1249961" y="1600199"/>
            <a:ext cx="3171432" cy="4297680"/>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defTabSz="914400">
              <a:lnSpc>
                <a:spcPct val="90000"/>
              </a:lnSpc>
              <a:spcAft>
                <a:spcPts val="600"/>
              </a:spcAft>
            </a:pPr>
            <a:r>
              <a:rPr lang="en-US" sz="3200">
                <a:solidFill>
                  <a:schemeClr val="tx1"/>
                </a:solidFill>
              </a:rPr>
              <a:t>Introduction</a:t>
            </a:r>
            <a:br>
              <a:rPr lang="en-US" sz="3200">
                <a:solidFill>
                  <a:schemeClr val="tx1"/>
                </a:solidFill>
              </a:rPr>
            </a:br>
            <a:r>
              <a:rPr lang="en-US" sz="3200">
                <a:solidFill>
                  <a:schemeClr val="tx1"/>
                </a:solidFill>
              </a:rPr>
              <a:t>Riverdale Nursing Home</a:t>
            </a:r>
            <a:br>
              <a:rPr lang="en-US" sz="3200">
                <a:solidFill>
                  <a:schemeClr val="tx1"/>
                </a:solidFill>
              </a:rPr>
            </a:br>
            <a:endParaRPr lang="en-US" sz="3200">
              <a:solidFill>
                <a:schemeClr val="tx1"/>
              </a:solidFill>
            </a:endParaRPr>
          </a:p>
        </p:txBody>
      </p:sp>
      <p:pic>
        <p:nvPicPr>
          <p:cNvPr id="14" name="Picture 13">
            <a:extLst>
              <a:ext uri="{FF2B5EF4-FFF2-40B4-BE49-F238E27FC236}">
                <a16:creationId xmlns:a16="http://schemas.microsoft.com/office/drawing/2014/main" id="{3F661271-B15B-4043-B708-1BD7F1D2CB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509892" y="3682213"/>
            <a:ext cx="4288809" cy="142524"/>
          </a:xfrm>
          <a:prstGeom prst="rect">
            <a:avLst/>
          </a:prstGeom>
          <a:noFill/>
          <a:ln>
            <a:noFill/>
          </a:ln>
        </p:spPr>
      </p:pic>
      <p:sp>
        <p:nvSpPr>
          <p:cNvPr id="5" name="Subtitle 2">
            <a:extLst>
              <a:ext uri="{FF2B5EF4-FFF2-40B4-BE49-F238E27FC236}">
                <a16:creationId xmlns:a16="http://schemas.microsoft.com/office/drawing/2014/main" id="{0B5B8960-3E54-AC76-8CCD-DC086B30C6FE}"/>
              </a:ext>
            </a:extLst>
          </p:cNvPr>
          <p:cNvSpPr>
            <a:spLocks noGrp="1"/>
          </p:cNvSpPr>
          <p:nvPr/>
        </p:nvSpPr>
        <p:spPr>
          <a:xfrm>
            <a:off x="4976636" y="1600199"/>
            <a:ext cx="6078218" cy="4297680"/>
          </a:xfrm>
          <a:prstGeom prst="rect">
            <a:avLst/>
          </a:prstGeom>
        </p:spPr>
        <p:txBody>
          <a:bodyPr vert="horz" lIns="91440" tIns="45720" rIns="91440" bIns="45720" rtlCol="0" anchor="ctr">
            <a:norm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pPr marL="342900" indent="-228600" defTabSz="914400">
              <a:lnSpc>
                <a:spcPct val="120000"/>
              </a:lnSpc>
              <a:buSzPct val="100000"/>
              <a:buFont typeface="Arial" panose="020B0604020202020204" pitchFamily="34" charset="0"/>
              <a:buChar char="•"/>
            </a:pPr>
            <a:r>
              <a:rPr lang="en-US" b="1">
                <a:solidFill>
                  <a:schemeClr val="tx1"/>
                </a:solidFill>
              </a:rPr>
              <a:t>Older adults supported daily.</a:t>
            </a:r>
          </a:p>
          <a:p>
            <a:pPr indent="-228600" defTabSz="914400">
              <a:lnSpc>
                <a:spcPct val="120000"/>
              </a:lnSpc>
              <a:buSzPct val="100000"/>
              <a:buFont typeface="Arial" panose="020B0604020202020204" pitchFamily="34" charset="0"/>
              <a:buChar char="•"/>
            </a:pPr>
            <a:r>
              <a:rPr lang="en-US">
                <a:solidFill>
                  <a:schemeClr val="tx1"/>
                </a:solidFill>
              </a:rPr>
              <a:t>  Riverdale Nursing Home provides care and support for older adults who require daily personal care, medication assistance and health monitoring. </a:t>
            </a:r>
          </a:p>
          <a:p>
            <a:pPr indent="-228600" defTabSz="914400">
              <a:lnSpc>
                <a:spcPct val="120000"/>
              </a:lnSpc>
              <a:buSzPct val="100000"/>
              <a:buFont typeface="Arial" panose="020B0604020202020204" pitchFamily="34" charset="0"/>
              <a:buChar char="•"/>
            </a:pPr>
            <a:r>
              <a:rPr lang="en-US" b="1">
                <a:solidFill>
                  <a:schemeClr val="tx1"/>
                </a:solidFill>
              </a:rPr>
              <a:t>Staff work across two buildings</a:t>
            </a:r>
          </a:p>
          <a:p>
            <a:pPr marL="342900" lvl="0" indent="-228600" defTabSz="914400">
              <a:lnSpc>
                <a:spcPct val="120000"/>
              </a:lnSpc>
              <a:buSzPct val="100000"/>
              <a:buFont typeface="Arial" panose="020B0604020202020204" pitchFamily="34" charset="0"/>
              <a:buChar char="•"/>
            </a:pPr>
            <a:r>
              <a:rPr lang="en-US">
                <a:solidFill>
                  <a:schemeClr val="tx1"/>
                </a:solidFill>
              </a:rPr>
              <a:t>Communication issues identified.</a:t>
            </a:r>
          </a:p>
          <a:p>
            <a:pPr marL="342900" lvl="0" indent="-228600" defTabSz="914400">
              <a:lnSpc>
                <a:spcPct val="120000"/>
              </a:lnSpc>
              <a:buSzPct val="100000"/>
              <a:buFont typeface="Arial" panose="020B0604020202020204" pitchFamily="34" charset="0"/>
              <a:buChar char="•"/>
            </a:pPr>
            <a:r>
              <a:rPr lang="en-US">
                <a:solidFill>
                  <a:schemeClr val="tx1"/>
                </a:solidFill>
              </a:rPr>
              <a:t>Efficient digital working required.</a:t>
            </a:r>
          </a:p>
          <a:p>
            <a:pPr indent="-228600" defTabSz="914400">
              <a:lnSpc>
                <a:spcPct val="120000"/>
              </a:lnSpc>
              <a:buSzPct val="100000"/>
              <a:buFont typeface="Arial" panose="020B0604020202020204" pitchFamily="34" charset="0"/>
              <a:buChar char="•"/>
            </a:pPr>
            <a:endParaRPr lang="en-US">
              <a:solidFill>
                <a:schemeClr val="tx1"/>
              </a:solidFill>
            </a:endParaRPr>
          </a:p>
        </p:txBody>
      </p:sp>
      <p:sp>
        <p:nvSpPr>
          <p:cNvPr id="6" name="Footer Placeholder 5">
            <a:extLst>
              <a:ext uri="{FF2B5EF4-FFF2-40B4-BE49-F238E27FC236}">
                <a16:creationId xmlns:a16="http://schemas.microsoft.com/office/drawing/2014/main" id="{11233548-52F1-65DD-EE0D-7752D7D4C46F}"/>
              </a:ext>
            </a:extLst>
          </p:cNvPr>
          <p:cNvSpPr>
            <a:spLocks noGrp="1"/>
          </p:cNvSpPr>
          <p:nvPr>
            <p:ph type="ftr" sz="quarter" idx="11"/>
          </p:nvPr>
        </p:nvSpPr>
        <p:spPr/>
        <p:txBody>
          <a:bodyPr/>
          <a:lstStyle/>
          <a:p>
            <a:r>
              <a:rPr lang="en-US"/>
              <a:t>Karla Esmeralda </a:t>
            </a:r>
            <a:endParaRPr lang="en-US" dirty="0"/>
          </a:p>
        </p:txBody>
      </p:sp>
    </p:spTree>
    <p:extLst>
      <p:ext uri="{BB962C8B-B14F-4D97-AF65-F5344CB8AC3E}">
        <p14:creationId xmlns:p14="http://schemas.microsoft.com/office/powerpoint/2010/main" val="12086499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CC600D-86F3-4B9A-AD13-3908AD1ED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itle 1">
            <a:extLst>
              <a:ext uri="{FF2B5EF4-FFF2-40B4-BE49-F238E27FC236}">
                <a16:creationId xmlns:a16="http://schemas.microsoft.com/office/drawing/2014/main" id="{A682B73E-6173-9797-CEE9-D727B87F80FF}"/>
              </a:ext>
            </a:extLst>
          </p:cNvPr>
          <p:cNvSpPr>
            <a:spLocks noGrp="1"/>
          </p:cNvSpPr>
          <p:nvPr/>
        </p:nvSpPr>
        <p:spPr>
          <a:xfrm>
            <a:off x="1249961" y="1600199"/>
            <a:ext cx="3171432" cy="4297680"/>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defTabSz="914400">
              <a:lnSpc>
                <a:spcPct val="90000"/>
              </a:lnSpc>
              <a:spcAft>
                <a:spcPts val="600"/>
              </a:spcAft>
            </a:pPr>
            <a:r>
              <a:rPr lang="en-US" sz="3200">
                <a:solidFill>
                  <a:schemeClr val="tx1"/>
                </a:solidFill>
              </a:rPr>
              <a:t>Secure File Storage and Sharing</a:t>
            </a:r>
          </a:p>
        </p:txBody>
      </p:sp>
      <p:pic>
        <p:nvPicPr>
          <p:cNvPr id="14" name="Picture 13">
            <a:extLst>
              <a:ext uri="{FF2B5EF4-FFF2-40B4-BE49-F238E27FC236}">
                <a16:creationId xmlns:a16="http://schemas.microsoft.com/office/drawing/2014/main" id="{3F661271-B15B-4043-B708-1BD7F1D2CB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509892" y="3682213"/>
            <a:ext cx="4288809" cy="142524"/>
          </a:xfrm>
          <a:prstGeom prst="rect">
            <a:avLst/>
          </a:prstGeom>
          <a:noFill/>
          <a:ln>
            <a:noFill/>
          </a:ln>
        </p:spPr>
      </p:pic>
      <p:sp>
        <p:nvSpPr>
          <p:cNvPr id="5" name="Content Placeholder 2">
            <a:extLst>
              <a:ext uri="{FF2B5EF4-FFF2-40B4-BE49-F238E27FC236}">
                <a16:creationId xmlns:a16="http://schemas.microsoft.com/office/drawing/2014/main" id="{344BC545-A067-4B7B-FF30-7543FE6A0C10}"/>
              </a:ext>
            </a:extLst>
          </p:cNvPr>
          <p:cNvSpPr>
            <a:spLocks noGrp="1"/>
          </p:cNvSpPr>
          <p:nvPr/>
        </p:nvSpPr>
        <p:spPr>
          <a:xfrm>
            <a:off x="4976636" y="1600199"/>
            <a:ext cx="6078218" cy="4297680"/>
          </a:xfrm>
          <a:prstGeom prst="rect">
            <a:avLst/>
          </a:prstGeom>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228600" defTabSz="914400">
              <a:lnSpc>
                <a:spcPct val="120000"/>
              </a:lnSpc>
              <a:buSzPct val="100000"/>
              <a:buFont typeface="Arial" panose="020B0604020202020204" pitchFamily="34" charset="0"/>
              <a:buChar char="•"/>
            </a:pPr>
            <a:r>
              <a:rPr lang="en-US" dirty="0">
                <a:solidFill>
                  <a:schemeClr val="tx1"/>
                </a:solidFill>
              </a:rPr>
              <a:t> OneDrive is Microsoft's cloud-based storage platform that allows users to securely store, access and share files from any </a:t>
            </a:r>
            <a:r>
              <a:rPr lang="en-US" dirty="0" err="1">
                <a:solidFill>
                  <a:schemeClr val="tx1"/>
                </a:solidFill>
              </a:rPr>
              <a:t>authorised</a:t>
            </a:r>
            <a:r>
              <a:rPr lang="en-US" dirty="0">
                <a:solidFill>
                  <a:schemeClr val="tx1"/>
                </a:solidFill>
              </a:rPr>
              <a:t> device (Microsoft, 2025).</a:t>
            </a:r>
          </a:p>
          <a:p>
            <a:pPr lvl="0" indent="-228600" defTabSz="914400">
              <a:lnSpc>
                <a:spcPct val="120000"/>
              </a:lnSpc>
              <a:buSzPct val="100000"/>
              <a:buFont typeface="Arial" panose="020B0604020202020204" pitchFamily="34" charset="0"/>
              <a:buChar char="•"/>
            </a:pPr>
            <a:endParaRPr lang="en-US" b="1" dirty="0">
              <a:solidFill>
                <a:schemeClr val="tx1"/>
              </a:solidFill>
            </a:endParaRPr>
          </a:p>
          <a:p>
            <a:pPr lvl="0" indent="-228600" defTabSz="914400">
              <a:lnSpc>
                <a:spcPct val="120000"/>
              </a:lnSpc>
              <a:buSzPct val="100000"/>
              <a:buFont typeface="Arial" panose="020B0604020202020204" pitchFamily="34" charset="0"/>
              <a:buChar char="•"/>
            </a:pPr>
            <a:r>
              <a:rPr lang="en-US" dirty="0">
                <a:solidFill>
                  <a:schemeClr val="tx1"/>
                </a:solidFill>
              </a:rPr>
              <a:t>Care records stored securely</a:t>
            </a:r>
          </a:p>
          <a:p>
            <a:pPr lvl="0" indent="-228600" defTabSz="914400">
              <a:lnSpc>
                <a:spcPct val="120000"/>
              </a:lnSpc>
              <a:buSzPct val="100000"/>
              <a:buFont typeface="Arial" panose="020B0604020202020204" pitchFamily="34" charset="0"/>
              <a:buChar char="•"/>
            </a:pPr>
            <a:r>
              <a:rPr lang="en-US" dirty="0">
                <a:solidFill>
                  <a:schemeClr val="tx1"/>
                </a:solidFill>
              </a:rPr>
              <a:t>Information shared safely</a:t>
            </a:r>
          </a:p>
          <a:p>
            <a:pPr lvl="0" indent="-228600" defTabSz="914400">
              <a:lnSpc>
                <a:spcPct val="120000"/>
              </a:lnSpc>
              <a:buSzPct val="100000"/>
              <a:buFont typeface="Arial" panose="020B0604020202020204" pitchFamily="34" charset="0"/>
              <a:buChar char="•"/>
            </a:pPr>
            <a:r>
              <a:rPr lang="en-US" dirty="0">
                <a:solidFill>
                  <a:schemeClr val="tx1"/>
                </a:solidFill>
              </a:rPr>
              <a:t>Access limited to </a:t>
            </a:r>
            <a:r>
              <a:rPr lang="en-US" dirty="0" err="1">
                <a:solidFill>
                  <a:schemeClr val="tx1"/>
                </a:solidFill>
              </a:rPr>
              <a:t>authorised</a:t>
            </a:r>
            <a:r>
              <a:rPr lang="en-US" dirty="0">
                <a:solidFill>
                  <a:schemeClr val="tx1"/>
                </a:solidFill>
              </a:rPr>
              <a:t> staff</a:t>
            </a:r>
          </a:p>
          <a:p>
            <a:pPr indent="-228600" defTabSz="914400">
              <a:lnSpc>
                <a:spcPct val="120000"/>
              </a:lnSpc>
              <a:buSzPct val="100000"/>
              <a:buFont typeface="Arial" panose="020B0604020202020204" pitchFamily="34" charset="0"/>
              <a:buChar char="•"/>
            </a:pPr>
            <a:r>
              <a:rPr lang="en-US" dirty="0">
                <a:solidFill>
                  <a:schemeClr val="tx1"/>
                </a:solidFill>
              </a:rPr>
              <a:t>Accurate records maintained</a:t>
            </a:r>
          </a:p>
        </p:txBody>
      </p:sp>
      <p:sp>
        <p:nvSpPr>
          <p:cNvPr id="6" name="Footer Placeholder 5">
            <a:extLst>
              <a:ext uri="{FF2B5EF4-FFF2-40B4-BE49-F238E27FC236}">
                <a16:creationId xmlns:a16="http://schemas.microsoft.com/office/drawing/2014/main" id="{251DB7DE-C3C1-ACC4-1A75-E469321D9829}"/>
              </a:ext>
            </a:extLst>
          </p:cNvPr>
          <p:cNvSpPr>
            <a:spLocks noGrp="1"/>
          </p:cNvSpPr>
          <p:nvPr>
            <p:ph type="ftr" sz="quarter" idx="11"/>
          </p:nvPr>
        </p:nvSpPr>
        <p:spPr/>
        <p:txBody>
          <a:bodyPr/>
          <a:lstStyle/>
          <a:p>
            <a:r>
              <a:rPr lang="en-US"/>
              <a:t>Karla Esmeralda </a:t>
            </a:r>
            <a:endParaRPr lang="en-US" dirty="0"/>
          </a:p>
        </p:txBody>
      </p:sp>
    </p:spTree>
    <p:extLst>
      <p:ext uri="{BB962C8B-B14F-4D97-AF65-F5344CB8AC3E}">
        <p14:creationId xmlns:p14="http://schemas.microsoft.com/office/powerpoint/2010/main" val="289350146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CC600D-86F3-4B9A-AD13-3908AD1ED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itle 1">
            <a:extLst>
              <a:ext uri="{FF2B5EF4-FFF2-40B4-BE49-F238E27FC236}">
                <a16:creationId xmlns:a16="http://schemas.microsoft.com/office/drawing/2014/main" id="{E0995DA1-F2EA-1E50-44F9-A8C7EF818978}"/>
              </a:ext>
            </a:extLst>
          </p:cNvPr>
          <p:cNvSpPr>
            <a:spLocks noGrp="1"/>
          </p:cNvSpPr>
          <p:nvPr/>
        </p:nvSpPr>
        <p:spPr>
          <a:xfrm>
            <a:off x="1249961" y="1600199"/>
            <a:ext cx="3171432" cy="4297680"/>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defTabSz="914400">
              <a:lnSpc>
                <a:spcPct val="90000"/>
              </a:lnSpc>
              <a:spcAft>
                <a:spcPts val="600"/>
              </a:spcAft>
            </a:pPr>
            <a:r>
              <a:rPr lang="en-US" sz="3200">
                <a:solidFill>
                  <a:schemeClr val="tx1"/>
                </a:solidFill>
              </a:rPr>
              <a:t>Microsoft 365 Tool Selected</a:t>
            </a:r>
            <a:br>
              <a:rPr lang="en-US" sz="3200">
                <a:solidFill>
                  <a:schemeClr val="tx1"/>
                </a:solidFill>
              </a:rPr>
            </a:br>
            <a:r>
              <a:rPr lang="en-US" sz="3200">
                <a:solidFill>
                  <a:schemeClr val="tx1"/>
                </a:solidFill>
              </a:rPr>
              <a:t>OneDrive</a:t>
            </a:r>
            <a:br>
              <a:rPr lang="en-US" sz="3200">
                <a:solidFill>
                  <a:schemeClr val="tx1"/>
                </a:solidFill>
              </a:rPr>
            </a:br>
            <a:endParaRPr lang="en-US" sz="3200">
              <a:solidFill>
                <a:schemeClr val="tx1"/>
              </a:solidFill>
            </a:endParaRPr>
          </a:p>
        </p:txBody>
      </p:sp>
      <p:pic>
        <p:nvPicPr>
          <p:cNvPr id="14" name="Picture 13">
            <a:extLst>
              <a:ext uri="{FF2B5EF4-FFF2-40B4-BE49-F238E27FC236}">
                <a16:creationId xmlns:a16="http://schemas.microsoft.com/office/drawing/2014/main" id="{3F661271-B15B-4043-B708-1BD7F1D2CB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509892" y="3682213"/>
            <a:ext cx="4288809" cy="142524"/>
          </a:xfrm>
          <a:prstGeom prst="rect">
            <a:avLst/>
          </a:prstGeom>
          <a:noFill/>
          <a:ln>
            <a:noFill/>
          </a:ln>
        </p:spPr>
      </p:pic>
      <p:sp>
        <p:nvSpPr>
          <p:cNvPr id="5" name="Content Placeholder 2">
            <a:extLst>
              <a:ext uri="{FF2B5EF4-FFF2-40B4-BE49-F238E27FC236}">
                <a16:creationId xmlns:a16="http://schemas.microsoft.com/office/drawing/2014/main" id="{0BA25ADC-0250-E80C-BDBA-7C52CA907353}"/>
              </a:ext>
            </a:extLst>
          </p:cNvPr>
          <p:cNvSpPr>
            <a:spLocks noGrp="1"/>
          </p:cNvSpPr>
          <p:nvPr/>
        </p:nvSpPr>
        <p:spPr>
          <a:xfrm>
            <a:off x="4976636" y="1600199"/>
            <a:ext cx="6078218" cy="4297680"/>
          </a:xfrm>
          <a:prstGeom prst="rect">
            <a:avLst/>
          </a:prstGeom>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228600" defTabSz="914400">
              <a:lnSpc>
                <a:spcPct val="120000"/>
              </a:lnSpc>
              <a:buSzPct val="100000"/>
              <a:buFont typeface="Arial" panose="020B0604020202020204" pitchFamily="34" charset="0"/>
              <a:buChar char="•"/>
            </a:pPr>
            <a:r>
              <a:rPr lang="en-US">
                <a:solidFill>
                  <a:schemeClr val="tx1"/>
                </a:solidFill>
              </a:rPr>
              <a:t> Using OneDrive improves efficiency because all staff can access up-to-date information in a secure environment.</a:t>
            </a:r>
          </a:p>
          <a:p>
            <a:pPr lvl="0" indent="-228600" defTabSz="914400">
              <a:lnSpc>
                <a:spcPct val="120000"/>
              </a:lnSpc>
              <a:buSzPct val="100000"/>
              <a:buFont typeface="Arial" panose="020B0604020202020204" pitchFamily="34" charset="0"/>
              <a:buChar char="•"/>
            </a:pPr>
            <a:endParaRPr lang="en-US" b="1">
              <a:solidFill>
                <a:schemeClr val="tx1"/>
              </a:solidFill>
            </a:endParaRPr>
          </a:p>
          <a:p>
            <a:pPr lvl="0" indent="-228600" defTabSz="914400">
              <a:lnSpc>
                <a:spcPct val="120000"/>
              </a:lnSpc>
              <a:buSzPct val="100000"/>
              <a:buFont typeface="Arial" panose="020B0604020202020204" pitchFamily="34" charset="0"/>
              <a:buChar char="•"/>
            </a:pPr>
            <a:r>
              <a:rPr lang="en-US" b="1">
                <a:solidFill>
                  <a:schemeClr val="tx1"/>
                </a:solidFill>
              </a:rPr>
              <a:t>Cloud-based storage</a:t>
            </a:r>
            <a:endParaRPr lang="en-US">
              <a:solidFill>
                <a:schemeClr val="tx1"/>
              </a:solidFill>
            </a:endParaRPr>
          </a:p>
          <a:p>
            <a:pPr lvl="0" indent="-228600" defTabSz="914400">
              <a:lnSpc>
                <a:spcPct val="120000"/>
              </a:lnSpc>
              <a:buSzPct val="100000"/>
              <a:buFont typeface="Arial" panose="020B0604020202020204" pitchFamily="34" charset="0"/>
              <a:buChar char="•"/>
            </a:pPr>
            <a:r>
              <a:rPr lang="en-US" b="1">
                <a:solidFill>
                  <a:schemeClr val="tx1"/>
                </a:solidFill>
              </a:rPr>
              <a:t>Secure file sharing</a:t>
            </a:r>
            <a:endParaRPr lang="en-US">
              <a:solidFill>
                <a:schemeClr val="tx1"/>
              </a:solidFill>
            </a:endParaRPr>
          </a:p>
          <a:p>
            <a:pPr lvl="0" indent="-228600" defTabSz="914400">
              <a:lnSpc>
                <a:spcPct val="120000"/>
              </a:lnSpc>
              <a:buSzPct val="100000"/>
              <a:buFont typeface="Arial" panose="020B0604020202020204" pitchFamily="34" charset="0"/>
              <a:buChar char="•"/>
            </a:pPr>
            <a:r>
              <a:rPr lang="en-US" b="1">
                <a:solidFill>
                  <a:schemeClr val="tx1"/>
                </a:solidFill>
              </a:rPr>
              <a:t>Access from different locations</a:t>
            </a:r>
            <a:endParaRPr lang="en-US">
              <a:solidFill>
                <a:schemeClr val="tx1"/>
              </a:solidFill>
            </a:endParaRPr>
          </a:p>
          <a:p>
            <a:pPr lvl="0" indent="-228600" defTabSz="914400">
              <a:lnSpc>
                <a:spcPct val="120000"/>
              </a:lnSpc>
              <a:buSzPct val="100000"/>
              <a:buFont typeface="Arial" panose="020B0604020202020204" pitchFamily="34" charset="0"/>
              <a:buChar char="•"/>
            </a:pPr>
            <a:r>
              <a:rPr lang="en-US" b="1">
                <a:solidFill>
                  <a:schemeClr val="tx1"/>
                </a:solidFill>
              </a:rPr>
              <a:t>Current document versions available</a:t>
            </a:r>
            <a:endParaRPr lang="en-US">
              <a:solidFill>
                <a:schemeClr val="tx1"/>
              </a:solidFill>
            </a:endParaRPr>
          </a:p>
          <a:p>
            <a:pPr marL="0" indent="-228600" defTabSz="914400">
              <a:lnSpc>
                <a:spcPct val="120000"/>
              </a:lnSpc>
              <a:buSzPct val="100000"/>
              <a:buFont typeface="Arial" panose="020B0604020202020204" pitchFamily="34" charset="0"/>
              <a:buChar char="•"/>
            </a:pPr>
            <a:r>
              <a:rPr lang="en-US" b="1">
                <a:solidFill>
                  <a:schemeClr val="tx1"/>
                </a:solidFill>
              </a:rPr>
              <a:t>(Microsoft, 2025)</a:t>
            </a:r>
            <a:endParaRPr lang="en-US">
              <a:solidFill>
                <a:schemeClr val="tx1"/>
              </a:solidFill>
            </a:endParaRPr>
          </a:p>
          <a:p>
            <a:pPr indent="-228600" defTabSz="914400">
              <a:lnSpc>
                <a:spcPct val="120000"/>
              </a:lnSpc>
              <a:buSzPct val="100000"/>
              <a:buFont typeface="Arial" panose="020B0604020202020204" pitchFamily="34" charset="0"/>
              <a:buChar char="•"/>
            </a:pPr>
            <a:endParaRPr lang="en-US">
              <a:solidFill>
                <a:schemeClr val="tx1"/>
              </a:solidFill>
            </a:endParaRPr>
          </a:p>
        </p:txBody>
      </p:sp>
      <p:sp>
        <p:nvSpPr>
          <p:cNvPr id="6" name="Footer Placeholder 5">
            <a:extLst>
              <a:ext uri="{FF2B5EF4-FFF2-40B4-BE49-F238E27FC236}">
                <a16:creationId xmlns:a16="http://schemas.microsoft.com/office/drawing/2014/main" id="{86CF9470-73C1-4935-2848-87994C838863}"/>
              </a:ext>
            </a:extLst>
          </p:cNvPr>
          <p:cNvSpPr>
            <a:spLocks noGrp="1"/>
          </p:cNvSpPr>
          <p:nvPr>
            <p:ph type="ftr" sz="quarter" idx="11"/>
          </p:nvPr>
        </p:nvSpPr>
        <p:spPr/>
        <p:txBody>
          <a:bodyPr/>
          <a:lstStyle/>
          <a:p>
            <a:r>
              <a:rPr lang="en-US"/>
              <a:t>Karla Esmeralda </a:t>
            </a:r>
            <a:endParaRPr lang="en-US" dirty="0"/>
          </a:p>
        </p:txBody>
      </p:sp>
    </p:spTree>
    <p:extLst>
      <p:ext uri="{BB962C8B-B14F-4D97-AF65-F5344CB8AC3E}">
        <p14:creationId xmlns:p14="http://schemas.microsoft.com/office/powerpoint/2010/main" val="4307417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CC600D-86F3-4B9A-AD13-3908AD1ED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itle 1">
            <a:extLst>
              <a:ext uri="{FF2B5EF4-FFF2-40B4-BE49-F238E27FC236}">
                <a16:creationId xmlns:a16="http://schemas.microsoft.com/office/drawing/2014/main" id="{8D26E03B-F664-D629-8E27-573531144114}"/>
              </a:ext>
            </a:extLst>
          </p:cNvPr>
          <p:cNvSpPr>
            <a:spLocks noGrp="1"/>
          </p:cNvSpPr>
          <p:nvPr/>
        </p:nvSpPr>
        <p:spPr>
          <a:xfrm>
            <a:off x="1249961" y="1600199"/>
            <a:ext cx="3171432" cy="4297680"/>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defTabSz="914400">
              <a:lnSpc>
                <a:spcPct val="90000"/>
              </a:lnSpc>
              <a:spcAft>
                <a:spcPts val="600"/>
              </a:spcAft>
            </a:pPr>
            <a:r>
              <a:rPr lang="en-US" sz="3200">
                <a:solidFill>
                  <a:schemeClr val="tx1"/>
                </a:solidFill>
              </a:rPr>
              <a:t>Why OneDrive is Suitable</a:t>
            </a:r>
          </a:p>
        </p:txBody>
      </p:sp>
      <p:pic>
        <p:nvPicPr>
          <p:cNvPr id="14" name="Picture 13">
            <a:extLst>
              <a:ext uri="{FF2B5EF4-FFF2-40B4-BE49-F238E27FC236}">
                <a16:creationId xmlns:a16="http://schemas.microsoft.com/office/drawing/2014/main" id="{3F661271-B15B-4043-B708-1BD7F1D2CB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509892" y="3682213"/>
            <a:ext cx="4288809" cy="142524"/>
          </a:xfrm>
          <a:prstGeom prst="rect">
            <a:avLst/>
          </a:prstGeom>
          <a:noFill/>
          <a:ln>
            <a:noFill/>
          </a:ln>
        </p:spPr>
      </p:pic>
      <p:sp>
        <p:nvSpPr>
          <p:cNvPr id="5" name="Content Placeholder 2">
            <a:extLst>
              <a:ext uri="{FF2B5EF4-FFF2-40B4-BE49-F238E27FC236}">
                <a16:creationId xmlns:a16="http://schemas.microsoft.com/office/drawing/2014/main" id="{1A136C5E-8E5D-883A-6C36-7E2006F1F689}"/>
              </a:ext>
            </a:extLst>
          </p:cNvPr>
          <p:cNvSpPr>
            <a:spLocks noGrp="1"/>
          </p:cNvSpPr>
          <p:nvPr/>
        </p:nvSpPr>
        <p:spPr>
          <a:xfrm>
            <a:off x="4976636" y="1600199"/>
            <a:ext cx="6078218" cy="4297680"/>
          </a:xfrm>
          <a:prstGeom prst="rect">
            <a:avLst/>
          </a:prstGeom>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228600" defTabSz="914400">
              <a:lnSpc>
                <a:spcPct val="120000"/>
              </a:lnSpc>
              <a:buSzPct val="100000"/>
              <a:buFont typeface="Arial" panose="020B0604020202020204" pitchFamily="34" charset="0"/>
              <a:buChar char="•"/>
            </a:pPr>
            <a:r>
              <a:rPr lang="en-US" b="1" dirty="0">
                <a:solidFill>
                  <a:schemeClr val="tx1"/>
                </a:solidFill>
              </a:rPr>
              <a:t>   </a:t>
            </a:r>
            <a:r>
              <a:rPr lang="en-US" dirty="0">
                <a:solidFill>
                  <a:schemeClr val="tx1"/>
                </a:solidFill>
              </a:rPr>
              <a:t>OneDrive supports secure collaboration and document     management through:</a:t>
            </a:r>
          </a:p>
          <a:p>
            <a:pPr lvl="0" indent="-228600" defTabSz="914400">
              <a:lnSpc>
                <a:spcPct val="120000"/>
              </a:lnSpc>
              <a:buSzPct val="100000"/>
              <a:buFont typeface="Arial" panose="020B0604020202020204" pitchFamily="34" charset="0"/>
              <a:buChar char="•"/>
            </a:pPr>
            <a:endParaRPr lang="en-US" b="1" dirty="0">
              <a:solidFill>
                <a:schemeClr val="tx1"/>
              </a:solidFill>
            </a:endParaRPr>
          </a:p>
          <a:p>
            <a:pPr lvl="0" indent="-228600" defTabSz="914400">
              <a:lnSpc>
                <a:spcPct val="120000"/>
              </a:lnSpc>
              <a:buSzPct val="100000"/>
              <a:buFont typeface="Arial" panose="020B0604020202020204" pitchFamily="34" charset="0"/>
              <a:buChar char="•"/>
            </a:pPr>
            <a:r>
              <a:rPr lang="en-US" dirty="0">
                <a:solidFill>
                  <a:schemeClr val="tx1"/>
                </a:solidFill>
              </a:rPr>
              <a:t>Automatic file backup</a:t>
            </a:r>
          </a:p>
          <a:p>
            <a:pPr lvl="0" indent="-228600" defTabSz="914400">
              <a:lnSpc>
                <a:spcPct val="120000"/>
              </a:lnSpc>
              <a:buSzPct val="100000"/>
              <a:buFont typeface="Arial" panose="020B0604020202020204" pitchFamily="34" charset="0"/>
              <a:buChar char="•"/>
            </a:pPr>
            <a:r>
              <a:rPr lang="en-US" dirty="0">
                <a:solidFill>
                  <a:schemeClr val="tx1"/>
                </a:solidFill>
              </a:rPr>
              <a:t>Access permissions available</a:t>
            </a:r>
          </a:p>
          <a:p>
            <a:pPr lvl="0" indent="-228600" defTabSz="914400">
              <a:lnSpc>
                <a:spcPct val="120000"/>
              </a:lnSpc>
              <a:buSzPct val="100000"/>
              <a:buFont typeface="Arial" panose="020B0604020202020204" pitchFamily="34" charset="0"/>
              <a:buChar char="•"/>
            </a:pPr>
            <a:r>
              <a:rPr lang="en-US" dirty="0">
                <a:solidFill>
                  <a:schemeClr val="tx1"/>
                </a:solidFill>
              </a:rPr>
              <a:t>Real-time document updates</a:t>
            </a:r>
          </a:p>
          <a:p>
            <a:pPr lvl="0" indent="-228600" defTabSz="914400">
              <a:lnSpc>
                <a:spcPct val="120000"/>
              </a:lnSpc>
              <a:buSzPct val="100000"/>
              <a:buFont typeface="Arial" panose="020B0604020202020204" pitchFamily="34" charset="0"/>
              <a:buChar char="•"/>
            </a:pPr>
            <a:r>
              <a:rPr lang="en-US" dirty="0">
                <a:solidFill>
                  <a:schemeClr val="tx1"/>
                </a:solidFill>
              </a:rPr>
              <a:t>Version history maintained</a:t>
            </a:r>
          </a:p>
          <a:p>
            <a:pPr lvl="0" indent="-228600" defTabSz="914400">
              <a:lnSpc>
                <a:spcPct val="120000"/>
              </a:lnSpc>
              <a:buSzPct val="100000"/>
              <a:buFont typeface="Arial" panose="020B0604020202020204" pitchFamily="34" charset="0"/>
              <a:buChar char="•"/>
            </a:pPr>
            <a:r>
              <a:rPr lang="en-US" dirty="0">
                <a:solidFill>
                  <a:schemeClr val="tx1"/>
                </a:solidFill>
              </a:rPr>
              <a:t>Supports secure working</a:t>
            </a:r>
          </a:p>
          <a:p>
            <a:pPr marL="0" indent="-228600" defTabSz="914400">
              <a:lnSpc>
                <a:spcPct val="120000"/>
              </a:lnSpc>
              <a:buSzPct val="100000"/>
              <a:buFont typeface="Arial" panose="020B0604020202020204" pitchFamily="34" charset="0"/>
              <a:buChar char="•"/>
            </a:pPr>
            <a:r>
              <a:rPr lang="en-US" dirty="0">
                <a:solidFill>
                  <a:schemeClr val="tx1"/>
                </a:solidFill>
              </a:rPr>
              <a:t>(NCSC, 2025; The Access Group, 2024)</a:t>
            </a:r>
          </a:p>
          <a:p>
            <a:pPr indent="-228600" defTabSz="914400">
              <a:lnSpc>
                <a:spcPct val="120000"/>
              </a:lnSpc>
              <a:buSzPct val="100000"/>
              <a:buFont typeface="Arial" panose="020B0604020202020204" pitchFamily="34" charset="0"/>
              <a:buChar char="•"/>
            </a:pPr>
            <a:endParaRPr lang="en-US" dirty="0">
              <a:solidFill>
                <a:schemeClr val="tx1"/>
              </a:solidFill>
            </a:endParaRPr>
          </a:p>
        </p:txBody>
      </p:sp>
      <p:sp>
        <p:nvSpPr>
          <p:cNvPr id="6" name="Footer Placeholder 5">
            <a:extLst>
              <a:ext uri="{FF2B5EF4-FFF2-40B4-BE49-F238E27FC236}">
                <a16:creationId xmlns:a16="http://schemas.microsoft.com/office/drawing/2014/main" id="{584F46AC-9FCE-C38E-71C0-4431E8A857F9}"/>
              </a:ext>
            </a:extLst>
          </p:cNvPr>
          <p:cNvSpPr>
            <a:spLocks noGrp="1"/>
          </p:cNvSpPr>
          <p:nvPr>
            <p:ph type="ftr" sz="quarter" idx="11"/>
          </p:nvPr>
        </p:nvSpPr>
        <p:spPr/>
        <p:txBody>
          <a:bodyPr/>
          <a:lstStyle/>
          <a:p>
            <a:r>
              <a:rPr lang="en-US"/>
              <a:t>Karla Esmeralda </a:t>
            </a:r>
            <a:endParaRPr lang="en-US" dirty="0"/>
          </a:p>
        </p:txBody>
      </p:sp>
    </p:spTree>
    <p:extLst>
      <p:ext uri="{BB962C8B-B14F-4D97-AF65-F5344CB8AC3E}">
        <p14:creationId xmlns:p14="http://schemas.microsoft.com/office/powerpoint/2010/main" val="252932397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014BF94-4DFC-4A65-99BF-76277891E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255C7B1-10DA-4D61-B560-5E1F081B3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03C08375-AC46-8138-5631-F9A87FA9A6CD}"/>
              </a:ext>
            </a:extLst>
          </p:cNvPr>
          <p:cNvSpPr>
            <a:spLocks noGrp="1"/>
          </p:cNvSpPr>
          <p:nvPr/>
        </p:nvSpPr>
        <p:spPr>
          <a:xfrm>
            <a:off x="1121028" y="948706"/>
            <a:ext cx="4507707" cy="1049235"/>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defTabSz="914400">
              <a:lnSpc>
                <a:spcPct val="90000"/>
              </a:lnSpc>
              <a:spcAft>
                <a:spcPts val="600"/>
              </a:spcAft>
            </a:pPr>
            <a:r>
              <a:rPr lang="en-US" sz="3200">
                <a:solidFill>
                  <a:schemeClr val="tx1"/>
                </a:solidFill>
              </a:rPr>
              <a:t>Improving Efficiency and Communication</a:t>
            </a:r>
          </a:p>
        </p:txBody>
      </p:sp>
      <p:pic>
        <p:nvPicPr>
          <p:cNvPr id="15" name="Picture 14">
            <a:extLst>
              <a:ext uri="{FF2B5EF4-FFF2-40B4-BE49-F238E27FC236}">
                <a16:creationId xmlns:a16="http://schemas.microsoft.com/office/drawing/2014/main" id="{88C29B8B-A62C-43CE-92FF-12EAA1D01B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60419" b="36564"/>
          <a:stretch/>
        </p:blipFill>
        <p:spPr>
          <a:xfrm>
            <a:off x="1125460" y="643464"/>
            <a:ext cx="4526280" cy="155448"/>
          </a:xfrm>
          <a:prstGeom prst="rect">
            <a:avLst/>
          </a:prstGeom>
          <a:noFill/>
          <a:ln>
            <a:noFill/>
          </a:ln>
        </p:spPr>
      </p:pic>
      <p:sp>
        <p:nvSpPr>
          <p:cNvPr id="5" name="Content Placeholder 2">
            <a:extLst>
              <a:ext uri="{FF2B5EF4-FFF2-40B4-BE49-F238E27FC236}">
                <a16:creationId xmlns:a16="http://schemas.microsoft.com/office/drawing/2014/main" id="{AE5D4B55-89EE-2065-3575-DE1D8A8BDCB8}"/>
              </a:ext>
            </a:extLst>
          </p:cNvPr>
          <p:cNvSpPr>
            <a:spLocks noGrp="1"/>
          </p:cNvSpPr>
          <p:nvPr/>
        </p:nvSpPr>
        <p:spPr>
          <a:xfrm>
            <a:off x="1121030" y="2167151"/>
            <a:ext cx="4503066" cy="3299194"/>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lvl="0" indent="-228600" defTabSz="914400">
              <a:lnSpc>
                <a:spcPct val="120000"/>
              </a:lnSpc>
              <a:buSzPct val="100000"/>
              <a:buFont typeface="Arial" panose="020B0604020202020204" pitchFamily="34" charset="0"/>
              <a:buChar char="•"/>
            </a:pPr>
            <a:r>
              <a:rPr lang="en-US" dirty="0">
                <a:solidFill>
                  <a:schemeClr val="tx1"/>
                </a:solidFill>
              </a:rPr>
              <a:t>Documents accessed by different teams</a:t>
            </a:r>
          </a:p>
          <a:p>
            <a:pPr lvl="0" indent="-228600" defTabSz="914400">
              <a:lnSpc>
                <a:spcPct val="120000"/>
              </a:lnSpc>
              <a:buSzPct val="100000"/>
              <a:buFont typeface="Arial" panose="020B0604020202020204" pitchFamily="34" charset="0"/>
              <a:buChar char="•"/>
            </a:pPr>
            <a:r>
              <a:rPr lang="en-US" dirty="0">
                <a:solidFill>
                  <a:schemeClr val="tx1"/>
                </a:solidFill>
              </a:rPr>
              <a:t>Duplicate work reduced</a:t>
            </a:r>
          </a:p>
          <a:p>
            <a:pPr lvl="0" indent="-228600" defTabSz="914400">
              <a:lnSpc>
                <a:spcPct val="120000"/>
              </a:lnSpc>
              <a:buSzPct val="100000"/>
              <a:buFont typeface="Arial" panose="020B0604020202020204" pitchFamily="34" charset="0"/>
              <a:buChar char="•"/>
            </a:pPr>
            <a:r>
              <a:rPr lang="en-US" dirty="0">
                <a:solidFill>
                  <a:schemeClr val="tx1"/>
                </a:solidFill>
              </a:rPr>
              <a:t>Information shared more quickly</a:t>
            </a:r>
          </a:p>
          <a:p>
            <a:pPr lvl="0" indent="-228600" defTabSz="914400">
              <a:lnSpc>
                <a:spcPct val="120000"/>
              </a:lnSpc>
              <a:buSzPct val="100000"/>
              <a:buFont typeface="Arial" panose="020B0604020202020204" pitchFamily="34" charset="0"/>
              <a:buChar char="•"/>
            </a:pPr>
            <a:r>
              <a:rPr lang="en-US" dirty="0">
                <a:solidFill>
                  <a:schemeClr val="tx1"/>
                </a:solidFill>
              </a:rPr>
              <a:t>Communication between buildings improved</a:t>
            </a:r>
          </a:p>
          <a:p>
            <a:pPr marL="0" indent="-228600" defTabSz="914400">
              <a:lnSpc>
                <a:spcPct val="120000"/>
              </a:lnSpc>
              <a:buSzPct val="100000"/>
              <a:buFont typeface="Arial" panose="020B0604020202020204" pitchFamily="34" charset="0"/>
              <a:buChar char="•"/>
            </a:pPr>
            <a:r>
              <a:rPr lang="en-US" dirty="0">
                <a:solidFill>
                  <a:schemeClr val="tx1"/>
                </a:solidFill>
              </a:rPr>
              <a:t>(Nimble, 2024)</a:t>
            </a:r>
          </a:p>
          <a:p>
            <a:pPr indent="-228600" defTabSz="914400">
              <a:lnSpc>
                <a:spcPct val="120000"/>
              </a:lnSpc>
              <a:buSzPct val="100000"/>
              <a:buFont typeface="Arial" panose="020B0604020202020204" pitchFamily="34" charset="0"/>
              <a:buChar char="•"/>
            </a:pPr>
            <a:endParaRPr lang="en-US" dirty="0">
              <a:solidFill>
                <a:schemeClr val="tx1"/>
              </a:solidFill>
            </a:endParaRPr>
          </a:p>
        </p:txBody>
      </p:sp>
      <p:pic>
        <p:nvPicPr>
          <p:cNvPr id="17" name="Picture 16">
            <a:extLst>
              <a:ext uri="{FF2B5EF4-FFF2-40B4-BE49-F238E27FC236}">
                <a16:creationId xmlns:a16="http://schemas.microsoft.com/office/drawing/2014/main" id="{F873EA42-E9E9-4806-A9F6-1718BE38B72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19" name="Straight Connector 18">
            <a:extLst>
              <a:ext uri="{FF2B5EF4-FFF2-40B4-BE49-F238E27FC236}">
                <a16:creationId xmlns:a16="http://schemas.microsoft.com/office/drawing/2014/main" id="{A99D5523-0BC8-4D5A-871C-69C0725E73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6" name="TextBox 4">
            <a:extLst>
              <a:ext uri="{FF2B5EF4-FFF2-40B4-BE49-F238E27FC236}">
                <a16:creationId xmlns:a16="http://schemas.microsoft.com/office/drawing/2014/main" id="{BE58B6C6-C21B-EFF9-2059-3A55E93A0DA0}"/>
              </a:ext>
            </a:extLst>
          </p:cNvPr>
          <p:cNvSpPr txBox="1"/>
          <p:nvPr/>
        </p:nvSpPr>
        <p:spPr>
          <a:xfrm>
            <a:off x="6817995" y="1944925"/>
            <a:ext cx="5045202" cy="3495124"/>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600"/>
              </a:spcAft>
            </a:pPr>
            <a:r>
              <a:rPr lang="en-GB" dirty="0">
                <a:cs typeface="Arial" panose="020B0604020202020204" pitchFamily="34" charset="0"/>
              </a:rPr>
              <a:t>The most suitable Microsoft 365 tool for secure file storage and sharing at Riverdale Nursing Home is OneDrive.</a:t>
            </a:r>
          </a:p>
          <a:p>
            <a:pPr>
              <a:lnSpc>
                <a:spcPct val="110000"/>
              </a:lnSpc>
              <a:spcAft>
                <a:spcPts val="600"/>
              </a:spcAft>
            </a:pPr>
            <a:r>
              <a:rPr lang="en-GB" dirty="0">
                <a:cs typeface="Arial" panose="020B0604020202020204" pitchFamily="34" charset="0"/>
              </a:rPr>
              <a:t>OneDrive enables staff across both buildings to securely store, access and share important documents while maintaining confidentiality and data security. By adopting OneDrive consistently, Riverdale Nursing Home can improve communication, reduce duplication of work and increase overall efficiency</a:t>
            </a:r>
          </a:p>
        </p:txBody>
      </p:sp>
      <p:sp>
        <p:nvSpPr>
          <p:cNvPr id="8" name="Footer Placeholder 7">
            <a:extLst>
              <a:ext uri="{FF2B5EF4-FFF2-40B4-BE49-F238E27FC236}">
                <a16:creationId xmlns:a16="http://schemas.microsoft.com/office/drawing/2014/main" id="{A430C9A2-C1E4-8047-5A90-CA63305B4E73}"/>
              </a:ext>
            </a:extLst>
          </p:cNvPr>
          <p:cNvSpPr>
            <a:spLocks noGrp="1"/>
          </p:cNvSpPr>
          <p:nvPr>
            <p:ph type="ftr" sz="quarter" idx="11"/>
          </p:nvPr>
        </p:nvSpPr>
        <p:spPr/>
        <p:txBody>
          <a:bodyPr/>
          <a:lstStyle/>
          <a:p>
            <a:r>
              <a:rPr lang="en-US"/>
              <a:t>Karla Esmeralda </a:t>
            </a:r>
            <a:endParaRPr lang="en-US" dirty="0"/>
          </a:p>
        </p:txBody>
      </p:sp>
    </p:spTree>
    <p:extLst>
      <p:ext uri="{BB962C8B-B14F-4D97-AF65-F5344CB8AC3E}">
        <p14:creationId xmlns:p14="http://schemas.microsoft.com/office/powerpoint/2010/main" val="15663210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0EB72-6BDE-D1FC-05B4-1239933DBE9D}"/>
              </a:ext>
            </a:extLst>
          </p:cNvPr>
          <p:cNvSpPr>
            <a:spLocks noGrp="1"/>
          </p:cNvSpPr>
          <p:nvPr>
            <p:ph type="title"/>
          </p:nvPr>
        </p:nvSpPr>
        <p:spPr/>
        <p:txBody>
          <a:bodyPr/>
          <a:lstStyle/>
          <a:p>
            <a:r>
              <a:rPr lang="en-GB" dirty="0"/>
              <a:t>Advantages and Limitations </a:t>
            </a:r>
          </a:p>
        </p:txBody>
      </p:sp>
      <p:sp>
        <p:nvSpPr>
          <p:cNvPr id="3" name="Text Placeholder 2">
            <a:extLst>
              <a:ext uri="{FF2B5EF4-FFF2-40B4-BE49-F238E27FC236}">
                <a16:creationId xmlns:a16="http://schemas.microsoft.com/office/drawing/2014/main" id="{135FE6AD-1BF2-51AB-AB46-C852A43509E2}"/>
              </a:ext>
            </a:extLst>
          </p:cNvPr>
          <p:cNvSpPr>
            <a:spLocks noGrp="1"/>
          </p:cNvSpPr>
          <p:nvPr>
            <p:ph type="body" idx="1"/>
          </p:nvPr>
        </p:nvSpPr>
        <p:spPr>
          <a:xfrm>
            <a:off x="1129166" y="1798082"/>
            <a:ext cx="4645152" cy="801943"/>
          </a:xfrm>
        </p:spPr>
        <p:txBody>
          <a:bodyPr/>
          <a:lstStyle/>
          <a:p>
            <a:r>
              <a:rPr lang="en-GB" dirty="0"/>
              <a:t>Advantages </a:t>
            </a:r>
          </a:p>
        </p:txBody>
      </p:sp>
      <p:sp>
        <p:nvSpPr>
          <p:cNvPr id="4" name="Content Placeholder 3">
            <a:extLst>
              <a:ext uri="{FF2B5EF4-FFF2-40B4-BE49-F238E27FC236}">
                <a16:creationId xmlns:a16="http://schemas.microsoft.com/office/drawing/2014/main" id="{97BDFD1E-2C85-588F-E4E4-A1CA4F32E27A}"/>
              </a:ext>
            </a:extLst>
          </p:cNvPr>
          <p:cNvSpPr>
            <a:spLocks noGrp="1"/>
          </p:cNvSpPr>
          <p:nvPr>
            <p:ph sz="half" idx="2"/>
          </p:nvPr>
        </p:nvSpPr>
        <p:spPr>
          <a:xfrm>
            <a:off x="1129166" y="2727692"/>
            <a:ext cx="4645152" cy="3176972"/>
          </a:xfrm>
        </p:spPr>
        <p:txBody>
          <a:bodyPr>
            <a:normAutofit/>
          </a:bodyPr>
          <a:lstStyle/>
          <a:p>
            <a:r>
              <a:rPr lang="en-GB" sz="1700" dirty="0"/>
              <a:t>Secure storage</a:t>
            </a:r>
          </a:p>
          <a:p>
            <a:r>
              <a:rPr lang="en-GB" sz="1700" dirty="0"/>
              <a:t>Easy collaboration</a:t>
            </a:r>
          </a:p>
          <a:p>
            <a:r>
              <a:rPr lang="en-GB" sz="1700" dirty="0"/>
              <a:t>Supports confidentiality</a:t>
            </a:r>
          </a:p>
          <a:p>
            <a:r>
              <a:rPr lang="en-GB" sz="1700" dirty="0"/>
              <a:t>Limitations</a:t>
            </a:r>
          </a:p>
          <a:p>
            <a:r>
              <a:rPr lang="en-GB" sz="1700" dirty="0"/>
              <a:t>Staff training required</a:t>
            </a:r>
          </a:p>
          <a:p>
            <a:r>
              <a:rPr lang="en-GB" sz="1700" dirty="0"/>
              <a:t>Internet connection needed</a:t>
            </a:r>
          </a:p>
          <a:p>
            <a:r>
              <a:rPr lang="en-GB" sz="1700" dirty="0"/>
              <a:t>Access settings must be managed</a:t>
            </a:r>
          </a:p>
          <a:p>
            <a:endParaRPr lang="en-GB" dirty="0"/>
          </a:p>
        </p:txBody>
      </p:sp>
      <p:sp>
        <p:nvSpPr>
          <p:cNvPr id="5" name="Text Placeholder 4">
            <a:extLst>
              <a:ext uri="{FF2B5EF4-FFF2-40B4-BE49-F238E27FC236}">
                <a16:creationId xmlns:a16="http://schemas.microsoft.com/office/drawing/2014/main" id="{0E85FABB-26D5-DB74-1EF5-40BAAEF85B4E}"/>
              </a:ext>
            </a:extLst>
          </p:cNvPr>
          <p:cNvSpPr>
            <a:spLocks noGrp="1"/>
          </p:cNvSpPr>
          <p:nvPr>
            <p:ph type="body" sz="quarter" idx="3"/>
          </p:nvPr>
        </p:nvSpPr>
        <p:spPr>
          <a:xfrm>
            <a:off x="6091675" y="1890950"/>
            <a:ext cx="4645152" cy="802237"/>
          </a:xfrm>
        </p:spPr>
        <p:txBody>
          <a:bodyPr/>
          <a:lstStyle/>
          <a:p>
            <a:r>
              <a:rPr lang="en-GB" dirty="0"/>
              <a:t>Limitations </a:t>
            </a:r>
          </a:p>
        </p:txBody>
      </p:sp>
      <p:sp>
        <p:nvSpPr>
          <p:cNvPr id="6" name="Content Placeholder 5">
            <a:extLst>
              <a:ext uri="{FF2B5EF4-FFF2-40B4-BE49-F238E27FC236}">
                <a16:creationId xmlns:a16="http://schemas.microsoft.com/office/drawing/2014/main" id="{9FB99486-AA47-2378-C962-5DE8E095FC05}"/>
              </a:ext>
            </a:extLst>
          </p:cNvPr>
          <p:cNvSpPr>
            <a:spLocks noGrp="1"/>
          </p:cNvSpPr>
          <p:nvPr>
            <p:ph sz="quarter" idx="4"/>
          </p:nvPr>
        </p:nvSpPr>
        <p:spPr>
          <a:xfrm>
            <a:off x="6091675" y="2727692"/>
            <a:ext cx="4645152" cy="2487193"/>
          </a:xfrm>
        </p:spPr>
        <p:txBody>
          <a:bodyPr>
            <a:normAutofit/>
          </a:bodyPr>
          <a:lstStyle/>
          <a:p>
            <a:r>
              <a:rPr lang="en-GB" dirty="0"/>
              <a:t>Staff training required</a:t>
            </a:r>
          </a:p>
          <a:p>
            <a:r>
              <a:rPr lang="en-GB" dirty="0"/>
              <a:t>Internet connection needed</a:t>
            </a:r>
          </a:p>
          <a:p>
            <a:r>
              <a:rPr lang="en-GB" dirty="0"/>
              <a:t>Access settings must be managed</a:t>
            </a:r>
          </a:p>
          <a:p>
            <a:endParaRPr lang="en-GB" dirty="0"/>
          </a:p>
        </p:txBody>
      </p:sp>
      <p:sp>
        <p:nvSpPr>
          <p:cNvPr id="8" name="Footer Placeholder 7">
            <a:extLst>
              <a:ext uri="{FF2B5EF4-FFF2-40B4-BE49-F238E27FC236}">
                <a16:creationId xmlns:a16="http://schemas.microsoft.com/office/drawing/2014/main" id="{E6786AEB-E113-449A-A02B-0B2A811F8D3E}"/>
              </a:ext>
            </a:extLst>
          </p:cNvPr>
          <p:cNvSpPr>
            <a:spLocks noGrp="1"/>
          </p:cNvSpPr>
          <p:nvPr>
            <p:ph type="ftr" sz="quarter" idx="11"/>
          </p:nvPr>
        </p:nvSpPr>
        <p:spPr/>
        <p:txBody>
          <a:bodyPr/>
          <a:lstStyle/>
          <a:p>
            <a:r>
              <a:rPr lang="en-US"/>
              <a:t>Karla Esmeralda </a:t>
            </a:r>
            <a:endParaRPr lang="en-US" dirty="0"/>
          </a:p>
        </p:txBody>
      </p:sp>
    </p:spTree>
    <p:extLst>
      <p:ext uri="{BB962C8B-B14F-4D97-AF65-F5344CB8AC3E}">
        <p14:creationId xmlns:p14="http://schemas.microsoft.com/office/powerpoint/2010/main" val="15860973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a:xfrm>
            <a:off x="475311" y="832977"/>
            <a:ext cx="6594260" cy="992233"/>
          </a:xfrm>
        </p:spPr>
        <p:txBody>
          <a:bodyPr rtlCol="0">
            <a:normAutofit/>
          </a:bodyPr>
          <a:lstStyle>
            <a:defPPr>
              <a:defRPr lang="en-GB"/>
            </a:defPPr>
          </a:lstStyle>
          <a:p>
            <a:pPr algn="ctr" rtl="0"/>
            <a:r>
              <a:rPr lang="en-GB" dirty="0"/>
              <a:t>Care Documentation in healthcare </a:t>
            </a:r>
          </a:p>
        </p:txBody>
      </p:sp>
      <p:sp>
        <p:nvSpPr>
          <p:cNvPr id="3" name="Footer Placeholder 2">
            <a:extLst>
              <a:ext uri="{FF2B5EF4-FFF2-40B4-BE49-F238E27FC236}">
                <a16:creationId xmlns:a16="http://schemas.microsoft.com/office/drawing/2014/main" id="{FAD9BE9C-B5EA-5DA0-9156-6E05D3882992}"/>
              </a:ext>
            </a:extLst>
          </p:cNvPr>
          <p:cNvSpPr>
            <a:spLocks noGrp="1"/>
          </p:cNvSpPr>
          <p:nvPr>
            <p:ph type="ftr" sz="quarter" idx="11"/>
          </p:nvPr>
        </p:nvSpPr>
        <p:spPr/>
        <p:txBody>
          <a:bodyPr rtlCol="0"/>
          <a:lstStyle>
            <a:defPPr>
              <a:defRPr lang="en-GB"/>
            </a:defPPr>
          </a:lstStyle>
          <a:p>
            <a:pPr rtl="0"/>
            <a:r>
              <a:rPr lang="en-GB"/>
              <a:t>Klaudie </a:t>
            </a:r>
            <a:endParaRPr lang="en-GB" dirty="0"/>
          </a:p>
        </p:txBody>
      </p:sp>
      <p:pic>
        <p:nvPicPr>
          <p:cNvPr id="16" name="Picture Placeholder 15" descr="Hand typing on keyboard">
            <a:extLst>
              <a:ext uri="{FF2B5EF4-FFF2-40B4-BE49-F238E27FC236}">
                <a16:creationId xmlns:a16="http://schemas.microsoft.com/office/drawing/2014/main" id="{311B6886-679A-126C-D688-E5172A4436C9}"/>
              </a:ext>
            </a:extLst>
          </p:cNvPr>
          <p:cNvPicPr>
            <a:picLocks noGrp="1" noChangeAspect="1"/>
          </p:cNvPicPr>
          <p:nvPr>
            <p:ph type="pic" idx="1"/>
          </p:nvPr>
        </p:nvPicPr>
        <p:blipFill>
          <a:blip r:embed="rId3"/>
          <a:srcRect l="25758" r="25758"/>
          <a:stretch>
            <a:fillRect/>
          </a:stretch>
        </p:blipFill>
        <p:spPr/>
      </p:pic>
      <p:sp>
        <p:nvSpPr>
          <p:cNvPr id="18" name="Plaque 17">
            <a:extLst>
              <a:ext uri="{FF2B5EF4-FFF2-40B4-BE49-F238E27FC236}">
                <a16:creationId xmlns:a16="http://schemas.microsoft.com/office/drawing/2014/main" id="{DE6BA54B-1F4F-9FA6-E2DC-C99804447133}"/>
              </a:ext>
            </a:extLst>
          </p:cNvPr>
          <p:cNvSpPr/>
          <p:nvPr/>
        </p:nvSpPr>
        <p:spPr>
          <a:xfrm>
            <a:off x="138545" y="1968476"/>
            <a:ext cx="7223610" cy="4209800"/>
          </a:xfrm>
          <a:prstGeom prst="plaque">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en-GB"/>
          </a:p>
        </p:txBody>
      </p:sp>
      <p:sp>
        <p:nvSpPr>
          <p:cNvPr id="19" name="TextBox 18">
            <a:extLst>
              <a:ext uri="{FF2B5EF4-FFF2-40B4-BE49-F238E27FC236}">
                <a16:creationId xmlns:a16="http://schemas.microsoft.com/office/drawing/2014/main" id="{9DEFD003-825F-DF4F-2F8C-EBDF8D2D8677}"/>
              </a:ext>
            </a:extLst>
          </p:cNvPr>
          <p:cNvSpPr txBox="1"/>
          <p:nvPr/>
        </p:nvSpPr>
        <p:spPr>
          <a:xfrm>
            <a:off x="3863294" y="2343897"/>
            <a:ext cx="3107094" cy="3419516"/>
          </a:xfrm>
          <a:prstGeom prst="rect">
            <a:avLst/>
          </a:prstGeom>
          <a:noFill/>
        </p:spPr>
        <p:txBody>
          <a:bodyPr wrap="square" rtlCol="0">
            <a:spAutoFit/>
          </a:bodyPr>
          <a:lstStyle/>
          <a:p>
            <a:r>
              <a:rPr lang="en-GB" sz="2400" dirty="0">
                <a:solidFill>
                  <a:schemeClr val="bg2">
                    <a:lumMod val="50000"/>
                  </a:schemeClr>
                </a:solidFill>
              </a:rPr>
              <a:t>What are they used for? </a:t>
            </a:r>
          </a:p>
          <a:p>
            <a:pPr marL="342900" indent="-342900">
              <a:buFont typeface="Wingdings" panose="05000000000000000000" pitchFamily="2" charset="2"/>
              <a:buChar char="v"/>
            </a:pPr>
            <a:r>
              <a:rPr lang="en-GB" sz="2400" dirty="0"/>
              <a:t>Recording health progress</a:t>
            </a:r>
          </a:p>
          <a:p>
            <a:pPr marL="342900" indent="-342900">
              <a:buFont typeface="Wingdings" panose="05000000000000000000" pitchFamily="2" charset="2"/>
              <a:buChar char="v"/>
            </a:pPr>
            <a:r>
              <a:rPr lang="en-GB" sz="2400" dirty="0"/>
              <a:t>Treatments</a:t>
            </a:r>
          </a:p>
          <a:p>
            <a:pPr marL="342900" indent="-342900">
              <a:buFont typeface="Wingdings" panose="05000000000000000000" pitchFamily="2" charset="2"/>
              <a:buChar char="v"/>
            </a:pPr>
            <a:r>
              <a:rPr lang="en-GB" sz="2400" dirty="0"/>
              <a:t>Assessments</a:t>
            </a:r>
          </a:p>
          <a:p>
            <a:pPr marL="342900" indent="-342900">
              <a:buFont typeface="Wingdings" panose="05000000000000000000" pitchFamily="2" charset="2"/>
              <a:buChar char="v"/>
            </a:pPr>
            <a:r>
              <a:rPr lang="en-GB" sz="2400" dirty="0"/>
              <a:t>Responses to care</a:t>
            </a:r>
          </a:p>
          <a:p>
            <a:endParaRPr lang="en-GB" sz="2000" dirty="0"/>
          </a:p>
        </p:txBody>
      </p:sp>
      <p:sp>
        <p:nvSpPr>
          <p:cNvPr id="20" name="TextBox 19">
            <a:extLst>
              <a:ext uri="{FF2B5EF4-FFF2-40B4-BE49-F238E27FC236}">
                <a16:creationId xmlns:a16="http://schemas.microsoft.com/office/drawing/2014/main" id="{00A19672-8024-7944-9F60-6DDCB36BD3D6}"/>
              </a:ext>
            </a:extLst>
          </p:cNvPr>
          <p:cNvSpPr txBox="1"/>
          <p:nvPr/>
        </p:nvSpPr>
        <p:spPr>
          <a:xfrm>
            <a:off x="665347" y="2334193"/>
            <a:ext cx="3107094" cy="3537578"/>
          </a:xfrm>
          <a:prstGeom prst="rect">
            <a:avLst/>
          </a:prstGeom>
          <a:noFill/>
        </p:spPr>
        <p:txBody>
          <a:bodyPr wrap="square" rtlCol="0">
            <a:spAutoFit/>
          </a:bodyPr>
          <a:lstStyle/>
          <a:p>
            <a:r>
              <a:rPr lang="en-GB" sz="2400" dirty="0">
                <a:solidFill>
                  <a:schemeClr val="bg2">
                    <a:lumMod val="50000"/>
                  </a:schemeClr>
                </a:solidFill>
              </a:rPr>
              <a:t>Different types of care documentation:</a:t>
            </a:r>
          </a:p>
          <a:p>
            <a:pPr marL="285750" indent="-285750">
              <a:buFont typeface="Wingdings" panose="05000000000000000000" pitchFamily="2" charset="2"/>
              <a:buChar char="v"/>
            </a:pPr>
            <a:r>
              <a:rPr lang="en-GB" sz="2400" dirty="0"/>
              <a:t>Progress/Daily notes</a:t>
            </a:r>
          </a:p>
          <a:p>
            <a:pPr marL="285750" indent="-285750">
              <a:buFont typeface="Wingdings" panose="05000000000000000000" pitchFamily="2" charset="2"/>
              <a:buChar char="v"/>
            </a:pPr>
            <a:r>
              <a:rPr lang="en-GB" sz="2400" dirty="0"/>
              <a:t>Care Plans</a:t>
            </a:r>
          </a:p>
          <a:p>
            <a:pPr marL="285750" indent="-285750">
              <a:buFont typeface="Wingdings" panose="05000000000000000000" pitchFamily="2" charset="2"/>
              <a:buChar char="v"/>
            </a:pPr>
            <a:r>
              <a:rPr lang="en-GB" sz="2400" dirty="0"/>
              <a:t>Admission and discharge Summaries</a:t>
            </a:r>
          </a:p>
        </p:txBody>
      </p:sp>
      <p:sp>
        <p:nvSpPr>
          <p:cNvPr id="21" name="TextBox 20">
            <a:extLst>
              <a:ext uri="{FF2B5EF4-FFF2-40B4-BE49-F238E27FC236}">
                <a16:creationId xmlns:a16="http://schemas.microsoft.com/office/drawing/2014/main" id="{1502B390-05EE-A28B-BCE6-FB3C31A086C4}"/>
              </a:ext>
            </a:extLst>
          </p:cNvPr>
          <p:cNvSpPr txBox="1"/>
          <p:nvPr/>
        </p:nvSpPr>
        <p:spPr>
          <a:xfrm>
            <a:off x="2988906" y="5763413"/>
            <a:ext cx="3107094" cy="261610"/>
          </a:xfrm>
          <a:prstGeom prst="rect">
            <a:avLst/>
          </a:prstGeom>
          <a:noFill/>
        </p:spPr>
        <p:txBody>
          <a:bodyPr wrap="square" rtlCol="0">
            <a:spAutoFit/>
          </a:bodyPr>
          <a:lstStyle/>
          <a:p>
            <a:r>
              <a:rPr lang="en-GB" sz="1100" dirty="0"/>
              <a:t>(Birdie, 2026)</a:t>
            </a:r>
          </a:p>
        </p:txBody>
      </p:sp>
    </p:spTree>
    <p:extLst>
      <p:ext uri="{BB962C8B-B14F-4D97-AF65-F5344CB8AC3E}">
        <p14:creationId xmlns:p14="http://schemas.microsoft.com/office/powerpoint/2010/main" val="34350770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377AF6-2477-81EC-D1BC-43FD72DF18F6}"/>
              </a:ext>
            </a:extLst>
          </p:cNvPr>
          <p:cNvSpPr>
            <a:spLocks noGrp="1"/>
          </p:cNvSpPr>
          <p:nvPr>
            <p:ph type="title"/>
          </p:nvPr>
        </p:nvSpPr>
        <p:spPr>
          <a:xfrm>
            <a:off x="218478" y="385595"/>
            <a:ext cx="6817993" cy="1035815"/>
          </a:xfrm>
        </p:spPr>
        <p:txBody>
          <a:bodyPr rtlCol="0">
            <a:normAutofit fontScale="90000"/>
          </a:bodyPr>
          <a:lstStyle>
            <a:defPPr>
              <a:defRPr lang="en-GB"/>
            </a:defPPr>
          </a:lstStyle>
          <a:p>
            <a:pPr rtl="0"/>
            <a:r>
              <a:rPr lang="en-GB" dirty="0">
                <a:solidFill>
                  <a:srgbClr val="000000"/>
                </a:solidFill>
              </a:rPr>
              <a:t>Word Document For Care Plans </a:t>
            </a:r>
          </a:p>
        </p:txBody>
      </p:sp>
      <p:pic>
        <p:nvPicPr>
          <p:cNvPr id="4" name="Picture 3">
            <a:extLst>
              <a:ext uri="{FF2B5EF4-FFF2-40B4-BE49-F238E27FC236}">
                <a16:creationId xmlns:a16="http://schemas.microsoft.com/office/drawing/2014/main" id="{89D7B3AB-0C6D-0608-A7FC-737C98A6E984}"/>
              </a:ext>
            </a:extLst>
          </p:cNvPr>
          <p:cNvPicPr>
            <a:picLocks noChangeAspect="1"/>
          </p:cNvPicPr>
          <p:nvPr/>
        </p:nvPicPr>
        <p:blipFill>
          <a:blip r:embed="rId3"/>
          <a:stretch>
            <a:fillRect/>
          </a:stretch>
        </p:blipFill>
        <p:spPr>
          <a:xfrm>
            <a:off x="724815" y="1421410"/>
            <a:ext cx="5548453" cy="4732037"/>
          </a:xfrm>
          <a:prstGeom prst="rect">
            <a:avLst/>
          </a:prstGeom>
        </p:spPr>
      </p:pic>
      <p:sp>
        <p:nvSpPr>
          <p:cNvPr id="5" name="TextBox 4">
            <a:extLst>
              <a:ext uri="{FF2B5EF4-FFF2-40B4-BE49-F238E27FC236}">
                <a16:creationId xmlns:a16="http://schemas.microsoft.com/office/drawing/2014/main" id="{767F28DD-F0DF-C67F-D7BC-15C217EB27B0}"/>
              </a:ext>
            </a:extLst>
          </p:cNvPr>
          <p:cNvSpPr txBox="1"/>
          <p:nvPr/>
        </p:nvSpPr>
        <p:spPr>
          <a:xfrm>
            <a:off x="0" y="5892390"/>
            <a:ext cx="3480686" cy="253916"/>
          </a:xfrm>
          <a:prstGeom prst="rect">
            <a:avLst/>
          </a:prstGeom>
          <a:noFill/>
        </p:spPr>
        <p:txBody>
          <a:bodyPr wrap="square" rtlCol="0">
            <a:spAutoFit/>
          </a:bodyPr>
          <a:lstStyle/>
          <a:p>
            <a:r>
              <a:rPr lang="en-GB" sz="1050" dirty="0">
                <a:solidFill>
                  <a:srgbClr val="000000"/>
                </a:solidFill>
              </a:rPr>
              <a:t>Figure 2. Microsoft Word, (Computer Hope, 2026). </a:t>
            </a:r>
          </a:p>
        </p:txBody>
      </p:sp>
      <p:sp>
        <p:nvSpPr>
          <p:cNvPr id="7" name="Scroll: Vertical 6">
            <a:extLst>
              <a:ext uri="{FF2B5EF4-FFF2-40B4-BE49-F238E27FC236}">
                <a16:creationId xmlns:a16="http://schemas.microsoft.com/office/drawing/2014/main" id="{F4B1B5FB-9ADD-188A-8692-CCEF45FA4321}"/>
              </a:ext>
            </a:extLst>
          </p:cNvPr>
          <p:cNvSpPr/>
          <p:nvPr/>
        </p:nvSpPr>
        <p:spPr>
          <a:xfrm>
            <a:off x="6754231" y="1082138"/>
            <a:ext cx="3872205" cy="4875662"/>
          </a:xfrm>
          <a:prstGeom prst="verticalScroll">
            <a:avLst>
              <a:gd name="adj" fmla="val 11069"/>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GB"/>
          </a:p>
        </p:txBody>
      </p:sp>
      <p:sp>
        <p:nvSpPr>
          <p:cNvPr id="8" name="TextBox 7">
            <a:extLst>
              <a:ext uri="{FF2B5EF4-FFF2-40B4-BE49-F238E27FC236}">
                <a16:creationId xmlns:a16="http://schemas.microsoft.com/office/drawing/2014/main" id="{9AD0D731-BAB5-016C-0A05-5B3FDD606498}"/>
              </a:ext>
            </a:extLst>
          </p:cNvPr>
          <p:cNvSpPr txBox="1"/>
          <p:nvPr/>
        </p:nvSpPr>
        <p:spPr>
          <a:xfrm>
            <a:off x="7036471" y="1550924"/>
            <a:ext cx="355325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rPr>
              <a:t>Key features</a:t>
            </a:r>
          </a:p>
        </p:txBody>
      </p:sp>
      <p:sp>
        <p:nvSpPr>
          <p:cNvPr id="9" name="TextBox 8">
            <a:extLst>
              <a:ext uri="{FF2B5EF4-FFF2-40B4-BE49-F238E27FC236}">
                <a16:creationId xmlns:a16="http://schemas.microsoft.com/office/drawing/2014/main" id="{799C8FBE-CC31-0EF0-F731-CAAD2D895B1A}"/>
              </a:ext>
            </a:extLst>
          </p:cNvPr>
          <p:cNvSpPr txBox="1"/>
          <p:nvPr/>
        </p:nvSpPr>
        <p:spPr>
          <a:xfrm>
            <a:off x="7564939" y="2191583"/>
            <a:ext cx="2580325" cy="4462760"/>
          </a:xfrm>
          <a:prstGeom prst="rect">
            <a:avLst/>
          </a:prstGeom>
          <a:noFill/>
        </p:spPr>
        <p:txBody>
          <a:bodyPr wrap="square" rtlCol="0">
            <a:spAutoFit/>
          </a:bodyPr>
          <a:lstStyle/>
          <a:p>
            <a:pPr marL="342900" indent="-342900">
              <a:buFont typeface="Wingdings" panose="05000000000000000000" pitchFamily="2" charset="2"/>
              <a:buChar char="q"/>
            </a:pPr>
            <a:r>
              <a:rPr lang="en-GB" sz="2000" dirty="0">
                <a:solidFill>
                  <a:schemeClr val="bg1"/>
                </a:solidFill>
              </a:rPr>
              <a:t>Text Formatting</a:t>
            </a:r>
          </a:p>
          <a:p>
            <a:pPr marL="342900" indent="-342900">
              <a:buFont typeface="Wingdings" panose="05000000000000000000" pitchFamily="2" charset="2"/>
              <a:buChar char="q"/>
            </a:pPr>
            <a:r>
              <a:rPr lang="en-GB" sz="2000" dirty="0">
                <a:solidFill>
                  <a:schemeClr val="bg1"/>
                </a:solidFill>
              </a:rPr>
              <a:t>Templates</a:t>
            </a:r>
          </a:p>
          <a:p>
            <a:pPr marL="342900" indent="-342900">
              <a:buFont typeface="Wingdings" panose="05000000000000000000" pitchFamily="2" charset="2"/>
              <a:buChar char="q"/>
            </a:pPr>
            <a:r>
              <a:rPr lang="en-GB" sz="2000" dirty="0">
                <a:solidFill>
                  <a:schemeClr val="bg1"/>
                </a:solidFill>
              </a:rPr>
              <a:t>Media Integration</a:t>
            </a:r>
          </a:p>
          <a:p>
            <a:pPr marL="342900" indent="-342900">
              <a:buFont typeface="Wingdings" panose="05000000000000000000" pitchFamily="2" charset="2"/>
              <a:buChar char="q"/>
            </a:pPr>
            <a:r>
              <a:rPr lang="en-GB" sz="2000" dirty="0">
                <a:solidFill>
                  <a:schemeClr val="bg1"/>
                </a:solidFill>
              </a:rPr>
              <a:t>Reviewing Tools</a:t>
            </a:r>
          </a:p>
          <a:p>
            <a:pPr marL="342900" indent="-342900">
              <a:buFont typeface="Wingdings" panose="05000000000000000000" pitchFamily="2" charset="2"/>
              <a:buChar char="q"/>
            </a:pPr>
            <a:r>
              <a:rPr lang="en-GB" sz="2000" dirty="0">
                <a:solidFill>
                  <a:schemeClr val="bg1"/>
                </a:solidFill>
              </a:rPr>
              <a:t>Editing and sharing text-based documents.</a:t>
            </a:r>
          </a:p>
          <a:p>
            <a:endParaRPr lang="en-GB" sz="2000" dirty="0">
              <a:solidFill>
                <a:schemeClr val="bg1"/>
              </a:solidFill>
            </a:endParaRPr>
          </a:p>
          <a:p>
            <a:r>
              <a:rPr lang="en-GB" sz="1100" dirty="0">
                <a:solidFill>
                  <a:schemeClr val="bg1"/>
                </a:solidFill>
              </a:rPr>
              <a:t>Watch this video</a:t>
            </a:r>
            <a:r>
              <a:rPr lang="en-GB" sz="1200" dirty="0">
                <a:solidFill>
                  <a:schemeClr val="bg1"/>
                </a:solidFill>
              </a:rPr>
              <a:t> </a:t>
            </a:r>
            <a:r>
              <a:rPr lang="en-GB" sz="1200" dirty="0">
                <a:solidFill>
                  <a:schemeClr val="bg1"/>
                </a:solidFill>
                <a:hlinkClick r:id="rId4"/>
              </a:rPr>
              <a:t>https://www.youtube.com/watch?v=j-ZAVHk5SaU</a:t>
            </a:r>
            <a:endParaRPr lang="en-GB" sz="2000" dirty="0">
              <a:solidFill>
                <a:schemeClr val="bg1"/>
              </a:solidFill>
            </a:endParaRPr>
          </a:p>
          <a:p>
            <a:pPr marL="342900" indent="-342900">
              <a:buFont typeface="Wingdings" panose="05000000000000000000" pitchFamily="2" charset="2"/>
              <a:buChar char="q"/>
            </a:pPr>
            <a:endParaRPr lang="en-GB" sz="2800" dirty="0">
              <a:solidFill>
                <a:schemeClr val="bg1"/>
              </a:solidFill>
            </a:endParaRPr>
          </a:p>
          <a:p>
            <a:endParaRPr lang="en-GB" sz="2000" dirty="0"/>
          </a:p>
        </p:txBody>
      </p:sp>
      <p:sp>
        <p:nvSpPr>
          <p:cNvPr id="10" name="TextBox 9">
            <a:extLst>
              <a:ext uri="{FF2B5EF4-FFF2-40B4-BE49-F238E27FC236}">
                <a16:creationId xmlns:a16="http://schemas.microsoft.com/office/drawing/2014/main" id="{D7D63034-FB4F-2D2B-2DA4-FB8592973F35}"/>
              </a:ext>
            </a:extLst>
          </p:cNvPr>
          <p:cNvSpPr txBox="1"/>
          <p:nvPr/>
        </p:nvSpPr>
        <p:spPr>
          <a:xfrm>
            <a:off x="10120734" y="5872443"/>
            <a:ext cx="2123682" cy="253916"/>
          </a:xfrm>
          <a:prstGeom prst="rect">
            <a:avLst/>
          </a:prstGeom>
          <a:noFill/>
        </p:spPr>
        <p:txBody>
          <a:bodyPr wrap="square" rtlCol="0">
            <a:spAutoFit/>
          </a:bodyPr>
          <a:lstStyle/>
          <a:p>
            <a:r>
              <a:rPr lang="en-GB" sz="1050" dirty="0"/>
              <a:t>(Knowledge Academy, 2026). </a:t>
            </a:r>
          </a:p>
        </p:txBody>
      </p:sp>
      <p:sp>
        <p:nvSpPr>
          <p:cNvPr id="6" name="Footer Placeholder 5">
            <a:extLst>
              <a:ext uri="{FF2B5EF4-FFF2-40B4-BE49-F238E27FC236}">
                <a16:creationId xmlns:a16="http://schemas.microsoft.com/office/drawing/2014/main" id="{FF16F0F5-7165-8479-0ABD-1146CA42E8DB}"/>
              </a:ext>
            </a:extLst>
          </p:cNvPr>
          <p:cNvSpPr>
            <a:spLocks noGrp="1"/>
          </p:cNvSpPr>
          <p:nvPr>
            <p:ph type="ftr" sz="quarter" idx="11"/>
          </p:nvPr>
        </p:nvSpPr>
        <p:spPr/>
        <p:txBody>
          <a:bodyPr/>
          <a:lstStyle/>
          <a:p>
            <a:r>
              <a:rPr lang="en-US"/>
              <a:t>Klaudie </a:t>
            </a:r>
            <a:endParaRPr lang="en-US" dirty="0"/>
          </a:p>
        </p:txBody>
      </p:sp>
    </p:spTree>
    <p:extLst>
      <p:ext uri="{BB962C8B-B14F-4D97-AF65-F5344CB8AC3E}">
        <p14:creationId xmlns:p14="http://schemas.microsoft.com/office/powerpoint/2010/main" val="52000056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7679D-DC49-184B-33D7-D460C700C85D}"/>
              </a:ext>
            </a:extLst>
          </p:cNvPr>
          <p:cNvSpPr>
            <a:spLocks noGrp="1"/>
          </p:cNvSpPr>
          <p:nvPr>
            <p:ph type="title"/>
          </p:nvPr>
        </p:nvSpPr>
        <p:spPr>
          <a:xfrm>
            <a:off x="0" y="420427"/>
            <a:ext cx="9144000" cy="676656"/>
          </a:xfrm>
        </p:spPr>
        <p:txBody>
          <a:bodyPr rtlCol="0">
            <a:normAutofit fontScale="90000"/>
          </a:bodyPr>
          <a:lstStyle>
            <a:defPPr>
              <a:defRPr lang="en-GB"/>
            </a:defPPr>
          </a:lstStyle>
          <a:p>
            <a:pPr rtl="0"/>
            <a:r>
              <a:rPr lang="en-GB" dirty="0"/>
              <a:t>Benefits of Microsoft Word for Care Plans</a:t>
            </a:r>
          </a:p>
        </p:txBody>
      </p:sp>
      <p:sp>
        <p:nvSpPr>
          <p:cNvPr id="8" name="Text Placeholder 7">
            <a:extLst>
              <a:ext uri="{FF2B5EF4-FFF2-40B4-BE49-F238E27FC236}">
                <a16:creationId xmlns:a16="http://schemas.microsoft.com/office/drawing/2014/main" id="{955CC3A7-DD9A-E887-A929-DE6D4C1E47B9}"/>
              </a:ext>
            </a:extLst>
          </p:cNvPr>
          <p:cNvSpPr>
            <a:spLocks noGrp="1"/>
          </p:cNvSpPr>
          <p:nvPr>
            <p:ph type="body" sz="quarter" idx="13"/>
          </p:nvPr>
        </p:nvSpPr>
        <p:spPr>
          <a:xfrm>
            <a:off x="516795" y="1606588"/>
            <a:ext cx="3551111" cy="2231330"/>
          </a:xfrm>
        </p:spPr>
        <p:txBody>
          <a:bodyPr rtlCol="0"/>
          <a:lstStyle>
            <a:defPPr>
              <a:defRPr lang="en-GB"/>
            </a:defPPr>
          </a:lstStyle>
          <a:p>
            <a:pPr rtl="0"/>
            <a:r>
              <a:rPr lang="en-GB" dirty="0"/>
              <a:t>Flexible and easy to customise layouts</a:t>
            </a:r>
          </a:p>
        </p:txBody>
      </p:sp>
      <p:sp>
        <p:nvSpPr>
          <p:cNvPr id="17" name="Text Placeholder 16">
            <a:extLst>
              <a:ext uri="{FF2B5EF4-FFF2-40B4-BE49-F238E27FC236}">
                <a16:creationId xmlns:a16="http://schemas.microsoft.com/office/drawing/2014/main" id="{21A076CC-9414-293E-8AB1-B8C2EA1C5FEE}"/>
              </a:ext>
            </a:extLst>
          </p:cNvPr>
          <p:cNvSpPr>
            <a:spLocks noGrp="1"/>
          </p:cNvSpPr>
          <p:nvPr>
            <p:ph type="body" sz="quarter" idx="15"/>
          </p:nvPr>
        </p:nvSpPr>
        <p:spPr/>
        <p:txBody>
          <a:bodyPr rtlCol="0"/>
          <a:lstStyle>
            <a:defPPr>
              <a:defRPr lang="en-GB"/>
            </a:defPPr>
          </a:lstStyle>
          <a:p>
            <a:pPr rtl="0"/>
            <a:r>
              <a:rPr lang="en-GB" dirty="0"/>
              <a:t>Secure Offline Access </a:t>
            </a:r>
          </a:p>
        </p:txBody>
      </p:sp>
      <p:sp>
        <p:nvSpPr>
          <p:cNvPr id="9" name="Text Placeholder 8">
            <a:extLst>
              <a:ext uri="{FF2B5EF4-FFF2-40B4-BE49-F238E27FC236}">
                <a16:creationId xmlns:a16="http://schemas.microsoft.com/office/drawing/2014/main" id="{EE754D37-3AA6-7249-76D8-52F85F4C158A}"/>
              </a:ext>
            </a:extLst>
          </p:cNvPr>
          <p:cNvSpPr>
            <a:spLocks noGrp="1"/>
          </p:cNvSpPr>
          <p:nvPr>
            <p:ph type="body" sz="quarter" idx="14"/>
          </p:nvPr>
        </p:nvSpPr>
        <p:spPr/>
        <p:txBody>
          <a:bodyPr rtlCol="0"/>
          <a:lstStyle>
            <a:defPPr>
              <a:defRPr lang="en-GB"/>
            </a:defPPr>
          </a:lstStyle>
          <a:p>
            <a:pPr rtl="0"/>
            <a:r>
              <a:rPr lang="en-GB" dirty="0"/>
              <a:t>Time-saving Templates </a:t>
            </a:r>
          </a:p>
        </p:txBody>
      </p:sp>
      <p:sp>
        <p:nvSpPr>
          <p:cNvPr id="26" name="Text Placeholder 25">
            <a:extLst>
              <a:ext uri="{FF2B5EF4-FFF2-40B4-BE49-F238E27FC236}">
                <a16:creationId xmlns:a16="http://schemas.microsoft.com/office/drawing/2014/main" id="{FFCA4FA2-1095-105E-5606-3D90E73136C3}"/>
              </a:ext>
            </a:extLst>
          </p:cNvPr>
          <p:cNvSpPr>
            <a:spLocks noGrp="1"/>
          </p:cNvSpPr>
          <p:nvPr>
            <p:ph type="body" sz="quarter" idx="17"/>
          </p:nvPr>
        </p:nvSpPr>
        <p:spPr/>
        <p:txBody>
          <a:bodyPr rtlCol="0"/>
          <a:lstStyle>
            <a:defPPr>
              <a:defRPr lang="en-GB"/>
            </a:defPPr>
          </a:lstStyle>
          <a:p>
            <a:pPr rtl="0"/>
            <a:r>
              <a:rPr lang="en-GB" dirty="0"/>
              <a:t>Add organisation Branding </a:t>
            </a:r>
          </a:p>
        </p:txBody>
      </p:sp>
      <p:sp>
        <p:nvSpPr>
          <p:cNvPr id="18" name="Text Placeholder 17">
            <a:extLst>
              <a:ext uri="{FF2B5EF4-FFF2-40B4-BE49-F238E27FC236}">
                <a16:creationId xmlns:a16="http://schemas.microsoft.com/office/drawing/2014/main" id="{871694C6-64CB-2042-D079-8D98D610EDB0}"/>
              </a:ext>
            </a:extLst>
          </p:cNvPr>
          <p:cNvSpPr>
            <a:spLocks noGrp="1"/>
          </p:cNvSpPr>
          <p:nvPr>
            <p:ph type="body" sz="quarter" idx="16"/>
          </p:nvPr>
        </p:nvSpPr>
        <p:spPr/>
        <p:txBody>
          <a:bodyPr rtlCol="0"/>
          <a:lstStyle>
            <a:defPPr>
              <a:defRPr lang="en-GB"/>
            </a:defPPr>
          </a:lstStyle>
          <a:p>
            <a:pPr rtl="0"/>
            <a:r>
              <a:rPr lang="en-GB" dirty="0"/>
              <a:t>Collaboration and review. </a:t>
            </a:r>
          </a:p>
        </p:txBody>
      </p:sp>
    </p:spTree>
    <p:extLst>
      <p:ext uri="{BB962C8B-B14F-4D97-AF65-F5344CB8AC3E}">
        <p14:creationId xmlns:p14="http://schemas.microsoft.com/office/powerpoint/2010/main" val="3272577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817D3-B7F5-996A-3350-9BC4F2C17173}"/>
              </a:ext>
            </a:extLst>
          </p:cNvPr>
          <p:cNvSpPr>
            <a:spLocks noGrp="1"/>
          </p:cNvSpPr>
          <p:nvPr>
            <p:ph type="title"/>
          </p:nvPr>
        </p:nvSpPr>
        <p:spPr>
          <a:xfrm>
            <a:off x="1451579" y="804519"/>
            <a:ext cx="9603275" cy="1049235"/>
          </a:xfrm>
        </p:spPr>
        <p:txBody>
          <a:bodyPr>
            <a:normAutofit/>
          </a:bodyPr>
          <a:lstStyle/>
          <a:p>
            <a:r>
              <a:rPr lang="en-US"/>
              <a:t>About Riverdale:</a:t>
            </a:r>
          </a:p>
        </p:txBody>
      </p:sp>
      <p:graphicFrame>
        <p:nvGraphicFramePr>
          <p:cNvPr id="5" name="Content Placeholder 2">
            <a:extLst>
              <a:ext uri="{FF2B5EF4-FFF2-40B4-BE49-F238E27FC236}">
                <a16:creationId xmlns:a16="http://schemas.microsoft.com/office/drawing/2014/main" id="{A88A82FB-DA57-DD67-996B-EF5EDE33B0E2}"/>
              </a:ext>
            </a:extLst>
          </p:cNvPr>
          <p:cNvGraphicFramePr>
            <a:graphicFrameLocks noGrp="1"/>
          </p:cNvGraphicFramePr>
          <p:nvPr>
            <p:ph idx="1"/>
          </p:nvPr>
        </p:nvGraphicFramePr>
        <p:xfrm>
          <a:off x="1450975" y="2340435"/>
          <a:ext cx="9604375" cy="33244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FC017435-C979-5B1A-8AE8-37F468CBF4D8}"/>
              </a:ext>
            </a:extLst>
          </p:cNvPr>
          <p:cNvSpPr>
            <a:spLocks noGrp="1"/>
          </p:cNvSpPr>
          <p:nvPr>
            <p:ph type="ftr" sz="quarter" idx="11"/>
          </p:nvPr>
        </p:nvSpPr>
        <p:spPr/>
        <p:txBody>
          <a:bodyPr/>
          <a:lstStyle/>
          <a:p>
            <a:r>
              <a:rPr lang="en-US"/>
              <a:t>HalleBerry</a:t>
            </a:r>
            <a:endParaRPr lang="en-US" dirty="0"/>
          </a:p>
        </p:txBody>
      </p:sp>
    </p:spTree>
    <p:extLst>
      <p:ext uri="{BB962C8B-B14F-4D97-AF65-F5344CB8AC3E}">
        <p14:creationId xmlns:p14="http://schemas.microsoft.com/office/powerpoint/2010/main" val="26151975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4518C-1BC8-5385-8E3E-25CB68F07D33}"/>
              </a:ext>
            </a:extLst>
          </p:cNvPr>
          <p:cNvSpPr>
            <a:spLocks noGrp="1"/>
          </p:cNvSpPr>
          <p:nvPr>
            <p:ph type="title"/>
          </p:nvPr>
        </p:nvSpPr>
        <p:spPr>
          <a:xfrm>
            <a:off x="1130270" y="953324"/>
            <a:ext cx="9603275" cy="1049235"/>
          </a:xfrm>
        </p:spPr>
        <p:txBody>
          <a:bodyPr>
            <a:normAutofit/>
          </a:bodyPr>
          <a:lstStyle/>
          <a:p>
            <a:r>
              <a:rPr lang="en-GB"/>
              <a:t>Microsoft Excel</a:t>
            </a:r>
            <a:endParaRPr lang="en-US"/>
          </a:p>
        </p:txBody>
      </p:sp>
      <p:pic>
        <p:nvPicPr>
          <p:cNvPr id="28" name="Graphic 27" descr="Table">
            <a:extLst>
              <a:ext uri="{FF2B5EF4-FFF2-40B4-BE49-F238E27FC236}">
                <a16:creationId xmlns:a16="http://schemas.microsoft.com/office/drawing/2014/main" id="{0EDE8CA0-2DAB-8AD7-3E65-FC35809A1D9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130270" y="2344598"/>
            <a:ext cx="2944302" cy="2944302"/>
          </a:xfrm>
          <a:prstGeom prst="rect">
            <a:avLst/>
          </a:prstGeom>
        </p:spPr>
      </p:pic>
      <p:sp>
        <p:nvSpPr>
          <p:cNvPr id="24" name="Content Placeholder 2">
            <a:extLst>
              <a:ext uri="{FF2B5EF4-FFF2-40B4-BE49-F238E27FC236}">
                <a16:creationId xmlns:a16="http://schemas.microsoft.com/office/drawing/2014/main" id="{BCC2CB53-CFCC-E882-AEC3-06F44F03BB83}"/>
              </a:ext>
            </a:extLst>
          </p:cNvPr>
          <p:cNvSpPr>
            <a:spLocks noGrp="1"/>
          </p:cNvSpPr>
          <p:nvPr>
            <p:ph idx="1"/>
          </p:nvPr>
        </p:nvSpPr>
        <p:spPr>
          <a:xfrm>
            <a:off x="4554849" y="2167151"/>
            <a:ext cx="6182324" cy="3299196"/>
          </a:xfrm>
        </p:spPr>
        <p:txBody>
          <a:bodyPr>
            <a:normAutofit/>
          </a:bodyPr>
          <a:lstStyle/>
          <a:p>
            <a:pPr marL="0" indent="0">
              <a:lnSpc>
                <a:spcPct val="110000"/>
              </a:lnSpc>
              <a:buNone/>
            </a:pPr>
            <a:r>
              <a:rPr lang="en-GB" sz="1300"/>
              <a:t>Microsoft Excel is a spreadsheet tool utilised for analysis of data, the organization and calculation. Explanation for Excel's Relevance in Staff Scheduling and why its ideal for rota management are as follows;</a:t>
            </a:r>
          </a:p>
          <a:p>
            <a:pPr>
              <a:lnSpc>
                <a:spcPct val="110000"/>
              </a:lnSpc>
            </a:pPr>
            <a:r>
              <a:rPr lang="en-GB" sz="1300"/>
              <a:t>Develop weekly and monthly staffing schedules. Document employee names, positions, and shift schedules. </a:t>
            </a:r>
          </a:p>
          <a:p>
            <a:pPr>
              <a:lnSpc>
                <a:spcPct val="110000"/>
              </a:lnSpc>
            </a:pPr>
            <a:r>
              <a:rPr lang="en-GB" sz="1300"/>
              <a:t>Supervise yearly leave and absences. Estimate working hours and helping to utilise procedures at the workplace. </a:t>
            </a:r>
          </a:p>
          <a:p>
            <a:pPr marL="0" indent="0">
              <a:lnSpc>
                <a:spcPct val="110000"/>
              </a:lnSpc>
              <a:buNone/>
            </a:pPr>
            <a:r>
              <a:rPr lang="en-GB" sz="1300"/>
              <a:t>In application for Riverdale Nursing Home </a:t>
            </a:r>
          </a:p>
          <a:p>
            <a:pPr>
              <a:lnSpc>
                <a:spcPct val="110000"/>
              </a:lnSpc>
            </a:pPr>
            <a:r>
              <a:rPr lang="en-GB" sz="1300"/>
              <a:t>At Riverdale Nursing Home, Excel enable managers to maintain sufficient staffing levels and minimise uncertainty around shift managements. According to Microsoft (2024), Excel supports efficient organisation and analysis of workforce information.</a:t>
            </a:r>
            <a:endParaRPr lang="en-US" sz="1300"/>
          </a:p>
        </p:txBody>
      </p:sp>
      <p:sp>
        <p:nvSpPr>
          <p:cNvPr id="4" name="Footer Placeholder 3">
            <a:extLst>
              <a:ext uri="{FF2B5EF4-FFF2-40B4-BE49-F238E27FC236}">
                <a16:creationId xmlns:a16="http://schemas.microsoft.com/office/drawing/2014/main" id="{7FFA6069-4CFC-0839-B0B0-68E3DAF58F29}"/>
              </a:ext>
            </a:extLst>
          </p:cNvPr>
          <p:cNvSpPr>
            <a:spLocks noGrp="1"/>
          </p:cNvSpPr>
          <p:nvPr>
            <p:ph type="ftr" sz="quarter" idx="11"/>
          </p:nvPr>
        </p:nvSpPr>
        <p:spPr/>
        <p:txBody>
          <a:bodyPr/>
          <a:lstStyle/>
          <a:p>
            <a:r>
              <a:rPr lang="en-US"/>
              <a:t>HalleBerry</a:t>
            </a:r>
            <a:endParaRPr lang="en-US" dirty="0"/>
          </a:p>
        </p:txBody>
      </p:sp>
    </p:spTree>
    <p:extLst>
      <p:ext uri="{BB962C8B-B14F-4D97-AF65-F5344CB8AC3E}">
        <p14:creationId xmlns:p14="http://schemas.microsoft.com/office/powerpoint/2010/main" val="13027219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50">
            <a:extLst>
              <a:ext uri="{FF2B5EF4-FFF2-40B4-BE49-F238E27FC236}">
                <a16:creationId xmlns:a16="http://schemas.microsoft.com/office/drawing/2014/main" id="{04AA81C4-F9E0-5D1F-1CD8-D236D72734FF}"/>
              </a:ext>
            </a:extLst>
          </p:cNvPr>
          <p:cNvPicPr>
            <a:picLocks noChangeAspect="1"/>
          </p:cNvPicPr>
          <p:nvPr/>
        </p:nvPicPr>
        <p:blipFill>
          <a:blip r:embed="rId2">
            <a:duotone>
              <a:schemeClr val="bg2">
                <a:shade val="45000"/>
                <a:satMod val="135000"/>
              </a:schemeClr>
              <a:prstClr val="white"/>
            </a:duotone>
            <a:alphaModFix amt="50000"/>
          </a:blip>
          <a:srcRect r="-1" b="18770"/>
          <a:stretch>
            <a:fillRect/>
          </a:stretch>
        </p:blipFill>
        <p:spPr>
          <a:xfrm>
            <a:off x="305" y="10"/>
            <a:ext cx="12191695" cy="6857990"/>
          </a:xfrm>
          <a:prstGeom prst="rect">
            <a:avLst/>
          </a:prstGeom>
        </p:spPr>
      </p:pic>
      <p:sp>
        <p:nvSpPr>
          <p:cNvPr id="2" name="Title 1">
            <a:extLst>
              <a:ext uri="{FF2B5EF4-FFF2-40B4-BE49-F238E27FC236}">
                <a16:creationId xmlns:a16="http://schemas.microsoft.com/office/drawing/2014/main" id="{902DECE4-427C-BC37-51C1-779A2605B011}"/>
              </a:ext>
            </a:extLst>
          </p:cNvPr>
          <p:cNvSpPr>
            <a:spLocks noGrp="1"/>
          </p:cNvSpPr>
          <p:nvPr>
            <p:ph type="title"/>
          </p:nvPr>
        </p:nvSpPr>
        <p:spPr>
          <a:xfrm>
            <a:off x="1008233" y="867037"/>
            <a:ext cx="9603275" cy="1049235"/>
          </a:xfrm>
        </p:spPr>
        <p:txBody>
          <a:bodyPr>
            <a:normAutofit/>
          </a:bodyPr>
          <a:lstStyle/>
          <a:p>
            <a:r>
              <a:rPr lang="en-GB" dirty="0"/>
              <a:t>How Microsoft Excel Improves Efficiency and Communication</a:t>
            </a:r>
            <a:endParaRPr lang="en-US" dirty="0"/>
          </a:p>
        </p:txBody>
      </p:sp>
      <p:graphicFrame>
        <p:nvGraphicFramePr>
          <p:cNvPr id="53" name="Content Placeholder 2">
            <a:extLst>
              <a:ext uri="{FF2B5EF4-FFF2-40B4-BE49-F238E27FC236}">
                <a16:creationId xmlns:a16="http://schemas.microsoft.com/office/drawing/2014/main" id="{901DB04C-6532-843E-EFAA-41CADB3A27DE}"/>
              </a:ext>
            </a:extLst>
          </p:cNvPr>
          <p:cNvGraphicFramePr>
            <a:graphicFrameLocks noGrp="1"/>
          </p:cNvGraphicFramePr>
          <p:nvPr>
            <p:ph idx="1"/>
          </p:nvPr>
        </p:nvGraphicFramePr>
        <p:xfrm>
          <a:off x="1451579" y="2015732"/>
          <a:ext cx="9603275" cy="3450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4996C6AA-34EC-0A3A-C12F-7FEBF5880819}"/>
              </a:ext>
            </a:extLst>
          </p:cNvPr>
          <p:cNvSpPr>
            <a:spLocks noGrp="1"/>
          </p:cNvSpPr>
          <p:nvPr>
            <p:ph type="ftr" sz="quarter" idx="11"/>
          </p:nvPr>
        </p:nvSpPr>
        <p:spPr/>
        <p:txBody>
          <a:bodyPr/>
          <a:lstStyle/>
          <a:p>
            <a:r>
              <a:rPr lang="en-US"/>
              <a:t>HalleBerry</a:t>
            </a:r>
            <a:endParaRPr lang="en-US" dirty="0"/>
          </a:p>
        </p:txBody>
      </p:sp>
    </p:spTree>
    <p:extLst>
      <p:ext uri="{BB962C8B-B14F-4D97-AF65-F5344CB8AC3E}">
        <p14:creationId xmlns:p14="http://schemas.microsoft.com/office/powerpoint/2010/main" val="13828950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9A1E0-8AFA-8154-AEE5-1D293636199E}"/>
              </a:ext>
            </a:extLst>
          </p:cNvPr>
          <p:cNvSpPr>
            <a:spLocks noGrp="1"/>
          </p:cNvSpPr>
          <p:nvPr>
            <p:ph type="title"/>
          </p:nvPr>
        </p:nvSpPr>
        <p:spPr>
          <a:xfrm>
            <a:off x="1451581" y="5008500"/>
            <a:ext cx="9603272" cy="960755"/>
          </a:xfrm>
        </p:spPr>
        <p:txBody>
          <a:bodyPr anchor="t">
            <a:normAutofit/>
          </a:bodyPr>
          <a:lstStyle/>
          <a:p>
            <a:r>
              <a:rPr lang="en-GB" sz="3000"/>
              <a:t>Advantages and Limitations of Microsoft Excel</a:t>
            </a:r>
            <a:endParaRPr lang="en-US" sz="3000"/>
          </a:p>
        </p:txBody>
      </p:sp>
      <p:graphicFrame>
        <p:nvGraphicFramePr>
          <p:cNvPr id="28" name="Content Placeholder 2">
            <a:extLst>
              <a:ext uri="{FF2B5EF4-FFF2-40B4-BE49-F238E27FC236}">
                <a16:creationId xmlns:a16="http://schemas.microsoft.com/office/drawing/2014/main" id="{4522F46E-5FAF-0A8A-A120-98EB1C2946AD}"/>
              </a:ext>
            </a:extLst>
          </p:cNvPr>
          <p:cNvGraphicFramePr>
            <a:graphicFrameLocks noGrp="1"/>
          </p:cNvGraphicFramePr>
          <p:nvPr>
            <p:ph idx="1"/>
          </p:nvPr>
        </p:nvGraphicFramePr>
        <p:xfrm>
          <a:off x="1450975" y="933450"/>
          <a:ext cx="9604375" cy="3449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F249DD2D-C7A9-22C8-32EC-A6212E780A77}"/>
              </a:ext>
            </a:extLst>
          </p:cNvPr>
          <p:cNvSpPr>
            <a:spLocks noGrp="1"/>
          </p:cNvSpPr>
          <p:nvPr>
            <p:ph type="ftr" sz="quarter" idx="11"/>
          </p:nvPr>
        </p:nvSpPr>
        <p:spPr/>
        <p:txBody>
          <a:bodyPr/>
          <a:lstStyle/>
          <a:p>
            <a:r>
              <a:rPr lang="en-US"/>
              <a:t>HalleBerry</a:t>
            </a:r>
            <a:endParaRPr lang="en-US" dirty="0"/>
          </a:p>
        </p:txBody>
      </p:sp>
    </p:spTree>
    <p:extLst>
      <p:ext uri="{BB962C8B-B14F-4D97-AF65-F5344CB8AC3E}">
        <p14:creationId xmlns:p14="http://schemas.microsoft.com/office/powerpoint/2010/main" val="19438532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124D5-115C-3394-D48A-345114E742A1}"/>
              </a:ext>
            </a:extLst>
          </p:cNvPr>
          <p:cNvSpPr>
            <a:spLocks noGrp="1"/>
          </p:cNvSpPr>
          <p:nvPr>
            <p:ph type="title"/>
          </p:nvPr>
        </p:nvSpPr>
        <p:spPr/>
        <p:txBody>
          <a:bodyPr/>
          <a:lstStyle/>
          <a:p>
            <a:r>
              <a:rPr lang="en-GB"/>
              <a:t>References </a:t>
            </a:r>
          </a:p>
        </p:txBody>
      </p:sp>
      <p:sp>
        <p:nvSpPr>
          <p:cNvPr id="3" name="Content Placeholder 2">
            <a:extLst>
              <a:ext uri="{FF2B5EF4-FFF2-40B4-BE49-F238E27FC236}">
                <a16:creationId xmlns:a16="http://schemas.microsoft.com/office/drawing/2014/main" id="{D7B49B2E-B462-24B3-A715-EB9296D0A098}"/>
              </a:ext>
            </a:extLst>
          </p:cNvPr>
          <p:cNvSpPr>
            <a:spLocks noGrp="1"/>
          </p:cNvSpPr>
          <p:nvPr>
            <p:ph idx="1"/>
          </p:nvPr>
        </p:nvSpPr>
        <p:spPr>
          <a:xfrm>
            <a:off x="399586" y="1482838"/>
            <a:ext cx="11597000" cy="4849891"/>
          </a:xfrm>
        </p:spPr>
        <p:txBody>
          <a:bodyPr>
            <a:normAutofit fontScale="92500" lnSpcReduction="10000"/>
          </a:bodyPr>
          <a:lstStyle/>
          <a:p>
            <a:pPr>
              <a:buNone/>
            </a:pPr>
            <a:r>
              <a:rPr lang="en-GB" sz="1200">
                <a:ea typeface="+mn-lt"/>
                <a:cs typeface="+mn-lt"/>
              </a:rPr>
              <a:t>Birdie (2026) </a:t>
            </a:r>
            <a:r>
              <a:rPr lang="en-GB" sz="1200" i="1">
                <a:ea typeface="+mn-lt"/>
                <a:cs typeface="+mn-lt"/>
              </a:rPr>
              <a:t>Daily care notes examples</a:t>
            </a:r>
            <a:r>
              <a:rPr lang="en-GB" sz="1200">
                <a:ea typeface="+mn-lt"/>
                <a:cs typeface="+mn-lt"/>
              </a:rPr>
              <a:t>. Available at: </a:t>
            </a:r>
            <a:r>
              <a:rPr lang="en-GB" sz="1200" dirty="0">
                <a:solidFill>
                  <a:srgbClr val="0057FF"/>
                </a:solidFill>
                <a:ea typeface="+mn-lt"/>
                <a:cs typeface="+mn-lt"/>
                <a:hlinkClick r:id="rId2"/>
              </a:rPr>
              <a:t>https://www.birdie.care/blog/daily-care-notes-examples</a:t>
            </a:r>
            <a:r>
              <a:rPr lang="en-GB" sz="1200">
                <a:ea typeface="+mn-lt"/>
                <a:cs typeface="+mn-lt"/>
              </a:rPr>
              <a:t> (Accessed: 31 May 2026).</a:t>
            </a:r>
            <a:endParaRPr lang="en-US"/>
          </a:p>
          <a:p>
            <a:pPr>
              <a:buNone/>
            </a:pPr>
            <a:r>
              <a:rPr lang="en-GB" sz="1200">
                <a:ea typeface="+mn-lt"/>
                <a:cs typeface="+mn-lt"/>
              </a:rPr>
              <a:t>Care Quality Commission (2024) </a:t>
            </a:r>
            <a:r>
              <a:rPr lang="en-GB" sz="1200" i="1">
                <a:ea typeface="+mn-lt"/>
                <a:cs typeface="+mn-lt"/>
              </a:rPr>
              <a:t>Guidance for providers on staffing and quality of care</a:t>
            </a:r>
            <a:r>
              <a:rPr lang="en-GB" sz="1200">
                <a:ea typeface="+mn-lt"/>
                <a:cs typeface="+mn-lt"/>
              </a:rPr>
              <a:t>. Available at: </a:t>
            </a:r>
            <a:r>
              <a:rPr lang="en-GB" sz="1200" dirty="0">
                <a:solidFill>
                  <a:srgbClr val="0057FF"/>
                </a:solidFill>
                <a:ea typeface="+mn-lt"/>
                <a:cs typeface="+mn-lt"/>
                <a:hlinkClick r:id="rId3"/>
              </a:rPr>
              <a:t>https://www.cqc.org.uk</a:t>
            </a:r>
            <a:r>
              <a:rPr lang="en-GB" sz="1200">
                <a:ea typeface="+mn-lt"/>
                <a:cs typeface="+mn-lt"/>
              </a:rPr>
              <a:t> (Accessed: 7 June 2026). Note: Full content of this page could not be accessed.</a:t>
            </a:r>
            <a:endParaRPr lang="en-GB"/>
          </a:p>
          <a:p>
            <a:pPr>
              <a:buNone/>
            </a:pPr>
            <a:r>
              <a:rPr lang="en-GB" sz="1200">
                <a:ea typeface="+mn-lt"/>
                <a:cs typeface="+mn-lt"/>
              </a:rPr>
              <a:t>Computer Hope (2026) </a:t>
            </a:r>
            <a:r>
              <a:rPr lang="en-GB" sz="1200" i="1">
                <a:ea typeface="+mn-lt"/>
                <a:cs typeface="+mn-lt"/>
              </a:rPr>
              <a:t>Microsoft Word</a:t>
            </a:r>
            <a:r>
              <a:rPr lang="en-GB" sz="1200">
                <a:ea typeface="+mn-lt"/>
                <a:cs typeface="+mn-lt"/>
              </a:rPr>
              <a:t>. Available at: </a:t>
            </a:r>
            <a:r>
              <a:rPr lang="en-GB" sz="1200" dirty="0">
                <a:solidFill>
                  <a:srgbClr val="0057FF"/>
                </a:solidFill>
                <a:ea typeface="+mn-lt"/>
                <a:cs typeface="+mn-lt"/>
                <a:hlinkClick r:id="rId4"/>
              </a:rPr>
              <a:t>https://www.computerhope.com/jargon/m/microsoft-word.htm</a:t>
            </a:r>
            <a:r>
              <a:rPr lang="en-GB" sz="1200">
                <a:ea typeface="+mn-lt"/>
                <a:cs typeface="+mn-lt"/>
              </a:rPr>
              <a:t> (Accessed: 31 May 2026).</a:t>
            </a:r>
            <a:endParaRPr lang="en-GB"/>
          </a:p>
          <a:p>
            <a:pPr>
              <a:buNone/>
            </a:pPr>
            <a:r>
              <a:rPr lang="en-GB" sz="1200">
                <a:ea typeface="+mn-lt"/>
                <a:cs typeface="+mn-lt"/>
              </a:rPr>
              <a:t>Indeed UK (n.d.) </a:t>
            </a:r>
            <a:r>
              <a:rPr lang="en-GB" sz="1200" i="1">
                <a:ea typeface="+mn-lt"/>
                <a:cs typeface="+mn-lt"/>
              </a:rPr>
              <a:t>Staff communications</a:t>
            </a:r>
            <a:r>
              <a:rPr lang="en-GB" sz="1200">
                <a:ea typeface="+mn-lt"/>
                <a:cs typeface="+mn-lt"/>
              </a:rPr>
              <a:t>. Available at: </a:t>
            </a:r>
            <a:r>
              <a:rPr lang="en-GB" sz="1200" dirty="0">
                <a:solidFill>
                  <a:srgbClr val="0057FF"/>
                </a:solidFill>
                <a:ea typeface="+mn-lt"/>
                <a:cs typeface="+mn-lt"/>
                <a:hlinkClick r:id="rId5"/>
              </a:rPr>
              <a:t>https://uk.indeed.com/career-advice/career-development/staff-communications</a:t>
            </a:r>
            <a:r>
              <a:rPr lang="en-GB" sz="1200">
                <a:ea typeface="+mn-lt"/>
                <a:cs typeface="+mn-lt"/>
              </a:rPr>
              <a:t> (Accessed: 4 June 2026). Note: Full content of this page could not be accessed.</a:t>
            </a:r>
            <a:endParaRPr lang="en-GB"/>
          </a:p>
          <a:p>
            <a:pPr>
              <a:buNone/>
            </a:pPr>
            <a:r>
              <a:rPr lang="en-GB" sz="1200">
                <a:ea typeface="+mn-lt"/>
                <a:cs typeface="+mn-lt"/>
              </a:rPr>
              <a:t>Knowledge Academy (2026) </a:t>
            </a:r>
            <a:r>
              <a:rPr lang="en-GB" sz="1200" i="1">
                <a:ea typeface="+mn-lt"/>
                <a:cs typeface="+mn-lt"/>
              </a:rPr>
              <a:t>What is Microsoft Word?</a:t>
            </a:r>
            <a:r>
              <a:rPr lang="en-GB" sz="1200">
                <a:ea typeface="+mn-lt"/>
                <a:cs typeface="+mn-lt"/>
              </a:rPr>
              <a:t>. Available at: </a:t>
            </a:r>
            <a:r>
              <a:rPr lang="en-GB" sz="1200" dirty="0">
                <a:solidFill>
                  <a:srgbClr val="0057FF"/>
                </a:solidFill>
                <a:ea typeface="+mn-lt"/>
                <a:cs typeface="+mn-lt"/>
                <a:hlinkClick r:id="rId6"/>
              </a:rPr>
              <a:t>https://www.theknowledgeacademy.com/blog/what-is-microsoft-word/</a:t>
            </a:r>
            <a:r>
              <a:rPr lang="en-GB" sz="1200">
                <a:ea typeface="+mn-lt"/>
                <a:cs typeface="+mn-lt"/>
              </a:rPr>
              <a:t> (Accessed: 31 May 2026). Note: Full content of this page could not be accessed.</a:t>
            </a:r>
            <a:endParaRPr lang="en-GB"/>
          </a:p>
          <a:p>
            <a:pPr>
              <a:buNone/>
            </a:pPr>
            <a:r>
              <a:rPr lang="en-GB" sz="1200">
                <a:ea typeface="+mn-lt"/>
                <a:cs typeface="+mn-lt"/>
              </a:rPr>
              <a:t>Microsoft (n.d.) </a:t>
            </a:r>
            <a:r>
              <a:rPr lang="en-GB" sz="1200" i="1">
                <a:ea typeface="+mn-lt"/>
                <a:cs typeface="+mn-lt"/>
              </a:rPr>
              <a:t>Collaboration: achieve more together</a:t>
            </a:r>
            <a:r>
              <a:rPr lang="en-GB" sz="1200">
                <a:ea typeface="+mn-lt"/>
                <a:cs typeface="+mn-lt"/>
              </a:rPr>
              <a:t>. Available at: </a:t>
            </a:r>
            <a:r>
              <a:rPr lang="en-GB" sz="1200" dirty="0">
                <a:solidFill>
                  <a:srgbClr val="0057FF"/>
                </a:solidFill>
                <a:ea typeface="+mn-lt"/>
                <a:cs typeface="+mn-lt"/>
                <a:hlinkClick r:id="rId7"/>
              </a:rPr>
              <a:t>https://www.microsoft.com/en-gb/microsoft-teams/collaboration?msockid=0d0a194bf6e265b908160e2ef7de64f5</a:t>
            </a:r>
            <a:r>
              <a:rPr lang="en-GB" sz="1200">
                <a:ea typeface="+mn-lt"/>
                <a:cs typeface="+mn-lt"/>
              </a:rPr>
              <a:t> (Accessed: 4 June 2026).</a:t>
            </a:r>
            <a:endParaRPr lang="en-GB"/>
          </a:p>
          <a:p>
            <a:pPr>
              <a:buNone/>
            </a:pPr>
            <a:r>
              <a:rPr lang="en-GB" sz="1200">
                <a:ea typeface="+mn-lt"/>
                <a:cs typeface="+mn-lt"/>
              </a:rPr>
              <a:t>Microsoft (n.d.) </a:t>
            </a:r>
            <a:r>
              <a:rPr lang="en-GB" sz="1200" i="1">
                <a:ea typeface="+mn-lt"/>
                <a:cs typeface="+mn-lt"/>
              </a:rPr>
              <a:t>Screen Sharing in Microsoft Teams</a:t>
            </a:r>
            <a:r>
              <a:rPr lang="en-GB" sz="1200">
                <a:ea typeface="+mn-lt"/>
                <a:cs typeface="+mn-lt"/>
              </a:rPr>
              <a:t>. Available at: </a:t>
            </a:r>
            <a:r>
              <a:rPr lang="en-GB" sz="1200" dirty="0">
                <a:solidFill>
                  <a:srgbClr val="0057FF"/>
                </a:solidFill>
                <a:ea typeface="+mn-lt"/>
                <a:cs typeface="+mn-lt"/>
                <a:hlinkClick r:id="rId8"/>
              </a:rPr>
              <a:t>https://www.microsoft.com/en-gb/microsoft-teams/screen-sharing</a:t>
            </a:r>
            <a:r>
              <a:rPr lang="en-GB" sz="1200">
                <a:ea typeface="+mn-lt"/>
                <a:cs typeface="+mn-lt"/>
              </a:rPr>
              <a:t> (Accessed: 6 June 2026).</a:t>
            </a:r>
            <a:endParaRPr lang="en-GB"/>
          </a:p>
          <a:p>
            <a:pPr>
              <a:buNone/>
            </a:pPr>
            <a:r>
              <a:rPr lang="en-GB" sz="1200">
                <a:ea typeface="+mn-lt"/>
                <a:cs typeface="+mn-lt"/>
              </a:rPr>
              <a:t>Microsoft (2025) </a:t>
            </a:r>
            <a:r>
              <a:rPr lang="en-GB" sz="1200" i="1">
                <a:ea typeface="+mn-lt"/>
                <a:cs typeface="+mn-lt"/>
              </a:rPr>
              <a:t>OneDrive cloud storage</a:t>
            </a:r>
            <a:r>
              <a:rPr lang="en-GB" sz="1200">
                <a:ea typeface="+mn-lt"/>
                <a:cs typeface="+mn-lt"/>
              </a:rPr>
              <a:t>. Available at: </a:t>
            </a:r>
            <a:r>
              <a:rPr lang="en-GB" sz="1200" dirty="0">
                <a:solidFill>
                  <a:srgbClr val="0057FF"/>
                </a:solidFill>
                <a:ea typeface="+mn-lt"/>
                <a:cs typeface="+mn-lt"/>
                <a:hlinkClick r:id="rId9"/>
              </a:rPr>
              <a:t>https://www.microsoft.com/en-gb/microsoft-365/onedrive/online-cloud-storage</a:t>
            </a:r>
            <a:r>
              <a:rPr lang="en-GB" sz="1200">
                <a:ea typeface="+mn-lt"/>
                <a:cs typeface="+mn-lt"/>
              </a:rPr>
              <a:t> (Accessed: 7 June 2026).</a:t>
            </a:r>
            <a:endParaRPr lang="en-GB"/>
          </a:p>
          <a:p>
            <a:pPr>
              <a:buNone/>
            </a:pPr>
            <a:r>
              <a:rPr lang="en-GB" sz="1200">
                <a:ea typeface="+mn-lt"/>
                <a:cs typeface="+mn-lt"/>
              </a:rPr>
              <a:t>Microsoft (2024) </a:t>
            </a:r>
            <a:r>
              <a:rPr lang="en-GB" sz="1200" i="1">
                <a:ea typeface="+mn-lt"/>
                <a:cs typeface="+mn-lt"/>
              </a:rPr>
              <a:t>Microsoft Excel help and learning</a:t>
            </a:r>
            <a:r>
              <a:rPr lang="en-GB" sz="1200">
                <a:ea typeface="+mn-lt"/>
                <a:cs typeface="+mn-lt"/>
              </a:rPr>
              <a:t>. Available at: </a:t>
            </a:r>
            <a:r>
              <a:rPr lang="en-GB" sz="1200" dirty="0">
                <a:solidFill>
                  <a:srgbClr val="0057FF"/>
                </a:solidFill>
                <a:ea typeface="+mn-lt"/>
                <a:cs typeface="+mn-lt"/>
                <a:hlinkClick r:id="rId10"/>
              </a:rPr>
              <a:t>https://support.microsoft.com/excel</a:t>
            </a:r>
            <a:r>
              <a:rPr lang="en-GB" sz="1200">
                <a:ea typeface="+mn-lt"/>
                <a:cs typeface="+mn-lt"/>
              </a:rPr>
              <a:t> (Accessed: 7 June 2026). Note: Full content of this page could not be accessed.</a:t>
            </a:r>
            <a:endParaRPr lang="en-GB"/>
          </a:p>
          <a:p>
            <a:pPr>
              <a:buNone/>
            </a:pPr>
            <a:r>
              <a:rPr lang="en-GB" sz="1200">
                <a:ea typeface="+mn-lt"/>
                <a:cs typeface="+mn-lt"/>
              </a:rPr>
              <a:t>Microsoft Support (n.d.) </a:t>
            </a:r>
            <a:r>
              <a:rPr lang="en-GB" sz="1200" i="1">
                <a:ea typeface="+mn-lt"/>
                <a:cs typeface="+mn-lt"/>
              </a:rPr>
              <a:t>Introducing Microsoft Teams</a:t>
            </a:r>
            <a:r>
              <a:rPr lang="en-GB" sz="1200">
                <a:ea typeface="+mn-lt"/>
                <a:cs typeface="+mn-lt"/>
              </a:rPr>
              <a:t>. Available at: </a:t>
            </a:r>
            <a:r>
              <a:rPr lang="en-GB" sz="1200" dirty="0">
                <a:solidFill>
                  <a:srgbClr val="0057FF"/>
                </a:solidFill>
                <a:ea typeface="+mn-lt"/>
                <a:cs typeface="+mn-lt"/>
                <a:hlinkClick r:id="rId11"/>
              </a:rPr>
              <a:t>https://support.microsoft.com/en-gb/office/introducing-microsoft-teams-59b4cf2f-84ef-4a41-860a-37d3b9af09d3</a:t>
            </a:r>
            <a:r>
              <a:rPr lang="en-GB" sz="1200">
                <a:ea typeface="+mn-lt"/>
                <a:cs typeface="+mn-lt"/>
              </a:rPr>
              <a:t> (Accessed: 12 June 2026).</a:t>
            </a:r>
            <a:endParaRPr lang="en-GB"/>
          </a:p>
          <a:p>
            <a:pPr>
              <a:buNone/>
            </a:pPr>
            <a:r>
              <a:rPr lang="en-GB" sz="1200">
                <a:ea typeface="+mn-lt"/>
                <a:cs typeface="+mn-lt"/>
              </a:rPr>
              <a:t>Microsoft Support (n.d.) </a:t>
            </a:r>
            <a:r>
              <a:rPr lang="en-GB" sz="1200" i="1">
                <a:ea typeface="+mn-lt"/>
                <a:cs typeface="+mn-lt"/>
              </a:rPr>
              <a:t>Share files in Microsoft Teams</a:t>
            </a:r>
            <a:r>
              <a:rPr lang="en-GB" sz="1200">
                <a:ea typeface="+mn-lt"/>
                <a:cs typeface="+mn-lt"/>
              </a:rPr>
              <a:t>. Available at: </a:t>
            </a:r>
            <a:r>
              <a:rPr lang="en-GB" sz="1200" dirty="0">
                <a:solidFill>
                  <a:srgbClr val="0057FF"/>
                </a:solidFill>
                <a:ea typeface="+mn-lt"/>
                <a:cs typeface="+mn-lt"/>
                <a:hlinkClick r:id="rId12"/>
              </a:rPr>
              <a:t>https://support.microsoft.com/en-US/teams/files/share-files-in-microsoft-teams</a:t>
            </a:r>
            <a:r>
              <a:rPr lang="en-GB" sz="1200">
                <a:ea typeface="+mn-lt"/>
                <a:cs typeface="+mn-lt"/>
              </a:rPr>
              <a:t> (Accessed: 4 June 2026).</a:t>
            </a:r>
            <a:endParaRPr lang="en-GB"/>
          </a:p>
          <a:p>
            <a:pPr>
              <a:buNone/>
            </a:pPr>
            <a:endParaRPr lang="en-GB"/>
          </a:p>
        </p:txBody>
      </p:sp>
    </p:spTree>
    <p:extLst>
      <p:ext uri="{BB962C8B-B14F-4D97-AF65-F5344CB8AC3E}">
        <p14:creationId xmlns:p14="http://schemas.microsoft.com/office/powerpoint/2010/main" val="3525967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B37C1B-A774-A02B-E43E-794E828C7E47}"/>
              </a:ext>
            </a:extLst>
          </p:cNvPr>
          <p:cNvSpPr>
            <a:spLocks noGrp="1"/>
          </p:cNvSpPr>
          <p:nvPr>
            <p:ph idx="1"/>
          </p:nvPr>
        </p:nvSpPr>
        <p:spPr>
          <a:xfrm>
            <a:off x="963257" y="1033989"/>
            <a:ext cx="9770288" cy="4432356"/>
          </a:xfrm>
        </p:spPr>
        <p:txBody>
          <a:bodyPr>
            <a:normAutofit fontScale="92500" lnSpcReduction="10000"/>
          </a:bodyPr>
          <a:lstStyle/>
          <a:p>
            <a:pPr>
              <a:buNone/>
            </a:pPr>
            <a:endParaRPr lang="en-GB" sz="1200" dirty="0"/>
          </a:p>
          <a:p>
            <a:pPr>
              <a:buNone/>
            </a:pPr>
            <a:r>
              <a:rPr lang="en-GB" sz="1200">
                <a:ea typeface="+mn-lt"/>
                <a:cs typeface="+mn-lt"/>
              </a:rPr>
              <a:t>Microsoft Support (n.d.) </a:t>
            </a:r>
            <a:r>
              <a:rPr lang="en-GB" sz="1200" i="1">
                <a:ea typeface="+mn-lt"/>
                <a:cs typeface="+mn-lt"/>
              </a:rPr>
              <a:t>Show your screen during a meeting</a:t>
            </a:r>
            <a:r>
              <a:rPr lang="en-GB" sz="1200">
                <a:ea typeface="+mn-lt"/>
                <a:cs typeface="+mn-lt"/>
              </a:rPr>
              <a:t>. Available at: </a:t>
            </a:r>
            <a:r>
              <a:rPr lang="en-GB" sz="1200" dirty="0">
                <a:solidFill>
                  <a:srgbClr val="0057FF"/>
                </a:solidFill>
                <a:ea typeface="+mn-lt"/>
                <a:cs typeface="+mn-lt"/>
                <a:hlinkClick r:id="rId2"/>
              </a:rPr>
              <a:t>https://support.microsoft.com/en-us/office/show-your-screen-during-a-meeting-90c84e5a-b6fe-4ed4-9687-5923d230d3a7</a:t>
            </a:r>
            <a:r>
              <a:rPr lang="en-GB" sz="1200">
                <a:ea typeface="+mn-lt"/>
                <a:cs typeface="+mn-lt"/>
              </a:rPr>
              <a:t> (Accessed: 12 June 2026).</a:t>
            </a:r>
            <a:endParaRPr lang="en-GB"/>
          </a:p>
          <a:p>
            <a:pPr>
              <a:buNone/>
            </a:pPr>
            <a:r>
              <a:rPr lang="en-GB" sz="1200">
                <a:ea typeface="+mn-lt"/>
                <a:cs typeface="+mn-lt"/>
              </a:rPr>
              <a:t>National Cyber Security Centre (2025) </a:t>
            </a:r>
            <a:r>
              <a:rPr lang="en-GB" sz="1200" i="1">
                <a:ea typeface="+mn-lt"/>
                <a:cs typeface="+mn-lt"/>
              </a:rPr>
              <a:t>National Cyber Security Centre</a:t>
            </a:r>
            <a:r>
              <a:rPr lang="en-GB" sz="1200">
                <a:ea typeface="+mn-lt"/>
                <a:cs typeface="+mn-lt"/>
              </a:rPr>
              <a:t>. Available at: </a:t>
            </a:r>
            <a:r>
              <a:rPr lang="en-GB" sz="1200" dirty="0">
                <a:solidFill>
                  <a:srgbClr val="0057FF"/>
                </a:solidFill>
                <a:ea typeface="+mn-lt"/>
                <a:cs typeface="+mn-lt"/>
                <a:hlinkClick r:id="rId3"/>
              </a:rPr>
              <a:t>https://www.ncsc.gov.uk/</a:t>
            </a:r>
            <a:r>
              <a:rPr lang="en-GB" sz="1200">
                <a:ea typeface="+mn-lt"/>
                <a:cs typeface="+mn-lt"/>
              </a:rPr>
              <a:t> (Accessed: 7 June 2026). Note: Full content of this page could not be accessed.</a:t>
            </a:r>
            <a:endParaRPr lang="en-GB"/>
          </a:p>
          <a:p>
            <a:pPr>
              <a:buNone/>
            </a:pPr>
            <a:r>
              <a:rPr lang="en-GB" sz="1200">
                <a:ea typeface="+mn-lt"/>
                <a:cs typeface="+mn-lt"/>
              </a:rPr>
              <a:t>NHS England (n.d.) </a:t>
            </a:r>
            <a:r>
              <a:rPr lang="en-GB" sz="1200" i="1">
                <a:ea typeface="+mn-lt"/>
                <a:cs typeface="+mn-lt"/>
              </a:rPr>
              <a:t>Microsoft Teams and remote working</a:t>
            </a:r>
            <a:r>
              <a:rPr lang="en-GB" sz="1200">
                <a:ea typeface="+mn-lt"/>
                <a:cs typeface="+mn-lt"/>
              </a:rPr>
              <a:t>. Available at: </a:t>
            </a:r>
            <a:r>
              <a:rPr lang="en-GB" sz="1200" dirty="0">
                <a:solidFill>
                  <a:srgbClr val="0057FF"/>
                </a:solidFill>
                <a:ea typeface="+mn-lt"/>
                <a:cs typeface="+mn-lt"/>
                <a:hlinkClick r:id="rId4"/>
              </a:rPr>
              <a:t>https://www.england.nhs.uk/long-read/microsoft-teams-and-remote-working/</a:t>
            </a:r>
            <a:r>
              <a:rPr lang="en-GB" sz="1200">
                <a:ea typeface="+mn-lt"/>
                <a:cs typeface="+mn-lt"/>
              </a:rPr>
              <a:t> (Accessed: 4 June 2026). Note: Full content of this page could not be accessed.</a:t>
            </a:r>
            <a:endParaRPr lang="en-GB"/>
          </a:p>
          <a:p>
            <a:pPr>
              <a:buNone/>
            </a:pPr>
            <a:r>
              <a:rPr lang="en-GB" sz="1200">
                <a:ea typeface="+mn-lt"/>
                <a:cs typeface="+mn-lt"/>
              </a:rPr>
              <a:t>NHS England (2023) </a:t>
            </a:r>
            <a:r>
              <a:rPr lang="en-GB" sz="1200" i="1">
                <a:ea typeface="+mn-lt"/>
                <a:cs typeface="+mn-lt"/>
              </a:rPr>
              <a:t>Workforce planning guidance</a:t>
            </a:r>
            <a:r>
              <a:rPr lang="en-GB" sz="1200">
                <a:ea typeface="+mn-lt"/>
                <a:cs typeface="+mn-lt"/>
              </a:rPr>
              <a:t>. Available at: </a:t>
            </a:r>
            <a:r>
              <a:rPr lang="en-GB" sz="1200" dirty="0">
                <a:solidFill>
                  <a:srgbClr val="0057FF"/>
                </a:solidFill>
                <a:ea typeface="+mn-lt"/>
                <a:cs typeface="+mn-lt"/>
                <a:hlinkClick r:id="rId5"/>
              </a:rPr>
              <a:t>https://www.england.nhs.uk</a:t>
            </a:r>
            <a:r>
              <a:rPr lang="en-GB" sz="1200">
                <a:ea typeface="+mn-lt"/>
                <a:cs typeface="+mn-lt"/>
              </a:rPr>
              <a:t> (Accessed: 7 June 2026). Note: Full content of this page could not be accessed.</a:t>
            </a:r>
            <a:endParaRPr lang="en-GB"/>
          </a:p>
          <a:p>
            <a:pPr>
              <a:buNone/>
            </a:pPr>
            <a:r>
              <a:rPr lang="en-GB" sz="1200">
                <a:ea typeface="+mn-lt"/>
                <a:cs typeface="+mn-lt"/>
              </a:rPr>
              <a:t>Nimble (2024) </a:t>
            </a:r>
            <a:r>
              <a:rPr lang="en-GB" sz="1200" i="1">
                <a:ea typeface="+mn-lt"/>
                <a:cs typeface="+mn-lt"/>
              </a:rPr>
              <a:t>Email security awareness: 10 tips to keep your inbox safe</a:t>
            </a:r>
            <a:r>
              <a:rPr lang="en-GB" sz="1200">
                <a:ea typeface="+mn-lt"/>
                <a:cs typeface="+mn-lt"/>
              </a:rPr>
              <a:t>. Available at: </a:t>
            </a:r>
            <a:r>
              <a:rPr lang="en-GB" sz="1200" dirty="0">
                <a:solidFill>
                  <a:srgbClr val="0057FF"/>
                </a:solidFill>
                <a:ea typeface="+mn-lt"/>
                <a:cs typeface="+mn-lt"/>
                <a:hlinkClick r:id="rId6"/>
              </a:rPr>
              <a:t>https://www.nimble.com/blog/email-security-awareness-10-tips-to-keep-your-inbox-safe/</a:t>
            </a:r>
            <a:r>
              <a:rPr lang="en-GB" sz="1200">
                <a:ea typeface="+mn-lt"/>
                <a:cs typeface="+mn-lt"/>
              </a:rPr>
              <a:t> (Accessed: 7 June 2026). Note: Full content of this page could not be accessed.</a:t>
            </a:r>
            <a:endParaRPr lang="en-GB"/>
          </a:p>
          <a:p>
            <a:pPr>
              <a:buNone/>
            </a:pPr>
            <a:r>
              <a:rPr lang="en-GB" sz="1200" dirty="0">
                <a:ea typeface="+mn-lt"/>
                <a:cs typeface="+mn-lt"/>
              </a:rPr>
              <a:t>Nursing and Midwifery Council (2018) </a:t>
            </a:r>
            <a:r>
              <a:rPr lang="en-GB" sz="1200" i="1" dirty="0">
                <a:ea typeface="+mn-lt"/>
                <a:cs typeface="+mn-lt"/>
              </a:rPr>
              <a:t>The Code: Professional standards of practice and behaviour for nurses, midwives and nursing associates</a:t>
            </a:r>
            <a:r>
              <a:rPr lang="en-GB" sz="1200" dirty="0">
                <a:ea typeface="+mn-lt"/>
                <a:cs typeface="+mn-lt"/>
              </a:rPr>
              <a:t>. London: NMC.</a:t>
            </a:r>
            <a:endParaRPr lang="en-GB" dirty="0"/>
          </a:p>
          <a:p>
            <a:pPr>
              <a:buNone/>
            </a:pPr>
            <a:r>
              <a:rPr lang="en-GB" sz="1200" dirty="0" err="1">
                <a:ea typeface="+mn-lt"/>
                <a:cs typeface="+mn-lt"/>
              </a:rPr>
              <a:t>Syscom</a:t>
            </a:r>
            <a:r>
              <a:rPr lang="en-GB" sz="1200" dirty="0">
                <a:ea typeface="+mn-lt"/>
                <a:cs typeface="+mn-lt"/>
              </a:rPr>
              <a:t> (2018) </a:t>
            </a:r>
            <a:r>
              <a:rPr lang="en-GB" sz="1200" i="1" dirty="0">
                <a:ea typeface="+mn-lt"/>
                <a:cs typeface="+mn-lt"/>
              </a:rPr>
              <a:t>Exploring the benefits of Microsoft Teams for business</a:t>
            </a:r>
            <a:r>
              <a:rPr lang="en-GB" sz="1200" dirty="0">
                <a:ea typeface="+mn-lt"/>
                <a:cs typeface="+mn-lt"/>
              </a:rPr>
              <a:t>. Available at: </a:t>
            </a:r>
            <a:r>
              <a:rPr lang="en-GB" sz="1200" dirty="0">
                <a:solidFill>
                  <a:srgbClr val="0057FF"/>
                </a:solidFill>
                <a:ea typeface="+mn-lt"/>
                <a:cs typeface="+mn-lt"/>
                <a:hlinkClick r:id="rId7"/>
              </a:rPr>
              <a:t>https://www.syscom.co.uk/news/exploring-the-benefits-of-microsoft-teams-for-business</a:t>
            </a:r>
            <a:r>
              <a:rPr lang="en-GB" sz="1200" dirty="0">
                <a:ea typeface="+mn-lt"/>
                <a:cs typeface="+mn-lt"/>
              </a:rPr>
              <a:t> (Accessed: 4 June 2026).</a:t>
            </a:r>
            <a:endParaRPr lang="en-GB" dirty="0"/>
          </a:p>
          <a:p>
            <a:pPr>
              <a:buNone/>
            </a:pPr>
            <a:r>
              <a:rPr lang="en-GB" sz="1200">
                <a:ea typeface="+mn-lt"/>
                <a:cs typeface="+mn-lt"/>
              </a:rPr>
              <a:t>The Access Group (2024) </a:t>
            </a:r>
            <a:r>
              <a:rPr lang="en-GB" sz="1200" i="1">
                <a:ea typeface="+mn-lt"/>
                <a:cs typeface="+mn-lt"/>
              </a:rPr>
              <a:t>Confidentiality in health and social care</a:t>
            </a:r>
            <a:r>
              <a:rPr lang="en-GB" sz="1200">
                <a:ea typeface="+mn-lt"/>
                <a:cs typeface="+mn-lt"/>
              </a:rPr>
              <a:t>. Available at: </a:t>
            </a:r>
            <a:r>
              <a:rPr lang="en-GB" sz="1200" dirty="0">
                <a:solidFill>
                  <a:srgbClr val="0057FF"/>
                </a:solidFill>
                <a:ea typeface="+mn-lt"/>
                <a:cs typeface="+mn-lt"/>
                <a:hlinkClick r:id="rId8"/>
              </a:rPr>
              <a:t>https://www.theaccessgroup.com/en-gb/blog/hsc-confidentiality-in-health-and-social-care/</a:t>
            </a:r>
            <a:r>
              <a:rPr lang="en-GB" sz="1200">
                <a:ea typeface="+mn-lt"/>
                <a:cs typeface="+mn-lt"/>
              </a:rPr>
              <a:t> (Accessed: 7 June 2026). Note: Full content of this page could not be accessed.</a:t>
            </a:r>
            <a:endParaRPr lang="en-GB"/>
          </a:p>
          <a:p>
            <a:pPr marL="0" indent="0">
              <a:buNone/>
            </a:pPr>
            <a:endParaRPr lang="en-GB" dirty="0"/>
          </a:p>
        </p:txBody>
      </p:sp>
    </p:spTree>
    <p:extLst>
      <p:ext uri="{BB962C8B-B14F-4D97-AF65-F5344CB8AC3E}">
        <p14:creationId xmlns:p14="http://schemas.microsoft.com/office/powerpoint/2010/main" val="1224795049"/>
      </p:ext>
    </p:extLst>
  </p:cSld>
  <p:clrMapOvr>
    <a:masterClrMapping/>
  </p:clrMapOvr>
</p:sld>
</file>

<file path=ppt/theme/theme1.xml><?xml version="1.0" encoding="utf-8"?>
<a:theme xmlns:a="http://schemas.openxmlformats.org/drawingml/2006/main" name="Gallery">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2198A68983C46459DA12D7920F9F8FF" ma:contentTypeVersion="4" ma:contentTypeDescription="Create a new document." ma:contentTypeScope="" ma:versionID="8e262f93fa1113e4c44012053884be26">
  <xsd:schema xmlns:xsd="http://www.w3.org/2001/XMLSchema" xmlns:xs="http://www.w3.org/2001/XMLSchema" xmlns:p="http://schemas.microsoft.com/office/2006/metadata/properties" xmlns:ns3="930350eb-f8df-4f84-845c-a06ee073f72d" targetNamespace="http://schemas.microsoft.com/office/2006/metadata/properties" ma:root="true" ma:fieldsID="93b81a3edc83834da4fdbabd98453069" ns3:_="">
    <xsd:import namespace="930350eb-f8df-4f84-845c-a06ee073f72d"/>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0350eb-f8df-4f84-845c-a06ee073f72d"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A232E2-369D-42AC-9CE1-A71D00AB80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0350eb-f8df-4f84-845c-a06ee073f7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DB77794-D678-4221-A9F9-E0A5E19B69EB}">
  <ds:schemaRefs>
    <ds:schemaRef ds:uri="http://schemas.microsoft.com/sharepoint/v3/contenttype/forms"/>
  </ds:schemaRefs>
</ds:datastoreItem>
</file>

<file path=customXml/itemProps3.xml><?xml version="1.0" encoding="utf-8"?>
<ds:datastoreItem xmlns:ds="http://schemas.openxmlformats.org/officeDocument/2006/customXml" ds:itemID="{7D786F36-BC6A-4A42-BC62-531B976A7041}">
  <ds:schemaRefs>
    <ds:schemaRef ds:uri="http://purl.org/dc/elements/1.1/"/>
    <ds:schemaRef ds:uri="http://purl.org/dc/terms/"/>
    <ds:schemaRef ds:uri="http://schemas.microsoft.com/office/2006/documentManagement/types"/>
    <ds:schemaRef ds:uri="930350eb-f8df-4f84-845c-a06ee073f72d"/>
    <ds:schemaRef ds:uri="http://purl.org/dc/dcmityp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Gallery</Template>
  <TotalTime>150</TotalTime>
  <Words>1870</Words>
  <Application>Microsoft Office PowerPoint</Application>
  <PresentationFormat>Widescreen</PresentationFormat>
  <Paragraphs>191</Paragraphs>
  <Slides>24</Slides>
  <Notes>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Gallery</vt:lpstr>
      <vt:lpstr>Health and Social Care </vt:lpstr>
      <vt:lpstr>Staff Communication </vt:lpstr>
      <vt:lpstr>Microsoft Teams </vt:lpstr>
      <vt:lpstr>PowerPoint Presentation</vt:lpstr>
      <vt:lpstr>Staff Training </vt:lpstr>
      <vt:lpstr>Microsoft Teams </vt:lpstr>
      <vt:lpstr>Why Microsoft teams is suitable for staff training </vt:lpstr>
      <vt:lpstr>Efficiency and communication </vt:lpstr>
      <vt:lpstr>Advantages and Limitations</vt:lpstr>
      <vt:lpstr>PowerPoint Presentation</vt:lpstr>
      <vt:lpstr>PowerPoint Presentation</vt:lpstr>
      <vt:lpstr>PowerPoint Presentation</vt:lpstr>
      <vt:lpstr>PowerPoint Presentation</vt:lpstr>
      <vt:lpstr>PowerPoint Presentation</vt:lpstr>
      <vt:lpstr>Advantages and Limitations </vt:lpstr>
      <vt:lpstr>Care Documentation in healthcare </vt:lpstr>
      <vt:lpstr>Word Document For Care Plans </vt:lpstr>
      <vt:lpstr>Benefits of Microsoft Word for Care Plans</vt:lpstr>
      <vt:lpstr>About Riverdale:</vt:lpstr>
      <vt:lpstr>Microsoft Excel</vt:lpstr>
      <vt:lpstr>How Microsoft Excel Improves Efficiency and Communication</vt:lpstr>
      <vt:lpstr>Advantages and Limitations of Microsoft Excel</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any neves</dc:creator>
  <cp:lastModifiedBy>Anyzabel Umbelina Lopes Das Neves (2542803)</cp:lastModifiedBy>
  <cp:revision>20</cp:revision>
  <dcterms:created xsi:type="dcterms:W3CDTF">2026-06-11T19:22:33Z</dcterms:created>
  <dcterms:modified xsi:type="dcterms:W3CDTF">2026-06-13T11:22:40Z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0x01010072198A68983C46459DA12D7920F9F8FF</vt:lpwstr>
  </property>
</Properties>
</file>