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tiff" ContentType="image/tiff"/>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3.xml" ContentType="application/vnd.openxmlformats-officedocument.theme+xml"/>
  <Override PartName="/ppt/slideLayouts/slideLayout6.xml" ContentType="application/vnd.openxmlformats-officedocument.presentationml.slideLayout+xml"/>
  <Override PartName="/ppt/theme/theme4.xml" ContentType="application/vnd.openxmlformats-officedocument.theme+xml"/>
  <Override PartName="/ppt/slideLayouts/slideLayout7.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3" r:id="rId4"/>
    <p:sldMasterId id="2147483676" r:id="rId5"/>
    <p:sldMasterId id="2147483678" r:id="rId6"/>
    <p:sldMasterId id="2147483680" r:id="rId7"/>
    <p:sldMasterId id="2147483682" r:id="rId8"/>
  </p:sldMasterIdLst>
  <p:notesMasterIdLst>
    <p:notesMasterId r:id="rId49"/>
  </p:notesMasterIdLst>
  <p:sldIdLst>
    <p:sldId id="292" r:id="rId9"/>
    <p:sldId id="294" r:id="rId10"/>
    <p:sldId id="295" r:id="rId11"/>
    <p:sldId id="334" r:id="rId12"/>
    <p:sldId id="335" r:id="rId13"/>
    <p:sldId id="336" r:id="rId14"/>
    <p:sldId id="338" r:id="rId15"/>
    <p:sldId id="339" r:id="rId16"/>
    <p:sldId id="340" r:id="rId17"/>
    <p:sldId id="341" r:id="rId18"/>
    <p:sldId id="342" r:id="rId19"/>
    <p:sldId id="343" r:id="rId20"/>
    <p:sldId id="344" r:id="rId21"/>
    <p:sldId id="345" r:id="rId22"/>
    <p:sldId id="368" r:id="rId23"/>
    <p:sldId id="346" r:id="rId24"/>
    <p:sldId id="347" r:id="rId25"/>
    <p:sldId id="348" r:id="rId26"/>
    <p:sldId id="349" r:id="rId27"/>
    <p:sldId id="350" r:id="rId28"/>
    <p:sldId id="351" r:id="rId29"/>
    <p:sldId id="352" r:id="rId30"/>
    <p:sldId id="353" r:id="rId31"/>
    <p:sldId id="354" r:id="rId32"/>
    <p:sldId id="355" r:id="rId33"/>
    <p:sldId id="356" r:id="rId34"/>
    <p:sldId id="357" r:id="rId35"/>
    <p:sldId id="358" r:id="rId36"/>
    <p:sldId id="359" r:id="rId37"/>
    <p:sldId id="360" r:id="rId38"/>
    <p:sldId id="361" r:id="rId39"/>
    <p:sldId id="362" r:id="rId40"/>
    <p:sldId id="363" r:id="rId41"/>
    <p:sldId id="369" r:id="rId42"/>
    <p:sldId id="371" r:id="rId43"/>
    <p:sldId id="372" r:id="rId44"/>
    <p:sldId id="373" r:id="rId45"/>
    <p:sldId id="364" r:id="rId46"/>
    <p:sldId id="365" r:id="rId47"/>
    <p:sldId id="367" r:id="rId4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C517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8003" autoAdjust="0"/>
    <p:restoredTop sz="77309" autoAdjust="0"/>
  </p:normalViewPr>
  <p:slideViewPr>
    <p:cSldViewPr snapToGrid="0">
      <p:cViewPr varScale="1">
        <p:scale>
          <a:sx n="78" d="100"/>
          <a:sy n="78" d="100"/>
        </p:scale>
        <p:origin x="588" y="5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5.xml"/><Relationship Id="rId18" Type="http://schemas.openxmlformats.org/officeDocument/2006/relationships/slide" Target="slides/slide10.xml"/><Relationship Id="rId26" Type="http://schemas.openxmlformats.org/officeDocument/2006/relationships/slide" Target="slides/slide18.xml"/><Relationship Id="rId39" Type="http://schemas.openxmlformats.org/officeDocument/2006/relationships/slide" Target="slides/slide31.xml"/><Relationship Id="rId21" Type="http://schemas.openxmlformats.org/officeDocument/2006/relationships/slide" Target="slides/slide13.xml"/><Relationship Id="rId34" Type="http://schemas.openxmlformats.org/officeDocument/2006/relationships/slide" Target="slides/slide26.xml"/><Relationship Id="rId42" Type="http://schemas.openxmlformats.org/officeDocument/2006/relationships/slide" Target="slides/slide34.xml"/><Relationship Id="rId47" Type="http://schemas.openxmlformats.org/officeDocument/2006/relationships/slide" Target="slides/slide39.xml"/><Relationship Id="rId50" Type="http://schemas.openxmlformats.org/officeDocument/2006/relationships/presProps" Target="presProps.xml"/><Relationship Id="rId7" Type="http://schemas.openxmlformats.org/officeDocument/2006/relationships/slideMaster" Target="slideMasters/slideMaster4.xml"/><Relationship Id="rId2" Type="http://schemas.openxmlformats.org/officeDocument/2006/relationships/customXml" Target="../customXml/item2.xml"/><Relationship Id="rId16" Type="http://schemas.openxmlformats.org/officeDocument/2006/relationships/slide" Target="slides/slide8.xml"/><Relationship Id="rId29" Type="http://schemas.openxmlformats.org/officeDocument/2006/relationships/slide" Target="slides/slide21.xml"/><Relationship Id="rId11" Type="http://schemas.openxmlformats.org/officeDocument/2006/relationships/slide" Target="slides/slide3.xml"/><Relationship Id="rId24" Type="http://schemas.openxmlformats.org/officeDocument/2006/relationships/slide" Target="slides/slide16.xml"/><Relationship Id="rId32" Type="http://schemas.openxmlformats.org/officeDocument/2006/relationships/slide" Target="slides/slide24.xml"/><Relationship Id="rId37" Type="http://schemas.openxmlformats.org/officeDocument/2006/relationships/slide" Target="slides/slide29.xml"/><Relationship Id="rId40" Type="http://schemas.openxmlformats.org/officeDocument/2006/relationships/slide" Target="slides/slide32.xml"/><Relationship Id="rId45" Type="http://schemas.openxmlformats.org/officeDocument/2006/relationships/slide" Target="slides/slide37.xml"/><Relationship Id="rId53" Type="http://schemas.openxmlformats.org/officeDocument/2006/relationships/tableStyles" Target="tableStyles.xml"/><Relationship Id="rId5" Type="http://schemas.openxmlformats.org/officeDocument/2006/relationships/slideMaster" Target="slideMasters/slideMaster2.xml"/><Relationship Id="rId10" Type="http://schemas.openxmlformats.org/officeDocument/2006/relationships/slide" Target="slides/slide2.xml"/><Relationship Id="rId19" Type="http://schemas.openxmlformats.org/officeDocument/2006/relationships/slide" Target="slides/slide11.xml"/><Relationship Id="rId31" Type="http://schemas.openxmlformats.org/officeDocument/2006/relationships/slide" Target="slides/slide23.xml"/><Relationship Id="rId44" Type="http://schemas.openxmlformats.org/officeDocument/2006/relationships/slide" Target="slides/slide36.xml"/><Relationship Id="rId52"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1.xml"/><Relationship Id="rId14" Type="http://schemas.openxmlformats.org/officeDocument/2006/relationships/slide" Target="slides/slide6.xml"/><Relationship Id="rId22" Type="http://schemas.openxmlformats.org/officeDocument/2006/relationships/slide" Target="slides/slide14.xml"/><Relationship Id="rId27" Type="http://schemas.openxmlformats.org/officeDocument/2006/relationships/slide" Target="slides/slide19.xml"/><Relationship Id="rId30" Type="http://schemas.openxmlformats.org/officeDocument/2006/relationships/slide" Target="slides/slide22.xml"/><Relationship Id="rId35" Type="http://schemas.openxmlformats.org/officeDocument/2006/relationships/slide" Target="slides/slide27.xml"/><Relationship Id="rId43" Type="http://schemas.openxmlformats.org/officeDocument/2006/relationships/slide" Target="slides/slide35.xml"/><Relationship Id="rId48" Type="http://schemas.openxmlformats.org/officeDocument/2006/relationships/slide" Target="slides/slide40.xml"/><Relationship Id="rId8" Type="http://schemas.openxmlformats.org/officeDocument/2006/relationships/slideMaster" Target="slideMasters/slideMaster5.xml"/><Relationship Id="rId51" Type="http://schemas.openxmlformats.org/officeDocument/2006/relationships/viewProps" Target="viewProps.xml"/><Relationship Id="rId3" Type="http://schemas.openxmlformats.org/officeDocument/2006/relationships/customXml" Target="../customXml/item3.xml"/><Relationship Id="rId12" Type="http://schemas.openxmlformats.org/officeDocument/2006/relationships/slide" Target="slides/slide4.xml"/><Relationship Id="rId17" Type="http://schemas.openxmlformats.org/officeDocument/2006/relationships/slide" Target="slides/slide9.xml"/><Relationship Id="rId25" Type="http://schemas.openxmlformats.org/officeDocument/2006/relationships/slide" Target="slides/slide17.xml"/><Relationship Id="rId33" Type="http://schemas.openxmlformats.org/officeDocument/2006/relationships/slide" Target="slides/slide25.xml"/><Relationship Id="rId38" Type="http://schemas.openxmlformats.org/officeDocument/2006/relationships/slide" Target="slides/slide30.xml"/><Relationship Id="rId46" Type="http://schemas.openxmlformats.org/officeDocument/2006/relationships/slide" Target="slides/slide38.xml"/><Relationship Id="rId20" Type="http://schemas.openxmlformats.org/officeDocument/2006/relationships/slide" Target="slides/slide12.xml"/><Relationship Id="rId41" Type="http://schemas.openxmlformats.org/officeDocument/2006/relationships/slide" Target="slides/slide33.xml"/><Relationship Id="rId54"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Master" Target="slideMasters/slideMaster3.xml"/><Relationship Id="rId15" Type="http://schemas.openxmlformats.org/officeDocument/2006/relationships/slide" Target="slides/slide7.xml"/><Relationship Id="rId23" Type="http://schemas.openxmlformats.org/officeDocument/2006/relationships/slide" Target="slides/slide15.xml"/><Relationship Id="rId28" Type="http://schemas.openxmlformats.org/officeDocument/2006/relationships/slide" Target="slides/slide20.xml"/><Relationship Id="rId36" Type="http://schemas.openxmlformats.org/officeDocument/2006/relationships/slide" Target="slides/slide28.xml"/><Relationship Id="rId49" Type="http://schemas.openxmlformats.org/officeDocument/2006/relationships/notesMaster" Target="notesMasters/notesMaster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Nitheesh Kaliyamurthy" userId="2821ebda-f4ac-4963-9a4e-a836dfc45829" providerId="ADAL" clId="{6AE52223-3691-4373-BBFE-783869554A70}"/>
    <pc:docChg chg="delSld modSld">
      <pc:chgData name="Nitheesh Kaliyamurthy" userId="2821ebda-f4ac-4963-9a4e-a836dfc45829" providerId="ADAL" clId="{6AE52223-3691-4373-BBFE-783869554A70}" dt="2021-11-29T06:08:20.721" v="11" actId="47"/>
      <pc:docMkLst>
        <pc:docMk/>
      </pc:docMkLst>
      <pc:sldChg chg="modSp mod">
        <pc:chgData name="Nitheesh Kaliyamurthy" userId="2821ebda-f4ac-4963-9a4e-a836dfc45829" providerId="ADAL" clId="{6AE52223-3691-4373-BBFE-783869554A70}" dt="2021-11-29T06:07:22.922" v="6" actId="20577"/>
        <pc:sldMkLst>
          <pc:docMk/>
          <pc:sldMk cId="4059603072" sldId="294"/>
        </pc:sldMkLst>
        <pc:spChg chg="mod">
          <ac:chgData name="Nitheesh Kaliyamurthy" userId="2821ebda-f4ac-4963-9a4e-a836dfc45829" providerId="ADAL" clId="{6AE52223-3691-4373-BBFE-783869554A70}" dt="2021-11-29T06:07:22.922" v="6" actId="20577"/>
          <ac:spMkLst>
            <pc:docMk/>
            <pc:sldMk cId="4059603072" sldId="294"/>
            <ac:spMk id="2" creationId="{EDD4C10A-E4A0-4C54-98D4-C13432B17C16}"/>
          </ac:spMkLst>
        </pc:spChg>
      </pc:sldChg>
      <pc:sldChg chg="modSp mod">
        <pc:chgData name="Nitheesh Kaliyamurthy" userId="2821ebda-f4ac-4963-9a4e-a836dfc45829" providerId="ADAL" clId="{6AE52223-3691-4373-BBFE-783869554A70}" dt="2021-11-29T06:07:41.686" v="10" actId="20577"/>
        <pc:sldMkLst>
          <pc:docMk/>
          <pc:sldMk cId="3229398234" sldId="295"/>
        </pc:sldMkLst>
        <pc:spChg chg="mod">
          <ac:chgData name="Nitheesh Kaliyamurthy" userId="2821ebda-f4ac-4963-9a4e-a836dfc45829" providerId="ADAL" clId="{6AE52223-3691-4373-BBFE-783869554A70}" dt="2021-11-29T06:07:34.053" v="8" actId="20577"/>
          <ac:spMkLst>
            <pc:docMk/>
            <pc:sldMk cId="3229398234" sldId="295"/>
            <ac:spMk id="2" creationId="{F78D6B0D-379E-4E4E-9087-8F6E00E433A5}"/>
          </ac:spMkLst>
        </pc:spChg>
        <pc:spChg chg="mod">
          <ac:chgData name="Nitheesh Kaliyamurthy" userId="2821ebda-f4ac-4963-9a4e-a836dfc45829" providerId="ADAL" clId="{6AE52223-3691-4373-BBFE-783869554A70}" dt="2021-11-29T06:07:41.686" v="10" actId="20577"/>
          <ac:spMkLst>
            <pc:docMk/>
            <pc:sldMk cId="3229398234" sldId="295"/>
            <ac:spMk id="4" creationId="{00000000-0000-0000-0000-000000000000}"/>
          </ac:spMkLst>
        </pc:spChg>
      </pc:sldChg>
      <pc:sldChg chg="del">
        <pc:chgData name="Nitheesh Kaliyamurthy" userId="2821ebda-f4ac-4963-9a4e-a836dfc45829" providerId="ADAL" clId="{6AE52223-3691-4373-BBFE-783869554A70}" dt="2021-11-29T06:08:20.721" v="11" actId="47"/>
        <pc:sldMkLst>
          <pc:docMk/>
          <pc:sldMk cId="1578929923" sldId="325"/>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61D25BA-BC0B-4BCE-8F5B-DB902A0C47E0}" type="datetimeFigureOut">
              <a:rPr lang="en-GB" smtClean="0"/>
              <a:t>29/11/2021</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FD43D11-169C-403B-AE90-DBA81AF33F77}" type="slidenum">
              <a:rPr lang="en-GB" smtClean="0"/>
              <a:t>‹#›</a:t>
            </a:fld>
            <a:endParaRPr lang="en-GB"/>
          </a:p>
        </p:txBody>
      </p:sp>
    </p:spTree>
    <p:extLst>
      <p:ext uri="{BB962C8B-B14F-4D97-AF65-F5344CB8AC3E}">
        <p14:creationId xmlns:p14="http://schemas.microsoft.com/office/powerpoint/2010/main" val="331773721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641018C-6CAF-B84E-B92C-ECB119457FBA}" type="slidenum">
              <a:rPr lang="en-US" smtClean="0"/>
              <a:t>34</a:t>
            </a:fld>
            <a:endParaRPr lang="en-US" dirty="0"/>
          </a:p>
        </p:txBody>
      </p:sp>
    </p:spTree>
    <p:extLst>
      <p:ext uri="{BB962C8B-B14F-4D97-AF65-F5344CB8AC3E}">
        <p14:creationId xmlns:p14="http://schemas.microsoft.com/office/powerpoint/2010/main" val="281310747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641018C-6CAF-B84E-B92C-ECB119457FBA}" type="slidenum">
              <a:rPr lang="en-US" smtClean="0"/>
              <a:t>35</a:t>
            </a:fld>
            <a:endParaRPr lang="en-US" dirty="0"/>
          </a:p>
        </p:txBody>
      </p:sp>
    </p:spTree>
    <p:extLst>
      <p:ext uri="{BB962C8B-B14F-4D97-AF65-F5344CB8AC3E}">
        <p14:creationId xmlns:p14="http://schemas.microsoft.com/office/powerpoint/2010/main" val="125344058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641018C-6CAF-B84E-B92C-ECB119457FBA}" type="slidenum">
              <a:rPr lang="en-US" smtClean="0"/>
              <a:t>36</a:t>
            </a:fld>
            <a:endParaRPr lang="en-US" dirty="0"/>
          </a:p>
        </p:txBody>
      </p:sp>
    </p:spTree>
    <p:extLst>
      <p:ext uri="{BB962C8B-B14F-4D97-AF65-F5344CB8AC3E}">
        <p14:creationId xmlns:p14="http://schemas.microsoft.com/office/powerpoint/2010/main" val="97288551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641018C-6CAF-B84E-B92C-ECB119457FBA}" type="slidenum">
              <a:rPr lang="en-US" smtClean="0"/>
              <a:t>37</a:t>
            </a:fld>
            <a:endParaRPr lang="en-US" dirty="0"/>
          </a:p>
        </p:txBody>
      </p:sp>
    </p:spTree>
    <p:extLst>
      <p:ext uri="{BB962C8B-B14F-4D97-AF65-F5344CB8AC3E}">
        <p14:creationId xmlns:p14="http://schemas.microsoft.com/office/powerpoint/2010/main" val="15653500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371382233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42232359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594AE048-867B-9A4B-9A50-CA9AED7B45BD}"/>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4F9D5FEE-F4AC-D64A-9EE2-89DD7CCAA62A}"/>
              </a:ext>
            </a:extLst>
          </p:cNvPr>
          <p:cNvSpPr>
            <a:spLocks noGrp="1"/>
          </p:cNvSpPr>
          <p:nvPr>
            <p:ph idx="1"/>
          </p:nvPr>
        </p:nvSpPr>
        <p:spPr>
          <a:xfrm>
            <a:off x="358219" y="1825625"/>
            <a:ext cx="11481847" cy="3575934"/>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36570406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609600" y="1600201"/>
            <a:ext cx="109728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29/11/2021</a:t>
            </a:fld>
            <a:endParaRPr lang="en-GB"/>
          </a:p>
        </p:txBody>
      </p:sp>
      <p:sp>
        <p:nvSpPr>
          <p:cNvPr id="5" name="Footer Placeholder 4"/>
          <p:cNvSpPr>
            <a:spLocks noGrp="1"/>
          </p:cNvSpPr>
          <p:nvPr>
            <p:ph type="ftr" sz="quarter" idx="11"/>
          </p:nvPr>
        </p:nvSpPr>
        <p:spPr>
          <a:xfrm>
            <a:off x="4175787" y="6461781"/>
            <a:ext cx="3860800" cy="365125"/>
          </a:xfrm>
          <a:prstGeom prst="rect">
            <a:avLst/>
          </a:prstGeom>
        </p:spPr>
        <p:txBody>
          <a:bodyPr/>
          <a:lstStyle/>
          <a:p>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42129671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cSld name="Multi_Slide">
    <p:spTree>
      <p:nvGrpSpPr>
        <p:cNvPr id="1" name=""/>
        <p:cNvGrpSpPr/>
        <p:nvPr/>
      </p:nvGrpSpPr>
      <p:grpSpPr>
        <a:xfrm>
          <a:off x="0" y="0"/>
          <a:ext cx="0" cy="0"/>
          <a:chOff x="0" y="0"/>
          <a:chExt cx="0" cy="0"/>
        </a:xfrm>
      </p:grpSpPr>
      <p:sp>
        <p:nvSpPr>
          <p:cNvPr id="5" name="Content Placeholder 2"/>
          <p:cNvSpPr>
            <a:spLocks noGrp="1"/>
          </p:cNvSpPr>
          <p:nvPr>
            <p:ph idx="1"/>
          </p:nvPr>
        </p:nvSpPr>
        <p:spPr>
          <a:xfrm>
            <a:off x="632883" y="1797051"/>
            <a:ext cx="11040076" cy="4098595"/>
          </a:xfrm>
          <a:prstGeom prst="rect">
            <a:avLst/>
          </a:prstGeom>
        </p:spPr>
        <p:txBody>
          <a:bodyPr lIns="91420" tIns="45710" rIns="91420" bIns="45710">
            <a:noAutofit/>
          </a:bodyPr>
          <a:lstStyle>
            <a:lvl1pPr marL="380910" marR="0" indent="-380910" algn="ctr" defTabSz="609458" rtl="0" eaLnBrk="1" fontAlgn="auto" latinLnBrk="0" hangingPunct="1">
              <a:lnSpc>
                <a:spcPct val="100000"/>
              </a:lnSpc>
              <a:spcBef>
                <a:spcPct val="20000"/>
              </a:spcBef>
              <a:spcAft>
                <a:spcPts val="0"/>
              </a:spcAft>
              <a:buClrTx/>
              <a:buSzTx/>
              <a:buFont typeface="Arial"/>
              <a:buNone/>
              <a:tabLst/>
              <a:defRPr sz="2667" b="0" i="0" baseline="0">
                <a:solidFill>
                  <a:schemeClr val="bg1"/>
                </a:solidFill>
                <a:latin typeface="+mn-lt"/>
                <a:cs typeface="CiscoSans ExtraLight"/>
              </a:defRPr>
            </a:lvl1pPr>
          </a:lstStyle>
          <a:p>
            <a:pPr lvl="0"/>
            <a:r>
              <a:rPr lang="en-US"/>
              <a:t>Click to edit Master text styles</a:t>
            </a:r>
          </a:p>
        </p:txBody>
      </p:sp>
      <p:sp>
        <p:nvSpPr>
          <p:cNvPr id="4" name="Title Placeholder 5"/>
          <p:cNvSpPr>
            <a:spLocks noGrp="1"/>
          </p:cNvSpPr>
          <p:nvPr>
            <p:ph type="title"/>
          </p:nvPr>
        </p:nvSpPr>
        <p:spPr bwMode="auto">
          <a:xfrm>
            <a:off x="583688" y="455085"/>
            <a:ext cx="11127317" cy="9757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rgbClr val="004C69"/>
                </a:solidFill>
              </a:defRPr>
            </a:lvl1pPr>
          </a:lstStyle>
          <a:p>
            <a:pPr lvl="0"/>
            <a:r>
              <a:rPr lang="en-US"/>
              <a:t>Click to edit Master title style</a:t>
            </a:r>
            <a:endParaRPr lang="en-GB" dirty="0"/>
          </a:p>
        </p:txBody>
      </p:sp>
    </p:spTree>
    <p:extLst>
      <p:ext uri="{BB962C8B-B14F-4D97-AF65-F5344CB8AC3E}">
        <p14:creationId xmlns:p14="http://schemas.microsoft.com/office/powerpoint/2010/main" val="17176402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DF497BB8-93F1-3841-8173-4DF1241A59EB}"/>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lvl1pPr>
              <a:defRPr>
                <a:solidFill>
                  <a:schemeClr val="bg1"/>
                </a:solidFill>
              </a:defRPr>
            </a:lvl1pPr>
          </a:lstStyle>
          <a:p>
            <a:pPr lvl="0"/>
            <a:r>
              <a:rPr lang="en-GB"/>
              <a:t>Click to edit Master text styles</a:t>
            </a:r>
          </a:p>
        </p:txBody>
      </p:sp>
      <p:sp>
        <p:nvSpPr>
          <p:cNvPr id="4" name="Text Placeholder 2">
            <a:extLst>
              <a:ext uri="{FF2B5EF4-FFF2-40B4-BE49-F238E27FC236}">
                <a16:creationId xmlns:a16="http://schemas.microsoft.com/office/drawing/2014/main" id="{01F42012-9474-4F46-BD54-028036C91EB5}"/>
              </a:ext>
            </a:extLst>
          </p:cNvPr>
          <p:cNvSpPr>
            <a:spLocks noGrp="1"/>
          </p:cNvSpPr>
          <p:nvPr>
            <p:ph idx="10"/>
          </p:nvPr>
        </p:nvSpPr>
        <p:spPr>
          <a:xfrm>
            <a:off x="7026111" y="1470581"/>
            <a:ext cx="4535079" cy="3864989"/>
          </a:xfrm>
          <a:prstGeom prst="rect">
            <a:avLst/>
          </a:prstGeom>
        </p:spPr>
        <p:txBody>
          <a:bodyPr vert="horz" wrap="none" lIns="0" tIns="0" rIns="0" bIns="0" rtlCol="0" anchor="t" anchorCtr="0">
            <a:noAutofit/>
          </a:bodyPr>
          <a:lstStyle>
            <a:lvl1pPr>
              <a:defRPr>
                <a:solidFill>
                  <a:schemeClr val="bg1"/>
                </a:solidFill>
              </a:defRPr>
            </a:lvl1pPr>
          </a:lstStyle>
          <a:p>
            <a:pPr lvl="0"/>
            <a:r>
              <a:rPr lang="en-GB"/>
              <a:t>Click to edit Master text styles</a:t>
            </a:r>
          </a:p>
        </p:txBody>
      </p:sp>
    </p:spTree>
    <p:extLst>
      <p:ext uri="{BB962C8B-B14F-4D97-AF65-F5344CB8AC3E}">
        <p14:creationId xmlns:p14="http://schemas.microsoft.com/office/powerpoint/2010/main" val="153636905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2BAABAF2-22C1-AC4B-8333-FD1A2385CB98}"/>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p>
            <a:pPr lvl="0"/>
            <a:r>
              <a:rPr lang="en-GB"/>
              <a:t>Click to edit Master text styles</a:t>
            </a:r>
          </a:p>
        </p:txBody>
      </p:sp>
      <p:sp>
        <p:nvSpPr>
          <p:cNvPr id="4" name="Text Placeholder 2">
            <a:extLst>
              <a:ext uri="{FF2B5EF4-FFF2-40B4-BE49-F238E27FC236}">
                <a16:creationId xmlns:a16="http://schemas.microsoft.com/office/drawing/2014/main" id="{BDBEAAAA-701D-1142-BD3E-4627645949BB}"/>
              </a:ext>
            </a:extLst>
          </p:cNvPr>
          <p:cNvSpPr>
            <a:spLocks noGrp="1"/>
          </p:cNvSpPr>
          <p:nvPr>
            <p:ph idx="10"/>
          </p:nvPr>
        </p:nvSpPr>
        <p:spPr>
          <a:xfrm>
            <a:off x="7026111" y="1470581"/>
            <a:ext cx="4535079" cy="3864989"/>
          </a:xfrm>
          <a:prstGeom prst="rect">
            <a:avLst/>
          </a:prstGeom>
        </p:spPr>
        <p:txBody>
          <a:bodyPr vert="horz" wrap="none" lIns="0" tIns="0" rIns="0" bIns="0" rtlCol="0" anchor="t" anchorCtr="0">
            <a:noAutofit/>
          </a:bodyPr>
          <a:lstStyle>
            <a:lvl1pPr>
              <a:defRPr>
                <a:solidFill>
                  <a:schemeClr val="tx1"/>
                </a:solidFill>
              </a:defRPr>
            </a:lvl1pPr>
          </a:lstStyle>
          <a:p>
            <a:pPr lvl="0"/>
            <a:r>
              <a:rPr lang="en-GB"/>
              <a:t>Click to edit Master text styles</a:t>
            </a:r>
          </a:p>
        </p:txBody>
      </p:sp>
    </p:spTree>
    <p:extLst>
      <p:ext uri="{BB962C8B-B14F-4D97-AF65-F5344CB8AC3E}">
        <p14:creationId xmlns:p14="http://schemas.microsoft.com/office/powerpoint/2010/main" val="2879567952"/>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theme" Target="../theme/theme2.xml"/><Relationship Id="rId1" Type="http://schemas.openxmlformats.org/officeDocument/2006/relationships/slideLayout" Target="../slideLayouts/slideLayout2.xml"/></Relationships>
</file>

<file path=ppt/slideMasters/_rels/slideMaster3.xml.rels><?xml version="1.0" encoding="UTF-8" standalone="yes"?>
<Relationships xmlns="http://schemas.openxmlformats.org/package/2006/relationships"><Relationship Id="rId3" Type="http://schemas.openxmlformats.org/officeDocument/2006/relationships/slideLayout" Target="../slideLayouts/slideLayout5.xml"/><Relationship Id="rId2" Type="http://schemas.openxmlformats.org/officeDocument/2006/relationships/slideLayout" Target="../slideLayouts/slideLayout4.xml"/><Relationship Id="rId1" Type="http://schemas.openxmlformats.org/officeDocument/2006/relationships/slideLayout" Target="../slideLayouts/slideLayout3.xml"/><Relationship Id="rId5" Type="http://schemas.openxmlformats.org/officeDocument/2006/relationships/image" Target="../media/image3.png"/><Relationship Id="rId4" Type="http://schemas.openxmlformats.org/officeDocument/2006/relationships/theme" Target="../theme/theme3.xml"/></Relationships>
</file>

<file path=ppt/slideMasters/_rels/slideMaster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theme" Target="../theme/theme4.xml"/><Relationship Id="rId1" Type="http://schemas.openxmlformats.org/officeDocument/2006/relationships/slideLayout" Target="../slideLayouts/slideLayout6.xml"/></Relationships>
</file>

<file path=ppt/slideMasters/_rels/slideMaster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theme" Target="../theme/theme5.xml"/><Relationship Id="rId1" Type="http://schemas.openxmlformats.org/officeDocument/2006/relationships/slideLayout" Target="../slideLayouts/slideLayout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CB22E8A-2C50-AF4C-A53B-9FE993FD647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4458BCFA-3574-8B4C-9AEE-81F9601D686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CEEB10D2-CA13-2643-B658-FFD9F6492BD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E540C29-F910-6D43-9045-53D256484F6D}" type="datetimeFigureOut">
              <a:rPr lang="en-US" smtClean="0"/>
              <a:t>11/29/2021</a:t>
            </a:fld>
            <a:endParaRPr lang="en-US"/>
          </a:p>
        </p:txBody>
      </p:sp>
      <p:sp>
        <p:nvSpPr>
          <p:cNvPr id="5" name="Footer Placeholder 4">
            <a:extLst>
              <a:ext uri="{FF2B5EF4-FFF2-40B4-BE49-F238E27FC236}">
                <a16:creationId xmlns:a16="http://schemas.microsoft.com/office/drawing/2014/main" id="{79DF4703-3493-3B42-BBD9-E9BB85FDC83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6CB9E5F2-30AB-A84C-8130-66352CCDFF2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FF188F3-1707-3C44-A904-58D86E3FE638}" type="slidenum">
              <a:rPr lang="en-US" smtClean="0"/>
              <a:t>‹#›</a:t>
            </a:fld>
            <a:endParaRPr lang="en-US"/>
          </a:p>
        </p:txBody>
      </p:sp>
      <p:pic>
        <p:nvPicPr>
          <p:cNvPr id="8" name="Picture 7" descr="Logo&#10;&#10;Description automatically generated">
            <a:extLst>
              <a:ext uri="{FF2B5EF4-FFF2-40B4-BE49-F238E27FC236}">
                <a16:creationId xmlns:a16="http://schemas.microsoft.com/office/drawing/2014/main" id="{8EA94852-2BA4-0A45-840B-96DCEE0E009D}"/>
              </a:ext>
            </a:extLst>
          </p:cNvPr>
          <p:cNvPicPr>
            <a:picLocks noChangeAspect="1"/>
          </p:cNvPicPr>
          <p:nvPr userDrawn="1"/>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3149329868"/>
      </p:ext>
    </p:extLst>
  </p:cSld>
  <p:clrMap bg1="lt1" tx1="dk1" bg2="lt2" tx2="dk2" accent1="accent1" accent2="accent2" accent3="accent3" accent4="accent4" accent5="accent5" accent6="accent6" hlink="hlink" folHlink="folHlink"/>
  <p:sldLayoutIdLst>
    <p:sldLayoutId id="2147483674"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F0FD76DA-018B-3547-8990-82DB73013FC5}"/>
              </a:ext>
            </a:extLst>
          </p:cNvPr>
          <p:cNvPicPr>
            <a:picLocks noChangeAspect="1"/>
          </p:cNvPicPr>
          <p:nvPr userDrawn="1"/>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2257813984"/>
      </p:ext>
    </p:extLst>
  </p:cSld>
  <p:clrMap bg1="lt1" tx1="dk1" bg2="lt2" tx2="dk2" accent1="accent1" accent2="accent2" accent3="accent3" accent4="accent4" accent5="accent5" accent6="accent6" hlink="hlink" folHlink="folHlink"/>
  <p:sldLayoutIdLst>
    <p:sldLayoutId id="2147483677"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10;&#10;Description automatically generated with medium confidence">
            <a:extLst>
              <a:ext uri="{FF2B5EF4-FFF2-40B4-BE49-F238E27FC236}">
                <a16:creationId xmlns:a16="http://schemas.microsoft.com/office/drawing/2014/main" id="{4939C035-3B3A-3141-87AF-3CED54A86634}"/>
              </a:ext>
            </a:extLst>
          </p:cNvPr>
          <p:cNvPicPr>
            <a:picLocks noChangeAspect="1"/>
          </p:cNvPicPr>
          <p:nvPr userDrawn="1"/>
        </p:nvPicPr>
        <p:blipFill>
          <a:blip r:embed="rId5"/>
          <a:stretch>
            <a:fillRect/>
          </a:stretch>
        </p:blipFill>
        <p:spPr>
          <a:xfrm>
            <a:off x="0" y="0"/>
            <a:ext cx="12192000" cy="6858000"/>
          </a:xfrm>
          <a:prstGeom prst="rect">
            <a:avLst/>
          </a:prstGeom>
        </p:spPr>
      </p:pic>
      <p:sp>
        <p:nvSpPr>
          <p:cNvPr id="2" name="Title Placeholder 1">
            <a:extLst>
              <a:ext uri="{FF2B5EF4-FFF2-40B4-BE49-F238E27FC236}">
                <a16:creationId xmlns:a16="http://schemas.microsoft.com/office/drawing/2014/main" id="{29291BCB-9C09-E24A-899A-13554DBEFA2E}"/>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E6273185-EDC6-2448-AE66-1EE933FA5C73}"/>
              </a:ext>
            </a:extLst>
          </p:cNvPr>
          <p:cNvSpPr>
            <a:spLocks noGrp="1"/>
          </p:cNvSpPr>
          <p:nvPr>
            <p:ph type="body" idx="1"/>
          </p:nvPr>
        </p:nvSpPr>
        <p:spPr>
          <a:xfrm>
            <a:off x="358219" y="1825625"/>
            <a:ext cx="11481847" cy="3575934"/>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4118905666"/>
      </p:ext>
    </p:extLst>
  </p:cSld>
  <p:clrMap bg1="lt1" tx1="dk1" bg2="lt2" tx2="dk2" accent1="accent1" accent2="accent2" accent3="accent3" accent4="accent4" accent5="accent5" accent6="accent6" hlink="hlink" folHlink="folHlink"/>
  <p:sldLayoutIdLst>
    <p:sldLayoutId id="2147483679" r:id="rId1"/>
    <p:sldLayoutId id="2147483685" r:id="rId2"/>
    <p:sldLayoutId id="2147483686" r:id="rId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DBBAB934-017A-D042-9617-3501BD1449E9}"/>
              </a:ext>
            </a:extLst>
          </p:cNvPr>
          <p:cNvPicPr>
            <a:picLocks noChangeAspect="1"/>
          </p:cNvPicPr>
          <p:nvPr userDrawn="1"/>
        </p:nvPicPr>
        <p:blipFill>
          <a:blip r:embed="rId3"/>
          <a:stretch>
            <a:fillRect/>
          </a:stretch>
        </p:blipFill>
        <p:spPr>
          <a:xfrm>
            <a:off x="0" y="12111"/>
            <a:ext cx="12192000" cy="6858000"/>
          </a:xfrm>
          <a:prstGeom prst="rect">
            <a:avLst/>
          </a:prstGeom>
        </p:spPr>
      </p:pic>
    </p:spTree>
    <p:extLst>
      <p:ext uri="{BB962C8B-B14F-4D97-AF65-F5344CB8AC3E}">
        <p14:creationId xmlns:p14="http://schemas.microsoft.com/office/powerpoint/2010/main" val="1072181288"/>
      </p:ext>
    </p:extLst>
  </p:cSld>
  <p:clrMap bg1="lt1" tx1="dk1" bg2="lt2" tx2="dk2" accent1="accent1" accent2="accent2" accent3="accent3" accent4="accent4" accent5="accent5" accent6="accent6" hlink="hlink" folHlink="folHlink"/>
  <p:sldLayoutIdLst>
    <p:sldLayoutId id="2147483681"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251BAB70-5F78-8E45-BF3D-7FB372DD419C}"/>
              </a:ext>
            </a:extLst>
          </p:cNvPr>
          <p:cNvPicPr>
            <a:picLocks noChangeAspect="1"/>
          </p:cNvPicPr>
          <p:nvPr userDrawn="1"/>
        </p:nvPicPr>
        <p:blipFill>
          <a:blip r:embed="rId3"/>
          <a:stretch>
            <a:fillRect/>
          </a:stretch>
        </p:blipFill>
        <p:spPr>
          <a:xfrm>
            <a:off x="0" y="0"/>
            <a:ext cx="12192000" cy="6858000"/>
          </a:xfrm>
          <a:prstGeom prst="rect">
            <a:avLst/>
          </a:prstGeom>
        </p:spPr>
      </p:pic>
      <p:sp>
        <p:nvSpPr>
          <p:cNvPr id="9" name="Text Placeholder 2">
            <a:extLst>
              <a:ext uri="{FF2B5EF4-FFF2-40B4-BE49-F238E27FC236}">
                <a16:creationId xmlns:a16="http://schemas.microsoft.com/office/drawing/2014/main" id="{5E0E4F28-8131-874E-B467-742C87EEE44C}"/>
              </a:ext>
            </a:extLst>
          </p:cNvPr>
          <p:cNvSpPr>
            <a:spLocks noGrp="1"/>
          </p:cNvSpPr>
          <p:nvPr>
            <p:ph type="body" idx="1"/>
          </p:nvPr>
        </p:nvSpPr>
        <p:spPr>
          <a:xfrm>
            <a:off x="630810" y="1470581"/>
            <a:ext cx="4535079" cy="3864989"/>
          </a:xfrm>
          <a:prstGeom prst="rect">
            <a:avLst/>
          </a:prstGeom>
        </p:spPr>
        <p:txBody>
          <a:bodyPr vert="horz" wrap="none" lIns="0" tIns="0" rIns="0" bIns="0" rtlCol="0" anchor="t" anchorCtr="0">
            <a:noAutofit/>
          </a:bodyPr>
          <a:lstStyle/>
          <a:p>
            <a:pPr lvl="0"/>
            <a:r>
              <a:rPr lang="en-GB"/>
              <a:t>Click to edit Master text styles</a:t>
            </a:r>
          </a:p>
        </p:txBody>
      </p:sp>
    </p:spTree>
    <p:extLst>
      <p:ext uri="{BB962C8B-B14F-4D97-AF65-F5344CB8AC3E}">
        <p14:creationId xmlns:p14="http://schemas.microsoft.com/office/powerpoint/2010/main" val="3393168259"/>
      </p:ext>
    </p:extLst>
  </p:cSld>
  <p:clrMap bg1="lt1" tx1="dk1" bg2="lt2" tx2="dk2" accent1="accent1" accent2="accent2" accent3="accent3" accent4="accent4" accent5="accent5" accent6="accent6" hlink="hlink" folHlink="folHlink"/>
  <p:sldLayoutIdLst>
    <p:sldLayoutId id="2147483683"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4.xml"/><Relationship Id="rId4" Type="http://schemas.openxmlformats.org/officeDocument/2006/relationships/image" Target="../media/image13.png"/></Relationships>
</file>

<file path=ppt/slides/_rels/slide2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4.xml"/><Relationship Id="rId6" Type="http://schemas.openxmlformats.org/officeDocument/2006/relationships/image" Target="../media/image19.png"/><Relationship Id="rId5" Type="http://schemas.openxmlformats.org/officeDocument/2006/relationships/image" Target="../media/image18.png"/><Relationship Id="rId4" Type="http://schemas.openxmlformats.org/officeDocument/2006/relationships/image" Target="../media/image17.png"/></Relationships>
</file>

<file path=ppt/slides/_rels/slide22.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4.xml"/><Relationship Id="rId6" Type="http://schemas.openxmlformats.org/officeDocument/2006/relationships/image" Target="../media/image24.png"/><Relationship Id="rId5" Type="http://schemas.openxmlformats.org/officeDocument/2006/relationships/image" Target="../media/image23.png"/><Relationship Id="rId4" Type="http://schemas.openxmlformats.org/officeDocument/2006/relationships/image" Target="../media/image22.png"/></Relationships>
</file>

<file path=ppt/slides/_rels/slide23.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png"/><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Layout" Target="../slideLayouts/slideLayout4.xml"/><Relationship Id="rId4" Type="http://schemas.openxmlformats.org/officeDocument/2006/relationships/image" Target="../media/image31.png"/></Relationships>
</file>

<file path=ppt/slides/_rels/slide26.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png"/><Relationship Id="rId1" Type="http://schemas.openxmlformats.org/officeDocument/2006/relationships/slideLayout" Target="../slideLayouts/slideLayout4.xml"/><Relationship Id="rId4" Type="http://schemas.openxmlformats.org/officeDocument/2006/relationships/image" Target="../media/image34.png"/></Relationships>
</file>

<file path=ppt/slides/_rels/slide27.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png"/><Relationship Id="rId1" Type="http://schemas.openxmlformats.org/officeDocument/2006/relationships/slideLayout" Target="../slideLayouts/slideLayout4.xml"/><Relationship Id="rId4" Type="http://schemas.openxmlformats.org/officeDocument/2006/relationships/image" Target="../media/image38.png"/></Relationships>
</file>

<file path=ppt/slides/_rels/slide29.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4.xml"/></Relationships>
</file>

<file path=ppt/slides/_rels/slide30.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0.png"/><Relationship Id="rId1" Type="http://schemas.openxmlformats.org/officeDocument/2006/relationships/slideLayout" Target="../slideLayouts/slideLayout4.xml"/></Relationships>
</file>

<file path=ppt/slides/_rels/slide31.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42.png"/><Relationship Id="rId1" Type="http://schemas.openxmlformats.org/officeDocument/2006/relationships/slideLayout" Target="../slideLayouts/slideLayout4.xml"/><Relationship Id="rId4" Type="http://schemas.openxmlformats.org/officeDocument/2006/relationships/image" Target="../media/image44.png"/></Relationships>
</file>

<file path=ppt/slides/_rels/slide32.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45.png"/><Relationship Id="rId1" Type="http://schemas.openxmlformats.org/officeDocument/2006/relationships/slideLayout" Target="../slideLayouts/slideLayout4.xml"/></Relationships>
</file>

<file path=ppt/slides/_rels/slide33.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image" Target="../media/image46.png"/><Relationship Id="rId1" Type="http://schemas.openxmlformats.org/officeDocument/2006/relationships/slideLayout" Target="../slideLayouts/slideLayout4.xml"/><Relationship Id="rId4" Type="http://schemas.openxmlformats.org/officeDocument/2006/relationships/image" Target="../media/image48.png"/></Relationships>
</file>

<file path=ppt/slides/_rels/slide34.xml.rels><?xml version="1.0" encoding="UTF-8" standalone="yes"?>
<Relationships xmlns="http://schemas.openxmlformats.org/package/2006/relationships"><Relationship Id="rId3" Type="http://schemas.openxmlformats.org/officeDocument/2006/relationships/image" Target="../media/image49.tiff"/><Relationship Id="rId2" Type="http://schemas.openxmlformats.org/officeDocument/2006/relationships/notesSlide" Target="../notesSlides/notesSlide1.xml"/><Relationship Id="rId1" Type="http://schemas.openxmlformats.org/officeDocument/2006/relationships/slideLayout" Target="../slideLayouts/slideLayout5.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5.xml"/></Relationships>
</file>

<file path=ppt/slides/_rels/slide36.xml.rels><?xml version="1.0" encoding="UTF-8" standalone="yes"?>
<Relationships xmlns="http://schemas.openxmlformats.org/package/2006/relationships"><Relationship Id="rId3" Type="http://schemas.openxmlformats.org/officeDocument/2006/relationships/image" Target="../media/image50.tiff"/><Relationship Id="rId2" Type="http://schemas.openxmlformats.org/officeDocument/2006/relationships/notesSlide" Target="../notesSlides/notesSlide3.xml"/><Relationship Id="rId1" Type="http://schemas.openxmlformats.org/officeDocument/2006/relationships/slideLayout" Target="../slideLayouts/slideLayout5.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5.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0.xml.rels><?xml version="1.0" encoding="UTF-8" standalone="yes"?>
<Relationships xmlns="http://schemas.openxmlformats.org/package/2006/relationships"><Relationship Id="rId2" Type="http://schemas.openxmlformats.org/officeDocument/2006/relationships/image" Target="../media/image51.jpg"/><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3614513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EDD4C10A-E4A0-4C54-98D4-C13432B17C16}"/>
              </a:ext>
            </a:extLst>
          </p:cNvPr>
          <p:cNvSpPr>
            <a:spLocks noGrp="1"/>
          </p:cNvSpPr>
          <p:nvPr>
            <p:ph idx="1"/>
          </p:nvPr>
        </p:nvSpPr>
        <p:spPr/>
        <p:txBody>
          <a:bodyPr/>
          <a:lstStyle/>
          <a:p>
            <a:r>
              <a:rPr lang="en-US" sz="4000" b="1" dirty="0"/>
              <a:t>Access Control</a:t>
            </a:r>
            <a:br>
              <a:rPr lang="en-GB" dirty="0"/>
            </a:br>
            <a:endParaRPr lang="en-GB" dirty="0"/>
          </a:p>
        </p:txBody>
      </p:sp>
      <p:sp>
        <p:nvSpPr>
          <p:cNvPr id="3" name="Content Placeholder 2">
            <a:extLst>
              <a:ext uri="{FF2B5EF4-FFF2-40B4-BE49-F238E27FC236}">
                <a16:creationId xmlns:a16="http://schemas.microsoft.com/office/drawing/2014/main" id="{8A24508A-09F8-407C-BCEE-EED5957725C5}"/>
              </a:ext>
            </a:extLst>
          </p:cNvPr>
          <p:cNvSpPr>
            <a:spLocks noGrp="1"/>
          </p:cNvSpPr>
          <p:nvPr>
            <p:ph idx="10"/>
          </p:nvPr>
        </p:nvSpPr>
        <p:spPr/>
        <p:txBody>
          <a:bodyPr/>
          <a:lstStyle/>
          <a:p>
            <a:endParaRPr lang="en-GB" dirty="0"/>
          </a:p>
          <a:p>
            <a:endParaRPr lang="en-GB" dirty="0"/>
          </a:p>
          <a:p>
            <a:endParaRPr lang="en-GB" dirty="0"/>
          </a:p>
          <a:p>
            <a:endParaRPr lang="en-GB" dirty="0"/>
          </a:p>
          <a:p>
            <a:endParaRPr lang="en-GB" dirty="0"/>
          </a:p>
          <a:p>
            <a:r>
              <a:rPr lang="en-GB" dirty="0"/>
              <a:t>Enterprise Core Networking</a:t>
            </a:r>
            <a:endParaRPr lang="en-GB" dirty="0">
              <a:latin typeface="Calibri" panose="020F0502020204030204" pitchFamily="34" charset="0"/>
              <a:ea typeface="Calibri" panose="020F0502020204030204" pitchFamily="34" charset="0"/>
              <a:cs typeface="Times New Roman" panose="02020603050405020304" pitchFamily="18" charset="0"/>
            </a:endParaRPr>
          </a:p>
          <a:p>
            <a:r>
              <a:rPr lang="en-GB" i="1" dirty="0"/>
              <a:t>(ACCA7029)</a:t>
            </a:r>
          </a:p>
          <a:p>
            <a:r>
              <a:rPr lang="en-GB" dirty="0"/>
              <a:t>Applied Computing - WISA</a:t>
            </a:r>
          </a:p>
          <a:p>
            <a:endParaRPr lang="en-GB" dirty="0"/>
          </a:p>
        </p:txBody>
      </p:sp>
    </p:spTree>
    <p:extLst>
      <p:ext uri="{BB962C8B-B14F-4D97-AF65-F5344CB8AC3E}">
        <p14:creationId xmlns:p14="http://schemas.microsoft.com/office/powerpoint/2010/main" val="405960307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F78D6B0D-379E-4E4E-9087-8F6E00E433A5}"/>
              </a:ext>
            </a:extLst>
          </p:cNvPr>
          <p:cNvSpPr>
            <a:spLocks noGrp="1"/>
          </p:cNvSpPr>
          <p:nvPr>
            <p:ph idx="1"/>
          </p:nvPr>
        </p:nvSpPr>
        <p:spPr/>
        <p:txBody>
          <a:bodyPr/>
          <a:lstStyle/>
          <a:p>
            <a:r>
              <a:rPr lang="en-GB" b="1" dirty="0"/>
              <a:t>Objectives</a:t>
            </a:r>
          </a:p>
          <a:p>
            <a:pPr marL="457200" indent="-457200">
              <a:buFont typeface="Wingdings" panose="05000000000000000000" pitchFamily="2" charset="2"/>
              <a:buChar char="Ø"/>
            </a:pPr>
            <a:r>
              <a:rPr lang="en-US" b="1" i="1" dirty="0"/>
              <a:t>Access Control Lists </a:t>
            </a:r>
          </a:p>
        </p:txBody>
      </p:sp>
      <p:sp>
        <p:nvSpPr>
          <p:cNvPr id="4" name="Rectangle 3"/>
          <p:cNvSpPr/>
          <p:nvPr/>
        </p:nvSpPr>
        <p:spPr>
          <a:xfrm>
            <a:off x="6604000" y="1222163"/>
            <a:ext cx="5152571" cy="2308324"/>
          </a:xfrm>
          <a:prstGeom prst="rect">
            <a:avLst/>
          </a:prstGeom>
        </p:spPr>
        <p:txBody>
          <a:bodyPr wrap="square">
            <a:spAutoFit/>
          </a:bodyPr>
          <a:lstStyle/>
          <a:p>
            <a:pPr algn="just">
              <a:spcBef>
                <a:spcPts val="0"/>
              </a:spcBef>
            </a:pPr>
            <a:r>
              <a:rPr lang="en-US" b="1" i="1" dirty="0">
                <a:solidFill>
                  <a:schemeClr val="tx1">
                    <a:lumMod val="50000"/>
                  </a:schemeClr>
                </a:solidFill>
              </a:rPr>
              <a:t>We will start with an overview/ brief description about the fundamentals of Access Control Lists such as</a:t>
            </a:r>
          </a:p>
          <a:p>
            <a:pPr algn="just">
              <a:spcBef>
                <a:spcPts val="0"/>
              </a:spcBef>
            </a:pPr>
            <a:r>
              <a:rPr lang="en-US" b="1" i="1" dirty="0">
                <a:solidFill>
                  <a:schemeClr val="tx1">
                    <a:lumMod val="50000"/>
                  </a:schemeClr>
                </a:solidFill>
              </a:rPr>
              <a:t>	What is ACL?</a:t>
            </a:r>
          </a:p>
          <a:p>
            <a:pPr algn="just">
              <a:spcBef>
                <a:spcPts val="0"/>
              </a:spcBef>
            </a:pPr>
            <a:r>
              <a:rPr lang="en-US" b="1" i="1" dirty="0">
                <a:solidFill>
                  <a:schemeClr val="tx1">
                    <a:lumMod val="50000"/>
                  </a:schemeClr>
                </a:solidFill>
              </a:rPr>
              <a:t>	Types of ACL?</a:t>
            </a:r>
          </a:p>
          <a:p>
            <a:pPr algn="just">
              <a:spcBef>
                <a:spcPts val="0"/>
              </a:spcBef>
            </a:pPr>
            <a:endParaRPr lang="en-US" b="1" i="1" dirty="0">
              <a:solidFill>
                <a:schemeClr val="tx1">
                  <a:lumMod val="50000"/>
                </a:schemeClr>
              </a:solidFill>
            </a:endParaRPr>
          </a:p>
          <a:p>
            <a:pPr algn="just">
              <a:spcBef>
                <a:spcPts val="0"/>
              </a:spcBef>
            </a:pPr>
            <a:r>
              <a:rPr lang="en-US" b="1" i="1" dirty="0">
                <a:solidFill>
                  <a:schemeClr val="tx1">
                    <a:lumMod val="50000"/>
                  </a:schemeClr>
                </a:solidFill>
              </a:rPr>
              <a:t>and move in-detail looking at the </a:t>
            </a:r>
          </a:p>
          <a:p>
            <a:pPr algn="just">
              <a:spcBef>
                <a:spcPts val="0"/>
              </a:spcBef>
            </a:pPr>
            <a:r>
              <a:rPr lang="en-US" b="1" i="1" dirty="0">
                <a:solidFill>
                  <a:schemeClr val="tx1">
                    <a:lumMod val="50000"/>
                  </a:schemeClr>
                </a:solidFill>
              </a:rPr>
              <a:t>	Configurations of different ACLs</a:t>
            </a:r>
          </a:p>
        </p:txBody>
      </p:sp>
      <p:pic>
        <p:nvPicPr>
          <p:cNvPr id="5" name="Picture 4">
            <a:extLst>
              <a:ext uri="{FF2B5EF4-FFF2-40B4-BE49-F238E27FC236}">
                <a16:creationId xmlns:a16="http://schemas.microsoft.com/office/drawing/2014/main" id="{961390BA-6482-4793-8E13-AAF02E89961F}"/>
              </a:ext>
            </a:extLst>
          </p:cNvPr>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049558" y="202158"/>
            <a:ext cx="707013" cy="699398"/>
          </a:xfrm>
          <a:prstGeom prst="rect">
            <a:avLst/>
          </a:prstGeom>
          <a:noFill/>
          <a:ln>
            <a:noFill/>
          </a:ln>
        </p:spPr>
      </p:pic>
    </p:spTree>
    <p:extLst>
      <p:ext uri="{BB962C8B-B14F-4D97-AF65-F5344CB8AC3E}">
        <p14:creationId xmlns:p14="http://schemas.microsoft.com/office/powerpoint/2010/main" val="322939823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chemeClr val="accent1">
                    <a:lumMod val="50000"/>
                  </a:schemeClr>
                </a:solidFill>
              </a:rPr>
              <a:t>Today’s objectives</a:t>
            </a:r>
            <a:endParaRPr lang="en-GB" dirty="0"/>
          </a:p>
        </p:txBody>
      </p:sp>
      <p:sp>
        <p:nvSpPr>
          <p:cNvPr id="3" name="Content Placeholder 2"/>
          <p:cNvSpPr>
            <a:spLocks noGrp="1"/>
          </p:cNvSpPr>
          <p:nvPr>
            <p:ph idx="1"/>
          </p:nvPr>
        </p:nvSpPr>
        <p:spPr>
          <a:xfrm>
            <a:off x="612742" y="1382486"/>
            <a:ext cx="10972800" cy="4014331"/>
          </a:xfrm>
        </p:spPr>
        <p:txBody>
          <a:bodyPr>
            <a:normAutofit fontScale="77500" lnSpcReduction="20000"/>
          </a:bodyPr>
          <a:lstStyle/>
          <a:p>
            <a:pPr marL="0" indent="0" fontAlgn="ctr">
              <a:buNone/>
            </a:pPr>
            <a:r>
              <a:rPr lang="en-US" b="1" dirty="0"/>
              <a:t>Access Control Lists Concepts</a:t>
            </a:r>
          </a:p>
          <a:p>
            <a:pPr fontAlgn="ctr"/>
            <a:r>
              <a:rPr lang="en-US" dirty="0"/>
              <a:t>Purpose of ACL</a:t>
            </a:r>
            <a:r>
              <a:rPr lang="en-GB" dirty="0"/>
              <a:t>		</a:t>
            </a:r>
          </a:p>
          <a:p>
            <a:pPr fontAlgn="ctr"/>
            <a:r>
              <a:rPr lang="en-US" dirty="0"/>
              <a:t>Wildcard Mask</a:t>
            </a:r>
            <a:r>
              <a:rPr lang="en-GB" dirty="0"/>
              <a:t>		</a:t>
            </a:r>
          </a:p>
          <a:p>
            <a:pPr fontAlgn="ctr"/>
            <a:r>
              <a:rPr lang="en-US" dirty="0"/>
              <a:t>Guidelines</a:t>
            </a:r>
            <a:r>
              <a:rPr lang="en-GB" dirty="0"/>
              <a:t>		</a:t>
            </a:r>
          </a:p>
          <a:p>
            <a:pPr fontAlgn="ctr"/>
            <a:r>
              <a:rPr lang="en-US" dirty="0"/>
              <a:t>Types</a:t>
            </a:r>
            <a:r>
              <a:rPr lang="en-GB" dirty="0"/>
              <a:t>			</a:t>
            </a:r>
            <a:endParaRPr lang="en-US" dirty="0"/>
          </a:p>
          <a:p>
            <a:pPr fontAlgn="ctr"/>
            <a:endParaRPr lang="en-GB" dirty="0"/>
          </a:p>
          <a:p>
            <a:pPr marL="0" indent="0" fontAlgn="ctr">
              <a:buNone/>
            </a:pPr>
            <a:r>
              <a:rPr lang="en-US" b="1" dirty="0"/>
              <a:t>Access Control Lists Configurations</a:t>
            </a:r>
          </a:p>
          <a:p>
            <a:pPr fontAlgn="ctr"/>
            <a:r>
              <a:rPr lang="en-US" dirty="0"/>
              <a:t>Configure Standard ACLs</a:t>
            </a:r>
            <a:r>
              <a:rPr lang="en-GB" dirty="0"/>
              <a:t>	</a:t>
            </a:r>
          </a:p>
          <a:p>
            <a:pPr fontAlgn="ctr"/>
            <a:r>
              <a:rPr lang="en-US" dirty="0"/>
              <a:t>Modify ACLs</a:t>
            </a:r>
            <a:r>
              <a:rPr lang="en-GB" dirty="0"/>
              <a:t>		</a:t>
            </a:r>
          </a:p>
          <a:p>
            <a:pPr fontAlgn="ctr"/>
            <a:r>
              <a:rPr lang="en-US" dirty="0"/>
              <a:t>Secure VTY Ports</a:t>
            </a:r>
          </a:p>
          <a:p>
            <a:pPr fontAlgn="ctr"/>
            <a:r>
              <a:rPr lang="en-US" dirty="0"/>
              <a:t>Configure Extended ACLs</a:t>
            </a:r>
            <a:endParaRPr lang="en-GB" dirty="0"/>
          </a:p>
        </p:txBody>
      </p:sp>
    </p:spTree>
    <p:extLst>
      <p:ext uri="{BB962C8B-B14F-4D97-AF65-F5344CB8AC3E}">
        <p14:creationId xmlns:p14="http://schemas.microsoft.com/office/powerpoint/2010/main" val="281158695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33338" y="184733"/>
            <a:ext cx="4126696" cy="729667"/>
          </a:xfrm>
        </p:spPr>
        <p:txBody>
          <a:bodyPr>
            <a:normAutofit/>
          </a:bodyPr>
          <a:lstStyle/>
          <a:p>
            <a:r>
              <a:rPr lang="en-GB" sz="3200" dirty="0">
                <a:solidFill>
                  <a:schemeClr val="accent1">
                    <a:lumMod val="50000"/>
                  </a:schemeClr>
                </a:solidFill>
              </a:rPr>
              <a:t>ACL Concepts: Purpose </a:t>
            </a:r>
            <a:endParaRPr lang="en-GB" sz="3200" dirty="0"/>
          </a:p>
        </p:txBody>
      </p:sp>
      <p:sp>
        <p:nvSpPr>
          <p:cNvPr id="3" name="Content Placeholder 2"/>
          <p:cNvSpPr>
            <a:spLocks noGrp="1"/>
          </p:cNvSpPr>
          <p:nvPr>
            <p:ph idx="1"/>
          </p:nvPr>
        </p:nvSpPr>
        <p:spPr>
          <a:xfrm>
            <a:off x="646923" y="1027922"/>
            <a:ext cx="10972800" cy="4014331"/>
          </a:xfrm>
        </p:spPr>
        <p:txBody>
          <a:bodyPr>
            <a:noAutofit/>
          </a:bodyPr>
          <a:lstStyle/>
          <a:p>
            <a:pPr algn="just">
              <a:buFont typeface="Wingdings" panose="05000000000000000000" pitchFamily="2" charset="2"/>
              <a:buChar char="§"/>
            </a:pPr>
            <a:r>
              <a:rPr lang="en-US" sz="1800" dirty="0">
                <a:solidFill>
                  <a:srgbClr val="000000"/>
                </a:solidFill>
              </a:rPr>
              <a:t>An ACL is a series of IOS commands that are </a:t>
            </a:r>
            <a:r>
              <a:rPr lang="en-US" sz="1800" b="1" i="1" dirty="0">
                <a:solidFill>
                  <a:srgbClr val="000000"/>
                </a:solidFill>
              </a:rPr>
              <a:t>used to filter packets based on information found in the packet header</a:t>
            </a:r>
            <a:r>
              <a:rPr lang="en-US" sz="1800" dirty="0">
                <a:solidFill>
                  <a:srgbClr val="000000"/>
                </a:solidFill>
              </a:rPr>
              <a:t>. </a:t>
            </a:r>
          </a:p>
          <a:p>
            <a:pPr algn="just">
              <a:buFont typeface="Wingdings" panose="05000000000000000000" pitchFamily="2" charset="2"/>
              <a:buChar char="§"/>
            </a:pPr>
            <a:r>
              <a:rPr lang="en-US" sz="1800" dirty="0">
                <a:solidFill>
                  <a:srgbClr val="000000"/>
                </a:solidFill>
              </a:rPr>
              <a:t>By default, a router does not have any ACLs configured. </a:t>
            </a:r>
          </a:p>
          <a:p>
            <a:pPr algn="just">
              <a:buFont typeface="Wingdings" panose="05000000000000000000" pitchFamily="2" charset="2"/>
              <a:buChar char="§"/>
            </a:pPr>
            <a:r>
              <a:rPr lang="en-US" sz="1800" dirty="0">
                <a:solidFill>
                  <a:srgbClr val="000000"/>
                </a:solidFill>
              </a:rPr>
              <a:t>When an ACL is applied to an interface, </a:t>
            </a:r>
            <a:r>
              <a:rPr lang="en-US" sz="1800" b="1" i="1" dirty="0">
                <a:solidFill>
                  <a:srgbClr val="000000"/>
                </a:solidFill>
              </a:rPr>
              <a:t>the router performs the additional task of evaluating all network packets as they pass through the interface to determine if the packet can be forwarded</a:t>
            </a:r>
            <a:r>
              <a:rPr lang="en-US" sz="1800" dirty="0">
                <a:solidFill>
                  <a:srgbClr val="000000"/>
                </a:solidFill>
              </a:rPr>
              <a:t>.</a:t>
            </a:r>
          </a:p>
          <a:p>
            <a:pPr algn="just">
              <a:buFont typeface="Wingdings" panose="05000000000000000000" pitchFamily="2" charset="2"/>
              <a:buChar char="§"/>
            </a:pPr>
            <a:r>
              <a:rPr lang="en-US" sz="1800" dirty="0">
                <a:solidFill>
                  <a:srgbClr val="000000"/>
                </a:solidFill>
              </a:rPr>
              <a:t>An ACL uses </a:t>
            </a:r>
            <a:r>
              <a:rPr lang="en-US" sz="1800" b="1" i="1" dirty="0">
                <a:solidFill>
                  <a:srgbClr val="000000"/>
                </a:solidFill>
              </a:rPr>
              <a:t>a sequential list of permit or deny statements</a:t>
            </a:r>
            <a:r>
              <a:rPr lang="en-US" sz="1800" dirty="0">
                <a:solidFill>
                  <a:srgbClr val="000000"/>
                </a:solidFill>
              </a:rPr>
              <a:t>, known as </a:t>
            </a:r>
            <a:r>
              <a:rPr lang="en-US" sz="1800" b="1" u="sng" dirty="0">
                <a:solidFill>
                  <a:srgbClr val="000000"/>
                </a:solidFill>
              </a:rPr>
              <a:t>access control entries </a:t>
            </a:r>
            <a:r>
              <a:rPr lang="en-US" sz="1800" dirty="0">
                <a:solidFill>
                  <a:srgbClr val="000000"/>
                </a:solidFill>
              </a:rPr>
              <a:t>(ACEs).</a:t>
            </a:r>
          </a:p>
          <a:p>
            <a:pPr marL="0" indent="0" algn="just">
              <a:buNone/>
            </a:pPr>
            <a:endParaRPr lang="en-US" sz="1800" b="1" dirty="0">
              <a:solidFill>
                <a:srgbClr val="000000"/>
              </a:solidFill>
            </a:endParaRPr>
          </a:p>
          <a:p>
            <a:pPr marL="0" indent="0" algn="just">
              <a:buNone/>
            </a:pPr>
            <a:r>
              <a:rPr lang="en-US" sz="1800" b="1" dirty="0">
                <a:solidFill>
                  <a:srgbClr val="000000"/>
                </a:solidFill>
              </a:rPr>
              <a:t>Note:</a:t>
            </a:r>
            <a:r>
              <a:rPr lang="en-US" sz="1800" dirty="0">
                <a:solidFill>
                  <a:srgbClr val="000000"/>
                </a:solidFill>
              </a:rPr>
              <a:t> ACEs are also commonly called ACL statements.</a:t>
            </a:r>
          </a:p>
          <a:p>
            <a:pPr algn="just">
              <a:buFont typeface="Wingdings" panose="05000000000000000000" pitchFamily="2" charset="2"/>
              <a:buChar char="§"/>
            </a:pPr>
            <a:endParaRPr lang="en-US" sz="1800" dirty="0">
              <a:solidFill>
                <a:srgbClr val="000000"/>
              </a:solidFill>
            </a:endParaRPr>
          </a:p>
          <a:p>
            <a:pPr algn="just">
              <a:buFont typeface="Wingdings" panose="05000000000000000000" pitchFamily="2" charset="2"/>
              <a:buChar char="§"/>
            </a:pPr>
            <a:r>
              <a:rPr lang="en-US" sz="1800" dirty="0">
                <a:solidFill>
                  <a:srgbClr val="000000"/>
                </a:solidFill>
              </a:rPr>
              <a:t>When network traffic passes through an interface configured with an ACL, the router compares the information within the packet against each ACE, in sequential order, to determine if the packet matches one of the ACEs. This process is called packet filtering.</a:t>
            </a:r>
          </a:p>
          <a:p>
            <a:pPr algn="just">
              <a:buFont typeface="Wingdings" panose="05000000000000000000" pitchFamily="2" charset="2"/>
              <a:buChar char="§"/>
            </a:pPr>
            <a:endParaRPr lang="en-US" sz="1800" dirty="0">
              <a:solidFill>
                <a:srgbClr val="000000"/>
              </a:solidFill>
            </a:endParaRPr>
          </a:p>
        </p:txBody>
      </p:sp>
    </p:spTree>
    <p:extLst>
      <p:ext uri="{BB962C8B-B14F-4D97-AF65-F5344CB8AC3E}">
        <p14:creationId xmlns:p14="http://schemas.microsoft.com/office/powerpoint/2010/main" val="208694063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7402CCE3-4351-8549-A66A-6E5ECEADD2BF}"/>
              </a:ext>
            </a:extLst>
          </p:cNvPr>
          <p:cNvPicPr>
            <a:picLocks noChangeAspect="1"/>
          </p:cNvPicPr>
          <p:nvPr/>
        </p:nvPicPr>
        <p:blipFill>
          <a:blip r:embed="rId2"/>
          <a:stretch>
            <a:fillRect/>
          </a:stretch>
        </p:blipFill>
        <p:spPr>
          <a:xfrm>
            <a:off x="7565756" y="549566"/>
            <a:ext cx="4357339" cy="3169964"/>
          </a:xfrm>
          <a:prstGeom prst="rect">
            <a:avLst/>
          </a:prstGeom>
        </p:spPr>
      </p:pic>
      <p:sp>
        <p:nvSpPr>
          <p:cNvPr id="3" name="Content Placeholder 2"/>
          <p:cNvSpPr>
            <a:spLocks noGrp="1"/>
          </p:cNvSpPr>
          <p:nvPr>
            <p:ph idx="1"/>
          </p:nvPr>
        </p:nvSpPr>
        <p:spPr>
          <a:xfrm>
            <a:off x="497632" y="1021702"/>
            <a:ext cx="8584163" cy="4014331"/>
          </a:xfrm>
        </p:spPr>
        <p:txBody>
          <a:bodyPr>
            <a:normAutofit/>
          </a:bodyPr>
          <a:lstStyle/>
          <a:p>
            <a:pPr algn="just">
              <a:buFont typeface="Wingdings" panose="05000000000000000000" pitchFamily="2" charset="2"/>
              <a:buChar char="§"/>
            </a:pPr>
            <a:r>
              <a:rPr lang="en-US" sz="2000" dirty="0">
                <a:solidFill>
                  <a:srgbClr val="000000"/>
                </a:solidFill>
              </a:rPr>
              <a:t>Several tasks performed by routers require the use of ACLs to identify traffic:</a:t>
            </a:r>
          </a:p>
          <a:p>
            <a:pPr lvl="1" algn="just">
              <a:buFont typeface="Wingdings" panose="05000000000000000000" pitchFamily="2" charset="2"/>
              <a:buChar char="§"/>
            </a:pPr>
            <a:r>
              <a:rPr lang="en-US" sz="1800" b="1" dirty="0">
                <a:solidFill>
                  <a:srgbClr val="FF0000"/>
                </a:solidFill>
              </a:rPr>
              <a:t>Limit network traffic</a:t>
            </a:r>
            <a:r>
              <a:rPr lang="en-US" sz="1800" dirty="0">
                <a:solidFill>
                  <a:srgbClr val="000000"/>
                </a:solidFill>
              </a:rPr>
              <a:t> to </a:t>
            </a:r>
            <a:r>
              <a:rPr lang="en-US" sz="1800" b="1" dirty="0">
                <a:solidFill>
                  <a:schemeClr val="tx2"/>
                </a:solidFill>
              </a:rPr>
              <a:t>increase network performance</a:t>
            </a:r>
          </a:p>
          <a:p>
            <a:pPr lvl="1" algn="just">
              <a:buFont typeface="Wingdings" panose="05000000000000000000" pitchFamily="2" charset="2"/>
              <a:buChar char="§"/>
            </a:pPr>
            <a:r>
              <a:rPr lang="en-US" sz="1800" dirty="0">
                <a:solidFill>
                  <a:srgbClr val="000000"/>
                </a:solidFill>
              </a:rPr>
              <a:t>Provide </a:t>
            </a:r>
            <a:r>
              <a:rPr lang="en-US" sz="1800" b="1" dirty="0">
                <a:solidFill>
                  <a:srgbClr val="FF0000"/>
                </a:solidFill>
              </a:rPr>
              <a:t>traffic</a:t>
            </a:r>
            <a:r>
              <a:rPr lang="en-US" sz="1800" dirty="0">
                <a:solidFill>
                  <a:srgbClr val="000000"/>
                </a:solidFill>
              </a:rPr>
              <a:t> </a:t>
            </a:r>
            <a:r>
              <a:rPr lang="en-US" sz="1800" b="1" dirty="0">
                <a:solidFill>
                  <a:schemeClr val="tx2"/>
                </a:solidFill>
              </a:rPr>
              <a:t>flow control</a:t>
            </a:r>
          </a:p>
          <a:p>
            <a:pPr lvl="1" algn="just">
              <a:buFont typeface="Wingdings" panose="05000000000000000000" pitchFamily="2" charset="2"/>
              <a:buChar char="§"/>
            </a:pPr>
            <a:r>
              <a:rPr lang="en-US" sz="1800" dirty="0">
                <a:solidFill>
                  <a:srgbClr val="000000"/>
                </a:solidFill>
              </a:rPr>
              <a:t>Provide a </a:t>
            </a:r>
            <a:r>
              <a:rPr lang="en-US" sz="1800" b="1" dirty="0">
                <a:solidFill>
                  <a:srgbClr val="FF0000"/>
                </a:solidFill>
              </a:rPr>
              <a:t>basic level of security</a:t>
            </a:r>
            <a:r>
              <a:rPr lang="en-US" sz="1800" dirty="0">
                <a:solidFill>
                  <a:srgbClr val="000000"/>
                </a:solidFill>
              </a:rPr>
              <a:t> for </a:t>
            </a:r>
            <a:r>
              <a:rPr lang="en-US" sz="1800" b="1" dirty="0">
                <a:solidFill>
                  <a:schemeClr val="tx2"/>
                </a:solidFill>
              </a:rPr>
              <a:t>network access</a:t>
            </a:r>
          </a:p>
          <a:p>
            <a:pPr lvl="1" algn="just">
              <a:buFont typeface="Wingdings" panose="05000000000000000000" pitchFamily="2" charset="2"/>
              <a:buChar char="§"/>
            </a:pPr>
            <a:r>
              <a:rPr lang="en-US" sz="1800" b="1" dirty="0">
                <a:solidFill>
                  <a:schemeClr val="tx2"/>
                </a:solidFill>
              </a:rPr>
              <a:t>Filter traffic </a:t>
            </a:r>
            <a:r>
              <a:rPr lang="en-US" sz="1800" dirty="0">
                <a:solidFill>
                  <a:srgbClr val="000000"/>
                </a:solidFill>
              </a:rPr>
              <a:t>based on </a:t>
            </a:r>
            <a:r>
              <a:rPr lang="en-US" sz="1800" b="1" dirty="0">
                <a:solidFill>
                  <a:srgbClr val="FF0000"/>
                </a:solidFill>
              </a:rPr>
              <a:t>traffic type</a:t>
            </a:r>
          </a:p>
          <a:p>
            <a:pPr lvl="1" algn="just">
              <a:buFont typeface="Wingdings" panose="05000000000000000000" pitchFamily="2" charset="2"/>
              <a:buChar char="§"/>
            </a:pPr>
            <a:r>
              <a:rPr lang="en-US" sz="1800" dirty="0">
                <a:solidFill>
                  <a:srgbClr val="000000"/>
                </a:solidFill>
              </a:rPr>
              <a:t>Screen hosts to </a:t>
            </a:r>
            <a:r>
              <a:rPr lang="en-US" sz="1800" b="1" dirty="0">
                <a:solidFill>
                  <a:srgbClr val="FF0000"/>
                </a:solidFill>
              </a:rPr>
              <a:t>permit or deny access</a:t>
            </a:r>
            <a:r>
              <a:rPr lang="en-US" sz="1800" dirty="0">
                <a:solidFill>
                  <a:srgbClr val="000000"/>
                </a:solidFill>
              </a:rPr>
              <a:t> to </a:t>
            </a:r>
            <a:r>
              <a:rPr lang="en-US" sz="1800" b="1" dirty="0">
                <a:solidFill>
                  <a:schemeClr val="tx2"/>
                </a:solidFill>
              </a:rPr>
              <a:t>network services</a:t>
            </a:r>
          </a:p>
          <a:p>
            <a:pPr lvl="1" algn="just">
              <a:buFont typeface="Wingdings" panose="05000000000000000000" pitchFamily="2" charset="2"/>
              <a:buChar char="§"/>
            </a:pPr>
            <a:r>
              <a:rPr lang="en-US" sz="1800" dirty="0">
                <a:solidFill>
                  <a:srgbClr val="000000"/>
                </a:solidFill>
              </a:rPr>
              <a:t>Provide </a:t>
            </a:r>
            <a:r>
              <a:rPr lang="en-US" sz="1800" b="1" dirty="0">
                <a:solidFill>
                  <a:srgbClr val="FF0000"/>
                </a:solidFill>
              </a:rPr>
              <a:t>priority </a:t>
            </a:r>
            <a:r>
              <a:rPr lang="en-US" sz="1800" dirty="0">
                <a:solidFill>
                  <a:srgbClr val="000000"/>
                </a:solidFill>
              </a:rPr>
              <a:t>to certain classes of </a:t>
            </a:r>
            <a:r>
              <a:rPr lang="en-US" sz="1800" b="1" dirty="0">
                <a:solidFill>
                  <a:schemeClr val="tx2"/>
                </a:solidFill>
              </a:rPr>
              <a:t>network traffic</a:t>
            </a:r>
          </a:p>
          <a:p>
            <a:pPr algn="just">
              <a:buFont typeface="Wingdings" panose="05000000000000000000" pitchFamily="2" charset="2"/>
              <a:buChar char="§"/>
            </a:pPr>
            <a:r>
              <a:rPr lang="en-US" sz="2000" dirty="0">
                <a:solidFill>
                  <a:srgbClr val="000000"/>
                </a:solidFill>
              </a:rPr>
              <a:t>Packet filtering controls access to a network by </a:t>
            </a:r>
            <a:r>
              <a:rPr lang="en-US" sz="2000" b="1" i="1" dirty="0">
                <a:solidFill>
                  <a:srgbClr val="000000"/>
                </a:solidFill>
              </a:rPr>
              <a:t>analyzing the incoming and/or outgoing packets</a:t>
            </a:r>
            <a:r>
              <a:rPr lang="en-US" sz="2000" dirty="0">
                <a:solidFill>
                  <a:srgbClr val="000000"/>
                </a:solidFill>
              </a:rPr>
              <a:t> and </a:t>
            </a:r>
            <a:r>
              <a:rPr lang="en-US" sz="2000" b="1" dirty="0">
                <a:solidFill>
                  <a:schemeClr val="tx2"/>
                </a:solidFill>
              </a:rPr>
              <a:t>forwarding</a:t>
            </a:r>
            <a:r>
              <a:rPr lang="en-US" sz="2000" dirty="0">
                <a:solidFill>
                  <a:schemeClr val="tx2"/>
                </a:solidFill>
              </a:rPr>
              <a:t> </a:t>
            </a:r>
            <a:r>
              <a:rPr lang="en-US" sz="2000" dirty="0"/>
              <a:t>them </a:t>
            </a:r>
            <a:r>
              <a:rPr lang="en-US" sz="2000" dirty="0">
                <a:solidFill>
                  <a:srgbClr val="000000"/>
                </a:solidFill>
              </a:rPr>
              <a:t>or </a:t>
            </a:r>
            <a:r>
              <a:rPr lang="en-US" sz="2000" b="1" dirty="0">
                <a:solidFill>
                  <a:srgbClr val="FF0000"/>
                </a:solidFill>
              </a:rPr>
              <a:t>discarding</a:t>
            </a:r>
            <a:r>
              <a:rPr lang="en-US" sz="2000" dirty="0">
                <a:solidFill>
                  <a:srgbClr val="000000"/>
                </a:solidFill>
              </a:rPr>
              <a:t> them based on given criteria. </a:t>
            </a:r>
          </a:p>
          <a:p>
            <a:pPr algn="just">
              <a:buFont typeface="Wingdings" panose="05000000000000000000" pitchFamily="2" charset="2"/>
              <a:buChar char="§"/>
            </a:pPr>
            <a:endParaRPr lang="en-US" sz="2000" dirty="0">
              <a:solidFill>
                <a:srgbClr val="000000"/>
              </a:solidFill>
            </a:endParaRPr>
          </a:p>
          <a:p>
            <a:pPr algn="just">
              <a:buFont typeface="Wingdings" panose="05000000000000000000" pitchFamily="2" charset="2"/>
              <a:buChar char="§"/>
            </a:pPr>
            <a:r>
              <a:rPr lang="en-US" sz="2000" dirty="0">
                <a:solidFill>
                  <a:srgbClr val="000000"/>
                </a:solidFill>
              </a:rPr>
              <a:t>Packet filtering can occur at </a:t>
            </a:r>
            <a:r>
              <a:rPr lang="en-US" sz="2000" b="1" dirty="0">
                <a:solidFill>
                  <a:schemeClr val="tx2"/>
                </a:solidFill>
              </a:rPr>
              <a:t>Layer 3 or Layer 4</a:t>
            </a:r>
            <a:r>
              <a:rPr lang="en-US" sz="2000" dirty="0">
                <a:solidFill>
                  <a:srgbClr val="000000"/>
                </a:solidFill>
              </a:rPr>
              <a:t>.</a:t>
            </a:r>
          </a:p>
          <a:p>
            <a:pPr algn="just">
              <a:buFont typeface="Wingdings" panose="05000000000000000000" pitchFamily="2" charset="2"/>
              <a:buChar char="§"/>
            </a:pPr>
            <a:endParaRPr lang="en-US" sz="2000" dirty="0">
              <a:solidFill>
                <a:srgbClr val="000000"/>
              </a:solidFill>
            </a:endParaRPr>
          </a:p>
        </p:txBody>
      </p:sp>
      <p:sp>
        <p:nvSpPr>
          <p:cNvPr id="6" name="Title 1"/>
          <p:cNvSpPr>
            <a:spLocks noGrp="1"/>
          </p:cNvSpPr>
          <p:nvPr>
            <p:ph type="title"/>
          </p:nvPr>
        </p:nvSpPr>
        <p:spPr>
          <a:xfrm>
            <a:off x="333338" y="184733"/>
            <a:ext cx="4126696" cy="729667"/>
          </a:xfrm>
        </p:spPr>
        <p:txBody>
          <a:bodyPr>
            <a:normAutofit/>
          </a:bodyPr>
          <a:lstStyle/>
          <a:p>
            <a:r>
              <a:rPr lang="en-GB" sz="3200" dirty="0">
                <a:solidFill>
                  <a:schemeClr val="accent1">
                    <a:lumMod val="50000"/>
                  </a:schemeClr>
                </a:solidFill>
              </a:rPr>
              <a:t>ACL Concepts: Purpose </a:t>
            </a:r>
            <a:endParaRPr lang="en-GB" sz="3200" dirty="0"/>
          </a:p>
        </p:txBody>
      </p:sp>
    </p:spTree>
    <p:extLst>
      <p:ext uri="{BB962C8B-B14F-4D97-AF65-F5344CB8AC3E}">
        <p14:creationId xmlns:p14="http://schemas.microsoft.com/office/powerpoint/2010/main" val="153713138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33338" y="960616"/>
            <a:ext cx="11283424" cy="4014331"/>
          </a:xfrm>
        </p:spPr>
        <p:txBody>
          <a:bodyPr>
            <a:noAutofit/>
          </a:bodyPr>
          <a:lstStyle/>
          <a:p>
            <a:pPr algn="just">
              <a:buFont typeface="Wingdings" panose="05000000000000000000" pitchFamily="2" charset="2"/>
              <a:buChar char="§"/>
            </a:pPr>
            <a:r>
              <a:rPr lang="en-US" sz="1800" dirty="0">
                <a:solidFill>
                  <a:srgbClr val="000000"/>
                </a:solidFill>
              </a:rPr>
              <a:t>When an ACL is applied to an interface, it follows a specific operating procedure. Here are the operational steps used when traffic has entered a router interface with an inbound standard IPv4 ACL configured:</a:t>
            </a:r>
          </a:p>
          <a:p>
            <a:pPr marL="685800" lvl="2" algn="just">
              <a:buFont typeface="Wingdings" panose="05000000000000000000" pitchFamily="2" charset="2"/>
              <a:buChar char="§"/>
            </a:pPr>
            <a:r>
              <a:rPr lang="en-US" sz="1800" b="1" i="1" dirty="0">
                <a:solidFill>
                  <a:srgbClr val="0070C0"/>
                </a:solidFill>
              </a:rPr>
              <a:t>The router extracts the source IPv4 address from the packet header.</a:t>
            </a:r>
          </a:p>
          <a:p>
            <a:pPr marL="685800" lvl="2" algn="just">
              <a:buFont typeface="Wingdings" panose="05000000000000000000" pitchFamily="2" charset="2"/>
              <a:buChar char="§"/>
            </a:pPr>
            <a:r>
              <a:rPr lang="en-US" sz="1800" b="1" i="1" dirty="0">
                <a:solidFill>
                  <a:srgbClr val="0070C0"/>
                </a:solidFill>
              </a:rPr>
              <a:t>The router starts at the top of the ACL and compares the source IPv4 address to each ACE in a sequential order.</a:t>
            </a:r>
          </a:p>
          <a:p>
            <a:pPr marL="685800" lvl="2" algn="just">
              <a:buFont typeface="Wingdings" panose="05000000000000000000" pitchFamily="2" charset="2"/>
              <a:buChar char="§"/>
            </a:pPr>
            <a:r>
              <a:rPr lang="en-US" sz="1800" b="1" i="1" dirty="0">
                <a:solidFill>
                  <a:srgbClr val="0070C0"/>
                </a:solidFill>
              </a:rPr>
              <a:t>When a match is made, the router carries out the instruction, either permitting or denying the packet, and the remaining ACEs in the ACL, if any, are not analyzed.</a:t>
            </a:r>
          </a:p>
          <a:p>
            <a:pPr marL="685800" lvl="2" algn="just">
              <a:buFont typeface="Wingdings" panose="05000000000000000000" pitchFamily="2" charset="2"/>
              <a:buChar char="§"/>
            </a:pPr>
            <a:r>
              <a:rPr lang="en-US" sz="1800" b="1" i="1" dirty="0">
                <a:solidFill>
                  <a:srgbClr val="0070C0"/>
                </a:solidFill>
              </a:rPr>
              <a:t>If the source IPv4 address does not match any ACEs in the ACL, the packet is discarded because there is an implicit deny ACE automatically applied to all ACLs.</a:t>
            </a:r>
          </a:p>
          <a:p>
            <a:pPr algn="just">
              <a:buFont typeface="Wingdings" panose="05000000000000000000" pitchFamily="2" charset="2"/>
              <a:buChar char="§"/>
            </a:pPr>
            <a:r>
              <a:rPr lang="en-US" sz="1800" dirty="0">
                <a:solidFill>
                  <a:srgbClr val="000000"/>
                </a:solidFill>
              </a:rPr>
              <a:t>The last ACE statement of an ACL is always an </a:t>
            </a:r>
            <a:r>
              <a:rPr lang="en-US" sz="1800" b="1" u="sng" dirty="0">
                <a:solidFill>
                  <a:srgbClr val="FF0000"/>
                </a:solidFill>
              </a:rPr>
              <a:t>implicit deny that blocks all traffic</a:t>
            </a:r>
            <a:r>
              <a:rPr lang="en-US" sz="1800" dirty="0">
                <a:solidFill>
                  <a:srgbClr val="000000"/>
                </a:solidFill>
              </a:rPr>
              <a:t>. It is hidden and not displayed in the configuration.</a:t>
            </a:r>
          </a:p>
          <a:p>
            <a:pPr marL="0" lvl="1" indent="0" algn="just">
              <a:buNone/>
            </a:pPr>
            <a:endParaRPr lang="en-US" sz="1800" b="1" dirty="0">
              <a:solidFill>
                <a:srgbClr val="000000"/>
              </a:solidFill>
            </a:endParaRPr>
          </a:p>
          <a:p>
            <a:pPr marL="0" lvl="1" indent="0" algn="just">
              <a:buNone/>
            </a:pPr>
            <a:r>
              <a:rPr lang="en-US" sz="1800" b="1" i="1" dirty="0">
                <a:solidFill>
                  <a:srgbClr val="FF0000"/>
                </a:solidFill>
              </a:rPr>
              <a:t>Note</a:t>
            </a:r>
            <a:r>
              <a:rPr lang="en-US" sz="1800" i="1" dirty="0">
                <a:solidFill>
                  <a:srgbClr val="FF0000"/>
                </a:solidFill>
              </a:rPr>
              <a:t>: An ACL must have at least one permit statement otherwise all traffic will be denied due to the implicit deny ACE statement.</a:t>
            </a:r>
          </a:p>
        </p:txBody>
      </p:sp>
      <p:sp>
        <p:nvSpPr>
          <p:cNvPr id="5" name="Title 1"/>
          <p:cNvSpPr>
            <a:spLocks noGrp="1"/>
          </p:cNvSpPr>
          <p:nvPr>
            <p:ph type="title"/>
          </p:nvPr>
        </p:nvSpPr>
        <p:spPr>
          <a:xfrm>
            <a:off x="333338" y="184733"/>
            <a:ext cx="4126696" cy="729667"/>
          </a:xfrm>
        </p:spPr>
        <p:txBody>
          <a:bodyPr>
            <a:normAutofit/>
          </a:bodyPr>
          <a:lstStyle/>
          <a:p>
            <a:r>
              <a:rPr lang="en-GB" sz="3200" dirty="0">
                <a:solidFill>
                  <a:schemeClr val="accent1">
                    <a:lumMod val="50000"/>
                  </a:schemeClr>
                </a:solidFill>
              </a:rPr>
              <a:t>ACL Concepts: Purpose </a:t>
            </a:r>
            <a:endParaRPr lang="en-GB" sz="3200" dirty="0"/>
          </a:p>
        </p:txBody>
      </p:sp>
    </p:spTree>
    <p:extLst>
      <p:ext uri="{BB962C8B-B14F-4D97-AF65-F5344CB8AC3E}">
        <p14:creationId xmlns:p14="http://schemas.microsoft.com/office/powerpoint/2010/main" val="160683131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07982" y="991718"/>
            <a:ext cx="11283424" cy="4014331"/>
          </a:xfrm>
        </p:spPr>
        <p:txBody>
          <a:bodyPr>
            <a:noAutofit/>
          </a:bodyPr>
          <a:lstStyle/>
          <a:p>
            <a:pPr marL="439738" algn="just">
              <a:buFont typeface="Wingdings" panose="05000000000000000000" pitchFamily="2" charset="2"/>
              <a:buChar char="§"/>
            </a:pPr>
            <a:r>
              <a:rPr lang="en-US" sz="1800" dirty="0">
                <a:solidFill>
                  <a:srgbClr val="000000"/>
                </a:solidFill>
              </a:rPr>
              <a:t>A wildcard mask is </a:t>
            </a:r>
            <a:r>
              <a:rPr lang="en-US" sz="1800" b="1" i="1" dirty="0">
                <a:solidFill>
                  <a:srgbClr val="000000"/>
                </a:solidFill>
              </a:rPr>
              <a:t>similar to a subnet mask</a:t>
            </a:r>
            <a:r>
              <a:rPr lang="en-US" sz="1800" dirty="0">
                <a:solidFill>
                  <a:srgbClr val="000000"/>
                </a:solidFill>
              </a:rPr>
              <a:t> in that it uses the </a:t>
            </a:r>
            <a:r>
              <a:rPr lang="en-US" sz="1800" b="1" i="1" dirty="0" err="1">
                <a:solidFill>
                  <a:srgbClr val="000000"/>
                </a:solidFill>
              </a:rPr>
              <a:t>ANDing</a:t>
            </a:r>
            <a:r>
              <a:rPr lang="en-US" sz="1800" b="1" i="1" dirty="0">
                <a:solidFill>
                  <a:srgbClr val="000000"/>
                </a:solidFill>
              </a:rPr>
              <a:t> process to identify which bits in an IPv4 address to match</a:t>
            </a:r>
            <a:r>
              <a:rPr lang="en-US" sz="1800" dirty="0">
                <a:solidFill>
                  <a:srgbClr val="000000"/>
                </a:solidFill>
              </a:rPr>
              <a:t>. </a:t>
            </a:r>
          </a:p>
          <a:p>
            <a:pPr marL="439738" algn="just">
              <a:buFont typeface="Wingdings" panose="05000000000000000000" pitchFamily="2" charset="2"/>
              <a:buChar char="§"/>
            </a:pPr>
            <a:r>
              <a:rPr lang="en-US" sz="1800" dirty="0">
                <a:solidFill>
                  <a:srgbClr val="000000"/>
                </a:solidFill>
              </a:rPr>
              <a:t>Unlike a subnet mask, in which binary 1 is equal to a match and binary 0 is not a match, in a wildcard mask, the reverse is true.</a:t>
            </a:r>
          </a:p>
          <a:p>
            <a:pPr marL="439738" algn="just">
              <a:buFont typeface="Wingdings" panose="05000000000000000000" pitchFamily="2" charset="2"/>
              <a:buChar char="§"/>
            </a:pPr>
            <a:r>
              <a:rPr lang="en-US" sz="1800" dirty="0">
                <a:solidFill>
                  <a:srgbClr val="000000"/>
                </a:solidFill>
              </a:rPr>
              <a:t>An IPv4 </a:t>
            </a:r>
            <a:r>
              <a:rPr lang="en-US" sz="1800" b="1" i="1" dirty="0">
                <a:solidFill>
                  <a:srgbClr val="0070C0"/>
                </a:solidFill>
              </a:rPr>
              <a:t>ACE uses a 32-bit wildcard mask </a:t>
            </a:r>
            <a:r>
              <a:rPr lang="en-US" sz="1800" dirty="0">
                <a:solidFill>
                  <a:srgbClr val="000000"/>
                </a:solidFill>
              </a:rPr>
              <a:t>to determine which bits of the address to examine for a match.</a:t>
            </a:r>
          </a:p>
          <a:p>
            <a:pPr marL="439738" algn="just">
              <a:buFont typeface="Wingdings" panose="05000000000000000000" pitchFamily="2" charset="2"/>
              <a:buChar char="§"/>
            </a:pPr>
            <a:r>
              <a:rPr lang="en-US" sz="1800" dirty="0">
                <a:solidFill>
                  <a:srgbClr val="000000"/>
                </a:solidFill>
              </a:rPr>
              <a:t>Wildcard masks use the following rules to match binary 1s and 0s:</a:t>
            </a:r>
          </a:p>
          <a:p>
            <a:pPr marL="839788" lvl="2" indent="-342900" algn="just">
              <a:buFont typeface="Wingdings" panose="05000000000000000000" pitchFamily="2" charset="2"/>
              <a:buChar char="§"/>
            </a:pPr>
            <a:r>
              <a:rPr lang="en-US" sz="1800" b="1" dirty="0">
                <a:solidFill>
                  <a:srgbClr val="000000"/>
                </a:solidFill>
              </a:rPr>
              <a:t>Wildcard mask bit 0</a:t>
            </a:r>
            <a:r>
              <a:rPr lang="en-US" sz="1800" dirty="0">
                <a:solidFill>
                  <a:srgbClr val="000000"/>
                </a:solidFill>
              </a:rPr>
              <a:t> - Match the corresponding bit value in the address</a:t>
            </a:r>
          </a:p>
          <a:p>
            <a:pPr marL="839788" lvl="2" indent="-342900" algn="just">
              <a:buFont typeface="Wingdings" panose="05000000000000000000" pitchFamily="2" charset="2"/>
              <a:buChar char="§"/>
            </a:pPr>
            <a:r>
              <a:rPr lang="en-US" sz="1800" b="1" dirty="0">
                <a:solidFill>
                  <a:srgbClr val="000000"/>
                </a:solidFill>
              </a:rPr>
              <a:t>Wildcard mask bit 1</a:t>
            </a:r>
            <a:r>
              <a:rPr lang="en-US" sz="1800" dirty="0">
                <a:solidFill>
                  <a:srgbClr val="000000"/>
                </a:solidFill>
              </a:rPr>
              <a:t> - Ignore the corresponding bit value in the address</a:t>
            </a:r>
          </a:p>
        </p:txBody>
      </p:sp>
      <p:sp>
        <p:nvSpPr>
          <p:cNvPr id="5" name="Title 1"/>
          <p:cNvSpPr>
            <a:spLocks noGrp="1"/>
          </p:cNvSpPr>
          <p:nvPr>
            <p:ph type="title"/>
          </p:nvPr>
        </p:nvSpPr>
        <p:spPr>
          <a:xfrm>
            <a:off x="333337" y="184733"/>
            <a:ext cx="4642989" cy="729667"/>
          </a:xfrm>
        </p:spPr>
        <p:txBody>
          <a:bodyPr>
            <a:normAutofit fontScale="90000"/>
          </a:bodyPr>
          <a:lstStyle/>
          <a:p>
            <a:r>
              <a:rPr lang="en-GB" sz="3200" dirty="0">
                <a:solidFill>
                  <a:schemeClr val="accent1">
                    <a:lumMod val="50000"/>
                  </a:schemeClr>
                </a:solidFill>
              </a:rPr>
              <a:t>ACL Concepts: Wildcard Mask</a:t>
            </a:r>
            <a:endParaRPr lang="en-GB" sz="3200" dirty="0"/>
          </a:p>
        </p:txBody>
      </p:sp>
    </p:spTree>
    <p:extLst>
      <p:ext uri="{BB962C8B-B14F-4D97-AF65-F5344CB8AC3E}">
        <p14:creationId xmlns:p14="http://schemas.microsoft.com/office/powerpoint/2010/main" val="59849683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3397" y="1024569"/>
            <a:ext cx="7037579" cy="4014331"/>
          </a:xfrm>
        </p:spPr>
        <p:txBody>
          <a:bodyPr>
            <a:noAutofit/>
          </a:bodyPr>
          <a:lstStyle/>
          <a:p>
            <a:pPr marL="0" indent="0" algn="just">
              <a:buNone/>
            </a:pPr>
            <a:r>
              <a:rPr lang="en-US" sz="1800" b="1" dirty="0">
                <a:solidFill>
                  <a:srgbClr val="000000"/>
                </a:solidFill>
              </a:rPr>
              <a:t>Wildcard to Match a Host:</a:t>
            </a:r>
            <a:r>
              <a:rPr lang="en-US" sz="1800" dirty="0">
                <a:solidFill>
                  <a:srgbClr val="000000"/>
                </a:solidFill>
              </a:rPr>
              <a:t> </a:t>
            </a:r>
          </a:p>
          <a:p>
            <a:pPr algn="just">
              <a:buFont typeface="Wingdings" panose="05000000000000000000" pitchFamily="2" charset="2"/>
              <a:buChar char="§"/>
            </a:pPr>
            <a:r>
              <a:rPr lang="en-US" sz="1800" dirty="0">
                <a:solidFill>
                  <a:srgbClr val="000000"/>
                </a:solidFill>
              </a:rPr>
              <a:t>Assume ACL 10 needs an ACE that only permits the host with IPv4 address 192.168.1.1. Recall that “0” equals a match and “1” equals ignore. To match a specific host IPv4 address, a wildcard mask consisting of all zeroes (i.e., 0.0.0.0) is required.</a:t>
            </a:r>
          </a:p>
          <a:p>
            <a:pPr algn="just">
              <a:buFont typeface="Wingdings" panose="05000000000000000000" pitchFamily="2" charset="2"/>
              <a:buChar char="§"/>
            </a:pPr>
            <a:r>
              <a:rPr lang="en-US" sz="1800" b="1" dirty="0">
                <a:solidFill>
                  <a:srgbClr val="0070C0"/>
                </a:solidFill>
              </a:rPr>
              <a:t>access-list 10 permit 192.168.1.1 0.0.0.0</a:t>
            </a:r>
          </a:p>
          <a:p>
            <a:pPr marL="0" indent="0">
              <a:buNone/>
            </a:pPr>
            <a:r>
              <a:rPr lang="en-US" sz="1800" b="1" dirty="0">
                <a:solidFill>
                  <a:srgbClr val="000000"/>
                </a:solidFill>
              </a:rPr>
              <a:t>Wildcard Mask to Match an IPv4 Subnet</a:t>
            </a:r>
            <a:endParaRPr lang="en-US" sz="1800" dirty="0">
              <a:solidFill>
                <a:srgbClr val="000000"/>
              </a:solidFill>
            </a:endParaRPr>
          </a:p>
          <a:p>
            <a:pPr>
              <a:buFont typeface="Wingdings" panose="05000000000000000000" pitchFamily="2" charset="2"/>
              <a:buChar char="§"/>
            </a:pPr>
            <a:r>
              <a:rPr lang="en-US" sz="1800" dirty="0">
                <a:solidFill>
                  <a:srgbClr val="000000"/>
                </a:solidFill>
              </a:rPr>
              <a:t> </a:t>
            </a:r>
            <a:r>
              <a:rPr lang="en-US" sz="1800" b="1" dirty="0">
                <a:solidFill>
                  <a:srgbClr val="0070C0"/>
                </a:solidFill>
              </a:rPr>
              <a:t>access-list 10 permit 192.168.1.0 0.0.0.255</a:t>
            </a:r>
            <a:endParaRPr lang="en-US" sz="1800" dirty="0">
              <a:solidFill>
                <a:srgbClr val="0070C0"/>
              </a:solidFill>
            </a:endParaRPr>
          </a:p>
          <a:p>
            <a:pPr marL="0" indent="0">
              <a:buNone/>
            </a:pPr>
            <a:r>
              <a:rPr lang="en-US" sz="1800" b="1" dirty="0">
                <a:solidFill>
                  <a:srgbClr val="000000"/>
                </a:solidFill>
              </a:rPr>
              <a:t>Wildcard Mask to Match an IPv4 Address Range</a:t>
            </a:r>
            <a:endParaRPr lang="en-US" sz="1800" dirty="0">
              <a:solidFill>
                <a:srgbClr val="000000"/>
              </a:solidFill>
            </a:endParaRPr>
          </a:p>
          <a:p>
            <a:pPr>
              <a:buFont typeface="Wingdings" panose="05000000000000000000" pitchFamily="2" charset="2"/>
              <a:buChar char="§"/>
            </a:pPr>
            <a:r>
              <a:rPr lang="en-US" sz="1800" b="1" dirty="0">
                <a:solidFill>
                  <a:srgbClr val="0070C0"/>
                </a:solidFill>
              </a:rPr>
              <a:t>access-list 10 permit 192.168.16.0 0.0.15.255</a:t>
            </a:r>
            <a:endParaRPr lang="en-US" sz="1800" dirty="0">
              <a:solidFill>
                <a:srgbClr val="0070C0"/>
              </a:solidFill>
            </a:endParaRPr>
          </a:p>
          <a:p>
            <a:pPr>
              <a:buFont typeface="Wingdings" panose="05000000000000000000" pitchFamily="2" charset="2"/>
              <a:buChar char="§"/>
            </a:pPr>
            <a:endParaRPr lang="en-US" sz="1800" dirty="0">
              <a:solidFill>
                <a:srgbClr val="000000"/>
              </a:solidFill>
            </a:endParaRPr>
          </a:p>
          <a:p>
            <a:pPr algn="just">
              <a:buFont typeface="Wingdings" panose="05000000000000000000" pitchFamily="2" charset="2"/>
              <a:buChar char="§"/>
            </a:pPr>
            <a:endParaRPr lang="en-US" sz="1800" dirty="0">
              <a:solidFill>
                <a:srgbClr val="000000"/>
              </a:solidFill>
            </a:endParaRPr>
          </a:p>
          <a:p>
            <a:pPr algn="just">
              <a:buFont typeface="Wingdings" panose="05000000000000000000" pitchFamily="2" charset="2"/>
              <a:buChar char="§"/>
            </a:pPr>
            <a:endParaRPr lang="en-US" sz="1800" dirty="0">
              <a:solidFill>
                <a:srgbClr val="000000"/>
              </a:solidFill>
            </a:endParaRPr>
          </a:p>
        </p:txBody>
      </p:sp>
      <p:graphicFrame>
        <p:nvGraphicFramePr>
          <p:cNvPr id="4" name="Content Placeholder 5">
            <a:extLst>
              <a:ext uri="{FF2B5EF4-FFF2-40B4-BE49-F238E27FC236}">
                <a16:creationId xmlns:a16="http://schemas.microsoft.com/office/drawing/2014/main" id="{74379ED1-F446-2947-A2C3-523C237261E2}"/>
              </a:ext>
            </a:extLst>
          </p:cNvPr>
          <p:cNvGraphicFramePr>
            <a:graphicFrameLocks/>
          </p:cNvGraphicFramePr>
          <p:nvPr>
            <p:extLst>
              <p:ext uri="{D42A27DB-BD31-4B8C-83A1-F6EECF244321}">
                <p14:modId xmlns:p14="http://schemas.microsoft.com/office/powerpoint/2010/main" val="3297249064"/>
              </p:ext>
            </p:extLst>
          </p:nvPr>
        </p:nvGraphicFramePr>
        <p:xfrm>
          <a:off x="7420976" y="771282"/>
          <a:ext cx="4614721" cy="4520906"/>
        </p:xfrm>
        <a:graphic>
          <a:graphicData uri="http://schemas.openxmlformats.org/drawingml/2006/table">
            <a:tbl>
              <a:tblPr firstRow="1" bandRow="1">
                <a:tableStyleId>{5C22544A-7EE6-4342-B048-85BDC9FD1C3A}</a:tableStyleId>
              </a:tblPr>
              <a:tblGrid>
                <a:gridCol w="662179">
                  <a:extLst>
                    <a:ext uri="{9D8B030D-6E8A-4147-A177-3AD203B41FA5}">
                      <a16:colId xmlns:a16="http://schemas.microsoft.com/office/drawing/2014/main" val="3476092771"/>
                    </a:ext>
                  </a:extLst>
                </a:gridCol>
                <a:gridCol w="773101">
                  <a:extLst>
                    <a:ext uri="{9D8B030D-6E8A-4147-A177-3AD203B41FA5}">
                      <a16:colId xmlns:a16="http://schemas.microsoft.com/office/drawing/2014/main" val="2629171601"/>
                    </a:ext>
                  </a:extLst>
                </a:gridCol>
                <a:gridCol w="3179441">
                  <a:extLst>
                    <a:ext uri="{9D8B030D-6E8A-4147-A177-3AD203B41FA5}">
                      <a16:colId xmlns:a16="http://schemas.microsoft.com/office/drawing/2014/main" val="1239791389"/>
                    </a:ext>
                  </a:extLst>
                </a:gridCol>
              </a:tblGrid>
              <a:tr h="790265">
                <a:tc>
                  <a:txBody>
                    <a:bodyPr/>
                    <a:lstStyle/>
                    <a:p>
                      <a:pPr algn="l" fontAlgn="ctr"/>
                      <a:r>
                        <a:rPr lang="en-US" sz="1200" b="1" dirty="0">
                          <a:effectLst/>
                        </a:rPr>
                        <a:t>Wildcard Mask</a:t>
                      </a:r>
                      <a:endParaRPr lang="en-US" sz="1200" dirty="0">
                        <a:effectLst/>
                      </a:endParaRPr>
                    </a:p>
                  </a:txBody>
                  <a:tcPr marL="63500" marR="63500" marT="63500" marB="63500" anchor="ctr"/>
                </a:tc>
                <a:tc>
                  <a:txBody>
                    <a:bodyPr/>
                    <a:lstStyle/>
                    <a:p>
                      <a:pPr algn="l" fontAlgn="ctr"/>
                      <a:r>
                        <a:rPr lang="en-US" sz="1200" b="1" dirty="0">
                          <a:effectLst/>
                        </a:rPr>
                        <a:t>Last Octet (in Binary)</a:t>
                      </a:r>
                      <a:endParaRPr lang="en-US" sz="1200" dirty="0">
                        <a:effectLst/>
                      </a:endParaRPr>
                    </a:p>
                  </a:txBody>
                  <a:tcPr marL="63500" marR="63500" marT="63500" marB="63500" anchor="ctr"/>
                </a:tc>
                <a:tc>
                  <a:txBody>
                    <a:bodyPr/>
                    <a:lstStyle/>
                    <a:p>
                      <a:pPr algn="l" fontAlgn="ctr"/>
                      <a:r>
                        <a:rPr lang="en-US" sz="1200" b="1">
                          <a:effectLst/>
                        </a:rPr>
                        <a:t>Meaning (0 - match, 1 - ignore)</a:t>
                      </a:r>
                      <a:endParaRPr lang="en-US" sz="1200">
                        <a:effectLst/>
                      </a:endParaRPr>
                    </a:p>
                  </a:txBody>
                  <a:tcPr marL="63500" marR="63500" marT="63500" marB="63500" anchor="ctr"/>
                </a:tc>
                <a:extLst>
                  <a:ext uri="{0D108BD9-81ED-4DB2-BD59-A6C34878D82A}">
                    <a16:rowId xmlns:a16="http://schemas.microsoft.com/office/drawing/2014/main" val="3866350724"/>
                  </a:ext>
                </a:extLst>
              </a:tr>
              <a:tr h="455142">
                <a:tc>
                  <a:txBody>
                    <a:bodyPr/>
                    <a:lstStyle/>
                    <a:p>
                      <a:pPr rtl="0" fontAlgn="ctr"/>
                      <a:r>
                        <a:rPr lang="en-US" sz="1200" b="1">
                          <a:effectLst/>
                        </a:rPr>
                        <a:t>0.0.0.0</a:t>
                      </a:r>
                      <a:endParaRPr lang="en-US" sz="1200" b="0">
                        <a:effectLst/>
                      </a:endParaRPr>
                    </a:p>
                  </a:txBody>
                  <a:tcPr marL="63500" marR="63500" marT="63500" marB="63500" anchor="ctr"/>
                </a:tc>
                <a:tc>
                  <a:txBody>
                    <a:bodyPr/>
                    <a:lstStyle/>
                    <a:p>
                      <a:pPr rtl="0" fontAlgn="ctr"/>
                      <a:r>
                        <a:rPr lang="en-US" sz="1200" b="1">
                          <a:effectLst/>
                        </a:rPr>
                        <a:t>00000000</a:t>
                      </a:r>
                      <a:endParaRPr lang="en-US" sz="1200" b="0">
                        <a:effectLst/>
                      </a:endParaRPr>
                    </a:p>
                  </a:txBody>
                  <a:tcPr marL="63500" marR="63500" marT="63500" marB="63500" anchor="ctr"/>
                </a:tc>
                <a:tc>
                  <a:txBody>
                    <a:bodyPr/>
                    <a:lstStyle/>
                    <a:p>
                      <a:pPr marL="0" indent="0" algn="just" fontAlgn="ctr">
                        <a:buFont typeface="Arial" panose="020B0604020202020204" pitchFamily="34" charset="0"/>
                        <a:buNone/>
                      </a:pPr>
                      <a:r>
                        <a:rPr lang="en-US" sz="1200" b="0" dirty="0">
                          <a:effectLst/>
                        </a:rPr>
                        <a:t>Match all octets.</a:t>
                      </a:r>
                    </a:p>
                  </a:txBody>
                  <a:tcPr marL="63500" marR="63500" marT="63500" marB="63500" anchor="ctr"/>
                </a:tc>
                <a:extLst>
                  <a:ext uri="{0D108BD9-81ED-4DB2-BD59-A6C34878D82A}">
                    <a16:rowId xmlns:a16="http://schemas.microsoft.com/office/drawing/2014/main" val="181267600"/>
                  </a:ext>
                </a:extLst>
              </a:tr>
              <a:tr h="825336">
                <a:tc>
                  <a:txBody>
                    <a:bodyPr/>
                    <a:lstStyle/>
                    <a:p>
                      <a:pPr rtl="0" fontAlgn="ctr"/>
                      <a:r>
                        <a:rPr lang="en-US" sz="1200" b="1">
                          <a:effectLst/>
                        </a:rPr>
                        <a:t>0.0.0.63</a:t>
                      </a:r>
                      <a:endParaRPr lang="en-US" sz="1200" b="0">
                        <a:effectLst/>
                      </a:endParaRPr>
                    </a:p>
                  </a:txBody>
                  <a:tcPr marL="63500" marR="63500" marT="63500" marB="63500" anchor="ctr"/>
                </a:tc>
                <a:tc>
                  <a:txBody>
                    <a:bodyPr/>
                    <a:lstStyle/>
                    <a:p>
                      <a:pPr rtl="0" fontAlgn="ctr"/>
                      <a:r>
                        <a:rPr lang="en-US" sz="1200" b="1">
                          <a:effectLst/>
                        </a:rPr>
                        <a:t>00111111</a:t>
                      </a:r>
                      <a:endParaRPr lang="en-US" sz="1200" b="0">
                        <a:effectLst/>
                      </a:endParaRPr>
                    </a:p>
                  </a:txBody>
                  <a:tcPr marL="63500" marR="63500" marT="63500" marB="63500" anchor="ctr"/>
                </a:tc>
                <a:tc>
                  <a:txBody>
                    <a:bodyPr/>
                    <a:lstStyle/>
                    <a:p>
                      <a:pPr algn="just" fontAlgn="ctr">
                        <a:buFont typeface="Arial" panose="020B0604020202020204" pitchFamily="34" charset="0"/>
                        <a:buNone/>
                      </a:pPr>
                      <a:r>
                        <a:rPr lang="en-US" sz="1200" b="0" dirty="0">
                          <a:effectLst/>
                        </a:rPr>
                        <a:t>Match the first three octets</a:t>
                      </a:r>
                    </a:p>
                    <a:p>
                      <a:pPr algn="just" fontAlgn="ctr">
                        <a:buFont typeface="Arial" panose="020B0604020202020204" pitchFamily="34" charset="0"/>
                        <a:buNone/>
                      </a:pPr>
                      <a:r>
                        <a:rPr lang="en-US" sz="1200" b="0" dirty="0">
                          <a:effectLst/>
                        </a:rPr>
                        <a:t>Match the two left most bits of the last octet</a:t>
                      </a:r>
                    </a:p>
                    <a:p>
                      <a:pPr algn="just" fontAlgn="ctr">
                        <a:buFont typeface="Arial" panose="020B0604020202020204" pitchFamily="34" charset="0"/>
                        <a:buNone/>
                      </a:pPr>
                      <a:r>
                        <a:rPr lang="en-US" sz="1200" b="0" dirty="0">
                          <a:effectLst/>
                        </a:rPr>
                        <a:t>Ignore the last 6 bits</a:t>
                      </a:r>
                    </a:p>
                  </a:txBody>
                  <a:tcPr marL="63500" marR="63500" marT="63500" marB="63500" anchor="ctr"/>
                </a:tc>
                <a:extLst>
                  <a:ext uri="{0D108BD9-81ED-4DB2-BD59-A6C34878D82A}">
                    <a16:rowId xmlns:a16="http://schemas.microsoft.com/office/drawing/2014/main" val="188092765"/>
                  </a:ext>
                </a:extLst>
              </a:tr>
              <a:tr h="838685">
                <a:tc>
                  <a:txBody>
                    <a:bodyPr/>
                    <a:lstStyle/>
                    <a:p>
                      <a:pPr rtl="0" fontAlgn="ctr"/>
                      <a:r>
                        <a:rPr lang="en-US" sz="1200" b="1">
                          <a:effectLst/>
                        </a:rPr>
                        <a:t>0.0.0.15</a:t>
                      </a:r>
                      <a:endParaRPr lang="en-US" sz="1200" b="0">
                        <a:effectLst/>
                      </a:endParaRPr>
                    </a:p>
                  </a:txBody>
                  <a:tcPr marL="63500" marR="63500" marT="63500" marB="63500" anchor="ctr"/>
                </a:tc>
                <a:tc>
                  <a:txBody>
                    <a:bodyPr/>
                    <a:lstStyle/>
                    <a:p>
                      <a:pPr rtl="0" fontAlgn="ctr"/>
                      <a:r>
                        <a:rPr lang="en-US" sz="1200" b="1">
                          <a:effectLst/>
                        </a:rPr>
                        <a:t>00001111</a:t>
                      </a:r>
                      <a:endParaRPr lang="en-US" sz="1200" b="0">
                        <a:effectLst/>
                      </a:endParaRPr>
                    </a:p>
                  </a:txBody>
                  <a:tcPr marL="63500" marR="63500" marT="63500" marB="63500" anchor="ctr"/>
                </a:tc>
                <a:tc>
                  <a:txBody>
                    <a:bodyPr/>
                    <a:lstStyle/>
                    <a:p>
                      <a:pPr algn="just" fontAlgn="ctr">
                        <a:buFont typeface="Arial" panose="020B0604020202020204" pitchFamily="34" charset="0"/>
                        <a:buNone/>
                      </a:pPr>
                      <a:r>
                        <a:rPr lang="en-US" sz="1200" b="0" dirty="0">
                          <a:effectLst/>
                        </a:rPr>
                        <a:t>Match the first three octets</a:t>
                      </a:r>
                    </a:p>
                    <a:p>
                      <a:pPr algn="just" fontAlgn="ctr">
                        <a:buFont typeface="Arial" panose="020B0604020202020204" pitchFamily="34" charset="0"/>
                        <a:buNone/>
                      </a:pPr>
                      <a:r>
                        <a:rPr lang="en-US" sz="1200" b="0" dirty="0">
                          <a:effectLst/>
                        </a:rPr>
                        <a:t>Match the four left most bits of the last octet</a:t>
                      </a:r>
                    </a:p>
                    <a:p>
                      <a:pPr algn="just" fontAlgn="ctr">
                        <a:buFont typeface="Arial" panose="020B0604020202020204" pitchFamily="34" charset="0"/>
                        <a:buNone/>
                      </a:pPr>
                      <a:r>
                        <a:rPr lang="en-US" sz="1200" b="0" dirty="0">
                          <a:effectLst/>
                        </a:rPr>
                        <a:t>Ignore the last 4 bits of the last octet</a:t>
                      </a:r>
                    </a:p>
                  </a:txBody>
                  <a:tcPr marL="63500" marR="63500" marT="63500" marB="63500" anchor="ctr"/>
                </a:tc>
                <a:extLst>
                  <a:ext uri="{0D108BD9-81ED-4DB2-BD59-A6C34878D82A}">
                    <a16:rowId xmlns:a16="http://schemas.microsoft.com/office/drawing/2014/main" val="3431003649"/>
                  </a:ext>
                </a:extLst>
              </a:tr>
              <a:tr h="821213">
                <a:tc>
                  <a:txBody>
                    <a:bodyPr/>
                    <a:lstStyle/>
                    <a:p>
                      <a:pPr rtl="0" fontAlgn="ctr"/>
                      <a:r>
                        <a:rPr lang="en-US" sz="1200" b="1">
                          <a:effectLst/>
                        </a:rPr>
                        <a:t>0.0.0.248</a:t>
                      </a:r>
                      <a:endParaRPr lang="en-US" sz="1200" b="0">
                        <a:effectLst/>
                      </a:endParaRPr>
                    </a:p>
                  </a:txBody>
                  <a:tcPr marL="63500" marR="63500" marT="63500" marB="63500" anchor="ctr"/>
                </a:tc>
                <a:tc>
                  <a:txBody>
                    <a:bodyPr/>
                    <a:lstStyle/>
                    <a:p>
                      <a:pPr rtl="0" fontAlgn="ctr"/>
                      <a:r>
                        <a:rPr lang="en-US" sz="1200" b="1" dirty="0">
                          <a:effectLst/>
                        </a:rPr>
                        <a:t>11111100</a:t>
                      </a:r>
                      <a:endParaRPr lang="en-US" sz="1200" b="0" dirty="0">
                        <a:effectLst/>
                      </a:endParaRPr>
                    </a:p>
                  </a:txBody>
                  <a:tcPr marL="63500" marR="63500" marT="63500" marB="63500" anchor="ctr"/>
                </a:tc>
                <a:tc>
                  <a:txBody>
                    <a:bodyPr/>
                    <a:lstStyle/>
                    <a:p>
                      <a:pPr algn="just" fontAlgn="ctr">
                        <a:buFont typeface="Arial" panose="020B0604020202020204" pitchFamily="34" charset="0"/>
                        <a:buNone/>
                      </a:pPr>
                      <a:r>
                        <a:rPr lang="en-US" sz="1200" b="0" dirty="0">
                          <a:effectLst/>
                        </a:rPr>
                        <a:t>Match the first three octets</a:t>
                      </a:r>
                    </a:p>
                    <a:p>
                      <a:pPr algn="just" fontAlgn="ctr">
                        <a:buFont typeface="Arial" panose="020B0604020202020204" pitchFamily="34" charset="0"/>
                        <a:buNone/>
                      </a:pPr>
                      <a:r>
                        <a:rPr lang="en-US" sz="1200" b="0" dirty="0">
                          <a:effectLst/>
                        </a:rPr>
                        <a:t>Ignore the six left most bits of the last octet</a:t>
                      </a:r>
                    </a:p>
                    <a:p>
                      <a:pPr algn="just" fontAlgn="ctr">
                        <a:buFont typeface="Arial" panose="020B0604020202020204" pitchFamily="34" charset="0"/>
                        <a:buNone/>
                      </a:pPr>
                      <a:r>
                        <a:rPr lang="en-US" sz="1200" b="0" dirty="0">
                          <a:effectLst/>
                        </a:rPr>
                        <a:t>Match the last two bits</a:t>
                      </a:r>
                    </a:p>
                  </a:txBody>
                  <a:tcPr marL="63500" marR="63500" marT="63500" marB="63500" anchor="ctr"/>
                </a:tc>
                <a:extLst>
                  <a:ext uri="{0D108BD9-81ED-4DB2-BD59-A6C34878D82A}">
                    <a16:rowId xmlns:a16="http://schemas.microsoft.com/office/drawing/2014/main" val="1972926314"/>
                  </a:ext>
                </a:extLst>
              </a:tr>
              <a:tr h="790265">
                <a:tc>
                  <a:txBody>
                    <a:bodyPr/>
                    <a:lstStyle/>
                    <a:p>
                      <a:pPr rtl="0" fontAlgn="ctr"/>
                      <a:r>
                        <a:rPr lang="en-US" sz="1200" b="1">
                          <a:effectLst/>
                        </a:rPr>
                        <a:t>0.0.0.255</a:t>
                      </a:r>
                      <a:endParaRPr lang="en-US" sz="1200" b="0">
                        <a:effectLst/>
                      </a:endParaRPr>
                    </a:p>
                  </a:txBody>
                  <a:tcPr marL="63500" marR="63500" marT="63500" marB="63500" anchor="ctr"/>
                </a:tc>
                <a:tc>
                  <a:txBody>
                    <a:bodyPr/>
                    <a:lstStyle/>
                    <a:p>
                      <a:pPr rtl="0" fontAlgn="ctr"/>
                      <a:r>
                        <a:rPr lang="en-US" sz="1200" b="1">
                          <a:effectLst/>
                        </a:rPr>
                        <a:t>11111111</a:t>
                      </a:r>
                      <a:endParaRPr lang="en-US" sz="1200" b="0">
                        <a:effectLst/>
                      </a:endParaRPr>
                    </a:p>
                  </a:txBody>
                  <a:tcPr marL="63500" marR="63500" marT="63500" marB="63500" anchor="ctr"/>
                </a:tc>
                <a:tc>
                  <a:txBody>
                    <a:bodyPr/>
                    <a:lstStyle/>
                    <a:p>
                      <a:pPr algn="just" fontAlgn="ctr">
                        <a:buFont typeface="Arial" panose="020B0604020202020204" pitchFamily="34" charset="0"/>
                        <a:buNone/>
                      </a:pPr>
                      <a:r>
                        <a:rPr lang="en-US" sz="1200" b="0" dirty="0">
                          <a:effectLst/>
                        </a:rPr>
                        <a:t>Match the first three octet</a:t>
                      </a:r>
                    </a:p>
                    <a:p>
                      <a:pPr algn="just" fontAlgn="ctr">
                        <a:buFont typeface="Arial" panose="020B0604020202020204" pitchFamily="34" charset="0"/>
                        <a:buNone/>
                      </a:pPr>
                      <a:r>
                        <a:rPr lang="en-US" sz="1200" b="0" dirty="0">
                          <a:effectLst/>
                        </a:rPr>
                        <a:t>Ignore the last octet</a:t>
                      </a:r>
                    </a:p>
                  </a:txBody>
                  <a:tcPr marL="63500" marR="63500" marT="63500" marB="63500" anchor="ctr"/>
                </a:tc>
                <a:extLst>
                  <a:ext uri="{0D108BD9-81ED-4DB2-BD59-A6C34878D82A}">
                    <a16:rowId xmlns:a16="http://schemas.microsoft.com/office/drawing/2014/main" val="145835747"/>
                  </a:ext>
                </a:extLst>
              </a:tr>
            </a:tbl>
          </a:graphicData>
        </a:graphic>
      </p:graphicFrame>
      <p:sp>
        <p:nvSpPr>
          <p:cNvPr id="6" name="Title 1"/>
          <p:cNvSpPr>
            <a:spLocks noGrp="1"/>
          </p:cNvSpPr>
          <p:nvPr>
            <p:ph type="title"/>
          </p:nvPr>
        </p:nvSpPr>
        <p:spPr>
          <a:xfrm>
            <a:off x="333337" y="184733"/>
            <a:ext cx="4642989" cy="729667"/>
          </a:xfrm>
        </p:spPr>
        <p:txBody>
          <a:bodyPr>
            <a:normAutofit fontScale="90000"/>
          </a:bodyPr>
          <a:lstStyle/>
          <a:p>
            <a:r>
              <a:rPr lang="en-GB" sz="3200" dirty="0">
                <a:solidFill>
                  <a:schemeClr val="accent1">
                    <a:lumMod val="50000"/>
                  </a:schemeClr>
                </a:solidFill>
              </a:rPr>
              <a:t>ACL Concepts: Wildcard Mask</a:t>
            </a:r>
            <a:endParaRPr lang="en-GB" sz="3200" dirty="0"/>
          </a:p>
        </p:txBody>
      </p:sp>
    </p:spTree>
    <p:extLst>
      <p:ext uri="{BB962C8B-B14F-4D97-AF65-F5344CB8AC3E}">
        <p14:creationId xmlns:p14="http://schemas.microsoft.com/office/powerpoint/2010/main" val="382480241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33337" y="1001227"/>
            <a:ext cx="11283424" cy="4014331"/>
          </a:xfrm>
        </p:spPr>
        <p:txBody>
          <a:bodyPr>
            <a:noAutofit/>
          </a:bodyPr>
          <a:lstStyle/>
          <a:p>
            <a:pPr marL="0" indent="0" algn="just">
              <a:buNone/>
            </a:pPr>
            <a:r>
              <a:rPr lang="en-US" sz="1800" i="1" dirty="0">
                <a:solidFill>
                  <a:srgbClr val="000000"/>
                </a:solidFill>
              </a:rPr>
              <a:t>Calculating wildcard masks can be challenging. One shortcut method is to subtract the subnet mask from 255.255.255.255. Some examples:</a:t>
            </a:r>
          </a:p>
          <a:p>
            <a:pPr algn="just">
              <a:buFont typeface="Wingdings" panose="05000000000000000000" pitchFamily="2" charset="2"/>
              <a:buChar char="§"/>
            </a:pPr>
            <a:r>
              <a:rPr lang="en-US" sz="1800" dirty="0">
                <a:solidFill>
                  <a:srgbClr val="000000"/>
                </a:solidFill>
              </a:rPr>
              <a:t>Assume you wanted an ACE in ACL 10 to permit access to all users in the 192.168.3.0/24 network. </a:t>
            </a:r>
          </a:p>
          <a:p>
            <a:pPr lvl="1" algn="just">
              <a:buFont typeface="Wingdings" panose="05000000000000000000" pitchFamily="2" charset="2"/>
              <a:buChar char="§"/>
            </a:pPr>
            <a:r>
              <a:rPr lang="en-US" sz="1800" dirty="0">
                <a:solidFill>
                  <a:srgbClr val="000000"/>
                </a:solidFill>
              </a:rPr>
              <a:t>To calculate the wildcard mask, subtract the subnet mask (255.255.255.0) from 255.255.255.255. This produces the wildcard mask 0.0.0.255. The ACE would be </a:t>
            </a:r>
            <a:r>
              <a:rPr lang="en-US" sz="1800" b="1" dirty="0">
                <a:solidFill>
                  <a:srgbClr val="0070C0"/>
                </a:solidFill>
              </a:rPr>
              <a:t>access-list 10 permit 192.168.3.0 0.0.0.255.</a:t>
            </a:r>
          </a:p>
          <a:p>
            <a:pPr lvl="1" algn="just">
              <a:buFont typeface="Wingdings" panose="05000000000000000000" pitchFamily="2" charset="2"/>
              <a:buChar char="§"/>
            </a:pPr>
            <a:endParaRPr lang="en-US" sz="1800" b="1" dirty="0">
              <a:solidFill>
                <a:srgbClr val="0070C0"/>
              </a:solidFill>
            </a:endParaRPr>
          </a:p>
          <a:p>
            <a:pPr algn="just">
              <a:buFont typeface="Wingdings" panose="05000000000000000000" pitchFamily="2" charset="2"/>
              <a:buChar char="§"/>
            </a:pPr>
            <a:r>
              <a:rPr lang="en-US" sz="1800" dirty="0">
                <a:solidFill>
                  <a:srgbClr val="000000"/>
                </a:solidFill>
              </a:rPr>
              <a:t>Assume you wanted an ACE in ACL 10 to permit network access for the 14 users in the subnet 192.168.3.32/28.</a:t>
            </a:r>
          </a:p>
          <a:p>
            <a:pPr lvl="1" algn="just">
              <a:buFont typeface="Wingdings" panose="05000000000000000000" pitchFamily="2" charset="2"/>
              <a:buChar char="§"/>
            </a:pPr>
            <a:r>
              <a:rPr lang="en-US" sz="1800" dirty="0">
                <a:solidFill>
                  <a:srgbClr val="000000"/>
                </a:solidFill>
              </a:rPr>
              <a:t>Subtract the subnet (i.e., 255.255.255.240) from 255.255.255.255. This produces the wildcard mask 0.0.0.15. The ACE would be </a:t>
            </a:r>
            <a:r>
              <a:rPr lang="en-US" sz="1800" b="1" dirty="0">
                <a:solidFill>
                  <a:srgbClr val="0070C0"/>
                </a:solidFill>
              </a:rPr>
              <a:t>access-list 10 permit 192.168.3.32 0.0.0.15.</a:t>
            </a:r>
            <a:endParaRPr lang="en-US" sz="1800" dirty="0">
              <a:solidFill>
                <a:srgbClr val="0070C0"/>
              </a:solidFill>
            </a:endParaRPr>
          </a:p>
          <a:p>
            <a:pPr algn="just">
              <a:buFont typeface="Wingdings" panose="05000000000000000000" pitchFamily="2" charset="2"/>
              <a:buChar char="§"/>
            </a:pPr>
            <a:endParaRPr lang="en-US" sz="1800" dirty="0">
              <a:solidFill>
                <a:srgbClr val="000000"/>
              </a:solidFill>
            </a:endParaRPr>
          </a:p>
          <a:p>
            <a:pPr algn="just">
              <a:buFont typeface="Wingdings" panose="05000000000000000000" pitchFamily="2" charset="2"/>
              <a:buChar char="§"/>
            </a:pPr>
            <a:r>
              <a:rPr lang="en-US" sz="1800" dirty="0">
                <a:solidFill>
                  <a:srgbClr val="000000"/>
                </a:solidFill>
              </a:rPr>
              <a:t>Assume you needed an ACE in ACL 10 to permit only networks 192.168.10.0 and 192.168.11.0. These two networks could be summarized as 192.168.10.0/23 which is a subnet mask of 255.255.254.0. </a:t>
            </a:r>
          </a:p>
          <a:p>
            <a:pPr lvl="1" algn="just">
              <a:buFont typeface="Wingdings" panose="05000000000000000000" pitchFamily="2" charset="2"/>
              <a:buChar char="§"/>
            </a:pPr>
            <a:r>
              <a:rPr lang="en-US" sz="1800" dirty="0">
                <a:solidFill>
                  <a:srgbClr val="000000"/>
                </a:solidFill>
              </a:rPr>
              <a:t>Subtract 255.255.254.0 subnet mask from 255.255.255.255. This produces the wildcard mask 0.0.1.255. The ACE would be</a:t>
            </a:r>
            <a:r>
              <a:rPr lang="en-US" sz="1800" dirty="0">
                <a:solidFill>
                  <a:srgbClr val="0070C0"/>
                </a:solidFill>
              </a:rPr>
              <a:t> </a:t>
            </a:r>
            <a:r>
              <a:rPr lang="en-US" sz="1800" b="1" dirty="0">
                <a:solidFill>
                  <a:srgbClr val="0070C0"/>
                </a:solidFill>
              </a:rPr>
              <a:t>access-list 10 permit 192.168.10.0 0.0.1.255</a:t>
            </a:r>
            <a:r>
              <a:rPr lang="en-US" sz="1800" b="1" dirty="0">
                <a:solidFill>
                  <a:srgbClr val="000000"/>
                </a:solidFill>
              </a:rPr>
              <a:t>.</a:t>
            </a:r>
            <a:endParaRPr lang="en-US" sz="1800" dirty="0">
              <a:solidFill>
                <a:srgbClr val="000000"/>
              </a:solidFill>
            </a:endParaRPr>
          </a:p>
        </p:txBody>
      </p:sp>
      <p:sp>
        <p:nvSpPr>
          <p:cNvPr id="5" name="Title 1"/>
          <p:cNvSpPr>
            <a:spLocks noGrp="1"/>
          </p:cNvSpPr>
          <p:nvPr>
            <p:ph type="title"/>
          </p:nvPr>
        </p:nvSpPr>
        <p:spPr>
          <a:xfrm>
            <a:off x="333337" y="184733"/>
            <a:ext cx="4642989" cy="729667"/>
          </a:xfrm>
        </p:spPr>
        <p:txBody>
          <a:bodyPr>
            <a:normAutofit fontScale="90000"/>
          </a:bodyPr>
          <a:lstStyle/>
          <a:p>
            <a:r>
              <a:rPr lang="en-GB" sz="3200" dirty="0">
                <a:solidFill>
                  <a:schemeClr val="accent1">
                    <a:lumMod val="50000"/>
                  </a:schemeClr>
                </a:solidFill>
              </a:rPr>
              <a:t>ACL Concepts: Wildcard Mask</a:t>
            </a:r>
            <a:endParaRPr lang="en-GB" sz="3200" dirty="0"/>
          </a:p>
        </p:txBody>
      </p:sp>
    </p:spTree>
    <p:extLst>
      <p:ext uri="{BB962C8B-B14F-4D97-AF65-F5344CB8AC3E}">
        <p14:creationId xmlns:p14="http://schemas.microsoft.com/office/powerpoint/2010/main" val="275318869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5541" y="1250042"/>
            <a:ext cx="11283424" cy="4014331"/>
          </a:xfrm>
        </p:spPr>
        <p:txBody>
          <a:bodyPr>
            <a:noAutofit/>
          </a:bodyPr>
          <a:lstStyle/>
          <a:p>
            <a:pPr marL="0" indent="0">
              <a:buNone/>
            </a:pPr>
            <a:r>
              <a:rPr lang="en-US" sz="1800" dirty="0">
                <a:solidFill>
                  <a:srgbClr val="000000"/>
                </a:solidFill>
              </a:rPr>
              <a:t>The Cisco IOS provides two keywords to identify the most common uses of wildcard masking. The two keywords are:</a:t>
            </a:r>
          </a:p>
          <a:p>
            <a:pPr>
              <a:buFont typeface="Wingdings" panose="05000000000000000000" pitchFamily="2" charset="2"/>
              <a:buChar char="§"/>
            </a:pPr>
            <a:endParaRPr lang="en-US" sz="1800" b="1" dirty="0">
              <a:solidFill>
                <a:srgbClr val="000000"/>
              </a:solidFill>
            </a:endParaRPr>
          </a:p>
          <a:p>
            <a:pPr>
              <a:buFont typeface="Wingdings" panose="05000000000000000000" pitchFamily="2" charset="2"/>
              <a:buChar char="§"/>
            </a:pPr>
            <a:r>
              <a:rPr lang="en-US" sz="1800" b="1" dirty="0">
                <a:solidFill>
                  <a:srgbClr val="000000"/>
                </a:solidFill>
              </a:rPr>
              <a:t>host</a:t>
            </a:r>
            <a:r>
              <a:rPr lang="en-US" sz="1800" dirty="0">
                <a:solidFill>
                  <a:srgbClr val="000000"/>
                </a:solidFill>
              </a:rPr>
              <a:t> - This keyword substitutes for the 0.0.0.0 mask. This mask states that all IPv4 address bits must match to filter just one host address.</a:t>
            </a:r>
          </a:p>
          <a:p>
            <a:pPr>
              <a:buFont typeface="Wingdings" panose="05000000000000000000" pitchFamily="2" charset="2"/>
              <a:buChar char="§"/>
            </a:pPr>
            <a:endParaRPr lang="en-US" sz="1800" b="1" dirty="0">
              <a:solidFill>
                <a:srgbClr val="000000"/>
              </a:solidFill>
            </a:endParaRPr>
          </a:p>
          <a:p>
            <a:pPr>
              <a:buFont typeface="Wingdings" panose="05000000000000000000" pitchFamily="2" charset="2"/>
              <a:buChar char="§"/>
            </a:pPr>
            <a:r>
              <a:rPr lang="en-US" sz="1800" b="1" dirty="0">
                <a:solidFill>
                  <a:srgbClr val="000000"/>
                </a:solidFill>
              </a:rPr>
              <a:t>any</a:t>
            </a:r>
            <a:r>
              <a:rPr lang="en-US" sz="1800" dirty="0">
                <a:solidFill>
                  <a:srgbClr val="000000"/>
                </a:solidFill>
              </a:rPr>
              <a:t> - This keyword substitutes for the 255.255.255.255 mask. This mask says to ignore the entire IPv4 address or to accept any addresses.</a:t>
            </a:r>
          </a:p>
          <a:p>
            <a:pPr>
              <a:buFont typeface="Wingdings" panose="05000000000000000000" pitchFamily="2" charset="2"/>
              <a:buChar char="§"/>
            </a:pPr>
            <a:endParaRPr lang="en-US" sz="1800" dirty="0">
              <a:solidFill>
                <a:srgbClr val="000000"/>
              </a:solidFill>
            </a:endParaRPr>
          </a:p>
        </p:txBody>
      </p:sp>
      <p:sp>
        <p:nvSpPr>
          <p:cNvPr id="5" name="Title 1"/>
          <p:cNvSpPr>
            <a:spLocks noGrp="1"/>
          </p:cNvSpPr>
          <p:nvPr>
            <p:ph type="title"/>
          </p:nvPr>
        </p:nvSpPr>
        <p:spPr>
          <a:xfrm>
            <a:off x="333337" y="184733"/>
            <a:ext cx="4642989" cy="729667"/>
          </a:xfrm>
        </p:spPr>
        <p:txBody>
          <a:bodyPr>
            <a:normAutofit fontScale="90000"/>
          </a:bodyPr>
          <a:lstStyle/>
          <a:p>
            <a:r>
              <a:rPr lang="en-GB" sz="3200" dirty="0">
                <a:solidFill>
                  <a:schemeClr val="accent1">
                    <a:lumMod val="50000"/>
                  </a:schemeClr>
                </a:solidFill>
              </a:rPr>
              <a:t>ACL Concepts: Wildcard Mask</a:t>
            </a:r>
            <a:endParaRPr lang="en-GB" sz="3200" dirty="0"/>
          </a:p>
        </p:txBody>
      </p:sp>
    </p:spTree>
    <p:extLst>
      <p:ext uri="{BB962C8B-B14F-4D97-AF65-F5344CB8AC3E}">
        <p14:creationId xmlns:p14="http://schemas.microsoft.com/office/powerpoint/2010/main" val="60463880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33337" y="914400"/>
            <a:ext cx="5936804" cy="4200420"/>
          </a:xfrm>
        </p:spPr>
        <p:txBody>
          <a:bodyPr>
            <a:noAutofit/>
          </a:bodyPr>
          <a:lstStyle/>
          <a:p>
            <a:pPr algn="just">
              <a:buFont typeface="Wingdings" panose="05000000000000000000" pitchFamily="2" charset="2"/>
              <a:buChar char="§"/>
            </a:pPr>
            <a:r>
              <a:rPr lang="en-US" sz="1800" dirty="0">
                <a:solidFill>
                  <a:srgbClr val="000000"/>
                </a:solidFill>
              </a:rPr>
              <a:t>There is a limit on the number of ACLs that can be applied on a router interface. </a:t>
            </a:r>
          </a:p>
          <a:p>
            <a:pPr algn="just">
              <a:buFont typeface="Wingdings" panose="05000000000000000000" pitchFamily="2" charset="2"/>
              <a:buChar char="§"/>
            </a:pPr>
            <a:r>
              <a:rPr lang="en-US" sz="1800" dirty="0">
                <a:solidFill>
                  <a:srgbClr val="000000"/>
                </a:solidFill>
              </a:rPr>
              <a:t>For example, a dual-stacked (</a:t>
            </a:r>
            <a:r>
              <a:rPr lang="en-US" sz="1800" dirty="0" err="1">
                <a:solidFill>
                  <a:srgbClr val="000000"/>
                </a:solidFill>
              </a:rPr>
              <a:t>i.e</a:t>
            </a:r>
            <a:r>
              <a:rPr lang="en-US" sz="1800" dirty="0">
                <a:solidFill>
                  <a:srgbClr val="000000"/>
                </a:solidFill>
              </a:rPr>
              <a:t>, IPv4 and IPv6) router interface can have up to four ACLs applied, as shown in the figure.</a:t>
            </a:r>
            <a:r>
              <a:rPr lang="en-US" sz="1800" b="1" dirty="0">
                <a:solidFill>
                  <a:srgbClr val="000000"/>
                </a:solidFill>
              </a:rPr>
              <a:t> </a:t>
            </a:r>
          </a:p>
          <a:p>
            <a:pPr algn="just">
              <a:buFont typeface="Wingdings" panose="05000000000000000000" pitchFamily="2" charset="2"/>
              <a:buChar char="§"/>
            </a:pPr>
            <a:r>
              <a:rPr lang="en-US" sz="1800" dirty="0">
                <a:solidFill>
                  <a:srgbClr val="000000"/>
                </a:solidFill>
              </a:rPr>
              <a:t>Specifically, a router interface can have:</a:t>
            </a:r>
          </a:p>
          <a:p>
            <a:pPr lvl="1" algn="just">
              <a:buFont typeface="Wingdings" panose="05000000000000000000" pitchFamily="2" charset="2"/>
              <a:buChar char="§"/>
            </a:pPr>
            <a:r>
              <a:rPr lang="en-US" sz="1800" dirty="0">
                <a:solidFill>
                  <a:srgbClr val="000000"/>
                </a:solidFill>
              </a:rPr>
              <a:t>One outbound IPv4 ACL.</a:t>
            </a:r>
          </a:p>
          <a:p>
            <a:pPr lvl="1" algn="just">
              <a:buFont typeface="Wingdings" panose="05000000000000000000" pitchFamily="2" charset="2"/>
              <a:buChar char="§"/>
            </a:pPr>
            <a:r>
              <a:rPr lang="en-US" sz="1800" dirty="0">
                <a:solidFill>
                  <a:srgbClr val="000000"/>
                </a:solidFill>
              </a:rPr>
              <a:t>One inbound IPv4 ACL.</a:t>
            </a:r>
          </a:p>
          <a:p>
            <a:pPr lvl="1" algn="just">
              <a:buFont typeface="Wingdings" panose="05000000000000000000" pitchFamily="2" charset="2"/>
              <a:buChar char="§"/>
            </a:pPr>
            <a:r>
              <a:rPr lang="en-US" sz="1800" dirty="0">
                <a:solidFill>
                  <a:srgbClr val="000000"/>
                </a:solidFill>
              </a:rPr>
              <a:t>One inbound IPv6 ACL.</a:t>
            </a:r>
          </a:p>
          <a:p>
            <a:pPr lvl="1" algn="just">
              <a:buFont typeface="Wingdings" panose="05000000000000000000" pitchFamily="2" charset="2"/>
              <a:buChar char="§"/>
            </a:pPr>
            <a:r>
              <a:rPr lang="en-US" sz="1800" dirty="0">
                <a:solidFill>
                  <a:srgbClr val="000000"/>
                </a:solidFill>
              </a:rPr>
              <a:t>One outbound IPv6 ACL.</a:t>
            </a:r>
          </a:p>
          <a:p>
            <a:pPr algn="just">
              <a:buFont typeface="Wingdings" panose="05000000000000000000" pitchFamily="2" charset="2"/>
              <a:buChar char="§"/>
            </a:pPr>
            <a:endParaRPr lang="en-US" sz="1800" b="1" dirty="0">
              <a:solidFill>
                <a:srgbClr val="000000"/>
              </a:solidFill>
            </a:endParaRPr>
          </a:p>
          <a:p>
            <a:pPr marL="0" indent="0" algn="just">
              <a:buNone/>
            </a:pPr>
            <a:r>
              <a:rPr lang="en-US" sz="1800" b="1" dirty="0">
                <a:solidFill>
                  <a:srgbClr val="000000"/>
                </a:solidFill>
              </a:rPr>
              <a:t>Note</a:t>
            </a:r>
            <a:r>
              <a:rPr lang="en-US" sz="1800" dirty="0">
                <a:solidFill>
                  <a:srgbClr val="000000"/>
                </a:solidFill>
              </a:rPr>
              <a:t>: ACLs </a:t>
            </a:r>
            <a:r>
              <a:rPr lang="en-US" sz="1800" b="1" i="1" u="sng" dirty="0">
                <a:solidFill>
                  <a:srgbClr val="000000"/>
                </a:solidFill>
              </a:rPr>
              <a:t>do not have to be configured in both directions</a:t>
            </a:r>
            <a:r>
              <a:rPr lang="en-US" sz="1800" dirty="0">
                <a:solidFill>
                  <a:srgbClr val="000000"/>
                </a:solidFill>
              </a:rPr>
              <a:t>. The number of ACLs and their direction applied to the interface will depend on the security policy of the organization.</a:t>
            </a:r>
          </a:p>
          <a:p>
            <a:pPr algn="just">
              <a:buFont typeface="Wingdings" panose="05000000000000000000" pitchFamily="2" charset="2"/>
              <a:buChar char="§"/>
            </a:pPr>
            <a:endParaRPr lang="en-US" sz="1800" dirty="0">
              <a:solidFill>
                <a:srgbClr val="000000"/>
              </a:solidFill>
            </a:endParaRPr>
          </a:p>
        </p:txBody>
      </p:sp>
      <p:pic>
        <p:nvPicPr>
          <p:cNvPr id="4" name="Picture 3">
            <a:extLst>
              <a:ext uri="{FF2B5EF4-FFF2-40B4-BE49-F238E27FC236}">
                <a16:creationId xmlns:a16="http://schemas.microsoft.com/office/drawing/2014/main" id="{BD109AAC-C779-C54A-B871-5288A9E91D19}"/>
              </a:ext>
            </a:extLst>
          </p:cNvPr>
          <p:cNvPicPr>
            <a:picLocks noChangeAspect="1"/>
          </p:cNvPicPr>
          <p:nvPr/>
        </p:nvPicPr>
        <p:blipFill>
          <a:blip r:embed="rId2"/>
          <a:stretch>
            <a:fillRect/>
          </a:stretch>
        </p:blipFill>
        <p:spPr>
          <a:xfrm>
            <a:off x="6295964" y="1250839"/>
            <a:ext cx="5597060" cy="4200420"/>
          </a:xfrm>
          <a:prstGeom prst="rect">
            <a:avLst/>
          </a:prstGeom>
        </p:spPr>
      </p:pic>
      <p:sp>
        <p:nvSpPr>
          <p:cNvPr id="6" name="Title 1"/>
          <p:cNvSpPr>
            <a:spLocks noGrp="1"/>
          </p:cNvSpPr>
          <p:nvPr>
            <p:ph type="title"/>
          </p:nvPr>
        </p:nvSpPr>
        <p:spPr>
          <a:xfrm>
            <a:off x="333337" y="184733"/>
            <a:ext cx="4642989" cy="729667"/>
          </a:xfrm>
        </p:spPr>
        <p:txBody>
          <a:bodyPr>
            <a:normAutofit/>
          </a:bodyPr>
          <a:lstStyle/>
          <a:p>
            <a:r>
              <a:rPr lang="en-GB" sz="3200" dirty="0">
                <a:solidFill>
                  <a:schemeClr val="accent1">
                    <a:lumMod val="50000"/>
                  </a:schemeClr>
                </a:solidFill>
              </a:rPr>
              <a:t>ACL Concepts: Guidelines</a:t>
            </a:r>
            <a:endParaRPr lang="en-GB" sz="3200" dirty="0"/>
          </a:p>
        </p:txBody>
      </p:sp>
    </p:spTree>
    <p:extLst>
      <p:ext uri="{BB962C8B-B14F-4D97-AF65-F5344CB8AC3E}">
        <p14:creationId xmlns:p14="http://schemas.microsoft.com/office/powerpoint/2010/main" val="199100848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5203" y="914400"/>
            <a:ext cx="11388259" cy="4200420"/>
          </a:xfrm>
        </p:spPr>
        <p:txBody>
          <a:bodyPr>
            <a:noAutofit/>
          </a:bodyPr>
          <a:lstStyle/>
          <a:p>
            <a:pPr algn="just">
              <a:buFont typeface="Wingdings" panose="05000000000000000000" pitchFamily="2" charset="2"/>
              <a:buChar char="ü"/>
            </a:pPr>
            <a:r>
              <a:rPr lang="en-US" sz="1800" dirty="0">
                <a:solidFill>
                  <a:srgbClr val="000000"/>
                </a:solidFill>
              </a:rPr>
              <a:t>Using ACLs requires attention to detail and great care. </a:t>
            </a:r>
          </a:p>
          <a:p>
            <a:pPr algn="just">
              <a:buFont typeface="Wingdings" panose="05000000000000000000" pitchFamily="2" charset="2"/>
              <a:buChar char="ü"/>
            </a:pPr>
            <a:r>
              <a:rPr lang="en-US" sz="1800" dirty="0">
                <a:solidFill>
                  <a:srgbClr val="000000"/>
                </a:solidFill>
              </a:rPr>
              <a:t>Mistakes can be costly in terms of downtime, troubleshooting efforts, and poor network service. </a:t>
            </a:r>
          </a:p>
          <a:p>
            <a:pPr algn="just">
              <a:buFont typeface="Wingdings" panose="05000000000000000000" pitchFamily="2" charset="2"/>
              <a:buChar char="ü"/>
            </a:pPr>
            <a:r>
              <a:rPr lang="en-US" sz="1800" dirty="0">
                <a:solidFill>
                  <a:srgbClr val="000000"/>
                </a:solidFill>
              </a:rPr>
              <a:t>Basic planning is required before configuring an ACL.</a:t>
            </a:r>
          </a:p>
        </p:txBody>
      </p:sp>
      <p:graphicFrame>
        <p:nvGraphicFramePr>
          <p:cNvPr id="5" name="Table 4">
            <a:extLst>
              <a:ext uri="{FF2B5EF4-FFF2-40B4-BE49-F238E27FC236}">
                <a16:creationId xmlns:a16="http://schemas.microsoft.com/office/drawing/2014/main" id="{B6F92E12-6BB7-8140-8096-43733D88CDE6}"/>
              </a:ext>
            </a:extLst>
          </p:cNvPr>
          <p:cNvGraphicFramePr>
            <a:graphicFrameLocks noGrp="1"/>
          </p:cNvGraphicFramePr>
          <p:nvPr>
            <p:extLst>
              <p:ext uri="{D42A27DB-BD31-4B8C-83A1-F6EECF244321}">
                <p14:modId xmlns:p14="http://schemas.microsoft.com/office/powerpoint/2010/main" val="1938268066"/>
              </p:ext>
            </p:extLst>
          </p:nvPr>
        </p:nvGraphicFramePr>
        <p:xfrm>
          <a:off x="225203" y="2349346"/>
          <a:ext cx="11741594" cy="2649220"/>
        </p:xfrm>
        <a:graphic>
          <a:graphicData uri="http://schemas.openxmlformats.org/drawingml/2006/table">
            <a:tbl>
              <a:tblPr firstRow="1" bandRow="1">
                <a:tableStyleId>{5C22544A-7EE6-4342-B048-85BDC9FD1C3A}</a:tableStyleId>
              </a:tblPr>
              <a:tblGrid>
                <a:gridCol w="5870797">
                  <a:extLst>
                    <a:ext uri="{9D8B030D-6E8A-4147-A177-3AD203B41FA5}">
                      <a16:colId xmlns:a16="http://schemas.microsoft.com/office/drawing/2014/main" val="98621564"/>
                    </a:ext>
                  </a:extLst>
                </a:gridCol>
                <a:gridCol w="5870797">
                  <a:extLst>
                    <a:ext uri="{9D8B030D-6E8A-4147-A177-3AD203B41FA5}">
                      <a16:colId xmlns:a16="http://schemas.microsoft.com/office/drawing/2014/main" val="1412113352"/>
                    </a:ext>
                  </a:extLst>
                </a:gridCol>
              </a:tblGrid>
              <a:tr h="370840">
                <a:tc>
                  <a:txBody>
                    <a:bodyPr/>
                    <a:lstStyle/>
                    <a:p>
                      <a:pPr algn="ctr" fontAlgn="ctr"/>
                      <a:r>
                        <a:rPr lang="en-US" sz="1600" b="1" dirty="0">
                          <a:effectLst/>
                        </a:rPr>
                        <a:t>Guideline</a:t>
                      </a:r>
                      <a:endParaRPr lang="en-US" sz="1600" dirty="0">
                        <a:effectLst/>
                      </a:endParaRPr>
                    </a:p>
                  </a:txBody>
                  <a:tcPr marL="47625" marR="47625" marT="47625" marB="47625" anchor="ctr"/>
                </a:tc>
                <a:tc>
                  <a:txBody>
                    <a:bodyPr/>
                    <a:lstStyle/>
                    <a:p>
                      <a:pPr algn="ctr" fontAlgn="ctr"/>
                      <a:r>
                        <a:rPr lang="en-US" sz="1600" b="1" dirty="0">
                          <a:effectLst/>
                        </a:rPr>
                        <a:t>Benefit</a:t>
                      </a:r>
                      <a:endParaRPr lang="en-US" sz="1600" dirty="0">
                        <a:effectLst/>
                      </a:endParaRPr>
                    </a:p>
                  </a:txBody>
                  <a:tcPr marL="47625" marR="47625" marT="47625" marB="47625" anchor="ctr"/>
                </a:tc>
                <a:extLst>
                  <a:ext uri="{0D108BD9-81ED-4DB2-BD59-A6C34878D82A}">
                    <a16:rowId xmlns:a16="http://schemas.microsoft.com/office/drawing/2014/main" val="119604248"/>
                  </a:ext>
                </a:extLst>
              </a:tr>
              <a:tr h="370840">
                <a:tc>
                  <a:txBody>
                    <a:bodyPr/>
                    <a:lstStyle/>
                    <a:p>
                      <a:pPr algn="just" fontAlgn="ctr"/>
                      <a:r>
                        <a:rPr lang="en-US" sz="1600" b="0" dirty="0">
                          <a:effectLst/>
                        </a:rPr>
                        <a:t>Base ACLs on the organizational security policies.</a:t>
                      </a:r>
                    </a:p>
                  </a:txBody>
                  <a:tcPr marL="47625" marR="47625" marT="47625" marB="47625" anchor="ctr"/>
                </a:tc>
                <a:tc>
                  <a:txBody>
                    <a:bodyPr/>
                    <a:lstStyle/>
                    <a:p>
                      <a:pPr algn="just" fontAlgn="ctr"/>
                      <a:r>
                        <a:rPr lang="en-US" sz="1600" b="0">
                          <a:effectLst/>
                        </a:rPr>
                        <a:t>This will ensure you implement organizational security guidelines.</a:t>
                      </a:r>
                    </a:p>
                  </a:txBody>
                  <a:tcPr marL="47625" marR="47625" marT="47625" marB="47625" anchor="ctr"/>
                </a:tc>
                <a:extLst>
                  <a:ext uri="{0D108BD9-81ED-4DB2-BD59-A6C34878D82A}">
                    <a16:rowId xmlns:a16="http://schemas.microsoft.com/office/drawing/2014/main" val="4144872107"/>
                  </a:ext>
                </a:extLst>
              </a:tr>
              <a:tr h="370840">
                <a:tc>
                  <a:txBody>
                    <a:bodyPr/>
                    <a:lstStyle/>
                    <a:p>
                      <a:pPr algn="just" fontAlgn="ctr"/>
                      <a:r>
                        <a:rPr lang="en-US" sz="1600" b="0" dirty="0">
                          <a:effectLst/>
                        </a:rPr>
                        <a:t>Write out what you want the ACL to do.</a:t>
                      </a:r>
                    </a:p>
                  </a:txBody>
                  <a:tcPr marL="47625" marR="47625" marT="47625" marB="47625" anchor="ctr"/>
                </a:tc>
                <a:tc>
                  <a:txBody>
                    <a:bodyPr/>
                    <a:lstStyle/>
                    <a:p>
                      <a:pPr algn="just" fontAlgn="ctr"/>
                      <a:r>
                        <a:rPr lang="en-US" sz="1600" b="0">
                          <a:effectLst/>
                        </a:rPr>
                        <a:t>This will help you avoid inadvertently creating potential access problems.</a:t>
                      </a:r>
                    </a:p>
                  </a:txBody>
                  <a:tcPr marL="47625" marR="47625" marT="47625" marB="47625" anchor="ctr"/>
                </a:tc>
                <a:extLst>
                  <a:ext uri="{0D108BD9-81ED-4DB2-BD59-A6C34878D82A}">
                    <a16:rowId xmlns:a16="http://schemas.microsoft.com/office/drawing/2014/main" val="568498565"/>
                  </a:ext>
                </a:extLst>
              </a:tr>
              <a:tr h="370840">
                <a:tc>
                  <a:txBody>
                    <a:bodyPr/>
                    <a:lstStyle/>
                    <a:p>
                      <a:pPr algn="just" fontAlgn="ctr"/>
                      <a:r>
                        <a:rPr lang="en-US" sz="1600" b="0" dirty="0">
                          <a:effectLst/>
                        </a:rPr>
                        <a:t>Use a text editor to create, edit, and save all of your ACLs.</a:t>
                      </a:r>
                    </a:p>
                  </a:txBody>
                  <a:tcPr marL="47625" marR="47625" marT="47625" marB="47625" anchor="ctr"/>
                </a:tc>
                <a:tc>
                  <a:txBody>
                    <a:bodyPr/>
                    <a:lstStyle/>
                    <a:p>
                      <a:pPr algn="just" fontAlgn="ctr"/>
                      <a:r>
                        <a:rPr lang="en-US" sz="1600" b="0">
                          <a:effectLst/>
                        </a:rPr>
                        <a:t>This will help you create a library of reusable ACLs.</a:t>
                      </a:r>
                    </a:p>
                  </a:txBody>
                  <a:tcPr marL="47625" marR="47625" marT="47625" marB="47625" anchor="ctr"/>
                </a:tc>
                <a:extLst>
                  <a:ext uri="{0D108BD9-81ED-4DB2-BD59-A6C34878D82A}">
                    <a16:rowId xmlns:a16="http://schemas.microsoft.com/office/drawing/2014/main" val="3715197478"/>
                  </a:ext>
                </a:extLst>
              </a:tr>
              <a:tr h="370840">
                <a:tc>
                  <a:txBody>
                    <a:bodyPr/>
                    <a:lstStyle/>
                    <a:p>
                      <a:pPr algn="just" fontAlgn="ctr"/>
                      <a:r>
                        <a:rPr lang="en-US" sz="1600" b="0" dirty="0">
                          <a:effectLst/>
                        </a:rPr>
                        <a:t>Document the ACLs using the </a:t>
                      </a:r>
                      <a:r>
                        <a:rPr lang="en-US" sz="1600" b="1" dirty="0">
                          <a:effectLst/>
                        </a:rPr>
                        <a:t>remark </a:t>
                      </a:r>
                      <a:r>
                        <a:rPr lang="en-US" sz="1600" b="0" dirty="0">
                          <a:effectLst/>
                        </a:rPr>
                        <a:t>command.</a:t>
                      </a:r>
                    </a:p>
                  </a:txBody>
                  <a:tcPr marL="47625" marR="47625" marT="47625" marB="47625" anchor="ctr"/>
                </a:tc>
                <a:tc>
                  <a:txBody>
                    <a:bodyPr/>
                    <a:lstStyle/>
                    <a:p>
                      <a:pPr algn="just" fontAlgn="ctr"/>
                      <a:r>
                        <a:rPr lang="en-US" sz="1600" b="0">
                          <a:effectLst/>
                        </a:rPr>
                        <a:t>This will help you (and others) understand the purpose of an ACE.</a:t>
                      </a:r>
                    </a:p>
                  </a:txBody>
                  <a:tcPr marL="47625" marR="47625" marT="47625" marB="47625" anchor="ctr"/>
                </a:tc>
                <a:extLst>
                  <a:ext uri="{0D108BD9-81ED-4DB2-BD59-A6C34878D82A}">
                    <a16:rowId xmlns:a16="http://schemas.microsoft.com/office/drawing/2014/main" val="4253479605"/>
                  </a:ext>
                </a:extLst>
              </a:tr>
              <a:tr h="370840">
                <a:tc>
                  <a:txBody>
                    <a:bodyPr/>
                    <a:lstStyle/>
                    <a:p>
                      <a:pPr algn="just" fontAlgn="ctr"/>
                      <a:r>
                        <a:rPr lang="en-US" sz="1600" b="0" dirty="0">
                          <a:effectLst/>
                        </a:rPr>
                        <a:t>Test the ACLs on a development network before implementing them on a production network.</a:t>
                      </a:r>
                    </a:p>
                  </a:txBody>
                  <a:tcPr marL="47625" marR="47625" marT="47625" marB="47625" anchor="ctr"/>
                </a:tc>
                <a:tc>
                  <a:txBody>
                    <a:bodyPr/>
                    <a:lstStyle/>
                    <a:p>
                      <a:pPr algn="just" fontAlgn="ctr"/>
                      <a:r>
                        <a:rPr lang="en-US" sz="1600" b="0" dirty="0">
                          <a:effectLst/>
                        </a:rPr>
                        <a:t>This will help you avoid costly errors.</a:t>
                      </a:r>
                    </a:p>
                  </a:txBody>
                  <a:tcPr marL="47625" marR="47625" marT="47625" marB="47625" anchor="ctr"/>
                </a:tc>
                <a:extLst>
                  <a:ext uri="{0D108BD9-81ED-4DB2-BD59-A6C34878D82A}">
                    <a16:rowId xmlns:a16="http://schemas.microsoft.com/office/drawing/2014/main" val="1883023388"/>
                  </a:ext>
                </a:extLst>
              </a:tr>
            </a:tbl>
          </a:graphicData>
        </a:graphic>
      </p:graphicFrame>
      <p:sp>
        <p:nvSpPr>
          <p:cNvPr id="6" name="Title 1"/>
          <p:cNvSpPr>
            <a:spLocks noGrp="1"/>
          </p:cNvSpPr>
          <p:nvPr>
            <p:ph type="title"/>
          </p:nvPr>
        </p:nvSpPr>
        <p:spPr>
          <a:xfrm>
            <a:off x="333337" y="184733"/>
            <a:ext cx="4642989" cy="729667"/>
          </a:xfrm>
        </p:spPr>
        <p:txBody>
          <a:bodyPr>
            <a:normAutofit/>
          </a:bodyPr>
          <a:lstStyle/>
          <a:p>
            <a:r>
              <a:rPr lang="en-GB" sz="3200" dirty="0">
                <a:solidFill>
                  <a:schemeClr val="accent1">
                    <a:lumMod val="50000"/>
                  </a:schemeClr>
                </a:solidFill>
              </a:rPr>
              <a:t>ACL Concepts: Guidelines</a:t>
            </a:r>
            <a:endParaRPr lang="en-GB" sz="3200" dirty="0"/>
          </a:p>
        </p:txBody>
      </p:sp>
    </p:spTree>
    <p:extLst>
      <p:ext uri="{BB962C8B-B14F-4D97-AF65-F5344CB8AC3E}">
        <p14:creationId xmlns:p14="http://schemas.microsoft.com/office/powerpoint/2010/main" val="292444770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77028" y="979277"/>
            <a:ext cx="11283424" cy="4014331"/>
          </a:xfrm>
        </p:spPr>
        <p:txBody>
          <a:bodyPr>
            <a:noAutofit/>
          </a:bodyPr>
          <a:lstStyle/>
          <a:p>
            <a:pPr algn="just">
              <a:buFont typeface="Wingdings" panose="05000000000000000000" pitchFamily="2" charset="2"/>
              <a:buChar char="§"/>
            </a:pPr>
            <a:r>
              <a:rPr lang="en-US" sz="1800" dirty="0">
                <a:solidFill>
                  <a:srgbClr val="000000"/>
                </a:solidFill>
              </a:rPr>
              <a:t>We look into the following ACLs :</a:t>
            </a:r>
          </a:p>
          <a:p>
            <a:pPr marL="415985" lvl="1" indent="-342900" algn="just">
              <a:buFont typeface="Wingdings" panose="05000000000000000000" pitchFamily="2" charset="2"/>
              <a:buChar char="Ø"/>
            </a:pPr>
            <a:r>
              <a:rPr lang="en-US" sz="1800" b="1" dirty="0">
                <a:solidFill>
                  <a:srgbClr val="000000"/>
                </a:solidFill>
              </a:rPr>
              <a:t>Standard ACLs</a:t>
            </a:r>
            <a:r>
              <a:rPr lang="en-US" sz="1800" dirty="0">
                <a:solidFill>
                  <a:srgbClr val="000000"/>
                </a:solidFill>
              </a:rPr>
              <a:t> </a:t>
            </a:r>
            <a:r>
              <a:rPr lang="en-US" sz="1800" i="1" dirty="0" err="1">
                <a:solidFill>
                  <a:srgbClr val="000000"/>
                </a:solidFill>
              </a:rPr>
              <a:t>ACLs</a:t>
            </a:r>
            <a:r>
              <a:rPr lang="en-US" sz="1800" i="1" dirty="0">
                <a:solidFill>
                  <a:srgbClr val="000000"/>
                </a:solidFill>
              </a:rPr>
              <a:t> only filter at </a:t>
            </a:r>
            <a:r>
              <a:rPr lang="en-US" sz="1800" b="1" i="1" dirty="0">
                <a:solidFill>
                  <a:srgbClr val="FF0000"/>
                </a:solidFill>
              </a:rPr>
              <a:t>Layer 3 using the source IPv4 address only</a:t>
            </a:r>
            <a:r>
              <a:rPr lang="en-US" sz="1800" i="1" dirty="0">
                <a:solidFill>
                  <a:srgbClr val="000000"/>
                </a:solidFill>
              </a:rPr>
              <a:t>.</a:t>
            </a:r>
          </a:p>
          <a:p>
            <a:pPr marL="415985" lvl="1" indent="-342900" algn="just">
              <a:buFont typeface="Wingdings" panose="05000000000000000000" pitchFamily="2" charset="2"/>
              <a:buChar char="Ø"/>
            </a:pPr>
            <a:r>
              <a:rPr lang="en-US" sz="1800" b="1" dirty="0">
                <a:solidFill>
                  <a:srgbClr val="000000"/>
                </a:solidFill>
              </a:rPr>
              <a:t>Extended ACLs</a:t>
            </a:r>
            <a:r>
              <a:rPr lang="en-US" sz="1800" dirty="0">
                <a:solidFill>
                  <a:srgbClr val="000000"/>
                </a:solidFill>
              </a:rPr>
              <a:t> </a:t>
            </a:r>
            <a:r>
              <a:rPr lang="en-US" sz="1800" i="1" dirty="0" err="1">
                <a:solidFill>
                  <a:srgbClr val="000000"/>
                </a:solidFill>
              </a:rPr>
              <a:t>ACLs</a:t>
            </a:r>
            <a:r>
              <a:rPr lang="en-US" sz="1800" i="1" dirty="0">
                <a:solidFill>
                  <a:srgbClr val="000000"/>
                </a:solidFill>
              </a:rPr>
              <a:t> filter at </a:t>
            </a:r>
            <a:r>
              <a:rPr lang="en-US" sz="1800" b="1" i="1" dirty="0">
                <a:solidFill>
                  <a:srgbClr val="FF0000"/>
                </a:solidFill>
              </a:rPr>
              <a:t>Layer 3 using the source and / or destination IPv4 address</a:t>
            </a:r>
            <a:r>
              <a:rPr lang="en-US" sz="1800" i="1" dirty="0">
                <a:solidFill>
                  <a:srgbClr val="000000"/>
                </a:solidFill>
              </a:rPr>
              <a:t>. They can also filter at </a:t>
            </a:r>
            <a:r>
              <a:rPr lang="en-US" sz="1800" b="1" i="1" dirty="0">
                <a:solidFill>
                  <a:srgbClr val="0070C0"/>
                </a:solidFill>
              </a:rPr>
              <a:t>Layer 4 using TCP, UDP ports, and optional protocol type information for finer control</a:t>
            </a:r>
            <a:r>
              <a:rPr lang="en-US" sz="1800" i="1" dirty="0">
                <a:solidFill>
                  <a:srgbClr val="000000"/>
                </a:solidFill>
              </a:rPr>
              <a:t>.</a:t>
            </a:r>
          </a:p>
          <a:p>
            <a:pPr marL="415985" lvl="1" indent="-342900" algn="just">
              <a:buFont typeface="Wingdings" panose="05000000000000000000" pitchFamily="2" charset="2"/>
              <a:buChar char="Ø"/>
            </a:pPr>
            <a:r>
              <a:rPr lang="en-US" sz="1800" b="1" dirty="0">
                <a:solidFill>
                  <a:srgbClr val="000000"/>
                </a:solidFill>
              </a:rPr>
              <a:t>Port ACLs (PACLs) - </a:t>
            </a:r>
            <a:r>
              <a:rPr lang="en-US" sz="1800" dirty="0">
                <a:solidFill>
                  <a:srgbClr val="000000"/>
                </a:solidFill>
              </a:rPr>
              <a:t>These ACLs can use standard, extended, named, and named extended MAC ACLs to filter traffic on Layer 2 </a:t>
            </a:r>
            <a:r>
              <a:rPr lang="en-US" sz="1800" dirty="0" err="1">
                <a:solidFill>
                  <a:srgbClr val="000000"/>
                </a:solidFill>
              </a:rPr>
              <a:t>switchports</a:t>
            </a:r>
            <a:r>
              <a:rPr lang="en-US" sz="1800" dirty="0">
                <a:solidFill>
                  <a:srgbClr val="000000"/>
                </a:solidFill>
              </a:rPr>
              <a:t>.</a:t>
            </a:r>
          </a:p>
          <a:p>
            <a:pPr marL="415985" lvl="1" indent="-342900" algn="just">
              <a:buFont typeface="Wingdings" panose="05000000000000000000" pitchFamily="2" charset="2"/>
              <a:buChar char="Ø"/>
            </a:pPr>
            <a:r>
              <a:rPr lang="en-US" sz="1800" b="1" dirty="0">
                <a:solidFill>
                  <a:srgbClr val="000000"/>
                </a:solidFill>
              </a:rPr>
              <a:t>VLAN ACLs (VACLs) - </a:t>
            </a:r>
            <a:r>
              <a:rPr lang="en-US" sz="1800" dirty="0">
                <a:solidFill>
                  <a:srgbClr val="000000"/>
                </a:solidFill>
              </a:rPr>
              <a:t>These ACLs can use standard, extended, named, and named extended MAC ACLs to filter traffic on VLANs.</a:t>
            </a:r>
          </a:p>
          <a:p>
            <a:pPr marL="415985" lvl="1" indent="-342900" algn="just">
              <a:buFont typeface="Wingdings" panose="05000000000000000000" pitchFamily="2" charset="2"/>
              <a:buChar char="Ø"/>
            </a:pPr>
            <a:endParaRPr lang="en-US" sz="1800" i="1" dirty="0">
              <a:solidFill>
                <a:srgbClr val="000000"/>
              </a:solidFill>
            </a:endParaRPr>
          </a:p>
          <a:p>
            <a:pPr algn="just">
              <a:buFont typeface="Wingdings" panose="05000000000000000000" pitchFamily="2" charset="2"/>
              <a:buChar char="§"/>
            </a:pPr>
            <a:r>
              <a:rPr lang="en-US" sz="1800" dirty="0">
                <a:solidFill>
                  <a:srgbClr val="000000"/>
                </a:solidFill>
              </a:rPr>
              <a:t>ACLs define the </a:t>
            </a:r>
            <a:r>
              <a:rPr lang="en-US" sz="1800" b="1" dirty="0">
                <a:solidFill>
                  <a:srgbClr val="000000"/>
                </a:solidFill>
              </a:rPr>
              <a:t>set of rules that give added control</a:t>
            </a:r>
            <a:r>
              <a:rPr lang="en-US" sz="1800" dirty="0">
                <a:solidFill>
                  <a:srgbClr val="000000"/>
                </a:solidFill>
              </a:rPr>
              <a:t> for </a:t>
            </a:r>
            <a:r>
              <a:rPr lang="en-US" sz="1800" b="1" i="1" dirty="0">
                <a:solidFill>
                  <a:srgbClr val="000000"/>
                </a:solidFill>
              </a:rPr>
              <a:t>packets that enter inbound interfaces</a:t>
            </a:r>
            <a:r>
              <a:rPr lang="en-US" sz="1800" dirty="0">
                <a:solidFill>
                  <a:srgbClr val="000000"/>
                </a:solidFill>
              </a:rPr>
              <a:t>, packets that </a:t>
            </a:r>
            <a:r>
              <a:rPr lang="en-US" sz="1800" b="1" i="1" dirty="0">
                <a:solidFill>
                  <a:srgbClr val="000000"/>
                </a:solidFill>
              </a:rPr>
              <a:t>relay through the router</a:t>
            </a:r>
            <a:r>
              <a:rPr lang="en-US" sz="1800" dirty="0">
                <a:solidFill>
                  <a:srgbClr val="000000"/>
                </a:solidFill>
              </a:rPr>
              <a:t>, and packets that </a:t>
            </a:r>
            <a:r>
              <a:rPr lang="en-US" sz="1800" b="1" i="1" dirty="0">
                <a:solidFill>
                  <a:srgbClr val="000000"/>
                </a:solidFill>
              </a:rPr>
              <a:t>exit outbound interfaces</a:t>
            </a:r>
            <a:r>
              <a:rPr lang="en-US" sz="1800" dirty="0">
                <a:solidFill>
                  <a:srgbClr val="000000"/>
                </a:solidFill>
              </a:rPr>
              <a:t> of the router.</a:t>
            </a:r>
          </a:p>
          <a:p>
            <a:pPr algn="just">
              <a:buFont typeface="Wingdings" panose="05000000000000000000" pitchFamily="2" charset="2"/>
              <a:buChar char="§"/>
            </a:pPr>
            <a:r>
              <a:rPr lang="en-US" sz="1800" b="1" i="1" dirty="0">
                <a:solidFill>
                  <a:srgbClr val="0070C0"/>
                </a:solidFill>
              </a:rPr>
              <a:t>ACLs can be configured to apply to inbound traffic and outbound traffic.</a:t>
            </a:r>
          </a:p>
          <a:p>
            <a:pPr algn="just">
              <a:buFont typeface="Wingdings" panose="05000000000000000000" pitchFamily="2" charset="2"/>
              <a:buChar char="§"/>
            </a:pPr>
            <a:r>
              <a:rPr lang="en-US" sz="1800" b="1" i="1" dirty="0">
                <a:solidFill>
                  <a:srgbClr val="0070C0"/>
                </a:solidFill>
              </a:rPr>
              <a:t>Both Standard and Extended ACLs could be numbered or named.</a:t>
            </a:r>
          </a:p>
          <a:p>
            <a:pPr algn="just">
              <a:buFont typeface="Wingdings" panose="05000000000000000000" pitchFamily="2" charset="2"/>
              <a:buChar char="§"/>
            </a:pPr>
            <a:endParaRPr lang="en-US" sz="1800" b="1" dirty="0">
              <a:solidFill>
                <a:srgbClr val="000000"/>
              </a:solidFill>
            </a:endParaRPr>
          </a:p>
          <a:p>
            <a:pPr marL="0" indent="0" algn="just">
              <a:buNone/>
            </a:pPr>
            <a:r>
              <a:rPr lang="en-US" sz="1800" b="1" i="1" u="sng" dirty="0">
                <a:solidFill>
                  <a:srgbClr val="FF0000"/>
                </a:solidFill>
              </a:rPr>
              <a:t>Note</a:t>
            </a:r>
            <a:r>
              <a:rPr lang="en-US" sz="1800" i="1" u="sng" dirty="0">
                <a:solidFill>
                  <a:srgbClr val="FF0000"/>
                </a:solidFill>
              </a:rPr>
              <a:t>: ACLs do not act on packets that originate from the router itself.</a:t>
            </a:r>
          </a:p>
        </p:txBody>
      </p:sp>
      <p:sp>
        <p:nvSpPr>
          <p:cNvPr id="6" name="Title 1"/>
          <p:cNvSpPr txBox="1">
            <a:spLocks/>
          </p:cNvSpPr>
          <p:nvPr/>
        </p:nvSpPr>
        <p:spPr>
          <a:xfrm>
            <a:off x="333337" y="184733"/>
            <a:ext cx="4642989" cy="72966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3200" dirty="0">
                <a:solidFill>
                  <a:schemeClr val="accent1">
                    <a:lumMod val="50000"/>
                  </a:schemeClr>
                </a:solidFill>
              </a:rPr>
              <a:t>ACL Concepts: Types</a:t>
            </a:r>
            <a:endParaRPr lang="en-GB" sz="3200" dirty="0"/>
          </a:p>
        </p:txBody>
      </p:sp>
    </p:spTree>
    <p:extLst>
      <p:ext uri="{BB962C8B-B14F-4D97-AF65-F5344CB8AC3E}">
        <p14:creationId xmlns:p14="http://schemas.microsoft.com/office/powerpoint/2010/main" val="355723338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70808" y="1277857"/>
            <a:ext cx="11283424" cy="4014331"/>
          </a:xfrm>
        </p:spPr>
        <p:txBody>
          <a:bodyPr>
            <a:noAutofit/>
          </a:bodyPr>
          <a:lstStyle/>
          <a:p>
            <a:pPr algn="just">
              <a:buFont typeface="Wingdings" panose="05000000000000000000" pitchFamily="2" charset="2"/>
              <a:buChar char="§"/>
            </a:pPr>
            <a:r>
              <a:rPr lang="en-US" sz="1800" dirty="0">
                <a:solidFill>
                  <a:srgbClr val="000000"/>
                </a:solidFill>
              </a:rPr>
              <a:t>An </a:t>
            </a:r>
            <a:r>
              <a:rPr lang="en-US" sz="1800" b="1" i="1" dirty="0">
                <a:solidFill>
                  <a:srgbClr val="0070C0"/>
                </a:solidFill>
              </a:rPr>
              <a:t>inbound ACL filters packets before they are routed to the outbound interface</a:t>
            </a:r>
            <a:r>
              <a:rPr lang="en-US" sz="1800" dirty="0">
                <a:solidFill>
                  <a:srgbClr val="000000"/>
                </a:solidFill>
              </a:rPr>
              <a:t>. An </a:t>
            </a:r>
            <a:r>
              <a:rPr lang="en-US" sz="1800" b="1" i="1" dirty="0">
                <a:solidFill>
                  <a:srgbClr val="0070C0"/>
                </a:solidFill>
              </a:rPr>
              <a:t>inbound ACL is efficient because it saves the overhead of routing lookups if the packet is discarded</a:t>
            </a:r>
            <a:r>
              <a:rPr lang="en-US" sz="1800" dirty="0">
                <a:solidFill>
                  <a:srgbClr val="000000"/>
                </a:solidFill>
              </a:rPr>
              <a:t>.</a:t>
            </a:r>
          </a:p>
          <a:p>
            <a:pPr algn="just">
              <a:buFont typeface="Wingdings" panose="05000000000000000000" pitchFamily="2" charset="2"/>
              <a:buChar char="§"/>
            </a:pPr>
            <a:r>
              <a:rPr lang="en-US" sz="1800" dirty="0">
                <a:solidFill>
                  <a:srgbClr val="000000"/>
                </a:solidFill>
              </a:rPr>
              <a:t>An </a:t>
            </a:r>
            <a:r>
              <a:rPr lang="en-US" sz="1800" b="1" i="1" dirty="0">
                <a:solidFill>
                  <a:srgbClr val="000000"/>
                </a:solidFill>
              </a:rPr>
              <a:t>outbound ACL filters packets after being routed</a:t>
            </a:r>
            <a:r>
              <a:rPr lang="en-US" sz="1800" dirty="0">
                <a:solidFill>
                  <a:srgbClr val="000000"/>
                </a:solidFill>
              </a:rPr>
              <a:t>, regardless of the inbound interface.</a:t>
            </a:r>
          </a:p>
          <a:p>
            <a:pPr algn="just">
              <a:buFont typeface="Wingdings" panose="05000000000000000000" pitchFamily="2" charset="2"/>
              <a:buChar char="§"/>
            </a:pPr>
            <a:endParaRPr lang="en-US" sz="1800" dirty="0">
              <a:solidFill>
                <a:srgbClr val="000000"/>
              </a:solidFill>
            </a:endParaRPr>
          </a:p>
          <a:p>
            <a:pPr marL="415985" lvl="1" indent="-342900" algn="just">
              <a:buFont typeface="Wingdings" panose="05000000000000000000" pitchFamily="2" charset="2"/>
              <a:buChar char="§"/>
            </a:pPr>
            <a:endParaRPr lang="en-US" sz="1800" dirty="0">
              <a:solidFill>
                <a:srgbClr val="000000"/>
              </a:solidFill>
            </a:endParaRPr>
          </a:p>
        </p:txBody>
      </p:sp>
      <p:pic>
        <p:nvPicPr>
          <p:cNvPr id="5" name="Picture 4">
            <a:extLst>
              <a:ext uri="{FF2B5EF4-FFF2-40B4-BE49-F238E27FC236}">
                <a16:creationId xmlns:a16="http://schemas.microsoft.com/office/drawing/2014/main" id="{F927B8DB-BFC5-AD4A-987C-9991665CB3E7}"/>
              </a:ext>
            </a:extLst>
          </p:cNvPr>
          <p:cNvPicPr>
            <a:picLocks noChangeAspect="1"/>
          </p:cNvPicPr>
          <p:nvPr/>
        </p:nvPicPr>
        <p:blipFill>
          <a:blip r:embed="rId2"/>
          <a:stretch>
            <a:fillRect/>
          </a:stretch>
        </p:blipFill>
        <p:spPr>
          <a:xfrm>
            <a:off x="6979451" y="187401"/>
            <a:ext cx="4674781" cy="727646"/>
          </a:xfrm>
          <a:prstGeom prst="rect">
            <a:avLst/>
          </a:prstGeom>
        </p:spPr>
      </p:pic>
      <p:sp>
        <p:nvSpPr>
          <p:cNvPr id="6" name="Title 1"/>
          <p:cNvSpPr txBox="1">
            <a:spLocks/>
          </p:cNvSpPr>
          <p:nvPr/>
        </p:nvSpPr>
        <p:spPr>
          <a:xfrm>
            <a:off x="333337" y="184733"/>
            <a:ext cx="4642989" cy="72966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3200" dirty="0">
                <a:solidFill>
                  <a:schemeClr val="accent1">
                    <a:lumMod val="50000"/>
                  </a:schemeClr>
                </a:solidFill>
              </a:rPr>
              <a:t>ACL Concepts: Types</a:t>
            </a:r>
            <a:endParaRPr lang="en-GB" sz="3200" dirty="0"/>
          </a:p>
        </p:txBody>
      </p:sp>
    </p:spTree>
    <p:extLst>
      <p:ext uri="{BB962C8B-B14F-4D97-AF65-F5344CB8AC3E}">
        <p14:creationId xmlns:p14="http://schemas.microsoft.com/office/powerpoint/2010/main" val="226233602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58219" y="1364659"/>
            <a:ext cx="6415805" cy="4014331"/>
          </a:xfrm>
        </p:spPr>
        <p:txBody>
          <a:bodyPr>
            <a:noAutofit/>
          </a:bodyPr>
          <a:lstStyle/>
          <a:p>
            <a:pPr marL="0" indent="0" algn="just">
              <a:buNone/>
            </a:pPr>
            <a:r>
              <a:rPr lang="en-US" sz="1800" b="1" dirty="0">
                <a:solidFill>
                  <a:srgbClr val="000000"/>
                </a:solidFill>
              </a:rPr>
              <a:t>Numbered ACLs</a:t>
            </a:r>
            <a:endParaRPr lang="en-US" sz="1800" dirty="0">
              <a:solidFill>
                <a:srgbClr val="000000"/>
              </a:solidFill>
            </a:endParaRPr>
          </a:p>
          <a:p>
            <a:pPr algn="just">
              <a:buFont typeface="Wingdings" panose="05000000000000000000" pitchFamily="2" charset="2"/>
              <a:buChar char="§"/>
            </a:pPr>
            <a:r>
              <a:rPr lang="en-US" sz="1800" dirty="0">
                <a:solidFill>
                  <a:srgbClr val="000000"/>
                </a:solidFill>
              </a:rPr>
              <a:t>ACLs numbered 1-99, or 1300-1999 are standard ACLs, while ACLs numbered 100-199, or 2000-2699 are extended ACLs.</a:t>
            </a:r>
          </a:p>
          <a:p>
            <a:pPr marL="0" indent="0" algn="just">
              <a:buNone/>
            </a:pPr>
            <a:endParaRPr lang="en-US" sz="1800" b="1" dirty="0">
              <a:solidFill>
                <a:srgbClr val="000000"/>
              </a:solidFill>
            </a:endParaRPr>
          </a:p>
          <a:p>
            <a:pPr marL="0" indent="0" algn="just">
              <a:buNone/>
            </a:pPr>
            <a:r>
              <a:rPr lang="en-US" sz="1800" b="1" dirty="0">
                <a:solidFill>
                  <a:srgbClr val="000000"/>
                </a:solidFill>
              </a:rPr>
              <a:t>Named ACLs</a:t>
            </a:r>
            <a:endParaRPr lang="en-US" sz="1800" dirty="0">
              <a:solidFill>
                <a:srgbClr val="000000"/>
              </a:solidFill>
            </a:endParaRPr>
          </a:p>
          <a:p>
            <a:pPr algn="just">
              <a:buFont typeface="Wingdings" panose="05000000000000000000" pitchFamily="2" charset="2"/>
              <a:buChar char="§"/>
            </a:pPr>
            <a:r>
              <a:rPr lang="en-US" sz="1800" dirty="0">
                <a:solidFill>
                  <a:srgbClr val="000000"/>
                </a:solidFill>
              </a:rPr>
              <a:t>Named ACLs are the preferred method to use when configuring ACLs. </a:t>
            </a:r>
          </a:p>
          <a:p>
            <a:pPr algn="just">
              <a:buFont typeface="Wingdings" panose="05000000000000000000" pitchFamily="2" charset="2"/>
              <a:buChar char="§"/>
            </a:pPr>
            <a:r>
              <a:rPr lang="en-US" sz="1800" dirty="0">
                <a:solidFill>
                  <a:srgbClr val="000000"/>
                </a:solidFill>
              </a:rPr>
              <a:t>Specifically, standard and extended ACLs can be named to provide information about the purpose of the ACL. </a:t>
            </a:r>
          </a:p>
          <a:p>
            <a:pPr lvl="1" algn="just">
              <a:buFont typeface="Wingdings" panose="05000000000000000000" pitchFamily="2" charset="2"/>
              <a:buChar char="§"/>
            </a:pPr>
            <a:r>
              <a:rPr lang="en-US" sz="1800" dirty="0">
                <a:solidFill>
                  <a:srgbClr val="000000"/>
                </a:solidFill>
              </a:rPr>
              <a:t>For example, naming an extended </a:t>
            </a:r>
            <a:r>
              <a:rPr lang="en-US" sz="1800" b="1" i="1" u="sng" dirty="0">
                <a:solidFill>
                  <a:srgbClr val="000000"/>
                </a:solidFill>
              </a:rPr>
              <a:t>ACL FTP-FILTER is far better than having a numbered ACL 100</a:t>
            </a:r>
            <a:r>
              <a:rPr lang="en-US" sz="1800" dirty="0">
                <a:solidFill>
                  <a:srgbClr val="000000"/>
                </a:solidFill>
              </a:rPr>
              <a:t>.</a:t>
            </a:r>
          </a:p>
          <a:p>
            <a:pPr algn="just">
              <a:buFont typeface="Wingdings" panose="05000000000000000000" pitchFamily="2" charset="2"/>
              <a:buChar char="§"/>
            </a:pPr>
            <a:r>
              <a:rPr lang="en-US" sz="1800" dirty="0">
                <a:solidFill>
                  <a:srgbClr val="000000"/>
                </a:solidFill>
              </a:rPr>
              <a:t>The </a:t>
            </a:r>
            <a:r>
              <a:rPr lang="en-US" sz="1800" b="1" dirty="0" err="1">
                <a:solidFill>
                  <a:srgbClr val="000000"/>
                </a:solidFill>
              </a:rPr>
              <a:t>ip</a:t>
            </a:r>
            <a:r>
              <a:rPr lang="en-US" sz="1800" dirty="0">
                <a:solidFill>
                  <a:srgbClr val="000000"/>
                </a:solidFill>
              </a:rPr>
              <a:t> </a:t>
            </a:r>
            <a:r>
              <a:rPr lang="en-US" sz="1800" b="1" dirty="0">
                <a:solidFill>
                  <a:srgbClr val="000000"/>
                </a:solidFill>
              </a:rPr>
              <a:t>access-list</a:t>
            </a:r>
            <a:r>
              <a:rPr lang="en-US" sz="1800" dirty="0">
                <a:solidFill>
                  <a:srgbClr val="000000"/>
                </a:solidFill>
              </a:rPr>
              <a:t> global configuration command is used to </a:t>
            </a:r>
          </a:p>
          <a:p>
            <a:pPr marL="0" indent="0" algn="just">
              <a:buNone/>
            </a:pPr>
            <a:r>
              <a:rPr lang="en-US" sz="1800" dirty="0">
                <a:solidFill>
                  <a:srgbClr val="000000"/>
                </a:solidFill>
              </a:rPr>
              <a:t>       create a named ACL, as shown in the following example.</a:t>
            </a:r>
          </a:p>
          <a:p>
            <a:pPr algn="just"/>
            <a:endParaRPr lang="en-US" sz="1800" dirty="0">
              <a:solidFill>
                <a:srgbClr val="000000"/>
              </a:solidFill>
            </a:endParaRPr>
          </a:p>
          <a:p>
            <a:pPr algn="just">
              <a:buFont typeface="Wingdings" panose="05000000000000000000" pitchFamily="2" charset="2"/>
              <a:buChar char="§"/>
            </a:pPr>
            <a:endParaRPr lang="en-US" sz="1800" dirty="0">
              <a:solidFill>
                <a:srgbClr val="000000"/>
              </a:solidFill>
            </a:endParaRPr>
          </a:p>
          <a:p>
            <a:pPr algn="just">
              <a:buFont typeface="Wingdings" panose="05000000000000000000" pitchFamily="2" charset="2"/>
              <a:buChar char="§"/>
            </a:pPr>
            <a:endParaRPr lang="en-US" sz="1800" dirty="0">
              <a:solidFill>
                <a:srgbClr val="000000"/>
              </a:solidFill>
            </a:endParaRPr>
          </a:p>
          <a:p>
            <a:pPr algn="just"/>
            <a:endParaRPr lang="en-US" sz="1800" dirty="0">
              <a:solidFill>
                <a:srgbClr val="000000"/>
              </a:solidFill>
            </a:endParaRPr>
          </a:p>
        </p:txBody>
      </p:sp>
      <p:sp>
        <p:nvSpPr>
          <p:cNvPr id="6" name="Rectangle 5">
            <a:extLst>
              <a:ext uri="{FF2B5EF4-FFF2-40B4-BE49-F238E27FC236}">
                <a16:creationId xmlns:a16="http://schemas.microsoft.com/office/drawing/2014/main" id="{171F2959-C9E6-6F45-9258-2B3BD9A8EF5D}"/>
              </a:ext>
            </a:extLst>
          </p:cNvPr>
          <p:cNvSpPr/>
          <p:nvPr/>
        </p:nvSpPr>
        <p:spPr>
          <a:xfrm>
            <a:off x="6912536" y="3169261"/>
            <a:ext cx="5142773" cy="2161417"/>
          </a:xfrm>
          <a:prstGeom prst="rect">
            <a:avLst/>
          </a:prstGeom>
          <a:solidFill>
            <a:srgbClr val="000000"/>
          </a:solidFill>
        </p:spPr>
        <p:txBody>
          <a:bodyPr wrap="square">
            <a:spAutoFit/>
          </a:bodyPr>
          <a:lstStyle/>
          <a:p>
            <a:r>
              <a:rPr lang="en-US" sz="1200" dirty="0">
                <a:solidFill>
                  <a:srgbClr val="DFDFDF"/>
                </a:solidFill>
                <a:latin typeface="Courier New" panose="02070309020205020404" pitchFamily="49" charset="0"/>
              </a:rPr>
              <a:t>R1(config)# </a:t>
            </a:r>
            <a:r>
              <a:rPr lang="en-US" sz="1200" b="1" dirty="0">
                <a:solidFill>
                  <a:srgbClr val="FFFFFF"/>
                </a:solidFill>
                <a:latin typeface="Courier New" panose="02070309020205020404" pitchFamily="49" charset="0"/>
              </a:rPr>
              <a:t>access-list ?</a:t>
            </a:r>
          </a:p>
          <a:p>
            <a:r>
              <a:rPr lang="en-US" sz="1200" dirty="0">
                <a:solidFill>
                  <a:srgbClr val="DFDFDF"/>
                </a:solidFill>
                <a:latin typeface="Courier New" panose="02070309020205020404" pitchFamily="49" charset="0"/>
              </a:rPr>
              <a:t> &lt;1-99&gt; IP standard access list </a:t>
            </a:r>
          </a:p>
          <a:p>
            <a:r>
              <a:rPr lang="en-US" sz="1200" dirty="0">
                <a:solidFill>
                  <a:srgbClr val="DFDFDF"/>
                </a:solidFill>
                <a:latin typeface="Courier New" panose="02070309020205020404" pitchFamily="49" charset="0"/>
              </a:rPr>
              <a:t> &lt;100-199&gt; IP extended access list </a:t>
            </a:r>
          </a:p>
          <a:p>
            <a:r>
              <a:rPr lang="en-US" sz="1200" dirty="0">
                <a:solidFill>
                  <a:srgbClr val="DFDFDF"/>
                </a:solidFill>
                <a:latin typeface="Courier New" panose="02070309020205020404" pitchFamily="49" charset="0"/>
              </a:rPr>
              <a:t> &lt;1100-1199&gt; Extended 48-bit MAC address access list </a:t>
            </a:r>
          </a:p>
          <a:p>
            <a:r>
              <a:rPr lang="en-US" sz="1200" dirty="0">
                <a:solidFill>
                  <a:srgbClr val="DFDFDF"/>
                </a:solidFill>
                <a:latin typeface="Courier New" panose="02070309020205020404" pitchFamily="49" charset="0"/>
              </a:rPr>
              <a:t> &lt;1300-1999&gt; IP standard access list (expanded range) </a:t>
            </a:r>
          </a:p>
          <a:p>
            <a:r>
              <a:rPr lang="en-US" sz="1200" dirty="0">
                <a:solidFill>
                  <a:srgbClr val="DFDFDF"/>
                </a:solidFill>
                <a:latin typeface="Courier New" panose="02070309020205020404" pitchFamily="49" charset="0"/>
              </a:rPr>
              <a:t> &lt;200-299&gt; Protocol type-code access list </a:t>
            </a:r>
          </a:p>
          <a:p>
            <a:r>
              <a:rPr lang="en-US" sz="1200" dirty="0">
                <a:solidFill>
                  <a:srgbClr val="DFDFDF"/>
                </a:solidFill>
                <a:latin typeface="Courier New" panose="02070309020205020404" pitchFamily="49" charset="0"/>
              </a:rPr>
              <a:t> &lt;2000-2699&gt; IP extended access list (expanded range) </a:t>
            </a:r>
          </a:p>
          <a:p>
            <a:r>
              <a:rPr lang="en-US" sz="1200" dirty="0">
                <a:solidFill>
                  <a:srgbClr val="DFDFDF"/>
                </a:solidFill>
                <a:latin typeface="Courier New" panose="02070309020205020404" pitchFamily="49" charset="0"/>
              </a:rPr>
              <a:t> &lt;700-799&gt; 48-bit MAC address access list </a:t>
            </a:r>
          </a:p>
          <a:p>
            <a:r>
              <a:rPr lang="en-US" sz="1200" dirty="0">
                <a:solidFill>
                  <a:srgbClr val="DFDFDF"/>
                </a:solidFill>
                <a:latin typeface="Courier New" panose="02070309020205020404" pitchFamily="49" charset="0"/>
              </a:rPr>
              <a:t> rate-limit Simple rate-limit specific access list </a:t>
            </a:r>
          </a:p>
          <a:p>
            <a:r>
              <a:rPr lang="en-US" sz="1200" dirty="0">
                <a:solidFill>
                  <a:srgbClr val="DFDFDF"/>
                </a:solidFill>
                <a:latin typeface="Courier New" panose="02070309020205020404" pitchFamily="49" charset="0"/>
              </a:rPr>
              <a:t> template Enable IP template </a:t>
            </a:r>
            <a:r>
              <a:rPr lang="en-US" sz="1200" dirty="0" err="1">
                <a:solidFill>
                  <a:srgbClr val="DFDFDF"/>
                </a:solidFill>
                <a:latin typeface="Courier New" panose="02070309020205020404" pitchFamily="49" charset="0"/>
              </a:rPr>
              <a:t>acls</a:t>
            </a:r>
            <a:r>
              <a:rPr lang="en-US" sz="1200" dirty="0">
                <a:solidFill>
                  <a:srgbClr val="DFDFDF"/>
                </a:solidFill>
                <a:latin typeface="Courier New" panose="02070309020205020404" pitchFamily="49" charset="0"/>
              </a:rPr>
              <a:t> </a:t>
            </a:r>
          </a:p>
          <a:p>
            <a:r>
              <a:rPr lang="en-US" sz="1200" dirty="0">
                <a:solidFill>
                  <a:srgbClr val="DFDFDF"/>
                </a:solidFill>
                <a:latin typeface="Courier New" panose="02070309020205020404" pitchFamily="49" charset="0"/>
              </a:rPr>
              <a:t>Router(config)# </a:t>
            </a:r>
            <a:r>
              <a:rPr lang="en-US" sz="1200" b="1" dirty="0">
                <a:solidFill>
                  <a:srgbClr val="FFFFFF"/>
                </a:solidFill>
                <a:latin typeface="Courier New" panose="02070309020205020404" pitchFamily="49" charset="0"/>
              </a:rPr>
              <a:t>access-list  </a:t>
            </a:r>
            <a:endParaRPr lang="en-US" sz="1200" dirty="0"/>
          </a:p>
        </p:txBody>
      </p:sp>
      <p:sp>
        <p:nvSpPr>
          <p:cNvPr id="7" name="Rectangle 6">
            <a:extLst>
              <a:ext uri="{FF2B5EF4-FFF2-40B4-BE49-F238E27FC236}">
                <a16:creationId xmlns:a16="http://schemas.microsoft.com/office/drawing/2014/main" id="{171F2959-C9E6-6F45-9258-2B3BD9A8EF5D}"/>
              </a:ext>
            </a:extLst>
          </p:cNvPr>
          <p:cNvSpPr/>
          <p:nvPr/>
        </p:nvSpPr>
        <p:spPr>
          <a:xfrm>
            <a:off x="4354262" y="276451"/>
            <a:ext cx="7752473" cy="954107"/>
          </a:xfrm>
          <a:prstGeom prst="rect">
            <a:avLst/>
          </a:prstGeom>
          <a:solidFill>
            <a:srgbClr val="000000"/>
          </a:solidFill>
        </p:spPr>
        <p:txBody>
          <a:bodyPr wrap="square">
            <a:spAutoFit/>
          </a:bodyPr>
          <a:lstStyle/>
          <a:p>
            <a:r>
              <a:rPr lang="en-US" sz="1400" dirty="0">
                <a:solidFill>
                  <a:schemeClr val="bg1"/>
                </a:solidFill>
                <a:latin typeface="Courier New" panose="02070309020205020404" pitchFamily="49" charset="0"/>
                <a:cs typeface="Courier New" panose="02070309020205020404" pitchFamily="49" charset="0"/>
              </a:rPr>
              <a:t>R1(config)# </a:t>
            </a:r>
            <a:r>
              <a:rPr lang="en-US" sz="1400" b="1" dirty="0" err="1">
                <a:solidFill>
                  <a:schemeClr val="bg1"/>
                </a:solidFill>
                <a:latin typeface="Courier New" panose="02070309020205020404" pitchFamily="49" charset="0"/>
                <a:cs typeface="Courier New" panose="02070309020205020404" pitchFamily="49" charset="0"/>
              </a:rPr>
              <a:t>ip</a:t>
            </a:r>
            <a:r>
              <a:rPr lang="en-US" sz="1400" b="1" dirty="0">
                <a:solidFill>
                  <a:schemeClr val="bg1"/>
                </a:solidFill>
                <a:latin typeface="Courier New" panose="02070309020205020404" pitchFamily="49" charset="0"/>
                <a:cs typeface="Courier New" panose="02070309020205020404" pitchFamily="49" charset="0"/>
              </a:rPr>
              <a:t> access-list extended FTP-FILTER </a:t>
            </a:r>
          </a:p>
          <a:p>
            <a:r>
              <a:rPr lang="en-US" sz="1400" dirty="0">
                <a:solidFill>
                  <a:schemeClr val="bg1"/>
                </a:solidFill>
                <a:latin typeface="Courier New" panose="02070309020205020404" pitchFamily="49" charset="0"/>
                <a:cs typeface="Courier New" panose="02070309020205020404" pitchFamily="49" charset="0"/>
              </a:rPr>
              <a:t>R1(config-</a:t>
            </a:r>
            <a:r>
              <a:rPr lang="en-US" sz="1400" dirty="0" err="1">
                <a:solidFill>
                  <a:schemeClr val="bg1"/>
                </a:solidFill>
                <a:latin typeface="Courier New" panose="02070309020205020404" pitchFamily="49" charset="0"/>
                <a:cs typeface="Courier New" panose="02070309020205020404" pitchFamily="49" charset="0"/>
              </a:rPr>
              <a:t>ext</a:t>
            </a:r>
            <a:r>
              <a:rPr lang="en-US" sz="1400" dirty="0">
                <a:solidFill>
                  <a:schemeClr val="bg1"/>
                </a:solidFill>
                <a:latin typeface="Courier New" panose="02070309020205020404" pitchFamily="49" charset="0"/>
                <a:cs typeface="Courier New" panose="02070309020205020404" pitchFamily="49" charset="0"/>
              </a:rPr>
              <a:t>-</a:t>
            </a:r>
            <a:r>
              <a:rPr lang="en-US" sz="1400" dirty="0" err="1">
                <a:solidFill>
                  <a:schemeClr val="bg1"/>
                </a:solidFill>
                <a:latin typeface="Courier New" panose="02070309020205020404" pitchFamily="49" charset="0"/>
                <a:cs typeface="Courier New" panose="02070309020205020404" pitchFamily="49" charset="0"/>
              </a:rPr>
              <a:t>nacl</a:t>
            </a:r>
            <a:r>
              <a:rPr lang="en-US" sz="1400" dirty="0">
                <a:solidFill>
                  <a:schemeClr val="bg1"/>
                </a:solidFill>
                <a:latin typeface="Courier New" panose="02070309020205020404" pitchFamily="49" charset="0"/>
                <a:cs typeface="Courier New" panose="02070309020205020404" pitchFamily="49" charset="0"/>
              </a:rPr>
              <a:t>)# </a:t>
            </a:r>
            <a:r>
              <a:rPr lang="en-US" sz="1400" b="1" dirty="0">
                <a:solidFill>
                  <a:schemeClr val="bg1"/>
                </a:solidFill>
                <a:latin typeface="Courier New" panose="02070309020205020404" pitchFamily="49" charset="0"/>
                <a:cs typeface="Courier New" panose="02070309020205020404" pitchFamily="49" charset="0"/>
              </a:rPr>
              <a:t>permit </a:t>
            </a:r>
            <a:r>
              <a:rPr lang="en-US" sz="1400" b="1" dirty="0" err="1">
                <a:solidFill>
                  <a:schemeClr val="bg1"/>
                </a:solidFill>
                <a:latin typeface="Courier New" panose="02070309020205020404" pitchFamily="49" charset="0"/>
                <a:cs typeface="Courier New" panose="02070309020205020404" pitchFamily="49" charset="0"/>
              </a:rPr>
              <a:t>tcp</a:t>
            </a:r>
            <a:r>
              <a:rPr lang="en-US" sz="1400" b="1" dirty="0">
                <a:solidFill>
                  <a:schemeClr val="bg1"/>
                </a:solidFill>
                <a:latin typeface="Courier New" panose="02070309020205020404" pitchFamily="49" charset="0"/>
                <a:cs typeface="Courier New" panose="02070309020205020404" pitchFamily="49" charset="0"/>
              </a:rPr>
              <a:t> 192.168.10.0 0.0.0.255 any eq ftp </a:t>
            </a:r>
          </a:p>
          <a:p>
            <a:r>
              <a:rPr lang="en-US" sz="1400" dirty="0">
                <a:solidFill>
                  <a:schemeClr val="bg1"/>
                </a:solidFill>
                <a:latin typeface="Courier New" panose="02070309020205020404" pitchFamily="49" charset="0"/>
                <a:cs typeface="Courier New" panose="02070309020205020404" pitchFamily="49" charset="0"/>
              </a:rPr>
              <a:t>R1(config-</a:t>
            </a:r>
            <a:r>
              <a:rPr lang="en-US" sz="1400" dirty="0" err="1">
                <a:solidFill>
                  <a:schemeClr val="bg1"/>
                </a:solidFill>
                <a:latin typeface="Courier New" panose="02070309020205020404" pitchFamily="49" charset="0"/>
                <a:cs typeface="Courier New" panose="02070309020205020404" pitchFamily="49" charset="0"/>
              </a:rPr>
              <a:t>ext</a:t>
            </a:r>
            <a:r>
              <a:rPr lang="en-US" sz="1400" dirty="0">
                <a:solidFill>
                  <a:schemeClr val="bg1"/>
                </a:solidFill>
                <a:latin typeface="Courier New" panose="02070309020205020404" pitchFamily="49" charset="0"/>
                <a:cs typeface="Courier New" panose="02070309020205020404" pitchFamily="49" charset="0"/>
              </a:rPr>
              <a:t>-</a:t>
            </a:r>
            <a:r>
              <a:rPr lang="en-US" sz="1400" dirty="0" err="1">
                <a:solidFill>
                  <a:schemeClr val="bg1"/>
                </a:solidFill>
                <a:latin typeface="Courier New" panose="02070309020205020404" pitchFamily="49" charset="0"/>
                <a:cs typeface="Courier New" panose="02070309020205020404" pitchFamily="49" charset="0"/>
              </a:rPr>
              <a:t>nacl</a:t>
            </a:r>
            <a:r>
              <a:rPr lang="en-US" sz="1400" dirty="0">
                <a:solidFill>
                  <a:schemeClr val="bg1"/>
                </a:solidFill>
                <a:latin typeface="Courier New" panose="02070309020205020404" pitchFamily="49" charset="0"/>
                <a:cs typeface="Courier New" panose="02070309020205020404" pitchFamily="49" charset="0"/>
              </a:rPr>
              <a:t>)# </a:t>
            </a:r>
            <a:r>
              <a:rPr lang="en-US" sz="1400" b="1" dirty="0">
                <a:solidFill>
                  <a:schemeClr val="bg1"/>
                </a:solidFill>
                <a:latin typeface="Courier New" panose="02070309020205020404" pitchFamily="49" charset="0"/>
                <a:cs typeface="Courier New" panose="02070309020205020404" pitchFamily="49" charset="0"/>
              </a:rPr>
              <a:t>permit </a:t>
            </a:r>
            <a:r>
              <a:rPr lang="en-US" sz="1400" b="1" dirty="0" err="1">
                <a:solidFill>
                  <a:schemeClr val="bg1"/>
                </a:solidFill>
                <a:latin typeface="Courier New" panose="02070309020205020404" pitchFamily="49" charset="0"/>
                <a:cs typeface="Courier New" panose="02070309020205020404" pitchFamily="49" charset="0"/>
              </a:rPr>
              <a:t>tcp</a:t>
            </a:r>
            <a:r>
              <a:rPr lang="en-US" sz="1400" b="1" dirty="0">
                <a:solidFill>
                  <a:schemeClr val="bg1"/>
                </a:solidFill>
                <a:latin typeface="Courier New" panose="02070309020205020404" pitchFamily="49" charset="0"/>
                <a:cs typeface="Courier New" panose="02070309020205020404" pitchFamily="49" charset="0"/>
              </a:rPr>
              <a:t> 192.168.10.0 0.0.0.255 any eq ftp-data </a:t>
            </a:r>
            <a:r>
              <a:rPr lang="en-US" sz="1400" dirty="0">
                <a:solidFill>
                  <a:schemeClr val="bg1"/>
                </a:solidFill>
                <a:latin typeface="Courier New" panose="02070309020205020404" pitchFamily="49" charset="0"/>
                <a:cs typeface="Courier New" panose="02070309020205020404" pitchFamily="49" charset="0"/>
              </a:rPr>
              <a:t>R1(config-</a:t>
            </a:r>
            <a:r>
              <a:rPr lang="en-US" sz="1400" dirty="0" err="1">
                <a:solidFill>
                  <a:schemeClr val="bg1"/>
                </a:solidFill>
                <a:latin typeface="Courier New" panose="02070309020205020404" pitchFamily="49" charset="0"/>
                <a:cs typeface="Courier New" panose="02070309020205020404" pitchFamily="49" charset="0"/>
              </a:rPr>
              <a:t>ext</a:t>
            </a:r>
            <a:r>
              <a:rPr lang="en-US" sz="1400" dirty="0">
                <a:solidFill>
                  <a:schemeClr val="bg1"/>
                </a:solidFill>
                <a:latin typeface="Courier New" panose="02070309020205020404" pitchFamily="49" charset="0"/>
                <a:cs typeface="Courier New" panose="02070309020205020404" pitchFamily="49" charset="0"/>
              </a:rPr>
              <a:t>-</a:t>
            </a:r>
            <a:r>
              <a:rPr lang="en-US" sz="1400" dirty="0" err="1">
                <a:solidFill>
                  <a:schemeClr val="bg1"/>
                </a:solidFill>
                <a:latin typeface="Courier New" panose="02070309020205020404" pitchFamily="49" charset="0"/>
                <a:cs typeface="Courier New" panose="02070309020205020404" pitchFamily="49" charset="0"/>
              </a:rPr>
              <a:t>nacl</a:t>
            </a:r>
            <a:r>
              <a:rPr lang="en-US" sz="1400" dirty="0">
                <a:solidFill>
                  <a:schemeClr val="bg1"/>
                </a:solidFill>
                <a:latin typeface="Courier New" panose="02070309020205020404" pitchFamily="49" charset="0"/>
                <a:cs typeface="Courier New" panose="02070309020205020404" pitchFamily="49" charset="0"/>
              </a:rPr>
              <a:t>)#</a:t>
            </a:r>
          </a:p>
        </p:txBody>
      </p:sp>
      <p:sp>
        <p:nvSpPr>
          <p:cNvPr id="8" name="Title 1"/>
          <p:cNvSpPr txBox="1">
            <a:spLocks/>
          </p:cNvSpPr>
          <p:nvPr/>
        </p:nvSpPr>
        <p:spPr>
          <a:xfrm>
            <a:off x="333337" y="184733"/>
            <a:ext cx="4642989" cy="72966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3200" dirty="0">
                <a:solidFill>
                  <a:schemeClr val="accent1">
                    <a:lumMod val="50000"/>
                  </a:schemeClr>
                </a:solidFill>
              </a:rPr>
              <a:t>ACL Concepts: Types</a:t>
            </a:r>
            <a:endParaRPr lang="en-GB" sz="3200" dirty="0"/>
          </a:p>
        </p:txBody>
      </p:sp>
    </p:spTree>
    <p:extLst>
      <p:ext uri="{BB962C8B-B14F-4D97-AF65-F5344CB8AC3E}">
        <p14:creationId xmlns:p14="http://schemas.microsoft.com/office/powerpoint/2010/main" val="275382437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81504" y="1124665"/>
            <a:ext cx="5814496" cy="4200420"/>
          </a:xfrm>
        </p:spPr>
        <p:txBody>
          <a:bodyPr>
            <a:noAutofit/>
          </a:bodyPr>
          <a:lstStyle/>
          <a:p>
            <a:pPr algn="just">
              <a:buFont typeface="Wingdings" panose="05000000000000000000" pitchFamily="2" charset="2"/>
              <a:buChar char="§"/>
            </a:pPr>
            <a:r>
              <a:rPr lang="en-US" sz="1800" dirty="0">
                <a:solidFill>
                  <a:srgbClr val="000000"/>
                </a:solidFill>
              </a:rPr>
              <a:t>Every ACL should be placed where it has the greatest impact on efficiency.</a:t>
            </a:r>
          </a:p>
          <a:p>
            <a:pPr algn="just">
              <a:buFont typeface="Wingdings" panose="05000000000000000000" pitchFamily="2" charset="2"/>
              <a:buChar char="§"/>
            </a:pPr>
            <a:r>
              <a:rPr lang="en-US" sz="1800" b="1" dirty="0">
                <a:solidFill>
                  <a:srgbClr val="000000"/>
                </a:solidFill>
              </a:rPr>
              <a:t>Extended ACLs </a:t>
            </a:r>
            <a:r>
              <a:rPr lang="en-US" sz="1800" dirty="0">
                <a:solidFill>
                  <a:srgbClr val="000000"/>
                </a:solidFill>
              </a:rPr>
              <a:t>should be located as </a:t>
            </a:r>
            <a:r>
              <a:rPr lang="en-US" sz="1800" b="1" dirty="0">
                <a:solidFill>
                  <a:srgbClr val="000000"/>
                </a:solidFill>
              </a:rPr>
              <a:t>close </a:t>
            </a:r>
            <a:r>
              <a:rPr lang="en-US" sz="1800" dirty="0">
                <a:solidFill>
                  <a:srgbClr val="000000"/>
                </a:solidFill>
              </a:rPr>
              <a:t>as possible </a:t>
            </a:r>
            <a:r>
              <a:rPr lang="en-US" sz="1800" b="1" dirty="0">
                <a:solidFill>
                  <a:srgbClr val="000000"/>
                </a:solidFill>
              </a:rPr>
              <a:t>to the source </a:t>
            </a:r>
            <a:r>
              <a:rPr lang="en-US" sz="1800" dirty="0">
                <a:solidFill>
                  <a:srgbClr val="000000"/>
                </a:solidFill>
              </a:rPr>
              <a:t>of the traffic to be filtered.</a:t>
            </a:r>
          </a:p>
          <a:p>
            <a:pPr algn="just">
              <a:buFont typeface="Wingdings" panose="05000000000000000000" pitchFamily="2" charset="2"/>
              <a:buChar char="§"/>
            </a:pPr>
            <a:r>
              <a:rPr lang="en-US" sz="1800" b="1" dirty="0">
                <a:solidFill>
                  <a:srgbClr val="000000"/>
                </a:solidFill>
              </a:rPr>
              <a:t>Standard ACLs </a:t>
            </a:r>
            <a:r>
              <a:rPr lang="en-US" sz="1800" dirty="0">
                <a:solidFill>
                  <a:srgbClr val="000000"/>
                </a:solidFill>
              </a:rPr>
              <a:t>should be located as </a:t>
            </a:r>
            <a:r>
              <a:rPr lang="en-US" sz="1800" b="1" dirty="0">
                <a:solidFill>
                  <a:srgbClr val="000000"/>
                </a:solidFill>
              </a:rPr>
              <a:t>close to the destination </a:t>
            </a:r>
            <a:r>
              <a:rPr lang="en-US" sz="1800" dirty="0">
                <a:solidFill>
                  <a:srgbClr val="000000"/>
                </a:solidFill>
              </a:rPr>
              <a:t>as possible. </a:t>
            </a:r>
          </a:p>
        </p:txBody>
      </p:sp>
      <p:pic>
        <p:nvPicPr>
          <p:cNvPr id="5" name="Picture 4">
            <a:extLst>
              <a:ext uri="{FF2B5EF4-FFF2-40B4-BE49-F238E27FC236}">
                <a16:creationId xmlns:a16="http://schemas.microsoft.com/office/drawing/2014/main" id="{A9404B20-D4D7-7444-A2E1-081828A6EE02}"/>
              </a:ext>
            </a:extLst>
          </p:cNvPr>
          <p:cNvPicPr>
            <a:picLocks noChangeAspect="1"/>
          </p:cNvPicPr>
          <p:nvPr/>
        </p:nvPicPr>
        <p:blipFill rotWithShape="1">
          <a:blip r:embed="rId2"/>
          <a:srcRect b="38562"/>
          <a:stretch/>
        </p:blipFill>
        <p:spPr>
          <a:xfrm>
            <a:off x="6237294" y="1164691"/>
            <a:ext cx="5679487" cy="2389289"/>
          </a:xfrm>
          <a:prstGeom prst="rect">
            <a:avLst/>
          </a:prstGeom>
        </p:spPr>
      </p:pic>
      <p:graphicFrame>
        <p:nvGraphicFramePr>
          <p:cNvPr id="6" name="Content Placeholder 5">
            <a:extLst>
              <a:ext uri="{FF2B5EF4-FFF2-40B4-BE49-F238E27FC236}">
                <a16:creationId xmlns:a16="http://schemas.microsoft.com/office/drawing/2014/main" id="{59E6494A-3D68-104F-B3BE-CB84E1B89184}"/>
              </a:ext>
            </a:extLst>
          </p:cNvPr>
          <p:cNvGraphicFramePr>
            <a:graphicFrameLocks/>
          </p:cNvGraphicFramePr>
          <p:nvPr/>
        </p:nvGraphicFramePr>
        <p:xfrm>
          <a:off x="71266" y="3756712"/>
          <a:ext cx="12049468" cy="1847850"/>
        </p:xfrm>
        <a:graphic>
          <a:graphicData uri="http://schemas.openxmlformats.org/drawingml/2006/table">
            <a:tbl>
              <a:tblPr firstRow="1" bandRow="1">
                <a:tableStyleId>{5C22544A-7EE6-4342-B048-85BDC9FD1C3A}</a:tableStyleId>
              </a:tblPr>
              <a:tblGrid>
                <a:gridCol w="2886536">
                  <a:extLst>
                    <a:ext uri="{9D8B030D-6E8A-4147-A177-3AD203B41FA5}">
                      <a16:colId xmlns:a16="http://schemas.microsoft.com/office/drawing/2014/main" val="2547512192"/>
                    </a:ext>
                  </a:extLst>
                </a:gridCol>
                <a:gridCol w="9162932">
                  <a:extLst>
                    <a:ext uri="{9D8B030D-6E8A-4147-A177-3AD203B41FA5}">
                      <a16:colId xmlns:a16="http://schemas.microsoft.com/office/drawing/2014/main" val="2374889655"/>
                    </a:ext>
                  </a:extLst>
                </a:gridCol>
              </a:tblGrid>
              <a:tr h="370840">
                <a:tc>
                  <a:txBody>
                    <a:bodyPr/>
                    <a:lstStyle/>
                    <a:p>
                      <a:pPr algn="just" fontAlgn="ctr"/>
                      <a:r>
                        <a:rPr lang="en-US" sz="1400" b="0" dirty="0">
                          <a:effectLst/>
                        </a:rPr>
                        <a:t>Factors Influencing ACL Placement</a:t>
                      </a:r>
                    </a:p>
                  </a:txBody>
                  <a:tcPr marL="47625" marR="47625" marT="47625" marB="47625" anchor="ctr"/>
                </a:tc>
                <a:tc>
                  <a:txBody>
                    <a:bodyPr/>
                    <a:lstStyle/>
                    <a:p>
                      <a:pPr algn="just" fontAlgn="ctr"/>
                      <a:r>
                        <a:rPr lang="en-US" sz="1400" b="0" dirty="0">
                          <a:effectLst/>
                        </a:rPr>
                        <a:t>Explanation</a:t>
                      </a:r>
                    </a:p>
                  </a:txBody>
                  <a:tcPr marL="47625" marR="47625" marT="47625" marB="47625" anchor="ctr"/>
                </a:tc>
                <a:extLst>
                  <a:ext uri="{0D108BD9-81ED-4DB2-BD59-A6C34878D82A}">
                    <a16:rowId xmlns:a16="http://schemas.microsoft.com/office/drawing/2014/main" val="3900911890"/>
                  </a:ext>
                </a:extLst>
              </a:tr>
              <a:tr h="370840">
                <a:tc>
                  <a:txBody>
                    <a:bodyPr/>
                    <a:lstStyle/>
                    <a:p>
                      <a:pPr algn="just" fontAlgn="ctr"/>
                      <a:r>
                        <a:rPr lang="en-US" sz="1400" b="0">
                          <a:effectLst/>
                        </a:rPr>
                        <a:t>The extent of organizational control</a:t>
                      </a:r>
                    </a:p>
                  </a:txBody>
                  <a:tcPr marL="47625" marR="47625" marT="47625" marB="47625" anchor="ctr"/>
                </a:tc>
                <a:tc>
                  <a:txBody>
                    <a:bodyPr/>
                    <a:lstStyle/>
                    <a:p>
                      <a:pPr algn="just" fontAlgn="ctr"/>
                      <a:r>
                        <a:rPr lang="en-US" sz="1400" b="0" dirty="0">
                          <a:effectLst/>
                        </a:rPr>
                        <a:t>Placement of the ACL can depend on whether or not the organization has control of both source and destination networks.</a:t>
                      </a:r>
                    </a:p>
                  </a:txBody>
                  <a:tcPr marL="47625" marR="47625" marT="47625" marB="47625" anchor="ctr"/>
                </a:tc>
                <a:extLst>
                  <a:ext uri="{0D108BD9-81ED-4DB2-BD59-A6C34878D82A}">
                    <a16:rowId xmlns:a16="http://schemas.microsoft.com/office/drawing/2014/main" val="698838820"/>
                  </a:ext>
                </a:extLst>
              </a:tr>
              <a:tr h="370840">
                <a:tc>
                  <a:txBody>
                    <a:bodyPr/>
                    <a:lstStyle/>
                    <a:p>
                      <a:pPr algn="just" fontAlgn="ctr"/>
                      <a:r>
                        <a:rPr lang="en-US" sz="1400" b="0">
                          <a:effectLst/>
                        </a:rPr>
                        <a:t>Bandwidth of the networks involved</a:t>
                      </a:r>
                    </a:p>
                  </a:txBody>
                  <a:tcPr marL="47625" marR="47625" marT="47625" marB="47625" anchor="ctr"/>
                </a:tc>
                <a:tc>
                  <a:txBody>
                    <a:bodyPr/>
                    <a:lstStyle/>
                    <a:p>
                      <a:pPr algn="just" fontAlgn="ctr"/>
                      <a:r>
                        <a:rPr lang="en-US" sz="1400" b="0" dirty="0">
                          <a:effectLst/>
                        </a:rPr>
                        <a:t>It may be desirable to filter unwanted traffic at the source to prevent transmission of bandwidth-consuming traffic.</a:t>
                      </a:r>
                    </a:p>
                  </a:txBody>
                  <a:tcPr marL="47625" marR="47625" marT="47625" marB="47625" anchor="ctr"/>
                </a:tc>
                <a:extLst>
                  <a:ext uri="{0D108BD9-81ED-4DB2-BD59-A6C34878D82A}">
                    <a16:rowId xmlns:a16="http://schemas.microsoft.com/office/drawing/2014/main" val="3138060137"/>
                  </a:ext>
                </a:extLst>
              </a:tr>
              <a:tr h="370840">
                <a:tc>
                  <a:txBody>
                    <a:bodyPr/>
                    <a:lstStyle/>
                    <a:p>
                      <a:pPr algn="just" fontAlgn="ctr"/>
                      <a:r>
                        <a:rPr lang="en-US" sz="1400" b="0">
                          <a:effectLst/>
                        </a:rPr>
                        <a:t>Ease of configuration</a:t>
                      </a:r>
                    </a:p>
                  </a:txBody>
                  <a:tcPr marL="47625" marR="47625" marT="47625" marB="47625" anchor="ctr"/>
                </a:tc>
                <a:tc>
                  <a:txBody>
                    <a:bodyPr/>
                    <a:lstStyle/>
                    <a:p>
                      <a:pPr algn="just" fontAlgn="ctr">
                        <a:buFont typeface="Arial" panose="020B0604020202020204" pitchFamily="34" charset="0"/>
                        <a:buNone/>
                      </a:pPr>
                      <a:r>
                        <a:rPr lang="en-US" sz="1400" b="0" dirty="0">
                          <a:effectLst/>
                        </a:rPr>
                        <a:t>It may be easier to implement an ACL at the destination, but traffic will use bandwidth unnecessarily.</a:t>
                      </a:r>
                    </a:p>
                    <a:p>
                      <a:pPr algn="just" fontAlgn="ctr">
                        <a:buFont typeface="Arial" panose="020B0604020202020204" pitchFamily="34" charset="0"/>
                        <a:buNone/>
                      </a:pPr>
                      <a:r>
                        <a:rPr lang="en-US" sz="1400" b="0" dirty="0">
                          <a:effectLst/>
                        </a:rPr>
                        <a:t>An extended ACL could be used on each router where the traffic originated. This would save bandwidth by filtering the traffic at the source, but it would require creating extended ACLs on multiple routers.</a:t>
                      </a:r>
                    </a:p>
                  </a:txBody>
                  <a:tcPr marL="47625" marR="47625" marT="47625" marB="47625" anchor="ctr"/>
                </a:tc>
                <a:extLst>
                  <a:ext uri="{0D108BD9-81ED-4DB2-BD59-A6C34878D82A}">
                    <a16:rowId xmlns:a16="http://schemas.microsoft.com/office/drawing/2014/main" val="1061477008"/>
                  </a:ext>
                </a:extLst>
              </a:tr>
            </a:tbl>
          </a:graphicData>
        </a:graphic>
      </p:graphicFrame>
      <p:sp>
        <p:nvSpPr>
          <p:cNvPr id="7" name="Title 1"/>
          <p:cNvSpPr txBox="1">
            <a:spLocks/>
          </p:cNvSpPr>
          <p:nvPr/>
        </p:nvSpPr>
        <p:spPr>
          <a:xfrm>
            <a:off x="333337" y="184733"/>
            <a:ext cx="4642989" cy="72966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3200" dirty="0">
                <a:solidFill>
                  <a:schemeClr val="accent1">
                    <a:lumMod val="50000"/>
                  </a:schemeClr>
                </a:solidFill>
              </a:rPr>
              <a:t>ACL Concepts: Types</a:t>
            </a:r>
            <a:endParaRPr lang="en-GB" sz="3200" dirty="0"/>
          </a:p>
        </p:txBody>
      </p:sp>
    </p:spTree>
    <p:extLst>
      <p:ext uri="{BB962C8B-B14F-4D97-AF65-F5344CB8AC3E}">
        <p14:creationId xmlns:p14="http://schemas.microsoft.com/office/powerpoint/2010/main" val="330733279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70808" y="1277857"/>
            <a:ext cx="11283424" cy="4014331"/>
          </a:xfrm>
        </p:spPr>
        <p:txBody>
          <a:bodyPr>
            <a:noAutofit/>
          </a:bodyPr>
          <a:lstStyle/>
          <a:p>
            <a:pPr marL="0" indent="0" algn="just">
              <a:buNone/>
            </a:pPr>
            <a:r>
              <a:rPr lang="en-US" sz="1800" dirty="0">
                <a:solidFill>
                  <a:srgbClr val="000000"/>
                </a:solidFill>
              </a:rPr>
              <a:t>All access control lists (ACLs) must be planned. When configuring a complex ACL, it is suggested that you:</a:t>
            </a:r>
          </a:p>
          <a:p>
            <a:pPr algn="just">
              <a:buFont typeface="Wingdings" panose="05000000000000000000" pitchFamily="2" charset="2"/>
              <a:buChar char="ü"/>
            </a:pPr>
            <a:r>
              <a:rPr lang="en-US" sz="1800" dirty="0">
                <a:solidFill>
                  <a:srgbClr val="000000"/>
                </a:solidFill>
              </a:rPr>
              <a:t>Use a text editor and write out the specifics of the policy to be implemented.</a:t>
            </a:r>
          </a:p>
          <a:p>
            <a:pPr algn="just">
              <a:buFont typeface="Wingdings" panose="05000000000000000000" pitchFamily="2" charset="2"/>
              <a:buChar char="ü"/>
            </a:pPr>
            <a:r>
              <a:rPr lang="en-US" sz="1800" dirty="0">
                <a:solidFill>
                  <a:srgbClr val="000000"/>
                </a:solidFill>
              </a:rPr>
              <a:t>Add the IOS configuration commands to accomplish those tasks.</a:t>
            </a:r>
          </a:p>
          <a:p>
            <a:pPr algn="just">
              <a:buFont typeface="Wingdings" panose="05000000000000000000" pitchFamily="2" charset="2"/>
              <a:buChar char="ü"/>
            </a:pPr>
            <a:r>
              <a:rPr lang="en-US" sz="1800" dirty="0">
                <a:solidFill>
                  <a:srgbClr val="000000"/>
                </a:solidFill>
              </a:rPr>
              <a:t>Include remarks to document the ACL.</a:t>
            </a:r>
          </a:p>
          <a:p>
            <a:pPr algn="just">
              <a:buFont typeface="Wingdings" panose="05000000000000000000" pitchFamily="2" charset="2"/>
              <a:buChar char="ü"/>
            </a:pPr>
            <a:r>
              <a:rPr lang="en-US" sz="1800" dirty="0">
                <a:solidFill>
                  <a:srgbClr val="000000"/>
                </a:solidFill>
              </a:rPr>
              <a:t>Copy and paste the commands onto the device.</a:t>
            </a:r>
          </a:p>
          <a:p>
            <a:pPr algn="just">
              <a:buFont typeface="Wingdings" panose="05000000000000000000" pitchFamily="2" charset="2"/>
              <a:buChar char="ü"/>
            </a:pPr>
            <a:r>
              <a:rPr lang="en-US" sz="1800" dirty="0">
                <a:solidFill>
                  <a:srgbClr val="000000"/>
                </a:solidFill>
              </a:rPr>
              <a:t>Always thoroughly test an ACL to ensure that it correctly applies the desired policy.</a:t>
            </a:r>
          </a:p>
          <a:p>
            <a:pPr marL="0" indent="0" algn="just">
              <a:buNone/>
            </a:pPr>
            <a:endParaRPr lang="en-US" sz="1800" dirty="0">
              <a:solidFill>
                <a:srgbClr val="000000"/>
              </a:solidFill>
            </a:endParaRPr>
          </a:p>
          <a:p>
            <a:pPr marL="0" indent="0" algn="just">
              <a:buNone/>
            </a:pPr>
            <a:endParaRPr lang="en-US" sz="1800" dirty="0">
              <a:solidFill>
                <a:srgbClr val="000000"/>
              </a:solidFill>
            </a:endParaRPr>
          </a:p>
        </p:txBody>
      </p:sp>
      <p:sp>
        <p:nvSpPr>
          <p:cNvPr id="5" name="Title 1"/>
          <p:cNvSpPr txBox="1">
            <a:spLocks/>
          </p:cNvSpPr>
          <p:nvPr/>
        </p:nvSpPr>
        <p:spPr>
          <a:xfrm>
            <a:off x="333337" y="184733"/>
            <a:ext cx="4642989" cy="72966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3200" dirty="0">
                <a:solidFill>
                  <a:schemeClr val="accent1">
                    <a:lumMod val="50000"/>
                  </a:schemeClr>
                </a:solidFill>
              </a:rPr>
              <a:t>ACL Configurations</a:t>
            </a:r>
            <a:endParaRPr lang="en-GB" sz="3200" dirty="0"/>
          </a:p>
        </p:txBody>
      </p:sp>
    </p:spTree>
    <p:extLst>
      <p:ext uri="{BB962C8B-B14F-4D97-AF65-F5344CB8AC3E}">
        <p14:creationId xmlns:p14="http://schemas.microsoft.com/office/powerpoint/2010/main" val="395922427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14351" y="1012201"/>
            <a:ext cx="11688443" cy="4394918"/>
          </a:xfrm>
        </p:spPr>
        <p:txBody>
          <a:bodyPr>
            <a:noAutofit/>
          </a:bodyPr>
          <a:lstStyle/>
          <a:p>
            <a:pPr marL="0" indent="0" algn="just">
              <a:buNone/>
            </a:pPr>
            <a:r>
              <a:rPr lang="en-US" sz="1800" dirty="0">
                <a:solidFill>
                  <a:srgbClr val="000000"/>
                </a:solidFill>
              </a:rPr>
              <a:t>To create a </a:t>
            </a:r>
            <a:r>
              <a:rPr lang="en-US" sz="1800" b="1" dirty="0">
                <a:solidFill>
                  <a:srgbClr val="000000"/>
                </a:solidFill>
              </a:rPr>
              <a:t>numbered standard ACL</a:t>
            </a:r>
            <a:r>
              <a:rPr lang="en-US" sz="1800" dirty="0">
                <a:solidFill>
                  <a:srgbClr val="000000"/>
                </a:solidFill>
              </a:rPr>
              <a:t> 						</a:t>
            </a:r>
            <a:r>
              <a:rPr lang="en-US" sz="1800" b="1" dirty="0">
                <a:solidFill>
                  <a:srgbClr val="000000"/>
                </a:solidFill>
              </a:rPr>
              <a:t>named standard ACL</a:t>
            </a:r>
          </a:p>
          <a:p>
            <a:pPr marL="0" indent="0" algn="just">
              <a:buNone/>
            </a:pPr>
            <a:endParaRPr lang="en-US" sz="1800" dirty="0">
              <a:solidFill>
                <a:srgbClr val="000000"/>
              </a:solidFill>
            </a:endParaRPr>
          </a:p>
          <a:p>
            <a:pPr marL="0" indent="0" algn="just">
              <a:buNone/>
            </a:pPr>
            <a:endParaRPr lang="en-US" sz="1800" dirty="0">
              <a:solidFill>
                <a:srgbClr val="000000"/>
              </a:solidFill>
            </a:endParaRPr>
          </a:p>
          <a:p>
            <a:pPr marL="0" indent="0" algn="just">
              <a:buNone/>
            </a:pPr>
            <a:endParaRPr lang="en-US" sz="1800" dirty="0">
              <a:solidFill>
                <a:srgbClr val="000000"/>
              </a:solidFill>
            </a:endParaRPr>
          </a:p>
          <a:p>
            <a:pPr marL="0" indent="0" algn="just">
              <a:buNone/>
            </a:pPr>
            <a:endParaRPr lang="en-US" sz="1800" dirty="0">
              <a:solidFill>
                <a:srgbClr val="000000"/>
              </a:solidFill>
            </a:endParaRPr>
          </a:p>
          <a:p>
            <a:pPr marL="0" indent="0" algn="just">
              <a:buNone/>
            </a:pPr>
            <a:endParaRPr lang="en-US" sz="1800" dirty="0">
              <a:solidFill>
                <a:srgbClr val="000000"/>
              </a:solidFill>
            </a:endParaRPr>
          </a:p>
          <a:p>
            <a:pPr marL="0" indent="0" algn="just">
              <a:buNone/>
            </a:pPr>
            <a:endParaRPr lang="en-US" sz="1800" dirty="0">
              <a:solidFill>
                <a:srgbClr val="000000"/>
              </a:solidFill>
            </a:endParaRPr>
          </a:p>
          <a:p>
            <a:pPr marL="0" indent="0" algn="just">
              <a:buNone/>
            </a:pPr>
            <a:endParaRPr lang="en-US" sz="1800" dirty="0">
              <a:solidFill>
                <a:srgbClr val="000000"/>
              </a:solidFill>
            </a:endParaRPr>
          </a:p>
          <a:p>
            <a:pPr marL="0" indent="0" algn="just">
              <a:buNone/>
            </a:pPr>
            <a:endParaRPr lang="en-US" sz="1800" dirty="0">
              <a:solidFill>
                <a:srgbClr val="000000"/>
              </a:solidFill>
            </a:endParaRPr>
          </a:p>
          <a:p>
            <a:pPr marL="0" indent="0" algn="r">
              <a:buNone/>
            </a:pPr>
            <a:r>
              <a:rPr lang="en-US" sz="1800" i="1" dirty="0">
                <a:solidFill>
                  <a:srgbClr val="000000"/>
                </a:solidFill>
              </a:rPr>
              <a:t>To create a named standard ACL, use the </a:t>
            </a:r>
            <a:r>
              <a:rPr lang="en-US" sz="1800" b="1" i="1" dirty="0" err="1">
                <a:solidFill>
                  <a:srgbClr val="000000"/>
                </a:solidFill>
              </a:rPr>
              <a:t>ip</a:t>
            </a:r>
            <a:r>
              <a:rPr lang="en-US" sz="1800" b="1" i="1" dirty="0">
                <a:solidFill>
                  <a:srgbClr val="000000"/>
                </a:solidFill>
              </a:rPr>
              <a:t> access-list standard </a:t>
            </a:r>
            <a:r>
              <a:rPr lang="en-US" sz="1800" i="1" dirty="0">
                <a:solidFill>
                  <a:srgbClr val="000000"/>
                </a:solidFill>
              </a:rPr>
              <a:t>command</a:t>
            </a:r>
          </a:p>
          <a:p>
            <a:pPr marL="0" indent="0" algn="r">
              <a:buNone/>
            </a:pPr>
            <a:r>
              <a:rPr lang="en-US" sz="1800" dirty="0">
                <a:solidFill>
                  <a:srgbClr val="000000"/>
                </a:solidFill>
              </a:rPr>
              <a:t>ACL names are alphanumeric, case sensitive, and must be unique</a:t>
            </a:r>
          </a:p>
          <a:p>
            <a:pPr marL="0" indent="0" algn="r">
              <a:buNone/>
            </a:pPr>
            <a:r>
              <a:rPr lang="en-US" sz="1800" i="1" dirty="0">
                <a:solidFill>
                  <a:srgbClr val="000000"/>
                </a:solidFill>
              </a:rPr>
              <a:t>Capitalizing ACL names is not required but makes them stand out when viewing the running-</a:t>
            </a:r>
            <a:r>
              <a:rPr lang="en-US" sz="1800" i="1" dirty="0" err="1">
                <a:solidFill>
                  <a:srgbClr val="000000"/>
                </a:solidFill>
              </a:rPr>
              <a:t>config</a:t>
            </a:r>
            <a:r>
              <a:rPr lang="en-US" sz="1800" i="1" dirty="0">
                <a:solidFill>
                  <a:srgbClr val="000000"/>
                </a:solidFill>
              </a:rPr>
              <a:t> output.</a:t>
            </a:r>
          </a:p>
        </p:txBody>
      </p:sp>
      <p:pic>
        <p:nvPicPr>
          <p:cNvPr id="5" name="Picture 4">
            <a:extLst>
              <a:ext uri="{FF2B5EF4-FFF2-40B4-BE49-F238E27FC236}">
                <a16:creationId xmlns:a16="http://schemas.microsoft.com/office/drawing/2014/main" id="{59A3E053-BC05-4B36-A53A-35AED2B4671B}"/>
              </a:ext>
            </a:extLst>
          </p:cNvPr>
          <p:cNvPicPr>
            <a:picLocks noChangeAspect="1"/>
          </p:cNvPicPr>
          <p:nvPr/>
        </p:nvPicPr>
        <p:blipFill>
          <a:blip r:embed="rId2"/>
          <a:stretch>
            <a:fillRect/>
          </a:stretch>
        </p:blipFill>
        <p:spPr>
          <a:xfrm>
            <a:off x="263033" y="1451036"/>
            <a:ext cx="6959431" cy="477398"/>
          </a:xfrm>
          <a:prstGeom prst="rect">
            <a:avLst/>
          </a:prstGeom>
        </p:spPr>
      </p:pic>
      <p:graphicFrame>
        <p:nvGraphicFramePr>
          <p:cNvPr id="6" name="Content Placeholder 6">
            <a:extLst>
              <a:ext uri="{FF2B5EF4-FFF2-40B4-BE49-F238E27FC236}">
                <a16:creationId xmlns:a16="http://schemas.microsoft.com/office/drawing/2014/main" id="{EFB365CF-3051-43B0-8F94-84DFE45478AE}"/>
              </a:ext>
            </a:extLst>
          </p:cNvPr>
          <p:cNvGraphicFramePr>
            <a:graphicFrameLocks/>
          </p:cNvGraphicFramePr>
          <p:nvPr>
            <p:extLst>
              <p:ext uri="{D42A27DB-BD31-4B8C-83A1-F6EECF244321}">
                <p14:modId xmlns:p14="http://schemas.microsoft.com/office/powerpoint/2010/main" val="3200480876"/>
              </p:ext>
            </p:extLst>
          </p:nvPr>
        </p:nvGraphicFramePr>
        <p:xfrm>
          <a:off x="263033" y="2026235"/>
          <a:ext cx="6959431" cy="2240280"/>
        </p:xfrm>
        <a:graphic>
          <a:graphicData uri="http://schemas.openxmlformats.org/drawingml/2006/table">
            <a:tbl>
              <a:tblPr firstRow="1" bandRow="1">
                <a:tableStyleId>{5C22544A-7EE6-4342-B048-85BDC9FD1C3A}</a:tableStyleId>
              </a:tblPr>
              <a:tblGrid>
                <a:gridCol w="2113713">
                  <a:extLst>
                    <a:ext uri="{9D8B030D-6E8A-4147-A177-3AD203B41FA5}">
                      <a16:colId xmlns:a16="http://schemas.microsoft.com/office/drawing/2014/main" val="3729139006"/>
                    </a:ext>
                  </a:extLst>
                </a:gridCol>
                <a:gridCol w="4845718">
                  <a:extLst>
                    <a:ext uri="{9D8B030D-6E8A-4147-A177-3AD203B41FA5}">
                      <a16:colId xmlns:a16="http://schemas.microsoft.com/office/drawing/2014/main" val="1988913492"/>
                    </a:ext>
                  </a:extLst>
                </a:gridCol>
              </a:tblGrid>
              <a:tr h="154859">
                <a:tc>
                  <a:txBody>
                    <a:bodyPr/>
                    <a:lstStyle/>
                    <a:p>
                      <a:r>
                        <a:rPr lang="en-US" sz="1100" dirty="0"/>
                        <a:t>Parameter</a:t>
                      </a:r>
                    </a:p>
                  </a:txBody>
                  <a:tcPr/>
                </a:tc>
                <a:tc>
                  <a:txBody>
                    <a:bodyPr/>
                    <a:lstStyle/>
                    <a:p>
                      <a:r>
                        <a:rPr lang="en-US" sz="1100" dirty="0"/>
                        <a:t>Description</a:t>
                      </a:r>
                    </a:p>
                  </a:txBody>
                  <a:tcPr/>
                </a:tc>
                <a:extLst>
                  <a:ext uri="{0D108BD9-81ED-4DB2-BD59-A6C34878D82A}">
                    <a16:rowId xmlns:a16="http://schemas.microsoft.com/office/drawing/2014/main" val="2583676789"/>
                  </a:ext>
                </a:extLst>
              </a:tr>
              <a:tr h="154859">
                <a:tc>
                  <a:txBody>
                    <a:bodyPr/>
                    <a:lstStyle/>
                    <a:p>
                      <a:r>
                        <a:rPr lang="en-US" sz="1100" i="1" dirty="0">
                          <a:solidFill>
                            <a:srgbClr val="000000"/>
                          </a:solidFill>
                        </a:rPr>
                        <a:t>access-list-number</a:t>
                      </a:r>
                    </a:p>
                  </a:txBody>
                  <a:tcPr/>
                </a:tc>
                <a:tc>
                  <a:txBody>
                    <a:bodyPr/>
                    <a:lstStyle/>
                    <a:p>
                      <a:pPr marL="0" indent="0">
                        <a:buFont typeface="Arial" panose="020B0604020202020204" pitchFamily="34" charset="0"/>
                        <a:buNone/>
                      </a:pPr>
                      <a:r>
                        <a:rPr lang="en-US" sz="1100" dirty="0">
                          <a:solidFill>
                            <a:srgbClr val="000000"/>
                          </a:solidFill>
                        </a:rPr>
                        <a:t>Number range is 1 to 99 or 1300 to 1999</a:t>
                      </a:r>
                    </a:p>
                  </a:txBody>
                  <a:tcPr/>
                </a:tc>
                <a:extLst>
                  <a:ext uri="{0D108BD9-81ED-4DB2-BD59-A6C34878D82A}">
                    <a16:rowId xmlns:a16="http://schemas.microsoft.com/office/drawing/2014/main" val="3849654457"/>
                  </a:ext>
                </a:extLst>
              </a:tr>
              <a:tr h="154859">
                <a:tc>
                  <a:txBody>
                    <a:bodyPr/>
                    <a:lstStyle/>
                    <a:p>
                      <a:r>
                        <a:rPr lang="en-US" sz="1100" b="1" dirty="0">
                          <a:solidFill>
                            <a:srgbClr val="000000"/>
                          </a:solidFill>
                        </a:rPr>
                        <a:t>deny</a:t>
                      </a:r>
                    </a:p>
                  </a:txBody>
                  <a:tcPr/>
                </a:tc>
                <a:tc>
                  <a:txBody>
                    <a:bodyPr/>
                    <a:lstStyle/>
                    <a:p>
                      <a:pPr marL="0" indent="0">
                        <a:buFont typeface="Arial" panose="020B0604020202020204" pitchFamily="34" charset="0"/>
                        <a:buNone/>
                      </a:pPr>
                      <a:r>
                        <a:rPr lang="en-US" sz="1100" dirty="0">
                          <a:solidFill>
                            <a:srgbClr val="000000"/>
                          </a:solidFill>
                        </a:rPr>
                        <a:t>Denies access if the condition is matched</a:t>
                      </a:r>
                    </a:p>
                  </a:txBody>
                  <a:tcPr/>
                </a:tc>
                <a:extLst>
                  <a:ext uri="{0D108BD9-81ED-4DB2-BD59-A6C34878D82A}">
                    <a16:rowId xmlns:a16="http://schemas.microsoft.com/office/drawing/2014/main" val="235735172"/>
                  </a:ext>
                </a:extLst>
              </a:tr>
              <a:tr h="154859">
                <a:tc>
                  <a:txBody>
                    <a:bodyPr/>
                    <a:lstStyle/>
                    <a:p>
                      <a:r>
                        <a:rPr lang="en-US" sz="1100" b="1" dirty="0">
                          <a:solidFill>
                            <a:srgbClr val="000000"/>
                          </a:solidFill>
                        </a:rPr>
                        <a:t>permit</a:t>
                      </a:r>
                    </a:p>
                  </a:txBody>
                  <a:tcPr/>
                </a:tc>
                <a:tc>
                  <a:txBody>
                    <a:bodyPr/>
                    <a:lstStyle/>
                    <a:p>
                      <a:pPr marL="0" indent="0">
                        <a:buFont typeface="Arial" panose="020B0604020202020204" pitchFamily="34" charset="0"/>
                        <a:buNone/>
                      </a:pPr>
                      <a:r>
                        <a:rPr lang="en-US" sz="1100" dirty="0">
                          <a:solidFill>
                            <a:srgbClr val="000000"/>
                          </a:solidFill>
                        </a:rPr>
                        <a:t>Permits access if the condition is matched</a:t>
                      </a:r>
                    </a:p>
                  </a:txBody>
                  <a:tcPr/>
                </a:tc>
                <a:extLst>
                  <a:ext uri="{0D108BD9-81ED-4DB2-BD59-A6C34878D82A}">
                    <a16:rowId xmlns:a16="http://schemas.microsoft.com/office/drawing/2014/main" val="354468046"/>
                  </a:ext>
                </a:extLst>
              </a:tr>
              <a:tr h="154859">
                <a:tc>
                  <a:txBody>
                    <a:bodyPr/>
                    <a:lstStyle/>
                    <a:p>
                      <a:r>
                        <a:rPr lang="en-US" sz="1100" b="1" dirty="0">
                          <a:solidFill>
                            <a:srgbClr val="000000"/>
                          </a:solidFill>
                        </a:rPr>
                        <a:t>remark</a:t>
                      </a:r>
                      <a:r>
                        <a:rPr lang="en-US" sz="1100" dirty="0">
                          <a:solidFill>
                            <a:srgbClr val="000000"/>
                          </a:solidFill>
                        </a:rPr>
                        <a:t> </a:t>
                      </a:r>
                      <a:r>
                        <a:rPr lang="en-US" sz="1100" i="1" dirty="0">
                          <a:solidFill>
                            <a:srgbClr val="000000"/>
                          </a:solidFill>
                        </a:rPr>
                        <a:t>text</a:t>
                      </a:r>
                    </a:p>
                  </a:txBody>
                  <a:tcPr/>
                </a:tc>
                <a:tc>
                  <a:txBody>
                    <a:bodyPr/>
                    <a:lstStyle/>
                    <a:p>
                      <a:pPr marL="0" indent="0">
                        <a:buFont typeface="Arial" panose="020B0604020202020204" pitchFamily="34" charset="0"/>
                        <a:buNone/>
                      </a:pPr>
                      <a:r>
                        <a:rPr lang="en-US" sz="1100" dirty="0">
                          <a:solidFill>
                            <a:srgbClr val="000000"/>
                          </a:solidFill>
                        </a:rPr>
                        <a:t>(Optional) text entry for documentation purposes</a:t>
                      </a:r>
                    </a:p>
                  </a:txBody>
                  <a:tcPr/>
                </a:tc>
                <a:extLst>
                  <a:ext uri="{0D108BD9-81ED-4DB2-BD59-A6C34878D82A}">
                    <a16:rowId xmlns:a16="http://schemas.microsoft.com/office/drawing/2014/main" val="1458107787"/>
                  </a:ext>
                </a:extLst>
              </a:tr>
              <a:tr h="154859">
                <a:tc>
                  <a:txBody>
                    <a:bodyPr/>
                    <a:lstStyle/>
                    <a:p>
                      <a:r>
                        <a:rPr lang="en-US" sz="1100" i="1" dirty="0">
                          <a:solidFill>
                            <a:srgbClr val="000000"/>
                          </a:solidFill>
                        </a:rPr>
                        <a:t>source</a:t>
                      </a:r>
                    </a:p>
                  </a:txBody>
                  <a:tcPr/>
                </a:tc>
                <a:tc>
                  <a:txBody>
                    <a:bodyPr/>
                    <a:lstStyle/>
                    <a:p>
                      <a:pPr marL="0" indent="0">
                        <a:buFont typeface="Arial" panose="020B0604020202020204" pitchFamily="34" charset="0"/>
                        <a:buNone/>
                      </a:pPr>
                      <a:r>
                        <a:rPr lang="en-US" sz="1100" dirty="0">
                          <a:solidFill>
                            <a:srgbClr val="000000"/>
                          </a:solidFill>
                        </a:rPr>
                        <a:t>Identifies the source network or host address to filter</a:t>
                      </a:r>
                    </a:p>
                  </a:txBody>
                  <a:tcPr/>
                </a:tc>
                <a:extLst>
                  <a:ext uri="{0D108BD9-81ED-4DB2-BD59-A6C34878D82A}">
                    <a16:rowId xmlns:a16="http://schemas.microsoft.com/office/drawing/2014/main" val="2495454272"/>
                  </a:ext>
                </a:extLst>
              </a:tr>
              <a:tr h="154859">
                <a:tc>
                  <a:txBody>
                    <a:bodyPr/>
                    <a:lstStyle/>
                    <a:p>
                      <a:r>
                        <a:rPr lang="en-US" sz="1100" i="1" dirty="0">
                          <a:solidFill>
                            <a:srgbClr val="000000"/>
                          </a:solidFill>
                        </a:rPr>
                        <a:t>source-wildcard</a:t>
                      </a:r>
                    </a:p>
                  </a:txBody>
                  <a:tcPr/>
                </a:tc>
                <a:tc>
                  <a:txBody>
                    <a:bodyPr/>
                    <a:lstStyle/>
                    <a:p>
                      <a:pPr marL="0" indent="0">
                        <a:buFont typeface="Arial" panose="020B0604020202020204" pitchFamily="34" charset="0"/>
                        <a:buNone/>
                      </a:pPr>
                      <a:r>
                        <a:rPr lang="en-US" sz="1100" dirty="0">
                          <a:solidFill>
                            <a:srgbClr val="000000"/>
                          </a:solidFill>
                        </a:rPr>
                        <a:t>(Optional) 32-bit wildcard mask that is applied to the source</a:t>
                      </a:r>
                    </a:p>
                  </a:txBody>
                  <a:tcPr/>
                </a:tc>
                <a:extLst>
                  <a:ext uri="{0D108BD9-81ED-4DB2-BD59-A6C34878D82A}">
                    <a16:rowId xmlns:a16="http://schemas.microsoft.com/office/drawing/2014/main" val="3519542428"/>
                  </a:ext>
                </a:extLst>
              </a:tr>
              <a:tr h="179708">
                <a:tc>
                  <a:txBody>
                    <a:bodyPr/>
                    <a:lstStyle/>
                    <a:p>
                      <a:r>
                        <a:rPr lang="en-US" sz="1100" b="1" dirty="0">
                          <a:solidFill>
                            <a:srgbClr val="000000"/>
                          </a:solidFill>
                        </a:rPr>
                        <a:t>log</a:t>
                      </a:r>
                    </a:p>
                  </a:txBody>
                  <a:tcPr/>
                </a:tc>
                <a:tc>
                  <a:txBody>
                    <a:bodyPr/>
                    <a:lstStyle/>
                    <a:p>
                      <a:r>
                        <a:rPr lang="en-US" sz="1100" dirty="0">
                          <a:solidFill>
                            <a:srgbClr val="000000"/>
                          </a:solidFill>
                        </a:rPr>
                        <a:t>(Optional) Generates and sends an informational message when the ACE is matched</a:t>
                      </a:r>
                    </a:p>
                  </a:txBody>
                  <a:tcPr/>
                </a:tc>
                <a:extLst>
                  <a:ext uri="{0D108BD9-81ED-4DB2-BD59-A6C34878D82A}">
                    <a16:rowId xmlns:a16="http://schemas.microsoft.com/office/drawing/2014/main" val="2958112365"/>
                  </a:ext>
                </a:extLst>
              </a:tr>
            </a:tbl>
          </a:graphicData>
        </a:graphic>
      </p:graphicFrame>
      <p:pic>
        <p:nvPicPr>
          <p:cNvPr id="7" name="Picture 6">
            <a:extLst>
              <a:ext uri="{FF2B5EF4-FFF2-40B4-BE49-F238E27FC236}">
                <a16:creationId xmlns:a16="http://schemas.microsoft.com/office/drawing/2014/main" id="{8E0E3122-9276-4338-B4BB-FB2436335CF7}"/>
              </a:ext>
            </a:extLst>
          </p:cNvPr>
          <p:cNvPicPr>
            <a:picLocks noChangeAspect="1"/>
          </p:cNvPicPr>
          <p:nvPr/>
        </p:nvPicPr>
        <p:blipFill>
          <a:blip r:embed="rId3"/>
          <a:stretch>
            <a:fillRect/>
          </a:stretch>
        </p:blipFill>
        <p:spPr>
          <a:xfrm>
            <a:off x="7298122" y="1443698"/>
            <a:ext cx="4729013" cy="482290"/>
          </a:xfrm>
          <a:prstGeom prst="rect">
            <a:avLst/>
          </a:prstGeom>
        </p:spPr>
      </p:pic>
      <p:pic>
        <p:nvPicPr>
          <p:cNvPr id="8" name="Picture 7">
            <a:extLst>
              <a:ext uri="{FF2B5EF4-FFF2-40B4-BE49-F238E27FC236}">
                <a16:creationId xmlns:a16="http://schemas.microsoft.com/office/drawing/2014/main" id="{6BAB19BD-BE62-4431-9B95-AA69CECC0A27}"/>
              </a:ext>
            </a:extLst>
          </p:cNvPr>
          <p:cNvPicPr>
            <a:picLocks noChangeAspect="1"/>
          </p:cNvPicPr>
          <p:nvPr/>
        </p:nvPicPr>
        <p:blipFill>
          <a:blip r:embed="rId4"/>
          <a:stretch>
            <a:fillRect/>
          </a:stretch>
        </p:blipFill>
        <p:spPr>
          <a:xfrm>
            <a:off x="7298121" y="1999461"/>
            <a:ext cx="4729013" cy="2267054"/>
          </a:xfrm>
          <a:prstGeom prst="rect">
            <a:avLst/>
          </a:prstGeom>
        </p:spPr>
      </p:pic>
      <p:sp>
        <p:nvSpPr>
          <p:cNvPr id="4" name="Rectangle 3"/>
          <p:cNvSpPr/>
          <p:nvPr/>
        </p:nvSpPr>
        <p:spPr>
          <a:xfrm>
            <a:off x="6099142" y="181703"/>
            <a:ext cx="6096000" cy="646331"/>
          </a:xfrm>
          <a:prstGeom prst="rect">
            <a:avLst/>
          </a:prstGeom>
        </p:spPr>
        <p:txBody>
          <a:bodyPr>
            <a:spAutoFit/>
          </a:bodyPr>
          <a:lstStyle/>
          <a:p>
            <a:pPr algn="ctr"/>
            <a:r>
              <a:rPr lang="en-US" i="1" dirty="0">
                <a:solidFill>
                  <a:srgbClr val="0070C0"/>
                </a:solidFill>
              </a:rPr>
              <a:t>Use the </a:t>
            </a:r>
            <a:r>
              <a:rPr lang="en-US" b="1" i="1" dirty="0">
                <a:solidFill>
                  <a:srgbClr val="0070C0"/>
                </a:solidFill>
              </a:rPr>
              <a:t>no access-list</a:t>
            </a:r>
            <a:r>
              <a:rPr lang="en-US" i="1" dirty="0">
                <a:solidFill>
                  <a:srgbClr val="0070C0"/>
                </a:solidFill>
              </a:rPr>
              <a:t> access-list-number global configuration command to remove a numbered standard ACL.</a:t>
            </a:r>
          </a:p>
        </p:txBody>
      </p:sp>
      <p:sp>
        <p:nvSpPr>
          <p:cNvPr id="10" name="Title 1"/>
          <p:cNvSpPr txBox="1">
            <a:spLocks/>
          </p:cNvSpPr>
          <p:nvPr/>
        </p:nvSpPr>
        <p:spPr>
          <a:xfrm>
            <a:off x="333337" y="184733"/>
            <a:ext cx="5196606" cy="729667"/>
          </a:xfrm>
          <a:prstGeom prst="rect">
            <a:avLst/>
          </a:prstGeom>
        </p:spPr>
        <p:txBody>
          <a:bodyPr vert="horz" lIns="91440" tIns="45720" rIns="91440" bIns="45720" rtlCol="0" anchor="ctr">
            <a:normAutofit fontScale="85000" lnSpcReduction="1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3200" dirty="0">
                <a:solidFill>
                  <a:schemeClr val="accent1">
                    <a:lumMod val="50000"/>
                  </a:schemeClr>
                </a:solidFill>
              </a:rPr>
              <a:t>ACL Configurations – Standard ACL</a:t>
            </a:r>
            <a:endParaRPr lang="en-GB" sz="3200" dirty="0"/>
          </a:p>
        </p:txBody>
      </p:sp>
    </p:spTree>
    <p:extLst>
      <p:ext uri="{BB962C8B-B14F-4D97-AF65-F5344CB8AC3E}">
        <p14:creationId xmlns:p14="http://schemas.microsoft.com/office/powerpoint/2010/main" val="233691913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70808" y="1261018"/>
            <a:ext cx="11688443" cy="4394918"/>
          </a:xfrm>
        </p:spPr>
        <p:txBody>
          <a:bodyPr>
            <a:noAutofit/>
          </a:bodyPr>
          <a:lstStyle/>
          <a:p>
            <a:pPr marL="0" indent="0" algn="just">
              <a:buNone/>
            </a:pPr>
            <a:r>
              <a:rPr lang="en-US" sz="1800" dirty="0">
                <a:solidFill>
                  <a:srgbClr val="000000"/>
                </a:solidFill>
              </a:rPr>
              <a:t>To APPLY </a:t>
            </a:r>
            <a:r>
              <a:rPr lang="en-US" sz="1800" b="1" dirty="0">
                <a:solidFill>
                  <a:srgbClr val="000000"/>
                </a:solidFill>
              </a:rPr>
              <a:t>ACL</a:t>
            </a:r>
          </a:p>
          <a:p>
            <a:pPr algn="just">
              <a:buFont typeface="Wingdings" panose="05000000000000000000" pitchFamily="2" charset="2"/>
              <a:buChar char="§"/>
            </a:pPr>
            <a:r>
              <a:rPr lang="en-US" sz="1800" dirty="0">
                <a:solidFill>
                  <a:srgbClr val="000000"/>
                </a:solidFill>
              </a:rPr>
              <a:t>After a standard IPv4 ACL is configured, it must be linked to an interface or feature. </a:t>
            </a:r>
          </a:p>
          <a:p>
            <a:pPr algn="just">
              <a:buFont typeface="Wingdings" panose="05000000000000000000" pitchFamily="2" charset="2"/>
              <a:buChar char="§"/>
            </a:pPr>
            <a:r>
              <a:rPr lang="en-US" sz="1800" dirty="0">
                <a:solidFill>
                  <a:srgbClr val="000000"/>
                </a:solidFill>
              </a:rPr>
              <a:t>The </a:t>
            </a:r>
            <a:r>
              <a:rPr lang="en-US" sz="1800" b="1" dirty="0" err="1">
                <a:solidFill>
                  <a:srgbClr val="000000"/>
                </a:solidFill>
              </a:rPr>
              <a:t>ip</a:t>
            </a:r>
            <a:r>
              <a:rPr lang="en-US" sz="1800" b="1" dirty="0">
                <a:solidFill>
                  <a:srgbClr val="000000"/>
                </a:solidFill>
              </a:rPr>
              <a:t> access-group </a:t>
            </a:r>
            <a:r>
              <a:rPr lang="en-US" sz="1800" dirty="0">
                <a:solidFill>
                  <a:srgbClr val="000000"/>
                </a:solidFill>
              </a:rPr>
              <a:t>command is used to bind a numbered or named standard IPv4 ACL to an interface.</a:t>
            </a:r>
          </a:p>
          <a:p>
            <a:pPr algn="just">
              <a:buFont typeface="Wingdings" panose="05000000000000000000" pitchFamily="2" charset="2"/>
              <a:buChar char="§"/>
            </a:pPr>
            <a:r>
              <a:rPr lang="en-US" sz="1800" dirty="0">
                <a:solidFill>
                  <a:srgbClr val="000000"/>
                </a:solidFill>
              </a:rPr>
              <a:t>To remove an ACL from an interface, first enter the </a:t>
            </a:r>
            <a:r>
              <a:rPr lang="en-US" sz="1800" b="1" dirty="0">
                <a:solidFill>
                  <a:srgbClr val="000000"/>
                </a:solidFill>
              </a:rPr>
              <a:t>no </a:t>
            </a:r>
            <a:r>
              <a:rPr lang="en-US" sz="1800" b="1" dirty="0" err="1">
                <a:solidFill>
                  <a:srgbClr val="000000"/>
                </a:solidFill>
              </a:rPr>
              <a:t>ip</a:t>
            </a:r>
            <a:r>
              <a:rPr lang="en-US" sz="1800" b="1" dirty="0">
                <a:solidFill>
                  <a:srgbClr val="000000"/>
                </a:solidFill>
              </a:rPr>
              <a:t> access-group</a:t>
            </a:r>
            <a:r>
              <a:rPr lang="en-US" sz="1800" dirty="0">
                <a:solidFill>
                  <a:srgbClr val="000000"/>
                </a:solidFill>
              </a:rPr>
              <a:t> interface configuration command.</a:t>
            </a:r>
          </a:p>
        </p:txBody>
      </p:sp>
      <p:pic>
        <p:nvPicPr>
          <p:cNvPr id="9" name="Picture 8">
            <a:extLst>
              <a:ext uri="{FF2B5EF4-FFF2-40B4-BE49-F238E27FC236}">
                <a16:creationId xmlns:a16="http://schemas.microsoft.com/office/drawing/2014/main" id="{692FA57B-9025-4585-B6D2-DA6187D4273E}"/>
              </a:ext>
            </a:extLst>
          </p:cNvPr>
          <p:cNvPicPr>
            <a:picLocks noChangeAspect="1"/>
          </p:cNvPicPr>
          <p:nvPr/>
        </p:nvPicPr>
        <p:blipFill>
          <a:blip r:embed="rId2"/>
          <a:stretch>
            <a:fillRect/>
          </a:stretch>
        </p:blipFill>
        <p:spPr>
          <a:xfrm>
            <a:off x="609600" y="2823312"/>
            <a:ext cx="10437440" cy="356703"/>
          </a:xfrm>
          <a:prstGeom prst="rect">
            <a:avLst/>
          </a:prstGeom>
        </p:spPr>
      </p:pic>
      <p:sp>
        <p:nvSpPr>
          <p:cNvPr id="6" name="Title 1"/>
          <p:cNvSpPr txBox="1">
            <a:spLocks/>
          </p:cNvSpPr>
          <p:nvPr/>
        </p:nvSpPr>
        <p:spPr>
          <a:xfrm>
            <a:off x="333337" y="184733"/>
            <a:ext cx="5196606" cy="729667"/>
          </a:xfrm>
          <a:prstGeom prst="rect">
            <a:avLst/>
          </a:prstGeom>
        </p:spPr>
        <p:txBody>
          <a:bodyPr vert="horz" lIns="91440" tIns="45720" rIns="91440" bIns="45720" rtlCol="0" anchor="ctr">
            <a:normAutofit fontScale="85000" lnSpcReduction="1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3200" dirty="0">
                <a:solidFill>
                  <a:schemeClr val="accent1">
                    <a:lumMod val="50000"/>
                  </a:schemeClr>
                </a:solidFill>
              </a:rPr>
              <a:t>ACL Configurations – Standard ACL</a:t>
            </a:r>
            <a:endParaRPr lang="en-GB" sz="3200" dirty="0"/>
          </a:p>
        </p:txBody>
      </p:sp>
    </p:spTree>
    <p:extLst>
      <p:ext uri="{BB962C8B-B14F-4D97-AF65-F5344CB8AC3E}">
        <p14:creationId xmlns:p14="http://schemas.microsoft.com/office/powerpoint/2010/main" val="251581843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70805" y="948135"/>
            <a:ext cx="11688443" cy="4394918"/>
          </a:xfrm>
        </p:spPr>
        <p:txBody>
          <a:bodyPr>
            <a:noAutofit/>
          </a:bodyPr>
          <a:lstStyle/>
          <a:p>
            <a:pPr marL="0" indent="0" algn="just">
              <a:buNone/>
            </a:pPr>
            <a:r>
              <a:rPr lang="en-US" sz="1800" dirty="0">
                <a:solidFill>
                  <a:srgbClr val="000000"/>
                </a:solidFill>
              </a:rPr>
              <a:t>Example: </a:t>
            </a:r>
          </a:p>
          <a:p>
            <a:pPr algn="just">
              <a:buFont typeface="Wingdings" panose="05000000000000000000" pitchFamily="2" charset="2"/>
              <a:buChar char="v"/>
            </a:pPr>
            <a:r>
              <a:rPr lang="en-US" sz="1800" dirty="0">
                <a:solidFill>
                  <a:srgbClr val="000000"/>
                </a:solidFill>
              </a:rPr>
              <a:t>The example ACL </a:t>
            </a:r>
            <a:r>
              <a:rPr lang="en-US" sz="1800" b="1" i="1" dirty="0">
                <a:solidFill>
                  <a:srgbClr val="0070C0"/>
                </a:solidFill>
              </a:rPr>
              <a:t>permits traffic from host 192.168.10.10 and all hosts on the 192.168.20.0/24 network out interface serial 0/1/0 on router R1</a:t>
            </a:r>
            <a:r>
              <a:rPr lang="en-US" sz="1800" dirty="0">
                <a:solidFill>
                  <a:srgbClr val="000000"/>
                </a:solidFill>
              </a:rPr>
              <a:t>.</a:t>
            </a:r>
          </a:p>
          <a:p>
            <a:pPr algn="just">
              <a:buFont typeface="Wingdings" panose="05000000000000000000" pitchFamily="2" charset="2"/>
              <a:buChar char="v"/>
            </a:pPr>
            <a:r>
              <a:rPr lang="en-US" sz="1800" b="1" dirty="0">
                <a:solidFill>
                  <a:srgbClr val="000000"/>
                </a:solidFill>
              </a:rPr>
              <a:t>show running-</a:t>
            </a:r>
            <a:r>
              <a:rPr lang="en-US" sz="1800" b="1" dirty="0" err="1">
                <a:solidFill>
                  <a:srgbClr val="000000"/>
                </a:solidFill>
              </a:rPr>
              <a:t>config</a:t>
            </a:r>
            <a:r>
              <a:rPr lang="en-US" sz="1800" dirty="0">
                <a:solidFill>
                  <a:srgbClr val="000000"/>
                </a:solidFill>
              </a:rPr>
              <a:t> review the ACL</a:t>
            </a:r>
          </a:p>
          <a:p>
            <a:pPr algn="just">
              <a:buFont typeface="Wingdings" panose="05000000000000000000" pitchFamily="2" charset="2"/>
              <a:buChar char="v"/>
            </a:pPr>
            <a:r>
              <a:rPr lang="en-US" sz="1800" b="1" dirty="0">
                <a:solidFill>
                  <a:srgbClr val="000000"/>
                </a:solidFill>
              </a:rPr>
              <a:t>show </a:t>
            </a:r>
            <a:r>
              <a:rPr lang="en-US" sz="1800" b="1" dirty="0" err="1">
                <a:solidFill>
                  <a:srgbClr val="000000"/>
                </a:solidFill>
              </a:rPr>
              <a:t>ip</a:t>
            </a:r>
            <a:r>
              <a:rPr lang="en-US" sz="1800" b="1" dirty="0">
                <a:solidFill>
                  <a:srgbClr val="000000"/>
                </a:solidFill>
              </a:rPr>
              <a:t> interface</a:t>
            </a:r>
            <a:r>
              <a:rPr lang="en-US" sz="1800" dirty="0">
                <a:solidFill>
                  <a:srgbClr val="000000"/>
                </a:solidFill>
              </a:rPr>
              <a:t> verify if applied in interface</a:t>
            </a:r>
          </a:p>
          <a:p>
            <a:pPr algn="just">
              <a:buFont typeface="Wingdings" panose="05000000000000000000" pitchFamily="2" charset="2"/>
              <a:buChar char="v"/>
            </a:pPr>
            <a:endParaRPr lang="en-US" sz="1800" dirty="0">
              <a:solidFill>
                <a:srgbClr val="000000"/>
              </a:solidFill>
            </a:endParaRPr>
          </a:p>
          <a:p>
            <a:pPr marL="0" indent="0" algn="just">
              <a:buNone/>
            </a:pPr>
            <a:endParaRPr lang="en-US" sz="1800" b="1" dirty="0">
              <a:solidFill>
                <a:srgbClr val="000000"/>
              </a:solidFill>
            </a:endParaRPr>
          </a:p>
        </p:txBody>
      </p:sp>
      <p:pic>
        <p:nvPicPr>
          <p:cNvPr id="5" name="Picture 4">
            <a:extLst>
              <a:ext uri="{FF2B5EF4-FFF2-40B4-BE49-F238E27FC236}">
                <a16:creationId xmlns:a16="http://schemas.microsoft.com/office/drawing/2014/main" id="{027E777A-E04F-4E17-A0A0-85FD442E63AD}"/>
              </a:ext>
            </a:extLst>
          </p:cNvPr>
          <p:cNvPicPr>
            <a:picLocks noChangeAspect="1"/>
          </p:cNvPicPr>
          <p:nvPr/>
        </p:nvPicPr>
        <p:blipFill>
          <a:blip r:embed="rId2"/>
          <a:stretch>
            <a:fillRect/>
          </a:stretch>
        </p:blipFill>
        <p:spPr>
          <a:xfrm>
            <a:off x="5382225" y="2104187"/>
            <a:ext cx="6677026" cy="1216747"/>
          </a:xfrm>
          <a:prstGeom prst="rect">
            <a:avLst/>
          </a:prstGeom>
        </p:spPr>
      </p:pic>
      <p:pic>
        <p:nvPicPr>
          <p:cNvPr id="6" name="Picture 5">
            <a:extLst>
              <a:ext uri="{FF2B5EF4-FFF2-40B4-BE49-F238E27FC236}">
                <a16:creationId xmlns:a16="http://schemas.microsoft.com/office/drawing/2014/main" id="{A88427D7-A763-4EF7-89B7-4F1C0DF2B8B0}"/>
              </a:ext>
            </a:extLst>
          </p:cNvPr>
          <p:cNvPicPr>
            <a:picLocks noChangeAspect="1"/>
          </p:cNvPicPr>
          <p:nvPr/>
        </p:nvPicPr>
        <p:blipFill>
          <a:blip r:embed="rId3"/>
          <a:stretch>
            <a:fillRect/>
          </a:stretch>
        </p:blipFill>
        <p:spPr>
          <a:xfrm>
            <a:off x="5382223" y="3354669"/>
            <a:ext cx="6677025" cy="1371600"/>
          </a:xfrm>
          <a:prstGeom prst="rect">
            <a:avLst/>
          </a:prstGeom>
        </p:spPr>
      </p:pic>
      <p:pic>
        <p:nvPicPr>
          <p:cNvPr id="7" name="Picture 6">
            <a:extLst>
              <a:ext uri="{FF2B5EF4-FFF2-40B4-BE49-F238E27FC236}">
                <a16:creationId xmlns:a16="http://schemas.microsoft.com/office/drawing/2014/main" id="{C932DA31-2E65-4351-92F5-7493ED225271}"/>
              </a:ext>
            </a:extLst>
          </p:cNvPr>
          <p:cNvPicPr>
            <a:picLocks noChangeAspect="1"/>
          </p:cNvPicPr>
          <p:nvPr/>
        </p:nvPicPr>
        <p:blipFill>
          <a:blip r:embed="rId4"/>
          <a:stretch>
            <a:fillRect/>
          </a:stretch>
        </p:blipFill>
        <p:spPr>
          <a:xfrm>
            <a:off x="5382223" y="4760004"/>
            <a:ext cx="6677025" cy="808429"/>
          </a:xfrm>
          <a:prstGeom prst="rect">
            <a:avLst/>
          </a:prstGeom>
        </p:spPr>
      </p:pic>
      <p:pic>
        <p:nvPicPr>
          <p:cNvPr id="8" name="Picture 7">
            <a:extLst>
              <a:ext uri="{FF2B5EF4-FFF2-40B4-BE49-F238E27FC236}">
                <a16:creationId xmlns:a16="http://schemas.microsoft.com/office/drawing/2014/main" id="{28A68DF9-1F96-422F-8B08-68EA939D591C}"/>
              </a:ext>
            </a:extLst>
          </p:cNvPr>
          <p:cNvPicPr>
            <a:picLocks noChangeAspect="1"/>
          </p:cNvPicPr>
          <p:nvPr/>
        </p:nvPicPr>
        <p:blipFill>
          <a:blip r:embed="rId5"/>
          <a:stretch>
            <a:fillRect/>
          </a:stretch>
        </p:blipFill>
        <p:spPr>
          <a:xfrm>
            <a:off x="702209" y="3005802"/>
            <a:ext cx="4105275" cy="1200150"/>
          </a:xfrm>
          <a:prstGeom prst="rect">
            <a:avLst/>
          </a:prstGeom>
        </p:spPr>
      </p:pic>
      <p:pic>
        <p:nvPicPr>
          <p:cNvPr id="10" name="Picture 9">
            <a:extLst>
              <a:ext uri="{FF2B5EF4-FFF2-40B4-BE49-F238E27FC236}">
                <a16:creationId xmlns:a16="http://schemas.microsoft.com/office/drawing/2014/main" id="{C65E2276-B899-430E-9720-D50937A8E086}"/>
              </a:ext>
            </a:extLst>
          </p:cNvPr>
          <p:cNvPicPr>
            <a:picLocks noChangeAspect="1"/>
          </p:cNvPicPr>
          <p:nvPr/>
        </p:nvPicPr>
        <p:blipFill>
          <a:blip r:embed="rId6"/>
          <a:stretch>
            <a:fillRect/>
          </a:stretch>
        </p:blipFill>
        <p:spPr>
          <a:xfrm>
            <a:off x="702209" y="4434958"/>
            <a:ext cx="4086225" cy="1133475"/>
          </a:xfrm>
          <a:prstGeom prst="rect">
            <a:avLst/>
          </a:prstGeom>
        </p:spPr>
      </p:pic>
      <p:sp>
        <p:nvSpPr>
          <p:cNvPr id="11" name="Title 1"/>
          <p:cNvSpPr txBox="1">
            <a:spLocks/>
          </p:cNvSpPr>
          <p:nvPr/>
        </p:nvSpPr>
        <p:spPr>
          <a:xfrm>
            <a:off x="333336" y="184733"/>
            <a:ext cx="6932101" cy="729667"/>
          </a:xfrm>
          <a:prstGeom prst="rect">
            <a:avLst/>
          </a:prstGeom>
        </p:spPr>
        <p:txBody>
          <a:bodyPr vert="horz" lIns="91440" tIns="45720" rIns="91440" bIns="45720" rtlCol="0" anchor="ctr">
            <a:normAutofit fontScale="85000" lnSpcReduction="1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3200" dirty="0">
                <a:solidFill>
                  <a:schemeClr val="accent1">
                    <a:lumMod val="50000"/>
                  </a:schemeClr>
                </a:solidFill>
              </a:rPr>
              <a:t>ACL Configurations – Standard Numbered ACL</a:t>
            </a:r>
            <a:endParaRPr lang="en-GB" sz="3200" dirty="0"/>
          </a:p>
        </p:txBody>
      </p:sp>
    </p:spTree>
    <p:extLst>
      <p:ext uri="{BB962C8B-B14F-4D97-AF65-F5344CB8AC3E}">
        <p14:creationId xmlns:p14="http://schemas.microsoft.com/office/powerpoint/2010/main" val="155711098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33336" y="914400"/>
            <a:ext cx="11688443" cy="4394918"/>
          </a:xfrm>
        </p:spPr>
        <p:txBody>
          <a:bodyPr>
            <a:noAutofit/>
          </a:bodyPr>
          <a:lstStyle/>
          <a:p>
            <a:pPr marL="0" indent="0" algn="just">
              <a:buNone/>
            </a:pPr>
            <a:r>
              <a:rPr lang="en-US" sz="1800" dirty="0">
                <a:solidFill>
                  <a:srgbClr val="000000"/>
                </a:solidFill>
              </a:rPr>
              <a:t>Example: </a:t>
            </a:r>
          </a:p>
          <a:p>
            <a:pPr algn="just">
              <a:buFont typeface="Wingdings" panose="05000000000000000000" pitchFamily="2" charset="2"/>
              <a:buChar char="v"/>
            </a:pPr>
            <a:r>
              <a:rPr lang="en-US" sz="1800" dirty="0">
                <a:solidFill>
                  <a:srgbClr val="000000"/>
                </a:solidFill>
              </a:rPr>
              <a:t>The example ACL permits traffic from host 192.168.10.10 and all hosts on the 192.168.20.0/24 network out interface serial 0/1/0 on router R1.</a:t>
            </a:r>
          </a:p>
          <a:p>
            <a:pPr algn="just">
              <a:buFont typeface="Wingdings" panose="05000000000000000000" pitchFamily="2" charset="2"/>
              <a:buChar char="v"/>
            </a:pPr>
            <a:r>
              <a:rPr lang="en-US" sz="1800" b="1" dirty="0">
                <a:solidFill>
                  <a:srgbClr val="000000"/>
                </a:solidFill>
              </a:rPr>
              <a:t>show access-list</a:t>
            </a:r>
            <a:r>
              <a:rPr lang="en-US" sz="1800" dirty="0">
                <a:solidFill>
                  <a:srgbClr val="000000"/>
                </a:solidFill>
              </a:rPr>
              <a:t> review the ACL</a:t>
            </a:r>
          </a:p>
          <a:p>
            <a:pPr algn="just">
              <a:buFont typeface="Wingdings" panose="05000000000000000000" pitchFamily="2" charset="2"/>
              <a:buChar char="v"/>
            </a:pPr>
            <a:r>
              <a:rPr lang="en-US" sz="1800" b="1" dirty="0">
                <a:solidFill>
                  <a:srgbClr val="000000"/>
                </a:solidFill>
              </a:rPr>
              <a:t>show </a:t>
            </a:r>
            <a:r>
              <a:rPr lang="en-US" sz="1800" b="1" dirty="0" err="1">
                <a:solidFill>
                  <a:srgbClr val="000000"/>
                </a:solidFill>
              </a:rPr>
              <a:t>ip</a:t>
            </a:r>
            <a:r>
              <a:rPr lang="en-US" sz="1800" b="1" dirty="0">
                <a:solidFill>
                  <a:srgbClr val="000000"/>
                </a:solidFill>
              </a:rPr>
              <a:t> interface</a:t>
            </a:r>
            <a:r>
              <a:rPr lang="en-US" sz="1800" dirty="0">
                <a:solidFill>
                  <a:srgbClr val="000000"/>
                </a:solidFill>
              </a:rPr>
              <a:t> to verify the ACL is applied to the interface.</a:t>
            </a:r>
          </a:p>
          <a:p>
            <a:pPr algn="just">
              <a:buFont typeface="Wingdings" panose="05000000000000000000" pitchFamily="2" charset="2"/>
              <a:buChar char="v"/>
            </a:pPr>
            <a:endParaRPr lang="en-US" sz="1800" dirty="0">
              <a:solidFill>
                <a:srgbClr val="000000"/>
              </a:solidFill>
            </a:endParaRPr>
          </a:p>
          <a:p>
            <a:pPr algn="just">
              <a:buFont typeface="Wingdings" panose="05000000000000000000" pitchFamily="2" charset="2"/>
              <a:buChar char="v"/>
            </a:pPr>
            <a:endParaRPr lang="en-US" sz="1800" dirty="0">
              <a:solidFill>
                <a:srgbClr val="000000"/>
              </a:solidFill>
            </a:endParaRPr>
          </a:p>
          <a:p>
            <a:pPr marL="0" indent="0" algn="just">
              <a:buNone/>
            </a:pPr>
            <a:endParaRPr lang="en-US" sz="1800" b="1" dirty="0">
              <a:solidFill>
                <a:srgbClr val="000000"/>
              </a:solidFill>
            </a:endParaRPr>
          </a:p>
        </p:txBody>
      </p:sp>
      <p:pic>
        <p:nvPicPr>
          <p:cNvPr id="9" name="Picture 8">
            <a:extLst>
              <a:ext uri="{FF2B5EF4-FFF2-40B4-BE49-F238E27FC236}">
                <a16:creationId xmlns:a16="http://schemas.microsoft.com/office/drawing/2014/main" id="{A5B847BE-4303-4C84-B954-03A849734554}"/>
              </a:ext>
            </a:extLst>
          </p:cNvPr>
          <p:cNvPicPr>
            <a:picLocks noChangeAspect="1"/>
          </p:cNvPicPr>
          <p:nvPr/>
        </p:nvPicPr>
        <p:blipFill>
          <a:blip r:embed="rId2"/>
          <a:stretch>
            <a:fillRect/>
          </a:stretch>
        </p:blipFill>
        <p:spPr>
          <a:xfrm>
            <a:off x="6838690" y="3458477"/>
            <a:ext cx="5267156" cy="1154292"/>
          </a:xfrm>
          <a:prstGeom prst="rect">
            <a:avLst/>
          </a:prstGeom>
        </p:spPr>
      </p:pic>
      <p:pic>
        <p:nvPicPr>
          <p:cNvPr id="11" name="Picture 10">
            <a:extLst>
              <a:ext uri="{FF2B5EF4-FFF2-40B4-BE49-F238E27FC236}">
                <a16:creationId xmlns:a16="http://schemas.microsoft.com/office/drawing/2014/main" id="{91B7D8A3-A922-4F88-A5D3-7B12DD42B042}"/>
              </a:ext>
            </a:extLst>
          </p:cNvPr>
          <p:cNvPicPr>
            <a:picLocks noChangeAspect="1"/>
          </p:cNvPicPr>
          <p:nvPr/>
        </p:nvPicPr>
        <p:blipFill>
          <a:blip r:embed="rId3"/>
          <a:stretch>
            <a:fillRect/>
          </a:stretch>
        </p:blipFill>
        <p:spPr>
          <a:xfrm>
            <a:off x="6834584" y="1949402"/>
            <a:ext cx="5271261" cy="1462350"/>
          </a:xfrm>
          <a:prstGeom prst="rect">
            <a:avLst/>
          </a:prstGeom>
        </p:spPr>
      </p:pic>
      <p:pic>
        <p:nvPicPr>
          <p:cNvPr id="12" name="Picture 11">
            <a:extLst>
              <a:ext uri="{FF2B5EF4-FFF2-40B4-BE49-F238E27FC236}">
                <a16:creationId xmlns:a16="http://schemas.microsoft.com/office/drawing/2014/main" id="{451FB69C-E0E2-4DFE-B95D-FC8FC384EE32}"/>
              </a:ext>
            </a:extLst>
          </p:cNvPr>
          <p:cNvPicPr>
            <a:picLocks noChangeAspect="1"/>
          </p:cNvPicPr>
          <p:nvPr/>
        </p:nvPicPr>
        <p:blipFill>
          <a:blip r:embed="rId4"/>
          <a:stretch>
            <a:fillRect/>
          </a:stretch>
        </p:blipFill>
        <p:spPr>
          <a:xfrm>
            <a:off x="6834584" y="4659494"/>
            <a:ext cx="5271261" cy="972808"/>
          </a:xfrm>
          <a:prstGeom prst="rect">
            <a:avLst/>
          </a:prstGeom>
        </p:spPr>
      </p:pic>
      <p:pic>
        <p:nvPicPr>
          <p:cNvPr id="13" name="Picture 12">
            <a:extLst>
              <a:ext uri="{FF2B5EF4-FFF2-40B4-BE49-F238E27FC236}">
                <a16:creationId xmlns:a16="http://schemas.microsoft.com/office/drawing/2014/main" id="{4FBB887C-E25C-41B5-ABEC-EC94D2BBF135}"/>
              </a:ext>
            </a:extLst>
          </p:cNvPr>
          <p:cNvPicPr>
            <a:picLocks noChangeAspect="1"/>
          </p:cNvPicPr>
          <p:nvPr/>
        </p:nvPicPr>
        <p:blipFill>
          <a:blip r:embed="rId5"/>
          <a:stretch>
            <a:fillRect/>
          </a:stretch>
        </p:blipFill>
        <p:spPr>
          <a:xfrm>
            <a:off x="395690" y="2680577"/>
            <a:ext cx="3385805" cy="1795378"/>
          </a:xfrm>
          <a:prstGeom prst="rect">
            <a:avLst/>
          </a:prstGeom>
        </p:spPr>
      </p:pic>
      <p:pic>
        <p:nvPicPr>
          <p:cNvPr id="14" name="Picture 13">
            <a:extLst>
              <a:ext uri="{FF2B5EF4-FFF2-40B4-BE49-F238E27FC236}">
                <a16:creationId xmlns:a16="http://schemas.microsoft.com/office/drawing/2014/main" id="{CEABDCFD-A6AD-43BA-95A3-2D8D6A3F42F8}"/>
              </a:ext>
            </a:extLst>
          </p:cNvPr>
          <p:cNvPicPr>
            <a:picLocks noChangeAspect="1"/>
          </p:cNvPicPr>
          <p:nvPr/>
        </p:nvPicPr>
        <p:blipFill>
          <a:blip r:embed="rId6"/>
          <a:stretch>
            <a:fillRect/>
          </a:stretch>
        </p:blipFill>
        <p:spPr>
          <a:xfrm>
            <a:off x="3117712" y="4572000"/>
            <a:ext cx="3670277" cy="1060302"/>
          </a:xfrm>
          <a:prstGeom prst="rect">
            <a:avLst/>
          </a:prstGeom>
        </p:spPr>
      </p:pic>
      <p:sp>
        <p:nvSpPr>
          <p:cNvPr id="10" name="Title 1"/>
          <p:cNvSpPr txBox="1">
            <a:spLocks/>
          </p:cNvSpPr>
          <p:nvPr/>
        </p:nvSpPr>
        <p:spPr>
          <a:xfrm>
            <a:off x="333336" y="184733"/>
            <a:ext cx="6073683" cy="729667"/>
          </a:xfrm>
          <a:prstGeom prst="rect">
            <a:avLst/>
          </a:prstGeom>
        </p:spPr>
        <p:txBody>
          <a:bodyPr vert="horz" lIns="91440" tIns="45720" rIns="91440" bIns="45720" rtlCol="0" anchor="ctr">
            <a:normAutofit fontScale="85000" lnSpcReduction="1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3200" dirty="0">
                <a:solidFill>
                  <a:schemeClr val="accent1">
                    <a:lumMod val="50000"/>
                  </a:schemeClr>
                </a:solidFill>
              </a:rPr>
              <a:t>ACL Configurations – Standard Named ACL</a:t>
            </a:r>
            <a:endParaRPr lang="en-GB" sz="3200" dirty="0"/>
          </a:p>
        </p:txBody>
      </p:sp>
    </p:spTree>
    <p:extLst>
      <p:ext uri="{BB962C8B-B14F-4D97-AF65-F5344CB8AC3E}">
        <p14:creationId xmlns:p14="http://schemas.microsoft.com/office/powerpoint/2010/main" val="361854293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77029" y="1030863"/>
            <a:ext cx="8126269" cy="4394918"/>
          </a:xfrm>
        </p:spPr>
        <p:txBody>
          <a:bodyPr>
            <a:noAutofit/>
          </a:bodyPr>
          <a:lstStyle/>
          <a:p>
            <a:pPr marL="73025" indent="0" algn="just">
              <a:buNone/>
            </a:pPr>
            <a:r>
              <a:rPr lang="en-US" sz="1800" dirty="0">
                <a:solidFill>
                  <a:srgbClr val="000000"/>
                </a:solidFill>
              </a:rPr>
              <a:t>After an ACL is configured, it may need to be modified. ACLs with multiple ACEs can be complex to configure. Sometimes the configured ACE does not yield the expected behaviors. </a:t>
            </a:r>
          </a:p>
          <a:p>
            <a:pPr marL="73025" indent="0" algn="just">
              <a:buNone/>
            </a:pPr>
            <a:r>
              <a:rPr lang="en-US" sz="1800" dirty="0">
                <a:solidFill>
                  <a:srgbClr val="000000"/>
                </a:solidFill>
              </a:rPr>
              <a:t>There are two methods to use when modifying an ACL:</a:t>
            </a:r>
          </a:p>
          <a:p>
            <a:pPr marL="358775" lvl="1" algn="just">
              <a:buFont typeface="Wingdings" panose="05000000000000000000" pitchFamily="2" charset="2"/>
              <a:buChar char="Ø"/>
            </a:pPr>
            <a:r>
              <a:rPr lang="en-US" sz="1800" b="1" dirty="0">
                <a:solidFill>
                  <a:srgbClr val="000000"/>
                </a:solidFill>
              </a:rPr>
              <a:t>Use a text editor</a:t>
            </a:r>
          </a:p>
          <a:p>
            <a:pPr marL="358775" indent="-285750" algn="just">
              <a:buFont typeface="Wingdings" panose="05000000000000000000" pitchFamily="2" charset="2"/>
              <a:buChar char="§"/>
            </a:pPr>
            <a:r>
              <a:rPr lang="en-US" sz="1800" dirty="0">
                <a:solidFill>
                  <a:srgbClr val="000000"/>
                </a:solidFill>
              </a:rPr>
              <a:t>ACLs with multiple ACEs should be created in a text editor. </a:t>
            </a:r>
          </a:p>
          <a:p>
            <a:pPr marL="358775" indent="-285750" algn="just">
              <a:buFont typeface="Wingdings" panose="05000000000000000000" pitchFamily="2" charset="2"/>
              <a:buChar char="§"/>
            </a:pPr>
            <a:r>
              <a:rPr lang="en-US" sz="1800" dirty="0">
                <a:solidFill>
                  <a:srgbClr val="000000"/>
                </a:solidFill>
              </a:rPr>
              <a:t>This allows you to plan the required ACEs, create the ACL, and then paste it into the router interface. </a:t>
            </a:r>
          </a:p>
          <a:p>
            <a:pPr marL="358775" indent="-285750" algn="just">
              <a:buFont typeface="Wingdings" panose="05000000000000000000" pitchFamily="2" charset="2"/>
              <a:buChar char="§"/>
            </a:pPr>
            <a:r>
              <a:rPr lang="en-US" sz="1800" dirty="0">
                <a:solidFill>
                  <a:srgbClr val="000000"/>
                </a:solidFill>
              </a:rPr>
              <a:t>It also simplifies the tasks to edit and fix an ACL.</a:t>
            </a:r>
          </a:p>
          <a:p>
            <a:pPr marL="73025" indent="0" algn="just">
              <a:buNone/>
            </a:pPr>
            <a:r>
              <a:rPr lang="en-US" sz="1800" b="1" dirty="0">
                <a:solidFill>
                  <a:srgbClr val="000000"/>
                </a:solidFill>
              </a:rPr>
              <a:t>To correct an error in an ACL</a:t>
            </a:r>
            <a:r>
              <a:rPr lang="en-US" sz="1800" dirty="0">
                <a:solidFill>
                  <a:srgbClr val="000000"/>
                </a:solidFill>
              </a:rPr>
              <a:t>:</a:t>
            </a:r>
          </a:p>
          <a:p>
            <a:pPr marL="415925" lvl="1" indent="-342900" algn="just">
              <a:buFont typeface="+mj-lt"/>
              <a:buAutoNum type="arabicPeriod"/>
            </a:pPr>
            <a:r>
              <a:rPr lang="en-US" sz="1800" dirty="0">
                <a:solidFill>
                  <a:srgbClr val="000000"/>
                </a:solidFill>
              </a:rPr>
              <a:t>Copy the ACL from the running configuration and paste it into the text editor.</a:t>
            </a:r>
          </a:p>
          <a:p>
            <a:pPr marL="415925" lvl="1" indent="-342900" algn="just">
              <a:buFont typeface="+mj-lt"/>
              <a:buAutoNum type="arabicPeriod"/>
            </a:pPr>
            <a:r>
              <a:rPr lang="en-US" sz="1800" dirty="0">
                <a:solidFill>
                  <a:srgbClr val="000000"/>
                </a:solidFill>
              </a:rPr>
              <a:t>Make the necessary edits or changes.</a:t>
            </a:r>
          </a:p>
          <a:p>
            <a:pPr marL="415925" lvl="1" indent="-342900" algn="just">
              <a:buFont typeface="+mj-lt"/>
              <a:buAutoNum type="arabicPeriod"/>
            </a:pPr>
            <a:r>
              <a:rPr lang="en-US" sz="1800" dirty="0">
                <a:solidFill>
                  <a:srgbClr val="000000"/>
                </a:solidFill>
              </a:rPr>
              <a:t>Remove the previously configured ACL on the router.</a:t>
            </a:r>
          </a:p>
          <a:p>
            <a:pPr marL="415925" lvl="1" indent="-342900" algn="just">
              <a:buFont typeface="+mj-lt"/>
              <a:buAutoNum type="arabicPeriod"/>
            </a:pPr>
            <a:r>
              <a:rPr lang="en-US" sz="1800" dirty="0">
                <a:solidFill>
                  <a:srgbClr val="000000"/>
                </a:solidFill>
              </a:rPr>
              <a:t>Copy and paste the edited ACL back to the router.</a:t>
            </a:r>
          </a:p>
          <a:p>
            <a:pPr marL="73025" lvl="1" indent="0" algn="just">
              <a:buNone/>
            </a:pPr>
            <a:endParaRPr lang="en-US" sz="1800" dirty="0">
              <a:solidFill>
                <a:srgbClr val="000000"/>
              </a:solidFill>
            </a:endParaRPr>
          </a:p>
          <a:p>
            <a:pPr marL="73025" indent="0" algn="just">
              <a:buNone/>
            </a:pPr>
            <a:endParaRPr lang="en-US" sz="1800" dirty="0">
              <a:solidFill>
                <a:srgbClr val="000000"/>
              </a:solidFill>
            </a:endParaRPr>
          </a:p>
        </p:txBody>
      </p:sp>
      <p:pic>
        <p:nvPicPr>
          <p:cNvPr id="5" name="Picture 4">
            <a:extLst>
              <a:ext uri="{FF2B5EF4-FFF2-40B4-BE49-F238E27FC236}">
                <a16:creationId xmlns:a16="http://schemas.microsoft.com/office/drawing/2014/main" id="{8A0E04A2-18D2-436D-9425-46AEAFDE79CB}"/>
              </a:ext>
            </a:extLst>
          </p:cNvPr>
          <p:cNvPicPr>
            <a:picLocks noChangeAspect="1"/>
          </p:cNvPicPr>
          <p:nvPr/>
        </p:nvPicPr>
        <p:blipFill>
          <a:blip r:embed="rId2"/>
          <a:stretch>
            <a:fillRect/>
          </a:stretch>
        </p:blipFill>
        <p:spPr>
          <a:xfrm>
            <a:off x="7217121" y="1789554"/>
            <a:ext cx="4770498" cy="910233"/>
          </a:xfrm>
          <a:prstGeom prst="rect">
            <a:avLst/>
          </a:prstGeom>
        </p:spPr>
      </p:pic>
      <p:pic>
        <p:nvPicPr>
          <p:cNvPr id="6" name="Picture 5">
            <a:extLst>
              <a:ext uri="{FF2B5EF4-FFF2-40B4-BE49-F238E27FC236}">
                <a16:creationId xmlns:a16="http://schemas.microsoft.com/office/drawing/2014/main" id="{8AC0954E-7108-4572-83EF-F45EB3FC7569}"/>
              </a:ext>
            </a:extLst>
          </p:cNvPr>
          <p:cNvPicPr>
            <a:picLocks noChangeAspect="1"/>
          </p:cNvPicPr>
          <p:nvPr/>
        </p:nvPicPr>
        <p:blipFill>
          <a:blip r:embed="rId3"/>
          <a:stretch>
            <a:fillRect/>
          </a:stretch>
        </p:blipFill>
        <p:spPr>
          <a:xfrm>
            <a:off x="7286283" y="3228322"/>
            <a:ext cx="4788422" cy="1126044"/>
          </a:xfrm>
          <a:prstGeom prst="rect">
            <a:avLst/>
          </a:prstGeom>
        </p:spPr>
      </p:pic>
      <p:sp>
        <p:nvSpPr>
          <p:cNvPr id="7" name="Title 1"/>
          <p:cNvSpPr txBox="1">
            <a:spLocks/>
          </p:cNvSpPr>
          <p:nvPr/>
        </p:nvSpPr>
        <p:spPr>
          <a:xfrm>
            <a:off x="333337" y="184733"/>
            <a:ext cx="5196606" cy="729667"/>
          </a:xfrm>
          <a:prstGeom prst="rect">
            <a:avLst/>
          </a:prstGeom>
        </p:spPr>
        <p:txBody>
          <a:bodyPr vert="horz" lIns="91440" tIns="45720" rIns="91440" bIns="45720" rtlCol="0" anchor="ctr">
            <a:normAutofit fontScale="92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3200" dirty="0">
                <a:solidFill>
                  <a:schemeClr val="accent1">
                    <a:lumMod val="50000"/>
                  </a:schemeClr>
                </a:solidFill>
              </a:rPr>
              <a:t>ACL Configurations – Modify ACL</a:t>
            </a:r>
            <a:endParaRPr lang="en-GB" sz="3200" dirty="0"/>
          </a:p>
        </p:txBody>
      </p:sp>
    </p:spTree>
    <p:extLst>
      <p:ext uri="{BB962C8B-B14F-4D97-AF65-F5344CB8AC3E}">
        <p14:creationId xmlns:p14="http://schemas.microsoft.com/office/powerpoint/2010/main" val="21813617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70809" y="1261018"/>
            <a:ext cx="6612412" cy="4394918"/>
          </a:xfrm>
        </p:spPr>
        <p:txBody>
          <a:bodyPr>
            <a:noAutofit/>
          </a:bodyPr>
          <a:lstStyle/>
          <a:p>
            <a:pPr marL="73025" indent="0" algn="just">
              <a:buNone/>
            </a:pPr>
            <a:r>
              <a:rPr lang="en-US" sz="1800" dirty="0">
                <a:solidFill>
                  <a:srgbClr val="000000"/>
                </a:solidFill>
              </a:rPr>
              <a:t>After an ACL is configured, it may need to be modified. ACLs with multiple ACEs can be complex to configure. Sometimes the configured ACE does not yield the expected behaviors. </a:t>
            </a:r>
          </a:p>
          <a:p>
            <a:pPr marL="73025" indent="0" algn="just">
              <a:buNone/>
            </a:pPr>
            <a:r>
              <a:rPr lang="en-US" sz="1800" dirty="0">
                <a:solidFill>
                  <a:srgbClr val="000000"/>
                </a:solidFill>
              </a:rPr>
              <a:t>There are two methods to use when modifying an ACL:</a:t>
            </a:r>
          </a:p>
          <a:p>
            <a:pPr marL="358775" lvl="1" algn="just">
              <a:buFont typeface="Wingdings" panose="05000000000000000000" pitchFamily="2" charset="2"/>
              <a:buChar char="Ø"/>
            </a:pPr>
            <a:r>
              <a:rPr lang="en-US" sz="1800" b="1" dirty="0">
                <a:solidFill>
                  <a:srgbClr val="000000"/>
                </a:solidFill>
              </a:rPr>
              <a:t>Use sequence numbers</a:t>
            </a:r>
            <a:endParaRPr lang="en-US" sz="1800" dirty="0">
              <a:solidFill>
                <a:srgbClr val="000000"/>
              </a:solidFill>
            </a:endParaRPr>
          </a:p>
          <a:p>
            <a:pPr algn="just">
              <a:buFont typeface="Wingdings" panose="05000000000000000000" pitchFamily="2" charset="2"/>
              <a:buChar char="§"/>
            </a:pPr>
            <a:r>
              <a:rPr lang="en-US" sz="1800" dirty="0">
                <a:solidFill>
                  <a:srgbClr val="000000"/>
                </a:solidFill>
              </a:rPr>
              <a:t>An ACL ACE can be deleted or added using the ACL sequence numbers.</a:t>
            </a:r>
          </a:p>
          <a:p>
            <a:pPr algn="just">
              <a:buFont typeface="Wingdings" panose="05000000000000000000" pitchFamily="2" charset="2"/>
              <a:buChar char="§"/>
            </a:pPr>
            <a:r>
              <a:rPr lang="en-US" sz="1800" dirty="0">
                <a:solidFill>
                  <a:srgbClr val="000000"/>
                </a:solidFill>
              </a:rPr>
              <a:t>Use the </a:t>
            </a:r>
            <a:r>
              <a:rPr lang="en-US" sz="1800" b="1" dirty="0" err="1">
                <a:solidFill>
                  <a:srgbClr val="000000"/>
                </a:solidFill>
              </a:rPr>
              <a:t>ip</a:t>
            </a:r>
            <a:r>
              <a:rPr lang="en-US" sz="1800" b="1" dirty="0">
                <a:solidFill>
                  <a:srgbClr val="000000"/>
                </a:solidFill>
              </a:rPr>
              <a:t> access-list standard</a:t>
            </a:r>
            <a:r>
              <a:rPr lang="en-US" sz="1800" dirty="0">
                <a:solidFill>
                  <a:srgbClr val="000000"/>
                </a:solidFill>
              </a:rPr>
              <a:t> command to edit an ACL. </a:t>
            </a:r>
          </a:p>
          <a:p>
            <a:pPr algn="just">
              <a:buFont typeface="Wingdings" panose="05000000000000000000" pitchFamily="2" charset="2"/>
              <a:buChar char="§"/>
            </a:pPr>
            <a:r>
              <a:rPr lang="en-US" sz="1800" dirty="0">
                <a:solidFill>
                  <a:srgbClr val="000000"/>
                </a:solidFill>
              </a:rPr>
              <a:t>Statements cannot be overwritten using an existing sequence number. The current statement must be deleted first with the </a:t>
            </a:r>
            <a:r>
              <a:rPr lang="en-US" sz="1800" b="1" dirty="0">
                <a:solidFill>
                  <a:srgbClr val="000000"/>
                </a:solidFill>
              </a:rPr>
              <a:t>no 10</a:t>
            </a:r>
            <a:r>
              <a:rPr lang="en-US" sz="1800" dirty="0">
                <a:solidFill>
                  <a:srgbClr val="000000"/>
                </a:solidFill>
              </a:rPr>
              <a:t> command. Then the correct ACE can be added using sequence number. </a:t>
            </a:r>
          </a:p>
        </p:txBody>
      </p:sp>
      <p:pic>
        <p:nvPicPr>
          <p:cNvPr id="4" name="Picture 3">
            <a:extLst>
              <a:ext uri="{FF2B5EF4-FFF2-40B4-BE49-F238E27FC236}">
                <a16:creationId xmlns:a16="http://schemas.microsoft.com/office/drawing/2014/main" id="{A36AF0E4-C501-487A-BE81-3C615B244553}"/>
              </a:ext>
            </a:extLst>
          </p:cNvPr>
          <p:cNvPicPr>
            <a:picLocks noChangeAspect="1"/>
          </p:cNvPicPr>
          <p:nvPr/>
        </p:nvPicPr>
        <p:blipFill>
          <a:blip r:embed="rId2"/>
          <a:stretch>
            <a:fillRect/>
          </a:stretch>
        </p:blipFill>
        <p:spPr>
          <a:xfrm>
            <a:off x="7222012" y="1417638"/>
            <a:ext cx="4822498" cy="1167675"/>
          </a:xfrm>
          <a:prstGeom prst="rect">
            <a:avLst/>
          </a:prstGeom>
        </p:spPr>
      </p:pic>
      <p:pic>
        <p:nvPicPr>
          <p:cNvPr id="5" name="Picture 4">
            <a:extLst>
              <a:ext uri="{FF2B5EF4-FFF2-40B4-BE49-F238E27FC236}">
                <a16:creationId xmlns:a16="http://schemas.microsoft.com/office/drawing/2014/main" id="{BF5389D6-EE99-4FDA-916D-14E67A5CD925}"/>
              </a:ext>
            </a:extLst>
          </p:cNvPr>
          <p:cNvPicPr>
            <a:picLocks noChangeAspect="1"/>
          </p:cNvPicPr>
          <p:nvPr/>
        </p:nvPicPr>
        <p:blipFill>
          <a:blip r:embed="rId3"/>
          <a:stretch>
            <a:fillRect/>
          </a:stretch>
        </p:blipFill>
        <p:spPr>
          <a:xfrm>
            <a:off x="7222012" y="2666055"/>
            <a:ext cx="4813838" cy="2395178"/>
          </a:xfrm>
          <a:prstGeom prst="rect">
            <a:avLst/>
          </a:prstGeom>
        </p:spPr>
      </p:pic>
      <p:sp>
        <p:nvSpPr>
          <p:cNvPr id="7" name="Title 1"/>
          <p:cNvSpPr txBox="1">
            <a:spLocks/>
          </p:cNvSpPr>
          <p:nvPr/>
        </p:nvSpPr>
        <p:spPr>
          <a:xfrm>
            <a:off x="333337" y="184733"/>
            <a:ext cx="5196606" cy="729667"/>
          </a:xfrm>
          <a:prstGeom prst="rect">
            <a:avLst/>
          </a:prstGeom>
        </p:spPr>
        <p:txBody>
          <a:bodyPr vert="horz" lIns="91440" tIns="45720" rIns="91440" bIns="45720" rtlCol="0" anchor="ctr">
            <a:normAutofit fontScale="92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3200" dirty="0">
                <a:solidFill>
                  <a:schemeClr val="accent1">
                    <a:lumMod val="50000"/>
                  </a:schemeClr>
                </a:solidFill>
              </a:rPr>
              <a:t>ACL Configurations – Modify ACL</a:t>
            </a:r>
            <a:endParaRPr lang="en-GB" sz="3200" dirty="0"/>
          </a:p>
        </p:txBody>
      </p:sp>
    </p:spTree>
    <p:extLst>
      <p:ext uri="{BB962C8B-B14F-4D97-AF65-F5344CB8AC3E}">
        <p14:creationId xmlns:p14="http://schemas.microsoft.com/office/powerpoint/2010/main" val="169196175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70809" y="1243546"/>
            <a:ext cx="6612412" cy="4394918"/>
          </a:xfrm>
        </p:spPr>
        <p:txBody>
          <a:bodyPr>
            <a:noAutofit/>
          </a:bodyPr>
          <a:lstStyle/>
          <a:p>
            <a:pPr marL="73025" lvl="1" indent="0" algn="just">
              <a:buNone/>
            </a:pPr>
            <a:r>
              <a:rPr lang="en-US" sz="1800" b="1" dirty="0">
                <a:solidFill>
                  <a:srgbClr val="000000"/>
                </a:solidFill>
              </a:rPr>
              <a:t>Modify Named ACLs</a:t>
            </a:r>
            <a:endParaRPr lang="en-US" sz="1800" dirty="0">
              <a:solidFill>
                <a:srgbClr val="000000"/>
              </a:solidFill>
            </a:endParaRPr>
          </a:p>
          <a:p>
            <a:pPr algn="just">
              <a:buFont typeface="Wingdings" panose="05000000000000000000" pitchFamily="2" charset="2"/>
              <a:buChar char="§"/>
            </a:pPr>
            <a:r>
              <a:rPr lang="en-US" sz="1800" dirty="0">
                <a:solidFill>
                  <a:srgbClr val="000000"/>
                </a:solidFill>
              </a:rPr>
              <a:t>Named ACLs can also use sequence numbers to delete and add ACEs. </a:t>
            </a:r>
          </a:p>
          <a:p>
            <a:pPr algn="just">
              <a:buFont typeface="Wingdings" panose="05000000000000000000" pitchFamily="2" charset="2"/>
              <a:buChar char="§"/>
            </a:pPr>
            <a:r>
              <a:rPr lang="en-US" sz="1800" dirty="0">
                <a:solidFill>
                  <a:srgbClr val="000000"/>
                </a:solidFill>
              </a:rPr>
              <a:t>In the example an ACE is added to deny hosts 192.168.10.11.</a:t>
            </a:r>
          </a:p>
          <a:p>
            <a:pPr algn="just">
              <a:buFont typeface="Wingdings" panose="05000000000000000000" pitchFamily="2" charset="2"/>
              <a:buChar char="§"/>
            </a:pPr>
            <a:endParaRPr lang="en-US" sz="1800" dirty="0">
              <a:solidFill>
                <a:srgbClr val="000000"/>
              </a:solidFill>
            </a:endParaRPr>
          </a:p>
          <a:p>
            <a:pPr algn="just">
              <a:buFont typeface="Wingdings" panose="05000000000000000000" pitchFamily="2" charset="2"/>
              <a:buChar char="§"/>
            </a:pPr>
            <a:r>
              <a:rPr lang="en-US" sz="1800" dirty="0">
                <a:solidFill>
                  <a:srgbClr val="000000"/>
                </a:solidFill>
              </a:rPr>
              <a:t>The </a:t>
            </a:r>
            <a:r>
              <a:rPr lang="en-US" sz="1800" b="1" dirty="0">
                <a:solidFill>
                  <a:srgbClr val="000000"/>
                </a:solidFill>
              </a:rPr>
              <a:t>show access-lists</a:t>
            </a:r>
            <a:r>
              <a:rPr lang="en-US" sz="1800" dirty="0">
                <a:solidFill>
                  <a:srgbClr val="000000"/>
                </a:solidFill>
              </a:rPr>
              <a:t> command in the example shows statistics for each statement that has been matched. </a:t>
            </a:r>
          </a:p>
          <a:p>
            <a:pPr algn="just">
              <a:buFont typeface="Wingdings" panose="05000000000000000000" pitchFamily="2" charset="2"/>
              <a:buChar char="§"/>
            </a:pPr>
            <a:r>
              <a:rPr lang="en-US" sz="1800" dirty="0">
                <a:solidFill>
                  <a:srgbClr val="000000"/>
                </a:solidFill>
              </a:rPr>
              <a:t>Use the </a:t>
            </a:r>
            <a:r>
              <a:rPr lang="en-US" sz="1800" b="1" dirty="0">
                <a:solidFill>
                  <a:srgbClr val="000000"/>
                </a:solidFill>
              </a:rPr>
              <a:t>clear access-list counters</a:t>
            </a:r>
            <a:r>
              <a:rPr lang="en-US" sz="1800" dirty="0">
                <a:solidFill>
                  <a:srgbClr val="000000"/>
                </a:solidFill>
              </a:rPr>
              <a:t> command to clear the ACL statistics.</a:t>
            </a:r>
          </a:p>
          <a:p>
            <a:pPr algn="just">
              <a:buFont typeface="Wingdings" panose="05000000000000000000" pitchFamily="2" charset="2"/>
              <a:buChar char="§"/>
            </a:pPr>
            <a:endParaRPr lang="en-US" sz="1800" dirty="0">
              <a:solidFill>
                <a:srgbClr val="000000"/>
              </a:solidFill>
            </a:endParaRPr>
          </a:p>
          <a:p>
            <a:pPr marL="0" indent="0"/>
            <a:endParaRPr lang="en-US" sz="1800" dirty="0">
              <a:solidFill>
                <a:srgbClr val="000000"/>
              </a:solidFill>
            </a:endParaRPr>
          </a:p>
          <a:p>
            <a:pPr algn="just">
              <a:buFont typeface="Wingdings" panose="05000000000000000000" pitchFamily="2" charset="2"/>
              <a:buChar char="§"/>
            </a:pPr>
            <a:endParaRPr lang="en-US" sz="1800" dirty="0">
              <a:solidFill>
                <a:srgbClr val="000000"/>
              </a:solidFill>
            </a:endParaRPr>
          </a:p>
        </p:txBody>
      </p:sp>
      <p:pic>
        <p:nvPicPr>
          <p:cNvPr id="6" name="Picture 5">
            <a:extLst>
              <a:ext uri="{FF2B5EF4-FFF2-40B4-BE49-F238E27FC236}">
                <a16:creationId xmlns:a16="http://schemas.microsoft.com/office/drawing/2014/main" id="{0B88ECA7-FA3D-4C9D-8AFA-6D3535947AF9}"/>
              </a:ext>
            </a:extLst>
          </p:cNvPr>
          <p:cNvPicPr>
            <a:picLocks noChangeAspect="1"/>
          </p:cNvPicPr>
          <p:nvPr/>
        </p:nvPicPr>
        <p:blipFill>
          <a:blip r:embed="rId2"/>
          <a:stretch>
            <a:fillRect/>
          </a:stretch>
        </p:blipFill>
        <p:spPr>
          <a:xfrm>
            <a:off x="6983220" y="1261018"/>
            <a:ext cx="5064755" cy="1020239"/>
          </a:xfrm>
          <a:prstGeom prst="rect">
            <a:avLst/>
          </a:prstGeom>
        </p:spPr>
      </p:pic>
      <p:pic>
        <p:nvPicPr>
          <p:cNvPr id="7" name="Picture 6">
            <a:extLst>
              <a:ext uri="{FF2B5EF4-FFF2-40B4-BE49-F238E27FC236}">
                <a16:creationId xmlns:a16="http://schemas.microsoft.com/office/drawing/2014/main" id="{2215B885-4618-4B4D-ACE1-A90282989C29}"/>
              </a:ext>
            </a:extLst>
          </p:cNvPr>
          <p:cNvPicPr>
            <a:picLocks noChangeAspect="1"/>
          </p:cNvPicPr>
          <p:nvPr/>
        </p:nvPicPr>
        <p:blipFill>
          <a:blip r:embed="rId3"/>
          <a:stretch>
            <a:fillRect/>
          </a:stretch>
        </p:blipFill>
        <p:spPr>
          <a:xfrm>
            <a:off x="6983219" y="2511186"/>
            <a:ext cx="5064755" cy="2661341"/>
          </a:xfrm>
          <a:prstGeom prst="rect">
            <a:avLst/>
          </a:prstGeom>
        </p:spPr>
      </p:pic>
      <p:pic>
        <p:nvPicPr>
          <p:cNvPr id="8" name="Picture 7">
            <a:extLst>
              <a:ext uri="{FF2B5EF4-FFF2-40B4-BE49-F238E27FC236}">
                <a16:creationId xmlns:a16="http://schemas.microsoft.com/office/drawing/2014/main" id="{B731C286-09A7-4838-AAC7-41EFCC4CC61B}"/>
              </a:ext>
            </a:extLst>
          </p:cNvPr>
          <p:cNvPicPr>
            <a:picLocks noChangeAspect="1"/>
          </p:cNvPicPr>
          <p:nvPr/>
        </p:nvPicPr>
        <p:blipFill>
          <a:blip r:embed="rId4"/>
          <a:stretch>
            <a:fillRect/>
          </a:stretch>
        </p:blipFill>
        <p:spPr>
          <a:xfrm>
            <a:off x="1987622" y="4117859"/>
            <a:ext cx="3822239" cy="1531899"/>
          </a:xfrm>
          <a:prstGeom prst="rect">
            <a:avLst/>
          </a:prstGeom>
        </p:spPr>
      </p:pic>
      <p:sp>
        <p:nvSpPr>
          <p:cNvPr id="9" name="Title 1"/>
          <p:cNvSpPr txBox="1">
            <a:spLocks/>
          </p:cNvSpPr>
          <p:nvPr/>
        </p:nvSpPr>
        <p:spPr>
          <a:xfrm>
            <a:off x="333337" y="184733"/>
            <a:ext cx="5196606" cy="729667"/>
          </a:xfrm>
          <a:prstGeom prst="rect">
            <a:avLst/>
          </a:prstGeom>
        </p:spPr>
        <p:txBody>
          <a:bodyPr vert="horz" lIns="91440" tIns="45720" rIns="91440" bIns="45720" rtlCol="0" anchor="ctr">
            <a:normAutofit fontScale="92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3200" dirty="0">
                <a:solidFill>
                  <a:schemeClr val="accent1">
                    <a:lumMod val="50000"/>
                  </a:schemeClr>
                </a:solidFill>
              </a:rPr>
              <a:t>ACL Configurations – Modify ACL</a:t>
            </a:r>
            <a:endParaRPr lang="en-GB" sz="3200" dirty="0"/>
          </a:p>
        </p:txBody>
      </p:sp>
    </p:spTree>
    <p:extLst>
      <p:ext uri="{BB962C8B-B14F-4D97-AF65-F5344CB8AC3E}">
        <p14:creationId xmlns:p14="http://schemas.microsoft.com/office/powerpoint/2010/main" val="170257363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64497" y="1138771"/>
            <a:ext cx="6612412" cy="4394918"/>
          </a:xfrm>
        </p:spPr>
        <p:txBody>
          <a:bodyPr>
            <a:noAutofit/>
          </a:bodyPr>
          <a:lstStyle/>
          <a:p>
            <a:pPr algn="just">
              <a:buFont typeface="Wingdings" panose="05000000000000000000" pitchFamily="2" charset="2"/>
              <a:buChar char="§"/>
            </a:pPr>
            <a:r>
              <a:rPr lang="en-US" sz="1800" dirty="0">
                <a:solidFill>
                  <a:srgbClr val="000000"/>
                </a:solidFill>
              </a:rPr>
              <a:t>A standard ACL </a:t>
            </a:r>
            <a:r>
              <a:rPr lang="en-US" sz="1800" b="1" i="1" dirty="0">
                <a:solidFill>
                  <a:srgbClr val="000000"/>
                </a:solidFill>
              </a:rPr>
              <a:t>can secure remote administrative access to a device using the </a:t>
            </a:r>
            <a:r>
              <a:rPr lang="en-US" sz="1800" b="1" i="1" dirty="0" err="1">
                <a:solidFill>
                  <a:srgbClr val="000000"/>
                </a:solidFill>
              </a:rPr>
              <a:t>vty</a:t>
            </a:r>
            <a:r>
              <a:rPr lang="en-US" sz="1800" b="1" i="1" dirty="0">
                <a:solidFill>
                  <a:srgbClr val="000000"/>
                </a:solidFill>
              </a:rPr>
              <a:t> lines</a:t>
            </a:r>
            <a:r>
              <a:rPr lang="en-US" sz="1800" dirty="0">
                <a:solidFill>
                  <a:srgbClr val="000000"/>
                </a:solidFill>
              </a:rPr>
              <a:t> by implementing the following two steps:</a:t>
            </a:r>
          </a:p>
          <a:p>
            <a:pPr lvl="1" algn="just">
              <a:buFont typeface="Wingdings" panose="05000000000000000000" pitchFamily="2" charset="2"/>
              <a:buChar char="§"/>
            </a:pPr>
            <a:r>
              <a:rPr lang="en-US" sz="1800" dirty="0">
                <a:solidFill>
                  <a:srgbClr val="000000"/>
                </a:solidFill>
              </a:rPr>
              <a:t>Create an ACL to identify which administrative hosts should be allowed remote access.</a:t>
            </a:r>
          </a:p>
          <a:p>
            <a:pPr lvl="1" algn="just">
              <a:buFont typeface="Wingdings" panose="05000000000000000000" pitchFamily="2" charset="2"/>
              <a:buChar char="§"/>
            </a:pPr>
            <a:r>
              <a:rPr lang="en-US" sz="1800" dirty="0">
                <a:solidFill>
                  <a:srgbClr val="000000"/>
                </a:solidFill>
              </a:rPr>
              <a:t>Apply the ACL to incoming traffic on the </a:t>
            </a:r>
            <a:r>
              <a:rPr lang="en-US" sz="1800" dirty="0" err="1">
                <a:solidFill>
                  <a:srgbClr val="000000"/>
                </a:solidFill>
              </a:rPr>
              <a:t>vty</a:t>
            </a:r>
            <a:r>
              <a:rPr lang="en-US" sz="1800" dirty="0">
                <a:solidFill>
                  <a:srgbClr val="000000"/>
                </a:solidFill>
              </a:rPr>
              <a:t> lines.</a:t>
            </a:r>
          </a:p>
          <a:p>
            <a:pPr lvl="1" algn="just">
              <a:buFont typeface="Wingdings" panose="05000000000000000000" pitchFamily="2" charset="2"/>
              <a:buChar char="§"/>
            </a:pPr>
            <a:endParaRPr lang="en-US" sz="1800" dirty="0">
              <a:solidFill>
                <a:srgbClr val="000000"/>
              </a:solidFill>
            </a:endParaRPr>
          </a:p>
          <a:p>
            <a:pPr algn="just">
              <a:buFont typeface="Wingdings" panose="05000000000000000000" pitchFamily="2" charset="2"/>
              <a:buChar char="§"/>
            </a:pPr>
            <a:r>
              <a:rPr lang="en-US" sz="1800" dirty="0">
                <a:solidFill>
                  <a:srgbClr val="000000"/>
                </a:solidFill>
              </a:rPr>
              <a:t>To verify the ACL statistics, issue the </a:t>
            </a:r>
            <a:r>
              <a:rPr lang="en-US" sz="1800" b="1" i="1" dirty="0">
                <a:solidFill>
                  <a:srgbClr val="000000"/>
                </a:solidFill>
              </a:rPr>
              <a:t>show access-lists</a:t>
            </a:r>
            <a:r>
              <a:rPr lang="en-US" sz="1800" dirty="0">
                <a:solidFill>
                  <a:srgbClr val="000000"/>
                </a:solidFill>
              </a:rPr>
              <a:t> command.</a:t>
            </a:r>
          </a:p>
          <a:p>
            <a:pPr lvl="1" algn="just">
              <a:buFont typeface="Wingdings" panose="05000000000000000000" pitchFamily="2" charset="2"/>
              <a:buChar char="§"/>
            </a:pPr>
            <a:r>
              <a:rPr lang="en-US" sz="1800" dirty="0">
                <a:solidFill>
                  <a:srgbClr val="000000"/>
                </a:solidFill>
              </a:rPr>
              <a:t>The </a:t>
            </a:r>
            <a:r>
              <a:rPr lang="en-US" sz="1800" b="1" dirty="0">
                <a:solidFill>
                  <a:srgbClr val="0070C0"/>
                </a:solidFill>
              </a:rPr>
              <a:t>match in the permit line of the output is a result of a successful SSH connection </a:t>
            </a:r>
            <a:r>
              <a:rPr lang="en-US" sz="1800" dirty="0">
                <a:solidFill>
                  <a:srgbClr val="000000"/>
                </a:solidFill>
              </a:rPr>
              <a:t>by host with IP address 192.168.10.10. </a:t>
            </a:r>
          </a:p>
          <a:p>
            <a:pPr lvl="1" algn="just">
              <a:buFont typeface="Wingdings" panose="05000000000000000000" pitchFamily="2" charset="2"/>
              <a:buChar char="§"/>
            </a:pPr>
            <a:r>
              <a:rPr lang="en-US" sz="1800" dirty="0">
                <a:solidFill>
                  <a:srgbClr val="000000"/>
                </a:solidFill>
              </a:rPr>
              <a:t>The </a:t>
            </a:r>
            <a:r>
              <a:rPr lang="en-US" sz="1800" b="1" dirty="0">
                <a:solidFill>
                  <a:srgbClr val="FF0000"/>
                </a:solidFill>
              </a:rPr>
              <a:t>match in the deny statement is due to the failed attempt to create a SSH connection</a:t>
            </a:r>
            <a:r>
              <a:rPr lang="en-US" sz="1800" dirty="0">
                <a:solidFill>
                  <a:srgbClr val="000000"/>
                </a:solidFill>
              </a:rPr>
              <a:t> from a device on another network.</a:t>
            </a:r>
          </a:p>
          <a:p>
            <a:pPr lvl="1" algn="just">
              <a:buFont typeface="Wingdings" panose="05000000000000000000" pitchFamily="2" charset="2"/>
              <a:buChar char="§"/>
            </a:pPr>
            <a:endParaRPr lang="en-US" sz="1800" dirty="0">
              <a:solidFill>
                <a:srgbClr val="000000"/>
              </a:solidFill>
            </a:endParaRPr>
          </a:p>
          <a:p>
            <a:pPr algn="just">
              <a:buFont typeface="Wingdings" panose="05000000000000000000" pitchFamily="2" charset="2"/>
              <a:buChar char="§"/>
            </a:pPr>
            <a:endParaRPr lang="en-US" sz="1800" dirty="0">
              <a:solidFill>
                <a:srgbClr val="000000"/>
              </a:solidFill>
            </a:endParaRPr>
          </a:p>
          <a:p>
            <a:pPr algn="just">
              <a:buFont typeface="Wingdings" panose="05000000000000000000" pitchFamily="2" charset="2"/>
              <a:buChar char="§"/>
            </a:pPr>
            <a:endParaRPr lang="en-US" sz="1800" dirty="0">
              <a:solidFill>
                <a:srgbClr val="000000"/>
              </a:solidFill>
            </a:endParaRPr>
          </a:p>
        </p:txBody>
      </p:sp>
      <p:pic>
        <p:nvPicPr>
          <p:cNvPr id="9" name="Picture 8">
            <a:extLst>
              <a:ext uri="{FF2B5EF4-FFF2-40B4-BE49-F238E27FC236}">
                <a16:creationId xmlns:a16="http://schemas.microsoft.com/office/drawing/2014/main" id="{07671A2C-FA52-454C-B26F-580839610121}"/>
              </a:ext>
            </a:extLst>
          </p:cNvPr>
          <p:cNvPicPr>
            <a:picLocks noChangeAspect="1"/>
          </p:cNvPicPr>
          <p:nvPr/>
        </p:nvPicPr>
        <p:blipFill>
          <a:blip r:embed="rId2"/>
          <a:stretch>
            <a:fillRect/>
          </a:stretch>
        </p:blipFill>
        <p:spPr>
          <a:xfrm>
            <a:off x="719197" y="3039256"/>
            <a:ext cx="6086475" cy="209550"/>
          </a:xfrm>
          <a:prstGeom prst="rect">
            <a:avLst/>
          </a:prstGeom>
        </p:spPr>
      </p:pic>
      <p:pic>
        <p:nvPicPr>
          <p:cNvPr id="10" name="Picture 9">
            <a:extLst>
              <a:ext uri="{FF2B5EF4-FFF2-40B4-BE49-F238E27FC236}">
                <a16:creationId xmlns:a16="http://schemas.microsoft.com/office/drawing/2014/main" id="{37499EEB-5FEB-4E4F-8891-8C0C13CFEE19}"/>
              </a:ext>
            </a:extLst>
          </p:cNvPr>
          <p:cNvPicPr>
            <a:picLocks noChangeAspect="1"/>
          </p:cNvPicPr>
          <p:nvPr/>
        </p:nvPicPr>
        <p:blipFill>
          <a:blip r:embed="rId3"/>
          <a:stretch>
            <a:fillRect/>
          </a:stretch>
        </p:blipFill>
        <p:spPr>
          <a:xfrm>
            <a:off x="7177267" y="1281889"/>
            <a:ext cx="4773968" cy="2333625"/>
          </a:xfrm>
          <a:prstGeom prst="rect">
            <a:avLst/>
          </a:prstGeom>
        </p:spPr>
      </p:pic>
      <p:pic>
        <p:nvPicPr>
          <p:cNvPr id="11" name="Picture 10">
            <a:extLst>
              <a:ext uri="{FF2B5EF4-FFF2-40B4-BE49-F238E27FC236}">
                <a16:creationId xmlns:a16="http://schemas.microsoft.com/office/drawing/2014/main" id="{20089A43-24DD-404C-B3D0-B41B7103795E}"/>
              </a:ext>
            </a:extLst>
          </p:cNvPr>
          <p:cNvPicPr>
            <a:picLocks noChangeAspect="1"/>
          </p:cNvPicPr>
          <p:nvPr/>
        </p:nvPicPr>
        <p:blipFill>
          <a:blip r:embed="rId4"/>
          <a:stretch>
            <a:fillRect/>
          </a:stretch>
        </p:blipFill>
        <p:spPr>
          <a:xfrm>
            <a:off x="7177267" y="3803206"/>
            <a:ext cx="4773968" cy="1682562"/>
          </a:xfrm>
          <a:prstGeom prst="rect">
            <a:avLst/>
          </a:prstGeom>
        </p:spPr>
      </p:pic>
      <p:sp>
        <p:nvSpPr>
          <p:cNvPr id="8" name="Title 1"/>
          <p:cNvSpPr txBox="1">
            <a:spLocks/>
          </p:cNvSpPr>
          <p:nvPr/>
        </p:nvSpPr>
        <p:spPr>
          <a:xfrm>
            <a:off x="333337" y="184733"/>
            <a:ext cx="5196606" cy="729667"/>
          </a:xfrm>
          <a:prstGeom prst="rect">
            <a:avLst/>
          </a:prstGeom>
        </p:spPr>
        <p:txBody>
          <a:bodyPr vert="horz" lIns="91440" tIns="45720" rIns="91440" bIns="45720" rtlCol="0" anchor="ctr">
            <a:normAutofit fontScale="85000" lnSpcReduction="1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3200" dirty="0">
                <a:solidFill>
                  <a:schemeClr val="accent1">
                    <a:lumMod val="50000"/>
                  </a:schemeClr>
                </a:solidFill>
              </a:rPr>
              <a:t>ACL Configurations – Access Class</a:t>
            </a:r>
            <a:endParaRPr lang="en-GB" sz="3200" dirty="0"/>
          </a:p>
        </p:txBody>
      </p:sp>
    </p:spTree>
    <p:extLst>
      <p:ext uri="{BB962C8B-B14F-4D97-AF65-F5344CB8AC3E}">
        <p14:creationId xmlns:p14="http://schemas.microsoft.com/office/powerpoint/2010/main" val="214426981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70809" y="1261018"/>
            <a:ext cx="7066699" cy="4394918"/>
          </a:xfrm>
        </p:spPr>
        <p:txBody>
          <a:bodyPr>
            <a:noAutofit/>
          </a:bodyPr>
          <a:lstStyle/>
          <a:p>
            <a:pPr marL="0" indent="0" algn="just">
              <a:buNone/>
            </a:pPr>
            <a:r>
              <a:rPr lang="en-US" sz="1800" dirty="0">
                <a:solidFill>
                  <a:srgbClr val="000000"/>
                </a:solidFill>
              </a:rPr>
              <a:t>Extended ACLs provide a greater degree of control. They can filter on source address, destination address, protocol (i.e., IP, TCP, UDP, ICMP), and port number.</a:t>
            </a:r>
          </a:p>
          <a:p>
            <a:pPr marL="0" indent="0" algn="just">
              <a:buNone/>
            </a:pPr>
            <a:endParaRPr lang="en-US" sz="1800" dirty="0">
              <a:solidFill>
                <a:srgbClr val="000000"/>
              </a:solidFill>
            </a:endParaRPr>
          </a:p>
          <a:p>
            <a:pPr marL="0" indent="0" algn="just">
              <a:buNone/>
            </a:pPr>
            <a:r>
              <a:rPr lang="en-US" sz="1800" dirty="0">
                <a:solidFill>
                  <a:srgbClr val="000000"/>
                </a:solidFill>
              </a:rPr>
              <a:t>Extended ACLs can be created as:</a:t>
            </a:r>
          </a:p>
          <a:p>
            <a:pPr algn="just">
              <a:buFont typeface="Wingdings" panose="05000000000000000000" pitchFamily="2" charset="2"/>
              <a:buChar char="q"/>
            </a:pPr>
            <a:r>
              <a:rPr lang="en-US" sz="1800" b="1" dirty="0">
                <a:solidFill>
                  <a:srgbClr val="000000"/>
                </a:solidFill>
              </a:rPr>
              <a:t>Numbered Extended ACL</a:t>
            </a:r>
            <a:r>
              <a:rPr lang="en-US" sz="1800" dirty="0">
                <a:solidFill>
                  <a:srgbClr val="000000"/>
                </a:solidFill>
              </a:rPr>
              <a:t> - Created using the </a:t>
            </a:r>
            <a:r>
              <a:rPr lang="en-US" sz="1800" b="1" dirty="0">
                <a:solidFill>
                  <a:srgbClr val="000000"/>
                </a:solidFill>
              </a:rPr>
              <a:t>access-list</a:t>
            </a:r>
            <a:r>
              <a:rPr lang="en-US" sz="1800" dirty="0">
                <a:solidFill>
                  <a:srgbClr val="000000"/>
                </a:solidFill>
              </a:rPr>
              <a:t> </a:t>
            </a:r>
            <a:r>
              <a:rPr lang="en-US" sz="1800" i="1" dirty="0">
                <a:solidFill>
                  <a:srgbClr val="000000"/>
                </a:solidFill>
              </a:rPr>
              <a:t>access-list-number</a:t>
            </a:r>
            <a:r>
              <a:rPr lang="en-US" sz="1800" dirty="0">
                <a:solidFill>
                  <a:srgbClr val="000000"/>
                </a:solidFill>
              </a:rPr>
              <a:t> global configuration command.</a:t>
            </a:r>
          </a:p>
          <a:p>
            <a:pPr algn="just">
              <a:buFont typeface="Wingdings" panose="05000000000000000000" pitchFamily="2" charset="2"/>
              <a:buChar char="q"/>
            </a:pPr>
            <a:endParaRPr lang="en-US" sz="1800" dirty="0">
              <a:solidFill>
                <a:srgbClr val="000000"/>
              </a:solidFill>
            </a:endParaRPr>
          </a:p>
          <a:p>
            <a:pPr algn="just">
              <a:buFont typeface="Wingdings" panose="05000000000000000000" pitchFamily="2" charset="2"/>
              <a:buChar char="q"/>
            </a:pPr>
            <a:r>
              <a:rPr lang="en-US" sz="1800" b="1" dirty="0">
                <a:solidFill>
                  <a:srgbClr val="000000"/>
                </a:solidFill>
              </a:rPr>
              <a:t>Named Extended ACL</a:t>
            </a:r>
            <a:r>
              <a:rPr lang="en-US" sz="1800" dirty="0">
                <a:solidFill>
                  <a:srgbClr val="000000"/>
                </a:solidFill>
              </a:rPr>
              <a:t> - Created using the </a:t>
            </a:r>
            <a:r>
              <a:rPr lang="en-US" sz="1800" b="1" dirty="0" err="1">
                <a:solidFill>
                  <a:srgbClr val="000000"/>
                </a:solidFill>
              </a:rPr>
              <a:t>ip</a:t>
            </a:r>
            <a:r>
              <a:rPr lang="en-US" sz="1800" b="1" dirty="0">
                <a:solidFill>
                  <a:srgbClr val="000000"/>
                </a:solidFill>
              </a:rPr>
              <a:t> access-list extended</a:t>
            </a:r>
            <a:r>
              <a:rPr lang="en-US" sz="1800" dirty="0">
                <a:solidFill>
                  <a:srgbClr val="000000"/>
                </a:solidFill>
              </a:rPr>
              <a:t> </a:t>
            </a:r>
            <a:r>
              <a:rPr lang="en-US" sz="1800" i="1" dirty="0">
                <a:solidFill>
                  <a:srgbClr val="000000"/>
                </a:solidFill>
              </a:rPr>
              <a:t>access-list-name</a:t>
            </a:r>
            <a:r>
              <a:rPr lang="en-US" sz="1800" dirty="0">
                <a:solidFill>
                  <a:srgbClr val="000000"/>
                </a:solidFill>
              </a:rPr>
              <a:t>.</a:t>
            </a:r>
          </a:p>
          <a:p>
            <a:pPr algn="just">
              <a:buFont typeface="Wingdings" panose="05000000000000000000" pitchFamily="2" charset="2"/>
              <a:buChar char="q"/>
            </a:pPr>
            <a:endParaRPr lang="en-US" sz="1800" dirty="0">
              <a:solidFill>
                <a:srgbClr val="000000"/>
              </a:solidFill>
            </a:endParaRPr>
          </a:p>
          <a:p>
            <a:pPr marL="0" indent="0" algn="just">
              <a:buNone/>
            </a:pPr>
            <a:r>
              <a:rPr lang="en-US" sz="1800" i="1" dirty="0">
                <a:solidFill>
                  <a:srgbClr val="000000"/>
                </a:solidFill>
              </a:rPr>
              <a:t>Hint: Extended ACLs can filter on internet protocols and ports. Use the </a:t>
            </a:r>
            <a:r>
              <a:rPr lang="en-US" sz="1800" b="1" i="1" dirty="0">
                <a:solidFill>
                  <a:srgbClr val="000000"/>
                </a:solidFill>
              </a:rPr>
              <a:t>?</a:t>
            </a:r>
            <a:r>
              <a:rPr lang="en-US" sz="1800" i="1" dirty="0">
                <a:solidFill>
                  <a:srgbClr val="000000"/>
                </a:solidFill>
              </a:rPr>
              <a:t> to get help when entering a complex ACE.  The four highlighted protocols are the most popular options.</a:t>
            </a:r>
          </a:p>
          <a:p>
            <a:pPr marL="0" indent="0" algn="just">
              <a:buNone/>
            </a:pPr>
            <a:endParaRPr lang="en-US" sz="1800" dirty="0">
              <a:solidFill>
                <a:srgbClr val="000000"/>
              </a:solidFill>
            </a:endParaRPr>
          </a:p>
          <a:p>
            <a:pPr marL="0" indent="0" algn="just">
              <a:buNone/>
            </a:pPr>
            <a:endParaRPr lang="en-US" sz="1800" dirty="0">
              <a:solidFill>
                <a:srgbClr val="000000"/>
              </a:solidFill>
            </a:endParaRPr>
          </a:p>
          <a:p>
            <a:pPr marL="0" indent="0" algn="just">
              <a:buNone/>
            </a:pPr>
            <a:endParaRPr lang="en-US" sz="1800" dirty="0">
              <a:solidFill>
                <a:srgbClr val="000000"/>
              </a:solidFill>
            </a:endParaRPr>
          </a:p>
        </p:txBody>
      </p:sp>
      <p:pic>
        <p:nvPicPr>
          <p:cNvPr id="5" name="Picture 4">
            <a:extLst>
              <a:ext uri="{FF2B5EF4-FFF2-40B4-BE49-F238E27FC236}">
                <a16:creationId xmlns:a16="http://schemas.microsoft.com/office/drawing/2014/main" id="{CF6273C3-6AAA-4D23-A44A-C2627FA51973}"/>
              </a:ext>
            </a:extLst>
          </p:cNvPr>
          <p:cNvPicPr>
            <a:picLocks noChangeAspect="1"/>
          </p:cNvPicPr>
          <p:nvPr/>
        </p:nvPicPr>
        <p:blipFill>
          <a:blip r:embed="rId2"/>
          <a:stretch>
            <a:fillRect/>
          </a:stretch>
        </p:blipFill>
        <p:spPr>
          <a:xfrm>
            <a:off x="7561714" y="1417638"/>
            <a:ext cx="4540102" cy="3936800"/>
          </a:xfrm>
          <a:prstGeom prst="rect">
            <a:avLst/>
          </a:prstGeom>
        </p:spPr>
      </p:pic>
      <p:sp>
        <p:nvSpPr>
          <p:cNvPr id="6" name="Title 1"/>
          <p:cNvSpPr txBox="1">
            <a:spLocks/>
          </p:cNvSpPr>
          <p:nvPr/>
        </p:nvSpPr>
        <p:spPr>
          <a:xfrm>
            <a:off x="333337" y="184733"/>
            <a:ext cx="5196606" cy="729667"/>
          </a:xfrm>
          <a:prstGeom prst="rect">
            <a:avLst/>
          </a:prstGeom>
        </p:spPr>
        <p:txBody>
          <a:bodyPr vert="horz" lIns="91440" tIns="45720" rIns="91440" bIns="45720" rtlCol="0" anchor="ctr">
            <a:normAutofit fontScale="85000" lnSpcReduction="1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3200" dirty="0">
                <a:solidFill>
                  <a:schemeClr val="accent1">
                    <a:lumMod val="50000"/>
                  </a:schemeClr>
                </a:solidFill>
              </a:rPr>
              <a:t>ACL Configurations – Extended ACL</a:t>
            </a:r>
            <a:endParaRPr lang="en-GB" sz="3200" dirty="0"/>
          </a:p>
        </p:txBody>
      </p:sp>
    </p:spTree>
    <p:extLst>
      <p:ext uri="{BB962C8B-B14F-4D97-AF65-F5344CB8AC3E}">
        <p14:creationId xmlns:p14="http://schemas.microsoft.com/office/powerpoint/2010/main" val="75585136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70809" y="1261018"/>
            <a:ext cx="9064401" cy="4394918"/>
          </a:xfrm>
        </p:spPr>
        <p:txBody>
          <a:bodyPr>
            <a:noAutofit/>
          </a:bodyPr>
          <a:lstStyle/>
          <a:p>
            <a:pPr algn="just">
              <a:buFont typeface="Wingdings" panose="05000000000000000000" pitchFamily="2" charset="2"/>
              <a:buChar char="§"/>
            </a:pPr>
            <a:r>
              <a:rPr lang="en-US" sz="1800" dirty="0">
                <a:solidFill>
                  <a:srgbClr val="000000"/>
                </a:solidFill>
              </a:rPr>
              <a:t>Extended ACLs can filter on different port number and port name options. </a:t>
            </a:r>
          </a:p>
          <a:p>
            <a:pPr algn="just">
              <a:buFont typeface="Wingdings" panose="05000000000000000000" pitchFamily="2" charset="2"/>
              <a:buChar char="§"/>
            </a:pPr>
            <a:r>
              <a:rPr lang="en-US" sz="1800" dirty="0">
                <a:solidFill>
                  <a:srgbClr val="000000"/>
                </a:solidFill>
              </a:rPr>
              <a:t>This example configures an extended </a:t>
            </a:r>
            <a:r>
              <a:rPr lang="en-US" sz="1800" b="1" u="sng" dirty="0">
                <a:solidFill>
                  <a:srgbClr val="000000"/>
                </a:solidFill>
              </a:rPr>
              <a:t>ACL 100 to filter HTTP traffic</a:t>
            </a:r>
            <a:r>
              <a:rPr lang="en-US" sz="1800" dirty="0">
                <a:solidFill>
                  <a:srgbClr val="000000"/>
                </a:solidFill>
              </a:rPr>
              <a:t>. The first ACE uses the </a:t>
            </a:r>
            <a:r>
              <a:rPr lang="en-US" sz="1800" b="1" dirty="0">
                <a:solidFill>
                  <a:srgbClr val="000000"/>
                </a:solidFill>
              </a:rPr>
              <a:t>www</a:t>
            </a:r>
            <a:r>
              <a:rPr lang="en-US" sz="1800" dirty="0">
                <a:solidFill>
                  <a:srgbClr val="000000"/>
                </a:solidFill>
              </a:rPr>
              <a:t> port name. The second ACE uses the port number </a:t>
            </a:r>
            <a:r>
              <a:rPr lang="en-US" sz="1800" b="1" dirty="0">
                <a:solidFill>
                  <a:srgbClr val="000000"/>
                </a:solidFill>
              </a:rPr>
              <a:t>80</a:t>
            </a:r>
            <a:r>
              <a:rPr lang="en-US" sz="1800" dirty="0">
                <a:solidFill>
                  <a:srgbClr val="000000"/>
                </a:solidFill>
              </a:rPr>
              <a:t>. Both ACEs achieve exactly the same result.</a:t>
            </a:r>
          </a:p>
          <a:p>
            <a:pPr algn="just">
              <a:buFont typeface="Wingdings" panose="05000000000000000000" pitchFamily="2" charset="2"/>
              <a:buChar char="§"/>
            </a:pPr>
            <a:endParaRPr lang="en-US" sz="1800" dirty="0">
              <a:solidFill>
                <a:srgbClr val="000000"/>
              </a:solidFill>
            </a:endParaRPr>
          </a:p>
          <a:p>
            <a:pPr algn="just">
              <a:buFont typeface="Wingdings" panose="05000000000000000000" pitchFamily="2" charset="2"/>
              <a:buChar char="§"/>
            </a:pPr>
            <a:endParaRPr lang="en-US" sz="1800" dirty="0">
              <a:solidFill>
                <a:srgbClr val="000000"/>
              </a:solidFill>
            </a:endParaRPr>
          </a:p>
          <a:p>
            <a:pPr algn="just">
              <a:buFont typeface="Wingdings" panose="05000000000000000000" pitchFamily="2" charset="2"/>
              <a:buChar char="§"/>
            </a:pPr>
            <a:r>
              <a:rPr lang="en-US" sz="1800" dirty="0">
                <a:solidFill>
                  <a:srgbClr val="000000"/>
                </a:solidFill>
              </a:rPr>
              <a:t>Configuring the port number is required when there is not a specific protocol name listed such as SSH (port number 22) or an HTTPS (port number 443), as shown in the next example.</a:t>
            </a:r>
          </a:p>
          <a:p>
            <a:pPr algn="just">
              <a:buFont typeface="Wingdings" panose="05000000000000000000" pitchFamily="2" charset="2"/>
              <a:buChar char="§"/>
            </a:pPr>
            <a:endParaRPr lang="en-US" sz="1800" dirty="0">
              <a:solidFill>
                <a:srgbClr val="000000"/>
              </a:solidFill>
            </a:endParaRPr>
          </a:p>
          <a:p>
            <a:pPr algn="just">
              <a:buFont typeface="Wingdings" panose="05000000000000000000" pitchFamily="2" charset="2"/>
              <a:buChar char="§"/>
            </a:pPr>
            <a:endParaRPr lang="en-US" sz="1800" dirty="0">
              <a:solidFill>
                <a:srgbClr val="000000"/>
              </a:solidFill>
            </a:endParaRPr>
          </a:p>
          <a:p>
            <a:pPr algn="just">
              <a:buFont typeface="Wingdings" panose="05000000000000000000" pitchFamily="2" charset="2"/>
              <a:buChar char="§"/>
            </a:pPr>
            <a:endParaRPr lang="en-US" sz="1800" dirty="0">
              <a:solidFill>
                <a:srgbClr val="000000"/>
              </a:solidFill>
            </a:endParaRPr>
          </a:p>
        </p:txBody>
      </p:sp>
      <p:pic>
        <p:nvPicPr>
          <p:cNvPr id="6" name="Picture 5">
            <a:extLst>
              <a:ext uri="{FF2B5EF4-FFF2-40B4-BE49-F238E27FC236}">
                <a16:creationId xmlns:a16="http://schemas.microsoft.com/office/drawing/2014/main" id="{CBE7CF15-8EE0-4998-87B9-3B307BF0495B}"/>
              </a:ext>
            </a:extLst>
          </p:cNvPr>
          <p:cNvPicPr>
            <a:picLocks noChangeAspect="1"/>
          </p:cNvPicPr>
          <p:nvPr/>
        </p:nvPicPr>
        <p:blipFill>
          <a:blip r:embed="rId2"/>
          <a:stretch>
            <a:fillRect/>
          </a:stretch>
        </p:blipFill>
        <p:spPr>
          <a:xfrm>
            <a:off x="9548484" y="1098483"/>
            <a:ext cx="2443552" cy="4512546"/>
          </a:xfrm>
          <a:prstGeom prst="rect">
            <a:avLst/>
          </a:prstGeom>
        </p:spPr>
      </p:pic>
      <p:pic>
        <p:nvPicPr>
          <p:cNvPr id="7" name="Picture 6">
            <a:extLst>
              <a:ext uri="{FF2B5EF4-FFF2-40B4-BE49-F238E27FC236}">
                <a16:creationId xmlns:a16="http://schemas.microsoft.com/office/drawing/2014/main" id="{ADA34F92-66F0-484B-888C-7A2F73B55647}"/>
              </a:ext>
            </a:extLst>
          </p:cNvPr>
          <p:cNvPicPr>
            <a:picLocks noChangeAspect="1"/>
          </p:cNvPicPr>
          <p:nvPr/>
        </p:nvPicPr>
        <p:blipFill>
          <a:blip r:embed="rId3"/>
          <a:stretch>
            <a:fillRect/>
          </a:stretch>
        </p:blipFill>
        <p:spPr>
          <a:xfrm>
            <a:off x="2644310" y="2419763"/>
            <a:ext cx="4076700" cy="590550"/>
          </a:xfrm>
          <a:prstGeom prst="rect">
            <a:avLst/>
          </a:prstGeom>
        </p:spPr>
      </p:pic>
      <p:pic>
        <p:nvPicPr>
          <p:cNvPr id="8" name="Picture 7">
            <a:extLst>
              <a:ext uri="{FF2B5EF4-FFF2-40B4-BE49-F238E27FC236}">
                <a16:creationId xmlns:a16="http://schemas.microsoft.com/office/drawing/2014/main" id="{ABA1744A-EB16-4A31-9396-6D1D15A1F691}"/>
              </a:ext>
            </a:extLst>
          </p:cNvPr>
          <p:cNvPicPr>
            <a:picLocks noChangeAspect="1"/>
          </p:cNvPicPr>
          <p:nvPr/>
        </p:nvPicPr>
        <p:blipFill>
          <a:blip r:embed="rId4"/>
          <a:stretch>
            <a:fillRect/>
          </a:stretch>
        </p:blipFill>
        <p:spPr>
          <a:xfrm>
            <a:off x="2644310" y="4144747"/>
            <a:ext cx="4000500" cy="628650"/>
          </a:xfrm>
          <a:prstGeom prst="rect">
            <a:avLst/>
          </a:prstGeom>
        </p:spPr>
      </p:pic>
      <p:sp>
        <p:nvSpPr>
          <p:cNvPr id="9" name="Title 1"/>
          <p:cNvSpPr txBox="1">
            <a:spLocks/>
          </p:cNvSpPr>
          <p:nvPr/>
        </p:nvSpPr>
        <p:spPr>
          <a:xfrm>
            <a:off x="333337" y="184733"/>
            <a:ext cx="5196606" cy="729667"/>
          </a:xfrm>
          <a:prstGeom prst="rect">
            <a:avLst/>
          </a:prstGeom>
        </p:spPr>
        <p:txBody>
          <a:bodyPr vert="horz" lIns="91440" tIns="45720" rIns="91440" bIns="45720" rtlCol="0" anchor="ctr">
            <a:normAutofit fontScale="85000" lnSpcReduction="1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3200" dirty="0">
                <a:solidFill>
                  <a:schemeClr val="accent1">
                    <a:lumMod val="50000"/>
                  </a:schemeClr>
                </a:solidFill>
              </a:rPr>
              <a:t>ACL Configurations – Extended ACL</a:t>
            </a:r>
            <a:endParaRPr lang="en-GB" sz="3200" dirty="0"/>
          </a:p>
        </p:txBody>
      </p:sp>
    </p:spTree>
    <p:extLst>
      <p:ext uri="{BB962C8B-B14F-4D97-AF65-F5344CB8AC3E}">
        <p14:creationId xmlns:p14="http://schemas.microsoft.com/office/powerpoint/2010/main" val="374054648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70809" y="1261018"/>
            <a:ext cx="11691117" cy="4394918"/>
          </a:xfrm>
        </p:spPr>
        <p:txBody>
          <a:bodyPr>
            <a:noAutofit/>
          </a:bodyPr>
          <a:lstStyle/>
          <a:p>
            <a:pPr algn="just">
              <a:buFont typeface="Wingdings" panose="05000000000000000000" pitchFamily="2" charset="2"/>
              <a:buChar char="§"/>
            </a:pPr>
            <a:r>
              <a:rPr lang="en-US" sz="1800" dirty="0">
                <a:solidFill>
                  <a:srgbClr val="000000"/>
                </a:solidFill>
              </a:rPr>
              <a:t>In this example, the ACL permits both HTTP and HTTPS traffic from the 192.168.10.0 network to go to any destination.</a:t>
            </a:r>
          </a:p>
          <a:p>
            <a:pPr algn="just">
              <a:buFont typeface="Wingdings" panose="05000000000000000000" pitchFamily="2" charset="2"/>
              <a:buChar char="§"/>
            </a:pPr>
            <a:endParaRPr lang="en-US" sz="1800" dirty="0">
              <a:solidFill>
                <a:srgbClr val="000000"/>
              </a:solidFill>
            </a:endParaRPr>
          </a:p>
          <a:p>
            <a:pPr algn="just">
              <a:buFont typeface="Wingdings" panose="05000000000000000000" pitchFamily="2" charset="2"/>
              <a:buChar char="§"/>
            </a:pPr>
            <a:r>
              <a:rPr lang="en-US" sz="1800" dirty="0">
                <a:solidFill>
                  <a:srgbClr val="000000"/>
                </a:solidFill>
              </a:rPr>
              <a:t>Extended ACLs can be applied in various locations. However, they are commonly applied close to the source. Here ACL 110 is applied inbound on the R1 G0/0/0 interface.</a:t>
            </a:r>
          </a:p>
        </p:txBody>
      </p:sp>
      <p:pic>
        <p:nvPicPr>
          <p:cNvPr id="9" name="Picture 8">
            <a:extLst>
              <a:ext uri="{FF2B5EF4-FFF2-40B4-BE49-F238E27FC236}">
                <a16:creationId xmlns:a16="http://schemas.microsoft.com/office/drawing/2014/main" id="{0BF63D50-4D61-4E44-A590-992B92BABE16}"/>
              </a:ext>
            </a:extLst>
          </p:cNvPr>
          <p:cNvPicPr>
            <a:picLocks noChangeAspect="1"/>
          </p:cNvPicPr>
          <p:nvPr/>
        </p:nvPicPr>
        <p:blipFill>
          <a:blip r:embed="rId2"/>
          <a:stretch>
            <a:fillRect/>
          </a:stretch>
        </p:blipFill>
        <p:spPr>
          <a:xfrm>
            <a:off x="6359753" y="2872689"/>
            <a:ext cx="5391150" cy="1171575"/>
          </a:xfrm>
          <a:prstGeom prst="rect">
            <a:avLst/>
          </a:prstGeom>
        </p:spPr>
      </p:pic>
      <p:sp>
        <p:nvSpPr>
          <p:cNvPr id="6" name="Title 1"/>
          <p:cNvSpPr txBox="1">
            <a:spLocks/>
          </p:cNvSpPr>
          <p:nvPr/>
        </p:nvSpPr>
        <p:spPr>
          <a:xfrm>
            <a:off x="333337" y="184733"/>
            <a:ext cx="5196606" cy="729667"/>
          </a:xfrm>
          <a:prstGeom prst="rect">
            <a:avLst/>
          </a:prstGeom>
        </p:spPr>
        <p:txBody>
          <a:bodyPr vert="horz" lIns="91440" tIns="45720" rIns="91440" bIns="45720" rtlCol="0" anchor="ctr">
            <a:normAutofit fontScale="85000" lnSpcReduction="1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3200" dirty="0">
                <a:solidFill>
                  <a:schemeClr val="accent1">
                    <a:lumMod val="50000"/>
                  </a:schemeClr>
                </a:solidFill>
              </a:rPr>
              <a:t>ACL Configurations – Extended ACL</a:t>
            </a:r>
            <a:endParaRPr lang="en-GB" sz="3200" dirty="0"/>
          </a:p>
        </p:txBody>
      </p:sp>
    </p:spTree>
    <p:extLst>
      <p:ext uri="{BB962C8B-B14F-4D97-AF65-F5344CB8AC3E}">
        <p14:creationId xmlns:p14="http://schemas.microsoft.com/office/powerpoint/2010/main" val="181194752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70809" y="1261018"/>
            <a:ext cx="7547771" cy="4394918"/>
          </a:xfrm>
        </p:spPr>
        <p:txBody>
          <a:bodyPr>
            <a:noAutofit/>
          </a:bodyPr>
          <a:lstStyle/>
          <a:p>
            <a:pPr marL="0" indent="0" algn="just">
              <a:buNone/>
            </a:pPr>
            <a:r>
              <a:rPr lang="en-US" sz="1800" b="1" dirty="0"/>
              <a:t>TCP Established Extended ACL</a:t>
            </a:r>
          </a:p>
          <a:p>
            <a:pPr algn="just">
              <a:buFont typeface="Wingdings" panose="05000000000000000000" pitchFamily="2" charset="2"/>
              <a:buChar char="§"/>
            </a:pPr>
            <a:r>
              <a:rPr lang="en-US" sz="1800" dirty="0">
                <a:solidFill>
                  <a:srgbClr val="000000"/>
                </a:solidFill>
              </a:rPr>
              <a:t>TCP can also perform basic </a:t>
            </a:r>
            <a:r>
              <a:rPr lang="en-US" sz="1800" dirty="0" err="1">
                <a:solidFill>
                  <a:srgbClr val="000000"/>
                </a:solidFill>
              </a:rPr>
              <a:t>stateful</a:t>
            </a:r>
            <a:r>
              <a:rPr lang="en-US" sz="1800" dirty="0">
                <a:solidFill>
                  <a:srgbClr val="000000"/>
                </a:solidFill>
              </a:rPr>
              <a:t> firewall services using the TCP </a:t>
            </a:r>
            <a:r>
              <a:rPr lang="en-US" sz="1800" b="1" dirty="0">
                <a:solidFill>
                  <a:srgbClr val="000000"/>
                </a:solidFill>
              </a:rPr>
              <a:t>established</a:t>
            </a:r>
            <a:r>
              <a:rPr lang="en-US" sz="1800" dirty="0">
                <a:solidFill>
                  <a:srgbClr val="000000"/>
                </a:solidFill>
              </a:rPr>
              <a:t> keyword.</a:t>
            </a:r>
          </a:p>
          <a:p>
            <a:pPr algn="just">
              <a:buFont typeface="Wingdings" panose="05000000000000000000" pitchFamily="2" charset="2"/>
              <a:buChar char="§"/>
            </a:pPr>
            <a:r>
              <a:rPr lang="en-US" sz="1800" dirty="0">
                <a:solidFill>
                  <a:srgbClr val="000000"/>
                </a:solidFill>
              </a:rPr>
              <a:t>The </a:t>
            </a:r>
            <a:r>
              <a:rPr lang="en-US" sz="1800" b="1" dirty="0">
                <a:solidFill>
                  <a:srgbClr val="000000"/>
                </a:solidFill>
              </a:rPr>
              <a:t>established</a:t>
            </a:r>
            <a:r>
              <a:rPr lang="en-US" sz="1800" dirty="0">
                <a:solidFill>
                  <a:srgbClr val="000000"/>
                </a:solidFill>
              </a:rPr>
              <a:t> keyword enables inside traffic to exit the inside private network and permits the returning reply traffic to enter the inside private network.</a:t>
            </a:r>
          </a:p>
          <a:p>
            <a:pPr algn="just">
              <a:buFont typeface="Wingdings" panose="05000000000000000000" pitchFamily="2" charset="2"/>
              <a:buChar char="§"/>
            </a:pPr>
            <a:r>
              <a:rPr lang="en-US" sz="1800" dirty="0">
                <a:solidFill>
                  <a:srgbClr val="000000"/>
                </a:solidFill>
              </a:rPr>
              <a:t>TCP traffic generated by an outside host and attempting to communicate with an inside host is denied.</a:t>
            </a:r>
          </a:p>
          <a:p>
            <a:pPr algn="just">
              <a:buFont typeface="Wingdings" panose="05000000000000000000" pitchFamily="2" charset="2"/>
              <a:buChar char="§"/>
            </a:pPr>
            <a:r>
              <a:rPr lang="en-US" sz="1800" dirty="0">
                <a:solidFill>
                  <a:srgbClr val="000000"/>
                </a:solidFill>
              </a:rPr>
              <a:t>Example: ACL 120 is configured to only permit returning web traffic to the inside hosts. The ACL is then applied outbound on the R1 G0/0/0 interface. </a:t>
            </a:r>
          </a:p>
          <a:p>
            <a:pPr algn="just">
              <a:buFont typeface="Wingdings" panose="05000000000000000000" pitchFamily="2" charset="2"/>
              <a:buChar char="§"/>
            </a:pPr>
            <a:r>
              <a:rPr lang="en-US" sz="1800" dirty="0">
                <a:solidFill>
                  <a:srgbClr val="000000"/>
                </a:solidFill>
              </a:rPr>
              <a:t>The </a:t>
            </a:r>
            <a:r>
              <a:rPr lang="en-US" sz="1800" b="1" dirty="0">
                <a:solidFill>
                  <a:srgbClr val="000000"/>
                </a:solidFill>
              </a:rPr>
              <a:t>show access-lists</a:t>
            </a:r>
            <a:r>
              <a:rPr lang="en-US" sz="1800" dirty="0">
                <a:solidFill>
                  <a:srgbClr val="000000"/>
                </a:solidFill>
              </a:rPr>
              <a:t> command shows that inside hosts are accessing the secure web resources from the internet. </a:t>
            </a:r>
          </a:p>
          <a:p>
            <a:pPr marL="73085" lvl="1" indent="0" algn="just">
              <a:buNone/>
            </a:pPr>
            <a:r>
              <a:rPr lang="en-US" sz="1800" i="1" dirty="0">
                <a:solidFill>
                  <a:srgbClr val="000000"/>
                </a:solidFill>
              </a:rPr>
              <a:t>Note: A match occurs if the returning TCP segment has the ACK or reset (RST) flag bits set, indicating that the packet belongs to an existing connection.</a:t>
            </a:r>
          </a:p>
          <a:p>
            <a:pPr algn="just">
              <a:buFont typeface="Wingdings" panose="05000000000000000000" pitchFamily="2" charset="2"/>
              <a:buChar char="§"/>
            </a:pPr>
            <a:endParaRPr lang="en-US" sz="1800" dirty="0">
              <a:solidFill>
                <a:srgbClr val="000000"/>
              </a:solidFill>
            </a:endParaRPr>
          </a:p>
        </p:txBody>
      </p:sp>
      <p:pic>
        <p:nvPicPr>
          <p:cNvPr id="5" name="Picture 4">
            <a:extLst>
              <a:ext uri="{FF2B5EF4-FFF2-40B4-BE49-F238E27FC236}">
                <a16:creationId xmlns:a16="http://schemas.microsoft.com/office/drawing/2014/main" id="{9F64C557-2052-4223-9B59-E0A0DAA5A51A}"/>
              </a:ext>
            </a:extLst>
          </p:cNvPr>
          <p:cNvPicPr>
            <a:picLocks noChangeAspect="1"/>
          </p:cNvPicPr>
          <p:nvPr/>
        </p:nvPicPr>
        <p:blipFill>
          <a:blip r:embed="rId2"/>
          <a:stretch>
            <a:fillRect/>
          </a:stretch>
        </p:blipFill>
        <p:spPr>
          <a:xfrm>
            <a:off x="7975050" y="520789"/>
            <a:ext cx="4004942" cy="2184042"/>
          </a:xfrm>
          <a:prstGeom prst="rect">
            <a:avLst/>
          </a:prstGeom>
        </p:spPr>
      </p:pic>
      <p:pic>
        <p:nvPicPr>
          <p:cNvPr id="6" name="Picture 5">
            <a:extLst>
              <a:ext uri="{FF2B5EF4-FFF2-40B4-BE49-F238E27FC236}">
                <a16:creationId xmlns:a16="http://schemas.microsoft.com/office/drawing/2014/main" id="{FDD912CF-D5BE-47F4-83A6-3E730309F8A6}"/>
              </a:ext>
            </a:extLst>
          </p:cNvPr>
          <p:cNvPicPr>
            <a:picLocks noChangeAspect="1"/>
          </p:cNvPicPr>
          <p:nvPr/>
        </p:nvPicPr>
        <p:blipFill>
          <a:blip r:embed="rId3"/>
          <a:stretch>
            <a:fillRect/>
          </a:stretch>
        </p:blipFill>
        <p:spPr>
          <a:xfrm>
            <a:off x="8131992" y="3520751"/>
            <a:ext cx="3786309" cy="1394956"/>
          </a:xfrm>
          <a:prstGeom prst="rect">
            <a:avLst/>
          </a:prstGeom>
        </p:spPr>
      </p:pic>
      <p:sp>
        <p:nvSpPr>
          <p:cNvPr id="7" name="Title 1"/>
          <p:cNvSpPr txBox="1">
            <a:spLocks/>
          </p:cNvSpPr>
          <p:nvPr/>
        </p:nvSpPr>
        <p:spPr>
          <a:xfrm>
            <a:off x="333337" y="184733"/>
            <a:ext cx="5196606" cy="729667"/>
          </a:xfrm>
          <a:prstGeom prst="rect">
            <a:avLst/>
          </a:prstGeom>
        </p:spPr>
        <p:txBody>
          <a:bodyPr vert="horz" lIns="91440" tIns="45720" rIns="91440" bIns="45720" rtlCol="0" anchor="ctr">
            <a:normAutofit fontScale="85000" lnSpcReduction="1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3200" dirty="0">
                <a:solidFill>
                  <a:schemeClr val="accent1">
                    <a:lumMod val="50000"/>
                  </a:schemeClr>
                </a:solidFill>
              </a:rPr>
              <a:t>ACL Configurations – Extended ACL</a:t>
            </a:r>
            <a:endParaRPr lang="en-GB" sz="3200" dirty="0"/>
          </a:p>
        </p:txBody>
      </p:sp>
    </p:spTree>
    <p:extLst>
      <p:ext uri="{BB962C8B-B14F-4D97-AF65-F5344CB8AC3E}">
        <p14:creationId xmlns:p14="http://schemas.microsoft.com/office/powerpoint/2010/main" val="419902558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65063" y="914400"/>
            <a:ext cx="6446758" cy="4394918"/>
          </a:xfrm>
        </p:spPr>
        <p:txBody>
          <a:bodyPr>
            <a:noAutofit/>
          </a:bodyPr>
          <a:lstStyle/>
          <a:p>
            <a:pPr marL="0" indent="0" algn="just">
              <a:buNone/>
            </a:pPr>
            <a:r>
              <a:rPr lang="en-US" sz="1800" b="1" dirty="0"/>
              <a:t>Named Extended IPv4 ACL Syntax</a:t>
            </a:r>
          </a:p>
          <a:p>
            <a:pPr algn="just">
              <a:buFont typeface="Wingdings" panose="05000000000000000000" pitchFamily="2" charset="2"/>
              <a:buChar char="§"/>
            </a:pPr>
            <a:r>
              <a:rPr lang="en-US" sz="1800" dirty="0">
                <a:solidFill>
                  <a:srgbClr val="000000"/>
                </a:solidFill>
              </a:rPr>
              <a:t>Naming an ACL makes it easier to understand its function. To create a named extended ACL, use the </a:t>
            </a:r>
            <a:r>
              <a:rPr lang="en-US" sz="1800" b="1" dirty="0" err="1">
                <a:solidFill>
                  <a:srgbClr val="000000"/>
                </a:solidFill>
              </a:rPr>
              <a:t>ip</a:t>
            </a:r>
            <a:r>
              <a:rPr lang="en-US" sz="1800" b="1" dirty="0">
                <a:solidFill>
                  <a:srgbClr val="000000"/>
                </a:solidFill>
              </a:rPr>
              <a:t> access-list extended </a:t>
            </a:r>
            <a:r>
              <a:rPr lang="en-US" sz="1800" dirty="0">
                <a:solidFill>
                  <a:srgbClr val="000000"/>
                </a:solidFill>
              </a:rPr>
              <a:t>configuration command.</a:t>
            </a:r>
          </a:p>
          <a:p>
            <a:pPr algn="just">
              <a:buFont typeface="Wingdings" panose="05000000000000000000" pitchFamily="2" charset="2"/>
              <a:buChar char="§"/>
            </a:pPr>
            <a:r>
              <a:rPr lang="en-US" sz="1800" dirty="0">
                <a:solidFill>
                  <a:srgbClr val="000000"/>
                </a:solidFill>
              </a:rPr>
              <a:t>Example: a named extended ACL called NO-FTP-ACCESS is created and the prompt changed to named extended ACL configuration mode. ACE statements are entered in the named extended ACL sub configuration mode.</a:t>
            </a:r>
          </a:p>
          <a:p>
            <a:pPr algn="just">
              <a:buFont typeface="Wingdings" panose="05000000000000000000" pitchFamily="2" charset="2"/>
              <a:buChar char="§"/>
            </a:pPr>
            <a:r>
              <a:rPr lang="en-US" sz="1800" dirty="0">
                <a:solidFill>
                  <a:srgbClr val="000000"/>
                </a:solidFill>
              </a:rPr>
              <a:t>Scenario: The topology below is used to demonstrate configuring and applying two named extended IPv4 ACLs to an interface:</a:t>
            </a:r>
          </a:p>
          <a:p>
            <a:pPr algn="just">
              <a:buFont typeface="Wingdings" panose="05000000000000000000" pitchFamily="2" charset="2"/>
              <a:buChar char="Ø"/>
            </a:pPr>
            <a:r>
              <a:rPr lang="en-US" sz="1800" b="1" dirty="0">
                <a:solidFill>
                  <a:srgbClr val="000000"/>
                </a:solidFill>
              </a:rPr>
              <a:t>SURFING</a:t>
            </a:r>
            <a:r>
              <a:rPr lang="en-US" sz="1800" dirty="0">
                <a:solidFill>
                  <a:srgbClr val="000000"/>
                </a:solidFill>
              </a:rPr>
              <a:t> - This will permit inside HTTP and HTTPS traffic to exit to the internet.</a:t>
            </a:r>
          </a:p>
          <a:p>
            <a:pPr algn="just">
              <a:buFont typeface="Wingdings" panose="05000000000000000000" pitchFamily="2" charset="2"/>
              <a:buChar char="Ø"/>
            </a:pPr>
            <a:r>
              <a:rPr lang="en-US" sz="1800" b="1" dirty="0">
                <a:solidFill>
                  <a:srgbClr val="000000"/>
                </a:solidFill>
              </a:rPr>
              <a:t>BROWSING</a:t>
            </a:r>
            <a:r>
              <a:rPr lang="en-US" sz="1800" dirty="0">
                <a:solidFill>
                  <a:srgbClr val="000000"/>
                </a:solidFill>
              </a:rPr>
              <a:t> - This will only permit returning web traffic to the inside hosts while all other traffic exiting the R1 G0/0/0 interface is implicitly denied.</a:t>
            </a:r>
          </a:p>
          <a:p>
            <a:pPr algn="just">
              <a:buFont typeface="Wingdings" panose="05000000000000000000" pitchFamily="2" charset="2"/>
              <a:buChar char="§"/>
            </a:pPr>
            <a:endParaRPr lang="en-US" sz="1800" dirty="0">
              <a:solidFill>
                <a:srgbClr val="000000"/>
              </a:solidFill>
            </a:endParaRPr>
          </a:p>
          <a:p>
            <a:pPr marL="73085" lvl="1" indent="0" algn="just">
              <a:buNone/>
            </a:pPr>
            <a:endParaRPr lang="en-US" sz="1800" i="1" dirty="0">
              <a:solidFill>
                <a:srgbClr val="000000"/>
              </a:solidFill>
            </a:endParaRPr>
          </a:p>
          <a:p>
            <a:pPr marL="0" indent="0" algn="just">
              <a:buNone/>
            </a:pPr>
            <a:endParaRPr lang="en-US" sz="1800" dirty="0">
              <a:solidFill>
                <a:srgbClr val="000000"/>
              </a:solidFill>
            </a:endParaRPr>
          </a:p>
        </p:txBody>
      </p:sp>
      <p:pic>
        <p:nvPicPr>
          <p:cNvPr id="7" name="Picture 6">
            <a:extLst>
              <a:ext uri="{FF2B5EF4-FFF2-40B4-BE49-F238E27FC236}">
                <a16:creationId xmlns:a16="http://schemas.microsoft.com/office/drawing/2014/main" id="{6F725856-2905-4FB1-806B-0FA181A9D225}"/>
              </a:ext>
            </a:extLst>
          </p:cNvPr>
          <p:cNvPicPr>
            <a:picLocks noChangeAspect="1"/>
          </p:cNvPicPr>
          <p:nvPr/>
        </p:nvPicPr>
        <p:blipFill>
          <a:blip r:embed="rId2"/>
          <a:stretch>
            <a:fillRect/>
          </a:stretch>
        </p:blipFill>
        <p:spPr>
          <a:xfrm>
            <a:off x="6817567" y="1531695"/>
            <a:ext cx="5004636" cy="326145"/>
          </a:xfrm>
          <a:prstGeom prst="rect">
            <a:avLst/>
          </a:prstGeom>
        </p:spPr>
      </p:pic>
      <p:pic>
        <p:nvPicPr>
          <p:cNvPr id="8" name="Picture 7">
            <a:extLst>
              <a:ext uri="{FF2B5EF4-FFF2-40B4-BE49-F238E27FC236}">
                <a16:creationId xmlns:a16="http://schemas.microsoft.com/office/drawing/2014/main" id="{8FA4809B-8A5F-4D88-8D50-F66C6DFBCBB3}"/>
              </a:ext>
            </a:extLst>
          </p:cNvPr>
          <p:cNvPicPr>
            <a:picLocks noChangeAspect="1"/>
          </p:cNvPicPr>
          <p:nvPr/>
        </p:nvPicPr>
        <p:blipFill>
          <a:blip r:embed="rId3"/>
          <a:stretch>
            <a:fillRect/>
          </a:stretch>
        </p:blipFill>
        <p:spPr>
          <a:xfrm>
            <a:off x="6885991" y="2292034"/>
            <a:ext cx="4936211" cy="512146"/>
          </a:xfrm>
          <a:prstGeom prst="rect">
            <a:avLst/>
          </a:prstGeom>
        </p:spPr>
      </p:pic>
      <p:pic>
        <p:nvPicPr>
          <p:cNvPr id="9" name="Picture 8">
            <a:extLst>
              <a:ext uri="{FF2B5EF4-FFF2-40B4-BE49-F238E27FC236}">
                <a16:creationId xmlns:a16="http://schemas.microsoft.com/office/drawing/2014/main" id="{9EF0F46F-7CA3-4860-8300-5159F9FB43DD}"/>
              </a:ext>
            </a:extLst>
          </p:cNvPr>
          <p:cNvPicPr>
            <a:picLocks noChangeAspect="1"/>
          </p:cNvPicPr>
          <p:nvPr/>
        </p:nvPicPr>
        <p:blipFill>
          <a:blip r:embed="rId4"/>
          <a:stretch>
            <a:fillRect/>
          </a:stretch>
        </p:blipFill>
        <p:spPr>
          <a:xfrm>
            <a:off x="7060163" y="4186002"/>
            <a:ext cx="5094880" cy="1394796"/>
          </a:xfrm>
          <a:prstGeom prst="rect">
            <a:avLst/>
          </a:prstGeom>
        </p:spPr>
      </p:pic>
      <p:sp>
        <p:nvSpPr>
          <p:cNvPr id="10" name="Title 1"/>
          <p:cNvSpPr txBox="1">
            <a:spLocks/>
          </p:cNvSpPr>
          <p:nvPr/>
        </p:nvSpPr>
        <p:spPr>
          <a:xfrm>
            <a:off x="333337" y="184733"/>
            <a:ext cx="5196606" cy="729667"/>
          </a:xfrm>
          <a:prstGeom prst="rect">
            <a:avLst/>
          </a:prstGeom>
        </p:spPr>
        <p:txBody>
          <a:bodyPr vert="horz" lIns="91440" tIns="45720" rIns="91440" bIns="45720" rtlCol="0" anchor="ctr">
            <a:normAutofit fontScale="85000" lnSpcReduction="1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3200" dirty="0">
                <a:solidFill>
                  <a:schemeClr val="accent1">
                    <a:lumMod val="50000"/>
                  </a:schemeClr>
                </a:solidFill>
              </a:rPr>
              <a:t>ACL Configurations – Extended ACL</a:t>
            </a:r>
            <a:endParaRPr lang="en-GB" sz="3200" dirty="0"/>
          </a:p>
        </p:txBody>
      </p:sp>
    </p:spTree>
    <p:extLst>
      <p:ext uri="{BB962C8B-B14F-4D97-AF65-F5344CB8AC3E}">
        <p14:creationId xmlns:p14="http://schemas.microsoft.com/office/powerpoint/2010/main" val="71010506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70809" y="1261018"/>
            <a:ext cx="5936685" cy="4394918"/>
          </a:xfrm>
        </p:spPr>
        <p:txBody>
          <a:bodyPr>
            <a:noAutofit/>
          </a:bodyPr>
          <a:lstStyle/>
          <a:p>
            <a:pPr marL="0" indent="0" algn="just">
              <a:buNone/>
            </a:pPr>
            <a:r>
              <a:rPr lang="en-US" sz="1800" b="1" dirty="0"/>
              <a:t>Named Extended IPv4 ACL Syntax</a:t>
            </a:r>
          </a:p>
          <a:p>
            <a:pPr algn="just">
              <a:buFont typeface="Wingdings" panose="05000000000000000000" pitchFamily="2" charset="2"/>
              <a:buChar char="§"/>
            </a:pPr>
            <a:r>
              <a:rPr lang="en-US" sz="1800" dirty="0">
                <a:solidFill>
                  <a:srgbClr val="000000"/>
                </a:solidFill>
              </a:rPr>
              <a:t>The SURFING ACL permits HTTP and HTTPS traffic from inside users to exit the G0/0/1 interface connected to the internet. </a:t>
            </a:r>
          </a:p>
          <a:p>
            <a:pPr algn="just">
              <a:buFont typeface="Wingdings" panose="05000000000000000000" pitchFamily="2" charset="2"/>
              <a:buChar char="§"/>
            </a:pPr>
            <a:r>
              <a:rPr lang="en-US" sz="1800" dirty="0">
                <a:solidFill>
                  <a:srgbClr val="000000"/>
                </a:solidFill>
              </a:rPr>
              <a:t>Web traffic returning from the internet is permitted back into the inside private network by the BROWSING ACL.</a:t>
            </a:r>
          </a:p>
          <a:p>
            <a:pPr algn="just">
              <a:buFont typeface="Wingdings" panose="05000000000000000000" pitchFamily="2" charset="2"/>
              <a:buChar char="§"/>
            </a:pPr>
            <a:r>
              <a:rPr lang="en-US" sz="1800" dirty="0">
                <a:solidFill>
                  <a:srgbClr val="000000"/>
                </a:solidFill>
              </a:rPr>
              <a:t>The SURFING ACL is applied inbound and the BROWSING ACL is applied outbound on the R1 G0/0/0 interface.</a:t>
            </a:r>
          </a:p>
          <a:p>
            <a:pPr algn="just">
              <a:buFont typeface="Wingdings" panose="05000000000000000000" pitchFamily="2" charset="2"/>
              <a:buChar char="§"/>
            </a:pPr>
            <a:r>
              <a:rPr lang="en-US" sz="1800" b="1" dirty="0">
                <a:solidFill>
                  <a:srgbClr val="000000"/>
                </a:solidFill>
              </a:rPr>
              <a:t>The show access-lists</a:t>
            </a:r>
            <a:r>
              <a:rPr lang="en-US" sz="1800" dirty="0">
                <a:solidFill>
                  <a:srgbClr val="000000"/>
                </a:solidFill>
              </a:rPr>
              <a:t> command is used to verify the ACL statistics. </a:t>
            </a:r>
          </a:p>
          <a:p>
            <a:pPr algn="just">
              <a:buFont typeface="Wingdings" panose="05000000000000000000" pitchFamily="2" charset="2"/>
              <a:buChar char="§"/>
            </a:pPr>
            <a:r>
              <a:rPr lang="en-US" sz="1800" i="1" dirty="0">
                <a:solidFill>
                  <a:srgbClr val="000000"/>
                </a:solidFill>
              </a:rPr>
              <a:t>Notice that the permit secure HTTPS counters (i.e., </a:t>
            </a:r>
            <a:r>
              <a:rPr lang="en-US" sz="1800" i="1" dirty="0" err="1">
                <a:solidFill>
                  <a:srgbClr val="000000"/>
                </a:solidFill>
              </a:rPr>
              <a:t>eq</a:t>
            </a:r>
            <a:r>
              <a:rPr lang="en-US" sz="1800" i="1" dirty="0">
                <a:solidFill>
                  <a:srgbClr val="000000"/>
                </a:solidFill>
              </a:rPr>
              <a:t> 443) in the SURFING ACL and the return established counters in the BROWSING ACL have increased.</a:t>
            </a:r>
          </a:p>
          <a:p>
            <a:pPr algn="just">
              <a:buFont typeface="Wingdings" panose="05000000000000000000" pitchFamily="2" charset="2"/>
              <a:buChar char="§"/>
            </a:pPr>
            <a:endParaRPr lang="en-US" sz="1800" dirty="0">
              <a:solidFill>
                <a:srgbClr val="000000"/>
              </a:solidFill>
            </a:endParaRPr>
          </a:p>
          <a:p>
            <a:pPr algn="just">
              <a:buFont typeface="Wingdings" panose="05000000000000000000" pitchFamily="2" charset="2"/>
              <a:buChar char="§"/>
            </a:pPr>
            <a:endParaRPr lang="en-US" sz="1800" dirty="0">
              <a:solidFill>
                <a:srgbClr val="000000"/>
              </a:solidFill>
            </a:endParaRPr>
          </a:p>
          <a:p>
            <a:pPr marL="73085" lvl="1" indent="0" algn="just">
              <a:buNone/>
            </a:pPr>
            <a:endParaRPr lang="en-US" sz="1800" i="1" dirty="0">
              <a:solidFill>
                <a:srgbClr val="000000"/>
              </a:solidFill>
            </a:endParaRPr>
          </a:p>
          <a:p>
            <a:pPr marL="0" indent="0" algn="just">
              <a:buNone/>
            </a:pPr>
            <a:endParaRPr lang="en-US" sz="1800" dirty="0">
              <a:solidFill>
                <a:srgbClr val="000000"/>
              </a:solidFill>
            </a:endParaRPr>
          </a:p>
        </p:txBody>
      </p:sp>
      <p:pic>
        <p:nvPicPr>
          <p:cNvPr id="10" name="Picture 9">
            <a:extLst>
              <a:ext uri="{FF2B5EF4-FFF2-40B4-BE49-F238E27FC236}">
                <a16:creationId xmlns:a16="http://schemas.microsoft.com/office/drawing/2014/main" id="{66DAAF44-3F93-4C75-AE60-152692426C59}"/>
              </a:ext>
            </a:extLst>
          </p:cNvPr>
          <p:cNvPicPr>
            <a:picLocks noChangeAspect="1"/>
          </p:cNvPicPr>
          <p:nvPr/>
        </p:nvPicPr>
        <p:blipFill>
          <a:blip r:embed="rId2"/>
          <a:stretch>
            <a:fillRect/>
          </a:stretch>
        </p:blipFill>
        <p:spPr>
          <a:xfrm>
            <a:off x="6482340" y="1149062"/>
            <a:ext cx="5644286" cy="3351982"/>
          </a:xfrm>
          <a:prstGeom prst="rect">
            <a:avLst/>
          </a:prstGeom>
        </p:spPr>
      </p:pic>
      <p:pic>
        <p:nvPicPr>
          <p:cNvPr id="11" name="Picture 10">
            <a:extLst>
              <a:ext uri="{FF2B5EF4-FFF2-40B4-BE49-F238E27FC236}">
                <a16:creationId xmlns:a16="http://schemas.microsoft.com/office/drawing/2014/main" id="{C7DC3933-DD1C-4D98-AAF4-A276F387E494}"/>
              </a:ext>
            </a:extLst>
          </p:cNvPr>
          <p:cNvPicPr>
            <a:picLocks noChangeAspect="1"/>
          </p:cNvPicPr>
          <p:nvPr/>
        </p:nvPicPr>
        <p:blipFill>
          <a:blip r:embed="rId3"/>
          <a:stretch>
            <a:fillRect/>
          </a:stretch>
        </p:blipFill>
        <p:spPr>
          <a:xfrm>
            <a:off x="6482340" y="4544044"/>
            <a:ext cx="5644285" cy="1111892"/>
          </a:xfrm>
          <a:prstGeom prst="rect">
            <a:avLst/>
          </a:prstGeom>
        </p:spPr>
      </p:pic>
      <p:sp>
        <p:nvSpPr>
          <p:cNvPr id="7" name="Title 1"/>
          <p:cNvSpPr txBox="1">
            <a:spLocks/>
          </p:cNvSpPr>
          <p:nvPr/>
        </p:nvSpPr>
        <p:spPr>
          <a:xfrm>
            <a:off x="333337" y="184733"/>
            <a:ext cx="5196606" cy="729667"/>
          </a:xfrm>
          <a:prstGeom prst="rect">
            <a:avLst/>
          </a:prstGeom>
        </p:spPr>
        <p:txBody>
          <a:bodyPr vert="horz" lIns="91440" tIns="45720" rIns="91440" bIns="45720" rtlCol="0" anchor="ctr">
            <a:normAutofit fontScale="85000" lnSpcReduction="1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3200" dirty="0">
                <a:solidFill>
                  <a:schemeClr val="accent1">
                    <a:lumMod val="50000"/>
                  </a:schemeClr>
                </a:solidFill>
              </a:rPr>
              <a:t>ACL Configurations – Extended ACL</a:t>
            </a:r>
            <a:endParaRPr lang="en-GB" sz="3200" dirty="0"/>
          </a:p>
        </p:txBody>
      </p:sp>
    </p:spTree>
    <p:extLst>
      <p:ext uri="{BB962C8B-B14F-4D97-AF65-F5344CB8AC3E}">
        <p14:creationId xmlns:p14="http://schemas.microsoft.com/office/powerpoint/2010/main" val="35793180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70809" y="1261018"/>
            <a:ext cx="5566165" cy="4394918"/>
          </a:xfrm>
        </p:spPr>
        <p:txBody>
          <a:bodyPr>
            <a:noAutofit/>
          </a:bodyPr>
          <a:lstStyle/>
          <a:p>
            <a:pPr marL="0" indent="0" algn="just">
              <a:buNone/>
            </a:pPr>
            <a:r>
              <a:rPr lang="en-US" sz="1800" b="1" dirty="0"/>
              <a:t>Modify Extended IPv4 ACL</a:t>
            </a:r>
          </a:p>
          <a:p>
            <a:pPr algn="just">
              <a:buFont typeface="Wingdings" panose="05000000000000000000" pitchFamily="2" charset="2"/>
              <a:buChar char="§"/>
            </a:pPr>
            <a:r>
              <a:rPr lang="en-US" sz="1800" dirty="0">
                <a:solidFill>
                  <a:srgbClr val="000000"/>
                </a:solidFill>
              </a:rPr>
              <a:t>An extended ACL can be edited using a text editor when many changes are required. Or, if the edit applies to one or two ACEs, then sequence numbers can be used.</a:t>
            </a:r>
          </a:p>
          <a:p>
            <a:pPr algn="just">
              <a:buFont typeface="Wingdings" panose="05000000000000000000" pitchFamily="2" charset="2"/>
              <a:buChar char="§"/>
            </a:pPr>
            <a:r>
              <a:rPr lang="en-US" sz="1800" dirty="0">
                <a:solidFill>
                  <a:srgbClr val="000000"/>
                </a:solidFill>
              </a:rPr>
              <a:t>Example: The ACE sequence number 10 in the SURFING ACL has an incorrect source IP networks address.</a:t>
            </a:r>
          </a:p>
          <a:p>
            <a:pPr algn="just">
              <a:buFont typeface="Wingdings" panose="05000000000000000000" pitchFamily="2" charset="2"/>
              <a:buChar char="§"/>
            </a:pPr>
            <a:endParaRPr lang="en-US" sz="1800" dirty="0">
              <a:solidFill>
                <a:srgbClr val="000000"/>
              </a:solidFill>
            </a:endParaRPr>
          </a:p>
          <a:p>
            <a:pPr algn="just">
              <a:buFont typeface="Wingdings" panose="05000000000000000000" pitchFamily="2" charset="2"/>
              <a:buChar char="§"/>
            </a:pPr>
            <a:r>
              <a:rPr lang="en-US" sz="1800" dirty="0">
                <a:solidFill>
                  <a:srgbClr val="000000"/>
                </a:solidFill>
              </a:rPr>
              <a:t>To correct this error the original statement is removed with the </a:t>
            </a:r>
            <a:r>
              <a:rPr lang="en-US" sz="1800" b="1" dirty="0">
                <a:solidFill>
                  <a:srgbClr val="000000"/>
                </a:solidFill>
              </a:rPr>
              <a:t>no</a:t>
            </a:r>
            <a:r>
              <a:rPr lang="en-US" sz="1800" dirty="0">
                <a:solidFill>
                  <a:srgbClr val="000000"/>
                </a:solidFill>
              </a:rPr>
              <a:t> </a:t>
            </a:r>
            <a:r>
              <a:rPr lang="en-US" sz="1800" i="1" dirty="0">
                <a:solidFill>
                  <a:srgbClr val="000000"/>
                </a:solidFill>
              </a:rPr>
              <a:t>sequence_#</a:t>
            </a:r>
            <a:r>
              <a:rPr lang="en-US" sz="1800" dirty="0">
                <a:solidFill>
                  <a:srgbClr val="000000"/>
                </a:solidFill>
              </a:rPr>
              <a:t> command and the corrected statement is added replacing the original statement.</a:t>
            </a:r>
          </a:p>
          <a:p>
            <a:pPr algn="just">
              <a:buFont typeface="Wingdings" panose="05000000000000000000" pitchFamily="2" charset="2"/>
              <a:buChar char="§"/>
            </a:pPr>
            <a:r>
              <a:rPr lang="en-US" sz="1800" dirty="0">
                <a:solidFill>
                  <a:srgbClr val="000000"/>
                </a:solidFill>
              </a:rPr>
              <a:t>The </a:t>
            </a:r>
            <a:r>
              <a:rPr lang="en-US" sz="1800" b="1" dirty="0">
                <a:solidFill>
                  <a:srgbClr val="000000"/>
                </a:solidFill>
              </a:rPr>
              <a:t>show access-lists</a:t>
            </a:r>
            <a:r>
              <a:rPr lang="en-US" sz="1800" dirty="0">
                <a:solidFill>
                  <a:srgbClr val="000000"/>
                </a:solidFill>
              </a:rPr>
              <a:t> command output verifies the configuration change.</a:t>
            </a:r>
          </a:p>
          <a:p>
            <a:pPr algn="just">
              <a:buFont typeface="Wingdings" panose="05000000000000000000" pitchFamily="2" charset="2"/>
              <a:buChar char="§"/>
            </a:pPr>
            <a:endParaRPr lang="en-US" sz="1800" dirty="0">
              <a:solidFill>
                <a:srgbClr val="000000"/>
              </a:solidFill>
            </a:endParaRPr>
          </a:p>
          <a:p>
            <a:pPr marL="0" indent="0" algn="just">
              <a:buNone/>
            </a:pPr>
            <a:endParaRPr lang="en-US" sz="1800" dirty="0">
              <a:solidFill>
                <a:srgbClr val="000000"/>
              </a:solidFill>
            </a:endParaRPr>
          </a:p>
        </p:txBody>
      </p:sp>
      <p:pic>
        <p:nvPicPr>
          <p:cNvPr id="6" name="Picture 5">
            <a:extLst>
              <a:ext uri="{FF2B5EF4-FFF2-40B4-BE49-F238E27FC236}">
                <a16:creationId xmlns:a16="http://schemas.microsoft.com/office/drawing/2014/main" id="{754E78CB-0913-4CBB-B3D8-D718248120DE}"/>
              </a:ext>
            </a:extLst>
          </p:cNvPr>
          <p:cNvPicPr>
            <a:picLocks noChangeAspect="1"/>
          </p:cNvPicPr>
          <p:nvPr/>
        </p:nvPicPr>
        <p:blipFill>
          <a:blip r:embed="rId2"/>
          <a:stretch>
            <a:fillRect/>
          </a:stretch>
        </p:blipFill>
        <p:spPr>
          <a:xfrm>
            <a:off x="6175765" y="1318809"/>
            <a:ext cx="5740400" cy="1841500"/>
          </a:xfrm>
          <a:prstGeom prst="rect">
            <a:avLst/>
          </a:prstGeom>
        </p:spPr>
      </p:pic>
      <p:pic>
        <p:nvPicPr>
          <p:cNvPr id="7" name="Picture 6">
            <a:extLst>
              <a:ext uri="{FF2B5EF4-FFF2-40B4-BE49-F238E27FC236}">
                <a16:creationId xmlns:a16="http://schemas.microsoft.com/office/drawing/2014/main" id="{06214FBC-BAD8-4D22-8136-5A88006E0422}"/>
              </a:ext>
            </a:extLst>
          </p:cNvPr>
          <p:cNvPicPr>
            <a:picLocks noChangeAspect="1"/>
          </p:cNvPicPr>
          <p:nvPr/>
        </p:nvPicPr>
        <p:blipFill>
          <a:blip r:embed="rId3"/>
          <a:stretch>
            <a:fillRect/>
          </a:stretch>
        </p:blipFill>
        <p:spPr>
          <a:xfrm>
            <a:off x="6175765" y="3248837"/>
            <a:ext cx="5740400" cy="1148080"/>
          </a:xfrm>
          <a:prstGeom prst="rect">
            <a:avLst/>
          </a:prstGeom>
        </p:spPr>
      </p:pic>
      <p:pic>
        <p:nvPicPr>
          <p:cNvPr id="8" name="Picture 7">
            <a:extLst>
              <a:ext uri="{FF2B5EF4-FFF2-40B4-BE49-F238E27FC236}">
                <a16:creationId xmlns:a16="http://schemas.microsoft.com/office/drawing/2014/main" id="{CD4FB554-4EE4-4A00-B4C1-63E101141894}"/>
              </a:ext>
            </a:extLst>
          </p:cNvPr>
          <p:cNvPicPr>
            <a:picLocks noChangeAspect="1"/>
          </p:cNvPicPr>
          <p:nvPr/>
        </p:nvPicPr>
        <p:blipFill>
          <a:blip r:embed="rId4"/>
          <a:stretch>
            <a:fillRect/>
          </a:stretch>
        </p:blipFill>
        <p:spPr>
          <a:xfrm>
            <a:off x="6175765" y="4485445"/>
            <a:ext cx="5740400" cy="1171279"/>
          </a:xfrm>
          <a:prstGeom prst="rect">
            <a:avLst/>
          </a:prstGeom>
        </p:spPr>
      </p:pic>
      <p:sp>
        <p:nvSpPr>
          <p:cNvPr id="9" name="Title 1"/>
          <p:cNvSpPr txBox="1">
            <a:spLocks/>
          </p:cNvSpPr>
          <p:nvPr/>
        </p:nvSpPr>
        <p:spPr>
          <a:xfrm>
            <a:off x="333336" y="184733"/>
            <a:ext cx="6372263" cy="729667"/>
          </a:xfrm>
          <a:prstGeom prst="rect">
            <a:avLst/>
          </a:prstGeom>
        </p:spPr>
        <p:txBody>
          <a:bodyPr vert="horz" lIns="91440" tIns="45720" rIns="91440" bIns="45720" rtlCol="0" anchor="ctr">
            <a:normAutofit fontScale="85000" lnSpcReduction="1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3200" dirty="0">
                <a:solidFill>
                  <a:schemeClr val="accent1">
                    <a:lumMod val="50000"/>
                  </a:schemeClr>
                </a:solidFill>
              </a:rPr>
              <a:t>ACL Configurations – Modify Extended ACL</a:t>
            </a:r>
            <a:endParaRPr lang="en-GB" sz="3200" dirty="0"/>
          </a:p>
        </p:txBody>
      </p:sp>
    </p:spTree>
    <p:extLst>
      <p:ext uri="{BB962C8B-B14F-4D97-AF65-F5344CB8AC3E}">
        <p14:creationId xmlns:p14="http://schemas.microsoft.com/office/powerpoint/2010/main" val="218291349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EEC9D1C4-B9E3-489B-800E-BA01649A61D8}"/>
              </a:ext>
            </a:extLst>
          </p:cNvPr>
          <p:cNvSpPr txBox="1"/>
          <p:nvPr/>
        </p:nvSpPr>
        <p:spPr>
          <a:xfrm>
            <a:off x="173247" y="811610"/>
            <a:ext cx="11870809" cy="4247317"/>
          </a:xfrm>
          <a:prstGeom prst="rect">
            <a:avLst/>
          </a:prstGeom>
          <a:noFill/>
        </p:spPr>
        <p:txBody>
          <a:bodyPr wrap="square" rtlCol="0">
            <a:spAutoFit/>
          </a:bodyPr>
          <a:lstStyle/>
          <a:p>
            <a:pPr algn="just"/>
            <a:r>
              <a:rPr lang="en-US" dirty="0">
                <a:solidFill>
                  <a:srgbClr val="000000"/>
                </a:solidFill>
              </a:rPr>
              <a:t>Access lists applied on Layer 2 ports are called port access control lists (PACLs). PACLs can be standard, extended, or named IPv4 ACLs for Layer 3, and they can be named MAC address ACLs for Layer 2. PACLs have a few restrictions that vary from platform to platform. The following are some of the most common restrictions:</a:t>
            </a:r>
          </a:p>
          <a:p>
            <a:pPr marL="285750" indent="-285750" algn="just">
              <a:buFont typeface="Wingdings" panose="05000000000000000000" pitchFamily="2" charset="2"/>
              <a:buChar char="§"/>
            </a:pPr>
            <a:endParaRPr lang="en-US" dirty="0">
              <a:solidFill>
                <a:srgbClr val="000000"/>
              </a:solidFill>
            </a:endParaRPr>
          </a:p>
          <a:p>
            <a:pPr marL="285750" indent="-285750" algn="just">
              <a:buFont typeface="Wingdings" panose="05000000000000000000" pitchFamily="2" charset="2"/>
              <a:buChar char="§"/>
            </a:pPr>
            <a:r>
              <a:rPr lang="en-US" dirty="0">
                <a:solidFill>
                  <a:srgbClr val="000000"/>
                </a:solidFill>
              </a:rPr>
              <a:t>PACLs only support filtering incoming traffic on an interface (no outbound filtering support).</a:t>
            </a:r>
          </a:p>
          <a:p>
            <a:pPr marL="285750" indent="-285750" algn="just">
              <a:buFont typeface="Wingdings" panose="05000000000000000000" pitchFamily="2" charset="2"/>
              <a:buChar char="§"/>
            </a:pPr>
            <a:r>
              <a:rPr lang="en-US" dirty="0">
                <a:solidFill>
                  <a:srgbClr val="000000"/>
                </a:solidFill>
              </a:rPr>
              <a:t>PACLs cannot filter Layer 2 control packets, such as CDP, VTP, DTP, PAgP, UDLD, and STP.</a:t>
            </a:r>
          </a:p>
          <a:p>
            <a:pPr marL="285750" indent="-285750" algn="just">
              <a:buFont typeface="Wingdings" panose="05000000000000000000" pitchFamily="2" charset="2"/>
              <a:buChar char="§"/>
            </a:pPr>
            <a:r>
              <a:rPr lang="en-US" dirty="0">
                <a:solidFill>
                  <a:srgbClr val="000000"/>
                </a:solidFill>
              </a:rPr>
              <a:t>PACLs are supported only in hardware.</a:t>
            </a:r>
          </a:p>
          <a:p>
            <a:pPr marL="285750" indent="-285750" algn="just">
              <a:buFont typeface="Wingdings" panose="05000000000000000000" pitchFamily="2" charset="2"/>
              <a:buChar char="§"/>
            </a:pPr>
            <a:r>
              <a:rPr lang="en-US" dirty="0">
                <a:solidFill>
                  <a:srgbClr val="000000"/>
                </a:solidFill>
              </a:rPr>
              <a:t>PACLs do not support ACLs to filter IPv6, ARP, or Multiprotocol Label Switching (MPLS) traffic.</a:t>
            </a:r>
          </a:p>
          <a:p>
            <a:pPr marL="285750" indent="-285750" algn="just">
              <a:buFont typeface="Wingdings" panose="05000000000000000000" pitchFamily="2" charset="2"/>
              <a:buChar char="§"/>
            </a:pPr>
            <a:r>
              <a:rPr lang="en-US" dirty="0">
                <a:solidFill>
                  <a:srgbClr val="000000"/>
                </a:solidFill>
              </a:rPr>
              <a:t>An IPv4 PACL is applied to an interface with the </a:t>
            </a:r>
            <a:r>
              <a:rPr lang="en-US" b="1" dirty="0" err="1">
                <a:solidFill>
                  <a:srgbClr val="000000"/>
                </a:solidFill>
              </a:rPr>
              <a:t>ip</a:t>
            </a:r>
            <a:r>
              <a:rPr lang="en-US" b="1" dirty="0">
                <a:solidFill>
                  <a:srgbClr val="000000"/>
                </a:solidFill>
              </a:rPr>
              <a:t> access-group </a:t>
            </a:r>
            <a:r>
              <a:rPr lang="en-US" i="1" dirty="0">
                <a:solidFill>
                  <a:srgbClr val="000000"/>
                </a:solidFill>
              </a:rPr>
              <a:t>access-list</a:t>
            </a:r>
            <a:r>
              <a:rPr lang="en-US" b="1" dirty="0">
                <a:solidFill>
                  <a:srgbClr val="000000"/>
                </a:solidFill>
              </a:rPr>
              <a:t> in </a:t>
            </a:r>
            <a:r>
              <a:rPr lang="en-US" dirty="0">
                <a:solidFill>
                  <a:srgbClr val="000000"/>
                </a:solidFill>
              </a:rPr>
              <a:t>command.</a:t>
            </a:r>
          </a:p>
          <a:p>
            <a:pPr marL="285750" indent="-285750" algn="just">
              <a:buFont typeface="Wingdings" panose="05000000000000000000" pitchFamily="2" charset="2"/>
              <a:buChar char="§"/>
            </a:pPr>
            <a:endParaRPr lang="en-US" dirty="0">
              <a:solidFill>
                <a:srgbClr val="000000"/>
              </a:solidFill>
            </a:endParaRPr>
          </a:p>
          <a:p>
            <a:pPr marL="285750" indent="-285750" algn="just">
              <a:buFont typeface="Wingdings" panose="05000000000000000000" pitchFamily="2" charset="2"/>
              <a:buChar char="§"/>
            </a:pPr>
            <a:endParaRPr lang="en-US" dirty="0">
              <a:solidFill>
                <a:srgbClr val="000000"/>
              </a:solidFill>
            </a:endParaRPr>
          </a:p>
          <a:p>
            <a:pPr marL="285750" indent="-285750" algn="just">
              <a:buFont typeface="Wingdings" panose="05000000000000000000" pitchFamily="2" charset="2"/>
              <a:buChar char="§"/>
            </a:pPr>
            <a:endParaRPr lang="en-US" dirty="0">
              <a:solidFill>
                <a:srgbClr val="000000"/>
              </a:solidFill>
            </a:endParaRPr>
          </a:p>
          <a:p>
            <a:pPr marL="285750" indent="-285750" algn="just">
              <a:buFont typeface="Wingdings" panose="05000000000000000000" pitchFamily="2" charset="2"/>
              <a:buChar char="§"/>
            </a:pPr>
            <a:endParaRPr lang="en-US" dirty="0">
              <a:solidFill>
                <a:srgbClr val="000000"/>
              </a:solidFill>
            </a:endParaRPr>
          </a:p>
          <a:p>
            <a:pPr marL="285750" indent="-285750" algn="just">
              <a:buFont typeface="Wingdings" panose="05000000000000000000" pitchFamily="2" charset="2"/>
              <a:buChar char="§"/>
            </a:pPr>
            <a:endParaRPr lang="en-US" dirty="0">
              <a:solidFill>
                <a:srgbClr val="000000"/>
              </a:solidFill>
            </a:endParaRPr>
          </a:p>
          <a:p>
            <a:pPr marL="285750" indent="-285750" algn="just">
              <a:buFont typeface="Wingdings" panose="05000000000000000000" pitchFamily="2" charset="2"/>
              <a:buChar char="§"/>
            </a:pPr>
            <a:endParaRPr lang="en-US" dirty="0">
              <a:solidFill>
                <a:srgbClr val="000000"/>
              </a:solidFill>
            </a:endParaRPr>
          </a:p>
        </p:txBody>
      </p:sp>
      <p:sp>
        <p:nvSpPr>
          <p:cNvPr id="6" name="Title 1"/>
          <p:cNvSpPr txBox="1">
            <a:spLocks/>
          </p:cNvSpPr>
          <p:nvPr/>
        </p:nvSpPr>
        <p:spPr>
          <a:xfrm>
            <a:off x="333336" y="184733"/>
            <a:ext cx="5607153" cy="729667"/>
          </a:xfrm>
          <a:prstGeom prst="rect">
            <a:avLst/>
          </a:prstGeom>
        </p:spPr>
        <p:txBody>
          <a:bodyPr vert="horz" lIns="91440" tIns="45720" rIns="91440" bIns="45720" rtlCol="0" anchor="ctr">
            <a:normAutofit fontScale="85000" lnSpcReduction="1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3200" dirty="0">
                <a:solidFill>
                  <a:schemeClr val="accent1">
                    <a:lumMod val="50000"/>
                  </a:schemeClr>
                </a:solidFill>
              </a:rPr>
              <a:t>ACL Configurations – Port ACL (PACL)</a:t>
            </a:r>
            <a:endParaRPr lang="en-GB" sz="3200" dirty="0"/>
          </a:p>
        </p:txBody>
      </p:sp>
      <p:pic>
        <p:nvPicPr>
          <p:cNvPr id="7" name="Picture 6">
            <a:extLst>
              <a:ext uri="{FF2B5EF4-FFF2-40B4-BE49-F238E27FC236}">
                <a16:creationId xmlns:a16="http://schemas.microsoft.com/office/drawing/2014/main" id="{E67ECD76-EC9B-4B48-9A65-E46406A5C0FD}"/>
              </a:ext>
            </a:extLst>
          </p:cNvPr>
          <p:cNvPicPr>
            <a:picLocks noChangeAspect="1"/>
          </p:cNvPicPr>
          <p:nvPr/>
        </p:nvPicPr>
        <p:blipFill rotWithShape="1">
          <a:blip r:embed="rId3"/>
          <a:srcRect l="2664" t="15425" r="33725" b="5990"/>
          <a:stretch/>
        </p:blipFill>
        <p:spPr>
          <a:xfrm>
            <a:off x="502716" y="3495870"/>
            <a:ext cx="5230931" cy="2015412"/>
          </a:xfrm>
          <a:prstGeom prst="rect">
            <a:avLst/>
          </a:prstGeom>
        </p:spPr>
      </p:pic>
      <p:sp>
        <p:nvSpPr>
          <p:cNvPr id="4" name="Rectangle 3"/>
          <p:cNvSpPr/>
          <p:nvPr/>
        </p:nvSpPr>
        <p:spPr>
          <a:xfrm>
            <a:off x="6494317" y="3749457"/>
            <a:ext cx="4957455" cy="1200329"/>
          </a:xfrm>
          <a:prstGeom prst="rect">
            <a:avLst/>
          </a:prstGeom>
        </p:spPr>
        <p:txBody>
          <a:bodyPr wrap="square">
            <a:spAutoFit/>
          </a:bodyPr>
          <a:lstStyle/>
          <a:p>
            <a:pPr algn="just"/>
            <a:endParaRPr lang="en-US" dirty="0">
              <a:solidFill>
                <a:srgbClr val="000000"/>
              </a:solidFill>
            </a:endParaRPr>
          </a:p>
          <a:p>
            <a:pPr algn="just"/>
            <a:r>
              <a:rPr lang="en-US" i="1" dirty="0">
                <a:solidFill>
                  <a:srgbClr val="000000"/>
                </a:solidFill>
              </a:rPr>
              <a:t>The commands shows a PACL applied to a Layer 2 interface Gi0/1 to block ICMP, Telnet traffic, and host 10.1.2.2 access to host 10.1.2.1</a:t>
            </a:r>
          </a:p>
        </p:txBody>
      </p:sp>
    </p:spTree>
    <p:extLst>
      <p:ext uri="{BB962C8B-B14F-4D97-AF65-F5344CB8AC3E}">
        <p14:creationId xmlns:p14="http://schemas.microsoft.com/office/powerpoint/2010/main" val="19219016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EEC9D1C4-B9E3-489B-800E-BA01649A61D8}"/>
              </a:ext>
            </a:extLst>
          </p:cNvPr>
          <p:cNvSpPr txBox="1"/>
          <p:nvPr/>
        </p:nvSpPr>
        <p:spPr>
          <a:xfrm>
            <a:off x="123483" y="1153732"/>
            <a:ext cx="11673100" cy="3693319"/>
          </a:xfrm>
          <a:prstGeom prst="rect">
            <a:avLst/>
          </a:prstGeom>
          <a:noFill/>
        </p:spPr>
        <p:txBody>
          <a:bodyPr wrap="square" rtlCol="0">
            <a:spAutoFit/>
          </a:bodyPr>
          <a:lstStyle/>
          <a:p>
            <a:pPr algn="just"/>
            <a:r>
              <a:rPr lang="en-US" dirty="0">
                <a:solidFill>
                  <a:srgbClr val="000000"/>
                </a:solidFill>
              </a:rPr>
              <a:t>Access lists applied to VLANs are called VLAN access control lists (VACLs). VACLs can filter traffic that is bridged within a VLAN or that is routed into or out of a VLAN. To create and apply a VACL, follow these steps:</a:t>
            </a:r>
          </a:p>
          <a:p>
            <a:pPr algn="just"/>
            <a:endParaRPr lang="en-US" dirty="0">
              <a:solidFill>
                <a:srgbClr val="000000"/>
              </a:solidFill>
            </a:endParaRPr>
          </a:p>
          <a:p>
            <a:pPr algn="just"/>
            <a:r>
              <a:rPr lang="en-US" b="1" dirty="0">
                <a:solidFill>
                  <a:srgbClr val="000000"/>
                </a:solidFill>
              </a:rPr>
              <a:t>Step 1. </a:t>
            </a:r>
            <a:r>
              <a:rPr lang="en-US" dirty="0">
                <a:solidFill>
                  <a:srgbClr val="000000"/>
                </a:solidFill>
              </a:rPr>
              <a:t>Define a VLAN access map by using the command </a:t>
            </a:r>
            <a:r>
              <a:rPr lang="en-US" b="1" dirty="0">
                <a:solidFill>
                  <a:srgbClr val="000000"/>
                </a:solidFill>
              </a:rPr>
              <a:t>vlan access-map </a:t>
            </a:r>
            <a:r>
              <a:rPr lang="en-US" i="1" dirty="0">
                <a:solidFill>
                  <a:srgbClr val="000000"/>
                </a:solidFill>
              </a:rPr>
              <a:t>name sequence</a:t>
            </a:r>
            <a:r>
              <a:rPr lang="en-US" dirty="0">
                <a:solidFill>
                  <a:srgbClr val="000000"/>
                </a:solidFill>
              </a:rPr>
              <a:t>. </a:t>
            </a:r>
          </a:p>
          <a:p>
            <a:pPr algn="just"/>
            <a:endParaRPr lang="en-US" b="1" dirty="0">
              <a:solidFill>
                <a:srgbClr val="000000"/>
              </a:solidFill>
            </a:endParaRPr>
          </a:p>
          <a:p>
            <a:pPr algn="just"/>
            <a:r>
              <a:rPr lang="en-US" b="1" dirty="0">
                <a:solidFill>
                  <a:srgbClr val="000000"/>
                </a:solidFill>
              </a:rPr>
              <a:t>Step 2. </a:t>
            </a:r>
            <a:r>
              <a:rPr lang="en-US" dirty="0">
                <a:solidFill>
                  <a:srgbClr val="000000"/>
                </a:solidFill>
              </a:rPr>
              <a:t>Configure the match statement by using the command </a:t>
            </a:r>
            <a:r>
              <a:rPr lang="en-US" b="1" dirty="0">
                <a:solidFill>
                  <a:srgbClr val="000000"/>
                </a:solidFill>
              </a:rPr>
              <a:t>match</a:t>
            </a:r>
            <a:r>
              <a:rPr lang="en-US" dirty="0">
                <a:solidFill>
                  <a:srgbClr val="000000"/>
                </a:solidFill>
              </a:rPr>
              <a:t> { </a:t>
            </a:r>
            <a:r>
              <a:rPr lang="en-US" b="1" dirty="0">
                <a:solidFill>
                  <a:srgbClr val="000000"/>
                </a:solidFill>
              </a:rPr>
              <a:t>ip address </a:t>
            </a:r>
            <a:r>
              <a:rPr lang="en-US" dirty="0">
                <a:solidFill>
                  <a:srgbClr val="000000"/>
                </a:solidFill>
              </a:rPr>
              <a:t>{ </a:t>
            </a:r>
            <a:r>
              <a:rPr lang="en-US" i="1" dirty="0">
                <a:solidFill>
                  <a:srgbClr val="000000"/>
                </a:solidFill>
              </a:rPr>
              <a:t>acl-number</a:t>
            </a:r>
            <a:r>
              <a:rPr lang="en-US" dirty="0">
                <a:solidFill>
                  <a:srgbClr val="000000"/>
                </a:solidFill>
              </a:rPr>
              <a:t> | </a:t>
            </a:r>
            <a:r>
              <a:rPr lang="en-US" i="1" dirty="0">
                <a:solidFill>
                  <a:srgbClr val="000000"/>
                </a:solidFill>
              </a:rPr>
              <a:t>acl-name</a:t>
            </a:r>
            <a:r>
              <a:rPr lang="en-US" dirty="0">
                <a:solidFill>
                  <a:srgbClr val="000000"/>
                </a:solidFill>
              </a:rPr>
              <a:t> } | </a:t>
            </a:r>
            <a:r>
              <a:rPr lang="en-US" b="1" dirty="0">
                <a:solidFill>
                  <a:srgbClr val="000000"/>
                </a:solidFill>
              </a:rPr>
              <a:t>mac address </a:t>
            </a:r>
            <a:r>
              <a:rPr lang="en-US" i="1" dirty="0">
                <a:solidFill>
                  <a:srgbClr val="000000"/>
                </a:solidFill>
              </a:rPr>
              <a:t>acl-name </a:t>
            </a:r>
            <a:r>
              <a:rPr lang="en-US" dirty="0">
                <a:solidFill>
                  <a:srgbClr val="000000"/>
                </a:solidFill>
              </a:rPr>
              <a:t>}.</a:t>
            </a:r>
          </a:p>
          <a:p>
            <a:pPr algn="just"/>
            <a:endParaRPr lang="en-US" dirty="0">
              <a:solidFill>
                <a:srgbClr val="000000"/>
              </a:solidFill>
            </a:endParaRPr>
          </a:p>
          <a:p>
            <a:pPr algn="just"/>
            <a:r>
              <a:rPr lang="en-US" b="1" dirty="0">
                <a:solidFill>
                  <a:srgbClr val="000000"/>
                </a:solidFill>
              </a:rPr>
              <a:t>Step 3. </a:t>
            </a:r>
            <a:r>
              <a:rPr lang="en-US" dirty="0">
                <a:solidFill>
                  <a:srgbClr val="000000"/>
                </a:solidFill>
              </a:rPr>
              <a:t>Configure the action statement by using the command </a:t>
            </a:r>
            <a:r>
              <a:rPr lang="en-US" b="1" dirty="0">
                <a:solidFill>
                  <a:srgbClr val="000000"/>
                </a:solidFill>
              </a:rPr>
              <a:t>action forward</a:t>
            </a:r>
            <a:r>
              <a:rPr lang="en-US" dirty="0">
                <a:solidFill>
                  <a:srgbClr val="000000"/>
                </a:solidFill>
              </a:rPr>
              <a:t>|</a:t>
            </a:r>
            <a:r>
              <a:rPr lang="en-US" b="1" dirty="0">
                <a:solidFill>
                  <a:srgbClr val="000000"/>
                </a:solidFill>
              </a:rPr>
              <a:t>drop</a:t>
            </a:r>
            <a:r>
              <a:rPr lang="en-US" dirty="0">
                <a:solidFill>
                  <a:srgbClr val="000000"/>
                </a:solidFill>
              </a:rPr>
              <a:t> [</a:t>
            </a:r>
            <a:r>
              <a:rPr lang="en-US" b="1" dirty="0">
                <a:solidFill>
                  <a:srgbClr val="000000"/>
                </a:solidFill>
              </a:rPr>
              <a:t>log</a:t>
            </a:r>
            <a:r>
              <a:rPr lang="en-US" dirty="0">
                <a:solidFill>
                  <a:srgbClr val="000000"/>
                </a:solidFill>
              </a:rPr>
              <a:t>]. The action statement specifies the action to be taken when a match occurs.</a:t>
            </a:r>
          </a:p>
          <a:p>
            <a:pPr algn="just"/>
            <a:endParaRPr lang="en-US" dirty="0">
              <a:solidFill>
                <a:srgbClr val="000000"/>
              </a:solidFill>
            </a:endParaRPr>
          </a:p>
          <a:p>
            <a:pPr algn="just"/>
            <a:r>
              <a:rPr lang="en-US" b="1" dirty="0">
                <a:solidFill>
                  <a:srgbClr val="000000"/>
                </a:solidFill>
              </a:rPr>
              <a:t>Step 4. </a:t>
            </a:r>
            <a:r>
              <a:rPr lang="en-US" dirty="0">
                <a:solidFill>
                  <a:srgbClr val="000000"/>
                </a:solidFill>
              </a:rPr>
              <a:t>Apply the VACL by using the command </a:t>
            </a:r>
            <a:r>
              <a:rPr lang="en-US" b="1" dirty="0">
                <a:solidFill>
                  <a:srgbClr val="000000"/>
                </a:solidFill>
              </a:rPr>
              <a:t>vlan filter </a:t>
            </a:r>
            <a:r>
              <a:rPr lang="en-US" i="1" dirty="0">
                <a:solidFill>
                  <a:srgbClr val="000000"/>
                </a:solidFill>
              </a:rPr>
              <a:t>vlan-access-map-name</a:t>
            </a:r>
            <a:r>
              <a:rPr lang="en-US" dirty="0">
                <a:solidFill>
                  <a:srgbClr val="000000"/>
                </a:solidFill>
              </a:rPr>
              <a:t> </a:t>
            </a:r>
            <a:r>
              <a:rPr lang="en-US" i="1" dirty="0">
                <a:solidFill>
                  <a:srgbClr val="000000"/>
                </a:solidFill>
              </a:rPr>
              <a:t>vlan-list</a:t>
            </a:r>
            <a:r>
              <a:rPr lang="en-US" dirty="0">
                <a:solidFill>
                  <a:srgbClr val="000000"/>
                </a:solidFill>
              </a:rPr>
              <a:t>. </a:t>
            </a:r>
            <a:r>
              <a:rPr lang="en-US" i="1" dirty="0">
                <a:solidFill>
                  <a:srgbClr val="000000"/>
                </a:solidFill>
              </a:rPr>
              <a:t>vlan-list</a:t>
            </a:r>
            <a:r>
              <a:rPr lang="en-US" dirty="0">
                <a:solidFill>
                  <a:srgbClr val="000000"/>
                </a:solidFill>
              </a:rPr>
              <a:t> can be a single VLAN, a range of VLANs (such as 5–30), or a comma-separated list of multiple VLANs (such as 1,2–4,6)</a:t>
            </a:r>
          </a:p>
        </p:txBody>
      </p:sp>
      <p:sp>
        <p:nvSpPr>
          <p:cNvPr id="6" name="Title 1"/>
          <p:cNvSpPr txBox="1">
            <a:spLocks/>
          </p:cNvSpPr>
          <p:nvPr/>
        </p:nvSpPr>
        <p:spPr>
          <a:xfrm>
            <a:off x="333336" y="184733"/>
            <a:ext cx="5607153" cy="729667"/>
          </a:xfrm>
          <a:prstGeom prst="rect">
            <a:avLst/>
          </a:prstGeom>
        </p:spPr>
        <p:txBody>
          <a:bodyPr vert="horz" lIns="91440" tIns="45720" rIns="91440" bIns="45720" rtlCol="0" anchor="ctr">
            <a:normAutofit fontScale="85000" lnSpcReduction="1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3200" dirty="0">
                <a:solidFill>
                  <a:schemeClr val="accent1">
                    <a:lumMod val="50000"/>
                  </a:schemeClr>
                </a:solidFill>
              </a:rPr>
              <a:t>ACL Configurations – VLAN ACL (VACL)</a:t>
            </a:r>
            <a:endParaRPr lang="en-GB" sz="3200" dirty="0"/>
          </a:p>
        </p:txBody>
      </p:sp>
    </p:spTree>
    <p:extLst>
      <p:ext uri="{BB962C8B-B14F-4D97-AF65-F5344CB8AC3E}">
        <p14:creationId xmlns:p14="http://schemas.microsoft.com/office/powerpoint/2010/main" val="19826802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EEC9D1C4-B9E3-489B-800E-BA01649A61D8}"/>
              </a:ext>
            </a:extLst>
          </p:cNvPr>
          <p:cNvSpPr txBox="1"/>
          <p:nvPr/>
        </p:nvSpPr>
        <p:spPr>
          <a:xfrm>
            <a:off x="583794" y="1470973"/>
            <a:ext cx="5560625" cy="3139321"/>
          </a:xfrm>
          <a:prstGeom prst="rect">
            <a:avLst/>
          </a:prstGeom>
          <a:noFill/>
        </p:spPr>
        <p:txBody>
          <a:bodyPr wrap="square" rtlCol="0">
            <a:spAutoFit/>
          </a:bodyPr>
          <a:lstStyle/>
          <a:p>
            <a:pPr algn="just"/>
            <a:r>
              <a:rPr lang="en-US" dirty="0">
                <a:solidFill>
                  <a:srgbClr val="000000"/>
                </a:solidFill>
              </a:rPr>
              <a:t>Example 26-5 shows a VLAN access map applied to VLAN 20 to drop ICMP and Telnet traffic and allow other traffic.</a:t>
            </a:r>
          </a:p>
          <a:p>
            <a:pPr algn="just"/>
            <a:endParaRPr lang="en-US" dirty="0">
              <a:solidFill>
                <a:srgbClr val="000000"/>
              </a:solidFill>
            </a:endParaRPr>
          </a:p>
          <a:p>
            <a:pPr algn="just"/>
            <a:r>
              <a:rPr lang="en-US" dirty="0">
                <a:solidFill>
                  <a:srgbClr val="000000"/>
                </a:solidFill>
              </a:rPr>
              <a:t>Notice that the named ACLs, ICMP and TELNET, only include ACEs with a permit statement. </a:t>
            </a:r>
          </a:p>
          <a:p>
            <a:pPr algn="just"/>
            <a:endParaRPr lang="en-US" dirty="0">
              <a:solidFill>
                <a:srgbClr val="000000"/>
              </a:solidFill>
            </a:endParaRPr>
          </a:p>
          <a:p>
            <a:pPr algn="just"/>
            <a:r>
              <a:rPr lang="en-US" dirty="0">
                <a:solidFill>
                  <a:srgbClr val="000000"/>
                </a:solidFill>
              </a:rPr>
              <a:t>This is because the ACLs are only used as matching criteria by the VLAN access maps, while the VLAN access maps are configured with the action to drop the matched traffic.</a:t>
            </a:r>
          </a:p>
          <a:p>
            <a:pPr algn="just"/>
            <a:endParaRPr lang="en-US" dirty="0">
              <a:solidFill>
                <a:srgbClr val="000000"/>
              </a:solidFill>
            </a:endParaRPr>
          </a:p>
        </p:txBody>
      </p:sp>
      <p:pic>
        <p:nvPicPr>
          <p:cNvPr id="2" name="Picture 1">
            <a:extLst>
              <a:ext uri="{FF2B5EF4-FFF2-40B4-BE49-F238E27FC236}">
                <a16:creationId xmlns:a16="http://schemas.microsoft.com/office/drawing/2014/main" id="{E1675225-42FD-6546-A979-559E3B7291A5}"/>
              </a:ext>
            </a:extLst>
          </p:cNvPr>
          <p:cNvPicPr>
            <a:picLocks noChangeAspect="1"/>
          </p:cNvPicPr>
          <p:nvPr/>
        </p:nvPicPr>
        <p:blipFill>
          <a:blip r:embed="rId3"/>
          <a:stretch>
            <a:fillRect/>
          </a:stretch>
        </p:blipFill>
        <p:spPr>
          <a:xfrm>
            <a:off x="6561394" y="780251"/>
            <a:ext cx="5325226" cy="4882454"/>
          </a:xfrm>
          <a:prstGeom prst="rect">
            <a:avLst/>
          </a:prstGeom>
        </p:spPr>
      </p:pic>
      <p:sp>
        <p:nvSpPr>
          <p:cNvPr id="6" name="Title 1"/>
          <p:cNvSpPr txBox="1">
            <a:spLocks/>
          </p:cNvSpPr>
          <p:nvPr/>
        </p:nvSpPr>
        <p:spPr>
          <a:xfrm>
            <a:off x="233809" y="123058"/>
            <a:ext cx="7317766" cy="729667"/>
          </a:xfrm>
          <a:prstGeom prst="rect">
            <a:avLst/>
          </a:prstGeom>
        </p:spPr>
        <p:txBody>
          <a:bodyPr vert="horz" lIns="91440" tIns="45720" rIns="91440" bIns="45720" rtlCol="0" anchor="ctr">
            <a:normAutofit fontScale="85000" lnSpcReduction="1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3200" dirty="0">
                <a:solidFill>
                  <a:schemeClr val="accent1">
                    <a:lumMod val="50000"/>
                  </a:schemeClr>
                </a:solidFill>
              </a:rPr>
              <a:t>ACL Configurations – </a:t>
            </a:r>
            <a:r>
              <a:rPr lang="en-US" sz="3200" dirty="0"/>
              <a:t>Creating and Applying a VACL</a:t>
            </a:r>
            <a:endParaRPr lang="en-GB" sz="3200" dirty="0"/>
          </a:p>
        </p:txBody>
      </p:sp>
    </p:spTree>
    <p:extLst>
      <p:ext uri="{BB962C8B-B14F-4D97-AF65-F5344CB8AC3E}">
        <p14:creationId xmlns:p14="http://schemas.microsoft.com/office/powerpoint/2010/main" val="11806329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EEC9D1C4-B9E3-489B-800E-BA01649A61D8}"/>
              </a:ext>
            </a:extLst>
          </p:cNvPr>
          <p:cNvSpPr txBox="1"/>
          <p:nvPr/>
        </p:nvSpPr>
        <p:spPr>
          <a:xfrm>
            <a:off x="233809" y="973339"/>
            <a:ext cx="11755480" cy="4524315"/>
          </a:xfrm>
          <a:prstGeom prst="rect">
            <a:avLst/>
          </a:prstGeom>
          <a:noFill/>
        </p:spPr>
        <p:txBody>
          <a:bodyPr wrap="square" rtlCol="0">
            <a:spAutoFit/>
          </a:bodyPr>
          <a:lstStyle/>
          <a:p>
            <a:pPr algn="just"/>
            <a:r>
              <a:rPr lang="en-US" dirty="0">
                <a:solidFill>
                  <a:srgbClr val="000000"/>
                </a:solidFill>
              </a:rPr>
              <a:t>When a PACL, a VACL, and a RACL are all configured in the same VLAN, the ACLs are applied</a:t>
            </a:r>
          </a:p>
          <a:p>
            <a:pPr algn="just"/>
            <a:r>
              <a:rPr lang="en-US" dirty="0">
                <a:solidFill>
                  <a:srgbClr val="000000"/>
                </a:solidFill>
              </a:rPr>
              <a:t>in a specific order, depending on whether the incoming traffic needs to be bridged or routed.</a:t>
            </a:r>
          </a:p>
          <a:p>
            <a:pPr algn="just"/>
            <a:endParaRPr lang="en-US" dirty="0">
              <a:solidFill>
                <a:srgbClr val="000000"/>
              </a:solidFill>
            </a:endParaRPr>
          </a:p>
          <a:p>
            <a:pPr algn="just"/>
            <a:r>
              <a:rPr lang="en-US" b="1" dirty="0">
                <a:solidFill>
                  <a:srgbClr val="000000"/>
                </a:solidFill>
              </a:rPr>
              <a:t>Bridged traffic processing order (within the same VLAN):</a:t>
            </a:r>
          </a:p>
          <a:p>
            <a:pPr lvl="1" algn="just"/>
            <a:r>
              <a:rPr lang="en-US" dirty="0">
                <a:solidFill>
                  <a:srgbClr val="000000"/>
                </a:solidFill>
              </a:rPr>
              <a:t>1. Inbound PACL on the switchport (for example, VLAN 10)</a:t>
            </a:r>
          </a:p>
          <a:p>
            <a:pPr lvl="1" algn="just"/>
            <a:r>
              <a:rPr lang="en-US" dirty="0">
                <a:solidFill>
                  <a:srgbClr val="000000"/>
                </a:solidFill>
              </a:rPr>
              <a:t>2. Inbound VACL on the VLAN (for example, VLAN 10)</a:t>
            </a:r>
          </a:p>
          <a:p>
            <a:pPr lvl="1" algn="just"/>
            <a:r>
              <a:rPr lang="en-US" dirty="0">
                <a:solidFill>
                  <a:srgbClr val="000000"/>
                </a:solidFill>
              </a:rPr>
              <a:t>3. Outbound VACL on the VLAN (for example, VLAN 10)</a:t>
            </a:r>
          </a:p>
          <a:p>
            <a:pPr lvl="1" algn="just"/>
            <a:endParaRPr lang="en-US" dirty="0">
              <a:solidFill>
                <a:srgbClr val="000000"/>
              </a:solidFill>
            </a:endParaRPr>
          </a:p>
          <a:p>
            <a:pPr algn="just"/>
            <a:r>
              <a:rPr lang="en-US" b="1" dirty="0">
                <a:solidFill>
                  <a:srgbClr val="000000"/>
                </a:solidFill>
              </a:rPr>
              <a:t>Routed traffic processing order (across VLANs):</a:t>
            </a:r>
          </a:p>
          <a:p>
            <a:pPr lvl="1" algn="just"/>
            <a:r>
              <a:rPr lang="en-US" dirty="0">
                <a:solidFill>
                  <a:srgbClr val="000000"/>
                </a:solidFill>
              </a:rPr>
              <a:t>1. Inbound PACL on the switchport (for example, VLAN 10)</a:t>
            </a:r>
          </a:p>
          <a:p>
            <a:pPr lvl="1" algn="just"/>
            <a:r>
              <a:rPr lang="en-US" dirty="0">
                <a:solidFill>
                  <a:srgbClr val="000000"/>
                </a:solidFill>
              </a:rPr>
              <a:t>2. Inbound VACL on the VLAN (for example, VLAN 10)</a:t>
            </a:r>
          </a:p>
          <a:p>
            <a:pPr lvl="1" algn="just"/>
            <a:r>
              <a:rPr lang="en-US" dirty="0">
                <a:solidFill>
                  <a:srgbClr val="000000"/>
                </a:solidFill>
              </a:rPr>
              <a:t>3. Inbound ACL on the SVI (for example, SVI 10)</a:t>
            </a:r>
          </a:p>
          <a:p>
            <a:pPr lvl="1" algn="just"/>
            <a:r>
              <a:rPr lang="en-US" dirty="0">
                <a:solidFill>
                  <a:srgbClr val="000000"/>
                </a:solidFill>
              </a:rPr>
              <a:t>4. Outbound ACL on the SVI (for example, SVI 20)</a:t>
            </a:r>
          </a:p>
          <a:p>
            <a:pPr lvl="1" algn="just"/>
            <a:r>
              <a:rPr lang="en-US" dirty="0">
                <a:solidFill>
                  <a:srgbClr val="000000"/>
                </a:solidFill>
              </a:rPr>
              <a:t>5. Outbound VACL on the VLAN (for example, VLAN 20)</a:t>
            </a:r>
          </a:p>
          <a:p>
            <a:pPr algn="just"/>
            <a:endParaRPr lang="en-US" dirty="0">
              <a:solidFill>
                <a:srgbClr val="000000"/>
              </a:solidFill>
            </a:endParaRPr>
          </a:p>
          <a:p>
            <a:pPr algn="just"/>
            <a:endParaRPr lang="en-US" dirty="0">
              <a:solidFill>
                <a:srgbClr val="000000"/>
              </a:solidFill>
            </a:endParaRPr>
          </a:p>
        </p:txBody>
      </p:sp>
      <p:sp>
        <p:nvSpPr>
          <p:cNvPr id="6" name="Title 1"/>
          <p:cNvSpPr txBox="1">
            <a:spLocks/>
          </p:cNvSpPr>
          <p:nvPr/>
        </p:nvSpPr>
        <p:spPr>
          <a:xfrm>
            <a:off x="233809" y="123058"/>
            <a:ext cx="8499644" cy="729667"/>
          </a:xfrm>
          <a:prstGeom prst="rect">
            <a:avLst/>
          </a:prstGeom>
        </p:spPr>
        <p:txBody>
          <a:bodyPr vert="horz" lIns="91440" tIns="45720" rIns="91440" bIns="45720" rtlCol="0" anchor="ctr">
            <a:normAutofit fontScale="92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3200" dirty="0">
                <a:solidFill>
                  <a:schemeClr val="accent1">
                    <a:lumMod val="50000"/>
                  </a:schemeClr>
                </a:solidFill>
              </a:rPr>
              <a:t>ACL Configurations – </a:t>
            </a:r>
            <a:r>
              <a:rPr lang="en-US" sz="3200" dirty="0"/>
              <a:t>PACL, VACL, and PACL Interaction</a:t>
            </a:r>
            <a:endParaRPr lang="en-GB" sz="3200" dirty="0"/>
          </a:p>
        </p:txBody>
      </p:sp>
    </p:spTree>
    <p:extLst>
      <p:ext uri="{BB962C8B-B14F-4D97-AF65-F5344CB8AC3E}">
        <p14:creationId xmlns:p14="http://schemas.microsoft.com/office/powerpoint/2010/main" val="10732330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3200" dirty="0">
                <a:solidFill>
                  <a:schemeClr val="accent1">
                    <a:lumMod val="50000"/>
                  </a:schemeClr>
                </a:solidFill>
              </a:rPr>
              <a:t>Summary</a:t>
            </a:r>
            <a:r>
              <a:rPr lang="en-US" sz="3200" dirty="0">
                <a:solidFill>
                  <a:srgbClr val="002060"/>
                </a:solidFill>
              </a:rPr>
              <a:t> </a:t>
            </a:r>
            <a:endParaRPr lang="en-GB" sz="3200" dirty="0">
              <a:solidFill>
                <a:schemeClr val="accent1">
                  <a:lumMod val="50000"/>
                </a:schemeClr>
              </a:solidFill>
            </a:endParaRPr>
          </a:p>
        </p:txBody>
      </p:sp>
      <p:sp>
        <p:nvSpPr>
          <p:cNvPr id="3" name="Content Placeholder 2"/>
          <p:cNvSpPr>
            <a:spLocks noGrp="1"/>
          </p:cNvSpPr>
          <p:nvPr>
            <p:ph idx="1"/>
          </p:nvPr>
        </p:nvSpPr>
        <p:spPr>
          <a:xfrm>
            <a:off x="322272" y="1319610"/>
            <a:ext cx="11728006" cy="3432168"/>
          </a:xfrm>
        </p:spPr>
        <p:txBody>
          <a:bodyPr>
            <a:noAutofit/>
          </a:bodyPr>
          <a:lstStyle/>
          <a:p>
            <a:pPr algn="just">
              <a:spcBef>
                <a:spcPts val="0"/>
              </a:spcBef>
              <a:buFont typeface="Wingdings" panose="05000000000000000000" pitchFamily="2" charset="2"/>
              <a:buChar char="§"/>
            </a:pPr>
            <a:r>
              <a:rPr lang="en-US" sz="1800" dirty="0"/>
              <a:t>An ACL is a series of IOS commands that are used to filter packets based on information found in the packet header. </a:t>
            </a:r>
          </a:p>
          <a:p>
            <a:pPr algn="just">
              <a:spcBef>
                <a:spcPts val="0"/>
              </a:spcBef>
              <a:buFont typeface="Wingdings" panose="05000000000000000000" pitchFamily="2" charset="2"/>
              <a:buChar char="§"/>
            </a:pPr>
            <a:r>
              <a:rPr lang="en-US" sz="1800" dirty="0"/>
              <a:t>A router does not have any ACLs configured by default. </a:t>
            </a:r>
          </a:p>
          <a:p>
            <a:pPr algn="just">
              <a:spcBef>
                <a:spcPts val="0"/>
              </a:spcBef>
              <a:buFont typeface="Wingdings" panose="05000000000000000000" pitchFamily="2" charset="2"/>
              <a:buChar char="§"/>
            </a:pPr>
            <a:r>
              <a:rPr lang="en-US" sz="1800" dirty="0"/>
              <a:t>When an ACL is applied to an interface, the router performs the additional task of evaluating all network packets as they pass through the interface to determine if the packet can be forwarded. </a:t>
            </a:r>
          </a:p>
          <a:p>
            <a:pPr algn="just">
              <a:spcBef>
                <a:spcPts val="0"/>
              </a:spcBef>
              <a:buFont typeface="Wingdings" panose="05000000000000000000" pitchFamily="2" charset="2"/>
              <a:buChar char="§"/>
            </a:pPr>
            <a:r>
              <a:rPr lang="en-US" sz="1800" dirty="0"/>
              <a:t>An ACL uses a sequential list of permit or deny statements, known as ACEs. </a:t>
            </a:r>
          </a:p>
          <a:p>
            <a:pPr algn="just">
              <a:spcBef>
                <a:spcPts val="0"/>
              </a:spcBef>
              <a:buFont typeface="Wingdings" panose="05000000000000000000" pitchFamily="2" charset="2"/>
              <a:buChar char="§"/>
            </a:pPr>
            <a:r>
              <a:rPr lang="en-US" sz="1800" dirty="0"/>
              <a:t>Cisco routers support two types of ACLs: standard ACLs and extended ACLs. </a:t>
            </a:r>
          </a:p>
          <a:p>
            <a:pPr algn="just">
              <a:spcBef>
                <a:spcPts val="0"/>
              </a:spcBef>
              <a:buFont typeface="Wingdings" panose="05000000000000000000" pitchFamily="2" charset="2"/>
              <a:buChar char="§"/>
            </a:pPr>
            <a:r>
              <a:rPr lang="en-US" sz="1800" dirty="0"/>
              <a:t>An IPv4 ACE uses a 32-bit wildcard mask to determine which bits of the address to examine for a match. </a:t>
            </a:r>
          </a:p>
          <a:p>
            <a:pPr algn="just">
              <a:spcBef>
                <a:spcPts val="0"/>
              </a:spcBef>
              <a:buFont typeface="Wingdings" panose="05000000000000000000" pitchFamily="2" charset="2"/>
              <a:buChar char="§"/>
            </a:pPr>
            <a:r>
              <a:rPr lang="en-US" sz="1800" dirty="0"/>
              <a:t>Standard ACLs should be located as close to the destination as possible. If a standard ACL was placed at the source of the traffic, the "permit" or "deny" will occur based on the given source address no matter where the traffic is destined. </a:t>
            </a:r>
          </a:p>
          <a:p>
            <a:pPr algn="just">
              <a:spcBef>
                <a:spcPts val="0"/>
              </a:spcBef>
              <a:buFont typeface="Wingdings" panose="05000000000000000000" pitchFamily="2" charset="2"/>
              <a:buChar char="§"/>
            </a:pPr>
            <a:r>
              <a:rPr lang="en-US" sz="1800" dirty="0"/>
              <a:t>Extended ACLs should be located as close as possible to the source of the traffic to be filtered. This way, undesirable traffic is denied close to the source network without crossing the network infrastructure. </a:t>
            </a:r>
          </a:p>
          <a:p>
            <a:pPr algn="just">
              <a:spcBef>
                <a:spcPts val="0"/>
              </a:spcBef>
              <a:buFont typeface="Wingdings" panose="05000000000000000000" pitchFamily="2" charset="2"/>
              <a:buChar char="§"/>
            </a:pPr>
            <a:r>
              <a:rPr lang="en-US" sz="1800" dirty="0"/>
              <a:t>Placement of the ACL may depend on the extent of organizational control, bandwidth of the networks, and ease of configuration.</a:t>
            </a:r>
          </a:p>
        </p:txBody>
      </p:sp>
    </p:spTree>
    <p:extLst>
      <p:ext uri="{BB962C8B-B14F-4D97-AF65-F5344CB8AC3E}">
        <p14:creationId xmlns:p14="http://schemas.microsoft.com/office/powerpoint/2010/main" val="400152198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3200" dirty="0">
                <a:solidFill>
                  <a:schemeClr val="accent1">
                    <a:lumMod val="50000"/>
                  </a:schemeClr>
                </a:solidFill>
              </a:rPr>
              <a:t>Summary</a:t>
            </a:r>
            <a:r>
              <a:rPr lang="en-US" sz="3200" dirty="0">
                <a:solidFill>
                  <a:srgbClr val="002060"/>
                </a:solidFill>
              </a:rPr>
              <a:t> </a:t>
            </a:r>
            <a:endParaRPr lang="en-GB" sz="3200" dirty="0">
              <a:solidFill>
                <a:schemeClr val="accent1">
                  <a:lumMod val="50000"/>
                </a:schemeClr>
              </a:solidFill>
            </a:endParaRPr>
          </a:p>
        </p:txBody>
      </p:sp>
      <p:sp>
        <p:nvSpPr>
          <p:cNvPr id="3" name="Content Placeholder 2"/>
          <p:cNvSpPr>
            <a:spLocks noGrp="1"/>
          </p:cNvSpPr>
          <p:nvPr>
            <p:ph idx="1"/>
          </p:nvPr>
        </p:nvSpPr>
        <p:spPr>
          <a:xfrm>
            <a:off x="322272" y="1255546"/>
            <a:ext cx="11728006" cy="3432168"/>
          </a:xfrm>
        </p:spPr>
        <p:txBody>
          <a:bodyPr>
            <a:noAutofit/>
          </a:bodyPr>
          <a:lstStyle/>
          <a:p>
            <a:pPr algn="just">
              <a:spcBef>
                <a:spcPts val="0"/>
              </a:spcBef>
              <a:buFont typeface="Wingdings" panose="05000000000000000000" pitchFamily="2" charset="2"/>
              <a:buChar char="§"/>
            </a:pPr>
            <a:r>
              <a:rPr lang="en-US" sz="1800" dirty="0"/>
              <a:t>To create a numbered standard ACL, use the use the </a:t>
            </a:r>
            <a:r>
              <a:rPr lang="en-US" sz="1800" b="1" dirty="0" err="1"/>
              <a:t>ip</a:t>
            </a:r>
            <a:r>
              <a:rPr lang="en-US" sz="1800" b="1" dirty="0"/>
              <a:t> access-list standard</a:t>
            </a:r>
            <a:r>
              <a:rPr lang="en-US" sz="1800" dirty="0"/>
              <a:t> </a:t>
            </a:r>
            <a:r>
              <a:rPr lang="en-US" sz="1800" i="1" dirty="0"/>
              <a:t>access-list-name</a:t>
            </a:r>
            <a:r>
              <a:rPr lang="en-US" sz="1800" dirty="0"/>
              <a:t> global configuration command.</a:t>
            </a:r>
          </a:p>
          <a:p>
            <a:pPr algn="just">
              <a:spcBef>
                <a:spcPts val="0"/>
              </a:spcBef>
              <a:buFont typeface="Wingdings" panose="05000000000000000000" pitchFamily="2" charset="2"/>
              <a:buChar char="§"/>
            </a:pPr>
            <a:r>
              <a:rPr lang="en-US" sz="1800" dirty="0"/>
              <a:t>Use </a:t>
            </a:r>
            <a:r>
              <a:rPr lang="en-US" sz="1800" b="1" dirty="0"/>
              <a:t>no access-list, </a:t>
            </a:r>
            <a:r>
              <a:rPr lang="en-US" sz="1800" dirty="0"/>
              <a:t> </a:t>
            </a:r>
            <a:r>
              <a:rPr lang="en-US" sz="1800" b="1" dirty="0"/>
              <a:t>show </a:t>
            </a:r>
            <a:r>
              <a:rPr lang="en-US" sz="1800" b="1" dirty="0" err="1"/>
              <a:t>ip</a:t>
            </a:r>
            <a:r>
              <a:rPr lang="en-US" sz="1800" b="1" dirty="0"/>
              <a:t> interface</a:t>
            </a:r>
            <a:r>
              <a:rPr lang="en-US" sz="1800" dirty="0"/>
              <a:t> </a:t>
            </a:r>
          </a:p>
          <a:p>
            <a:pPr algn="just">
              <a:spcBef>
                <a:spcPts val="0"/>
              </a:spcBef>
              <a:buFont typeface="Wingdings" panose="05000000000000000000" pitchFamily="2" charset="2"/>
              <a:buChar char="§"/>
            </a:pPr>
            <a:r>
              <a:rPr lang="en-US" sz="1800" dirty="0"/>
              <a:t>To bind a numbered or named standard IPv4 ACL to an interface, use the </a:t>
            </a:r>
            <a:r>
              <a:rPr lang="en-US" sz="1800" b="1" dirty="0" err="1"/>
              <a:t>ip</a:t>
            </a:r>
            <a:r>
              <a:rPr lang="en-US" sz="1800" b="1" dirty="0"/>
              <a:t> access-group</a:t>
            </a:r>
            <a:r>
              <a:rPr lang="en-US" sz="1800" dirty="0"/>
              <a:t> {</a:t>
            </a:r>
            <a:r>
              <a:rPr lang="en-US" sz="1800" i="1" dirty="0"/>
              <a:t>access-list-number</a:t>
            </a:r>
            <a:r>
              <a:rPr lang="en-US" sz="1800" dirty="0"/>
              <a:t> | </a:t>
            </a:r>
            <a:r>
              <a:rPr lang="en-US" sz="1800" i="1" dirty="0"/>
              <a:t>access-list-name</a:t>
            </a:r>
            <a:r>
              <a:rPr lang="en-US" sz="1800" dirty="0"/>
              <a:t>} { </a:t>
            </a:r>
            <a:r>
              <a:rPr lang="en-US" sz="1800" b="1" dirty="0"/>
              <a:t>in</a:t>
            </a:r>
            <a:r>
              <a:rPr lang="en-US" sz="1800" dirty="0"/>
              <a:t> | </a:t>
            </a:r>
            <a:r>
              <a:rPr lang="en-US" sz="1800" b="1" dirty="0"/>
              <a:t>out</a:t>
            </a:r>
            <a:r>
              <a:rPr lang="en-US" sz="1800" dirty="0"/>
              <a:t> } global configuration command.</a:t>
            </a:r>
          </a:p>
          <a:p>
            <a:pPr algn="just">
              <a:spcBef>
                <a:spcPts val="0"/>
              </a:spcBef>
              <a:buFont typeface="Wingdings" panose="05000000000000000000" pitchFamily="2" charset="2"/>
              <a:buChar char="§"/>
            </a:pPr>
            <a:r>
              <a:rPr lang="en-US" sz="1800" dirty="0"/>
              <a:t>To remove an ACL from an interface, first enter the </a:t>
            </a:r>
            <a:r>
              <a:rPr lang="en-US" sz="1800" b="1" dirty="0"/>
              <a:t>no </a:t>
            </a:r>
            <a:r>
              <a:rPr lang="en-US" sz="1800" b="1" dirty="0" err="1"/>
              <a:t>ip</a:t>
            </a:r>
            <a:r>
              <a:rPr lang="en-US" sz="1800" b="1" dirty="0"/>
              <a:t> access-group</a:t>
            </a:r>
            <a:r>
              <a:rPr lang="en-US" sz="1800" dirty="0"/>
              <a:t> interface configuration command. </a:t>
            </a:r>
          </a:p>
          <a:p>
            <a:pPr algn="just">
              <a:spcBef>
                <a:spcPts val="0"/>
              </a:spcBef>
              <a:buFont typeface="Wingdings" panose="05000000000000000000" pitchFamily="2" charset="2"/>
              <a:buChar char="§"/>
            </a:pPr>
            <a:r>
              <a:rPr lang="en-US" sz="1800" dirty="0"/>
              <a:t>To remove the ACL from the router, use the </a:t>
            </a:r>
            <a:r>
              <a:rPr lang="en-US" sz="1800" b="1" dirty="0"/>
              <a:t>no access-list</a:t>
            </a:r>
            <a:r>
              <a:rPr lang="en-US" sz="1800" dirty="0"/>
              <a:t> global configuration command.</a:t>
            </a:r>
          </a:p>
          <a:p>
            <a:pPr algn="just">
              <a:spcBef>
                <a:spcPts val="0"/>
              </a:spcBef>
              <a:buFont typeface="Wingdings" panose="05000000000000000000" pitchFamily="2" charset="2"/>
              <a:buChar char="§"/>
            </a:pPr>
            <a:r>
              <a:rPr lang="en-US" sz="1800" dirty="0"/>
              <a:t>Extended ACLs can filter on source address, destination address, protocol (i.e., IP, TCP, UDP, ICMP), and port number.</a:t>
            </a:r>
          </a:p>
          <a:p>
            <a:pPr algn="just">
              <a:spcBef>
                <a:spcPts val="0"/>
              </a:spcBef>
              <a:buFont typeface="Wingdings" panose="05000000000000000000" pitchFamily="2" charset="2"/>
              <a:buChar char="§"/>
            </a:pPr>
            <a:r>
              <a:rPr lang="en-US" sz="1800" dirty="0"/>
              <a:t>To create a numbered extended ACL, use the Router(</a:t>
            </a:r>
            <a:r>
              <a:rPr lang="en-US" sz="1800" dirty="0" err="1"/>
              <a:t>config</a:t>
            </a:r>
            <a:r>
              <a:rPr lang="en-US" sz="1800" dirty="0"/>
              <a:t>)# </a:t>
            </a:r>
            <a:r>
              <a:rPr lang="en-US" sz="1800" b="1" dirty="0"/>
              <a:t>access-list</a:t>
            </a:r>
            <a:r>
              <a:rPr lang="en-US" sz="1800" dirty="0"/>
              <a:t> </a:t>
            </a:r>
            <a:r>
              <a:rPr lang="en-US" sz="1800" i="1" dirty="0"/>
              <a:t>access-list-number</a:t>
            </a:r>
            <a:r>
              <a:rPr lang="en-US" sz="1800" dirty="0"/>
              <a:t> {</a:t>
            </a:r>
            <a:r>
              <a:rPr lang="en-US" sz="1800" b="1" dirty="0"/>
              <a:t>deny</a:t>
            </a:r>
            <a:r>
              <a:rPr lang="en-US" sz="1800" dirty="0"/>
              <a:t> | </a:t>
            </a:r>
            <a:r>
              <a:rPr lang="en-US" sz="1800" b="1" dirty="0"/>
              <a:t>permit</a:t>
            </a:r>
            <a:r>
              <a:rPr lang="en-US" sz="1800" dirty="0"/>
              <a:t> | </a:t>
            </a:r>
            <a:r>
              <a:rPr lang="en-US" sz="1800" b="1" dirty="0"/>
              <a:t>remark</a:t>
            </a:r>
            <a:r>
              <a:rPr lang="en-US" sz="1800" dirty="0"/>
              <a:t> </a:t>
            </a:r>
            <a:r>
              <a:rPr lang="en-US" sz="1800" i="1" dirty="0"/>
              <a:t>text</a:t>
            </a:r>
            <a:r>
              <a:rPr lang="en-US" sz="1800" dirty="0"/>
              <a:t>} </a:t>
            </a:r>
            <a:r>
              <a:rPr lang="en-US" sz="1800" i="1" dirty="0"/>
              <a:t>protocol</a:t>
            </a:r>
            <a:r>
              <a:rPr lang="en-US" sz="1800" dirty="0"/>
              <a:t> </a:t>
            </a:r>
            <a:r>
              <a:rPr lang="en-US" sz="1800" i="1" dirty="0"/>
              <a:t>source source-wildcard</a:t>
            </a:r>
            <a:r>
              <a:rPr lang="en-US" sz="1800" dirty="0"/>
              <a:t> [</a:t>
            </a:r>
            <a:r>
              <a:rPr lang="en-US" sz="1800" i="1" dirty="0"/>
              <a:t>operator</a:t>
            </a:r>
            <a:r>
              <a:rPr lang="en-US" sz="1800" dirty="0"/>
              <a:t> [</a:t>
            </a:r>
            <a:r>
              <a:rPr lang="en-US" sz="1800" i="1" dirty="0"/>
              <a:t>port</a:t>
            </a:r>
            <a:r>
              <a:rPr lang="en-US" sz="1800" dirty="0"/>
              <a:t>]] </a:t>
            </a:r>
            <a:r>
              <a:rPr lang="en-US" sz="1800" i="1" dirty="0"/>
              <a:t>destination</a:t>
            </a:r>
            <a:r>
              <a:rPr lang="en-US" sz="1800" dirty="0"/>
              <a:t> </a:t>
            </a:r>
            <a:r>
              <a:rPr lang="en-US" sz="1800" i="1" dirty="0"/>
              <a:t>destination-wildcard</a:t>
            </a:r>
            <a:r>
              <a:rPr lang="en-US" sz="1800" dirty="0"/>
              <a:t> [</a:t>
            </a:r>
            <a:r>
              <a:rPr lang="en-US" sz="1800" i="1" dirty="0"/>
              <a:t>operator</a:t>
            </a:r>
            <a:r>
              <a:rPr lang="en-US" sz="1800" dirty="0"/>
              <a:t> [</a:t>
            </a:r>
            <a:r>
              <a:rPr lang="en-US" sz="1800" i="1" dirty="0"/>
              <a:t>port</a:t>
            </a:r>
            <a:r>
              <a:rPr lang="en-US" sz="1800" dirty="0"/>
              <a:t>]] [</a:t>
            </a:r>
            <a:r>
              <a:rPr lang="en-US" sz="1800" b="1" dirty="0"/>
              <a:t>established</a:t>
            </a:r>
            <a:r>
              <a:rPr lang="en-US" sz="1800" dirty="0"/>
              <a:t>] [</a:t>
            </a:r>
            <a:r>
              <a:rPr lang="en-US" sz="1800" b="1" dirty="0"/>
              <a:t>log</a:t>
            </a:r>
            <a:r>
              <a:rPr lang="en-US" sz="1800" dirty="0"/>
              <a:t>] global configuration command. </a:t>
            </a:r>
          </a:p>
          <a:p>
            <a:pPr algn="just">
              <a:spcBef>
                <a:spcPts val="0"/>
              </a:spcBef>
              <a:buFont typeface="Wingdings" panose="05000000000000000000" pitchFamily="2" charset="2"/>
              <a:buChar char="§"/>
            </a:pPr>
            <a:r>
              <a:rPr lang="en-US" sz="1800" dirty="0"/>
              <a:t>ALCs can also perform basic </a:t>
            </a:r>
            <a:r>
              <a:rPr lang="en-US" sz="1800" dirty="0" err="1"/>
              <a:t>stateful</a:t>
            </a:r>
            <a:r>
              <a:rPr lang="en-US" sz="1800" dirty="0"/>
              <a:t> firewall services using the TCP </a:t>
            </a:r>
            <a:r>
              <a:rPr lang="en-US" sz="1800" b="1" dirty="0"/>
              <a:t>established</a:t>
            </a:r>
            <a:r>
              <a:rPr lang="en-US" sz="1800" dirty="0"/>
              <a:t> keyword.</a:t>
            </a:r>
          </a:p>
          <a:p>
            <a:pPr algn="just">
              <a:spcBef>
                <a:spcPts val="0"/>
              </a:spcBef>
              <a:buFont typeface="Wingdings" panose="05000000000000000000" pitchFamily="2" charset="2"/>
              <a:buChar char="§"/>
            </a:pPr>
            <a:r>
              <a:rPr lang="en-US" sz="1800" dirty="0"/>
              <a:t>To modify an ACL, use a text editor or use sequence numbers.</a:t>
            </a:r>
          </a:p>
          <a:p>
            <a:pPr algn="just">
              <a:spcBef>
                <a:spcPts val="0"/>
              </a:spcBef>
              <a:buFont typeface="Wingdings" panose="05000000000000000000" pitchFamily="2" charset="2"/>
              <a:buChar char="§"/>
            </a:pPr>
            <a:r>
              <a:rPr lang="en-US" sz="1800" dirty="0"/>
              <a:t>An ACL ACE can also be deleted or added using the ACL sequence numbers. </a:t>
            </a:r>
          </a:p>
          <a:p>
            <a:pPr algn="just">
              <a:spcBef>
                <a:spcPts val="0"/>
              </a:spcBef>
              <a:buFont typeface="Wingdings" panose="05000000000000000000" pitchFamily="2" charset="2"/>
              <a:buChar char="§"/>
            </a:pPr>
            <a:r>
              <a:rPr lang="en-US" sz="1800" dirty="0"/>
              <a:t>Sequence numbers are automatically assigned when an ACE is entered.</a:t>
            </a:r>
          </a:p>
          <a:p>
            <a:pPr marL="0" indent="0" algn="just">
              <a:spcBef>
                <a:spcPts val="0"/>
              </a:spcBef>
              <a:spcAft>
                <a:spcPts val="0"/>
              </a:spcAft>
              <a:buNone/>
            </a:pPr>
            <a:endParaRPr lang="en-US" sz="1800" dirty="0"/>
          </a:p>
          <a:p>
            <a:pPr algn="just">
              <a:spcBef>
                <a:spcPts val="0"/>
              </a:spcBef>
              <a:buFont typeface="Wingdings" panose="05000000000000000000" pitchFamily="2" charset="2"/>
              <a:buChar char="§"/>
            </a:pPr>
            <a:endParaRPr lang="en-US" sz="1800" dirty="0"/>
          </a:p>
          <a:p>
            <a:pPr algn="just">
              <a:spcBef>
                <a:spcPts val="0"/>
              </a:spcBef>
              <a:spcAft>
                <a:spcPts val="0"/>
              </a:spcAft>
            </a:pPr>
            <a:endParaRPr lang="en-US" sz="1800" dirty="0"/>
          </a:p>
          <a:p>
            <a:pPr algn="just">
              <a:spcBef>
                <a:spcPts val="0"/>
              </a:spcBef>
              <a:buFont typeface="Wingdings" panose="05000000000000000000" pitchFamily="2" charset="2"/>
              <a:buChar char="§"/>
            </a:pPr>
            <a:endParaRPr lang="en-US" sz="1800" dirty="0"/>
          </a:p>
        </p:txBody>
      </p:sp>
    </p:spTree>
    <p:extLst>
      <p:ext uri="{BB962C8B-B14F-4D97-AF65-F5344CB8AC3E}">
        <p14:creationId xmlns:p14="http://schemas.microsoft.com/office/powerpoint/2010/main" val="199278474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71C8677D-6AC9-5B4C-BD0E-9950912632F1}"/>
              </a:ext>
            </a:extLst>
          </p:cNvPr>
          <p:cNvPicPr>
            <a:picLocks noChangeAspect="1"/>
          </p:cNvPicPr>
          <p:nvPr/>
        </p:nvPicPr>
        <p:blipFill>
          <a:blip r:embed="rId2"/>
          <a:stretch>
            <a:fillRect/>
          </a:stretch>
        </p:blipFill>
        <p:spPr>
          <a:xfrm>
            <a:off x="1559496" y="116633"/>
            <a:ext cx="9087982" cy="5135387"/>
          </a:xfrm>
          <a:prstGeom prst="rect">
            <a:avLst/>
          </a:prstGeom>
        </p:spPr>
      </p:pic>
    </p:spTree>
    <p:extLst>
      <p:ext uri="{BB962C8B-B14F-4D97-AF65-F5344CB8AC3E}">
        <p14:creationId xmlns:p14="http://schemas.microsoft.com/office/powerpoint/2010/main" val="3116892748"/>
      </p:ext>
    </p:extLst>
  </p:cSld>
  <p:clrMapOvr>
    <a:masterClrMapping/>
  </p:clrMapOvr>
</p:sld>
</file>

<file path=ppt/theme/theme1.xml><?xml version="1.0" encoding="utf-8"?>
<a:theme xmlns:a="http://schemas.openxmlformats.org/drawingml/2006/main" name="UWTSD 200 Holding Pag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UWTSD 200_Title Pag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UWTSD 200_Text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UWTSD 200_Title Page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UWTSD 200_Subtitle 4">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56E7CA236AE83B4C8AACB9AE9F32993B" ma:contentTypeVersion="12" ma:contentTypeDescription="Create a new document." ma:contentTypeScope="" ma:versionID="306ca519e0234e55f0db5327c9abd10d">
  <xsd:schema xmlns:xsd="http://www.w3.org/2001/XMLSchema" xmlns:xs="http://www.w3.org/2001/XMLSchema" xmlns:p="http://schemas.microsoft.com/office/2006/metadata/properties" xmlns:ns3="9902240c-f584-4322-946e-7b0be23bca91" xmlns:ns4="d2ec016d-25cf-4c07-aa6b-c53e267faa6f" targetNamespace="http://schemas.microsoft.com/office/2006/metadata/properties" ma:root="true" ma:fieldsID="aab3a6059c4a725442d881e109f899a3" ns3:_="" ns4:_="">
    <xsd:import namespace="9902240c-f584-4322-946e-7b0be23bca91"/>
    <xsd:import namespace="d2ec016d-25cf-4c07-aa6b-c53e267faa6f"/>
    <xsd:element name="properties">
      <xsd:complexType>
        <xsd:sequence>
          <xsd:element name="documentManagement">
            <xsd:complexType>
              <xsd:all>
                <xsd:element ref="ns3:MediaServiceMetadata" minOccurs="0"/>
                <xsd:element ref="ns3:MediaServiceFastMetadata" minOccurs="0"/>
                <xsd:element ref="ns3:MediaServiceAutoTags" minOccurs="0"/>
                <xsd:element ref="ns3:MediaServiceOCR" minOccurs="0"/>
                <xsd:element ref="ns3:MediaServiceGenerationTime" minOccurs="0"/>
                <xsd:element ref="ns3:MediaServiceEventHashCode" minOccurs="0"/>
                <xsd:element ref="ns3:MediaServiceAutoKeyPoints" minOccurs="0"/>
                <xsd:element ref="ns3:MediaServiceKeyPoints" minOccurs="0"/>
                <xsd:element ref="ns3:MediaServiceDateTaken" minOccurs="0"/>
                <xsd:element ref="ns4:SharedWithUsers" minOccurs="0"/>
                <xsd:element ref="ns4:SharedWithDetails" minOccurs="0"/>
                <xsd:element ref="ns4:SharingHintHash"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902240c-f584-4322-946e-7b0be23bca91"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AutoKeyPoints" ma:index="14" nillable="true" ma:displayName="MediaServiceAutoKeyPoints" ma:hidden="true" ma:internalName="MediaServiceAutoKeyPoints" ma:readOnly="true">
      <xsd:simpleType>
        <xsd:restriction base="dms:Note"/>
      </xsd:simpleType>
    </xsd:element>
    <xsd:element name="MediaServiceKeyPoints" ma:index="15" nillable="true" ma:displayName="KeyPoints" ma:internalName="MediaServiceKeyPoints" ma:readOnly="true">
      <xsd:simpleType>
        <xsd:restriction base="dms:Note">
          <xsd:maxLength value="255"/>
        </xsd:restriction>
      </xsd:simpleType>
    </xsd:element>
    <xsd:element name="MediaServiceDateTaken" ma:index="16" nillable="true" ma:displayName="MediaServiceDateTaken" ma:hidden="true" ma:internalName="MediaServiceDateTake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d2ec016d-25cf-4c07-aa6b-c53e267faa6f"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element name="SharingHintHash" ma:index="19"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C9CC94F7-A2A6-4649-B1FC-1DCDCCB7722D}">
  <ds:schemaRefs>
    <ds:schemaRef ds:uri="http://schemas.microsoft.com/sharepoint/v3/contenttype/forms"/>
  </ds:schemaRefs>
</ds:datastoreItem>
</file>

<file path=customXml/itemProps2.xml><?xml version="1.0" encoding="utf-8"?>
<ds:datastoreItem xmlns:ds="http://schemas.openxmlformats.org/officeDocument/2006/customXml" ds:itemID="{B8954D29-52F6-46B1-B000-9B667CC4DAB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9902240c-f584-4322-946e-7b0be23bca91"/>
    <ds:schemaRef ds:uri="d2ec016d-25cf-4c07-aa6b-c53e267faa6f"/>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3341C0C2-F5F1-4B28-B166-BFFEC8B89FE5}">
  <ds:schemaRefs>
    <ds:schemaRef ds:uri="http://schemas.microsoft.com/office/2006/metadata/properties"/>
    <ds:schemaRef ds:uri="http://purl.org/dc/terms/"/>
    <ds:schemaRef ds:uri="9902240c-f584-4322-946e-7b0be23bca91"/>
    <ds:schemaRef ds:uri="http://purl.org/dc/dcmitype/"/>
    <ds:schemaRef ds:uri="http://schemas.microsoft.com/office/infopath/2007/PartnerControls"/>
    <ds:schemaRef ds:uri="d2ec016d-25cf-4c07-aa6b-c53e267faa6f"/>
    <ds:schemaRef ds:uri="http://schemas.microsoft.com/office/2006/documentManagement/types"/>
    <ds:schemaRef ds:uri="http://schemas.openxmlformats.org/package/2006/metadata/core-properties"/>
    <ds:schemaRef ds:uri="http://www.w3.org/XML/1998/namespace"/>
    <ds:schemaRef ds:uri="http://purl.org/dc/elements/1.1/"/>
  </ds:schemaRefs>
</ds:datastoreItem>
</file>

<file path=docProps/app.xml><?xml version="1.0" encoding="utf-8"?>
<Properties xmlns="http://schemas.openxmlformats.org/officeDocument/2006/extended-properties" xmlns:vt="http://schemas.openxmlformats.org/officeDocument/2006/docPropsVTypes">
  <TotalTime>316</TotalTime>
  <Words>4681</Words>
  <Application>Microsoft Office PowerPoint</Application>
  <PresentationFormat>Widescreen</PresentationFormat>
  <Paragraphs>410</Paragraphs>
  <Slides>40</Slides>
  <Notes>4</Notes>
  <HiddenSlides>0</HiddenSlides>
  <MMClips>0</MMClips>
  <ScaleCrop>false</ScaleCrop>
  <HeadingPairs>
    <vt:vector size="6" baseType="variant">
      <vt:variant>
        <vt:lpstr>Fonts Used</vt:lpstr>
      </vt:variant>
      <vt:variant>
        <vt:i4>5</vt:i4>
      </vt:variant>
      <vt:variant>
        <vt:lpstr>Theme</vt:lpstr>
      </vt:variant>
      <vt:variant>
        <vt:i4>5</vt:i4>
      </vt:variant>
      <vt:variant>
        <vt:lpstr>Slide Titles</vt:lpstr>
      </vt:variant>
      <vt:variant>
        <vt:i4>40</vt:i4>
      </vt:variant>
    </vt:vector>
  </HeadingPairs>
  <TitlesOfParts>
    <vt:vector size="50" baseType="lpstr">
      <vt:lpstr>Arial</vt:lpstr>
      <vt:lpstr>Calibri</vt:lpstr>
      <vt:lpstr>Calibri Light</vt:lpstr>
      <vt:lpstr>Courier New</vt:lpstr>
      <vt:lpstr>Wingdings</vt:lpstr>
      <vt:lpstr>UWTSD 200 Holding Page</vt:lpstr>
      <vt:lpstr>UWTSD 200_Title Page</vt:lpstr>
      <vt:lpstr>UWTSD 200_Text 1</vt:lpstr>
      <vt:lpstr>UWTSD 200_Title Page 2</vt:lpstr>
      <vt:lpstr>UWTSD 200_Subtitle 4</vt:lpstr>
      <vt:lpstr>PowerPoint Presentation</vt:lpstr>
      <vt:lpstr>PowerPoint Presentation</vt:lpstr>
      <vt:lpstr>PowerPoint Presentation</vt:lpstr>
      <vt:lpstr>Today’s objectives</vt:lpstr>
      <vt:lpstr>ACL Concepts: Purpose </vt:lpstr>
      <vt:lpstr>ACL Concepts: Purpose </vt:lpstr>
      <vt:lpstr>ACL Concepts: Purpose </vt:lpstr>
      <vt:lpstr>ACL Concepts: Wildcard Mask</vt:lpstr>
      <vt:lpstr>ACL Concepts: Wildcard Mask</vt:lpstr>
      <vt:lpstr>ACL Concepts: Wildcard Mask</vt:lpstr>
      <vt:lpstr>ACL Concepts: Wildcard Mask</vt:lpstr>
      <vt:lpstr>ACL Concepts: Guidelines</vt:lpstr>
      <vt:lpstr>ACL Concepts: Guidelines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Summary </vt:lpstr>
      <vt:lpstr>Summary </vt:lpstr>
      <vt:lpstr>PowerPoint Presentation</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IP Services – Part 2 (NTP, FHRP, NAT) Applied Computing Wales Institute of Science and Art (WISA)</dc:title>
  <dc:creator>Nitheesh Kaliyamurthy</dc:creator>
  <cp:lastModifiedBy>Nitheesh Kaliyamurthy</cp:lastModifiedBy>
  <cp:revision>25</cp:revision>
  <dcterms:created xsi:type="dcterms:W3CDTF">2021-03-05T06:07:01Z</dcterms:created>
  <dcterms:modified xsi:type="dcterms:W3CDTF">2021-11-29T06:08:23Z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0x01010056E7CA236AE83B4C8AACB9AE9F32993B</vt:lpwstr>
  </property>
</Properties>
</file>