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56" r:id="rId2"/>
    <p:sldId id="262" r:id="rId3"/>
    <p:sldId id="269" r:id="rId4"/>
    <p:sldId id="261" r:id="rId5"/>
    <p:sldId id="305" r:id="rId6"/>
    <p:sldId id="327" r:id="rId7"/>
    <p:sldId id="328" r:id="rId8"/>
    <p:sldId id="309" r:id="rId9"/>
    <p:sldId id="330" r:id="rId10"/>
    <p:sldId id="331" r:id="rId11"/>
    <p:sldId id="306" r:id="rId12"/>
    <p:sldId id="317" r:id="rId13"/>
    <p:sldId id="324" r:id="rId14"/>
    <p:sldId id="332" r:id="rId15"/>
    <p:sldId id="333" r:id="rId16"/>
    <p:sldId id="338" r:id="rId17"/>
    <p:sldId id="334" r:id="rId18"/>
    <p:sldId id="336" r:id="rId19"/>
    <p:sldId id="335" r:id="rId20"/>
    <p:sldId id="339" r:id="rId21"/>
    <p:sldId id="337" r:id="rId22"/>
    <p:sldId id="270" r:id="rId23"/>
    <p:sldId id="264" r:id="rId24"/>
    <p:sldId id="266" r:id="rId25"/>
    <p:sldId id="316" r:id="rId26"/>
    <p:sldId id="310" r:id="rId27"/>
    <p:sldId id="311" r:id="rId28"/>
    <p:sldId id="268" r:id="rId29"/>
    <p:sldId id="319" r:id="rId30"/>
    <p:sldId id="285" r:id="rId31"/>
    <p:sldId id="282" r:id="rId32"/>
    <p:sldId id="287" r:id="rId33"/>
    <p:sldId id="314" r:id="rId34"/>
    <p:sldId id="313" r:id="rId35"/>
    <p:sldId id="325" r:id="rId36"/>
    <p:sldId id="326" r:id="rId37"/>
    <p:sldId id="315" r:id="rId38"/>
  </p:sldIdLst>
  <p:sldSz cx="9144000" cy="6858000" type="screen4x3"/>
  <p:notesSz cx="9939338" cy="68072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151F"/>
    <a:srgbClr val="D6E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996E61-57B5-44FE-90CC-672E30EDED81}" v="71" dt="2024-02-10T21:59:24.4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00" autoAdjust="0"/>
    <p:restoredTop sz="94660"/>
  </p:normalViewPr>
  <p:slideViewPr>
    <p:cSldViewPr snapToGrid="0">
      <p:cViewPr>
        <p:scale>
          <a:sx n="85" d="100"/>
          <a:sy n="85" d="100"/>
        </p:scale>
        <p:origin x="1168" y="5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sa Flatley" userId="0242edfc-aa31-435e-a161-b1e1fa7a13bd" providerId="ADAL" clId="{39996E61-57B5-44FE-90CC-672E30EDED81}"/>
    <pc:docChg chg="undo custSel addSld delSld modSld sldOrd">
      <pc:chgData name="Alissa Flatley" userId="0242edfc-aa31-435e-a161-b1e1fa7a13bd" providerId="ADAL" clId="{39996E61-57B5-44FE-90CC-672E30EDED81}" dt="2024-02-10T21:54:30.581" v="657" actId="20577"/>
      <pc:docMkLst>
        <pc:docMk/>
      </pc:docMkLst>
      <pc:sldChg chg="addSp delSp modSp add mod">
        <pc:chgData name="Alissa Flatley" userId="0242edfc-aa31-435e-a161-b1e1fa7a13bd" providerId="ADAL" clId="{39996E61-57B5-44FE-90CC-672E30EDED81}" dt="2024-02-10T20:29:21.849" v="61" actId="1076"/>
        <pc:sldMkLst>
          <pc:docMk/>
          <pc:sldMk cId="759607654" sldId="327"/>
        </pc:sldMkLst>
        <pc:spChg chg="mod">
          <ac:chgData name="Alissa Flatley" userId="0242edfc-aa31-435e-a161-b1e1fa7a13bd" providerId="ADAL" clId="{39996E61-57B5-44FE-90CC-672E30EDED81}" dt="2024-02-10T20:28:16.258" v="52" actId="14100"/>
          <ac:spMkLst>
            <pc:docMk/>
            <pc:sldMk cId="759607654" sldId="327"/>
            <ac:spMk id="4" creationId="{9F4EA877-2D1A-4A3D-9A0B-9E4822203BFA}"/>
          </ac:spMkLst>
        </pc:spChg>
        <pc:spChg chg="mod">
          <ac:chgData name="Alissa Flatley" userId="0242edfc-aa31-435e-a161-b1e1fa7a13bd" providerId="ADAL" clId="{39996E61-57B5-44FE-90CC-672E30EDED81}" dt="2024-02-10T20:29:21.849" v="61" actId="1076"/>
          <ac:spMkLst>
            <pc:docMk/>
            <pc:sldMk cId="759607654" sldId="327"/>
            <ac:spMk id="6" creationId="{00000000-0000-0000-0000-000000000000}"/>
          </ac:spMkLst>
        </pc:spChg>
        <pc:spChg chg="del mod">
          <ac:chgData name="Alissa Flatley" userId="0242edfc-aa31-435e-a161-b1e1fa7a13bd" providerId="ADAL" clId="{39996E61-57B5-44FE-90CC-672E30EDED81}" dt="2024-02-10T20:28:59.299" v="59" actId="478"/>
          <ac:spMkLst>
            <pc:docMk/>
            <pc:sldMk cId="759607654" sldId="327"/>
            <ac:spMk id="8" creationId="{00000000-0000-0000-0000-000000000000}"/>
          </ac:spMkLst>
        </pc:spChg>
        <pc:picChg chg="del">
          <ac:chgData name="Alissa Flatley" userId="0242edfc-aa31-435e-a161-b1e1fa7a13bd" providerId="ADAL" clId="{39996E61-57B5-44FE-90CC-672E30EDED81}" dt="2024-02-10T20:27:42.546" v="3" actId="478"/>
          <ac:picMkLst>
            <pc:docMk/>
            <pc:sldMk cId="759607654" sldId="327"/>
            <ac:picMk id="2" creationId="{00000000-0000-0000-0000-000000000000}"/>
          </ac:picMkLst>
        </pc:picChg>
        <pc:picChg chg="del">
          <ac:chgData name="Alissa Flatley" userId="0242edfc-aa31-435e-a161-b1e1fa7a13bd" providerId="ADAL" clId="{39996E61-57B5-44FE-90CC-672E30EDED81}" dt="2024-02-10T20:27:37.579" v="2" actId="478"/>
          <ac:picMkLst>
            <pc:docMk/>
            <pc:sldMk cId="759607654" sldId="327"/>
            <ac:picMk id="3" creationId="{00000000-0000-0000-0000-000000000000}"/>
          </ac:picMkLst>
        </pc:picChg>
        <pc:picChg chg="del">
          <ac:chgData name="Alissa Flatley" userId="0242edfc-aa31-435e-a161-b1e1fa7a13bd" providerId="ADAL" clId="{39996E61-57B5-44FE-90CC-672E30EDED81}" dt="2024-02-10T20:27:36.226" v="1" actId="478"/>
          <ac:picMkLst>
            <pc:docMk/>
            <pc:sldMk cId="759607654" sldId="327"/>
            <ac:picMk id="7" creationId="{00000000-0000-0000-0000-000000000000}"/>
          </ac:picMkLst>
        </pc:picChg>
        <pc:picChg chg="add mod">
          <ac:chgData name="Alissa Flatley" userId="0242edfc-aa31-435e-a161-b1e1fa7a13bd" providerId="ADAL" clId="{39996E61-57B5-44FE-90CC-672E30EDED81}" dt="2024-02-10T20:29:11.566" v="60" actId="1076"/>
          <ac:picMkLst>
            <pc:docMk/>
            <pc:sldMk cId="759607654" sldId="327"/>
            <ac:picMk id="1026" creationId="{3479BD1A-A757-E195-6A35-B708D1C7602D}"/>
          </ac:picMkLst>
        </pc:picChg>
      </pc:sldChg>
      <pc:sldChg chg="addSp modSp add mod">
        <pc:chgData name="Alissa Flatley" userId="0242edfc-aa31-435e-a161-b1e1fa7a13bd" providerId="ADAL" clId="{39996E61-57B5-44FE-90CC-672E30EDED81}" dt="2024-02-10T20:41:58.772" v="68" actId="1076"/>
        <pc:sldMkLst>
          <pc:docMk/>
          <pc:sldMk cId="3132790760" sldId="328"/>
        </pc:sldMkLst>
        <pc:spChg chg="add mod">
          <ac:chgData name="Alissa Flatley" userId="0242edfc-aa31-435e-a161-b1e1fa7a13bd" providerId="ADAL" clId="{39996E61-57B5-44FE-90CC-672E30EDED81}" dt="2024-02-10T20:41:58.772" v="68" actId="1076"/>
          <ac:spMkLst>
            <pc:docMk/>
            <pc:sldMk cId="3132790760" sldId="328"/>
            <ac:spMk id="3" creationId="{EC803BB1-8D2E-08D8-9514-626AD8637ECA}"/>
          </ac:spMkLst>
        </pc:spChg>
        <pc:picChg chg="mod">
          <ac:chgData name="Alissa Flatley" userId="0242edfc-aa31-435e-a161-b1e1fa7a13bd" providerId="ADAL" clId="{39996E61-57B5-44FE-90CC-672E30EDED81}" dt="2024-02-10T20:41:52.647" v="67" actId="1076"/>
          <ac:picMkLst>
            <pc:docMk/>
            <pc:sldMk cId="3132790760" sldId="328"/>
            <ac:picMk id="1026" creationId="{3479BD1A-A757-E195-6A35-B708D1C7602D}"/>
          </ac:picMkLst>
        </pc:picChg>
      </pc:sldChg>
      <pc:sldChg chg="new del">
        <pc:chgData name="Alissa Flatley" userId="0242edfc-aa31-435e-a161-b1e1fa7a13bd" providerId="ADAL" clId="{39996E61-57B5-44FE-90CC-672E30EDED81}" dt="2024-02-10T20:46:53.901" v="102" actId="47"/>
        <pc:sldMkLst>
          <pc:docMk/>
          <pc:sldMk cId="2954764062" sldId="329"/>
        </pc:sldMkLst>
      </pc:sldChg>
      <pc:sldChg chg="addSp delSp modSp add mod delAnim">
        <pc:chgData name="Alissa Flatley" userId="0242edfc-aa31-435e-a161-b1e1fa7a13bd" providerId="ADAL" clId="{39996E61-57B5-44FE-90CC-672E30EDED81}" dt="2024-02-10T20:45:37.543" v="100" actId="1076"/>
        <pc:sldMkLst>
          <pc:docMk/>
          <pc:sldMk cId="2641416164" sldId="330"/>
        </pc:sldMkLst>
        <pc:spChg chg="add mod">
          <ac:chgData name="Alissa Flatley" userId="0242edfc-aa31-435e-a161-b1e1fa7a13bd" providerId="ADAL" clId="{39996E61-57B5-44FE-90CC-672E30EDED81}" dt="2024-02-10T20:45:37.543" v="100" actId="1076"/>
          <ac:spMkLst>
            <pc:docMk/>
            <pc:sldMk cId="2641416164" sldId="330"/>
            <ac:spMk id="3" creationId="{86A86246-B530-F456-E563-00673FD0205B}"/>
          </ac:spMkLst>
        </pc:spChg>
        <pc:spChg chg="del">
          <ac:chgData name="Alissa Flatley" userId="0242edfc-aa31-435e-a161-b1e1fa7a13bd" providerId="ADAL" clId="{39996E61-57B5-44FE-90CC-672E30EDED81}" dt="2024-02-10T20:44:47.856" v="74" actId="478"/>
          <ac:spMkLst>
            <pc:docMk/>
            <pc:sldMk cId="2641416164" sldId="330"/>
            <ac:spMk id="5" creationId="{B0F35476-C634-371E-B4FB-72278C79CB50}"/>
          </ac:spMkLst>
        </pc:spChg>
        <pc:spChg chg="mod">
          <ac:chgData name="Alissa Flatley" userId="0242edfc-aa31-435e-a161-b1e1fa7a13bd" providerId="ADAL" clId="{39996E61-57B5-44FE-90CC-672E30EDED81}" dt="2024-02-10T20:45:06.607" v="93" actId="20577"/>
          <ac:spMkLst>
            <pc:docMk/>
            <pc:sldMk cId="2641416164" sldId="330"/>
            <ac:spMk id="28" creationId="{0B51F988-71EA-65CF-5482-D567B04F85DA}"/>
          </ac:spMkLst>
        </pc:spChg>
        <pc:spChg chg="del">
          <ac:chgData name="Alissa Flatley" userId="0242edfc-aa31-435e-a161-b1e1fa7a13bd" providerId="ADAL" clId="{39996E61-57B5-44FE-90CC-672E30EDED81}" dt="2024-02-10T20:44:56.414" v="81" actId="478"/>
          <ac:spMkLst>
            <pc:docMk/>
            <pc:sldMk cId="2641416164" sldId="330"/>
            <ac:spMk id="32" creationId="{4E343AAF-07A1-9ABF-8A47-D676358BF46B}"/>
          </ac:spMkLst>
        </pc:spChg>
        <pc:spChg chg="del mod">
          <ac:chgData name="Alissa Flatley" userId="0242edfc-aa31-435e-a161-b1e1fa7a13bd" providerId="ADAL" clId="{39996E61-57B5-44FE-90CC-672E30EDED81}" dt="2024-02-10T20:44:52.789" v="79"/>
          <ac:spMkLst>
            <pc:docMk/>
            <pc:sldMk cId="2641416164" sldId="330"/>
            <ac:spMk id="33" creationId="{B71C5617-E6DF-882C-261A-2DAE04D04845}"/>
          </ac:spMkLst>
        </pc:spChg>
        <pc:spChg chg="del">
          <ac:chgData name="Alissa Flatley" userId="0242edfc-aa31-435e-a161-b1e1fa7a13bd" providerId="ADAL" clId="{39996E61-57B5-44FE-90CC-672E30EDED81}" dt="2024-02-10T20:44:50.463" v="75" actId="478"/>
          <ac:spMkLst>
            <pc:docMk/>
            <pc:sldMk cId="2641416164" sldId="330"/>
            <ac:spMk id="35" creationId="{DD6DE36B-9E90-9EF6-F715-ED5B9067E4A7}"/>
          </ac:spMkLst>
        </pc:spChg>
        <pc:spChg chg="del">
          <ac:chgData name="Alissa Flatley" userId="0242edfc-aa31-435e-a161-b1e1fa7a13bd" providerId="ADAL" clId="{39996E61-57B5-44FE-90CC-672E30EDED81}" dt="2024-02-10T20:44:44.811" v="73" actId="478"/>
          <ac:spMkLst>
            <pc:docMk/>
            <pc:sldMk cId="2641416164" sldId="330"/>
            <ac:spMk id="36" creationId="{72CBEA14-F3E5-AC6F-24A9-B0B6CC11AC9A}"/>
          </ac:spMkLst>
        </pc:spChg>
        <pc:grpChg chg="del">
          <ac:chgData name="Alissa Flatley" userId="0242edfc-aa31-435e-a161-b1e1fa7a13bd" providerId="ADAL" clId="{39996E61-57B5-44FE-90CC-672E30EDED81}" dt="2024-02-10T20:44:42.158" v="72" actId="478"/>
          <ac:grpSpMkLst>
            <pc:docMk/>
            <pc:sldMk cId="2641416164" sldId="330"/>
            <ac:grpSpMk id="16" creationId="{29683E44-2C1C-AA2F-A996-E2E334DD8912}"/>
          </ac:grpSpMkLst>
        </pc:grpChg>
        <pc:picChg chg="del">
          <ac:chgData name="Alissa Flatley" userId="0242edfc-aa31-435e-a161-b1e1fa7a13bd" providerId="ADAL" clId="{39996E61-57B5-44FE-90CC-672E30EDED81}" dt="2024-02-10T20:44:30.173" v="71" actId="478"/>
          <ac:picMkLst>
            <pc:docMk/>
            <pc:sldMk cId="2641416164" sldId="330"/>
            <ac:picMk id="27" creationId="{BCD1D7B0-FE72-4FC6-40D9-47A42239E38B}"/>
          </ac:picMkLst>
        </pc:picChg>
        <pc:picChg chg="del">
          <ac:chgData name="Alissa Flatley" userId="0242edfc-aa31-435e-a161-b1e1fa7a13bd" providerId="ADAL" clId="{39996E61-57B5-44FE-90CC-672E30EDED81}" dt="2024-02-10T20:44:53.959" v="80" actId="478"/>
          <ac:picMkLst>
            <pc:docMk/>
            <pc:sldMk cId="2641416164" sldId="330"/>
            <ac:picMk id="30" creationId="{0B83BBDE-D505-315D-B69A-ADE9BC0146F4}"/>
          </ac:picMkLst>
        </pc:picChg>
        <pc:picChg chg="del">
          <ac:chgData name="Alissa Flatley" userId="0242edfc-aa31-435e-a161-b1e1fa7a13bd" providerId="ADAL" clId="{39996E61-57B5-44FE-90CC-672E30EDED81}" dt="2024-02-10T20:44:52.789" v="77" actId="478"/>
          <ac:picMkLst>
            <pc:docMk/>
            <pc:sldMk cId="2641416164" sldId="330"/>
            <ac:picMk id="31" creationId="{F6ABB2C3-010E-8AC3-94D0-382CF0C853F1}"/>
          </ac:picMkLst>
        </pc:picChg>
        <pc:picChg chg="add mod">
          <ac:chgData name="Alissa Flatley" userId="0242edfc-aa31-435e-a161-b1e1fa7a13bd" providerId="ADAL" clId="{39996E61-57B5-44FE-90CC-672E30EDED81}" dt="2024-02-10T20:45:32.903" v="98" actId="1076"/>
          <ac:picMkLst>
            <pc:docMk/>
            <pc:sldMk cId="2641416164" sldId="330"/>
            <ac:picMk id="2050" creationId="{351D6E56-3BDF-6B39-0836-02087F177CBC}"/>
          </ac:picMkLst>
        </pc:picChg>
      </pc:sldChg>
      <pc:sldChg chg="addSp delSp modSp add mod">
        <pc:chgData name="Alissa Flatley" userId="0242edfc-aa31-435e-a161-b1e1fa7a13bd" providerId="ADAL" clId="{39996E61-57B5-44FE-90CC-672E30EDED81}" dt="2024-02-10T20:49:16.403" v="140" actId="14100"/>
        <pc:sldMkLst>
          <pc:docMk/>
          <pc:sldMk cId="2764943008" sldId="331"/>
        </pc:sldMkLst>
        <pc:spChg chg="del">
          <ac:chgData name="Alissa Flatley" userId="0242edfc-aa31-435e-a161-b1e1fa7a13bd" providerId="ADAL" clId="{39996E61-57B5-44FE-90CC-672E30EDED81}" dt="2024-02-10T20:48:32.777" v="129" actId="478"/>
          <ac:spMkLst>
            <pc:docMk/>
            <pc:sldMk cId="2764943008" sldId="331"/>
            <ac:spMk id="3" creationId="{86A86246-B530-F456-E563-00673FD0205B}"/>
          </ac:spMkLst>
        </pc:spChg>
        <pc:spChg chg="add mod">
          <ac:chgData name="Alissa Flatley" userId="0242edfc-aa31-435e-a161-b1e1fa7a13bd" providerId="ADAL" clId="{39996E61-57B5-44FE-90CC-672E30EDED81}" dt="2024-02-10T20:48:37.861" v="131" actId="1076"/>
          <ac:spMkLst>
            <pc:docMk/>
            <pc:sldMk cId="2764943008" sldId="331"/>
            <ac:spMk id="4" creationId="{C174D6D0-DC05-E166-7EFB-1C3364B2294E}"/>
          </ac:spMkLst>
        </pc:spChg>
        <pc:spChg chg="mod">
          <ac:chgData name="Alissa Flatley" userId="0242edfc-aa31-435e-a161-b1e1fa7a13bd" providerId="ADAL" clId="{39996E61-57B5-44FE-90CC-672E30EDED81}" dt="2024-02-10T20:49:16.403" v="140" actId="14100"/>
          <ac:spMkLst>
            <pc:docMk/>
            <pc:sldMk cId="2764943008" sldId="331"/>
            <ac:spMk id="7" creationId="{C6500CF5-88A4-1F5E-EBFC-F23F83747CEE}"/>
          </ac:spMkLst>
        </pc:spChg>
        <pc:spChg chg="del">
          <ac:chgData name="Alissa Flatley" userId="0242edfc-aa31-435e-a161-b1e1fa7a13bd" providerId="ADAL" clId="{39996E61-57B5-44FE-90CC-672E30EDED81}" dt="2024-02-10T20:48:42.294" v="132" actId="478"/>
          <ac:spMkLst>
            <pc:docMk/>
            <pc:sldMk cId="2764943008" sldId="331"/>
            <ac:spMk id="8" creationId="{62EFB0BC-09FC-AFE8-E764-CE84B0330DF4}"/>
          </ac:spMkLst>
        </pc:spChg>
        <pc:spChg chg="mod">
          <ac:chgData name="Alissa Flatley" userId="0242edfc-aa31-435e-a161-b1e1fa7a13bd" providerId="ADAL" clId="{39996E61-57B5-44FE-90CC-672E30EDED81}" dt="2024-02-10T20:47:33.864" v="125" actId="20577"/>
          <ac:spMkLst>
            <pc:docMk/>
            <pc:sldMk cId="2764943008" sldId="331"/>
            <ac:spMk id="28" creationId="{0B51F988-71EA-65CF-5482-D567B04F85DA}"/>
          </ac:spMkLst>
        </pc:spChg>
        <pc:picChg chg="del">
          <ac:chgData name="Alissa Flatley" userId="0242edfc-aa31-435e-a161-b1e1fa7a13bd" providerId="ADAL" clId="{39996E61-57B5-44FE-90CC-672E30EDED81}" dt="2024-02-10T20:46:56.187" v="103" actId="478"/>
          <ac:picMkLst>
            <pc:docMk/>
            <pc:sldMk cId="2764943008" sldId="331"/>
            <ac:picMk id="2050" creationId="{351D6E56-3BDF-6B39-0836-02087F177CBC}"/>
          </ac:picMkLst>
        </pc:picChg>
        <pc:picChg chg="add mod">
          <ac:chgData name="Alissa Flatley" userId="0242edfc-aa31-435e-a161-b1e1fa7a13bd" providerId="ADAL" clId="{39996E61-57B5-44FE-90CC-672E30EDED81}" dt="2024-02-10T20:47:45.961" v="128" actId="1076"/>
          <ac:picMkLst>
            <pc:docMk/>
            <pc:sldMk cId="2764943008" sldId="331"/>
            <ac:picMk id="3074" creationId="{B8FA4D3E-3C0F-1B64-40F8-452D46539ED3}"/>
          </ac:picMkLst>
        </pc:picChg>
      </pc:sldChg>
      <pc:sldChg chg="addSp delSp modSp add mod">
        <pc:chgData name="Alissa Flatley" userId="0242edfc-aa31-435e-a161-b1e1fa7a13bd" providerId="ADAL" clId="{39996E61-57B5-44FE-90CC-672E30EDED81}" dt="2024-02-10T21:54:30.581" v="657" actId="20577"/>
        <pc:sldMkLst>
          <pc:docMk/>
          <pc:sldMk cId="1798346235" sldId="332"/>
        </pc:sldMkLst>
        <pc:spChg chg="del">
          <ac:chgData name="Alissa Flatley" userId="0242edfc-aa31-435e-a161-b1e1fa7a13bd" providerId="ADAL" clId="{39996E61-57B5-44FE-90CC-672E30EDED81}" dt="2024-02-10T20:51:06.102" v="228" actId="478"/>
          <ac:spMkLst>
            <pc:docMk/>
            <pc:sldMk cId="1798346235" sldId="332"/>
            <ac:spMk id="3" creationId="{00000000-0000-0000-0000-000000000000}"/>
          </ac:spMkLst>
        </pc:spChg>
        <pc:spChg chg="add del mod">
          <ac:chgData name="Alissa Flatley" userId="0242edfc-aa31-435e-a161-b1e1fa7a13bd" providerId="ADAL" clId="{39996E61-57B5-44FE-90CC-672E30EDED81}" dt="2024-02-10T20:57:25.739" v="249" actId="22"/>
          <ac:spMkLst>
            <pc:docMk/>
            <pc:sldMk cId="1798346235" sldId="332"/>
            <ac:spMk id="4" creationId="{52CE049D-37DA-1088-3025-EB350F4B808F}"/>
          </ac:spMkLst>
        </pc:spChg>
        <pc:spChg chg="del">
          <ac:chgData name="Alissa Flatley" userId="0242edfc-aa31-435e-a161-b1e1fa7a13bd" providerId="ADAL" clId="{39996E61-57B5-44FE-90CC-672E30EDED81}" dt="2024-02-10T20:51:03.897" v="227" actId="478"/>
          <ac:spMkLst>
            <pc:docMk/>
            <pc:sldMk cId="1798346235" sldId="332"/>
            <ac:spMk id="6" creationId="{00000000-0000-0000-0000-000000000000}"/>
          </ac:spMkLst>
        </pc:spChg>
        <pc:spChg chg="mod">
          <ac:chgData name="Alissa Flatley" userId="0242edfc-aa31-435e-a161-b1e1fa7a13bd" providerId="ADAL" clId="{39996E61-57B5-44FE-90CC-672E30EDED81}" dt="2024-02-10T20:50:06.534" v="147" actId="20577"/>
          <ac:spMkLst>
            <pc:docMk/>
            <pc:sldMk cId="1798346235" sldId="332"/>
            <ac:spMk id="9" creationId="{9F4EA877-2D1A-4A3D-9A0B-9E4822203BFA}"/>
          </ac:spMkLst>
        </pc:spChg>
        <pc:spChg chg="mod">
          <ac:chgData name="Alissa Flatley" userId="0242edfc-aa31-435e-a161-b1e1fa7a13bd" providerId="ADAL" clId="{39996E61-57B5-44FE-90CC-672E30EDED81}" dt="2024-02-10T21:54:30.581" v="657" actId="20577"/>
          <ac:spMkLst>
            <pc:docMk/>
            <pc:sldMk cId="1798346235" sldId="332"/>
            <ac:spMk id="13" creationId="{00000000-0000-0000-0000-000000000000}"/>
          </ac:spMkLst>
        </pc:spChg>
        <pc:picChg chg="del">
          <ac:chgData name="Alissa Flatley" userId="0242edfc-aa31-435e-a161-b1e1fa7a13bd" providerId="ADAL" clId="{39996E61-57B5-44FE-90CC-672E30EDED81}" dt="2024-02-10T20:50:08.621" v="148" actId="478"/>
          <ac:picMkLst>
            <pc:docMk/>
            <pc:sldMk cId="1798346235" sldId="332"/>
            <ac:picMk id="5" creationId="{00000000-0000-0000-0000-000000000000}"/>
          </ac:picMkLst>
        </pc:picChg>
        <pc:picChg chg="add mod">
          <ac:chgData name="Alissa Flatley" userId="0242edfc-aa31-435e-a161-b1e1fa7a13bd" providerId="ADAL" clId="{39996E61-57B5-44FE-90CC-672E30EDED81}" dt="2024-02-10T20:57:23.569" v="247" actId="732"/>
          <ac:picMkLst>
            <pc:docMk/>
            <pc:sldMk cId="1798346235" sldId="332"/>
            <ac:picMk id="4098" creationId="{FF69B3AE-36AD-504A-46AD-CEF5EC168047}"/>
          </ac:picMkLst>
        </pc:picChg>
      </pc:sldChg>
      <pc:sldChg chg="addSp modSp add mod ord">
        <pc:chgData name="Alissa Flatley" userId="0242edfc-aa31-435e-a161-b1e1fa7a13bd" providerId="ADAL" clId="{39996E61-57B5-44FE-90CC-672E30EDED81}" dt="2024-02-10T21:51:09.182" v="618"/>
        <pc:sldMkLst>
          <pc:docMk/>
          <pc:sldMk cId="3542221373" sldId="333"/>
        </pc:sldMkLst>
        <pc:spChg chg="add mod">
          <ac:chgData name="Alissa Flatley" userId="0242edfc-aa31-435e-a161-b1e1fa7a13bd" providerId="ADAL" clId="{39996E61-57B5-44FE-90CC-672E30EDED81}" dt="2024-02-10T20:58:01.673" v="257" actId="14100"/>
          <ac:spMkLst>
            <pc:docMk/>
            <pc:sldMk cId="3542221373" sldId="333"/>
            <ac:spMk id="3" creationId="{45B0C238-A60B-18CB-EB76-DC4DC57137E0}"/>
          </ac:spMkLst>
        </pc:spChg>
        <pc:picChg chg="mod">
          <ac:chgData name="Alissa Flatley" userId="0242edfc-aa31-435e-a161-b1e1fa7a13bd" providerId="ADAL" clId="{39996E61-57B5-44FE-90CC-672E30EDED81}" dt="2024-02-10T20:57:39.420" v="251" actId="732"/>
          <ac:picMkLst>
            <pc:docMk/>
            <pc:sldMk cId="3542221373" sldId="333"/>
            <ac:picMk id="4098" creationId="{FF69B3AE-36AD-504A-46AD-CEF5EC168047}"/>
          </ac:picMkLst>
        </pc:picChg>
      </pc:sldChg>
      <pc:sldChg chg="addSp delSp modSp add mod">
        <pc:chgData name="Alissa Flatley" userId="0242edfc-aa31-435e-a161-b1e1fa7a13bd" providerId="ADAL" clId="{39996E61-57B5-44FE-90CC-672E30EDED81}" dt="2024-02-10T21:10:13.739" v="278" actId="113"/>
        <pc:sldMkLst>
          <pc:docMk/>
          <pc:sldMk cId="34184402" sldId="334"/>
        </pc:sldMkLst>
        <pc:spChg chg="mod">
          <ac:chgData name="Alissa Flatley" userId="0242edfc-aa31-435e-a161-b1e1fa7a13bd" providerId="ADAL" clId="{39996E61-57B5-44FE-90CC-672E30EDED81}" dt="2024-02-10T21:10:13.739" v="278" actId="113"/>
          <ac:spMkLst>
            <pc:docMk/>
            <pc:sldMk cId="34184402" sldId="334"/>
            <ac:spMk id="3" creationId="{45B0C238-A60B-18CB-EB76-DC4DC57137E0}"/>
          </ac:spMkLst>
        </pc:spChg>
        <pc:spChg chg="mod">
          <ac:chgData name="Alissa Flatley" userId="0242edfc-aa31-435e-a161-b1e1fa7a13bd" providerId="ADAL" clId="{39996E61-57B5-44FE-90CC-672E30EDED81}" dt="2024-02-10T21:09:35.379" v="273"/>
          <ac:spMkLst>
            <pc:docMk/>
            <pc:sldMk cId="34184402" sldId="334"/>
            <ac:spMk id="13" creationId="{00000000-0000-0000-0000-000000000000}"/>
          </ac:spMkLst>
        </pc:spChg>
        <pc:picChg chg="del">
          <ac:chgData name="Alissa Flatley" userId="0242edfc-aa31-435e-a161-b1e1fa7a13bd" providerId="ADAL" clId="{39996E61-57B5-44FE-90CC-672E30EDED81}" dt="2024-02-10T21:04:46.964" v="259" actId="478"/>
          <ac:picMkLst>
            <pc:docMk/>
            <pc:sldMk cId="34184402" sldId="334"/>
            <ac:picMk id="4098" creationId="{FF69B3AE-36AD-504A-46AD-CEF5EC168047}"/>
          </ac:picMkLst>
        </pc:picChg>
        <pc:picChg chg="add mod">
          <ac:chgData name="Alissa Flatley" userId="0242edfc-aa31-435e-a161-b1e1fa7a13bd" providerId="ADAL" clId="{39996E61-57B5-44FE-90CC-672E30EDED81}" dt="2024-02-10T21:09:39.141" v="274" actId="1076"/>
          <ac:picMkLst>
            <pc:docMk/>
            <pc:sldMk cId="34184402" sldId="334"/>
            <ac:picMk id="5122" creationId="{274A632A-162E-707D-86F4-A3A5DF181721}"/>
          </ac:picMkLst>
        </pc:picChg>
      </pc:sldChg>
      <pc:sldChg chg="addSp delSp modSp add mod">
        <pc:chgData name="Alissa Flatley" userId="0242edfc-aa31-435e-a161-b1e1fa7a13bd" providerId="ADAL" clId="{39996E61-57B5-44FE-90CC-672E30EDED81}" dt="2024-02-10T21:13:09.151" v="345" actId="113"/>
        <pc:sldMkLst>
          <pc:docMk/>
          <pc:sldMk cId="3374645742" sldId="335"/>
        </pc:sldMkLst>
        <pc:spChg chg="del">
          <ac:chgData name="Alissa Flatley" userId="0242edfc-aa31-435e-a161-b1e1fa7a13bd" providerId="ADAL" clId="{39996E61-57B5-44FE-90CC-672E30EDED81}" dt="2024-02-10T21:11:04.384" v="283" actId="478"/>
          <ac:spMkLst>
            <pc:docMk/>
            <pc:sldMk cId="3374645742" sldId="335"/>
            <ac:spMk id="3" creationId="{45B0C238-A60B-18CB-EB76-DC4DC57137E0}"/>
          </ac:spMkLst>
        </pc:spChg>
        <pc:spChg chg="add mod">
          <ac:chgData name="Alissa Flatley" userId="0242edfc-aa31-435e-a161-b1e1fa7a13bd" providerId="ADAL" clId="{39996E61-57B5-44FE-90CC-672E30EDED81}" dt="2024-02-10T21:13:09.151" v="345" actId="113"/>
          <ac:spMkLst>
            <pc:docMk/>
            <pc:sldMk cId="3374645742" sldId="335"/>
            <ac:spMk id="4" creationId="{A3B8C26B-EC73-4168-85E0-ADBBF3DA45FB}"/>
          </ac:spMkLst>
        </pc:spChg>
        <pc:spChg chg="del">
          <ac:chgData name="Alissa Flatley" userId="0242edfc-aa31-435e-a161-b1e1fa7a13bd" providerId="ADAL" clId="{39996E61-57B5-44FE-90CC-672E30EDED81}" dt="2024-02-10T21:12:11.495" v="334" actId="478"/>
          <ac:spMkLst>
            <pc:docMk/>
            <pc:sldMk cId="3374645742" sldId="335"/>
            <ac:spMk id="13" creationId="{00000000-0000-0000-0000-000000000000}"/>
          </ac:spMkLst>
        </pc:spChg>
        <pc:picChg chg="add mod">
          <ac:chgData name="Alissa Flatley" userId="0242edfc-aa31-435e-a161-b1e1fa7a13bd" providerId="ADAL" clId="{39996E61-57B5-44FE-90CC-672E30EDED81}" dt="2024-02-10T21:12:15.654" v="335" actId="1076"/>
          <ac:picMkLst>
            <pc:docMk/>
            <pc:sldMk cId="3374645742" sldId="335"/>
            <ac:picMk id="5" creationId="{2311F6B3-E834-D709-0CAE-9775D5189800}"/>
          </ac:picMkLst>
        </pc:picChg>
        <pc:picChg chg="del">
          <ac:chgData name="Alissa Flatley" userId="0242edfc-aa31-435e-a161-b1e1fa7a13bd" providerId="ADAL" clId="{39996E61-57B5-44FE-90CC-672E30EDED81}" dt="2024-02-10T21:10:57.080" v="280" actId="478"/>
          <ac:picMkLst>
            <pc:docMk/>
            <pc:sldMk cId="3374645742" sldId="335"/>
            <ac:picMk id="5122" creationId="{274A632A-162E-707D-86F4-A3A5DF181721}"/>
          </ac:picMkLst>
        </pc:picChg>
      </pc:sldChg>
      <pc:sldChg chg="addSp delSp modSp add mod">
        <pc:chgData name="Alissa Flatley" userId="0242edfc-aa31-435e-a161-b1e1fa7a13bd" providerId="ADAL" clId="{39996E61-57B5-44FE-90CC-672E30EDED81}" dt="2024-02-10T21:37:18.265" v="357" actId="113"/>
        <pc:sldMkLst>
          <pc:docMk/>
          <pc:sldMk cId="190813792" sldId="336"/>
        </pc:sldMkLst>
        <pc:spChg chg="add del">
          <ac:chgData name="Alissa Flatley" userId="0242edfc-aa31-435e-a161-b1e1fa7a13bd" providerId="ADAL" clId="{39996E61-57B5-44FE-90CC-672E30EDED81}" dt="2024-02-10T21:36:32.809" v="348" actId="22"/>
          <ac:spMkLst>
            <pc:docMk/>
            <pc:sldMk cId="190813792" sldId="336"/>
            <ac:spMk id="4" creationId="{4741F102-AF2E-E595-3374-99CE67FB4399}"/>
          </ac:spMkLst>
        </pc:spChg>
        <pc:spChg chg="add mod">
          <ac:chgData name="Alissa Flatley" userId="0242edfc-aa31-435e-a161-b1e1fa7a13bd" providerId="ADAL" clId="{39996E61-57B5-44FE-90CC-672E30EDED81}" dt="2024-02-10T21:37:18.265" v="357" actId="113"/>
          <ac:spMkLst>
            <pc:docMk/>
            <pc:sldMk cId="190813792" sldId="336"/>
            <ac:spMk id="6" creationId="{34FE805D-98C9-C85C-6FD8-5714AC0517BB}"/>
          </ac:spMkLst>
        </pc:spChg>
      </pc:sldChg>
      <pc:sldChg chg="addSp delSp modSp add mod">
        <pc:chgData name="Alissa Flatley" userId="0242edfc-aa31-435e-a161-b1e1fa7a13bd" providerId="ADAL" clId="{39996E61-57B5-44FE-90CC-672E30EDED81}" dt="2024-02-10T21:45:12.142" v="549" actId="1076"/>
        <pc:sldMkLst>
          <pc:docMk/>
          <pc:sldMk cId="2190313148" sldId="337"/>
        </pc:sldMkLst>
        <pc:spChg chg="mod">
          <ac:chgData name="Alissa Flatley" userId="0242edfc-aa31-435e-a161-b1e1fa7a13bd" providerId="ADAL" clId="{39996E61-57B5-44FE-90CC-672E30EDED81}" dt="2024-02-10T21:44:01.021" v="540" actId="12"/>
          <ac:spMkLst>
            <pc:docMk/>
            <pc:sldMk cId="2190313148" sldId="337"/>
            <ac:spMk id="4" creationId="{A3B8C26B-EC73-4168-85E0-ADBBF3DA45FB}"/>
          </ac:spMkLst>
        </pc:spChg>
        <pc:picChg chg="del">
          <ac:chgData name="Alissa Flatley" userId="0242edfc-aa31-435e-a161-b1e1fa7a13bd" providerId="ADAL" clId="{39996E61-57B5-44FE-90CC-672E30EDED81}" dt="2024-02-10T21:40:04.005" v="438" actId="478"/>
          <ac:picMkLst>
            <pc:docMk/>
            <pc:sldMk cId="2190313148" sldId="337"/>
            <ac:picMk id="5" creationId="{2311F6B3-E834-D709-0CAE-9775D5189800}"/>
          </ac:picMkLst>
        </pc:picChg>
        <pc:picChg chg="add mod">
          <ac:chgData name="Alissa Flatley" userId="0242edfc-aa31-435e-a161-b1e1fa7a13bd" providerId="ADAL" clId="{39996E61-57B5-44FE-90CC-672E30EDED81}" dt="2024-02-10T21:44:32.232" v="545" actId="1076"/>
          <ac:picMkLst>
            <pc:docMk/>
            <pc:sldMk cId="2190313148" sldId="337"/>
            <ac:picMk id="6146" creationId="{8158D041-C421-85E6-8EF5-8D7D86B0BBF7}"/>
          </ac:picMkLst>
        </pc:picChg>
        <pc:picChg chg="add mod">
          <ac:chgData name="Alissa Flatley" userId="0242edfc-aa31-435e-a161-b1e1fa7a13bd" providerId="ADAL" clId="{39996E61-57B5-44FE-90CC-672E30EDED81}" dt="2024-02-10T21:45:12.142" v="549" actId="1076"/>
          <ac:picMkLst>
            <pc:docMk/>
            <pc:sldMk cId="2190313148" sldId="337"/>
            <ac:picMk id="6148" creationId="{2E2E6CC0-5978-A1E7-F013-80565E0AB9A2}"/>
          </ac:picMkLst>
        </pc:picChg>
      </pc:sldChg>
      <pc:sldChg chg="addSp delSp modSp add mod">
        <pc:chgData name="Alissa Flatley" userId="0242edfc-aa31-435e-a161-b1e1fa7a13bd" providerId="ADAL" clId="{39996E61-57B5-44FE-90CC-672E30EDED81}" dt="2024-02-10T21:50:54.193" v="616" actId="20577"/>
        <pc:sldMkLst>
          <pc:docMk/>
          <pc:sldMk cId="955874963" sldId="338"/>
        </pc:sldMkLst>
        <pc:spChg chg="add del">
          <ac:chgData name="Alissa Flatley" userId="0242edfc-aa31-435e-a161-b1e1fa7a13bd" providerId="ADAL" clId="{39996E61-57B5-44FE-90CC-672E30EDED81}" dt="2024-02-10T21:47:10.024" v="555" actId="22"/>
          <ac:spMkLst>
            <pc:docMk/>
            <pc:sldMk cId="955874963" sldId="338"/>
            <ac:spMk id="3" creationId="{C74B3B82-CF4B-E6C2-0CF8-1FE66C813AE2}"/>
          </ac:spMkLst>
        </pc:spChg>
        <pc:spChg chg="add del mod">
          <ac:chgData name="Alissa Flatley" userId="0242edfc-aa31-435e-a161-b1e1fa7a13bd" providerId="ADAL" clId="{39996E61-57B5-44FE-90CC-672E30EDED81}" dt="2024-02-10T21:47:15.356" v="560"/>
          <ac:spMkLst>
            <pc:docMk/>
            <pc:sldMk cId="955874963" sldId="338"/>
            <ac:spMk id="5" creationId="{68A5292C-933E-042D-E02B-1B0EEA3C8EC9}"/>
          </ac:spMkLst>
        </pc:spChg>
        <pc:spChg chg="add del">
          <ac:chgData name="Alissa Flatley" userId="0242edfc-aa31-435e-a161-b1e1fa7a13bd" providerId="ADAL" clId="{39996E61-57B5-44FE-90CC-672E30EDED81}" dt="2024-02-10T21:47:19.571" v="562" actId="22"/>
          <ac:spMkLst>
            <pc:docMk/>
            <pc:sldMk cId="955874963" sldId="338"/>
            <ac:spMk id="7" creationId="{ACC4B5B6-210A-421C-0E7B-3508302F3D82}"/>
          </ac:spMkLst>
        </pc:spChg>
        <pc:spChg chg="add mod">
          <ac:chgData name="Alissa Flatley" userId="0242edfc-aa31-435e-a161-b1e1fa7a13bd" providerId="ADAL" clId="{39996E61-57B5-44FE-90CC-672E30EDED81}" dt="2024-02-10T21:50:54.193" v="616" actId="20577"/>
          <ac:spMkLst>
            <pc:docMk/>
            <pc:sldMk cId="955874963" sldId="338"/>
            <ac:spMk id="11" creationId="{AB88ABB4-4FFD-4E35-8C58-6298C4314A98}"/>
          </ac:spMkLst>
        </pc:spChg>
        <pc:spChg chg="add mod">
          <ac:chgData name="Alissa Flatley" userId="0242edfc-aa31-435e-a161-b1e1fa7a13bd" providerId="ADAL" clId="{39996E61-57B5-44FE-90CC-672E30EDED81}" dt="2024-02-10T21:50:12.027" v="611" actId="1076"/>
          <ac:spMkLst>
            <pc:docMk/>
            <pc:sldMk cId="955874963" sldId="338"/>
            <ac:spMk id="14" creationId="{1535CEC0-F57D-F533-23D9-712A85BC7583}"/>
          </ac:spMkLst>
        </pc:spChg>
        <pc:picChg chg="del">
          <ac:chgData name="Alissa Flatley" userId="0242edfc-aa31-435e-a161-b1e1fa7a13bd" providerId="ADAL" clId="{39996E61-57B5-44FE-90CC-672E30EDED81}" dt="2024-02-10T21:47:05.999" v="553" actId="478"/>
          <ac:picMkLst>
            <pc:docMk/>
            <pc:sldMk cId="955874963" sldId="338"/>
            <ac:picMk id="4098" creationId="{FF69B3AE-36AD-504A-46AD-CEF5EC168047}"/>
          </ac:picMkLst>
        </pc:picChg>
        <pc:picChg chg="add mod">
          <ac:chgData name="Alissa Flatley" userId="0242edfc-aa31-435e-a161-b1e1fa7a13bd" providerId="ADAL" clId="{39996E61-57B5-44FE-90CC-672E30EDED81}" dt="2024-02-10T21:47:55.638" v="566" actId="14100"/>
          <ac:picMkLst>
            <pc:docMk/>
            <pc:sldMk cId="955874963" sldId="338"/>
            <ac:picMk id="7170" creationId="{6267D366-8A63-EE98-E75D-035C442A10F7}"/>
          </ac:picMkLst>
        </pc:picChg>
      </pc:sldChg>
      <pc:sldChg chg="addSp modSp add mod">
        <pc:chgData name="Alissa Flatley" userId="0242edfc-aa31-435e-a161-b1e1fa7a13bd" providerId="ADAL" clId="{39996E61-57B5-44FE-90CC-672E30EDED81}" dt="2024-02-10T21:53:57.367" v="633" actId="403"/>
        <pc:sldMkLst>
          <pc:docMk/>
          <pc:sldMk cId="1884702424" sldId="339"/>
        </pc:sldMkLst>
        <pc:spChg chg="add mod">
          <ac:chgData name="Alissa Flatley" userId="0242edfc-aa31-435e-a161-b1e1fa7a13bd" providerId="ADAL" clId="{39996E61-57B5-44FE-90CC-672E30EDED81}" dt="2024-02-10T21:53:07.049" v="626" actId="1582"/>
          <ac:spMkLst>
            <pc:docMk/>
            <pc:sldMk cId="1884702424" sldId="339"/>
            <ac:spMk id="2" creationId="{D17DE446-9A85-FA20-AF07-3E511E7DB6D9}"/>
          </ac:spMkLst>
        </pc:spChg>
        <pc:spChg chg="add mod">
          <ac:chgData name="Alissa Flatley" userId="0242edfc-aa31-435e-a161-b1e1fa7a13bd" providerId="ADAL" clId="{39996E61-57B5-44FE-90CC-672E30EDED81}" dt="2024-02-10T21:53:57.367" v="633" actId="403"/>
          <ac:spMkLst>
            <pc:docMk/>
            <pc:sldMk cId="1884702424" sldId="339"/>
            <ac:spMk id="6" creationId="{DDF99D72-13B8-D3F6-0D0F-D298572242F9}"/>
          </ac:spMkLst>
        </pc:spChg>
        <pc:picChg chg="add mod">
          <ac:chgData name="Alissa Flatley" userId="0242edfc-aa31-435e-a161-b1e1fa7a13bd" providerId="ADAL" clId="{39996E61-57B5-44FE-90CC-672E30EDED81}" dt="2024-02-10T21:52:37.270" v="621" actId="1076"/>
          <ac:picMkLst>
            <pc:docMk/>
            <pc:sldMk cId="1884702424" sldId="339"/>
            <ac:picMk id="8194" creationId="{D02F19FC-E886-7C7E-BD3E-042EACC9C2F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7047" cy="3415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9992" y="0"/>
            <a:ext cx="4307047" cy="3415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4C7AF4-0C84-4B8E-B9CE-8066F989DAAB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38525" y="850900"/>
            <a:ext cx="3062288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65659"/>
            <a:ext cx="4307047" cy="3415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9992" y="6465659"/>
            <a:ext cx="4307047" cy="3415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23B48-F7AA-4ED3-978F-6E7543204EC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4967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E96197-5817-47E8-9DB4-0B53DD98ECE2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02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1806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8206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147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4840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4762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1462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6103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456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1931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7107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2510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96" y="6458545"/>
            <a:ext cx="683096" cy="365125"/>
          </a:xfrm>
        </p:spPr>
        <p:txBody>
          <a:bodyPr/>
          <a:lstStyle>
            <a:lvl1pPr algn="l">
              <a:defRPr/>
            </a:lvl1pPr>
          </a:lstStyle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720062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96" y="6458545"/>
            <a:ext cx="683096" cy="365125"/>
          </a:xfrm>
        </p:spPr>
        <p:txBody>
          <a:bodyPr/>
          <a:lstStyle>
            <a:lvl1pPr algn="l">
              <a:defRPr/>
            </a:lvl1pPr>
          </a:lstStyle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6920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96" y="6458545"/>
            <a:ext cx="683096" cy="365125"/>
          </a:xfrm>
        </p:spPr>
        <p:txBody>
          <a:bodyPr/>
          <a:lstStyle>
            <a:lvl1pPr algn="l">
              <a:defRPr/>
            </a:lvl1pPr>
          </a:lstStyle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07980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E680E-FE36-4CA4-8F23-240444DF23BE}" type="datetimeFigureOut">
              <a:rPr lang="de-DE" smtClean="0"/>
              <a:t>10.02.2024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0582E-A40C-443B-B067-AD90C257537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6324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8" r:id="rId13"/>
    <p:sldLayoutId id="214748368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9.pn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monspace.eu/news/caspian-neither-sea-nor-lake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ducation.nationalgeographic.org/resource/lake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etlandinfo.des.qld.gov.au/wetlands/ecology/aquatic-ecosystems-natural/lacustrine/non-floodplain-rock-lake/hydrology.html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cdp-online.org/fileadmin/icdp/media/FactSheets/Dead_Sea.pdf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sciencedirect.com/topics/earth-and-planetary-sciences/varve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s://pastglobalchanges.org/varves-meta-database?page=1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61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tif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78.png"/><Relationship Id="rId7" Type="http://schemas.openxmlformats.org/officeDocument/2006/relationships/image" Target="../media/image82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tif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3316" y="6378523"/>
            <a:ext cx="1839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AU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Dr Alissa Flatley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6F6E396-9C19-4414-83DE-ECF65DF96A0A}"/>
              </a:ext>
            </a:extLst>
          </p:cNvPr>
          <p:cNvSpPr/>
          <p:nvPr/>
        </p:nvSpPr>
        <p:spPr>
          <a:xfrm>
            <a:off x="251520" y="294811"/>
            <a:ext cx="8640960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en-US" sz="44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tx2">
                      <a:lumMod val="60000"/>
                      <a:lumOff val="40000"/>
                      <a:alpha val="43000"/>
                    </a:schemeClr>
                  </a:outerShdw>
                </a:effectLst>
                <a:latin typeface="Arial Black" pitchFamily="34" charset="0"/>
              </a:rPr>
              <a:t>“Inland Seas” and Lakes </a:t>
            </a:r>
            <a:endParaRPr lang="en-US" sz="3600" dirty="0">
              <a:solidFill>
                <a:schemeClr val="bg1"/>
              </a:solidFill>
              <a:effectLst>
                <a:outerShdw blurRad="50800" dist="63500" dir="5400000" algn="ctr" rotWithShape="0">
                  <a:schemeClr val="tx2">
                    <a:lumMod val="60000"/>
                    <a:lumOff val="40000"/>
                    <a:alpha val="43000"/>
                  </a:schemeClr>
                </a:outerShdw>
              </a:effectLst>
              <a:latin typeface="Arial Black" pitchFamily="34" charset="0"/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36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50800" dist="63500" dir="5400000" algn="ctr" rotWithShape="0">
                    <a:schemeClr val="tx2">
                      <a:lumMod val="60000"/>
                      <a:lumOff val="40000"/>
                      <a:alpha val="43000"/>
                    </a:schemeClr>
                  </a:outerShdw>
                </a:effectLst>
                <a:latin typeface="Arial Black" pitchFamily="34" charset="0"/>
              </a:rPr>
              <a:t>in the Landscape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244" y="6049246"/>
            <a:ext cx="5686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ACNA4007 – Physical Landscape and the Geosphere</a:t>
            </a:r>
            <a:endParaRPr lang="en-A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66BAA0F1-8E46-804D-2CF4-1EA69ACA5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305" y="5544349"/>
            <a:ext cx="2602175" cy="120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811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7325" y="786802"/>
            <a:ext cx="4385214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 </a:t>
            </a:r>
            <a:r>
              <a:rPr lang="en-US" b="1" dirty="0"/>
              <a:t>inland sea</a:t>
            </a:r>
            <a:r>
              <a:rPr lang="en-US" dirty="0"/>
              <a:t> (also known as an </a:t>
            </a:r>
            <a:r>
              <a:rPr lang="en-US" b="1" dirty="0" err="1"/>
              <a:t>epeiric</a:t>
            </a:r>
            <a:r>
              <a:rPr lang="en-US" b="1" dirty="0"/>
              <a:t> sea</a:t>
            </a:r>
            <a:r>
              <a:rPr lang="en-US" dirty="0"/>
              <a:t> or an </a:t>
            </a:r>
            <a:r>
              <a:rPr lang="en-US" b="1" dirty="0" err="1"/>
              <a:t>epicontinental</a:t>
            </a:r>
            <a:r>
              <a:rPr lang="en-US" b="1" dirty="0"/>
              <a:t> sea</a:t>
            </a:r>
            <a:r>
              <a:rPr lang="en-US" dirty="0"/>
              <a:t>) is a shallow sea that covers central areas of continents during periods of (geologically) high sea level that result in marine transgressions…</a:t>
            </a:r>
            <a:endParaRPr lang="de-DE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9864" y="3548991"/>
            <a:ext cx="4197436" cy="321641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vs Inland Sea…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5" y="2682351"/>
            <a:ext cx="4385214" cy="301850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5120" y="5842078"/>
            <a:ext cx="4447419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 modern times, continents stand high, </a:t>
            </a:r>
            <a:r>
              <a:rPr lang="en-US" dirty="0" err="1"/>
              <a:t>eustatic</a:t>
            </a:r>
            <a:r>
              <a:rPr lang="en-US" dirty="0"/>
              <a:t> sea levels are low, and there are few inland seas…</a:t>
            </a:r>
            <a:endParaRPr lang="de-DE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1" y="209474"/>
            <a:ext cx="2476500" cy="315134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201265" y="1415845"/>
            <a:ext cx="530941" cy="74725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tangle 12"/>
          <p:cNvSpPr/>
          <p:nvPr/>
        </p:nvSpPr>
        <p:spPr>
          <a:xfrm>
            <a:off x="5270092" y="2223448"/>
            <a:ext cx="530941" cy="36684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368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8910" y="705681"/>
            <a:ext cx="4668979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A lake is an inland body of standing water occupying a depression in the Earth's crust (Kelts1988)</a:t>
            </a:r>
            <a:r>
              <a:rPr lang="en-US" i="1" dirty="0">
                <a:solidFill>
                  <a:srgbClr val="FF0000"/>
                </a:solidFill>
                <a:latin typeface="Arial-ItalicMT"/>
              </a:rPr>
              <a:t>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i="1" dirty="0">
                <a:latin typeface="Arial-ItalicMT"/>
              </a:rPr>
              <a:t>Earth has </a:t>
            </a:r>
            <a:r>
              <a:rPr lang="en-US" b="1" i="1" dirty="0">
                <a:latin typeface="Arial-BoldItalicMT"/>
              </a:rPr>
              <a:t>117 million lakes &gt; 0.002 km²</a:t>
            </a:r>
            <a:r>
              <a:rPr lang="en-US" i="1" dirty="0">
                <a:latin typeface="Arial-ItalicMT"/>
              </a:rPr>
              <a:t>, with a combined surface of about </a:t>
            </a:r>
            <a:r>
              <a:rPr lang="en-US" b="1" i="1" dirty="0">
                <a:latin typeface="Arial-BoldItalicMT"/>
              </a:rPr>
              <a:t>5.10</a:t>
            </a:r>
            <a:r>
              <a:rPr lang="en-US" b="1" i="1" baseline="30000" dirty="0">
                <a:latin typeface="Arial-BoldItalicMT"/>
              </a:rPr>
              <a:t>6 </a:t>
            </a:r>
            <a:r>
              <a:rPr lang="en-US" b="1" i="1" dirty="0">
                <a:latin typeface="Arial-BoldItalicMT"/>
              </a:rPr>
              <a:t>km²</a:t>
            </a:r>
            <a:r>
              <a:rPr lang="en-US" i="1" dirty="0">
                <a:latin typeface="Arial-ItalicMT"/>
              </a:rPr>
              <a:t>, which is </a:t>
            </a:r>
            <a:r>
              <a:rPr lang="en-US" b="1" i="1" dirty="0">
                <a:latin typeface="Arial-BoldItalicMT"/>
              </a:rPr>
              <a:t>3.7% of the Earth’s non-glaciated land area</a:t>
            </a:r>
            <a:r>
              <a:rPr lang="en-US" dirty="0">
                <a:latin typeface="ArialMT"/>
              </a:rPr>
              <a:t>” </a:t>
            </a:r>
            <a:r>
              <a:rPr lang="de-DE" dirty="0">
                <a:latin typeface="ArialMT"/>
              </a:rPr>
              <a:t>(Verpooter et al. 2014)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vs Inland Sea…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Watercyclesummary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11619" y="159215"/>
            <a:ext cx="4069376" cy="280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6105626" y="1874819"/>
            <a:ext cx="792088" cy="737709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68910" y="3065788"/>
            <a:ext cx="96037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importance: flood, water, minerals and hydrocarbons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0.02% of water cycle (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 </a:t>
            </a:r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hydrological resource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)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341723" y="3816599"/>
            <a:ext cx="4639272" cy="2931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+mj-lt"/>
              <a:buAutoNum type="arabicPeriod"/>
            </a:pPr>
            <a:r>
              <a:rPr lang="en-US" u="none" strike="noStrike" baseline="0" dirty="0">
                <a:latin typeface="Arial-BoldItalicMT"/>
              </a:rPr>
              <a:t>Which process created the depression that hosts the lake?</a:t>
            </a:r>
          </a:p>
          <a:p>
            <a:pPr marL="342900" indent="-342900">
              <a:spcAft>
                <a:spcPts val="900"/>
              </a:spcAft>
              <a:buFont typeface="+mj-lt"/>
              <a:buAutoNum type="arabicPeriod"/>
            </a:pPr>
            <a:r>
              <a:rPr lang="en-US" u="none" strike="noStrike" baseline="0" dirty="0">
                <a:latin typeface="Arial-BoldItalicMT"/>
              </a:rPr>
              <a:t>Where does the water that fills the lake come from – hydrological budget?</a:t>
            </a:r>
          </a:p>
          <a:p>
            <a:pPr marL="342900" indent="-342900">
              <a:spcAft>
                <a:spcPts val="900"/>
              </a:spcAft>
              <a:buFont typeface="+mj-lt"/>
              <a:buAutoNum type="arabicPeriod"/>
            </a:pPr>
            <a:r>
              <a:rPr lang="en-US" u="none" strike="noStrike" baseline="0" dirty="0">
                <a:latin typeface="Arial-BoldItalicMT"/>
              </a:rPr>
              <a:t>What kind of sediment reaches the lake and/or are produced in it – and what does this tell us about the lifetime and evolution</a:t>
            </a:r>
            <a:r>
              <a:rPr lang="en-US" u="none" strike="noStrike" dirty="0">
                <a:latin typeface="Arial-BoldItalicMT"/>
              </a:rPr>
              <a:t> of this system?</a:t>
            </a:r>
          </a:p>
          <a:p>
            <a:pPr marL="342900" indent="-342900">
              <a:spcAft>
                <a:spcPts val="900"/>
              </a:spcAft>
              <a:buFont typeface="+mj-lt"/>
              <a:buAutoNum type="arabicPeriod"/>
            </a:pPr>
            <a:r>
              <a:rPr lang="en-US" baseline="0" dirty="0">
                <a:latin typeface="Arial-BoldItalicMT"/>
              </a:rPr>
              <a:t>Change ove</a:t>
            </a:r>
            <a:r>
              <a:rPr lang="en-US" dirty="0">
                <a:latin typeface="Arial-BoldItalicMT"/>
              </a:rPr>
              <a:t>r time…</a:t>
            </a:r>
            <a:endParaRPr lang="en-US" u="none" strike="noStrike" baseline="0" dirty="0">
              <a:latin typeface="Arial-BoldItalicMT"/>
            </a:endParaRPr>
          </a:p>
        </p:txBody>
      </p:sp>
      <p:pic>
        <p:nvPicPr>
          <p:cNvPr id="16" name="Picture 2" descr="http://ian.umces.edu/imagelibrary/albums/userpics/12789/normal_ian-symbol-lake-2d-laminated-sediment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4182218"/>
            <a:ext cx="3960440" cy="231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503888" y="4797871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tx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5112" y="4469457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tx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71643" y="5644973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tx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680" y="5751013"/>
            <a:ext cx="618785" cy="618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03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304" y="753627"/>
            <a:ext cx="2104927" cy="1875930"/>
          </a:xfrm>
          <a:prstGeom prst="rect">
            <a:avLst/>
          </a:prstGeom>
        </p:spPr>
      </p:pic>
      <p:pic>
        <p:nvPicPr>
          <p:cNvPr id="7" name="Picture 2" descr="http://geology.com/articles/caldera/crater-lake-caldera-landsat-lg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6947" y="2055428"/>
            <a:ext cx="1702368" cy="250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14" y="4808636"/>
            <a:ext cx="3038445" cy="19680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/>
          <a:stretch/>
        </p:blipFill>
        <p:spPr>
          <a:xfrm>
            <a:off x="190303" y="5395384"/>
            <a:ext cx="2306619" cy="1363031"/>
          </a:xfrm>
          <a:prstGeom prst="rect">
            <a:avLst/>
          </a:prstGeom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32832" y="753627"/>
            <a:ext cx="2810236" cy="2134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53466" y="1455720"/>
            <a:ext cx="1865528" cy="3210870"/>
          </a:xfrm>
          <a:prstGeom prst="rect">
            <a:avLst/>
          </a:prstGeom>
        </p:spPr>
      </p:pic>
      <p:pic>
        <p:nvPicPr>
          <p:cNvPr id="13" name="Picture 2" descr="http://www.natuerlich-ammersee.de/fileadmin/pics/homepage/na_starthome_05.jpg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84305" y="4536185"/>
            <a:ext cx="4067049" cy="181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0305" y="2516454"/>
            <a:ext cx="2897244" cy="17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Picture 4" descr="http://eoimages.gsfc.nasa.gov/images/imagerecords/6000/6136/deadsea_etm_1999219_lrg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35113" y="1687397"/>
            <a:ext cx="1416241" cy="370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Oct. 31, 1963, Argon satellite photograph — Lake Chad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245" y="2848406"/>
            <a:ext cx="2278701" cy="198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eiko (5)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0304" y="4172006"/>
            <a:ext cx="2477203" cy="132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Lake… diversity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6656255" y="-256502"/>
            <a:ext cx="1832024" cy="2758177"/>
          </a:xfrm>
          <a:prstGeom prst="rect">
            <a:avLst/>
          </a:prstGeom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086" y="562403"/>
            <a:ext cx="2250840" cy="1508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8879" y="6386088"/>
            <a:ext cx="3031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Formation of lake basin... !?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9629" y="811114"/>
            <a:ext cx="712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impact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00910" y="3305154"/>
            <a:ext cx="6431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fluvial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38927" y="5040536"/>
            <a:ext cx="482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???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44244" y="6305910"/>
            <a:ext cx="7617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aeolian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016086" y="6342975"/>
            <a:ext cx="8915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landslide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116478" y="5638796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glacial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811242" y="3084775"/>
            <a:ext cx="801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tectonic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663923" y="1360835"/>
            <a:ext cx="7617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aeolian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31336" y="4055042"/>
            <a:ext cx="801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tectonic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59972" y="1237855"/>
            <a:ext cx="8322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volcanic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137341" y="1789755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karst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176346" y="3837174"/>
            <a:ext cx="8322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volcanic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92505" y="2407798"/>
            <a:ext cx="9509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cryogenic</a:t>
            </a:r>
          </a:p>
        </p:txBody>
      </p:sp>
    </p:spTree>
    <p:extLst>
      <p:ext uri="{BB962C8B-B14F-4D97-AF65-F5344CB8AC3E}">
        <p14:creationId xmlns:p14="http://schemas.microsoft.com/office/powerpoint/2010/main" val="35004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790575"/>
            <a:ext cx="8591550" cy="57455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1" b="26156"/>
          <a:stretch/>
        </p:blipFill>
        <p:spPr>
          <a:xfrm>
            <a:off x="345230" y="4979110"/>
            <a:ext cx="4982822" cy="14616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279" y="2231086"/>
            <a:ext cx="2379190" cy="2178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basin formation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982856" y="2423178"/>
            <a:ext cx="1149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Where are most lakes...?</a:t>
            </a:r>
          </a:p>
        </p:txBody>
      </p:sp>
      <p:sp>
        <p:nvSpPr>
          <p:cNvPr id="8" name="Rectangle 7"/>
          <p:cNvSpPr/>
          <p:nvPr/>
        </p:nvSpPr>
        <p:spPr>
          <a:xfrm>
            <a:off x="285750" y="784226"/>
            <a:ext cx="762000" cy="568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386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largest lakes in the world, ranked by surface area">
            <a:extLst>
              <a:ext uri="{FF2B5EF4-FFF2-40B4-BE49-F238E27FC236}">
                <a16:creationId xmlns:a16="http://schemas.microsoft.com/office/drawing/2014/main" id="{3479BD1A-A757-E195-6A35-B708D1C760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662077"/>
            <a:ext cx="9144000" cy="524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8877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The world’s largest lakes (by surface area)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20186" y="6080778"/>
            <a:ext cx="1149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Where are most lakes...?</a:t>
            </a:r>
          </a:p>
        </p:txBody>
      </p:sp>
    </p:spTree>
    <p:extLst>
      <p:ext uri="{BB962C8B-B14F-4D97-AF65-F5344CB8AC3E}">
        <p14:creationId xmlns:p14="http://schemas.microsoft.com/office/powerpoint/2010/main" val="75960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largest lakes in the world, ranked by surface area">
            <a:extLst>
              <a:ext uri="{FF2B5EF4-FFF2-40B4-BE49-F238E27FC236}">
                <a16:creationId xmlns:a16="http://schemas.microsoft.com/office/drawing/2014/main" id="{3479BD1A-A757-E195-6A35-B708D1C760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662077"/>
            <a:ext cx="9144000" cy="524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8877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The world’s largest lakes (by surface area)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20186" y="6080778"/>
            <a:ext cx="1149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Where are most lakes...?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803BB1-8D2E-08D8-9514-626AD8637ECA}"/>
              </a:ext>
            </a:extLst>
          </p:cNvPr>
          <p:cNvSpPr txBox="1"/>
          <p:nvPr/>
        </p:nvSpPr>
        <p:spPr>
          <a:xfrm>
            <a:off x="1839514" y="6087840"/>
            <a:ext cx="4650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ighlight>
                  <a:srgbClr val="FFFF00"/>
                </a:highlight>
                <a:hlinkClick r:id="rId3"/>
              </a:rPr>
              <a:t>The Caspian is "neither a sea nor a lake" | commonspace.eu</a:t>
            </a: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3279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B2D00FB-2BE8-2A6D-31F2-D43900DA26EC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B0F35476-C634-371E-B4FB-72278C79CB50}"/>
              </a:ext>
            </a:extLst>
          </p:cNvPr>
          <p:cNvSpPr/>
          <p:nvPr/>
        </p:nvSpPr>
        <p:spPr>
          <a:xfrm>
            <a:off x="4215736" y="5448044"/>
            <a:ext cx="56076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002060"/>
                </a:solidFill>
              </a:rPr>
              <a:t>Endorheic lakes as “rain gauges” ??</a:t>
            </a:r>
            <a:endParaRPr lang="en-AU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500CF5-88A4-1F5E-EBFC-F23F83747CEE}"/>
              </a:ext>
            </a:extLst>
          </p:cNvPr>
          <p:cNvSpPr/>
          <p:nvPr/>
        </p:nvSpPr>
        <p:spPr>
          <a:xfrm>
            <a:off x="198438" y="729908"/>
            <a:ext cx="30654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AU" dirty="0">
                <a:solidFill>
                  <a:srgbClr val="002060"/>
                </a:solidFill>
              </a:rPr>
              <a:t>Water balance for lakes:</a:t>
            </a:r>
            <a:endParaRPr lang="en-AU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EFB0BC-09FC-AFE8-E764-CE84B0330DF4}"/>
              </a:ext>
            </a:extLst>
          </p:cNvPr>
          <p:cNvSpPr/>
          <p:nvPr/>
        </p:nvSpPr>
        <p:spPr>
          <a:xfrm>
            <a:off x="480462" y="1069976"/>
            <a:ext cx="3537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1600" dirty="0">
                <a:solidFill>
                  <a:schemeClr val="accent5"/>
                </a:solidFill>
              </a:rPr>
              <a:t>Δ</a:t>
            </a:r>
            <a:r>
              <a:rPr lang="en-AU" sz="1600" dirty="0">
                <a:solidFill>
                  <a:schemeClr val="accent5"/>
                </a:solidFill>
              </a:rPr>
              <a:t>S = </a:t>
            </a:r>
            <a:r>
              <a:rPr lang="en-AU" sz="1600" dirty="0" err="1">
                <a:solidFill>
                  <a:schemeClr val="accent5"/>
                </a:solidFill>
              </a:rPr>
              <a:t>SW</a:t>
            </a:r>
            <a:r>
              <a:rPr lang="en-AU" sz="1600" baseline="-25000" dirty="0" err="1">
                <a:solidFill>
                  <a:schemeClr val="accent5"/>
                </a:solidFill>
              </a:rPr>
              <a:t>in</a:t>
            </a:r>
            <a:r>
              <a:rPr lang="en-AU" sz="1600" dirty="0">
                <a:solidFill>
                  <a:schemeClr val="accent5"/>
                </a:solidFill>
              </a:rPr>
              <a:t> – </a:t>
            </a:r>
            <a:r>
              <a:rPr lang="en-AU" sz="1600" dirty="0" err="1">
                <a:solidFill>
                  <a:schemeClr val="accent5"/>
                </a:solidFill>
              </a:rPr>
              <a:t>SW</a:t>
            </a:r>
            <a:r>
              <a:rPr lang="en-AU" sz="1600" baseline="-25000" dirty="0" err="1">
                <a:solidFill>
                  <a:schemeClr val="accent5"/>
                </a:solidFill>
              </a:rPr>
              <a:t>out</a:t>
            </a:r>
            <a:r>
              <a:rPr lang="en-AU" sz="1600" dirty="0">
                <a:solidFill>
                  <a:schemeClr val="accent5"/>
                </a:solidFill>
              </a:rPr>
              <a:t> + </a:t>
            </a:r>
            <a:r>
              <a:rPr lang="en-AU" sz="1600" dirty="0" err="1">
                <a:solidFill>
                  <a:schemeClr val="accent5"/>
                </a:solidFill>
              </a:rPr>
              <a:t>GW</a:t>
            </a:r>
            <a:r>
              <a:rPr lang="en-AU" sz="1600" baseline="-25000" dirty="0" err="1">
                <a:solidFill>
                  <a:schemeClr val="accent5"/>
                </a:solidFill>
              </a:rPr>
              <a:t>in</a:t>
            </a:r>
            <a:r>
              <a:rPr lang="en-AU" sz="1600" dirty="0">
                <a:solidFill>
                  <a:schemeClr val="accent5"/>
                </a:solidFill>
              </a:rPr>
              <a:t> – </a:t>
            </a:r>
            <a:r>
              <a:rPr lang="en-AU" sz="1600" dirty="0" err="1">
                <a:solidFill>
                  <a:schemeClr val="accent5"/>
                </a:solidFill>
              </a:rPr>
              <a:t>GW</a:t>
            </a:r>
            <a:r>
              <a:rPr lang="en-AU" sz="1600" baseline="-25000" dirty="0" err="1">
                <a:solidFill>
                  <a:schemeClr val="accent5"/>
                </a:solidFill>
              </a:rPr>
              <a:t>out</a:t>
            </a:r>
            <a:r>
              <a:rPr lang="en-AU" sz="1600" dirty="0">
                <a:solidFill>
                  <a:schemeClr val="accent5"/>
                </a:solidFill>
              </a:rPr>
              <a:t> + (</a:t>
            </a:r>
            <a:r>
              <a:rPr lang="en-AU" sz="1600" dirty="0" err="1">
                <a:solidFill>
                  <a:schemeClr val="accent5"/>
                </a:solidFill>
              </a:rPr>
              <a:t>Precip</a:t>
            </a:r>
            <a:r>
              <a:rPr lang="en-AU" sz="1600" dirty="0">
                <a:solidFill>
                  <a:schemeClr val="accent5"/>
                </a:solidFill>
              </a:rPr>
              <a:t> – Evap) x Area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9683E44-2C1C-AA2F-A996-E2E334DD8912}"/>
              </a:ext>
            </a:extLst>
          </p:cNvPr>
          <p:cNvGrpSpPr/>
          <p:nvPr/>
        </p:nvGrpSpPr>
        <p:grpSpPr>
          <a:xfrm>
            <a:off x="4136264" y="3799059"/>
            <a:ext cx="4729826" cy="1215076"/>
            <a:chOff x="211183" y="1524090"/>
            <a:chExt cx="3894240" cy="1215076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CB11B8B-7409-24D3-3CBE-897A179FB816}"/>
                </a:ext>
              </a:extLst>
            </p:cNvPr>
            <p:cNvSpPr/>
            <p:nvPr/>
          </p:nvSpPr>
          <p:spPr>
            <a:xfrm>
              <a:off x="211183" y="1524090"/>
              <a:ext cx="389424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+mj-lt"/>
                <a:buAutoNum type="arabicPeriod" startAt="2"/>
              </a:pPr>
              <a:r>
                <a:rPr lang="en-AU" dirty="0">
                  <a:solidFill>
                    <a:srgbClr val="002060"/>
                  </a:solidFill>
                </a:rPr>
                <a:t>Water balance for endorheic / terminal lakes:</a:t>
              </a:r>
              <a:endParaRPr lang="en-AU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FD3A7EF-3DFD-223D-F139-FC4461ECA138}"/>
                </a:ext>
              </a:extLst>
            </p:cNvPr>
            <p:cNvSpPr/>
            <p:nvPr/>
          </p:nvSpPr>
          <p:spPr>
            <a:xfrm>
              <a:off x="493205" y="2154391"/>
              <a:ext cx="353786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l-GR" sz="1600" dirty="0">
                  <a:solidFill>
                    <a:schemeClr val="accent5"/>
                  </a:solidFill>
                </a:rPr>
                <a:t>Δ</a:t>
              </a:r>
              <a:r>
                <a:rPr lang="en-AU" sz="1600" dirty="0">
                  <a:solidFill>
                    <a:schemeClr val="accent5"/>
                  </a:solidFill>
                </a:rPr>
                <a:t>S = </a:t>
              </a:r>
              <a:r>
                <a:rPr lang="en-AU" sz="1600" dirty="0" err="1">
                  <a:solidFill>
                    <a:schemeClr val="accent5"/>
                  </a:solidFill>
                </a:rPr>
                <a:t>SW</a:t>
              </a:r>
              <a:r>
                <a:rPr lang="en-AU" sz="1600" baseline="-25000" dirty="0" err="1">
                  <a:solidFill>
                    <a:schemeClr val="accent5"/>
                  </a:solidFill>
                </a:rPr>
                <a:t>in</a:t>
              </a:r>
              <a:r>
                <a:rPr lang="en-AU" sz="1600" dirty="0">
                  <a:solidFill>
                    <a:schemeClr val="accent5"/>
                  </a:solidFill>
                </a:rPr>
                <a:t> + </a:t>
              </a:r>
              <a:r>
                <a:rPr lang="en-AU" sz="1600" dirty="0" err="1">
                  <a:solidFill>
                    <a:schemeClr val="accent5"/>
                  </a:solidFill>
                </a:rPr>
                <a:t>GW</a:t>
              </a:r>
              <a:r>
                <a:rPr lang="en-AU" sz="1600" baseline="-25000" dirty="0" err="1">
                  <a:solidFill>
                    <a:schemeClr val="accent5"/>
                  </a:solidFill>
                </a:rPr>
                <a:t>in</a:t>
              </a:r>
              <a:r>
                <a:rPr lang="en-AU" sz="1600" dirty="0">
                  <a:solidFill>
                    <a:schemeClr val="accent5"/>
                  </a:solidFill>
                </a:rPr>
                <a:t> + (</a:t>
              </a:r>
              <a:r>
                <a:rPr lang="en-AU" sz="1600" dirty="0" err="1">
                  <a:solidFill>
                    <a:schemeClr val="accent5"/>
                  </a:solidFill>
                </a:rPr>
                <a:t>Precip</a:t>
              </a:r>
              <a:r>
                <a:rPr lang="en-AU" sz="1600" dirty="0">
                  <a:solidFill>
                    <a:schemeClr val="accent5"/>
                  </a:solidFill>
                </a:rPr>
                <a:t> – </a:t>
              </a:r>
              <a:r>
                <a:rPr lang="en-AU" sz="1600" dirty="0" err="1">
                  <a:solidFill>
                    <a:schemeClr val="accent5"/>
                  </a:solidFill>
                </a:rPr>
                <a:t>Evap</a:t>
              </a:r>
              <a:r>
                <a:rPr lang="en-AU" sz="1600" dirty="0">
                  <a:solidFill>
                    <a:schemeClr val="accent5"/>
                  </a:solidFill>
                </a:rPr>
                <a:t>) x Area </a:t>
              </a: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BCD1D7B0-FE72-4FC6-40D9-47A42239E3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29" t="4003" r="3124" b="2372"/>
          <a:stretch/>
        </p:blipFill>
        <p:spPr>
          <a:xfrm>
            <a:off x="4215736" y="299030"/>
            <a:ext cx="4729826" cy="312909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0B51F988-71EA-65CF-5482-D567B04F8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hydrology</a:t>
            </a: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0B83BBDE-D505-315D-B69A-ADE9BC0146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854"/>
          <a:stretch/>
        </p:blipFill>
        <p:spPr bwMode="auto">
          <a:xfrm>
            <a:off x="242088" y="1704856"/>
            <a:ext cx="3740418" cy="2288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" name="Picture 2">
            <a:extLst>
              <a:ext uri="{FF2B5EF4-FFF2-40B4-BE49-F238E27FC236}">
                <a16:creationId xmlns:a16="http://schemas.microsoft.com/office/drawing/2014/main" id="{F6ABB2C3-010E-8AC3-94D0-382CF0C853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18" t="-1763" r="818" b="51617"/>
          <a:stretch/>
        </p:blipFill>
        <p:spPr bwMode="auto">
          <a:xfrm>
            <a:off x="277910" y="4075331"/>
            <a:ext cx="3740418" cy="2288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E343AAF-07A1-9ABF-8A47-D676358BF46B}"/>
              </a:ext>
            </a:extLst>
          </p:cNvPr>
          <p:cNvSpPr txBox="1"/>
          <p:nvPr/>
        </p:nvSpPr>
        <p:spPr>
          <a:xfrm>
            <a:off x="2868195" y="2519633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400" b="1" dirty="0"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71C5617-E6DF-882C-261A-2DAE04D04845}"/>
              </a:ext>
            </a:extLst>
          </p:cNvPr>
          <p:cNvSpPr txBox="1"/>
          <p:nvPr/>
        </p:nvSpPr>
        <p:spPr>
          <a:xfrm>
            <a:off x="2868195" y="5171045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400" b="1" dirty="0"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D6DE36B-9E90-9EF6-F715-ED5B9067E4A7}"/>
              </a:ext>
            </a:extLst>
          </p:cNvPr>
          <p:cNvSpPr txBox="1"/>
          <p:nvPr/>
        </p:nvSpPr>
        <p:spPr>
          <a:xfrm>
            <a:off x="4215736" y="5894321"/>
            <a:ext cx="44225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Hydrology determines nature of lake sediments…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2CBEA14-F3E5-AC6F-24A9-B0B6CC11AC9A}"/>
              </a:ext>
            </a:extLst>
          </p:cNvPr>
          <p:cNvSpPr/>
          <p:nvPr/>
        </p:nvSpPr>
        <p:spPr>
          <a:xfrm>
            <a:off x="4215736" y="4985189"/>
            <a:ext cx="56076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002060"/>
                </a:solidFill>
              </a:rPr>
              <a:t>Perennial vs ephemeral ?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2976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B2D00FB-2BE8-2A6D-31F2-D43900DA26EC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C6500CF5-88A4-1F5E-EBFC-F23F83747CEE}"/>
              </a:ext>
            </a:extLst>
          </p:cNvPr>
          <p:cNvSpPr/>
          <p:nvPr/>
        </p:nvSpPr>
        <p:spPr>
          <a:xfrm>
            <a:off x="198438" y="729908"/>
            <a:ext cx="30654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AU" dirty="0">
                <a:solidFill>
                  <a:srgbClr val="002060"/>
                </a:solidFill>
              </a:rPr>
              <a:t>Water balance for lakes:</a:t>
            </a:r>
            <a:endParaRPr lang="en-AU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EFB0BC-09FC-AFE8-E764-CE84B0330DF4}"/>
              </a:ext>
            </a:extLst>
          </p:cNvPr>
          <p:cNvSpPr/>
          <p:nvPr/>
        </p:nvSpPr>
        <p:spPr>
          <a:xfrm>
            <a:off x="480462" y="1069976"/>
            <a:ext cx="3537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1600" dirty="0">
                <a:solidFill>
                  <a:schemeClr val="accent5"/>
                </a:solidFill>
              </a:rPr>
              <a:t>Δ</a:t>
            </a:r>
            <a:r>
              <a:rPr lang="en-AU" sz="1600" dirty="0">
                <a:solidFill>
                  <a:schemeClr val="accent5"/>
                </a:solidFill>
              </a:rPr>
              <a:t>S = </a:t>
            </a:r>
            <a:r>
              <a:rPr lang="en-AU" sz="1600" dirty="0" err="1">
                <a:solidFill>
                  <a:schemeClr val="accent5"/>
                </a:solidFill>
              </a:rPr>
              <a:t>SW</a:t>
            </a:r>
            <a:r>
              <a:rPr lang="en-AU" sz="1600" baseline="-25000" dirty="0" err="1">
                <a:solidFill>
                  <a:schemeClr val="accent5"/>
                </a:solidFill>
              </a:rPr>
              <a:t>in</a:t>
            </a:r>
            <a:r>
              <a:rPr lang="en-AU" sz="1600" dirty="0">
                <a:solidFill>
                  <a:schemeClr val="accent5"/>
                </a:solidFill>
              </a:rPr>
              <a:t> – </a:t>
            </a:r>
            <a:r>
              <a:rPr lang="en-AU" sz="1600" dirty="0" err="1">
                <a:solidFill>
                  <a:schemeClr val="accent5"/>
                </a:solidFill>
              </a:rPr>
              <a:t>SW</a:t>
            </a:r>
            <a:r>
              <a:rPr lang="en-AU" sz="1600" baseline="-25000" dirty="0" err="1">
                <a:solidFill>
                  <a:schemeClr val="accent5"/>
                </a:solidFill>
              </a:rPr>
              <a:t>out</a:t>
            </a:r>
            <a:r>
              <a:rPr lang="en-AU" sz="1600" dirty="0">
                <a:solidFill>
                  <a:schemeClr val="accent5"/>
                </a:solidFill>
              </a:rPr>
              <a:t> + </a:t>
            </a:r>
            <a:r>
              <a:rPr lang="en-AU" sz="1600" dirty="0" err="1">
                <a:solidFill>
                  <a:schemeClr val="accent5"/>
                </a:solidFill>
              </a:rPr>
              <a:t>GW</a:t>
            </a:r>
            <a:r>
              <a:rPr lang="en-AU" sz="1600" baseline="-25000" dirty="0" err="1">
                <a:solidFill>
                  <a:schemeClr val="accent5"/>
                </a:solidFill>
              </a:rPr>
              <a:t>in</a:t>
            </a:r>
            <a:r>
              <a:rPr lang="en-AU" sz="1600" dirty="0">
                <a:solidFill>
                  <a:schemeClr val="accent5"/>
                </a:solidFill>
              </a:rPr>
              <a:t> – </a:t>
            </a:r>
            <a:r>
              <a:rPr lang="en-AU" sz="1600" dirty="0" err="1">
                <a:solidFill>
                  <a:schemeClr val="accent5"/>
                </a:solidFill>
              </a:rPr>
              <a:t>GW</a:t>
            </a:r>
            <a:r>
              <a:rPr lang="en-AU" sz="1600" baseline="-25000" dirty="0" err="1">
                <a:solidFill>
                  <a:schemeClr val="accent5"/>
                </a:solidFill>
              </a:rPr>
              <a:t>out</a:t>
            </a:r>
            <a:r>
              <a:rPr lang="en-AU" sz="1600" dirty="0">
                <a:solidFill>
                  <a:schemeClr val="accent5"/>
                </a:solidFill>
              </a:rPr>
              <a:t> + (</a:t>
            </a:r>
            <a:r>
              <a:rPr lang="en-AU" sz="1600" dirty="0" err="1">
                <a:solidFill>
                  <a:schemeClr val="accent5"/>
                </a:solidFill>
              </a:rPr>
              <a:t>Precip</a:t>
            </a:r>
            <a:r>
              <a:rPr lang="en-AU" sz="1600" dirty="0">
                <a:solidFill>
                  <a:schemeClr val="accent5"/>
                </a:solidFill>
              </a:rPr>
              <a:t> – Evap) x Area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B51F988-71EA-65CF-5482-D567B04F8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Turnover</a:t>
            </a:r>
          </a:p>
        </p:txBody>
      </p:sp>
      <p:pic>
        <p:nvPicPr>
          <p:cNvPr id="2050" name="Picture 2" descr="Lake Turnover">
            <a:extLst>
              <a:ext uri="{FF2B5EF4-FFF2-40B4-BE49-F238E27FC236}">
                <a16:creationId xmlns:a16="http://schemas.microsoft.com/office/drawing/2014/main" id="{351D6E56-3BDF-6B39-0836-02087F177C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2119" y="1654751"/>
            <a:ext cx="8191500" cy="490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6A86246-B530-F456-E563-00673FD0205B}"/>
              </a:ext>
            </a:extLst>
          </p:cNvPr>
          <p:cNvSpPr txBox="1"/>
          <p:nvPr/>
        </p:nvSpPr>
        <p:spPr>
          <a:xfrm>
            <a:off x="5880159" y="646391"/>
            <a:ext cx="46500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Lake (nationalgeographic.org)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141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B2D00FB-2BE8-2A6D-31F2-D43900DA26EC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C6500CF5-88A4-1F5E-EBFC-F23F83747CEE}"/>
              </a:ext>
            </a:extLst>
          </p:cNvPr>
          <p:cNvSpPr/>
          <p:nvPr/>
        </p:nvSpPr>
        <p:spPr>
          <a:xfrm>
            <a:off x="198438" y="729908"/>
            <a:ext cx="42248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Lake stratification is the tendency of lakes to form </a:t>
            </a:r>
            <a:r>
              <a:rPr lang="en-GB" b="1" dirty="0"/>
              <a:t>separate and distinct thermal layers </a:t>
            </a:r>
            <a:r>
              <a:rPr lang="en-GB" dirty="0"/>
              <a:t>during warm weather.</a:t>
            </a:r>
            <a:endParaRPr lang="en-AU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B51F988-71EA-65CF-5482-D567B04F8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Stratification</a:t>
            </a:r>
          </a:p>
        </p:txBody>
      </p:sp>
      <p:pic>
        <p:nvPicPr>
          <p:cNvPr id="3074" name="Picture 2" descr="Coastal and subcoastal non-floodplain rock lake – Hydrology (Department of  Environment and Science)">
            <a:extLst>
              <a:ext uri="{FF2B5EF4-FFF2-40B4-BE49-F238E27FC236}">
                <a16:creationId xmlns:a16="http://schemas.microsoft.com/office/drawing/2014/main" id="{B8FA4D3E-3C0F-1B64-40F8-452D46539E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2402" y="2282283"/>
            <a:ext cx="8879195" cy="429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74D6D0-DC05-E166-7EFB-1C3364B2294E}"/>
              </a:ext>
            </a:extLst>
          </p:cNvPr>
          <p:cNvSpPr txBox="1"/>
          <p:nvPr/>
        </p:nvSpPr>
        <p:spPr>
          <a:xfrm>
            <a:off x="4537869" y="729908"/>
            <a:ext cx="46500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Coastal and subcoastal non-floodplain rock lake – Hydrology (Department of Environment, Science and Innovation) (des.qld.gov.au)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94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21952" y="6614596"/>
            <a:ext cx="9220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Nichols 2009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8960" y="1592840"/>
            <a:ext cx="8417818" cy="4208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sedimentary environments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812201" y="821787"/>
            <a:ext cx="2085879" cy="1200329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(Clastic) sediment from river influx - suspension or bedload </a:t>
            </a:r>
          </a:p>
        </p:txBody>
      </p:sp>
      <p:sp>
        <p:nvSpPr>
          <p:cNvPr id="5" name="Rectangle 4"/>
          <p:cNvSpPr/>
          <p:nvPr/>
        </p:nvSpPr>
        <p:spPr>
          <a:xfrm>
            <a:off x="255758" y="5007843"/>
            <a:ext cx="2506519" cy="923330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Deltaic vs beach vs nearshore vs offshore (pelagic = fallout)</a:t>
            </a:r>
          </a:p>
        </p:txBody>
      </p:sp>
      <p:cxnSp>
        <p:nvCxnSpPr>
          <p:cNvPr id="19" name="Straight Connector 18"/>
          <p:cNvCxnSpPr>
            <a:cxnSpLocks/>
            <a:endCxn id="5" idx="0"/>
          </p:cNvCxnSpPr>
          <p:nvPr/>
        </p:nvCxnSpPr>
        <p:spPr>
          <a:xfrm flipH="1">
            <a:off x="1509018" y="3782654"/>
            <a:ext cx="817647" cy="122518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4490AE36-8CF0-D40F-B017-A697D051197D}"/>
              </a:ext>
            </a:extLst>
          </p:cNvPr>
          <p:cNvSpPr/>
          <p:nvPr/>
        </p:nvSpPr>
        <p:spPr>
          <a:xfrm>
            <a:off x="5032078" y="812667"/>
            <a:ext cx="2327887" cy="92333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In-lake activity and sediment production (biological, chemical)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2F0922C-ECD9-BEA1-E6FE-09234514A4C5}"/>
              </a:ext>
            </a:extLst>
          </p:cNvPr>
          <p:cNvSpPr/>
          <p:nvPr/>
        </p:nvSpPr>
        <p:spPr>
          <a:xfrm>
            <a:off x="3132122" y="819831"/>
            <a:ext cx="1665648" cy="646331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Atmospheric input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2EECB26-416B-74C8-09A1-BA572C73AA19}"/>
              </a:ext>
            </a:extLst>
          </p:cNvPr>
          <p:cNvCxnSpPr/>
          <p:nvPr/>
        </p:nvCxnSpPr>
        <p:spPr>
          <a:xfrm>
            <a:off x="2628900" y="1991559"/>
            <a:ext cx="626028" cy="529904"/>
          </a:xfrm>
          <a:prstGeom prst="straightConnector1">
            <a:avLst/>
          </a:prstGeom>
          <a:ln w="12700">
            <a:solidFill>
              <a:schemeClr val="tx1">
                <a:lumMod val="25000"/>
                <a:lumOff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672F9B9-E01C-A34A-F328-694B50F8A84B}"/>
              </a:ext>
            </a:extLst>
          </p:cNvPr>
          <p:cNvCxnSpPr>
            <a:cxnSpLocks/>
          </p:cNvCxnSpPr>
          <p:nvPr/>
        </p:nvCxnSpPr>
        <p:spPr>
          <a:xfrm>
            <a:off x="4551336" y="1738678"/>
            <a:ext cx="79387" cy="778150"/>
          </a:xfrm>
          <a:prstGeom prst="straightConnector1">
            <a:avLst/>
          </a:prstGeom>
          <a:ln w="12700">
            <a:solidFill>
              <a:schemeClr val="tx1">
                <a:lumMod val="25000"/>
                <a:lumOff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E659E6A-A304-ECE8-57D4-2AACA62A701C}"/>
              </a:ext>
            </a:extLst>
          </p:cNvPr>
          <p:cNvCxnSpPr>
            <a:cxnSpLocks/>
          </p:cNvCxnSpPr>
          <p:nvPr/>
        </p:nvCxnSpPr>
        <p:spPr>
          <a:xfrm flipH="1">
            <a:off x="5591836" y="1938118"/>
            <a:ext cx="675357" cy="1157420"/>
          </a:xfrm>
          <a:prstGeom prst="straightConnector1">
            <a:avLst/>
          </a:prstGeom>
          <a:ln w="12700">
            <a:solidFill>
              <a:schemeClr val="tx1">
                <a:lumMod val="25000"/>
                <a:lumOff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12D9B12E-922E-F072-5787-620FD1251F1A}"/>
              </a:ext>
            </a:extLst>
          </p:cNvPr>
          <p:cNvSpPr txBox="1"/>
          <p:nvPr/>
        </p:nvSpPr>
        <p:spPr>
          <a:xfrm>
            <a:off x="2898080" y="5404796"/>
            <a:ext cx="5708982" cy="92333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Dispersion and sedimentation of fine grained suspended matter determined by lake circulation and stratification – and coarser sediment by longshore drift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8D2C88D-A712-5901-DED2-075AA3ABF6F6}"/>
              </a:ext>
            </a:extLst>
          </p:cNvPr>
          <p:cNvSpPr/>
          <p:nvPr/>
        </p:nvSpPr>
        <p:spPr>
          <a:xfrm>
            <a:off x="5402510" y="2877424"/>
            <a:ext cx="985978" cy="1493240"/>
          </a:xfrm>
          <a:custGeom>
            <a:avLst/>
            <a:gdLst>
              <a:gd name="connsiteX0" fmla="*/ 0 w 985978"/>
              <a:gd name="connsiteY0" fmla="*/ 0 h 1493240"/>
              <a:gd name="connsiteX1" fmla="*/ 687897 w 985978"/>
              <a:gd name="connsiteY1" fmla="*/ 201336 h 1493240"/>
              <a:gd name="connsiteX2" fmla="*/ 964734 w 985978"/>
              <a:gd name="connsiteY2" fmla="*/ 872455 h 1493240"/>
              <a:gd name="connsiteX3" fmla="*/ 159391 w 985978"/>
              <a:gd name="connsiteY3" fmla="*/ 1493240 h 149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5978" h="1493240">
                <a:moveTo>
                  <a:pt x="0" y="0"/>
                </a:moveTo>
                <a:cubicBezTo>
                  <a:pt x="263554" y="27963"/>
                  <a:pt x="527108" y="55927"/>
                  <a:pt x="687897" y="201336"/>
                </a:cubicBezTo>
                <a:cubicBezTo>
                  <a:pt x="848686" y="346745"/>
                  <a:pt x="1052818" y="657138"/>
                  <a:pt x="964734" y="872455"/>
                </a:cubicBezTo>
                <a:cubicBezTo>
                  <a:pt x="876650" y="1087772"/>
                  <a:pt x="518020" y="1290506"/>
                  <a:pt x="159391" y="1493240"/>
                </a:cubicBezTo>
              </a:path>
            </a:pathLst>
          </a:custGeom>
          <a:noFill/>
          <a:ln w="12700">
            <a:solidFill>
              <a:srgbClr val="0E151F"/>
            </a:solidFill>
            <a:prstDash val="dash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A0ADABE9-3030-E7F3-1918-FA170F7780C3}"/>
              </a:ext>
            </a:extLst>
          </p:cNvPr>
          <p:cNvSpPr/>
          <p:nvPr/>
        </p:nvSpPr>
        <p:spPr>
          <a:xfrm>
            <a:off x="2600587" y="3287405"/>
            <a:ext cx="1459685" cy="563142"/>
          </a:xfrm>
          <a:custGeom>
            <a:avLst/>
            <a:gdLst>
              <a:gd name="connsiteX0" fmla="*/ 0 w 1459685"/>
              <a:gd name="connsiteY0" fmla="*/ 563142 h 563142"/>
              <a:gd name="connsiteX1" fmla="*/ 461395 w 1459685"/>
              <a:gd name="connsiteY1" fmla="*/ 126914 h 563142"/>
              <a:gd name="connsiteX2" fmla="*/ 1023457 w 1459685"/>
              <a:gd name="connsiteY2" fmla="*/ 1079 h 563142"/>
              <a:gd name="connsiteX3" fmla="*/ 1459685 w 1459685"/>
              <a:gd name="connsiteY3" fmla="*/ 76580 h 563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59685" h="563142">
                <a:moveTo>
                  <a:pt x="0" y="563142"/>
                </a:moveTo>
                <a:cubicBezTo>
                  <a:pt x="145409" y="391866"/>
                  <a:pt x="290819" y="220591"/>
                  <a:pt x="461395" y="126914"/>
                </a:cubicBezTo>
                <a:cubicBezTo>
                  <a:pt x="631971" y="33237"/>
                  <a:pt x="857075" y="9468"/>
                  <a:pt x="1023457" y="1079"/>
                </a:cubicBezTo>
                <a:cubicBezTo>
                  <a:pt x="1189839" y="-7310"/>
                  <a:pt x="1324762" y="34635"/>
                  <a:pt x="1459685" y="76580"/>
                </a:cubicBezTo>
              </a:path>
            </a:pathLst>
          </a:custGeom>
          <a:noFill/>
          <a:ln w="12700">
            <a:solidFill>
              <a:srgbClr val="0E151F"/>
            </a:solidFill>
            <a:prstDash val="dash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143037E-E0BD-1B8F-DF6F-F3AAF187E1F7}"/>
              </a:ext>
            </a:extLst>
          </p:cNvPr>
          <p:cNvSpPr/>
          <p:nvPr/>
        </p:nvSpPr>
        <p:spPr>
          <a:xfrm>
            <a:off x="3869621" y="2528992"/>
            <a:ext cx="822299" cy="811635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D3B3A4A2-0B40-773F-866E-8180B6D3F25A}"/>
              </a:ext>
            </a:extLst>
          </p:cNvPr>
          <p:cNvSpPr/>
          <p:nvPr/>
        </p:nvSpPr>
        <p:spPr>
          <a:xfrm>
            <a:off x="2075782" y="3002861"/>
            <a:ext cx="822299" cy="811635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B7E0800-861B-DA27-E819-D351F3C36FF8}"/>
              </a:ext>
            </a:extLst>
          </p:cNvPr>
          <p:cNvSpPr/>
          <p:nvPr/>
        </p:nvSpPr>
        <p:spPr>
          <a:xfrm>
            <a:off x="3553797" y="3666753"/>
            <a:ext cx="822299" cy="811635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EC01F204-A4FB-BEBF-F794-229BDAC6EA3C}"/>
              </a:ext>
            </a:extLst>
          </p:cNvPr>
          <p:cNvCxnSpPr>
            <a:cxnSpLocks/>
          </p:cNvCxnSpPr>
          <p:nvPr/>
        </p:nvCxnSpPr>
        <p:spPr>
          <a:xfrm flipH="1">
            <a:off x="1858030" y="3226655"/>
            <a:ext cx="2138517" cy="181303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AFA75CFA-A3D5-BD1F-F456-C1C67A74581D}"/>
              </a:ext>
            </a:extLst>
          </p:cNvPr>
          <p:cNvCxnSpPr>
            <a:cxnSpLocks/>
            <a:stCxn id="41" idx="3"/>
          </p:cNvCxnSpPr>
          <p:nvPr/>
        </p:nvCxnSpPr>
        <p:spPr>
          <a:xfrm flipH="1">
            <a:off x="2326665" y="4359527"/>
            <a:ext cx="1347555" cy="657351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AE7C7C95-E74B-F0BE-ECD5-37D560EA63BC}"/>
              </a:ext>
            </a:extLst>
          </p:cNvPr>
          <p:cNvSpPr txBox="1"/>
          <p:nvPr/>
        </p:nvSpPr>
        <p:spPr>
          <a:xfrm>
            <a:off x="212893" y="880162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4000" dirty="0">
                <a:solidFill>
                  <a:srgbClr val="D6E3FF"/>
                </a:solidFill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60F61D6-8475-FD91-AE8D-0C65FEFE7E09}"/>
              </a:ext>
            </a:extLst>
          </p:cNvPr>
          <p:cNvSpPr txBox="1"/>
          <p:nvPr/>
        </p:nvSpPr>
        <p:spPr>
          <a:xfrm>
            <a:off x="8079792" y="4646410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40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64FDD37-512A-B655-CBE0-F496D82A8DFC}"/>
              </a:ext>
            </a:extLst>
          </p:cNvPr>
          <p:cNvSpPr txBox="1"/>
          <p:nvPr/>
        </p:nvSpPr>
        <p:spPr>
          <a:xfrm>
            <a:off x="2075782" y="5956786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4000" dirty="0">
                <a:solidFill>
                  <a:srgbClr val="002060"/>
                </a:solidFill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2F0922C-ECD9-BEA1-E6FE-09234514A4C5}"/>
              </a:ext>
            </a:extLst>
          </p:cNvPr>
          <p:cNvSpPr/>
          <p:nvPr/>
        </p:nvSpPr>
        <p:spPr>
          <a:xfrm>
            <a:off x="7659205" y="1551331"/>
            <a:ext cx="1367279" cy="369332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Erosion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E659E6A-A304-ECE8-57D4-2AACA62A701C}"/>
              </a:ext>
            </a:extLst>
          </p:cNvPr>
          <p:cNvCxnSpPr>
            <a:cxnSpLocks/>
          </p:cNvCxnSpPr>
          <p:nvPr/>
        </p:nvCxnSpPr>
        <p:spPr>
          <a:xfrm flipH="1">
            <a:off x="6577814" y="2041739"/>
            <a:ext cx="1486031" cy="2064845"/>
          </a:xfrm>
          <a:prstGeom prst="straightConnector1">
            <a:avLst/>
          </a:prstGeom>
          <a:ln w="12700">
            <a:solidFill>
              <a:schemeClr val="tx1">
                <a:lumMod val="25000"/>
                <a:lumOff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57774" y="5956786"/>
            <a:ext cx="20810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Depositional environments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631139" y="6378626"/>
            <a:ext cx="3680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FF0000"/>
                </a:solidFill>
              </a:rPr>
              <a:t>Sediment transport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458075" y="790816"/>
            <a:ext cx="1571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dirty="0">
                <a:solidFill>
                  <a:srgbClr val="FF0000"/>
                </a:solidFill>
              </a:rPr>
              <a:t>Sediment sources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25133" y="4309097"/>
            <a:ext cx="1614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FF0000"/>
                </a:solidFill>
              </a:rPr>
              <a:t>Sediment sinks</a:t>
            </a:r>
          </a:p>
        </p:txBody>
      </p:sp>
    </p:spTree>
    <p:extLst>
      <p:ext uri="{BB962C8B-B14F-4D97-AF65-F5344CB8AC3E}">
        <p14:creationId xmlns:p14="http://schemas.microsoft.com/office/powerpoint/2010/main" val="187334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514" y="732729"/>
            <a:ext cx="5986200" cy="2239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39" y="3918581"/>
            <a:ext cx="3975631" cy="27326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sediments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153055" y="1884808"/>
            <a:ext cx="5376154" cy="21813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14110" y="882751"/>
            <a:ext cx="35149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Wave action – fine particles stay in suspension / movement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8439" y="2038916"/>
            <a:ext cx="32970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No waves, only slow currents... settling of particles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4086932" y="2418945"/>
            <a:ext cx="887147" cy="843703"/>
          </a:xfrm>
          <a:prstGeom prst="line">
            <a:avLst/>
          </a:prstGeom>
          <a:ln w="952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98438" y="3010161"/>
            <a:ext cx="43281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Lake stratification and chemistry allows for oxygen = life = </a:t>
            </a:r>
            <a:r>
              <a:rPr lang="de-DE" b="1" dirty="0"/>
              <a:t>bioturbation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64FDD37-512A-B655-CBE0-F496D82A8DFC}"/>
              </a:ext>
            </a:extLst>
          </p:cNvPr>
          <p:cNvSpPr txBox="1"/>
          <p:nvPr/>
        </p:nvSpPr>
        <p:spPr>
          <a:xfrm>
            <a:off x="151926" y="4001414"/>
            <a:ext cx="5838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4000" dirty="0">
                <a:solidFill>
                  <a:srgbClr val="002060"/>
                </a:solidFill>
                <a:latin typeface="Arial Black" panose="020B0A04020102020204" pitchFamily="34" charset="0"/>
              </a:rPr>
              <a:t>A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5148537" y="2500581"/>
            <a:ext cx="71974" cy="471454"/>
          </a:xfrm>
          <a:prstGeom prst="line">
            <a:avLst/>
          </a:prstGeom>
          <a:ln w="952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177702" y="3797420"/>
            <a:ext cx="0" cy="91188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384319" y="3022654"/>
            <a:ext cx="47596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Finely </a:t>
            </a:r>
            <a:r>
              <a:rPr lang="en-US" b="1" dirty="0"/>
              <a:t>laminated</a:t>
            </a:r>
            <a:r>
              <a:rPr lang="en-US" dirty="0"/>
              <a:t> sediment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Regular alternations of two or more contrasting sediment types through temporal changes = </a:t>
            </a:r>
            <a:r>
              <a:rPr lang="en-US" dirty="0" err="1"/>
              <a:t>rhythmites</a:t>
            </a:r>
            <a:r>
              <a:rPr lang="en-US" dirty="0"/>
              <a:t> (clastic, chemical, organic)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482" y="4551536"/>
            <a:ext cx="3097036" cy="2152075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B64FDD37-512A-B655-CBE0-F496D82A8DFC}"/>
              </a:ext>
            </a:extLst>
          </p:cNvPr>
          <p:cNvSpPr txBox="1"/>
          <p:nvPr/>
        </p:nvSpPr>
        <p:spPr>
          <a:xfrm>
            <a:off x="7911174" y="4499982"/>
            <a:ext cx="5838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4000" dirty="0">
                <a:solidFill>
                  <a:srgbClr val="002060"/>
                </a:solidFill>
                <a:latin typeface="Arial Black" panose="020B0A04020102020204" pitchFamily="34" charset="0"/>
              </a:rPr>
              <a:t>B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556910" y="5396251"/>
            <a:ext cx="16480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rhythmites</a:t>
            </a:r>
            <a:r>
              <a:rPr lang="en-US" dirty="0"/>
              <a:t> </a:t>
            </a:r>
          </a:p>
          <a:p>
            <a:r>
              <a:rPr lang="en-US" dirty="0"/>
              <a:t>= single year: </a:t>
            </a:r>
            <a:r>
              <a:rPr lang="en-US" b="1" dirty="0" err="1"/>
              <a:t>warves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7320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19872" y="6309320"/>
            <a:ext cx="2826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http://www.icdp-online.org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58" y="2005873"/>
            <a:ext cx="8496942" cy="385554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90407" y="5806457"/>
            <a:ext cx="65078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/>
              <a:t>International Continental Scientific Drilling Program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sediments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80358" y="1030176"/>
            <a:ext cx="84969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Lake sediments play an important role as palaeoenvironmental archive to reconstruct the past !!</a:t>
            </a:r>
          </a:p>
        </p:txBody>
      </p:sp>
    </p:spTree>
    <p:extLst>
      <p:ext uri="{BB962C8B-B14F-4D97-AF65-F5344CB8AC3E}">
        <p14:creationId xmlns:p14="http://schemas.microsoft.com/office/powerpoint/2010/main" val="2615317028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Varves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89398" y="788698"/>
            <a:ext cx="84969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Lake sediments can display clastic or biogenic varves within sediments.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FF69B3AE-36AD-504A-46AD-CEF5EC168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030"/>
            <a:ext cx="9144000" cy="389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34623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Varves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89398" y="788698"/>
            <a:ext cx="84969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Lake sediments can display clastic or biogenic varves within sediments.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FF69B3AE-36AD-504A-46AD-CEF5EC1680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158030"/>
            <a:ext cx="4631473" cy="389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B0C238-A60B-18CB-EB76-DC4DC57137E0}"/>
              </a:ext>
            </a:extLst>
          </p:cNvPr>
          <p:cNvSpPr txBox="1"/>
          <p:nvPr/>
        </p:nvSpPr>
        <p:spPr>
          <a:xfrm>
            <a:off x="4783195" y="1777972"/>
            <a:ext cx="3899888" cy="4022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 varve is composed of an annual sediment layer taken from a core.</a:t>
            </a:r>
          </a:p>
          <a:p>
            <a:pPr eaLnBrk="1" hangingPunct="1">
              <a:lnSpc>
                <a:spcPct val="80000"/>
              </a:lnSpc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Like the annual tree ring layers (left), we are interested in the annual varve thickness (right).</a:t>
            </a:r>
          </a:p>
          <a:p>
            <a:pPr eaLnBrk="1" hangingPunct="1">
              <a:lnSpc>
                <a:spcPct val="80000"/>
              </a:lnSpc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The Summer Layer: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Lighter in color</a:t>
            </a:r>
          </a:p>
          <a:p>
            <a:pPr lvl="1" eaLnBrk="1" hangingPunct="1">
              <a:lnSpc>
                <a:spcPct val="80000"/>
              </a:lnSpc>
            </a:pPr>
            <a:endParaRPr lang="en-US" altLang="en-US" sz="16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Sandy or silty in texture</a:t>
            </a:r>
          </a:p>
          <a:p>
            <a:pPr eaLnBrk="1" hangingPunct="1">
              <a:lnSpc>
                <a:spcPct val="80000"/>
              </a:lnSpc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The Winter Layer: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Darker in color</a:t>
            </a:r>
          </a:p>
          <a:p>
            <a:pPr lvl="1" eaLnBrk="1" hangingPunct="1">
              <a:lnSpc>
                <a:spcPct val="80000"/>
              </a:lnSpc>
            </a:pPr>
            <a:endParaRPr lang="en-US" altLang="en-US" sz="16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Is often high in clay content and fine sediment</a:t>
            </a:r>
          </a:p>
          <a:p>
            <a:pPr eaLnBrk="1" hangingPunct="1">
              <a:lnSpc>
                <a:spcPct val="80000"/>
              </a:lnSpc>
              <a:buFont typeface="Wingdings 3" panose="05040102010807070707" pitchFamily="18" charset="2"/>
              <a:buNone/>
            </a:pPr>
            <a:endParaRPr lang="en-US" altLang="en-US" sz="2300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42221373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Varves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89398" y="788698"/>
            <a:ext cx="84969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Lake sediments can display clastic or biogenic varves within sediments.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6267D366-8A63-EE98-E75D-035C442A1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98" y="1438726"/>
            <a:ext cx="4282602" cy="516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B88ABB4-4FFD-4E35-8C58-6298C4314A98}"/>
              </a:ext>
            </a:extLst>
          </p:cNvPr>
          <p:cNvSpPr txBox="1"/>
          <p:nvPr/>
        </p:nvSpPr>
        <p:spPr>
          <a:xfrm>
            <a:off x="4653640" y="1526743"/>
            <a:ext cx="420096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Endogenic (evaporitic) </a:t>
            </a:r>
            <a:r>
              <a:rPr lang="en-GB" dirty="0" err="1"/>
              <a:t>varves</a:t>
            </a:r>
            <a:r>
              <a:rPr lang="en-GB" dirty="0"/>
              <a:t> (A) from the Late Pleistocene </a:t>
            </a:r>
            <a:r>
              <a:rPr lang="en-GB" dirty="0" err="1"/>
              <a:t>palaeo</a:t>
            </a:r>
            <a:r>
              <a:rPr lang="en-GB" dirty="0"/>
              <a:t>-Dead Sea (B) from 105.8 m below the lake floor (ICDP Dead Sea Deep Drilling Project, both in Israel.</a:t>
            </a:r>
          </a:p>
          <a:p>
            <a:endParaRPr lang="en-GB" dirty="0"/>
          </a:p>
          <a:p>
            <a:r>
              <a:rPr lang="en-GB" dirty="0"/>
              <a:t>The annual cycles are composed of </a:t>
            </a:r>
            <a:r>
              <a:rPr lang="en-GB" b="1" u="sng" dirty="0"/>
              <a:t>alternating pale aragonite laminae precipitated during arid summers and dark laminae consisting of allochthonous organic and clastic matter from winter flood events</a:t>
            </a:r>
            <a:r>
              <a:rPr lang="en-GB" dirty="0"/>
              <a:t>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35CEC0-F57D-F533-23D9-712A85BC7583}"/>
              </a:ext>
            </a:extLst>
          </p:cNvPr>
          <p:cNvSpPr txBox="1"/>
          <p:nvPr/>
        </p:nvSpPr>
        <p:spPr>
          <a:xfrm>
            <a:off x="4779988" y="6069302"/>
            <a:ext cx="46881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Dead_Sea.pdf (icdp-online.org)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5874963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Varves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89398" y="788698"/>
            <a:ext cx="8496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8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Varves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can be used as a climate proxy due to the variability in their annual thickness.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B0C238-A60B-18CB-EB76-DC4DC57137E0}"/>
              </a:ext>
            </a:extLst>
          </p:cNvPr>
          <p:cNvSpPr txBox="1"/>
          <p:nvPr/>
        </p:nvSpPr>
        <p:spPr>
          <a:xfrm>
            <a:off x="4783195" y="1777972"/>
            <a:ext cx="3899888" cy="2871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Thicker </a:t>
            </a:r>
            <a:r>
              <a:rPr lang="en-US" altLang="en-US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varves</a:t>
            </a:r>
            <a:r>
              <a:rPr lang="en-US" altLang="en-US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indicate warmer climate years.</a:t>
            </a:r>
          </a:p>
          <a:p>
            <a:pPr eaLnBrk="1" hangingPunct="1"/>
            <a:endParaRPr lang="en-US" altLang="en-US" b="1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r>
              <a:rPr lang="en-US" altLang="en-US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Thinner </a:t>
            </a:r>
            <a:r>
              <a:rPr lang="en-US" altLang="en-US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varves</a:t>
            </a:r>
            <a:r>
              <a:rPr lang="en-US" altLang="en-US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indicate colder climate years.</a:t>
            </a:r>
          </a:p>
          <a:p>
            <a:pPr eaLnBrk="1" hangingPunct="1"/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Changes in varve thickness can be plotted against time to determine climate variability.</a:t>
            </a:r>
          </a:p>
          <a:p>
            <a:pPr eaLnBrk="1" hangingPunct="1">
              <a:lnSpc>
                <a:spcPct val="80000"/>
              </a:lnSpc>
              <a:buFont typeface="Wingdings 3" panose="05040102010807070707" pitchFamily="18" charset="2"/>
              <a:buNone/>
            </a:pPr>
            <a:endParaRPr lang="en-US" altLang="en-US" sz="2300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  <p:pic>
        <p:nvPicPr>
          <p:cNvPr id="5122" name="Picture 2" descr="North American Varve Chronology Project">
            <a:extLst>
              <a:ext uri="{FF2B5EF4-FFF2-40B4-BE49-F238E27FC236}">
                <a16:creationId xmlns:a16="http://schemas.microsoft.com/office/drawing/2014/main" id="{274A632A-162E-707D-86F4-A3A5DF181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89" y="1556957"/>
            <a:ext cx="4088780" cy="306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4402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Varves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89398" y="788698"/>
            <a:ext cx="8496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8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Varves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can be used as a climate proxy due to the variability in their annual thickness.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B0C238-A60B-18CB-EB76-DC4DC57137E0}"/>
              </a:ext>
            </a:extLst>
          </p:cNvPr>
          <p:cNvSpPr txBox="1"/>
          <p:nvPr/>
        </p:nvSpPr>
        <p:spPr>
          <a:xfrm>
            <a:off x="4783195" y="1777972"/>
            <a:ext cx="3899888" cy="2871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Thicker </a:t>
            </a:r>
            <a:r>
              <a:rPr lang="en-US" altLang="en-US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varves</a:t>
            </a:r>
            <a:r>
              <a:rPr lang="en-US" altLang="en-US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indicate warmer climate years.</a:t>
            </a:r>
          </a:p>
          <a:p>
            <a:pPr eaLnBrk="1" hangingPunct="1"/>
            <a:endParaRPr lang="en-US" altLang="en-US" b="1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r>
              <a:rPr lang="en-US" altLang="en-US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Thinner </a:t>
            </a:r>
            <a:r>
              <a:rPr lang="en-US" altLang="en-US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varves</a:t>
            </a:r>
            <a:r>
              <a:rPr lang="en-US" altLang="en-US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indicate colder climate years.</a:t>
            </a:r>
          </a:p>
          <a:p>
            <a:pPr eaLnBrk="1" hangingPunct="1"/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Changes in varve thickness can be plotted against time to determine climate variability.</a:t>
            </a:r>
          </a:p>
          <a:p>
            <a:pPr eaLnBrk="1" hangingPunct="1">
              <a:lnSpc>
                <a:spcPct val="80000"/>
              </a:lnSpc>
              <a:buFont typeface="Wingdings 3" panose="05040102010807070707" pitchFamily="18" charset="2"/>
              <a:buNone/>
            </a:pPr>
            <a:endParaRPr lang="en-US" altLang="en-US" sz="2300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  <p:pic>
        <p:nvPicPr>
          <p:cNvPr id="5122" name="Picture 2" descr="North American Varve Chronology Project">
            <a:extLst>
              <a:ext uri="{FF2B5EF4-FFF2-40B4-BE49-F238E27FC236}">
                <a16:creationId xmlns:a16="http://schemas.microsoft.com/office/drawing/2014/main" id="{274A632A-162E-707D-86F4-A3A5DF181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89" y="1556957"/>
            <a:ext cx="4088780" cy="306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FE805D-98C9-C85C-6FD8-5714AC0517BB}"/>
              </a:ext>
            </a:extLst>
          </p:cNvPr>
          <p:cNvSpPr txBox="1"/>
          <p:nvPr/>
        </p:nvSpPr>
        <p:spPr>
          <a:xfrm>
            <a:off x="449087" y="5104865"/>
            <a:ext cx="849694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 err="1"/>
              <a:t>Varves</a:t>
            </a:r>
            <a:r>
              <a:rPr lang="en-GB" sz="1600" dirty="0"/>
              <a:t> have been described in glacial, lacustrine and marine environments. Clastic </a:t>
            </a:r>
            <a:r>
              <a:rPr lang="en-GB" sz="1600" dirty="0" err="1"/>
              <a:t>varves</a:t>
            </a:r>
            <a:r>
              <a:rPr lang="en-GB" sz="1600" dirty="0"/>
              <a:t> in glacial lacustrine environments, i.e., </a:t>
            </a:r>
            <a:r>
              <a:rPr lang="en-GB" sz="1600" b="1" dirty="0"/>
              <a:t>glacial </a:t>
            </a:r>
            <a:r>
              <a:rPr lang="en-GB" sz="1600" b="1" dirty="0" err="1"/>
              <a:t>varves</a:t>
            </a:r>
            <a:r>
              <a:rPr lang="en-GB" sz="1600" b="1" dirty="0"/>
              <a:t>, are classic examples of varved sediments, </a:t>
            </a:r>
            <a:r>
              <a:rPr lang="en-GB" sz="1600" dirty="0"/>
              <a:t>but seasonal, rhythmic changes in biogenic production (e.g., diatoms) or water chemistry (e.g., carbonate content) also give rise to varve formation. In addition, annual layers in ice cores are </a:t>
            </a:r>
            <a:r>
              <a:rPr lang="en-GB" sz="1600" dirty="0" err="1"/>
              <a:t>varves</a:t>
            </a:r>
            <a:r>
              <a:rPr lang="en-GB" sz="1600" dirty="0"/>
              <a:t>, and chemical </a:t>
            </a:r>
            <a:r>
              <a:rPr lang="en-GB" sz="1600" dirty="0" err="1"/>
              <a:t>varves</a:t>
            </a:r>
            <a:r>
              <a:rPr lang="en-GB" sz="1600" dirty="0"/>
              <a:t> may be formed in precipitates and evaporates, such as stalagmites and gypsum beds.</a:t>
            </a:r>
          </a:p>
        </p:txBody>
      </p:sp>
    </p:spTree>
    <p:extLst>
      <p:ext uri="{BB962C8B-B14F-4D97-AF65-F5344CB8AC3E}">
        <p14:creationId xmlns:p14="http://schemas.microsoft.com/office/powerpoint/2010/main" val="190813792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Varves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3B8C26B-EC73-4168-85E0-ADBBF3DA45FB}"/>
              </a:ext>
            </a:extLst>
          </p:cNvPr>
          <p:cNvSpPr txBox="1"/>
          <p:nvPr/>
        </p:nvSpPr>
        <p:spPr>
          <a:xfrm>
            <a:off x="333351" y="720701"/>
            <a:ext cx="390137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buFont typeface="Wingdings 3" panose="05040102010807070707" pitchFamily="18" charset="2"/>
              <a:buNone/>
            </a:pPr>
            <a:endParaRPr lang="en-US" altLang="en-US" sz="18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 warmer climate 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= more meltwater from the glacier = thicker varve layers. (</a:t>
            </a:r>
            <a:r>
              <a:rPr lang="en-US" altLang="en-US" sz="18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More Sediment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80000"/>
              </a:lnSpc>
            </a:pPr>
            <a:endParaRPr lang="en-US" altLang="en-US" sz="18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 colder climate 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= less meltwater from the glacier = thinner varve layers. (</a:t>
            </a:r>
            <a:r>
              <a:rPr lang="en-US" altLang="en-US" sz="18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Less Sediment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80000"/>
              </a:lnSpc>
              <a:buFont typeface="Wingdings 3" panose="05040102010807070707" pitchFamily="18" charset="2"/>
              <a:buNone/>
            </a:pPr>
            <a:endParaRPr lang="en-US" altLang="en-US" sz="18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Water from the melting glacier carries sediment into a lake basin.</a:t>
            </a:r>
          </a:p>
          <a:p>
            <a:pPr eaLnBrk="1" hangingPunct="1">
              <a:lnSpc>
                <a:spcPct val="80000"/>
              </a:lnSpc>
            </a:pPr>
            <a:endParaRPr lang="en-US" altLang="en-US" sz="18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i="1" dirty="0">
                <a:highlight>
                  <a:srgbClr val="FFFF00"/>
                </a:highligh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In the picture to the right, we can observe a melting glacier  (2003-2005).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2311F6B3-E834-D709-0CAE-9775D51898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768" y="804254"/>
            <a:ext cx="4578532" cy="4934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4645742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Varves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3B8C26B-EC73-4168-85E0-ADBBF3DA45FB}"/>
              </a:ext>
            </a:extLst>
          </p:cNvPr>
          <p:cNvSpPr txBox="1"/>
          <p:nvPr/>
        </p:nvSpPr>
        <p:spPr>
          <a:xfrm>
            <a:off x="333351" y="720701"/>
            <a:ext cx="390137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buFont typeface="Wingdings 3" panose="05040102010807070707" pitchFamily="18" charset="2"/>
              <a:buNone/>
            </a:pPr>
            <a:endParaRPr lang="en-US" altLang="en-US" sz="18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 warmer climate 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= more meltwater from the glacier = thicker varve layers. (</a:t>
            </a:r>
            <a:r>
              <a:rPr lang="en-US" altLang="en-US" sz="18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More Sediment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80000"/>
              </a:lnSpc>
            </a:pPr>
            <a:endParaRPr lang="en-US" altLang="en-US" sz="18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 colder climate 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= less meltwater from the glacier = thinner varve layers. (</a:t>
            </a:r>
            <a:r>
              <a:rPr lang="en-US" altLang="en-US" sz="18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Less Sediment</a:t>
            </a: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80000"/>
              </a:lnSpc>
              <a:buFont typeface="Wingdings 3" panose="05040102010807070707" pitchFamily="18" charset="2"/>
              <a:buNone/>
            </a:pPr>
            <a:endParaRPr lang="en-US" altLang="en-US" sz="18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Water from the melting glacier carries sediment into a lake basin.</a:t>
            </a:r>
          </a:p>
          <a:p>
            <a:pPr eaLnBrk="1" hangingPunct="1">
              <a:lnSpc>
                <a:spcPct val="80000"/>
              </a:lnSpc>
            </a:pPr>
            <a:endParaRPr lang="en-US" altLang="en-US" sz="18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i="1" dirty="0">
                <a:highlight>
                  <a:srgbClr val="FFFF00"/>
                </a:highligh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In the picture to the right, we can observe a melting glacier  (2003-2005).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2311F6B3-E834-D709-0CAE-9775D51898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768" y="804254"/>
            <a:ext cx="4578532" cy="4934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Fig. 2">
            <a:extLst>
              <a:ext uri="{FF2B5EF4-FFF2-40B4-BE49-F238E27FC236}">
                <a16:creationId xmlns:a16="http://schemas.microsoft.com/office/drawing/2014/main" id="{D02F19FC-E886-7C7E-BD3E-042EACC9C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70" y="4349137"/>
            <a:ext cx="5000625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17DE446-9A85-FA20-AF07-3E511E7DB6D9}"/>
              </a:ext>
            </a:extLst>
          </p:cNvPr>
          <p:cNvSpPr/>
          <p:nvPr/>
        </p:nvSpPr>
        <p:spPr>
          <a:xfrm>
            <a:off x="422770" y="4249711"/>
            <a:ext cx="5000625" cy="248087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F99D72-13B8-D3F6-0D0F-D298572242F9}"/>
              </a:ext>
            </a:extLst>
          </p:cNvPr>
          <p:cNvSpPr txBox="1"/>
          <p:nvPr/>
        </p:nvSpPr>
        <p:spPr>
          <a:xfrm>
            <a:off x="5540739" y="6053746"/>
            <a:ext cx="333656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hlinkClick r:id="rId4"/>
              </a:rPr>
              <a:t>Varve - an overview | ScienceDirect Topics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884702424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Varves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3B8C26B-EC73-4168-85E0-ADBBF3DA45FB}"/>
              </a:ext>
            </a:extLst>
          </p:cNvPr>
          <p:cNvSpPr txBox="1"/>
          <p:nvPr/>
        </p:nvSpPr>
        <p:spPr>
          <a:xfrm>
            <a:off x="350305" y="1042990"/>
            <a:ext cx="844339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Click here to find examples of </a:t>
            </a:r>
            <a:r>
              <a:rPr lang="en-US" alt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varves</a:t>
            </a: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in different settings: </a:t>
            </a:r>
            <a:r>
              <a:rPr lang="fr-FR" sz="2000" dirty="0">
                <a:hlinkClick r:id="rId2"/>
              </a:rPr>
              <a:t>Varves Image Portal | PAGES (pastglobalchanges.org)</a:t>
            </a:r>
            <a:endParaRPr lang="fr-FR" sz="2000" dirty="0"/>
          </a:p>
          <a:p>
            <a:pPr marL="342900" indent="-342900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fr-FR" altLang="en-US" sz="20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alt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 </a:t>
            </a:r>
            <a:r>
              <a:rPr lang="fr-FR" alt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review</a:t>
            </a:r>
            <a:r>
              <a:rPr lang="fr-FR" alt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on varves has been </a:t>
            </a:r>
            <a:r>
              <a:rPr lang="fr-FR" alt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uploaded</a:t>
            </a:r>
            <a:r>
              <a:rPr lang="fr-FR" alt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to Moodle</a:t>
            </a:r>
          </a:p>
          <a:p>
            <a:pPr marL="342900" indent="-342900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fr-FR" altLang="en-US" sz="20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alt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Also</a:t>
            </a:r>
            <a:r>
              <a:rPr lang="fr-FR" alt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, a short </a:t>
            </a:r>
            <a:r>
              <a:rPr lang="fr-FR" alt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video</a:t>
            </a:r>
            <a:r>
              <a:rPr lang="fr-FR" alt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!</a:t>
            </a:r>
            <a:endParaRPr lang="en-US" altLang="en-US" sz="20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8158D041-C421-85E6-8EF5-8D7D86B0B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904" y="2361312"/>
            <a:ext cx="5523485" cy="406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2E2E6CC0-5978-A1E7-F013-80565E0AB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11" y="3040594"/>
            <a:ext cx="2624684" cy="338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313148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C51B799-18FF-59E8-C0D7-C69D6E5827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6"/>
          <a:stretch/>
        </p:blipFill>
        <p:spPr>
          <a:xfrm flipH="1">
            <a:off x="0" y="-1"/>
            <a:ext cx="9144000" cy="68588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F8A78F-8B0B-ABE7-964F-DA76B094C4DD}"/>
              </a:ext>
            </a:extLst>
          </p:cNvPr>
          <p:cNvSpPr txBox="1"/>
          <p:nvPr/>
        </p:nvSpPr>
        <p:spPr>
          <a:xfrm>
            <a:off x="80134" y="6403108"/>
            <a:ext cx="20706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Cayuga Lake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BACE30-7918-A637-4305-758731CD5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88" y="0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chemeClr val="bg1"/>
                </a:solidFill>
                <a:cs typeface="Arial" panose="020B0604020202020204" pitchFamily="34" charset="0"/>
              </a:rPr>
              <a:t>Sedimentary pathways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7E7AC4D-0726-6882-A952-A1222952A563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71FC669B-4C21-0755-0315-09B6E225A1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4"/>
          <a:stretch/>
        </p:blipFill>
        <p:spPr>
          <a:xfrm>
            <a:off x="4625637" y="3812163"/>
            <a:ext cx="4273961" cy="282608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3796" y="791929"/>
            <a:ext cx="3126053" cy="3481539"/>
            <a:chOff x="0" y="788673"/>
            <a:chExt cx="3126053" cy="3481539"/>
          </a:xfrm>
        </p:grpSpPr>
        <p:pic>
          <p:nvPicPr>
            <p:cNvPr id="3" name="Picture 2" descr="Map&#10;&#10;Description automatically generated">
              <a:extLst>
                <a:ext uri="{FF2B5EF4-FFF2-40B4-BE49-F238E27FC236}">
                  <a16:creationId xmlns:a16="http://schemas.microsoft.com/office/drawing/2014/main" id="{AB766D8D-8BEE-F4EB-21C9-78FC7B5E7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0" y="788673"/>
              <a:ext cx="2832437" cy="3481539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72AADEB-D003-1E3C-9603-90D1B6EE01E5}"/>
                </a:ext>
              </a:extLst>
            </p:cNvPr>
            <p:cNvSpPr txBox="1"/>
            <p:nvPr/>
          </p:nvSpPr>
          <p:spPr>
            <a:xfrm>
              <a:off x="1055443" y="3812163"/>
              <a:ext cx="207061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AU" dirty="0">
                  <a:solidFill>
                    <a:schemeClr val="bg1"/>
                  </a:solidFill>
                </a:rPr>
                <a:t>Turkana Lake</a:t>
              </a: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98438" y="802246"/>
              <a:ext cx="24288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River dominated delta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115439" y="2781254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23400" y="3308935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5666" y="1977253"/>
            <a:ext cx="2014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Bed- and suspended load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18430" y="3406903"/>
            <a:ext cx="2014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Suspended load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70905" y="435576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>
                <a:solidFill>
                  <a:srgbClr val="002060"/>
                </a:solidFill>
                <a:latin typeface="Arial Black" panose="020B0A04020102020204" pitchFamily="34" charset="0"/>
              </a:rPr>
              <a:t>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3427" y="4963593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>
                <a:solidFill>
                  <a:srgbClr val="002060"/>
                </a:solidFill>
                <a:latin typeface="Arial Black" panose="020B0A04020102020204" pitchFamily="34" charset="0"/>
              </a:rPr>
              <a:t>C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17016" y="383254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>
                <a:solidFill>
                  <a:srgbClr val="002060"/>
                </a:solidFill>
                <a:latin typeface="Arial Black" panose="020B0A04020102020204" pitchFamily="34" charset="0"/>
              </a:rPr>
              <a:t>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35100" y="4273468"/>
            <a:ext cx="1290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hypopycnal flow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269953" y="4448098"/>
            <a:ext cx="12905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hyperpycnal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14237" y="122324"/>
            <a:ext cx="3796413" cy="238184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322821" y="178000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Hillslope sediment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5849566" y="724146"/>
            <a:ext cx="19455" cy="33732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869021" y="1276838"/>
            <a:ext cx="19455" cy="33732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400199" y="13958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3614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7" y="856383"/>
            <a:ext cx="8734425" cy="56957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4EA877-2D1A-4A3D-9A0B-9E482220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sedimentary models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ED8B706-4E91-4911-AC2E-AA2A8874979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3EB9FD3-C2EE-9789-1A54-3F941F530DAD}"/>
              </a:ext>
            </a:extLst>
          </p:cNvPr>
          <p:cNvSpPr/>
          <p:nvPr/>
        </p:nvSpPr>
        <p:spPr>
          <a:xfrm>
            <a:off x="289595" y="1988353"/>
            <a:ext cx="18160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/>
              <a:t>WWB = </a:t>
            </a:r>
          </a:p>
          <a:p>
            <a:r>
              <a:rPr lang="de-DE" dirty="0"/>
              <a:t>Fetch / Depth</a:t>
            </a:r>
          </a:p>
        </p:txBody>
      </p:sp>
    </p:spTree>
    <p:extLst>
      <p:ext uri="{BB962C8B-B14F-4D97-AF65-F5344CB8AC3E}">
        <p14:creationId xmlns:p14="http://schemas.microsoft.com/office/powerpoint/2010/main" val="237101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oimages.gsfc.nasa.gov/images/imagerecords/89000/89244/iss048e073257_lr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EC840C-C6E6-0F36-E946-578828EE1E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chemeClr val="bg1"/>
                </a:solidFill>
                <a:cs typeface="Arial" panose="020B0604020202020204" pitchFamily="34" charset="0"/>
              </a:rPr>
              <a:t>Wind-driven lakes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B6831A5-C9D5-AE75-D2DD-5C8DB3DD2CF8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BF586D03-048B-A637-5735-2A8D0684CE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26" t="46882" r="32752" b="10388"/>
          <a:stretch/>
        </p:blipFill>
        <p:spPr>
          <a:xfrm>
            <a:off x="473978" y="4286778"/>
            <a:ext cx="7877262" cy="23740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ADFAE9E-88EF-34F8-F41B-188BF70BBC6F}"/>
              </a:ext>
            </a:extLst>
          </p:cNvPr>
          <p:cNvSpPr txBox="1"/>
          <p:nvPr/>
        </p:nvSpPr>
        <p:spPr>
          <a:xfrm>
            <a:off x="1942750" y="2565705"/>
            <a:ext cx="1451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Wind-driven circulation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AFD08-9519-162A-A948-B36B2A1EC13A}"/>
              </a:ext>
            </a:extLst>
          </p:cNvPr>
          <p:cNvSpPr txBox="1"/>
          <p:nvPr/>
        </p:nvSpPr>
        <p:spPr>
          <a:xfrm>
            <a:off x="1108744" y="5891678"/>
            <a:ext cx="2179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Waves, beaches and longshore drift</a:t>
            </a:r>
          </a:p>
        </p:txBody>
      </p:sp>
    </p:spTree>
    <p:extLst>
      <p:ext uri="{BB962C8B-B14F-4D97-AF65-F5344CB8AC3E}">
        <p14:creationId xmlns:p14="http://schemas.microsoft.com/office/powerpoint/2010/main" val="264754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EC840C-C6E6-0F36-E946-578828EE1E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cs typeface="Arial" panose="020B0604020202020204" pitchFamily="34" charset="0"/>
              </a:rPr>
              <a:t>Wind-driven lakes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B6831A5-C9D5-AE75-D2DD-5C8DB3DD2CF8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752" y="1380910"/>
            <a:ext cx="5437505" cy="3739515"/>
          </a:xfrm>
          <a:prstGeom prst="rect">
            <a:avLst/>
          </a:prstGeom>
        </p:spPr>
      </p:pic>
      <p:pic>
        <p:nvPicPr>
          <p:cNvPr id="5" name="图片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793" y="1562757"/>
            <a:ext cx="2182556" cy="186211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2145" y="734579"/>
            <a:ext cx="8825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Two conceptual models of wind-driven water bodies in lakes under the a dominate wind regime wind perpendicular to the long axis</a:t>
            </a:r>
            <a:endParaRPr lang="de-DE" dirty="0"/>
          </a:p>
        </p:txBody>
      </p:sp>
      <p:sp>
        <p:nvSpPr>
          <p:cNvPr id="7" name="Rectangle 6"/>
          <p:cNvSpPr/>
          <p:nvPr/>
        </p:nvSpPr>
        <p:spPr>
          <a:xfrm>
            <a:off x="3357880" y="5512851"/>
            <a:ext cx="56564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Sedimentary model related wind driven water circulation under the prevailing wind</a:t>
            </a:r>
            <a:endParaRPr lang="de-DE" dirty="0"/>
          </a:p>
        </p:txBody>
      </p:sp>
      <p:sp>
        <p:nvSpPr>
          <p:cNvPr id="8" name="Rectangle 7"/>
          <p:cNvSpPr/>
          <p:nvPr/>
        </p:nvSpPr>
        <p:spPr>
          <a:xfrm>
            <a:off x="588607" y="3535298"/>
            <a:ext cx="2004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deep water and weak wind-wave</a:t>
            </a:r>
            <a:endParaRPr lang="de-DE" dirty="0"/>
          </a:p>
        </p:txBody>
      </p:sp>
      <p:grpSp>
        <p:nvGrpSpPr>
          <p:cNvPr id="11" name="Group 10"/>
          <p:cNvGrpSpPr/>
          <p:nvPr/>
        </p:nvGrpSpPr>
        <p:grpSpPr>
          <a:xfrm>
            <a:off x="0" y="4379357"/>
            <a:ext cx="2638034" cy="2563756"/>
            <a:chOff x="77821" y="2591904"/>
            <a:chExt cx="2638034" cy="2563756"/>
          </a:xfrm>
        </p:grpSpPr>
        <p:pic>
          <p:nvPicPr>
            <p:cNvPr id="9" name="图片 4"/>
            <p:cNvPicPr/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09361" y="2591904"/>
              <a:ext cx="2506494" cy="1862111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77821" y="4886491"/>
              <a:ext cx="207524" cy="269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345654" y="6439196"/>
            <a:ext cx="44952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shallow water and strong wind-wave</a:t>
            </a:r>
            <a:endParaRPr lang="de-DE" dirty="0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2639438" y="4379357"/>
            <a:ext cx="966281" cy="59472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4211802" y="3596273"/>
            <a:ext cx="505839" cy="524379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Oval 15"/>
          <p:cNvSpPr/>
          <p:nvPr/>
        </p:nvSpPr>
        <p:spPr>
          <a:xfrm>
            <a:off x="6381070" y="2887870"/>
            <a:ext cx="505839" cy="524379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Oval 16"/>
          <p:cNvSpPr/>
          <p:nvPr/>
        </p:nvSpPr>
        <p:spPr>
          <a:xfrm>
            <a:off x="5080807" y="1872200"/>
            <a:ext cx="505839" cy="524379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867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on a rocky hillside&#10;&#10;Description automatically generated with low confidence">
            <a:extLst>
              <a:ext uri="{FF2B5EF4-FFF2-40B4-BE49-F238E27FC236}">
                <a16:creationId xmlns:a16="http://schemas.microsoft.com/office/drawing/2014/main" id="{8F9981CE-8A5B-D3E1-E292-5EAB40D5FF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497E7BA9-4281-6DA4-C82E-EED5EA4BCF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7207" y="4042834"/>
            <a:ext cx="8809586" cy="254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26959F1-30C8-DF12-F6C4-29AB2BC59FFF}"/>
              </a:ext>
            </a:extLst>
          </p:cNvPr>
          <p:cNvSpPr/>
          <p:nvPr/>
        </p:nvSpPr>
        <p:spPr>
          <a:xfrm>
            <a:off x="7997532" y="6630421"/>
            <a:ext cx="11464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Rades</a:t>
            </a: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 2013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4118FA-BAD7-A66C-16D9-8BC456090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Wind-driven lake shorelines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8246467-21FE-9C46-A364-86C8D80B44D5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F53FC8-E8C9-5B80-1FCE-0930F663B09A}"/>
              </a:ext>
            </a:extLst>
          </p:cNvPr>
          <p:cNvCxnSpPr/>
          <p:nvPr/>
        </p:nvCxnSpPr>
        <p:spPr>
          <a:xfrm flipH="1">
            <a:off x="612396" y="1837189"/>
            <a:ext cx="5620624" cy="67112"/>
          </a:xfrm>
          <a:prstGeom prst="line">
            <a:avLst/>
          </a:prstGeom>
          <a:ln w="95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413754" y="1904301"/>
            <a:ext cx="5183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Wave-cut bench – wave erosion = past lake level</a:t>
            </a:r>
          </a:p>
        </p:txBody>
      </p:sp>
    </p:spTree>
    <p:extLst>
      <p:ext uri="{BB962C8B-B14F-4D97-AF65-F5344CB8AC3E}">
        <p14:creationId xmlns:p14="http://schemas.microsoft.com/office/powerpoint/2010/main" val="88302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sandy beach with a body of water in the background&#10;&#10;Description automatically generated with low confidence">
            <a:extLst>
              <a:ext uri="{FF2B5EF4-FFF2-40B4-BE49-F238E27FC236}">
                <a16:creationId xmlns:a16="http://schemas.microsoft.com/office/drawing/2014/main" id="{6409533A-D729-1D02-EF30-8DA1537FC6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17359D6-7E3B-1E44-F145-BFA7ADD65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chemeClr val="bg1"/>
                </a:solidFill>
                <a:cs typeface="Arial" panose="020B0604020202020204" pitchFamily="34" charset="0"/>
              </a:rPr>
              <a:t>Wind-driven lake shorelines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589A647-0309-75E8-51E5-FBE1FEA07B0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erson standing on a beach&#10;&#10;Description automatically generated with medium confidence">
            <a:extLst>
              <a:ext uri="{FF2B5EF4-FFF2-40B4-BE49-F238E27FC236}">
                <a16:creationId xmlns:a16="http://schemas.microsoft.com/office/drawing/2014/main" id="{9A74DEB8-1C3B-80F6-87B0-C2B70CC152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495" y="3833773"/>
            <a:ext cx="4728114" cy="2826631"/>
          </a:xfrm>
          <a:prstGeom prst="rect">
            <a:avLst/>
          </a:prstGeom>
        </p:spPr>
      </p:pic>
      <p:pic>
        <p:nvPicPr>
          <p:cNvPr id="13" name="Picture 12" descr="A group of animals on a beach&#10;&#10;Description automatically generated with medium confidence">
            <a:extLst>
              <a:ext uri="{FF2B5EF4-FFF2-40B4-BE49-F238E27FC236}">
                <a16:creationId xmlns:a16="http://schemas.microsoft.com/office/drawing/2014/main" id="{1FC779F5-687E-4E2E-2003-68E142C71E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5217" y="3816537"/>
            <a:ext cx="3660498" cy="28438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7175" y="3962401"/>
            <a:ext cx="2817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Wave-generated beaches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88307" y="2761353"/>
            <a:ext cx="42807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.. and beach ridges = past lake level under different hydrological conditions...</a:t>
            </a:r>
          </a:p>
        </p:txBody>
      </p:sp>
    </p:spTree>
    <p:extLst>
      <p:ext uri="{BB962C8B-B14F-4D97-AF65-F5344CB8AC3E}">
        <p14:creationId xmlns:p14="http://schemas.microsoft.com/office/powerpoint/2010/main" val="301117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71B59CD-1F56-9B9C-C515-7E9538E01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6482EA-A16A-AC8A-8342-579C31A07A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70" y="4669277"/>
            <a:ext cx="2660118" cy="201051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7097" y="804874"/>
            <a:ext cx="439131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“Water-level of lakes will rise/fall in the near future: what will be the impact on their shorelines and on hydrodynamics?“ </a:t>
            </a:r>
            <a:r>
              <a:rPr lang="en-US" sz="1400" dirty="0"/>
              <a:t>(</a:t>
            </a:r>
            <a:r>
              <a:rPr lang="en-US" sz="1400" dirty="0" err="1"/>
              <a:t>Prange</a:t>
            </a:r>
            <a:r>
              <a:rPr lang="en-US" sz="1400" dirty="0"/>
              <a:t> et al. 2020: The other side of sea level)</a:t>
            </a:r>
            <a:endParaRPr lang="en-US" dirty="0"/>
          </a:p>
          <a:p>
            <a:endParaRPr lang="de-DE" sz="1400" dirty="0">
              <a:highlight>
                <a:srgbClr val="FFFF00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696952-C662-A55E-CBB3-90C2209F93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level variability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857671B-92AA-BA56-CA5F-64AFE8FED9E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35" t="1799" r="1959" b="10268"/>
          <a:stretch/>
        </p:blipFill>
        <p:spPr>
          <a:xfrm>
            <a:off x="5038822" y="235130"/>
            <a:ext cx="3229583" cy="314476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99F3130-741F-6A06-C6B0-0C85F5C2D348}"/>
              </a:ext>
            </a:extLst>
          </p:cNvPr>
          <p:cNvSpPr txBox="1"/>
          <p:nvPr/>
        </p:nvSpPr>
        <p:spPr>
          <a:xfrm>
            <a:off x="6083918" y="2804216"/>
            <a:ext cx="1358064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AU" sz="1400" dirty="0"/>
              <a:t>1960 shoreline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3F290C2-5C08-B2F7-3530-8088C55E94EF}"/>
              </a:ext>
            </a:extLst>
          </p:cNvPr>
          <p:cNvCxnSpPr>
            <a:cxnSpLocks/>
          </p:cNvCxnSpPr>
          <p:nvPr/>
        </p:nvCxnSpPr>
        <p:spPr>
          <a:xfrm>
            <a:off x="5413806" y="2905987"/>
            <a:ext cx="648685" cy="61555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284496" y="1284673"/>
            <a:ext cx="25928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Changing hydrology: climate vs humans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6943" y="4669277"/>
            <a:ext cx="2451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Deflation from dry lake (Lake Chad)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54223" y="4198049"/>
            <a:ext cx="1826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Past lake floor...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7193" y="3618404"/>
            <a:ext cx="4494606" cy="3061385"/>
          </a:xfrm>
          <a:prstGeom prst="rect">
            <a:avLst/>
          </a:prstGeom>
        </p:spPr>
      </p:pic>
      <p:sp>
        <p:nvSpPr>
          <p:cNvPr id="10" name="Freeform 9"/>
          <p:cNvSpPr/>
          <p:nvPr/>
        </p:nvSpPr>
        <p:spPr>
          <a:xfrm>
            <a:off x="2610280" y="4595749"/>
            <a:ext cx="460443" cy="830093"/>
          </a:xfrm>
          <a:custGeom>
            <a:avLst/>
            <a:gdLst>
              <a:gd name="connsiteX0" fmla="*/ 460443 w 460443"/>
              <a:gd name="connsiteY0" fmla="*/ 0 h 830093"/>
              <a:gd name="connsiteX1" fmla="*/ 382622 w 460443"/>
              <a:gd name="connsiteY1" fmla="*/ 505838 h 830093"/>
              <a:gd name="connsiteX2" fmla="*/ 0 w 460443"/>
              <a:gd name="connsiteY2" fmla="*/ 830093 h 830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0443" h="830093">
                <a:moveTo>
                  <a:pt x="460443" y="0"/>
                </a:moveTo>
                <a:cubicBezTo>
                  <a:pt x="459902" y="183744"/>
                  <a:pt x="459362" y="367489"/>
                  <a:pt x="382622" y="505838"/>
                </a:cubicBezTo>
                <a:cubicBezTo>
                  <a:pt x="305882" y="644187"/>
                  <a:pt x="152941" y="737140"/>
                  <a:pt x="0" y="830093"/>
                </a:cubicBezTo>
              </a:path>
            </a:pathLst>
          </a:custGeom>
          <a:noFill/>
          <a:ln>
            <a:solidFill>
              <a:srgbClr val="002060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tangle 19"/>
          <p:cNvSpPr/>
          <p:nvPr/>
        </p:nvSpPr>
        <p:spPr>
          <a:xfrm>
            <a:off x="4422843" y="5425842"/>
            <a:ext cx="975751" cy="92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Box 20"/>
          <p:cNvSpPr txBox="1"/>
          <p:nvPr/>
        </p:nvSpPr>
        <p:spPr>
          <a:xfrm>
            <a:off x="4149356" y="4992442"/>
            <a:ext cx="2707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Lake area, depth and volume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42764" y="5678970"/>
            <a:ext cx="30611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Hydrology AND bathymetry control lake level and area change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32570" y="2179190"/>
            <a:ext cx="4380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Mainly effective in closed lake basins! </a:t>
            </a:r>
          </a:p>
        </p:txBody>
      </p:sp>
    </p:spTree>
    <p:extLst>
      <p:ext uri="{BB962C8B-B14F-4D97-AF65-F5344CB8AC3E}">
        <p14:creationId xmlns:p14="http://schemas.microsoft.com/office/powerpoint/2010/main" val="36726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7693" y="4005246"/>
            <a:ext cx="4365643" cy="25962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7693" y="1453863"/>
            <a:ext cx="4365643" cy="24436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696952-C662-A55E-CBB3-90C2209F93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level variability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857671B-92AA-BA56-CA5F-64AFE8FED9E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65619" y="699835"/>
            <a:ext cx="4987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Reconstrucing lake area (level) variability via sequence stratigraphy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1780" y="3528217"/>
            <a:ext cx="2668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Lake Tatarenda (Bolivia)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957" y="136546"/>
            <a:ext cx="3900144" cy="64649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211313" y="3100426"/>
            <a:ext cx="2894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Mud = deep lake (suspension)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11313" y="1846282"/>
            <a:ext cx="2493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Sand = shoreline (wave dynamics)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52909" y="5787237"/>
            <a:ext cx="2894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Current shoreline = sandy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84112" y="4123808"/>
            <a:ext cx="3311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Dead trees = lake expansion (recent lake level rise)</a:t>
            </a:r>
          </a:p>
        </p:txBody>
      </p:sp>
      <p:sp>
        <p:nvSpPr>
          <p:cNvPr id="15" name="Oval 14"/>
          <p:cNvSpPr/>
          <p:nvPr/>
        </p:nvSpPr>
        <p:spPr>
          <a:xfrm>
            <a:off x="3592749" y="2885872"/>
            <a:ext cx="188068" cy="16861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Straight Connector 16"/>
          <p:cNvCxnSpPr>
            <a:stCxn id="15" idx="7"/>
          </p:cNvCxnSpPr>
          <p:nvPr/>
        </p:nvCxnSpPr>
        <p:spPr>
          <a:xfrm flipV="1">
            <a:off x="3753275" y="2431915"/>
            <a:ext cx="1162883" cy="478650"/>
          </a:xfrm>
          <a:prstGeom prst="line">
            <a:avLst/>
          </a:prstGeom>
          <a:ln w="95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585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8438" y="764704"/>
            <a:ext cx="377909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Due to thermodynamic activity of the water for any given set of pressure and temperature conditions an increase in dissolved ions reduces of the ability of the water to evaporate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2937" y="2634924"/>
            <a:ext cx="4103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Zonation of the evaporates by solubility (vertical and horizontal)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57" y="3596791"/>
            <a:ext cx="5656237" cy="28856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219" y="764704"/>
            <a:ext cx="4455865" cy="26238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6A35D0-076D-87C1-B386-82B3A8658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hydrological change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0A6A16B-6B2D-3791-5817-A31DC8C662F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8E8A79A-C2DC-6615-8645-C5A5D81C1BC5}"/>
              </a:ext>
            </a:extLst>
          </p:cNvPr>
          <p:cNvSpPr txBox="1"/>
          <p:nvPr/>
        </p:nvSpPr>
        <p:spPr>
          <a:xfrm>
            <a:off x="6108494" y="3620140"/>
            <a:ext cx="312699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“Grains in </a:t>
            </a:r>
            <a:r>
              <a:rPr lang="en-A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siliclastic</a:t>
            </a:r>
            <a:r>
              <a:rPr lang="en-A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sediments indicate sediment provenance, grains in a carbonate setting indicate biological </a:t>
            </a:r>
            <a:r>
              <a:rPr lang="en-AU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parentage, mineralogy and texture in an </a:t>
            </a:r>
            <a:r>
              <a:rPr lang="en-AU" i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evaporite</a:t>
            </a:r>
            <a:r>
              <a:rPr lang="en-AU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indicate the nature of the </a:t>
            </a:r>
            <a:r>
              <a:rPr lang="en-AU" i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hydrology</a:t>
            </a:r>
            <a:r>
              <a:rPr lang="en-AU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that </a:t>
            </a:r>
            <a:r>
              <a:rPr lang="en-A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created them.”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25EFBC-3C48-CF41-1BD1-4A7CCFD5CF0F}"/>
              </a:ext>
            </a:extLst>
          </p:cNvPr>
          <p:cNvSpPr txBox="1"/>
          <p:nvPr/>
        </p:nvSpPr>
        <p:spPr>
          <a:xfrm>
            <a:off x="5805182" y="2969229"/>
            <a:ext cx="2944536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AU" sz="1600" dirty="0">
                <a:solidFill>
                  <a:srgbClr val="002060"/>
                </a:solidFill>
                <a:cs typeface="Arial" pitchFamily="34" charset="0"/>
              </a:rPr>
              <a:t>Hydrology = depositional style</a:t>
            </a:r>
          </a:p>
        </p:txBody>
      </p:sp>
    </p:spTree>
    <p:extLst>
      <p:ext uri="{BB962C8B-B14F-4D97-AF65-F5344CB8AC3E}">
        <p14:creationId xmlns:p14="http://schemas.microsoft.com/office/powerpoint/2010/main" val="218748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62" y="2318526"/>
            <a:ext cx="7531863" cy="4539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7672122" y="6611779"/>
            <a:ext cx="14718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AU" sz="1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Shaw and Bryant 2011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2D8E03-7863-BB68-543C-619E42A89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sedimentary environments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C8CC4FB-1250-9437-A13F-609500B381C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FA947CEB-85B3-CBA4-55D4-F3F800FF43D7}"/>
              </a:ext>
            </a:extLst>
          </p:cNvPr>
          <p:cNvSpPr/>
          <p:nvPr/>
        </p:nvSpPr>
        <p:spPr>
          <a:xfrm>
            <a:off x="95253" y="706366"/>
            <a:ext cx="27776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Playa lake classification based on </a:t>
            </a:r>
            <a:r>
              <a:rPr lang="en-A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groundwater–surface water </a:t>
            </a:r>
            <a:r>
              <a:rPr lang="en-A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interaction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A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E174ED-5428-CBFD-2F23-D88DA93FCA74}"/>
              </a:ext>
            </a:extLst>
          </p:cNvPr>
          <p:cNvSpPr/>
          <p:nvPr/>
        </p:nvSpPr>
        <p:spPr>
          <a:xfrm>
            <a:off x="3287949" y="746981"/>
            <a:ext cx="57587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Evaporative concentration controlled by  (</a:t>
            </a:r>
            <a:r>
              <a:rPr lang="en-GB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evaporation rate and (ii) groundwater salinity  (density), (iii) hydraulic conductivity of aquifer and (iv)the depth of the </a:t>
            </a:r>
            <a:r>
              <a:rPr lang="en-GB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porewater</a:t>
            </a:r>
            <a:r>
              <a:rPr lang="en-GB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zone</a:t>
            </a:r>
          </a:p>
        </p:txBody>
      </p:sp>
      <p:sp>
        <p:nvSpPr>
          <p:cNvPr id="12" name="Freeform 11"/>
          <p:cNvSpPr/>
          <p:nvPr/>
        </p:nvSpPr>
        <p:spPr>
          <a:xfrm>
            <a:off x="2321922" y="1822315"/>
            <a:ext cx="1037617" cy="853028"/>
          </a:xfrm>
          <a:custGeom>
            <a:avLst/>
            <a:gdLst>
              <a:gd name="connsiteX0" fmla="*/ 0 w 1037617"/>
              <a:gd name="connsiteY0" fmla="*/ 0 h 726332"/>
              <a:gd name="connsiteX1" fmla="*/ 590145 w 1037617"/>
              <a:gd name="connsiteY1" fmla="*/ 194553 h 726332"/>
              <a:gd name="connsiteX2" fmla="*/ 1037617 w 1037617"/>
              <a:gd name="connsiteY2" fmla="*/ 726332 h 726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37617" h="726332">
                <a:moveTo>
                  <a:pt x="0" y="0"/>
                </a:moveTo>
                <a:cubicBezTo>
                  <a:pt x="208604" y="36749"/>
                  <a:pt x="417209" y="73498"/>
                  <a:pt x="590145" y="194553"/>
                </a:cubicBezTo>
                <a:cubicBezTo>
                  <a:pt x="763081" y="315608"/>
                  <a:pt x="900349" y="520970"/>
                  <a:pt x="1037617" y="726332"/>
                </a:cubicBezTo>
              </a:path>
            </a:pathLst>
          </a:custGeom>
          <a:noFill/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812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47664" y="6237312"/>
            <a:ext cx="6480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Spatial variation – depositional sub-environments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95536" y="1196752"/>
            <a:ext cx="8136904" cy="5049271"/>
            <a:chOff x="395536" y="1196752"/>
            <a:chExt cx="8136904" cy="5049271"/>
          </a:xfrm>
        </p:grpSpPr>
        <p:pic>
          <p:nvPicPr>
            <p:cNvPr id="29697" name="Picture 1" descr="C:\Users\henne\Desktop\Untitled-1.tif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196752"/>
              <a:ext cx="8136904" cy="4769026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1475656" y="5013176"/>
              <a:ext cx="4587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3200" dirty="0">
                  <a:solidFill>
                    <a:srgbClr val="002060"/>
                  </a:solidFill>
                  <a:latin typeface="Arial Black" pitchFamily="34" charset="0"/>
                </a:rPr>
                <a:t>1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483768" y="5157192"/>
              <a:ext cx="4587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3200" dirty="0">
                  <a:solidFill>
                    <a:srgbClr val="002060"/>
                  </a:solidFill>
                  <a:latin typeface="Arial Black" pitchFamily="34" charset="0"/>
                </a:rPr>
                <a:t>2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28384" y="2132856"/>
              <a:ext cx="4587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3200" dirty="0">
                  <a:solidFill>
                    <a:srgbClr val="002060"/>
                  </a:solidFill>
                  <a:latin typeface="Arial Black" pitchFamily="34" charset="0"/>
                </a:rPr>
                <a:t>3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76056" y="5661248"/>
              <a:ext cx="4587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3200" dirty="0">
                  <a:solidFill>
                    <a:srgbClr val="002060"/>
                  </a:solidFill>
                  <a:latin typeface="Arial Black" pitchFamily="34" charset="0"/>
                </a:rPr>
                <a:t>5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172400" y="42210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3200" dirty="0">
                <a:solidFill>
                  <a:srgbClr val="002060"/>
                </a:solidFill>
                <a:latin typeface="Arial Black" pitchFamily="34" charset="0"/>
              </a:rPr>
              <a:t>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1CFD86-D8EE-05E7-24A2-8DEF63D1BF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 sedimentary environments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550C31-7299-8A07-0223-BAC62BE8D97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601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ropbox\Photos\Australia\Central Australia\07-2012 Lower Cooper\JHM central oz photos_07.12\DSCN2112.JPG">
            <a:extLst>
              <a:ext uri="{FF2B5EF4-FFF2-40B4-BE49-F238E27FC236}">
                <a16:creationId xmlns:a16="http://schemas.microsoft.com/office/drawing/2014/main" id="{5DB0673A-7E28-2AEA-0375-2C05AE786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2967" cy="6858000"/>
          </a:xfrm>
          <a:prstGeom prst="rect">
            <a:avLst/>
          </a:prstGeom>
          <a:noFill/>
        </p:spPr>
      </p:pic>
      <p:pic>
        <p:nvPicPr>
          <p:cNvPr id="2" name="Picture 1" descr="D:\Dropbox\Photos\Australia\Flinders Ranges\07-2013 Flinders Ranges, Callabonna and Frome\Henne\Callabonna 2013\DSCN3749.JPG">
            <a:extLst>
              <a:ext uri="{FF2B5EF4-FFF2-40B4-BE49-F238E27FC236}">
                <a16:creationId xmlns:a16="http://schemas.microsoft.com/office/drawing/2014/main" id="{903E993D-F84A-B7F6-4BBE-19D3D22B98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82601" y="3429000"/>
            <a:ext cx="4017073" cy="3177702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F79B60-9147-2F2A-864F-4ACEF902C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Playa sedimentary environments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9DD1B72-E29F-E427-9C3E-9ABFADF4B9AD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378066AF-131A-FB33-3B01-EF66DB46CE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3712" y="1196597"/>
            <a:ext cx="3671771" cy="2753828"/>
          </a:xfrm>
          <a:prstGeom prst="rect">
            <a:avLst/>
          </a:prstGeom>
        </p:spPr>
      </p:pic>
      <p:pic>
        <p:nvPicPr>
          <p:cNvPr id="9" name="Picture 8" descr="D:\Dropbox\Photos\Australia\Flinders Ranges\07-2013 Flinders Ranges, Callabonna and Frome\Henne\Callabonna 2013\DSCN3771.JPG">
            <a:extLst>
              <a:ext uri="{FF2B5EF4-FFF2-40B4-BE49-F238E27FC236}">
                <a16:creationId xmlns:a16="http://schemas.microsoft.com/office/drawing/2014/main" id="{21D20FCE-934A-4B75-8C4F-14A7B713CE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6255230" y="3831620"/>
            <a:ext cx="3817218" cy="1697278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386" y="4594771"/>
            <a:ext cx="2753829" cy="1994097"/>
          </a:xfrm>
          <a:prstGeom prst="rect">
            <a:avLst/>
          </a:prstGeom>
        </p:spPr>
      </p:pic>
      <p:pic>
        <p:nvPicPr>
          <p:cNvPr id="11" name="Picture 4" descr="D:\Dropbox\Photos\Australia\Central Australia\07-2012 Lower Cooper\JHM central oz photos_07.12\DSCN211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84348" y="750290"/>
            <a:ext cx="2501625" cy="2541661"/>
          </a:xfrm>
          <a:prstGeom prst="rect">
            <a:avLst/>
          </a:prstGeom>
          <a:noFill/>
        </p:spPr>
      </p:pic>
      <p:pic>
        <p:nvPicPr>
          <p:cNvPr id="13" name="Picture 1" descr="D:\Dropbox\Photos\Australia\Central Australia\06-2012 Frome and Callabonna\Matze Fotos\IMGP4879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91373" y="750290"/>
            <a:ext cx="3121105" cy="18632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9113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F8F0BFB-E1AE-D6C0-6DEA-DE3C1757B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D12FEA4-72EB-5FEA-853E-7E9960CEDCE2}"/>
              </a:ext>
            </a:extLst>
          </p:cNvPr>
          <p:cNvSpPr/>
          <p:nvPr/>
        </p:nvSpPr>
        <p:spPr>
          <a:xfrm>
            <a:off x="260664" y="5416680"/>
            <a:ext cx="239516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Temporal variation – seasonal to long-term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B7EE92-9815-06B4-3F49-6E449993E4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6"/>
          <a:stretch/>
        </p:blipFill>
        <p:spPr bwMode="auto">
          <a:xfrm>
            <a:off x="198439" y="684680"/>
            <a:ext cx="4854568" cy="1534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A5C010-66F8-0FAF-1FDC-2364A49F6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Playa lake dynamics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8737283-49E3-D676-A483-438BDB238D6D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3">
            <a:extLst>
              <a:ext uri="{FF2B5EF4-FFF2-40B4-BE49-F238E27FC236}">
                <a16:creationId xmlns:a16="http://schemas.microsoft.com/office/drawing/2014/main" id="{C47F3646-D606-8E51-5D34-527EC2D2B2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0836" y="2305563"/>
            <a:ext cx="4669049" cy="1402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0DAAFAF-DBA9-4CB9-946E-0D8AE2823D15}"/>
              </a:ext>
            </a:extLst>
          </p:cNvPr>
          <p:cNvSpPr txBox="1"/>
          <p:nvPr/>
        </p:nvSpPr>
        <p:spPr>
          <a:xfrm>
            <a:off x="3724336" y="1782852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Flooding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FC3C1E-A1E1-05AE-6E28-823F36FF820D}"/>
              </a:ext>
            </a:extLst>
          </p:cNvPr>
          <p:cNvSpPr txBox="1"/>
          <p:nvPr/>
        </p:nvSpPr>
        <p:spPr>
          <a:xfrm>
            <a:off x="3729037" y="3059823"/>
            <a:ext cx="2130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Evaporative concentration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792F574B-022E-6BF6-A49A-ADF44C18DB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7" t="19147"/>
          <a:stretch/>
        </p:blipFill>
        <p:spPr bwMode="auto">
          <a:xfrm>
            <a:off x="2060753" y="3794901"/>
            <a:ext cx="4396690" cy="1385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2DEFD3-538D-F766-2843-054C0E32E20B}"/>
              </a:ext>
            </a:extLst>
          </p:cNvPr>
          <p:cNvSpPr txBox="1"/>
          <p:nvPr/>
        </p:nvSpPr>
        <p:spPr>
          <a:xfrm>
            <a:off x="5699407" y="4487759"/>
            <a:ext cx="967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Brine pool</a:t>
            </a:r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2B4F5B06-9A53-56AC-1B08-198C9EDD40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0" t="16787"/>
          <a:stretch/>
        </p:blipFill>
        <p:spPr bwMode="auto">
          <a:xfrm>
            <a:off x="3424074" y="5257417"/>
            <a:ext cx="3689917" cy="1522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51A16F8-16C4-0E7E-29B3-A57863DAEB41}"/>
              </a:ext>
            </a:extLst>
          </p:cNvPr>
          <p:cNvSpPr txBox="1"/>
          <p:nvPr/>
        </p:nvSpPr>
        <p:spPr>
          <a:xfrm>
            <a:off x="3424074" y="6410824"/>
            <a:ext cx="1603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Desiccation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8020" y="109209"/>
            <a:ext cx="3328457" cy="254968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536987" y="1807429"/>
            <a:ext cx="2308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Flood waters entering Lake Eyre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49957" y="2768103"/>
            <a:ext cx="2386520" cy="241349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666688" y="4440249"/>
            <a:ext cx="2308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Shallow water in Lake Frome</a:t>
            </a:r>
          </a:p>
        </p:txBody>
      </p:sp>
    </p:spTree>
    <p:extLst>
      <p:ext uri="{BB962C8B-B14F-4D97-AF65-F5344CB8AC3E}">
        <p14:creationId xmlns:p14="http://schemas.microsoft.com/office/powerpoint/2010/main" val="170104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138" y="-2"/>
            <a:ext cx="9146138" cy="6858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8F4F03-FB83-36CB-B6CE-4266D3EED4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Playa lake levels…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B20E7BA-9A44-E141-0FFB-84090D75A74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295828" y="1455702"/>
            <a:ext cx="286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bg1"/>
                </a:solidFill>
              </a:rPr>
              <a:t>Lake Eyre – spit on Hunt Peninsula in 2014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99926" y="3557734"/>
            <a:ext cx="4344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002060"/>
                </a:solidFill>
              </a:rPr>
              <a:t>Active beaches  and longshore drift during floods / fillings</a:t>
            </a:r>
          </a:p>
        </p:txBody>
      </p:sp>
      <p:pic>
        <p:nvPicPr>
          <p:cNvPr id="17" name="Picture 16" descr="A plane flying in the air&#10;&#10;Description automatically generated">
            <a:extLst>
              <a:ext uri="{FF2B5EF4-FFF2-40B4-BE49-F238E27FC236}">
                <a16:creationId xmlns:a16="http://schemas.microsoft.com/office/drawing/2014/main" id="{9A7BF9CA-56D5-427B-9098-1DF20E4C68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5623" y="3929975"/>
            <a:ext cx="2557448" cy="271249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458075" y="667394"/>
            <a:ext cx="2016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2009-2011 spit progradation</a:t>
            </a:r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6258128" y="817123"/>
            <a:ext cx="940340" cy="8667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4727644" y="1347085"/>
            <a:ext cx="2730431" cy="18926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072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3342" cy="6858002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B20E7BA-9A44-E141-0FFB-84090D75A74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318049" y="3504446"/>
            <a:ext cx="3488987" cy="3145276"/>
            <a:chOff x="673368" y="1498059"/>
            <a:chExt cx="3488987" cy="3145276"/>
          </a:xfrm>
        </p:grpSpPr>
        <p:sp>
          <p:nvSpPr>
            <p:cNvPr id="9" name="Rectangle 8"/>
            <p:cNvSpPr/>
            <p:nvPr/>
          </p:nvSpPr>
          <p:spPr>
            <a:xfrm>
              <a:off x="673368" y="1498059"/>
              <a:ext cx="3488987" cy="31452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59BB5A6-AEE6-62E7-A2DD-B3C60A7FC1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51869" y="1630324"/>
              <a:ext cx="3190673" cy="2880747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751869" y="4153710"/>
              <a:ext cx="503679" cy="4896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295828" y="1455702"/>
            <a:ext cx="286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bg1"/>
                </a:solidFill>
              </a:rPr>
              <a:t>Lake Eyre – spit on Hunt Peninsula in 2014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99926" y="3557734"/>
            <a:ext cx="4344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002060"/>
                </a:solidFill>
              </a:rPr>
              <a:t>Active beaches  and longshore drift during floods / fillings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99926" y="4899534"/>
            <a:ext cx="492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002060"/>
                </a:solidFill>
              </a:rPr>
              <a:t>Lake level reconstruction...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31331" y="5361199"/>
            <a:ext cx="492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002060"/>
                </a:solidFill>
              </a:rPr>
              <a:t>Flood record ??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76378" y="4253203"/>
            <a:ext cx="4921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002060"/>
                </a:solidFill>
              </a:rPr>
              <a:t>Barriers = physical processes analgous to coastal environments</a:t>
            </a:r>
          </a:p>
        </p:txBody>
      </p:sp>
      <p:sp>
        <p:nvSpPr>
          <p:cNvPr id="3" name="Rectangle 2"/>
          <p:cNvSpPr/>
          <p:nvPr/>
        </p:nvSpPr>
        <p:spPr>
          <a:xfrm>
            <a:off x="4331331" y="5790765"/>
            <a:ext cx="45459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002060"/>
                </a:solidFill>
              </a:rPr>
              <a:t>Frequency and magnitude; rate of water rise and fall &amp; sediment supply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28F4F03-FB83-36CB-B6CE-4266D3EED4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Playa lake levels…</a:t>
            </a:r>
          </a:p>
        </p:txBody>
      </p:sp>
    </p:spTree>
    <p:extLst>
      <p:ext uri="{BB962C8B-B14F-4D97-AF65-F5344CB8AC3E}">
        <p14:creationId xmlns:p14="http://schemas.microsoft.com/office/powerpoint/2010/main" val="160514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28F4F03-FB83-36CB-B6CE-4266D3EED4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Lakes in the landscape…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B20E7BA-9A44-E141-0FFB-84090D75A74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934C52A-5E3B-7E57-B0C8-047CB7FE1184}"/>
              </a:ext>
            </a:extLst>
          </p:cNvPr>
          <p:cNvSpPr txBox="1"/>
          <p:nvPr/>
        </p:nvSpPr>
        <p:spPr>
          <a:xfrm>
            <a:off x="385893" y="875117"/>
            <a:ext cx="801987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sz="2400" dirty="0"/>
              <a:t>Lake basins form from diverse processes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sz="2400" dirty="0"/>
              <a:t>Hydrologically open and closed lakes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sz="2400" dirty="0"/>
              <a:t>Wind-driven lakes dominated by currents and longshore drift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sz="2400" dirty="0"/>
              <a:t>Depth and bathymetry important for hydrological sensitivity and lake level change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sz="2400" dirty="0"/>
              <a:t>Wave energy and frequency / magnitude of lake level change is main difference from marine settings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sz="2400" dirty="0"/>
              <a:t>Salt concentrates in hydrologically closed lakes 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sz="2400" dirty="0"/>
              <a:t>Lake sediments and shorelines are important archives for climate reconstruction</a:t>
            </a:r>
          </a:p>
        </p:txBody>
      </p:sp>
    </p:spTree>
    <p:extLst>
      <p:ext uri="{BB962C8B-B14F-4D97-AF65-F5344CB8AC3E}">
        <p14:creationId xmlns:p14="http://schemas.microsoft.com/office/powerpoint/2010/main" val="21291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4">
      <a:dk1>
        <a:srgbClr val="002060"/>
      </a:dk1>
      <a:lt1>
        <a:sysClr val="window" lastClr="FFFFFF"/>
      </a:lt1>
      <a:dk2>
        <a:srgbClr val="002060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</TotalTime>
  <Words>1715</Words>
  <Application>Microsoft Office PowerPoint</Application>
  <PresentationFormat>On-screen Show (4:3)</PresentationFormat>
  <Paragraphs>243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Arial-BoldItalicMT</vt:lpstr>
      <vt:lpstr>Arial-ItalicMT</vt:lpstr>
      <vt:lpstr>ArialMT</vt:lpstr>
      <vt:lpstr>Arial</vt:lpstr>
      <vt:lpstr>Arial Black</vt:lpstr>
      <vt:lpstr>Calibri</vt:lpstr>
      <vt:lpstr>Comic Sans MS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Alissa Flatley</dc:creator>
  <cp:lastModifiedBy>Alissa Flatley</cp:lastModifiedBy>
  <cp:revision>58</cp:revision>
  <cp:lastPrinted>2023-04-21T06:27:02Z</cp:lastPrinted>
  <dcterms:created xsi:type="dcterms:W3CDTF">2022-04-08T11:25:55Z</dcterms:created>
  <dcterms:modified xsi:type="dcterms:W3CDTF">2024-02-10T21:59:33Z</dcterms:modified>
</cp:coreProperties>
</file>