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2"/>
  </p:notesMasterIdLst>
  <p:sldIdLst>
    <p:sldId id="719" r:id="rId24"/>
    <p:sldId id="301" r:id="rId25"/>
    <p:sldId id="302" r:id="rId26"/>
    <p:sldId id="739" r:id="rId27"/>
    <p:sldId id="740" r:id="rId28"/>
    <p:sldId id="753" r:id="rId29"/>
    <p:sldId id="360" r:id="rId30"/>
    <p:sldId id="742" r:id="rId31"/>
    <p:sldId id="743" r:id="rId32"/>
    <p:sldId id="356" r:id="rId33"/>
    <p:sldId id="744" r:id="rId34"/>
    <p:sldId id="745" r:id="rId35"/>
    <p:sldId id="361" r:id="rId36"/>
    <p:sldId id="359" r:id="rId37"/>
    <p:sldId id="759" r:id="rId38"/>
    <p:sldId id="746" r:id="rId39"/>
    <p:sldId id="362" r:id="rId40"/>
    <p:sldId id="721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973080-B157-4519-B0CC-8401048C5785}" v="1" dt="2023-02-06T11:33:33.2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82"/>
    <p:restoredTop sz="77253"/>
  </p:normalViewPr>
  <p:slideViewPr>
    <p:cSldViewPr snapToGrid="0">
      <p:cViewPr varScale="1">
        <p:scale>
          <a:sx n="78" d="100"/>
          <a:sy n="78" d="100"/>
        </p:scale>
        <p:origin x="777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notesMaster" Target="notesMasters/notesMaster1.xml"/><Relationship Id="rId47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tableStyles" Target="tableStyle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61973080-B157-4519-B0CC-8401048C5785}"/>
    <pc:docChg chg="custSel delSld modSld">
      <pc:chgData name="Stalin Jacob Wilson Packia Dhas" userId="050d7d71-3621-4503-95e8-1c9a9d962492" providerId="ADAL" clId="{61973080-B157-4519-B0CC-8401048C5785}" dt="2023-02-06T11:34:17.891" v="98"/>
      <pc:docMkLst>
        <pc:docMk/>
      </pc:docMkLst>
      <pc:sldChg chg="del">
        <pc:chgData name="Stalin Jacob Wilson Packia Dhas" userId="050d7d71-3621-4503-95e8-1c9a9d962492" providerId="ADAL" clId="{61973080-B157-4519-B0CC-8401048C5785}" dt="2023-02-06T11:32:55.775" v="36" actId="47"/>
        <pc:sldMkLst>
          <pc:docMk/>
          <pc:sldMk cId="2810001158" sldId="258"/>
        </pc:sldMkLst>
      </pc:sldChg>
      <pc:sldChg chg="del">
        <pc:chgData name="Stalin Jacob Wilson Packia Dhas" userId="050d7d71-3621-4503-95e8-1c9a9d962492" providerId="ADAL" clId="{61973080-B157-4519-B0CC-8401048C5785}" dt="2023-02-06T11:32:56.055" v="37" actId="47"/>
        <pc:sldMkLst>
          <pc:docMk/>
          <pc:sldMk cId="33987612" sldId="259"/>
        </pc:sldMkLst>
      </pc:sldChg>
      <pc:sldChg chg="del">
        <pc:chgData name="Stalin Jacob Wilson Packia Dhas" userId="050d7d71-3621-4503-95e8-1c9a9d962492" providerId="ADAL" clId="{61973080-B157-4519-B0CC-8401048C5785}" dt="2023-02-06T11:32:56.794" v="39" actId="47"/>
        <pc:sldMkLst>
          <pc:docMk/>
          <pc:sldMk cId="2357360363" sldId="261"/>
        </pc:sldMkLst>
      </pc:sldChg>
      <pc:sldChg chg="modSp mod">
        <pc:chgData name="Stalin Jacob Wilson Packia Dhas" userId="050d7d71-3621-4503-95e8-1c9a9d962492" providerId="ADAL" clId="{61973080-B157-4519-B0CC-8401048C5785}" dt="2023-02-06T11:33:24.865" v="96" actId="20577"/>
        <pc:sldMkLst>
          <pc:docMk/>
          <pc:sldMk cId="3192266062" sldId="302"/>
        </pc:sldMkLst>
        <pc:spChg chg="mod">
          <ac:chgData name="Stalin Jacob Wilson Packia Dhas" userId="050d7d71-3621-4503-95e8-1c9a9d962492" providerId="ADAL" clId="{61973080-B157-4519-B0CC-8401048C5785}" dt="2023-02-06T11:33:24.865" v="96" actId="20577"/>
          <ac:spMkLst>
            <pc:docMk/>
            <pc:sldMk cId="3192266062" sldId="302"/>
            <ac:spMk id="4" creationId="{B7C3BA83-DFFF-457C-32C5-B0990E246EC3}"/>
          </ac:spMkLst>
        </pc:spChg>
      </pc:sldChg>
      <pc:sldChg chg="del">
        <pc:chgData name="Stalin Jacob Wilson Packia Dhas" userId="050d7d71-3621-4503-95e8-1c9a9d962492" providerId="ADAL" clId="{61973080-B157-4519-B0CC-8401048C5785}" dt="2023-02-06T11:32:56.433" v="38" actId="47"/>
        <pc:sldMkLst>
          <pc:docMk/>
          <pc:sldMk cId="189634352" sldId="357"/>
        </pc:sldMkLst>
      </pc:sldChg>
      <pc:sldChg chg="modSp mod">
        <pc:chgData name="Stalin Jacob Wilson Packia Dhas" userId="050d7d71-3621-4503-95e8-1c9a9d962492" providerId="ADAL" clId="{61973080-B157-4519-B0CC-8401048C5785}" dt="2023-02-06T11:32:21.643" v="33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61973080-B157-4519-B0CC-8401048C5785}" dt="2023-02-06T11:32:21.643" v="33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mod">
        <pc:chgData name="Stalin Jacob Wilson Packia Dhas" userId="050d7d71-3621-4503-95e8-1c9a9d962492" providerId="ADAL" clId="{61973080-B157-4519-B0CC-8401048C5785}" dt="2023-02-06T11:34:17.891" v="98"/>
        <pc:sldMkLst>
          <pc:docMk/>
          <pc:sldMk cId="1516469515" sldId="739"/>
        </pc:sldMkLst>
        <pc:spChg chg="mod">
          <ac:chgData name="Stalin Jacob Wilson Packia Dhas" userId="050d7d71-3621-4503-95e8-1c9a9d962492" providerId="ADAL" clId="{61973080-B157-4519-B0CC-8401048C5785}" dt="2023-02-06T11:34:12.271" v="97" actId="21"/>
          <ac:spMkLst>
            <pc:docMk/>
            <pc:sldMk cId="1516469515" sldId="739"/>
            <ac:spMk id="4" creationId="{00000000-0000-0000-0000-000000000000}"/>
          </ac:spMkLst>
        </pc:spChg>
        <pc:spChg chg="mod">
          <ac:chgData name="Stalin Jacob Wilson Packia Dhas" userId="050d7d71-3621-4503-95e8-1c9a9d962492" providerId="ADAL" clId="{61973080-B157-4519-B0CC-8401048C5785}" dt="2023-02-06T11:34:17.891" v="98"/>
          <ac:spMkLst>
            <pc:docMk/>
            <pc:sldMk cId="1516469515" sldId="739"/>
            <ac:spMk id="8" creationId="{F8BC4409-AAB7-1729-4287-B319C719371D}"/>
          </ac:spMkLst>
        </pc:spChg>
      </pc:sldChg>
      <pc:sldChg chg="del">
        <pc:chgData name="Stalin Jacob Wilson Packia Dhas" userId="050d7d71-3621-4503-95e8-1c9a9d962492" providerId="ADAL" clId="{61973080-B157-4519-B0CC-8401048C5785}" dt="2023-02-06T11:32:57.027" v="40" actId="47"/>
        <pc:sldMkLst>
          <pc:docMk/>
          <pc:sldMk cId="193481734" sldId="754"/>
        </pc:sldMkLst>
      </pc:sldChg>
      <pc:sldChg chg="del">
        <pc:chgData name="Stalin Jacob Wilson Packia Dhas" userId="050d7d71-3621-4503-95e8-1c9a9d962492" providerId="ADAL" clId="{61973080-B157-4519-B0CC-8401048C5785}" dt="2023-02-06T11:32:57.884" v="41" actId="47"/>
        <pc:sldMkLst>
          <pc:docMk/>
          <pc:sldMk cId="3482985145" sldId="755"/>
        </pc:sldMkLst>
      </pc:sldChg>
      <pc:sldChg chg="del">
        <pc:chgData name="Stalin Jacob Wilson Packia Dhas" userId="050d7d71-3621-4503-95e8-1c9a9d962492" providerId="ADAL" clId="{61973080-B157-4519-B0CC-8401048C5785}" dt="2023-02-06T11:32:58.473" v="42" actId="47"/>
        <pc:sldMkLst>
          <pc:docMk/>
          <pc:sldMk cId="4175554922" sldId="756"/>
        </pc:sldMkLst>
      </pc:sldChg>
      <pc:sldChg chg="del">
        <pc:chgData name="Stalin Jacob Wilson Packia Dhas" userId="050d7d71-3621-4503-95e8-1c9a9d962492" providerId="ADAL" clId="{61973080-B157-4519-B0CC-8401048C5785}" dt="2023-02-06T11:32:59.236" v="43" actId="47"/>
        <pc:sldMkLst>
          <pc:docMk/>
          <pc:sldMk cId="1383889055" sldId="757"/>
        </pc:sldMkLst>
      </pc:sldChg>
      <pc:sldChg chg="del">
        <pc:chgData name="Stalin Jacob Wilson Packia Dhas" userId="050d7d71-3621-4503-95e8-1c9a9d962492" providerId="ADAL" clId="{61973080-B157-4519-B0CC-8401048C5785}" dt="2023-02-06T11:33:00.989" v="46" actId="47"/>
        <pc:sldMkLst>
          <pc:docMk/>
          <pc:sldMk cId="2939902509" sldId="758"/>
        </pc:sldMkLst>
      </pc:sldChg>
      <pc:sldChg chg="del">
        <pc:chgData name="Stalin Jacob Wilson Packia Dhas" userId="050d7d71-3621-4503-95e8-1c9a9d962492" providerId="ADAL" clId="{61973080-B157-4519-B0CC-8401048C5785}" dt="2023-02-06T11:32:55.048" v="34" actId="47"/>
        <pc:sldMkLst>
          <pc:docMk/>
          <pc:sldMk cId="2063614387" sldId="760"/>
        </pc:sldMkLst>
      </pc:sldChg>
      <pc:sldChg chg="del">
        <pc:chgData name="Stalin Jacob Wilson Packia Dhas" userId="050d7d71-3621-4503-95e8-1c9a9d962492" providerId="ADAL" clId="{61973080-B157-4519-B0CC-8401048C5785}" dt="2023-02-06T11:32:55.388" v="35" actId="47"/>
        <pc:sldMkLst>
          <pc:docMk/>
          <pc:sldMk cId="765307988" sldId="761"/>
        </pc:sldMkLst>
      </pc:sldChg>
      <pc:sldChg chg="del">
        <pc:chgData name="Stalin Jacob Wilson Packia Dhas" userId="050d7d71-3621-4503-95e8-1c9a9d962492" providerId="ADAL" clId="{61973080-B157-4519-B0CC-8401048C5785}" dt="2023-02-06T11:32:59.883" v="44" actId="47"/>
        <pc:sldMkLst>
          <pc:docMk/>
          <pc:sldMk cId="3310383773" sldId="762"/>
        </pc:sldMkLst>
      </pc:sldChg>
      <pc:sldChg chg="del">
        <pc:chgData name="Stalin Jacob Wilson Packia Dhas" userId="050d7d71-3621-4503-95e8-1c9a9d962492" providerId="ADAL" clId="{61973080-B157-4519-B0CC-8401048C5785}" dt="2023-02-06T11:33:00.477" v="45" actId="47"/>
        <pc:sldMkLst>
          <pc:docMk/>
          <pc:sldMk cId="3778403690" sldId="76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Health and Safety module – coming soon on Moodle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500E925-71A4-49A1-BE09-5FAD0F060ACE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91469-2492-4721-B27F-970C9E77570A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1A161B-9F16-43C6-82D4-BC70D1C74220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AE531CF-CEF4-499F-9136-E674236FA329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3611-60CC-4D8C-A51A-F556292DBCBC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6233F75-E2E7-49AF-B4A6-52E99A6BF266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B3B00BD-17C9-4AAB-A26C-FF92B16849FA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3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6E7C072-F73D-413B-890E-817A1FC231C4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35F24-7378-445B-BA03-C9B6D56D09EA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5296755-F47B-4B5C-B631-308564EDFA11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EAC277B-B0E8-4346-B6D6-2D888972D18B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3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6712F2AC-5168-40BA-81AA-57D701E3B98F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0AF88-8737-4BAB-8B9D-65C7E26B0734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1A2F1C-5583-4BB9-ADE3-96877F2E3FFD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EA68C-44E9-40EF-8D90-E0FB2621B778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6CA11-BCAC-496C-9A65-896D25757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68623-267C-47CE-A66E-0286DB0E2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3ED06A-2BCA-4D0D-AAD1-A643EBCE38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47A092-8843-4274-B9EC-7A514B3A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95258-DC5A-4B44-A05A-8E899684FC20}" type="datetime1">
              <a:rPr lang="en-GB" smtClean="0"/>
              <a:t>06/02/2023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CC446-6659-452A-A263-E32461975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0D9FF-B056-48D2-B02A-5393221EA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B4826-1CBB-4FF5-8E83-4BABF2965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275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4AD9788-6F0B-44C5-B839-0A31E9A869A5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437D8-9C38-4B3F-BE9F-25A82CFBCB20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50DBE0-B110-4534-8028-FF299A889840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75DF130-64E8-45CE-AF5D-5B48D5C48577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3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DFA60AB-A8CB-459E-983B-900A737FB200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04-05A7-4599-8CA6-72C1AB7B27E7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FF407F-2C7F-4330-B97E-8656E88C795E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D74ABF0-FA0F-4EB5-AF4E-0BD5611EA6AE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3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B7D9215-A7F0-4060-A99C-A55E440F981A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2C1A-CD18-4982-80E5-CE0ACEA7EB1C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B3D331D-A0D9-4920-A1B1-58742C322D39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12026E3-9F68-4339-A014-2EA5F4B4C584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3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45B4AF0-C234-4FA3-8944-62641E282605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1E5A-AC5B-4089-A380-3923557C2134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D78939A-AD83-461B-ABDF-62AE99851156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C9AC311-175A-4B35-B213-EE879CED31DA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3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872353B-0B21-49CC-9966-53E4D68075F7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0E5B0-983E-4C00-BAF0-7091C0D1C328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4C1E169-91F2-4466-BFE5-40A5C2F57B97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7B90A58-03B9-410C-996D-E380A8D4400C}" type="datetime1">
              <a:rPr lang="en-GB" noProof="0" smtClean="0"/>
              <a:t>06/02/2023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3 / Electrical Engineering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45EF82B-5E88-4216-9D2C-B7B78DA7F0DA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A8199-21ED-48F7-8153-B023EAAD0FF0}" type="datetime1">
              <a:rPr lang="en-GB" smtClean="0"/>
              <a:t>06/02/2023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C2668D7-50CF-45AC-9918-6DA2C71BE44B}" type="datetime1">
              <a:rPr lang="en-GB" smtClean="0"/>
              <a:t>06/02/2023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0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00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00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30.pn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Engineering</a:t>
            </a:r>
          </a:p>
          <a:p>
            <a:r>
              <a:rPr lang="en-GB" sz="4800" dirty="0"/>
              <a:t>(ACDA5001)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- 3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6" y="-90487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80" y="1545700"/>
            <a:ext cx="9123354" cy="5230549"/>
          </a:xfrm>
        </p:spPr>
        <p:txBody>
          <a:bodyPr>
            <a:normAutofit/>
          </a:bodyPr>
          <a:lstStyle/>
          <a:p>
            <a:r>
              <a:rPr lang="en-US" sz="4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Ohm’s Law</a:t>
            </a:r>
          </a:p>
          <a:p>
            <a:r>
              <a:rPr lang="en-US" sz="4400" b="1" dirty="0">
                <a:latin typeface="+mj-lt"/>
                <a:ea typeface="+mj-ea"/>
                <a:cs typeface="+mj-cs"/>
              </a:rPr>
              <a:t>Exercises</a:t>
            </a: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IN" sz="30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3 / Electrical Engineering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r>
              <a:rPr lang="en-IN" sz="3200"/>
              <a:t>Define </a:t>
            </a:r>
            <a:r>
              <a:rPr lang="en-IN" sz="3200" dirty="0"/>
              <a:t>Ohm’s law.</a:t>
            </a:r>
          </a:p>
          <a:p>
            <a:r>
              <a:rPr lang="en-IN" sz="3200" dirty="0"/>
              <a:t>List the advantages of Ohm’s law</a:t>
            </a:r>
          </a:p>
          <a:p>
            <a:endParaRPr lang="en-IN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i="1" dirty="0"/>
              <a:t>Lecture 3 / Electrical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5173" y="69054"/>
            <a:ext cx="4331713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Ohm’s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50121"/>
            <a:ext cx="9403695" cy="4776043"/>
          </a:xfrm>
        </p:spPr>
        <p:txBody>
          <a:bodyPr>
            <a:normAutofit/>
          </a:bodyPr>
          <a:lstStyle/>
          <a:p>
            <a:endParaRPr lang="en-IN" sz="3600" dirty="0"/>
          </a:p>
          <a:p>
            <a:r>
              <a:rPr lang="en-IN" sz="3600" dirty="0"/>
              <a:t>Ohm’s law was stated by </a:t>
            </a:r>
            <a:r>
              <a:rPr lang="en-IN" sz="3600" b="1" dirty="0"/>
              <a:t>George Simon Ohm</a:t>
            </a:r>
            <a:r>
              <a:rPr lang="en-IN" sz="3600" dirty="0"/>
              <a:t>.</a:t>
            </a:r>
          </a:p>
          <a:p>
            <a:r>
              <a:rPr lang="en-IN" sz="3600" dirty="0"/>
              <a:t>Ohm’s Law Provides the relation between </a:t>
            </a:r>
            <a:r>
              <a:rPr lang="en-IN" sz="3600" b="1" dirty="0"/>
              <a:t>Voltage, Current and Resistance</a:t>
            </a:r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BC4409-AAB7-1729-4287-B319C719371D}"/>
              </a:ext>
            </a:extLst>
          </p:cNvPr>
          <p:cNvSpPr txBox="1"/>
          <p:nvPr/>
        </p:nvSpPr>
        <p:spPr>
          <a:xfrm>
            <a:off x="2783091" y="6331748"/>
            <a:ext cx="6167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Lecture 3 / Electrical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151646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3469" y="-33067"/>
            <a:ext cx="7613061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Ohm’s Law?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34905"/>
                <a:ext cx="10515600" cy="502687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dirty="0"/>
                  <a:t>Ohm’s law state that the </a:t>
                </a:r>
                <a:r>
                  <a:rPr lang="en-IN" b="1" dirty="0"/>
                  <a:t>Current</a:t>
                </a:r>
                <a:r>
                  <a:rPr lang="en-IN" dirty="0"/>
                  <a:t> </a:t>
                </a:r>
                <a:r>
                  <a:rPr lang="en-IN" b="1" dirty="0"/>
                  <a:t>through a conductor is directly proportional to the voltage across the same conductor and inversely proportional to the resistance</a:t>
                </a:r>
                <a:r>
                  <a:rPr lang="en-IN" dirty="0"/>
                  <a:t>, provided the </a:t>
                </a:r>
                <a:r>
                  <a:rPr lang="en-IN" b="1" dirty="0"/>
                  <a:t>physical properties and the temperature remains constant.</a:t>
                </a:r>
              </a:p>
              <a:p>
                <a:pPr marL="0" indent="0">
                  <a:buNone/>
                </a:pPr>
                <a:r>
                  <a:rPr lang="en-US" dirty="0"/>
                  <a:t>Ohm’s law is given by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𝜶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en-GB" b="1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𝐈</m:t>
                      </m:r>
                      <m:r>
                        <a:rPr lang="en-US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𝛂</m:t>
                      </m:r>
                      <m:f>
                        <m:fPr>
                          <m:ctrlPr>
                            <a:rPr lang="en-IN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1" i="0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b="1" i="0" smtClean="0">
                              <a:latin typeface="Cambria Math" panose="02040503050406030204" pitchFamily="18" charset="0"/>
                            </a:rPr>
                            <m:t>𝐑</m:t>
                          </m:r>
                        </m:den>
                      </m:f>
                    </m:oMath>
                  </m:oMathPara>
                </a14:m>
                <a:endParaRPr lang="en-IN" b="1" dirty="0"/>
              </a:p>
              <a:p>
                <a:pPr marL="0" indent="0">
                  <a:buNone/>
                </a:pPr>
                <a:r>
                  <a:rPr lang="en-IN" dirty="0"/>
                  <a:t>The Proportionality constant is R (Resistance), so the equation become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𝑰𝑹</m:t>
                      </m:r>
                    </m:oMath>
                  </m:oMathPara>
                </a14:m>
                <a:endParaRPr lang="en-IN" b="1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34905"/>
                <a:ext cx="10515600" cy="5026876"/>
              </a:xfrm>
              <a:blipFill>
                <a:blip r:embed="rId2"/>
                <a:stretch>
                  <a:fillRect l="-1217" t="-19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2493FE5-615F-493C-81CD-D2F929E37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62D6CCC-04B0-44A3-B848-C0F0C7AC4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49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3469" y="-33067"/>
            <a:ext cx="7613061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Ohm’s Law?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E2B0DA-FE26-441B-8506-6879EE7D1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4905"/>
            <a:ext cx="10515600" cy="50268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dirty="0"/>
              <a:t>Where,</a:t>
            </a:r>
          </a:p>
          <a:p>
            <a:pPr marL="0" indent="0">
              <a:buNone/>
            </a:pPr>
            <a:r>
              <a:rPr lang="en-IN" dirty="0"/>
              <a:t>	V – Voltage across the conductor </a:t>
            </a:r>
          </a:p>
          <a:p>
            <a:pPr marL="0" indent="0">
              <a:buNone/>
            </a:pPr>
            <a:r>
              <a:rPr lang="en-IN" dirty="0"/>
              <a:t>	I  – Current across the conductor</a:t>
            </a:r>
          </a:p>
          <a:p>
            <a:pPr marL="0" indent="0">
              <a:buNone/>
            </a:pPr>
            <a:r>
              <a:rPr lang="en-IN" dirty="0"/>
              <a:t>	R – Resistance across the conductor</a:t>
            </a:r>
          </a:p>
          <a:p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2493FE5-615F-493C-81CD-D2F929E37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62D6CCC-04B0-44A3-B848-C0F0C7AC4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7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1081F312-4E33-4ACA-ACB7-6FE89EC57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692" y="1510748"/>
            <a:ext cx="4333827" cy="4351338"/>
          </a:xfr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7D9776-3A2B-4C4D-8B86-9FA6B04C6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8FC32-DB88-4997-83ED-F9090E256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7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B64627-CB5A-4CAB-2130-DF2C8EAA9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173" y="69054"/>
            <a:ext cx="4331713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Ohm’s law</a:t>
            </a:r>
          </a:p>
        </p:txBody>
      </p:sp>
    </p:spTree>
    <p:extLst>
      <p:ext uri="{BB962C8B-B14F-4D97-AF65-F5344CB8AC3E}">
        <p14:creationId xmlns:p14="http://schemas.microsoft.com/office/powerpoint/2010/main" val="1746521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2391" y="-92054"/>
            <a:ext cx="6858221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Ohm’s Law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dirty="0"/>
                  <a:t>Using Ohm’s law, the Voltage, Current and the resistance can be calculated.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r>
                  <a:rPr lang="en-IN" dirty="0"/>
                  <a:t>Ohm’s law to calculate Voltage</a:t>
                </a:r>
              </a:p>
              <a:p>
                <a:pPr marL="0" indent="0">
                  <a:buNone/>
                </a:pPr>
                <a:r>
                  <a:rPr lang="en-IN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𝐼𝑅</m:t>
                    </m:r>
                  </m:oMath>
                </a14:m>
                <a:endParaRPr lang="en-US" b="0" dirty="0"/>
              </a:p>
              <a:p>
                <a:pPr marL="0" indent="0">
                  <a:buNone/>
                </a:pPr>
                <a:r>
                  <a:rPr lang="en-IN" dirty="0"/>
                  <a:t>Ohm’s law to calculate Current</a:t>
                </a:r>
              </a:p>
              <a:p>
                <a:pPr marL="0" indent="0">
                  <a:buNone/>
                </a:pPr>
                <a:r>
                  <a:rPr lang="en-IN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endParaRPr lang="en-IN" dirty="0"/>
              </a:p>
              <a:p>
                <a:pPr marL="0" indent="0">
                  <a:buNone/>
                </a:pPr>
                <a:r>
                  <a:rPr lang="en-IN" dirty="0"/>
                  <a:t>Ohm’s law to calculated resistance</a:t>
                </a:r>
              </a:p>
              <a:p>
                <a:pPr marL="0" indent="0">
                  <a:buNone/>
                </a:pPr>
                <a:r>
                  <a:rPr lang="en-IN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  <a:blipFill>
                <a:blip r:embed="rId2"/>
                <a:stretch>
                  <a:fillRect l="-1100" t="-1944" r="-3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7D8102A-CA7F-46A8-A62D-38A753931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A6A909D-F9D4-49CC-A255-59DDD425F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2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86" y="-32909"/>
            <a:ext cx="4925094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Ohm’s Law Triangle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E2B0DA-FE26-441B-8506-6879EE7D1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77108"/>
            <a:ext cx="11077135" cy="50157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pic>
        <p:nvPicPr>
          <p:cNvPr id="3" name="Picture 2" descr="Diagram, schematic&#10;&#10;Description automatically generated">
            <a:extLst>
              <a:ext uri="{FF2B5EF4-FFF2-40B4-BE49-F238E27FC236}">
                <a16:creationId xmlns:a16="http://schemas.microsoft.com/office/drawing/2014/main" id="{0C002823-0B38-4D90-99BE-10B13F27D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9215" y="1872456"/>
            <a:ext cx="5034185" cy="342972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5DA7-5CFC-4FE5-9AC9-DBBC55323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61D13E-AAB2-4442-B3B0-DE4195512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9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03836F-1712-4D54-BA03-394956AE58FC}"/>
              </a:ext>
            </a:extLst>
          </p:cNvPr>
          <p:cNvSpPr txBox="1"/>
          <p:nvPr/>
        </p:nvSpPr>
        <p:spPr>
          <a:xfrm>
            <a:off x="1146573" y="4487347"/>
            <a:ext cx="6093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Mistral" panose="03090702030407020403" pitchFamily="66" charset="0"/>
              </a:rPr>
              <a:t>WSJ Lectures</a:t>
            </a:r>
          </a:p>
        </p:txBody>
      </p:sp>
    </p:spTree>
    <p:extLst>
      <p:ext uri="{BB962C8B-B14F-4D97-AF65-F5344CB8AC3E}">
        <p14:creationId xmlns:p14="http://schemas.microsoft.com/office/powerpoint/2010/main" val="1071443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1439" y="31094"/>
            <a:ext cx="7300079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Ohm’s Law Triangle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r>
                  <a:rPr lang="en-IN" dirty="0"/>
                  <a:t>Voltage can be calculated using Ohm’s Law formula.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𝐼𝑅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  <a:blipFill>
                <a:blip r:embed="rId2"/>
                <a:stretch>
                  <a:fillRect l="-1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D8A1F809-B9E4-4420-B79E-9C7DBB75D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248508"/>
            <a:ext cx="4546556" cy="3070573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431EC421-8717-470A-9EAF-B2C60AB3C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0C56D0E-CD62-4044-A13A-59D704EB4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34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1262" y="0"/>
            <a:ext cx="5841393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Ohm’s Law Triangle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r>
                  <a:rPr lang="en-IN" dirty="0"/>
                  <a:t>Current can be calculated using Ohm’s Law formula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en-IN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  <a:blipFill>
                <a:blip r:embed="rId2"/>
                <a:stretch>
                  <a:fillRect l="-1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 descr="Diagram, schematic&#10;&#10;Description automatically generated">
            <a:extLst>
              <a:ext uri="{FF2B5EF4-FFF2-40B4-BE49-F238E27FC236}">
                <a16:creationId xmlns:a16="http://schemas.microsoft.com/office/drawing/2014/main" id="{7E6F03B1-62A4-46DF-A6CE-3EBE6C08E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1987" y="1477108"/>
            <a:ext cx="3789131" cy="2589054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8CE9F57-8268-4652-8ABB-69636A40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82E020B-C39E-4D59-B5A2-692D4CD8C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53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1483" y="116466"/>
            <a:ext cx="7013543" cy="954059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Ohm’s Law Triangle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r>
                  <a:rPr lang="en-IN" dirty="0"/>
                  <a:t>Resistance can be calculated using Ohm’s Law formula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  <a:blipFill>
                <a:blip r:embed="rId2"/>
                <a:stretch>
                  <a:fillRect l="-1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8DDE0552-CB21-409A-B04D-6C7FC705B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3887" y="1492480"/>
            <a:ext cx="3923670" cy="2495859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0A00956-77CF-4398-91CA-561F4C36E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7FE3E0-7A9A-4DEA-981F-BA360D030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32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986C8-3B83-4E4F-8452-BD6E919AF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943" y="-7129"/>
            <a:ext cx="6770689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Advantages of Ohm’s law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E6A30-7F03-4720-B2BD-421BF6FF5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3600" b="0" i="0" dirty="0">
                <a:effectLst/>
              </a:rPr>
              <a:t>Ohm’s law can be used to </a:t>
            </a:r>
            <a:r>
              <a:rPr lang="en-US" sz="3600" b="1" i="0" dirty="0">
                <a:effectLst/>
              </a:rPr>
              <a:t>calculate Voltage, current and Resistance</a:t>
            </a:r>
            <a:r>
              <a:rPr lang="en-US" sz="3600" b="0" i="0" dirty="0">
                <a:effectLst/>
              </a:rPr>
              <a:t> in a circuit.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9BE75B-3E1B-4D19-9B93-BBA568051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3 / Electrical Engineering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60F444-A0FD-431F-AFEF-9831A619E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842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986C8-3B83-4E4F-8452-BD6E919AF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659" y="0"/>
            <a:ext cx="5218138" cy="1135737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Limitations of Ohm’s law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E6A30-7F03-4720-B2BD-421BF6FF5C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US" b="0" i="0" dirty="0">
                <a:effectLst/>
              </a:rPr>
              <a:t>It </a:t>
            </a:r>
            <a:r>
              <a:rPr lang="en-US" b="1" i="0" dirty="0">
                <a:effectLst/>
              </a:rPr>
              <a:t>cannot</a:t>
            </a:r>
            <a:r>
              <a:rPr lang="en-US" b="0" i="0" dirty="0">
                <a:effectLst/>
              </a:rPr>
              <a:t> be applied in a circuit, in which the </a:t>
            </a:r>
            <a:r>
              <a:rPr lang="en-US" b="1" i="0" dirty="0">
                <a:effectLst/>
              </a:rPr>
              <a:t>temperature keeps changing.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</a:rPr>
              <a:t>This law </a:t>
            </a:r>
            <a:r>
              <a:rPr lang="en-US" b="1" i="0" dirty="0">
                <a:effectLst/>
              </a:rPr>
              <a:t>cannot</a:t>
            </a:r>
            <a:r>
              <a:rPr lang="en-US" b="0" i="0" dirty="0">
                <a:effectLst/>
              </a:rPr>
              <a:t> be applied to </a:t>
            </a:r>
            <a:r>
              <a:rPr lang="en-US" b="1" i="0" dirty="0">
                <a:effectLst/>
              </a:rPr>
              <a:t>unilateral networks</a:t>
            </a:r>
            <a:r>
              <a:rPr lang="en-US" b="0" i="0" dirty="0">
                <a:effectLst/>
              </a:rPr>
              <a:t>.</a:t>
            </a:r>
            <a:br>
              <a:rPr lang="en-US" b="0" i="0" dirty="0">
                <a:effectLst/>
              </a:rPr>
            </a:br>
            <a:r>
              <a:rPr lang="en-US" b="0" i="0" dirty="0">
                <a:effectLst/>
              </a:rPr>
              <a:t>(</a:t>
            </a:r>
            <a:r>
              <a:rPr lang="en-US" dirty="0"/>
              <a:t>Circuit having elements like diode, transistors,</a:t>
            </a:r>
            <a:r>
              <a:rPr lang="en-US" b="0" i="0" dirty="0">
                <a:effectLst/>
              </a:rPr>
              <a:t> etc.)</a:t>
            </a:r>
          </a:p>
          <a:p>
            <a:pPr>
              <a:buFont typeface="+mj-lt"/>
              <a:buAutoNum type="arabicPeriod"/>
            </a:pPr>
            <a:r>
              <a:rPr lang="en-US" i="0" dirty="0">
                <a:effectLst/>
              </a:rPr>
              <a:t>It</a:t>
            </a:r>
            <a:r>
              <a:rPr lang="en-US" b="0" i="0" dirty="0">
                <a:effectLst/>
              </a:rPr>
              <a:t> is also </a:t>
            </a:r>
            <a:r>
              <a:rPr lang="en-US" b="1" i="0" dirty="0">
                <a:effectLst/>
              </a:rPr>
              <a:t>not applicable </a:t>
            </a:r>
            <a:r>
              <a:rPr lang="en-US" b="1" dirty="0"/>
              <a:t>in</a:t>
            </a:r>
            <a:r>
              <a:rPr lang="en-US" b="1" i="0" dirty="0">
                <a:effectLst/>
              </a:rPr>
              <a:t> non – linear elements.</a:t>
            </a:r>
            <a:br>
              <a:rPr lang="en-US" b="1" i="0" dirty="0">
                <a:effectLst/>
              </a:rPr>
            </a:br>
            <a:r>
              <a:rPr lang="en-US" b="0" i="0" dirty="0">
                <a:effectLst/>
              </a:rPr>
              <a:t>(Non-linear elements are those which do not have </a:t>
            </a:r>
            <a:r>
              <a:rPr lang="en-US" dirty="0"/>
              <a:t>current</a:t>
            </a:r>
            <a:r>
              <a:rPr lang="en-US" b="0" i="0" dirty="0">
                <a:effectLst/>
              </a:rPr>
              <a:t> exactly proportional to the applied voltage)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9BE75B-3E1B-4D19-9B93-BBA568051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US"/>
              <a:t>Lecture 3 / Electrical Engineering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60F444-A0FD-431F-AFEF-9831A619E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05333" y="6356350"/>
            <a:ext cx="2743200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fld id="{9FBC557F-7F9C-4EBE-B3C2-1B34064EB67F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58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356" y="15204"/>
            <a:ext cx="5922121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Exercise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current flowing through the resistor in the following circuit diagram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3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392" y="2846838"/>
            <a:ext cx="2752036" cy="29712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5D6C981-5E58-4502-B2A4-9D582EFF1CF0}"/>
                  </a:ext>
                </a:extLst>
              </p:cNvPr>
              <p:cNvSpPr txBox="1"/>
              <p:nvPr/>
            </p:nvSpPr>
            <p:spPr>
              <a:xfrm>
                <a:off x="7773574" y="3429000"/>
                <a:ext cx="3114819" cy="2334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:r>
                  <a:rPr lang="en-IN" b="1" dirty="0"/>
                  <a:t>Solution:</a:t>
                </a:r>
              </a:p>
              <a:p>
                <a:pPr marL="0" indent="0">
                  <a:buNone/>
                </a:pPr>
                <a:r>
                  <a:rPr lang="en-IN" b="1" dirty="0"/>
                  <a:t>	</a:t>
                </a:r>
                <a:r>
                  <a:rPr lang="en-IN" sz="2800" dirty="0"/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endParaRPr lang="en-IN" sz="2800" dirty="0"/>
              </a:p>
              <a:p>
                <a:r>
                  <a:rPr lang="en-IN" sz="2800" dirty="0"/>
                  <a:t>	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IN" sz="2800" dirty="0"/>
              </a:p>
              <a:p>
                <a:pPr marL="0" indent="0">
                  <a:buNone/>
                </a:pPr>
                <a:r>
                  <a:rPr lang="en-IN" sz="2800" dirty="0"/>
                  <a:t>	I = 0.5A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5D6C981-5E58-4502-B2A4-9D582EFF1C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3574" y="3429000"/>
                <a:ext cx="3114819" cy="2334165"/>
              </a:xfrm>
              <a:prstGeom prst="rect">
                <a:avLst/>
              </a:prstGeom>
              <a:blipFill>
                <a:blip r:embed="rId3"/>
                <a:stretch>
                  <a:fillRect l="-1566" t="-1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9430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0877" y="-69644"/>
            <a:ext cx="3768063" cy="1325563"/>
          </a:xfrm>
        </p:spPr>
        <p:txBody>
          <a:bodyPr/>
          <a:lstStyle/>
          <a:p>
            <a:r>
              <a:rPr lang="en-IN" dirty="0">
                <a:solidFill>
                  <a:schemeClr val="bg1"/>
                </a:solidFill>
              </a:rPr>
              <a:t>Exercise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Voltage across the resistor</a:t>
            </a:r>
          </a:p>
          <a:p>
            <a:pPr marL="0" indent="0">
              <a:buNone/>
            </a:pPr>
            <a:r>
              <a:rPr lang="en-IN" b="1" dirty="0"/>
              <a:t>	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3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7" name="Picture 6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DF838B1C-C5C6-47B3-A444-ABFA96BF0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480469"/>
            <a:ext cx="3276600" cy="32520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8A8A64-9F39-42E9-8687-2904A4DEDCA8}"/>
              </a:ext>
            </a:extLst>
          </p:cNvPr>
          <p:cNvSpPr txBox="1"/>
          <p:nvPr/>
        </p:nvSpPr>
        <p:spPr>
          <a:xfrm>
            <a:off x="7496985" y="2811209"/>
            <a:ext cx="28432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IN" sz="2400" b="1" dirty="0"/>
              <a:t>Solution:</a:t>
            </a:r>
          </a:p>
          <a:p>
            <a:pPr marL="0" indent="0">
              <a:buNone/>
            </a:pPr>
            <a:r>
              <a:rPr lang="en-IN" sz="2400" b="1" dirty="0"/>
              <a:t>	</a:t>
            </a:r>
            <a:r>
              <a:rPr lang="en-IN" sz="2400" dirty="0"/>
              <a:t>V = IR</a:t>
            </a:r>
          </a:p>
          <a:p>
            <a:pPr marL="0" indent="0">
              <a:buNone/>
            </a:pPr>
            <a:r>
              <a:rPr lang="en-IN" sz="2400" dirty="0"/>
              <a:t>	V = 1.5 × 22</a:t>
            </a:r>
          </a:p>
          <a:p>
            <a:pPr marL="0" indent="0">
              <a:buNone/>
            </a:pPr>
            <a:r>
              <a:rPr lang="en-IN" sz="2400" dirty="0"/>
              <a:t>	</a:t>
            </a:r>
            <a:r>
              <a:rPr lang="en-IN" sz="2400" b="1" dirty="0"/>
              <a:t>V = 33 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99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9992" y="-56649"/>
            <a:ext cx="4270342" cy="1325563"/>
          </a:xfrm>
        </p:spPr>
        <p:txBody>
          <a:bodyPr/>
          <a:lstStyle/>
          <a:p>
            <a:r>
              <a:rPr lang="en-IN" b="1" dirty="0">
                <a:solidFill>
                  <a:schemeClr val="bg1"/>
                </a:solidFill>
              </a:rPr>
              <a:t>Exercise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resistance across the resistor</a:t>
            </a:r>
          </a:p>
          <a:p>
            <a:pPr marL="0" indent="0">
              <a:buNone/>
            </a:pPr>
            <a:r>
              <a:rPr lang="en-IN" b="1" dirty="0"/>
              <a:t>	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3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E8A8A64-9F39-42E9-8687-2904A4DEDCA8}"/>
                  </a:ext>
                </a:extLst>
              </p:cNvPr>
              <p:cNvSpPr txBox="1"/>
              <p:nvPr/>
            </p:nvSpPr>
            <p:spPr>
              <a:xfrm>
                <a:off x="7458075" y="2480468"/>
                <a:ext cx="3571875" cy="331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:r>
                  <a:rPr lang="en-IN" sz="2800" b="1" dirty="0"/>
                  <a:t>Solution:</a:t>
                </a:r>
              </a:p>
              <a:p>
                <a:pPr marL="0" indent="0">
                  <a:buNone/>
                </a:pPr>
                <a:r>
                  <a:rPr lang="en-IN" sz="2800" b="1" dirty="0"/>
                  <a:t>	</a:t>
                </a:r>
                <a:r>
                  <a:rPr lang="en-IN" sz="2800" dirty="0"/>
                  <a:t>R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</m:oMath>
                </a14:m>
                <a:endParaRPr lang="en-GB" sz="2800" dirty="0"/>
              </a:p>
              <a:p>
                <a:pPr marL="0" indent="0">
                  <a:buNone/>
                </a:pPr>
                <a:endParaRPr lang="en-IN" sz="2800" dirty="0"/>
              </a:p>
              <a:p>
                <a:r>
                  <a:rPr lang="en-IN" sz="2800" dirty="0"/>
                  <a:t>	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/>
              </a:p>
              <a:p>
                <a:endParaRPr lang="en-IN" sz="2800" dirty="0"/>
              </a:p>
              <a:p>
                <a:r>
                  <a:rPr lang="en-IN" sz="2800" dirty="0"/>
                  <a:t>	</a:t>
                </a:r>
                <a:r>
                  <a:rPr lang="en-IN" sz="2800" b="1" dirty="0"/>
                  <a:t>R = 2.5 </a:t>
                </a:r>
                <a:r>
                  <a:rPr lang="el-GR" sz="2800" b="1" dirty="0"/>
                  <a:t>Ω</a:t>
                </a:r>
                <a:endParaRPr lang="en-IN" sz="2800" b="1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E8A8A64-9F39-42E9-8687-2904A4DEDC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8075" y="2480468"/>
                <a:ext cx="3571875" cy="3317831"/>
              </a:xfrm>
              <a:prstGeom prst="rect">
                <a:avLst/>
              </a:prstGeom>
              <a:blipFill>
                <a:blip r:embed="rId2"/>
                <a:stretch>
                  <a:fillRect l="-3413" t="-18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 descr="Diagram, schematic&#10;&#10;Description automatically generated">
            <a:extLst>
              <a:ext uri="{FF2B5EF4-FFF2-40B4-BE49-F238E27FC236}">
                <a16:creationId xmlns:a16="http://schemas.microsoft.com/office/drawing/2014/main" id="{4F8D0CCF-DADC-4445-9CC6-1824BAC3B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2" y="2710021"/>
            <a:ext cx="3209925" cy="294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38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Thank You</a:t>
            </a: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en-US" sz="5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92062" y="6199632"/>
            <a:ext cx="440787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Aft>
                <a:spcPts val="600"/>
              </a:spcAft>
            </a:pPr>
            <a:r>
              <a:rPr lang="en-US" sz="1100" kern="1200">
                <a:solidFill>
                  <a:schemeClr val="bg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3 / Electrical Engineering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533</Words>
  <Application>Microsoft Office PowerPoint</Application>
  <PresentationFormat>Widescreen</PresentationFormat>
  <Paragraphs>133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18</vt:i4>
      </vt:variant>
    </vt:vector>
  </HeadingPairs>
  <TitlesOfParts>
    <vt:vector size="43" baseType="lpstr">
      <vt:lpstr>Arial</vt:lpstr>
      <vt:lpstr>Calibri</vt:lpstr>
      <vt:lpstr>Calibri Light</vt:lpstr>
      <vt:lpstr>Cambria Math</vt:lpstr>
      <vt:lpstr>Mistral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Content</vt:lpstr>
      <vt:lpstr>Learning Outcome</vt:lpstr>
      <vt:lpstr>Ohm’s law</vt:lpstr>
      <vt:lpstr>What is Ohm’s Law?</vt:lpstr>
      <vt:lpstr>What is Ohm’s Law?</vt:lpstr>
      <vt:lpstr>Ohm’s law</vt:lpstr>
      <vt:lpstr>Ohm’s Law</vt:lpstr>
      <vt:lpstr>Ohm’s Law Triangle</vt:lpstr>
      <vt:lpstr>Ohm’s Law Triangle</vt:lpstr>
      <vt:lpstr>Ohm’s Law Triangle</vt:lpstr>
      <vt:lpstr>Ohm’s Law Triangle</vt:lpstr>
      <vt:lpstr>Advantages of Ohm’s law</vt:lpstr>
      <vt:lpstr>Limitations of Ohm’s law</vt:lpstr>
      <vt:lpstr>Exercise 1</vt:lpstr>
      <vt:lpstr>Exercise 2</vt:lpstr>
      <vt:lpstr>Exercise 3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126</cp:revision>
  <dcterms:created xsi:type="dcterms:W3CDTF">2021-03-09T15:35:42Z</dcterms:created>
  <dcterms:modified xsi:type="dcterms:W3CDTF">2023-02-06T11:34:22Z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