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1" r:id="rId1"/>
  </p:sldMasterIdLst>
  <p:sldIdLst>
    <p:sldId id="256" r:id="rId2"/>
    <p:sldId id="263" r:id="rId3"/>
    <p:sldId id="274" r:id="rId4"/>
    <p:sldId id="258" r:id="rId5"/>
    <p:sldId id="277" r:id="rId6"/>
    <p:sldId id="278" r:id="rId7"/>
    <p:sldId id="261" r:id="rId8"/>
    <p:sldId id="269" r:id="rId9"/>
    <p:sldId id="270" r:id="rId10"/>
    <p:sldId id="271" r:id="rId11"/>
    <p:sldId id="272" r:id="rId12"/>
    <p:sldId id="27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iela Enache (1908328)" initials="DE(" lastIdx="1" clrIdx="0">
    <p:extLst>
      <p:ext uri="{19B8F6BF-5375-455C-9EA6-DF929625EA0E}">
        <p15:presenceInfo xmlns:p15="http://schemas.microsoft.com/office/powerpoint/2012/main" userId="S::1908328@student.uwtsd.ac.uk::504b3ace-e13b-4844-a849-a5c7c35abba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4E67A8-2B8F-4BE6-A61C-F0A83C39CAC9}" v="457" dt="2019-12-03T21:16:14.6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4624" autoAdjust="0"/>
  </p:normalViewPr>
  <p:slideViewPr>
    <p:cSldViewPr>
      <p:cViewPr varScale="1">
        <p:scale>
          <a:sx n="68" d="100"/>
          <a:sy n="68" d="100"/>
        </p:scale>
        <p:origin x="1428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3.7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BED1-449F-83C6-B07E055FA613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2-BED1-449F-83C6-B07E055FA613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3-BED1-449F-83C6-B07E055FA613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4-BED1-449F-83C6-B07E055FA613}"/>
              </c:ext>
            </c:extLst>
          </c:dPt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BED1-449F-83C6-B07E055FA613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BED1-449F-83C6-B07E055FA613}"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BED1-449F-83C6-B07E055FA613}"/>
                </c:ext>
              </c:extLst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4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BED1-449F-83C6-B07E055FA613}"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keeping evidence</c:v>
                </c:pt>
                <c:pt idx="1">
                  <c:v>no advertising</c:v>
                </c:pt>
                <c:pt idx="2">
                  <c:v>reduced sales</c:v>
                </c:pt>
                <c:pt idx="3">
                  <c:v>slower the procces 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4.8</c:v>
                </c:pt>
                <c:pt idx="1">
                  <c:v>6.2</c:v>
                </c:pt>
                <c:pt idx="2">
                  <c:v>9</c:v>
                </c:pt>
                <c:pt idx="3">
                  <c:v>7.4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D1-449F-83C6-B07E055FA613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466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402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381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35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939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889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396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67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808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107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2086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4316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8333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483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6508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5408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655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6990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917" r:id="rId16"/>
    <p:sldLayoutId id="2147483918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436" y="4750473"/>
            <a:ext cx="4221916" cy="140053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defTabSz="457200">
              <a:lnSpc>
                <a:spcPct val="90000"/>
              </a:lnSpc>
            </a:pP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2200" dirty="0"/>
            </a:br>
            <a:r>
              <a:rPr lang="en-US" sz="2200" dirty="0"/>
              <a:t>Module Name-  DIGITAL SKILLS AND RESEARCH METHODS</a:t>
            </a:r>
            <a:br>
              <a:rPr lang="en-US" sz="2200" dirty="0"/>
            </a:br>
            <a:r>
              <a:rPr lang="en-US" sz="2200" dirty="0"/>
              <a:t> </a:t>
            </a:r>
            <a:br>
              <a:rPr lang="en-US" sz="2200" dirty="0"/>
            </a:br>
            <a:r>
              <a:rPr lang="en-US" sz="2200" dirty="0"/>
              <a:t>Module Code-   BMSW4003</a:t>
            </a:r>
            <a:br>
              <a:rPr lang="en-US" sz="2200" dirty="0"/>
            </a:br>
            <a:endParaRPr lang="en-US" sz="2200" dirty="0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BDF1A5A8-1F9D-41FB-9968-E8E141CC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641798" y="1355484"/>
            <a:ext cx="6858001" cy="4147033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54" name="Freeform 7">
            <a:extLst>
              <a:ext uri="{FF2B5EF4-FFF2-40B4-BE49-F238E27FC236}">
                <a16:creationId xmlns:a16="http://schemas.microsoft.com/office/drawing/2014/main" id="{2FF8A507-56A2-4FE4-8B7E-C1BC9DD86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3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66E6F88B-4BB0-4E64-8C14-F375F85FCF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2806" y="776248"/>
            <a:ext cx="2985104" cy="2985104"/>
          </a:xfrm>
          <a:prstGeom prst="rect">
            <a:avLst/>
          </a:prstGeom>
          <a:effectLst/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FCC54B50-93BD-4243-9020-11486472E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9052FA-4BC7-4F03-ABC7-14277B15C4AB}"/>
              </a:ext>
            </a:extLst>
          </p:cNvPr>
          <p:cNvSpPr txBox="1"/>
          <p:nvPr/>
        </p:nvSpPr>
        <p:spPr>
          <a:xfrm>
            <a:off x="100697" y="3663700"/>
            <a:ext cx="4999103" cy="1827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Name of the lecturer</a:t>
            </a:r>
            <a:r>
              <a:rPr lang="en-US" sz="2000" dirty="0">
                <a:latin typeface="+mj-lt"/>
                <a:ea typeface="+mj-ea"/>
                <a:cs typeface="+mj-cs"/>
              </a:rPr>
              <a:t>: Anupam Mazumdar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ro-RO" sz="2000" dirty="0">
                <a:latin typeface="+mj-lt"/>
                <a:ea typeface="+mj-ea"/>
                <a:cs typeface="+mj-cs"/>
              </a:rPr>
              <a:t>    </a:t>
            </a:r>
            <a:r>
              <a:rPr lang="en-US" sz="2000" b="1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Univerity</a:t>
            </a:r>
            <a:r>
              <a:rPr lang="en-US" sz="2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of Wales Trinity Saint David</a:t>
            </a:r>
            <a:r>
              <a:rPr lang="en-US" sz="2000" dirty="0">
                <a:latin typeface="+mj-lt"/>
                <a:ea typeface="+mj-ea"/>
                <a:cs typeface="+mj-cs"/>
              </a:rPr>
              <a:t>    </a:t>
            </a:r>
            <a:r>
              <a:rPr lang="ro-RO" sz="2000" dirty="0">
                <a:latin typeface="+mj-lt"/>
                <a:ea typeface="+mj-ea"/>
                <a:cs typeface="+mj-cs"/>
              </a:rPr>
              <a:t>   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ro-RO" sz="20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      </a:t>
            </a:r>
            <a:r>
              <a:rPr lang="en-US" sz="20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Presentation date: 16</a:t>
            </a:r>
            <a:r>
              <a:rPr lang="ro-RO" sz="20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.</a:t>
            </a:r>
            <a:r>
              <a:rPr lang="en-US" sz="20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12</a:t>
            </a:r>
            <a:r>
              <a:rPr lang="ro-RO" sz="20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.</a:t>
            </a:r>
            <a:r>
              <a:rPr lang="en-US" sz="20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2019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6D3378-BFA5-4A7F-9B56-56F4F93AAE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72806" y="4577561"/>
            <a:ext cx="2985104" cy="1179116"/>
          </a:xfrm>
          <a:prstGeom prst="rect">
            <a:avLst/>
          </a:prstGeom>
          <a:effectLst/>
        </p:spPr>
      </p:pic>
    </p:spTree>
  </p:cSld>
  <p:clrMapOvr>
    <a:masterClrMapping/>
  </p:clrMapOvr>
  <p:transition>
    <p:wheel spokes="3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600" dirty="0"/>
              <a:t>Digital skills and research methods</a:t>
            </a:r>
            <a:endParaRPr lang="en-US" sz="16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199" y="1371600"/>
            <a:ext cx="9041167" cy="5791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gency FB" panose="020B0503020202020204" pitchFamily="34" charset="0"/>
              </a:rPr>
              <a:t>        </a:t>
            </a:r>
            <a:r>
              <a:rPr lang="ro-RO" sz="2800" b="1" dirty="0">
                <a:solidFill>
                  <a:srgbClr val="FF0000"/>
                </a:solidFill>
                <a:latin typeface="Agency FB" panose="020B0503020202020204" pitchFamily="34" charset="0"/>
              </a:rPr>
              <a:t>Student name   </a:t>
            </a:r>
            <a:r>
              <a:rPr lang="ro-RO" dirty="0">
                <a:latin typeface="Agency FB" panose="020B0503020202020204" pitchFamily="34" charset="0"/>
              </a:rPr>
              <a:t>	         </a:t>
            </a:r>
            <a:r>
              <a:rPr lang="ro-RO" sz="2800" b="1" dirty="0">
                <a:solidFill>
                  <a:srgbClr val="FF0000"/>
                </a:solidFill>
                <a:latin typeface="Agency FB" panose="020B0503020202020204" pitchFamily="34" charset="0"/>
              </a:rPr>
              <a:t>Student number</a:t>
            </a:r>
            <a:r>
              <a:rPr lang="ro-RO" dirty="0">
                <a:latin typeface="Agency FB" panose="020B0503020202020204" pitchFamily="34" charset="0"/>
              </a:rPr>
              <a:t>                          </a:t>
            </a:r>
            <a:r>
              <a:rPr lang="en-GB" dirty="0">
                <a:latin typeface="Agency FB" panose="020B0503020202020204" pitchFamily="34" charset="0"/>
              </a:rPr>
              <a:t>       </a:t>
            </a:r>
            <a:r>
              <a:rPr lang="ro-RO" sz="2800" b="1" dirty="0">
                <a:solidFill>
                  <a:srgbClr val="FF0000"/>
                </a:solidFill>
                <a:latin typeface="Agency FB" panose="020B0503020202020204" pitchFamily="34" charset="0"/>
              </a:rPr>
              <a:t>Topic</a:t>
            </a:r>
          </a:p>
          <a:p>
            <a:pPr algn="just"/>
            <a:r>
              <a:rPr lang="ro-RO" dirty="0">
                <a:solidFill>
                  <a:srgbClr val="FFFF00"/>
                </a:solidFill>
                <a:latin typeface="Agency FB" panose="020B0503020202020204" pitchFamily="34" charset="0"/>
              </a:rPr>
              <a:t>Ilie Adrian Trailer                     1908744</a:t>
            </a:r>
            <a:r>
              <a:rPr lang="ro-RO" dirty="0">
                <a:latin typeface="Agency FB" panose="020B0503020202020204" pitchFamily="34" charset="0"/>
              </a:rPr>
              <a:t>                                      Background of the organisation</a:t>
            </a:r>
          </a:p>
          <a:p>
            <a:pPr algn="just"/>
            <a:r>
              <a:rPr lang="ro-RO" dirty="0">
                <a:latin typeface="Agency FB" panose="020B0503020202020204" pitchFamily="34" charset="0"/>
              </a:rPr>
              <a:t>Didina Maria Stratulat           1909067               The challanges before the introduction of modern tehnology</a:t>
            </a:r>
          </a:p>
          <a:p>
            <a:pPr algn="just"/>
            <a:r>
              <a:rPr lang="en-GB" dirty="0">
                <a:latin typeface="Agency FB" panose="020B0503020202020204" pitchFamily="34" charset="0"/>
              </a:rPr>
              <a:t>Catalina Anastasoaie  </a:t>
            </a:r>
            <a:r>
              <a:rPr lang="ro-RO" dirty="0">
                <a:latin typeface="Agency FB" panose="020B0503020202020204" pitchFamily="34" charset="0"/>
              </a:rPr>
              <a:t>             19087</a:t>
            </a:r>
            <a:r>
              <a:rPr lang="en-GB" dirty="0">
                <a:latin typeface="Agency FB" panose="020B0503020202020204" pitchFamily="34" charset="0"/>
              </a:rPr>
              <a:t>47</a:t>
            </a:r>
            <a:r>
              <a:rPr lang="ro-RO" dirty="0">
                <a:latin typeface="Agency FB" panose="020B0503020202020204" pitchFamily="34" charset="0"/>
              </a:rPr>
              <a:t>	          </a:t>
            </a:r>
            <a:r>
              <a:rPr lang="en-GB" dirty="0">
                <a:latin typeface="Agency FB" panose="020B0503020202020204" pitchFamily="34" charset="0"/>
              </a:rPr>
              <a:t>                 </a:t>
            </a:r>
            <a:r>
              <a:rPr lang="ro-RO" dirty="0">
                <a:latin typeface="Agency FB" panose="020B0503020202020204" pitchFamily="34" charset="0"/>
              </a:rPr>
              <a:t>Insights of the modern tehology</a:t>
            </a:r>
            <a:r>
              <a:rPr lang="en-GB" dirty="0">
                <a:latin typeface="Agency FB" panose="020B0503020202020204" pitchFamily="34" charset="0"/>
              </a:rPr>
              <a:t> introduced</a:t>
            </a:r>
            <a:endParaRPr lang="ro-RO" dirty="0">
              <a:latin typeface="Agency FB" panose="020B0503020202020204" pitchFamily="34" charset="0"/>
            </a:endParaRPr>
          </a:p>
          <a:p>
            <a:pPr algn="just"/>
            <a:r>
              <a:rPr lang="ro-RO" dirty="0">
                <a:latin typeface="Agency FB" panose="020B0503020202020204" pitchFamily="34" charset="0"/>
              </a:rPr>
              <a:t>Bianca Andreea Burca </a:t>
            </a:r>
            <a:r>
              <a:rPr lang="en-GB" dirty="0">
                <a:latin typeface="Agency FB" panose="020B0503020202020204" pitchFamily="34" charset="0"/>
              </a:rPr>
              <a:t>            </a:t>
            </a:r>
            <a:r>
              <a:rPr lang="ro-RO" dirty="0">
                <a:latin typeface="Agency FB" panose="020B0503020202020204" pitchFamily="34" charset="0"/>
              </a:rPr>
              <a:t>1908753              </a:t>
            </a:r>
            <a:r>
              <a:rPr lang="en-GB" dirty="0">
                <a:latin typeface="Agency FB" panose="020B0503020202020204" pitchFamily="34" charset="0"/>
              </a:rPr>
              <a:t>                       </a:t>
            </a:r>
            <a:r>
              <a:rPr lang="ro-RO" dirty="0">
                <a:latin typeface="Agency FB" panose="020B0503020202020204" pitchFamily="34" charset="0"/>
              </a:rPr>
              <a:t>The impact of the Modern tehnology </a:t>
            </a:r>
          </a:p>
          <a:p>
            <a:pPr algn="just"/>
            <a:r>
              <a:rPr lang="ro-RO" dirty="0">
                <a:latin typeface="Agency FB" panose="020B0503020202020204" pitchFamily="34" charset="0"/>
              </a:rPr>
              <a:t>Daniela</a:t>
            </a:r>
            <a:r>
              <a:rPr lang="en-GB" dirty="0">
                <a:latin typeface="Agency FB" panose="020B0503020202020204" pitchFamily="34" charset="0"/>
              </a:rPr>
              <a:t> Mihaela</a:t>
            </a:r>
            <a:r>
              <a:rPr lang="ro-RO" dirty="0">
                <a:latin typeface="Agency FB" panose="020B0503020202020204" pitchFamily="34" charset="0"/>
              </a:rPr>
              <a:t>  Enache          1908328                              Lesson that can be drown from the case study </a:t>
            </a:r>
          </a:p>
          <a:p>
            <a:endParaRPr lang="ro-RO" dirty="0">
              <a:latin typeface="Agency FB" panose="020B0503020202020204" pitchFamily="34" charset="0"/>
            </a:endParaRPr>
          </a:p>
          <a:p>
            <a:pPr algn="just">
              <a:buNone/>
            </a:pPr>
            <a:r>
              <a:rPr lang="ro-RO" dirty="0">
                <a:latin typeface="Agency FB" panose="020B0503020202020204" pitchFamily="34" charset="0"/>
              </a:rPr>
              <a:t> 			</a:t>
            </a:r>
            <a:endParaRPr lang="ro-RO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517C1CF3-33B4-4719-9DEB-095C5EF9DF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6200" y="0"/>
            <a:ext cx="1261383" cy="126138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ive-guys-matt.png">
            <a:extLst>
              <a:ext uri="{FF2B5EF4-FFF2-40B4-BE49-F238E27FC236}">
                <a16:creationId xmlns:a16="http://schemas.microsoft.com/office/drawing/2014/main" id="{881EF422-313B-4FB4-92D1-78529953D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6600" y="5473084"/>
            <a:ext cx="1787505" cy="12191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37F037-5311-445E-A4D1-54D995195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600" dirty="0"/>
              <a:t>Digital skills and 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0DAC0-0C3D-4E26-8EFE-55308231C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594" y="1297573"/>
            <a:ext cx="8721705" cy="54864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000" b="1" dirty="0">
                <a:solidFill>
                  <a:srgbClr val="FF0000"/>
                </a:solidFill>
              </a:rPr>
              <a:t>Introduction</a:t>
            </a:r>
            <a:endParaRPr lang="ro-RO" sz="30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ro-RO" sz="3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600" dirty="0" err="1"/>
              <a:t>FiveGuy</a:t>
            </a:r>
            <a:r>
              <a:rPr lang="ro-RO" sz="2600" dirty="0"/>
              <a:t>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a</a:t>
            </a:r>
            <a:r>
              <a:rPr lang="ro-RO" sz="2600" dirty="0"/>
              <a:t>n US</a:t>
            </a:r>
            <a:r>
              <a:rPr lang="en-GB" sz="2600" dirty="0"/>
              <a:t> fast </a:t>
            </a:r>
            <a:r>
              <a:rPr lang="ro-RO" sz="2600" dirty="0"/>
              <a:t>food</a:t>
            </a:r>
            <a:r>
              <a:rPr lang="en-GB" sz="2600" dirty="0"/>
              <a:t> restaurant chain </a:t>
            </a:r>
            <a:r>
              <a:rPr lang="ro-RO" sz="2600" dirty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ro-RO" sz="2600" dirty="0"/>
              <a:t>Sells </a:t>
            </a:r>
            <a:r>
              <a:rPr lang="en-GB" sz="2600" dirty="0"/>
              <a:t>hamburgers, French fries and hot dog</a:t>
            </a:r>
            <a:r>
              <a:rPr lang="ro-RO" sz="2600" dirty="0"/>
              <a:t>s (Five Guys,2019)</a:t>
            </a:r>
          </a:p>
          <a:p>
            <a:pPr marL="0" indent="0">
              <a:buNone/>
            </a:pPr>
            <a:endParaRPr lang="en-GB" sz="2600" dirty="0"/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867DB1C4-8018-43A1-AFBA-24476D2C01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1564" y="1"/>
            <a:ext cx="1219199" cy="1219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576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endParaRPr lang="en-US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14400"/>
            <a:ext cx="9220200" cy="5943600"/>
          </a:xfrm>
        </p:spPr>
        <p:txBody>
          <a:bodyPr>
            <a:normAutofit/>
          </a:bodyPr>
          <a:lstStyle/>
          <a:p>
            <a:pPr marL="457207" lvl="1" indent="0" algn="ctr">
              <a:buNone/>
            </a:pPr>
            <a:r>
              <a:rPr lang="ro-RO" sz="2600" dirty="0"/>
              <a:t>	</a:t>
            </a:r>
            <a:endParaRPr lang="en-GB" sz="2600" dirty="0"/>
          </a:p>
          <a:p>
            <a:pPr marL="457207" lvl="1" indent="0" algn="ctr">
              <a:buNone/>
            </a:pPr>
            <a:r>
              <a:rPr lang="en-GB" sz="4000" b="1" dirty="0">
                <a:solidFill>
                  <a:srgbClr val="FF0000"/>
                </a:solidFill>
              </a:rPr>
              <a:t>Background of the organization</a:t>
            </a:r>
          </a:p>
          <a:p>
            <a:pPr>
              <a:buNone/>
            </a:pPr>
            <a:r>
              <a:rPr lang="en-GB" sz="2600" dirty="0"/>
              <a:t>&gt; </a:t>
            </a:r>
            <a:r>
              <a:rPr lang="ro-RO" sz="2600" dirty="0"/>
              <a:t>The first Five Guys location opens in Arlington, Virginia</a:t>
            </a:r>
            <a:r>
              <a:rPr lang="en-GB" sz="2600" dirty="0"/>
              <a:t> in 1986. </a:t>
            </a:r>
            <a:endParaRPr lang="ro-RO" sz="2600" dirty="0"/>
          </a:p>
          <a:p>
            <a:pPr>
              <a:buNone/>
            </a:pPr>
            <a:r>
              <a:rPr lang="en-US" sz="2600" dirty="0"/>
              <a:t>&gt;2003</a:t>
            </a:r>
            <a:r>
              <a:rPr lang="ro-RO" sz="2600" dirty="0"/>
              <a:t>: Five guys sold out the franchaise and the franchise rights opened for all over the country</a:t>
            </a:r>
          </a:p>
          <a:p>
            <a:pPr>
              <a:buNone/>
            </a:pPr>
            <a:r>
              <a:rPr lang="en-US" sz="2600" dirty="0"/>
              <a:t>&gt;2003 - Present: Five Guys </a:t>
            </a:r>
            <a:r>
              <a:rPr lang="ro-RO" sz="2600" dirty="0"/>
              <a:t>grows and </a:t>
            </a:r>
            <a:r>
              <a:rPr lang="en-US" sz="2600" dirty="0"/>
              <a:t>expands </a:t>
            </a:r>
            <a:r>
              <a:rPr lang="ro-RO" sz="2600" dirty="0"/>
              <a:t>in</a:t>
            </a:r>
            <a:r>
              <a:rPr lang="en-US" sz="2600" dirty="0"/>
              <a:t> 1,000 locations in 47 states and 6 Canadian </a:t>
            </a:r>
            <a:r>
              <a:rPr lang="en-US" sz="2600" dirty="0" err="1"/>
              <a:t>provinc</a:t>
            </a:r>
            <a:r>
              <a:rPr lang="ro-RO" sz="2600" dirty="0"/>
              <a:t>es</a:t>
            </a:r>
            <a:r>
              <a:rPr lang="en-US" sz="2600" dirty="0"/>
              <a:t>.</a:t>
            </a:r>
            <a:endParaRPr lang="ro-RO" sz="2600" dirty="0"/>
          </a:p>
          <a:p>
            <a:pPr>
              <a:buNone/>
            </a:pPr>
            <a:r>
              <a:rPr lang="ro-RO" sz="2600" dirty="0"/>
              <a:t> 												</a:t>
            </a:r>
            <a:r>
              <a:rPr lang="en-US" sz="2800" dirty="0"/>
              <a:t>(</a:t>
            </a:r>
            <a:r>
              <a:rPr lang="en-US" sz="2800" dirty="0" err="1"/>
              <a:t>Fiveguys</a:t>
            </a:r>
            <a:r>
              <a:rPr lang="en-US" sz="2800" dirty="0"/>
              <a:t>, 2019)</a:t>
            </a:r>
            <a:endParaRPr lang="en-US" sz="2600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C8634EC-C7FB-4B3E-B8C9-BCD3B08540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090" y="0"/>
            <a:ext cx="1282165" cy="1282165"/>
          </a:xfrm>
          <a:prstGeom prst="rect">
            <a:avLst/>
          </a:prstGeom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8CD61-735B-45EE-BBDD-D45747646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452718"/>
            <a:ext cx="7006691" cy="537882"/>
          </a:xfrm>
        </p:spPr>
        <p:txBody>
          <a:bodyPr/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0E09A-C81B-42DE-B4D1-15EF3207B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41082"/>
            <a:ext cx="9143999" cy="60645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dirty="0"/>
              <a:t>  				       </a:t>
            </a:r>
          </a:p>
          <a:p>
            <a:pPr marL="0" indent="0">
              <a:buNone/>
            </a:pPr>
            <a:r>
              <a:rPr lang="ro-RO" sz="3600" b="1" dirty="0">
                <a:solidFill>
                  <a:srgbClr val="FF0000"/>
                </a:solidFill>
              </a:rPr>
              <a:t>				Aim and Objectives </a:t>
            </a:r>
          </a:p>
          <a:p>
            <a:pPr marL="0" indent="0">
              <a:buNone/>
            </a:pPr>
            <a:r>
              <a:rPr lang="ro-RO" sz="2800" dirty="0"/>
              <a:t>Aim:</a:t>
            </a:r>
          </a:p>
          <a:p>
            <a:pPr marL="0" indent="0">
              <a:buNone/>
            </a:pPr>
            <a:r>
              <a:rPr lang="ro-RO" sz="2800" dirty="0"/>
              <a:t>The aim of the companyis to satisfy the customers by providing good quaility food </a:t>
            </a:r>
          </a:p>
          <a:p>
            <a:pPr marL="0" indent="0">
              <a:buNone/>
            </a:pPr>
            <a:endParaRPr lang="ro-RO" sz="2800" dirty="0"/>
          </a:p>
          <a:p>
            <a:pPr marL="0" indent="0">
              <a:buNone/>
            </a:pPr>
            <a:r>
              <a:rPr lang="ro-RO" sz="2800" dirty="0"/>
              <a:t>The Objectives are 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ro-RO" sz="2800" dirty="0"/>
              <a:t>To foccused on the atmosphere and enviroment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ro-RO" sz="2800" dirty="0"/>
              <a:t>To get a good feedback from the customers</a:t>
            </a:r>
          </a:p>
          <a:p>
            <a:r>
              <a:rPr lang="ro-RO" sz="2800" dirty="0"/>
              <a:t>To manage the relationship with the customers</a:t>
            </a:r>
          </a:p>
          <a:p>
            <a:pPr marL="0" indent="0">
              <a:buNone/>
            </a:pPr>
            <a:r>
              <a:rPr lang="ro-RO" sz="2800" dirty="0"/>
              <a:t>													</a:t>
            </a:r>
            <a:r>
              <a:rPr lang="en-US" sz="2800" dirty="0"/>
              <a:t>(</a:t>
            </a:r>
            <a:r>
              <a:rPr lang="en-US" sz="2800" dirty="0" err="1"/>
              <a:t>Fiveguys</a:t>
            </a:r>
            <a:r>
              <a:rPr lang="en-US" sz="2800" dirty="0"/>
              <a:t>, 2019)</a:t>
            </a:r>
            <a:endParaRPr lang="ro-RO" sz="2800" dirty="0"/>
          </a:p>
          <a:p>
            <a:pPr marL="0" indent="0">
              <a:buNone/>
            </a:pPr>
            <a:endParaRPr lang="ro-RO" sz="2800" dirty="0"/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AE5A4649-A52C-479E-8905-1E542CF156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090" y="0"/>
            <a:ext cx="1282165" cy="128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840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E008C-208E-4020-AEB5-E44428DEC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4112"/>
            <a:ext cx="7055380" cy="385482"/>
          </a:xfrm>
        </p:spPr>
        <p:txBody>
          <a:bodyPr/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endParaRPr lang="en-US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6BCD4-9739-44B3-B34F-B780312FD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745" y="609594"/>
            <a:ext cx="7315200" cy="106680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ro-RO" sz="2800" b="1" dirty="0">
                <a:solidFill>
                  <a:srgbClr val="FF0000"/>
                </a:solidFill>
              </a:rPr>
              <a:t>The main challanges before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ro-RO" sz="2800" b="1" dirty="0">
                <a:solidFill>
                  <a:srgbClr val="FF0000"/>
                </a:solidFill>
              </a:rPr>
              <a:t>introducing </a:t>
            </a:r>
            <a:endParaRPr lang="en-GB" sz="28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ro-RO" sz="2800" b="1" dirty="0">
                <a:solidFill>
                  <a:srgbClr val="FF0000"/>
                </a:solidFill>
              </a:rPr>
              <a:t>the modern tehnology</a:t>
            </a:r>
          </a:p>
          <a:p>
            <a:endParaRPr lang="en-US" sz="2800" dirty="0"/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EECE695B-471E-4E54-928C-251050D06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090" y="0"/>
            <a:ext cx="1282165" cy="1282165"/>
          </a:xfrm>
          <a:prstGeom prst="rect">
            <a:avLst/>
          </a:prstGeom>
        </p:spPr>
      </p:pic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94A907EF-EF5F-4DA3-9E61-1DC657BD47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4227674"/>
              </p:ext>
            </p:extLst>
          </p:nvPr>
        </p:nvGraphicFramePr>
        <p:xfrm>
          <a:off x="-37514" y="2667000"/>
          <a:ext cx="5447714" cy="3784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394D7AC-8F06-4636-A8B2-5F69D09FBCC6}"/>
              </a:ext>
            </a:extLst>
          </p:cNvPr>
          <p:cNvSpPr txBox="1"/>
          <p:nvPr/>
        </p:nvSpPr>
        <p:spPr>
          <a:xfrm>
            <a:off x="5405511" y="2102590"/>
            <a:ext cx="38862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0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What slowed the sales ? </a:t>
            </a:r>
          </a:p>
          <a:p>
            <a:endParaRPr lang="ro-RO" sz="2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o-RO" sz="20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written orders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o-RO" sz="20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not advaced equipment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ro-RO" sz="20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using cash only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D9A2F7-73E4-433A-8E3F-7103F9347467}"/>
              </a:ext>
            </a:extLst>
          </p:cNvPr>
          <p:cNvSpPr txBox="1"/>
          <p:nvPr/>
        </p:nvSpPr>
        <p:spPr>
          <a:xfrm>
            <a:off x="6781800" y="5791200"/>
            <a:ext cx="20404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(Weise, 2019)</a:t>
            </a:r>
            <a:endParaRPr lang="ro-RO" sz="28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46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endParaRPr lang="en-US" sz="3200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0" y="810896"/>
            <a:ext cx="7772400" cy="3761104"/>
          </a:xfrm>
        </p:spPr>
        <p:txBody>
          <a:bodyPr>
            <a:normAutofit/>
          </a:bodyPr>
          <a:lstStyle/>
          <a:p>
            <a:pPr lvl="3"/>
            <a:endParaRPr lang="ro-RO" dirty="0"/>
          </a:p>
          <a:p>
            <a:pPr lvl="3"/>
            <a:endParaRPr lang="ro-RO" dirty="0"/>
          </a:p>
          <a:p>
            <a:pPr marL="457207" lvl="1" indent="0">
              <a:buNone/>
            </a:pPr>
            <a:r>
              <a:rPr lang="en-GB" sz="2600" b="1" dirty="0">
                <a:solidFill>
                  <a:srgbClr val="FF0000"/>
                </a:solidFill>
              </a:rPr>
              <a:t>Insights of modern technology introduced</a:t>
            </a:r>
          </a:p>
          <a:p>
            <a:pPr marL="457207" lvl="1" indent="0" algn="ctr">
              <a:buNone/>
            </a:pPr>
            <a:r>
              <a:rPr lang="en-GB" sz="28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GoMobo</a:t>
            </a:r>
            <a:endParaRPr lang="ro-RO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ro-RO" sz="2000" dirty="0"/>
              <a:t>Built-in Gps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ro-RO" sz="2000" dirty="0"/>
              <a:t>Costumers can then place orders 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ro-RO" sz="2000" dirty="0"/>
              <a:t>Costumers can schedule a pick-up time</a:t>
            </a:r>
          </a:p>
          <a:p>
            <a:pPr marL="3200453" lvl="7" indent="0">
              <a:buNone/>
            </a:pPr>
            <a:endParaRPr lang="ro-RO" sz="1800" dirty="0">
              <a:solidFill>
                <a:srgbClr val="FFFF00"/>
              </a:solidFill>
              <a:latin typeface="Lucida Sans" panose="020B0602030504020204" pitchFamily="34" charset="0"/>
            </a:endParaRPr>
          </a:p>
        </p:txBody>
      </p:sp>
      <p:pic>
        <p:nvPicPr>
          <p:cNvPr id="5" name="Picture 4" descr="A picture containing flower&#10;&#10;Description automatically generated">
            <a:extLst>
              <a:ext uri="{FF2B5EF4-FFF2-40B4-BE49-F238E27FC236}">
                <a16:creationId xmlns:a16="http://schemas.microsoft.com/office/drawing/2014/main" id="{0E49A2D0-69F0-44BC-B0BB-4CA8BBB2A6C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5729" y="3910579"/>
            <a:ext cx="2773648" cy="14005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Picture 6" descr="A close up of a sandwich&#10;&#10;Description automatically generated">
            <a:extLst>
              <a:ext uri="{FF2B5EF4-FFF2-40B4-BE49-F238E27FC236}">
                <a16:creationId xmlns:a16="http://schemas.microsoft.com/office/drawing/2014/main" id="{D7778C3E-4CEB-42E8-AB4D-1AAF7A9084B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415" y="4022683"/>
            <a:ext cx="2590800" cy="121430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3" name="Arrow: Curved Right 12">
            <a:extLst>
              <a:ext uri="{FF2B5EF4-FFF2-40B4-BE49-F238E27FC236}">
                <a16:creationId xmlns:a16="http://schemas.microsoft.com/office/drawing/2014/main" id="{7C286A76-0D98-4629-B15F-642E41379BD8}"/>
              </a:ext>
            </a:extLst>
          </p:cNvPr>
          <p:cNvSpPr/>
          <p:nvPr/>
        </p:nvSpPr>
        <p:spPr>
          <a:xfrm rot="16200000">
            <a:off x="3470774" y="3654318"/>
            <a:ext cx="1400529" cy="4724401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F7053AE9-B585-4D3B-8CD7-A4BB51DE56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090" y="-6456"/>
            <a:ext cx="1299110" cy="12991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34D5AC-C49F-45F2-B1D2-84B364969F8E}"/>
              </a:ext>
            </a:extLst>
          </p:cNvPr>
          <p:cNvSpPr txBox="1"/>
          <p:nvPr/>
        </p:nvSpPr>
        <p:spPr>
          <a:xfrm>
            <a:off x="2342238" y="5683235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>
                <a:solidFill>
                  <a:srgbClr val="FFFF00"/>
                </a:solidFill>
              </a:rPr>
              <a:t>GoMobo(Olo) Take out System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9CF438-631C-4A0B-97B2-FB2C1C0E3A1A}"/>
              </a:ext>
            </a:extLst>
          </p:cNvPr>
          <p:cNvSpPr txBox="1"/>
          <p:nvPr/>
        </p:nvSpPr>
        <p:spPr>
          <a:xfrm>
            <a:off x="5966900" y="5954752"/>
            <a:ext cx="31770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(Ordering Online System, 2019)</a:t>
            </a:r>
          </a:p>
        </p:txBody>
      </p:sp>
    </p:spTree>
  </p:cSld>
  <p:clrMapOvr>
    <a:masterClrMapping/>
  </p:clrMapOvr>
  <p:transition>
    <p:cover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4C718-6F79-4AC6-A409-6C81ADA1A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endParaRPr lang="en-US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E4424-0DA1-47AC-9E49-C432B159B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6799"/>
            <a:ext cx="9144000" cy="5867401"/>
          </a:xfrm>
        </p:spPr>
        <p:txBody>
          <a:bodyPr/>
          <a:lstStyle/>
          <a:p>
            <a:pPr marL="0" indent="0">
              <a:buNone/>
            </a:pPr>
            <a:r>
              <a:rPr lang="ro-RO" dirty="0"/>
              <a:t>					</a:t>
            </a:r>
            <a:endParaRPr lang="en-GB" dirty="0"/>
          </a:p>
          <a:p>
            <a:pPr marL="0" indent="0" algn="ctr">
              <a:buNone/>
            </a:pPr>
            <a:r>
              <a:rPr lang="en-GB" sz="2800" b="1" dirty="0">
                <a:solidFill>
                  <a:srgbClr val="FF0000"/>
                </a:solidFill>
              </a:rPr>
              <a:t>Positive Impacts of modern technology</a:t>
            </a:r>
            <a:r>
              <a:rPr lang="en-GB" sz="2800" dirty="0"/>
              <a:t>  </a:t>
            </a:r>
            <a:r>
              <a:rPr lang="ro-RO" dirty="0"/>
              <a:t>	</a:t>
            </a:r>
            <a:endParaRPr lang="en-GB" dirty="0"/>
          </a:p>
          <a:p>
            <a:pPr marL="0" indent="0" algn="ctr">
              <a:buNone/>
            </a:pPr>
            <a:endParaRPr lang="ro-RO" b="1" dirty="0">
              <a:solidFill>
                <a:schemeClr val="bg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ro-RO" sz="2400" dirty="0"/>
              <a:t>Saving time by online ordering 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ro-RO" sz="2400" dirty="0"/>
              <a:t> </a:t>
            </a:r>
            <a:r>
              <a:rPr lang="en-GB" sz="2400" dirty="0"/>
              <a:t>S</a:t>
            </a:r>
            <a:r>
              <a:rPr lang="ro-RO" sz="2400" dirty="0"/>
              <a:t>kip the</a:t>
            </a:r>
            <a:r>
              <a:rPr lang="en-GB" sz="2400" dirty="0"/>
              <a:t> queue</a:t>
            </a:r>
            <a:endParaRPr lang="ro-RO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ro-RO" sz="2400" dirty="0"/>
              <a:t> Costumers can easier order the service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 </a:t>
            </a:r>
            <a:r>
              <a:rPr lang="ro-RO" sz="2400" dirty="0"/>
              <a:t>Social Media Advertising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Marketing advanced</a:t>
            </a:r>
            <a:endParaRPr lang="ro-RO" sz="2400" dirty="0"/>
          </a:p>
          <a:p>
            <a:pPr marL="0" indent="0">
              <a:buNone/>
            </a:pPr>
            <a:endParaRPr lang="ro-RO" sz="2400" dirty="0"/>
          </a:p>
          <a:p>
            <a:pPr marL="0" indent="0">
              <a:buNone/>
            </a:pPr>
            <a:endParaRPr lang="ro-RO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0719F759-F77E-4E36-9F21-60EEA417F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7600" y="0"/>
            <a:ext cx="1438275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159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C6EDA-C2E9-4B81-A3A9-E4AAA0D84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31159"/>
            <a:ext cx="7055380" cy="614082"/>
          </a:xfrm>
        </p:spPr>
        <p:txBody>
          <a:bodyPr/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endParaRPr lang="en-US" sz="32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7E7B8F7-5FC0-4909-A8DD-DBAACDB38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5241"/>
            <a:ext cx="8001000" cy="4112559"/>
          </a:xfrm>
        </p:spPr>
        <p:txBody>
          <a:bodyPr/>
          <a:lstStyle/>
          <a:p>
            <a:pPr marL="0" indent="0">
              <a:buNone/>
            </a:pPr>
            <a:r>
              <a:rPr lang="ro-RO" dirty="0"/>
              <a:t>			</a:t>
            </a:r>
            <a:endParaRPr lang="en-GB" dirty="0"/>
          </a:p>
          <a:p>
            <a:pPr marL="0" indent="0" algn="ctr">
              <a:buNone/>
            </a:pPr>
            <a:r>
              <a:rPr lang="en-GB" sz="2800" b="1" dirty="0">
                <a:solidFill>
                  <a:srgbClr val="FF0000"/>
                </a:solidFill>
              </a:rPr>
              <a:t>Negative Impacts of modern technology</a:t>
            </a:r>
          </a:p>
          <a:p>
            <a:pPr marL="0" indent="0" algn="ctr"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ro-RO" sz="2800" dirty="0"/>
          </a:p>
          <a:p>
            <a:pPr lvl="2">
              <a:buFont typeface="Wingdings" panose="05000000000000000000" pitchFamily="2" charset="2"/>
              <a:buChar char="Ø"/>
            </a:pPr>
            <a:r>
              <a:rPr lang="ro-RO" sz="2400" dirty="0"/>
              <a:t>Busy </a:t>
            </a:r>
            <a:r>
              <a:rPr lang="en-GB" sz="2400" dirty="0"/>
              <a:t>kitchen </a:t>
            </a:r>
          </a:p>
          <a:p>
            <a:pPr marL="0" indent="0">
              <a:buNone/>
            </a:pPr>
            <a:endParaRPr lang="en-GB" sz="2400" dirty="0"/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400" dirty="0"/>
              <a:t>Cold food</a:t>
            </a:r>
          </a:p>
          <a:p>
            <a:pPr>
              <a:buFont typeface="Wingdings" panose="05000000000000000000" pitchFamily="2" charset="2"/>
              <a:buChar char="Ø"/>
            </a:pPr>
            <a:endParaRPr lang="ro-RO" sz="2400" dirty="0"/>
          </a:p>
          <a:p>
            <a:pPr marL="0" indent="0">
              <a:buNone/>
            </a:pPr>
            <a:endParaRPr lang="ro-RO" sz="2800" dirty="0"/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9F31A907-62B7-4F04-B5CC-602546B355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4480" y="0"/>
            <a:ext cx="1355195" cy="1355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52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ACA42-E316-4360-BAE2-7A62BD386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766482"/>
          </a:xfrm>
        </p:spPr>
        <p:txBody>
          <a:bodyPr/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r>
              <a:rPr lang="ro-RO" dirty="0"/>
              <a:t>	</a:t>
            </a:r>
            <a:br>
              <a:rPr lang="en-GB" dirty="0"/>
            </a:br>
            <a:r>
              <a:rPr lang="ro-RO" dirty="0"/>
              <a:t>	</a:t>
            </a:r>
            <a:r>
              <a:rPr lang="en-GB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Lessons drawn from the case study</a:t>
            </a:r>
            <a:endParaRPr lang="en-US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3047730-F994-4A67-B595-FE4A809624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1672132"/>
              </p:ext>
            </p:extLst>
          </p:nvPr>
        </p:nvGraphicFramePr>
        <p:xfrm>
          <a:off x="498778" y="1761060"/>
          <a:ext cx="7467599" cy="494216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44181">
                  <a:extLst>
                    <a:ext uri="{9D8B030D-6E8A-4147-A177-3AD203B41FA5}">
                      <a16:colId xmlns:a16="http://schemas.microsoft.com/office/drawing/2014/main" val="4217221786"/>
                    </a:ext>
                  </a:extLst>
                </a:gridCol>
                <a:gridCol w="2561709">
                  <a:extLst>
                    <a:ext uri="{9D8B030D-6E8A-4147-A177-3AD203B41FA5}">
                      <a16:colId xmlns:a16="http://schemas.microsoft.com/office/drawing/2014/main" val="3980845085"/>
                    </a:ext>
                  </a:extLst>
                </a:gridCol>
                <a:gridCol w="2561709">
                  <a:extLst>
                    <a:ext uri="{9D8B030D-6E8A-4147-A177-3AD203B41FA5}">
                      <a16:colId xmlns:a16="http://schemas.microsoft.com/office/drawing/2014/main" val="1093890566"/>
                    </a:ext>
                  </a:extLst>
                </a:gridCol>
              </a:tblGrid>
              <a:tr h="579280">
                <a:tc>
                  <a:txBody>
                    <a:bodyPr/>
                    <a:lstStyle/>
                    <a:p>
                      <a:pPr algn="ctr"/>
                      <a:endParaRPr lang="en-GB" sz="800" dirty="0"/>
                    </a:p>
                    <a:p>
                      <a:pPr lvl="0" algn="ctr"/>
                      <a:r>
                        <a:rPr lang="en-GB" dirty="0"/>
                        <a:t>Criteria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Traditional Technology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Modern </a:t>
                      </a:r>
                    </a:p>
                    <a:p>
                      <a:pPr algn="ctr"/>
                      <a:r>
                        <a:rPr lang="en-GB" dirty="0"/>
                        <a:t>Technology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740603"/>
                  </a:ext>
                </a:extLst>
              </a:tr>
              <a:tr h="1243557">
                <a:tc>
                  <a:txBody>
                    <a:bodyPr/>
                    <a:lstStyle/>
                    <a:p>
                      <a:pPr algn="just"/>
                      <a:endParaRPr lang="en-GB" dirty="0"/>
                    </a:p>
                    <a:p>
                      <a:pPr algn="just"/>
                      <a:r>
                        <a:rPr lang="en-GB" dirty="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can be generally defined as an entity, both material and immaterial.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is a simply and advancement of old technology.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095601"/>
                  </a:ext>
                </a:extLst>
              </a:tr>
              <a:tr h="859563">
                <a:tc>
                  <a:txBody>
                    <a:bodyPr/>
                    <a:lstStyle/>
                    <a:p>
                      <a:pPr algn="just"/>
                      <a:r>
                        <a:rPr lang="ro-RO" dirty="0"/>
                        <a:t>Services</a:t>
                      </a:r>
                    </a:p>
                    <a:p>
                      <a:pPr algn="just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They used to use pen peper for taking orders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Advance technology for taking orders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154537"/>
                  </a:ext>
                </a:extLst>
              </a:tr>
              <a:tr h="1072066">
                <a:tc>
                  <a:txBody>
                    <a:bodyPr/>
                    <a:lstStyle/>
                    <a:p>
                      <a:pPr algn="just"/>
                      <a:r>
                        <a:rPr lang="ro-RO" dirty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More simple for the employers to undernstand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More profitable &amp; quicker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1609746"/>
                  </a:ext>
                </a:extLst>
              </a:tr>
              <a:tr h="1072066">
                <a:tc>
                  <a:txBody>
                    <a:bodyPr/>
                    <a:lstStyle/>
                    <a:p>
                      <a:pPr algn="just"/>
                      <a:r>
                        <a:rPr lang="ro-RO" dirty="0"/>
                        <a:t> Disadvantages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Not fast enough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dirty="0"/>
                        <a:t>Not secure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6224361"/>
                  </a:ext>
                </a:extLst>
              </a:tr>
            </a:tbl>
          </a:graphicData>
        </a:graphic>
      </p:graphicFrame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2C0E883C-4CF1-4375-BFAF-AA429865D8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090" y="0"/>
            <a:ext cx="1289585" cy="128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622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ACA42-E316-4360-BAE2-7A62BD386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r>
              <a:rPr lang="ro-RO" dirty="0"/>
              <a:t>	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15AEAC-CF0B-40F1-88BA-83FBFE131F31}"/>
              </a:ext>
            </a:extLst>
          </p:cNvPr>
          <p:cNvSpPr txBox="1"/>
          <p:nvPr/>
        </p:nvSpPr>
        <p:spPr>
          <a:xfrm>
            <a:off x="0" y="1295401"/>
            <a:ext cx="914400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Lessons drawn from the case study</a:t>
            </a:r>
          </a:p>
          <a:p>
            <a:endParaRPr lang="en-GB" dirty="0"/>
          </a:p>
          <a:p>
            <a:pPr algn="just"/>
            <a:r>
              <a:rPr lang="en-GB" sz="2400" b="1" dirty="0">
                <a:solidFill>
                  <a:schemeClr val="bg1"/>
                </a:solidFill>
              </a:rPr>
              <a:t>Importance of using Modern Technology:</a:t>
            </a:r>
            <a:endParaRPr lang="en-GB" dirty="0"/>
          </a:p>
          <a:p>
            <a:pPr algn="just"/>
            <a:r>
              <a:rPr lang="en-GB" dirty="0"/>
              <a:t>-   </a:t>
            </a:r>
            <a:r>
              <a:rPr lang="en-GB" sz="2400" dirty="0"/>
              <a:t>advanced equipment</a:t>
            </a:r>
          </a:p>
          <a:p>
            <a:pPr algn="just"/>
            <a:r>
              <a:rPr lang="ro-RO" sz="2400" dirty="0"/>
              <a:t>-  </a:t>
            </a:r>
            <a:r>
              <a:rPr lang="en-GB" sz="2400" dirty="0"/>
              <a:t>delivery food online</a:t>
            </a:r>
          </a:p>
          <a:p>
            <a:pPr marL="285750" indent="-285750" algn="just">
              <a:buFontTx/>
              <a:buChar char="-"/>
            </a:pPr>
            <a:r>
              <a:rPr lang="en-GB" sz="2400" dirty="0"/>
              <a:t>marketing opportunities</a:t>
            </a:r>
          </a:p>
          <a:p>
            <a:pPr algn="just"/>
            <a:r>
              <a:rPr lang="en-GB" sz="2400" dirty="0"/>
              <a:t>-   advanced promotion</a:t>
            </a:r>
          </a:p>
          <a:p>
            <a:pPr algn="just"/>
            <a:endParaRPr lang="en-GB" dirty="0"/>
          </a:p>
          <a:p>
            <a:pPr algn="just"/>
            <a:r>
              <a:rPr lang="en-GB" sz="2400" b="1" dirty="0">
                <a:solidFill>
                  <a:schemeClr val="bg1"/>
                </a:solidFill>
              </a:rPr>
              <a:t>Consequences of not using Modern Technology:</a:t>
            </a:r>
            <a:endParaRPr lang="en-GB" dirty="0"/>
          </a:p>
          <a:p>
            <a:pPr marL="285750" indent="-285750" algn="just">
              <a:buFontTx/>
              <a:buChar char="-"/>
            </a:pPr>
            <a:r>
              <a:rPr lang="en-GB" sz="2400" dirty="0"/>
              <a:t>not progress</a:t>
            </a:r>
          </a:p>
          <a:p>
            <a:pPr marL="285750" indent="-285750" algn="just">
              <a:buFontTx/>
              <a:buChar char="-"/>
            </a:pPr>
            <a:r>
              <a:rPr lang="en-GB" sz="2400" dirty="0"/>
              <a:t>not fast</a:t>
            </a:r>
          </a:p>
          <a:p>
            <a:pPr algn="just"/>
            <a:r>
              <a:rPr lang="en-GB" sz="2400" dirty="0"/>
              <a:t>-   not profitable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ACCB8F60-0C28-44E7-A139-61FC0C5EE9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8536" y="0"/>
            <a:ext cx="1295401" cy="1295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850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B1FEF-659D-42FF-B171-9B4DB52B1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376082"/>
          </a:xfrm>
        </p:spPr>
        <p:txBody>
          <a:bodyPr/>
          <a:lstStyle/>
          <a:p>
            <a:r>
              <a:rPr lang="en-US" sz="1600" dirty="0">
                <a:solidFill>
                  <a:srgbClr val="EBEBEB"/>
                </a:solidFill>
              </a:rPr>
              <a:t>Digital skills and research methods</a:t>
            </a:r>
            <a:br>
              <a:rPr lang="en-GB" sz="4000" dirty="0">
                <a:solidFill>
                  <a:schemeClr val="tx1"/>
                </a:solidFill>
              </a:rPr>
            </a:br>
            <a:r>
              <a:rPr lang="en-GB" sz="900" dirty="0">
                <a:solidFill>
                  <a:srgbClr val="FF0000"/>
                </a:solidFill>
              </a:rPr>
              <a:t>                                                                            </a:t>
            </a:r>
            <a:br>
              <a:rPr lang="en-GB" sz="900" dirty="0">
                <a:solidFill>
                  <a:srgbClr val="FF0000"/>
                </a:solidFill>
              </a:rPr>
            </a:br>
            <a:br>
              <a:rPr lang="en-GB" sz="900" dirty="0">
                <a:solidFill>
                  <a:srgbClr val="FF0000"/>
                </a:solidFill>
              </a:rPr>
            </a:br>
            <a:r>
              <a:rPr lang="en-GB" sz="900" dirty="0">
                <a:solidFill>
                  <a:srgbClr val="FF0000"/>
                </a:solidFill>
              </a:rPr>
              <a:t>                                                                               </a:t>
            </a:r>
            <a:r>
              <a:rPr lang="en-GB" sz="2800" b="1" dirty="0">
                <a:solidFill>
                  <a:srgbClr val="FF0000"/>
                </a:solidFill>
              </a:rPr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B1C34-F4CF-466A-85FE-4F54221A8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209800"/>
            <a:ext cx="861060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400" dirty="0"/>
              <a:t>T</a:t>
            </a:r>
            <a:r>
              <a:rPr lang="en-GB" sz="2400" dirty="0"/>
              <a:t>he Five Guys restaurant has become famous in the world and has reached the highest standards in the fast food restaurant platform. </a:t>
            </a:r>
            <a:r>
              <a:rPr lang="ro-RO" sz="2400" dirty="0"/>
              <a:t>This is because of the impacts of the modern technology.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3A379FFA-6ED0-4C2A-AEC1-2B4D0C6B22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291" y="1"/>
            <a:ext cx="121920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83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1325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1" y="0"/>
            <a:ext cx="7275344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66119-7F94-4893-A1EB-CC597558A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311" y="139993"/>
            <a:ext cx="5231183" cy="8614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lvl="6" indent="0" defTabSz="457200">
              <a:buNone/>
            </a:pPr>
            <a:r>
              <a:rPr lang="en-US" sz="2000" b="0" i="0" kern="1200" cap="all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rEfERENCEs</a:t>
            </a:r>
            <a:r>
              <a:rPr lang="en-US" sz="2000" b="0" i="0" kern="1200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: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0CCB59-B9BC-4AA2-BE23-A4BCEB83D7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1"/>
            <a:ext cx="1295400" cy="12764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31FC64-E4A2-4FA8-84E2-06ED931E3F5D}"/>
              </a:ext>
            </a:extLst>
          </p:cNvPr>
          <p:cNvSpPr txBox="1"/>
          <p:nvPr/>
        </p:nvSpPr>
        <p:spPr>
          <a:xfrm>
            <a:off x="106352" y="626088"/>
            <a:ext cx="6747007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ro-RO" sz="1600" dirty="0">
                <a:solidFill>
                  <a:srgbClr val="1E5155"/>
                </a:solidFill>
              </a:rPr>
            </a:br>
            <a:br>
              <a:rPr lang="ro-RO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Weise, K. (2019) 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NBC News - Breaking </a:t>
            </a:r>
            <a:r>
              <a:rPr lang="ro-RO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ews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&amp; </a:t>
            </a:r>
            <a:r>
              <a:rPr lang="ro-RO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op </a:t>
            </a:r>
            <a:r>
              <a:rPr lang="ro-RO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tories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- </a:t>
            </a:r>
            <a:r>
              <a:rPr lang="ro-RO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atest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ro-RO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orld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US &amp; 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l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ocal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n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ews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[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nline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] Available at:  http://www.nbcnews.com/ 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Accessed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: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9 Dec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ember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2019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b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Fiveguys.co.uk. (2019). Five Guys Burgers and Fries. [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nline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] Available at: https://www.fiveguys.co.uk/ [Accessed 9 Dec. 2019].</a:t>
            </a:r>
            <a:b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-Welch, L. (2019). How I Did It: Jerry Murrell, Five Guys Burgers and Fries. 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inc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magazine, [</a:t>
            </a:r>
            <a:r>
              <a:rPr lang="ro-RO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nline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] (570), p.74. Available at: https://www.inc.com/magazine/20100401/jerry-murrell-five-guys-burgers-and-fries.html [Accessed 9 Dec. 2019].</a:t>
            </a:r>
            <a:b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- </a:t>
            </a:r>
            <a:r>
              <a:rPr lang="en-US" dirty="0"/>
              <a:t>Ordering Online System. (2019). </a:t>
            </a:r>
            <a:r>
              <a:rPr lang="en-US" i="1" dirty="0" err="1"/>
              <a:t>Gomobo</a:t>
            </a:r>
            <a:r>
              <a:rPr lang="en-US" i="1" dirty="0"/>
              <a:t> Clone - Ordering Online System</a:t>
            </a:r>
            <a:r>
              <a:rPr lang="en-US" dirty="0"/>
              <a:t>. [</a:t>
            </a:r>
            <a:r>
              <a:rPr lang="ro-RO" dirty="0"/>
              <a:t>O</a:t>
            </a:r>
            <a:r>
              <a:rPr lang="en-US" dirty="0" err="1"/>
              <a:t>nline</a:t>
            </a:r>
            <a:r>
              <a:rPr lang="en-US" dirty="0"/>
              <a:t>] Available at: https://www.orderingonlinesystem.com/gomobo-clone/ [Accessed 9 Dec. 2019].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936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clock&#10;&#10;Description automatically generated">
            <a:extLst>
              <a:ext uri="{FF2B5EF4-FFF2-40B4-BE49-F238E27FC236}">
                <a16:creationId xmlns:a16="http://schemas.microsoft.com/office/drawing/2014/main" id="{71A175FA-3FBF-4475-A8E9-76EA62FD86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06" r="-2" b="11813"/>
          <a:stretch/>
        </p:blipFill>
        <p:spPr>
          <a:xfrm>
            <a:off x="190500" y="1371599"/>
            <a:ext cx="8572500" cy="3657601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412920-E811-4E58-9F65-7EE618E99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876800"/>
            <a:ext cx="7805701" cy="7620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457200"/>
            <a:r>
              <a:rPr lang="en-US" sz="2800" dirty="0">
                <a:solidFill>
                  <a:srgbClr val="EBEBEB"/>
                </a:solidFill>
              </a:rPr>
              <a:t>Thank you. </a:t>
            </a:r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839BB844-D68A-4982-8FA8-BCB1CAAC01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7600" y="0"/>
            <a:ext cx="1295400" cy="12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007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756</TotalTime>
  <Words>312</Words>
  <Application>Microsoft Office PowerPoint</Application>
  <PresentationFormat>On-screen Show (4:3)</PresentationFormat>
  <Paragraphs>115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Agency FB</vt:lpstr>
      <vt:lpstr>Arial</vt:lpstr>
      <vt:lpstr>Century Gothic</vt:lpstr>
      <vt:lpstr>Lucida Sans</vt:lpstr>
      <vt:lpstr>Wingdings</vt:lpstr>
      <vt:lpstr>Wingdings 3</vt:lpstr>
      <vt:lpstr>Ion</vt:lpstr>
      <vt:lpstr>     Module Name-  DIGITAL SKILLS AND RESEARCH METHODS   Module Code-   BMSW4003 </vt:lpstr>
      <vt:lpstr>Digital skills and research methods</vt:lpstr>
      <vt:lpstr>Digital skills and research methods</vt:lpstr>
      <vt:lpstr>Digital skills and research methods</vt:lpstr>
      <vt:lpstr>Digital skills and research methods</vt:lpstr>
      <vt:lpstr>Digital skills and research methods</vt:lpstr>
      <vt:lpstr>Digital skills and research methods</vt:lpstr>
      <vt:lpstr>Digital skills and research methods</vt:lpstr>
      <vt:lpstr>Digital skills and research methods</vt:lpstr>
      <vt:lpstr>Digital skills and research methods    Lessons drawn from the case study</vt:lpstr>
      <vt:lpstr>Digital skills and research methods </vt:lpstr>
      <vt:lpstr>Digital skills and research methods                                                                                                                                                              Conclusion </vt:lpstr>
      <vt:lpstr>PowerPoint Presentation</vt:lpstr>
      <vt:lpstr>Thank you.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</dc:title>
  <dc:creator>Catalina Anastasoaie (1908747)</dc:creator>
  <cp:lastModifiedBy>Ilie Trailer (1908744)</cp:lastModifiedBy>
  <cp:revision>42</cp:revision>
  <dcterms:created xsi:type="dcterms:W3CDTF">2019-12-06T11:49:06Z</dcterms:created>
  <dcterms:modified xsi:type="dcterms:W3CDTF">2019-12-16T15:19:35Z</dcterms:modified>
</cp:coreProperties>
</file>