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70848" autoAdjust="0"/>
  </p:normalViewPr>
  <p:slideViewPr>
    <p:cSldViewPr snapToGrid="0">
      <p:cViewPr varScale="1">
        <p:scale>
          <a:sx n="47" d="100"/>
          <a:sy n="47" d="100"/>
        </p:scale>
        <p:origin x="1740"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0EB9D-AFA2-6248-998C-BC84F238B76C}" type="datetimeFigureOut">
              <a:rPr lang="en-GB" smtClean="0"/>
              <a:t>09/10/2022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094BF1-1BC0-6241-8026-9F068B107A0B}" type="slidenum">
              <a:rPr lang="en-GB" smtClean="0"/>
              <a:t>‹#›</a:t>
            </a:fld>
            <a:endParaRPr lang="en-GB" dirty="0"/>
          </a:p>
        </p:txBody>
      </p:sp>
    </p:spTree>
    <p:extLst>
      <p:ext uri="{BB962C8B-B14F-4D97-AF65-F5344CB8AC3E}">
        <p14:creationId xmlns:p14="http://schemas.microsoft.com/office/powerpoint/2010/main" val="2765034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094BF1-1BC0-6241-8026-9F068B107A0B}" type="slidenum">
              <a:rPr lang="en-GB" smtClean="0"/>
              <a:t>1</a:t>
            </a:fld>
            <a:endParaRPr lang="en-GB" dirty="0"/>
          </a:p>
        </p:txBody>
      </p:sp>
    </p:spTree>
    <p:extLst>
      <p:ext uri="{BB962C8B-B14F-4D97-AF65-F5344CB8AC3E}">
        <p14:creationId xmlns:p14="http://schemas.microsoft.com/office/powerpoint/2010/main" val="203793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cs typeface="Arial" panose="020B0604020202020204" pitchFamily="34" charset="0"/>
              </a:rPr>
              <a:t>Psychology is the study of human behavior, projections, and emotions. It also examines some issues responsible for the formation of specific behavioral patterns. Psychology enables us to be aware of the development of individual. Memory, cognition, and learning are key areas of psychology. Psychology provides the basis for socialisation knowledge. Working as a health care assistant working with older adults, a practitioner seeks support of psychology to understand and scrutinise human behavior (Maree, 2021). When an effort is made by a health care assistant working with older adults to introduce personality change through behavior or functioning modification he/she must utilise psychological concepts. In addressing issues related to adjustment, psychological knowledge supports the health care assistant. Moreover, the approach to care for the elderly is largely founded on psychology. According to (Nelson</a:t>
            </a:r>
            <a:r>
              <a:rPr lang="x-none" sz="2800" dirty="0">
                <a:effectLst/>
              </a:rPr>
              <a:t> et al., 2019</a:t>
            </a:r>
            <a:r>
              <a:rPr lang="en-GB" sz="1800" dirty="0">
                <a:effectLst/>
                <a:latin typeface="Times New Roman" panose="02020603050405020304" pitchFamily="18" charset="0"/>
                <a:ea typeface="Calibri" panose="020F0502020204030204" pitchFamily="34" charset="0"/>
                <a:cs typeface="Arial" panose="020B0604020202020204" pitchFamily="34" charset="0"/>
              </a:rPr>
              <a:t>) groupwork generates most of its social psychological attributes to be utilised in practice for group betterment and strengthening from psychology. Social psychology analyses leadership traits and qualities, morale, behavior or audiences and crowds which are vital in groupwork and in some cases in community organisation</a:t>
            </a:r>
            <a:r>
              <a:rPr lang="x-none">
                <a:effectLst/>
              </a:rPr>
              <a:t> </a:t>
            </a:r>
            <a:endParaRPr lang="en-GB" dirty="0"/>
          </a:p>
        </p:txBody>
      </p:sp>
      <p:sp>
        <p:nvSpPr>
          <p:cNvPr id="4" name="Slide Number Placeholder 3"/>
          <p:cNvSpPr>
            <a:spLocks noGrp="1"/>
          </p:cNvSpPr>
          <p:nvPr>
            <p:ph type="sldNum" sz="quarter" idx="5"/>
          </p:nvPr>
        </p:nvSpPr>
        <p:spPr/>
        <p:txBody>
          <a:bodyPr/>
          <a:lstStyle/>
          <a:p>
            <a:fld id="{EF094BF1-1BC0-6241-8026-9F068B107A0B}" type="slidenum">
              <a:rPr lang="en-GB" smtClean="0"/>
              <a:t>2</a:t>
            </a:fld>
            <a:endParaRPr lang="en-GB" dirty="0"/>
          </a:p>
        </p:txBody>
      </p:sp>
    </p:spTree>
    <p:extLst>
      <p:ext uri="{BB962C8B-B14F-4D97-AF65-F5344CB8AC3E}">
        <p14:creationId xmlns:p14="http://schemas.microsoft.com/office/powerpoint/2010/main" val="2239255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Erickson considers these stages as a continuum rather than a challenge where one side is expected to win over the other side. Thus, rather than envisioning a stage such as Ego integrity vs. Despair, it can be viewed as a continuum of conflicts and issues, one side to release and the other side to embrace. An individual transitioning through a stage augments  his/her experience via a degree of acceptance of the sway of the stage and a degree of release of the conflicted attributes of the stage (Orenstein and Lewis, 2021)</a:t>
            </a:r>
            <a:endParaRPr lang="x-none"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F094BF1-1BC0-6241-8026-9F068B107A0B}" type="slidenum">
              <a:rPr lang="en-GB" smtClean="0"/>
              <a:t>3</a:t>
            </a:fld>
            <a:endParaRPr lang="en-GB" dirty="0"/>
          </a:p>
        </p:txBody>
      </p:sp>
    </p:spTree>
    <p:extLst>
      <p:ext uri="{BB962C8B-B14F-4D97-AF65-F5344CB8AC3E}">
        <p14:creationId xmlns:p14="http://schemas.microsoft.com/office/powerpoint/2010/main" val="117489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Arial" panose="020B0604020202020204" pitchFamily="34" charset="0"/>
              </a:rPr>
              <a:t>Erickson postulation of the first seven stages highlights their role in the development of an individual. However, fundamental to the individual development is the dynamic of intergenerational interface with other individuals. These intergenerational interface enables the accomplishment of successful resolution of the person’s life stage. For instance, it is impossible for an infant to successfully realise the stage of trust without the presence of an adult caretaker who is able to offer the validation and nurturing needed by the infant. However, these theory fails to consider environmental influences beyond the interpersonal interractions. For instance, environmental attributes such as physical deformity, disease, war, and poverty have been known to significantly affect validation and nurturing</a:t>
            </a:r>
            <a:endParaRPr lang="x-none" sz="1200" dirty="0">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final stage in Erickson’s theory, the Ego integrity vs. Despair affirms that the realisation of ego integrity requires an inverse intergenerational interpersonal interaction. Rather than attaining ego integrity via interpersonal relationship with an older individual, older individuals now realise ego integrity through focusing on addressing the needs of individuals that are significantly younger than them. This implies that an older individual shifts from realising gratification of his/her needs through mingling with others to realising gratification and growth through focusing on the needs of others such as the community, friends and family (Maree, 2021). For an individual to realise these acceptance, he/she must be able to reflect on his/her life and accept the limitations and successes experienced as a process of change and growth. This necessitates the older person to disconnect from life and accept death as the final undertaking of his/her life. The process of accepting death has been found to enable the elderly to be less afraid of dying. </a:t>
            </a:r>
            <a:endParaRPr lang="x-none"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F094BF1-1BC0-6241-8026-9F068B107A0B}" type="slidenum">
              <a:rPr lang="en-GB" smtClean="0"/>
              <a:t>4</a:t>
            </a:fld>
            <a:endParaRPr lang="en-GB" dirty="0"/>
          </a:p>
        </p:txBody>
      </p:sp>
    </p:spTree>
    <p:extLst>
      <p:ext uri="{BB962C8B-B14F-4D97-AF65-F5344CB8AC3E}">
        <p14:creationId xmlns:p14="http://schemas.microsoft.com/office/powerpoint/2010/main" val="840640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Later Erickson and Erickson identified spiritual transcendence as the final developmental stage in the life of elderly individuals who tend to be active past the Ego integrity vs. Despair state (Thompson, 2021).   In this additional stage, transcendence is generated by body, ego, and the roles played by the individual who has fully accepted his/her self-worth rather than being preoccupied with disability, disease, and loss of expert identity. According to Darling-Fisher (2019), this is realised by drawing sufficient satisfaction from one’s life accomplishments. </a:t>
            </a:r>
            <a:endParaRPr lang="x-none" sz="18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20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The reciprocal process takes place when an elderly individual becomes increasingly dejected with past life experiences, envisioning choices made as missed opportunities which cause the individuals to perceive death with a feeling of despair. A health care assistant working with older adults must therefore be able to address this hopelessness as an existential dilemma  and assist the elderly individual develop towards a more positive perspective of his/her life failures, successes, and conflicts to effectively balance the tension between despair and integrity experienced by the individual. This realises what Wahl and Ehni</a:t>
            </a:r>
            <a:r>
              <a:rPr lang="en-GB" sz="1800" dirty="0">
                <a:latin typeface="Times New Roman" panose="02020603050405020304" pitchFamily="18" charset="0"/>
                <a:ea typeface="Calibri" panose="020F0502020204030204" pitchFamily="34" charset="0"/>
                <a:cs typeface="Arial" panose="020B0604020202020204" pitchFamily="34" charset="0"/>
              </a:rPr>
              <a:t> (</a:t>
            </a:r>
            <a:r>
              <a:rPr lang="en-GB" sz="1800" dirty="0">
                <a:effectLst/>
                <a:latin typeface="Times New Roman" panose="02020603050405020304" pitchFamily="18" charset="0"/>
                <a:ea typeface="Calibri" panose="020F0502020204030204" pitchFamily="34" charset="0"/>
                <a:cs typeface="Arial" panose="020B0604020202020204" pitchFamily="34" charset="0"/>
              </a:rPr>
              <a:t>2020) identifies as an elderly’s experience of reduced levels of anxiety about death when compared to younger individuals. </a:t>
            </a:r>
            <a:endParaRPr lang="x-none"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F094BF1-1BC0-6241-8026-9F068B107A0B}" type="slidenum">
              <a:rPr lang="en-GB" smtClean="0"/>
              <a:t>5</a:t>
            </a:fld>
            <a:endParaRPr lang="en-GB" dirty="0"/>
          </a:p>
        </p:txBody>
      </p:sp>
    </p:spTree>
    <p:extLst>
      <p:ext uri="{BB962C8B-B14F-4D97-AF65-F5344CB8AC3E}">
        <p14:creationId xmlns:p14="http://schemas.microsoft.com/office/powerpoint/2010/main" val="1538369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Arial" panose="020B0604020202020204" pitchFamily="34" charset="0"/>
              </a:rPr>
              <a:t>According to </a:t>
            </a:r>
            <a:r>
              <a:rPr lang="en-GB" sz="1800" dirty="0">
                <a:effectLst/>
                <a:latin typeface="Times New Roman" panose="02020603050405020304" pitchFamily="18" charset="0"/>
                <a:ea typeface="Calibri" panose="020F0502020204030204" pitchFamily="34" charset="0"/>
                <a:cs typeface="Arial" panose="020B0604020202020204" pitchFamily="34" charset="0"/>
              </a:rPr>
              <a:t>Thompson (2021</a:t>
            </a:r>
            <a:r>
              <a:rPr lang="en-GB" sz="1200" dirty="0">
                <a:effectLst/>
                <a:latin typeface="Times New Roman" panose="02020603050405020304" pitchFamily="18" charset="0"/>
                <a:ea typeface="Calibri" panose="020F0502020204030204" pitchFamily="34" charset="0"/>
                <a:cs typeface="Arial" panose="020B0604020202020204" pitchFamily="34" charset="0"/>
              </a:rPr>
              <a:t>) psychology offers meaningful assistance in the field of health care assistant working with older adults such as the modification of the patient’s personality, diagnosis and treatment approach for problems of elderly individuals related to accepting assistance, individual adjustment into new environments, mental and physical patients’ housing with medical requirements and adjustment, diagnosis, understanding, and transforming group behavior and cultivating leadership qualities. It is also vital in ego analysis and understanding and strengthening defensive mechanisms of elderly individuals as well as guidance and counselling for enhancement in positive adjustment and fulfilment and needs of the elderly and the society at large</a:t>
            </a:r>
            <a:endParaRPr lang="x-none" sz="12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F094BF1-1BC0-6241-8026-9F068B107A0B}" type="slidenum">
              <a:rPr lang="en-GB" smtClean="0"/>
              <a:t>6</a:t>
            </a:fld>
            <a:endParaRPr lang="en-GB" dirty="0"/>
          </a:p>
        </p:txBody>
      </p:sp>
    </p:spTree>
    <p:extLst>
      <p:ext uri="{BB962C8B-B14F-4D97-AF65-F5344CB8AC3E}">
        <p14:creationId xmlns:p14="http://schemas.microsoft.com/office/powerpoint/2010/main" val="214856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38193257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3281846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163043759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1112765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CB11499-7AA2-5D4B-9C5C-A603F8845BB4}" type="slidenum">
              <a:rPr lang="en-GB" smtClean="0"/>
              <a:t>‹#›</a:t>
            </a:fld>
            <a:endParaRPr lang="en-GB"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551305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1413888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4250545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3386004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89893DE-BBB1-474B-B59B-7F63EAEEAE2A}" type="datetimeFigureOut">
              <a:rPr lang="en-GB" smtClean="0"/>
              <a:t>09/10/2022</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99567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236885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9893DE-BBB1-474B-B59B-7F63EAEEAE2A}" type="datetimeFigureOut">
              <a:rPr lang="en-GB" smtClean="0"/>
              <a:t>09/10/2022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CB11499-7AA2-5D4B-9C5C-A603F8845BB4}" type="slidenum">
              <a:rPr lang="en-GB" smtClean="0"/>
              <a:t>‹#›</a:t>
            </a:fld>
            <a:endParaRPr lang="en-GB" dirty="0"/>
          </a:p>
        </p:txBody>
      </p:sp>
    </p:spTree>
    <p:extLst>
      <p:ext uri="{BB962C8B-B14F-4D97-AF65-F5344CB8AC3E}">
        <p14:creationId xmlns:p14="http://schemas.microsoft.com/office/powerpoint/2010/main" val="520560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89893DE-BBB1-474B-B59B-7F63EAEEAE2A}" type="datetimeFigureOut">
              <a:rPr lang="en-GB" smtClean="0"/>
              <a:t>09/10/2022</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CB11499-7AA2-5D4B-9C5C-A603F8845BB4}" type="slidenum">
              <a:rPr lang="en-GB" smtClean="0"/>
              <a:t>‹#›</a:t>
            </a:fld>
            <a:endParaRPr lang="en-GB" dirty="0"/>
          </a:p>
        </p:txBody>
      </p:sp>
    </p:spTree>
    <p:extLst>
      <p:ext uri="{BB962C8B-B14F-4D97-AF65-F5344CB8AC3E}">
        <p14:creationId xmlns:p14="http://schemas.microsoft.com/office/powerpoint/2010/main" val="337252869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72E85-AB5A-46CD-16D9-ED178D2C0718}"/>
              </a:ext>
            </a:extLst>
          </p:cNvPr>
          <p:cNvSpPr>
            <a:spLocks noGrp="1"/>
          </p:cNvSpPr>
          <p:nvPr>
            <p:ph type="ctrTitle"/>
          </p:nvPr>
        </p:nvSpPr>
        <p:spPr/>
        <p:txBody>
          <a:bodyPr/>
          <a:lstStyle/>
          <a:p>
            <a:r>
              <a:rPr lang="en-GB" sz="1800" dirty="0">
                <a:effectLst/>
                <a:latin typeface="Times New Roman" panose="02020603050405020304" pitchFamily="18" charset="0"/>
                <a:ea typeface="Calibri" panose="020F0502020204030204" pitchFamily="34" charset="0"/>
                <a:cs typeface="Arial" panose="020B0604020202020204" pitchFamily="34" charset="0"/>
              </a:rPr>
              <a:t>WHY IS PSYCHOLOGY IMPORTANT WHEN WORKING AS A HEALTH CARE ASSISTANT WORKING WITH OLDER ADULTS</a:t>
            </a:r>
            <a:r>
              <a:rPr lang="x-none" dirty="0">
                <a:effectLst/>
              </a:rPr>
              <a:t> </a:t>
            </a:r>
            <a:endParaRPr lang="en-GB" dirty="0"/>
          </a:p>
        </p:txBody>
      </p:sp>
      <p:sp>
        <p:nvSpPr>
          <p:cNvPr id="3" name="Subtitle 2">
            <a:extLst>
              <a:ext uri="{FF2B5EF4-FFF2-40B4-BE49-F238E27FC236}">
                <a16:creationId xmlns:a16="http://schemas.microsoft.com/office/drawing/2014/main" id="{001C54F4-1F71-6812-9251-ED2975834452}"/>
              </a:ext>
            </a:extLst>
          </p:cNvPr>
          <p:cNvSpPr>
            <a:spLocks noGrp="1"/>
          </p:cNvSpPr>
          <p:nvPr>
            <p:ph type="subTitle" idx="1"/>
          </p:nvPr>
        </p:nvSpPr>
        <p:spPr>
          <a:xfrm>
            <a:off x="2695194" y="4352543"/>
            <a:ext cx="6801612" cy="1993666"/>
          </a:xfrm>
        </p:spPr>
        <p:txBody>
          <a:bodyPr>
            <a:normAutofit/>
          </a:bodyPr>
          <a:lstStyle/>
          <a:p>
            <a:r>
              <a:rPr lang="en-GB" dirty="0"/>
              <a:t>Student name: Kadiatou Diallo </a:t>
            </a:r>
          </a:p>
          <a:p>
            <a:r>
              <a:rPr lang="en-GB" dirty="0"/>
              <a:t>Student ID: 2118524</a:t>
            </a:r>
          </a:p>
          <a:p>
            <a:r>
              <a:rPr lang="en-GB" dirty="0"/>
              <a:t>Module: Psychology for Health and Social Care</a:t>
            </a:r>
          </a:p>
          <a:p>
            <a:r>
              <a:rPr lang="en-GB" dirty="0"/>
              <a:t>Module code: BMHP4003</a:t>
            </a:r>
          </a:p>
          <a:p>
            <a:endParaRPr lang="en-GB" dirty="0"/>
          </a:p>
        </p:txBody>
      </p:sp>
    </p:spTree>
    <p:extLst>
      <p:ext uri="{BB962C8B-B14F-4D97-AF65-F5344CB8AC3E}">
        <p14:creationId xmlns:p14="http://schemas.microsoft.com/office/powerpoint/2010/main" val="2843756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C789-22B0-4C36-5D2B-68C76F6EFD10}"/>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9685F7B4-E383-291F-40DD-30B51166CC7E}"/>
              </a:ext>
            </a:extLst>
          </p:cNvPr>
          <p:cNvSpPr>
            <a:spLocks noGrp="1"/>
          </p:cNvSpPr>
          <p:nvPr>
            <p:ph idx="1"/>
          </p:nvPr>
        </p:nvSpPr>
        <p:spPr>
          <a:xfrm>
            <a:off x="1198179" y="2638044"/>
            <a:ext cx="9380483" cy="3510508"/>
          </a:xfrm>
        </p:spPr>
        <p:txBody>
          <a:bodyPr>
            <a:normAutofit/>
          </a:bodyPr>
          <a:lstStyle/>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Psychology is the study of human behavior, projections, and emotions.</a:t>
            </a:r>
          </a:p>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As a health care assistant working with older adults, a practitioner seeks support of psychology to understand and scrutinise human behavior. </a:t>
            </a:r>
          </a:p>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The approach to care for the elderly is largely founded on psychology. </a:t>
            </a:r>
          </a:p>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Maree (2021) groupwork generates most of its social psychological attributes to be utilised in practice for group betterment and strengthening from psychology. </a:t>
            </a:r>
          </a:p>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Social psychology analyses leadership traits and qualities, morale, behavior or audiences and crowds which are vital in groupwork and in some cases in community organisation</a:t>
            </a:r>
            <a:r>
              <a:rPr lang="x-none">
                <a:effectLst/>
              </a:rPr>
              <a:t> </a:t>
            </a:r>
            <a:endParaRPr lang="en-GB" dirty="0"/>
          </a:p>
        </p:txBody>
      </p:sp>
    </p:spTree>
    <p:extLst>
      <p:ext uri="{BB962C8B-B14F-4D97-AF65-F5344CB8AC3E}">
        <p14:creationId xmlns:p14="http://schemas.microsoft.com/office/powerpoint/2010/main" val="538102171"/>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753DD-4019-D074-F511-545AF1FD6E85}"/>
              </a:ext>
            </a:extLst>
          </p:cNvPr>
          <p:cNvSpPr>
            <a:spLocks noGrp="1"/>
          </p:cNvSpPr>
          <p:nvPr>
            <p:ph type="title"/>
          </p:nvPr>
        </p:nvSpPr>
        <p:spPr/>
        <p:txBody>
          <a:bodyPr/>
          <a:lstStyle/>
          <a:p>
            <a:r>
              <a:rPr lang="en-GB" sz="1800" dirty="0">
                <a:effectLst/>
                <a:latin typeface="Times New Roman" panose="02020603050405020304" pitchFamily="18" charset="0"/>
                <a:ea typeface="Calibri" panose="020F0502020204030204" pitchFamily="34" charset="0"/>
                <a:cs typeface="Arial" panose="020B0604020202020204" pitchFamily="34" charset="0"/>
              </a:rPr>
              <a:t>Erikson’s Stages Theory </a:t>
            </a:r>
            <a:endParaRPr lang="en-GB" dirty="0"/>
          </a:p>
        </p:txBody>
      </p:sp>
      <p:sp>
        <p:nvSpPr>
          <p:cNvPr id="3" name="Content Placeholder 2">
            <a:extLst>
              <a:ext uri="{FF2B5EF4-FFF2-40B4-BE49-F238E27FC236}">
                <a16:creationId xmlns:a16="http://schemas.microsoft.com/office/drawing/2014/main" id="{517AD6E0-75D4-9233-C38D-67F201003E2C}"/>
              </a:ext>
            </a:extLst>
          </p:cNvPr>
          <p:cNvSpPr>
            <a:spLocks noGrp="1"/>
          </p:cNvSpPr>
          <p:nvPr>
            <p:ph idx="1"/>
          </p:nvPr>
        </p:nvSpPr>
        <p:spPr>
          <a:xfrm>
            <a:off x="409903" y="2603499"/>
            <a:ext cx="11288111" cy="3478323"/>
          </a:xfrm>
        </p:spPr>
        <p:txBody>
          <a:bodyPr numCol="1">
            <a:noAutofit/>
          </a:bodyPr>
          <a:lstStyle/>
          <a:p>
            <a:pPr>
              <a:lnSpc>
                <a:spcPct val="20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Erickson’s theory views psychological development to take place throughout an individual’s </a:t>
            </a:r>
            <a:r>
              <a:rPr lang="en-GB" sz="1600" dirty="0">
                <a:latin typeface="Times New Roman" panose="02020603050405020304" pitchFamily="18" charset="0"/>
                <a:ea typeface="Calibri" panose="020F0502020204030204" pitchFamily="34" charset="0"/>
                <a:cs typeface="Arial" panose="020B0604020202020204" pitchFamily="34" charset="0"/>
              </a:rPr>
              <a:t>lifespan (Orenstein &amp;Lewis, 2021)</a:t>
            </a:r>
          </a:p>
          <a:p>
            <a:pPr>
              <a:lnSpc>
                <a:spcPct val="20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This is via successful adjustment to social, biological, and psychological environments at eight key stages of intergenerational process. </a:t>
            </a:r>
          </a:p>
          <a:p>
            <a:pPr>
              <a:lnSpc>
                <a:spcPct val="20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Each stage is connected to the previous stage in what Erickson refers to as the epigenetic principle (Nelson et al., 2019). </a:t>
            </a:r>
          </a:p>
          <a:p>
            <a:pPr>
              <a:lnSpc>
                <a:spcPct val="20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These stages include: </a:t>
            </a:r>
            <a:r>
              <a:rPr lang="en-GB" sz="1600" i="1" dirty="0">
                <a:effectLst/>
                <a:latin typeface="Times New Roman" panose="02020603050405020304" pitchFamily="18" charset="0"/>
                <a:ea typeface="Calibri" panose="020F0502020204030204" pitchFamily="34" charset="0"/>
                <a:cs typeface="Arial" panose="020B0604020202020204" pitchFamily="34" charset="0"/>
              </a:rPr>
              <a:t>Basic Trust vs. Basic Mistrust; Autonomy vs. shame and doubt; Initiative vs. guilt</a:t>
            </a:r>
            <a:r>
              <a:rPr lang="x-none" sz="1600" i="1" dirty="0">
                <a:latin typeface="Times New Roman" panose="02020603050405020304" pitchFamily="18" charset="0"/>
                <a:ea typeface="Calibri" panose="020F0502020204030204" pitchFamily="34" charset="0"/>
                <a:cs typeface="Arial" panose="020B0604020202020204" pitchFamily="34" charset="0"/>
              </a:rPr>
              <a:t>; </a:t>
            </a:r>
            <a:r>
              <a:rPr lang="en-GB" sz="1600" i="1" dirty="0">
                <a:effectLst/>
                <a:latin typeface="Times New Roman" panose="02020603050405020304" pitchFamily="18" charset="0"/>
                <a:ea typeface="Calibri" panose="020F0502020204030204" pitchFamily="34" charset="0"/>
                <a:cs typeface="Arial" panose="020B0604020202020204" pitchFamily="34" charset="0"/>
              </a:rPr>
              <a:t>Industry vs. inferiority; Identity vs.  role confusion; Intimacy vs. isolation; Generativity vs. stagnation; Ego integrity vs. despair </a:t>
            </a:r>
            <a:endParaRPr lang="x-none" sz="1600" i="1"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43619299"/>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9F1C-A524-C6F1-9E50-F77C5AD924D5}"/>
              </a:ext>
            </a:extLst>
          </p:cNvPr>
          <p:cNvSpPr>
            <a:spLocks noGrp="1"/>
          </p:cNvSpPr>
          <p:nvPr>
            <p:ph type="title"/>
          </p:nvPr>
        </p:nvSpPr>
        <p:spPr/>
        <p:txBody>
          <a:bodyPr>
            <a:normAutofit fontScale="90000"/>
          </a:bodyPr>
          <a:lstStyle/>
          <a:p>
            <a:r>
              <a:rPr lang="en-GB" sz="4400" dirty="0">
                <a:effectLst/>
                <a:latin typeface="Times New Roman" panose="02020603050405020304" pitchFamily="18" charset="0"/>
                <a:ea typeface="Calibri" panose="020F0502020204030204" pitchFamily="34" charset="0"/>
                <a:cs typeface="Arial" panose="020B0604020202020204" pitchFamily="34" charset="0"/>
              </a:rPr>
              <a:t>Erikson’s Stages Theory cont.</a:t>
            </a:r>
            <a:endParaRPr lang="en-GB" dirty="0"/>
          </a:p>
        </p:txBody>
      </p:sp>
      <p:sp>
        <p:nvSpPr>
          <p:cNvPr id="3" name="Content Placeholder 2">
            <a:extLst>
              <a:ext uri="{FF2B5EF4-FFF2-40B4-BE49-F238E27FC236}">
                <a16:creationId xmlns:a16="http://schemas.microsoft.com/office/drawing/2014/main" id="{C48DF8DA-246B-1DBE-F748-363F9D0C8F6A}"/>
              </a:ext>
            </a:extLst>
          </p:cNvPr>
          <p:cNvSpPr>
            <a:spLocks noGrp="1"/>
          </p:cNvSpPr>
          <p:nvPr>
            <p:ph idx="1"/>
          </p:nvPr>
        </p:nvSpPr>
        <p:spPr>
          <a:xfrm>
            <a:off x="1277007" y="2638044"/>
            <a:ext cx="9695793" cy="3101983"/>
          </a:xfrm>
        </p:spPr>
        <p:txBody>
          <a:bodyPr>
            <a:noAutofit/>
          </a:bodyPr>
          <a:lstStyle/>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Erickson postulation of the first seven stages highlights their role in the development of an individual</a:t>
            </a:r>
          </a:p>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 However Wahl and Ehni</a:t>
            </a:r>
            <a:r>
              <a:rPr lang="en-GB" sz="1600" dirty="0">
                <a:latin typeface="Times New Roman" panose="02020603050405020304" pitchFamily="18" charset="0"/>
                <a:ea typeface="Calibri" panose="020F0502020204030204" pitchFamily="34" charset="0"/>
                <a:cs typeface="Arial" panose="020B0604020202020204" pitchFamily="34" charset="0"/>
              </a:rPr>
              <a:t> (</a:t>
            </a:r>
            <a:r>
              <a:rPr lang="en-GB" sz="1600" dirty="0">
                <a:effectLst/>
                <a:latin typeface="Times New Roman" panose="02020603050405020304" pitchFamily="18" charset="0"/>
                <a:ea typeface="Calibri" panose="020F0502020204030204" pitchFamily="34" charset="0"/>
                <a:cs typeface="Arial" panose="020B0604020202020204" pitchFamily="34" charset="0"/>
              </a:rPr>
              <a:t>2020) believe that fundamental to the individual development is the dynamic of intergenerational interface with other individuals. </a:t>
            </a:r>
          </a:p>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These intergenerational interface enables the accomplishment of successful resolution of the person’s life stage. </a:t>
            </a:r>
          </a:p>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The final stage in Erickson’s theory affirms that ego integrity requires an inverse intergenerational interpersonal interaction. </a:t>
            </a:r>
          </a:p>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 </a:t>
            </a:r>
            <a:r>
              <a:rPr lang="en-GB" sz="1600" dirty="0" err="1">
                <a:effectLst/>
                <a:latin typeface="Times New Roman" panose="02020603050405020304" pitchFamily="18" charset="0"/>
                <a:ea typeface="Calibri" panose="020F0502020204030204" pitchFamily="34" charset="0"/>
                <a:cs typeface="Arial" panose="020B0604020202020204" pitchFamily="34" charset="0"/>
              </a:rPr>
              <a:t>Maree</a:t>
            </a:r>
            <a:r>
              <a:rPr lang="en-GB" sz="1600" dirty="0">
                <a:effectLst/>
                <a:latin typeface="Times New Roman" panose="02020603050405020304" pitchFamily="18" charset="0"/>
                <a:ea typeface="Calibri" panose="020F0502020204030204" pitchFamily="34" charset="0"/>
                <a:cs typeface="Arial" panose="020B0604020202020204" pitchFamily="34" charset="0"/>
              </a:rPr>
              <a:t> (2021) </a:t>
            </a:r>
            <a:r>
              <a:rPr lang="en-GB" sz="1600" dirty="0">
                <a:latin typeface="Times New Roman" panose="02020603050405020304" pitchFamily="18" charset="0"/>
                <a:ea typeface="Calibri" panose="020F0502020204030204" pitchFamily="34" charset="0"/>
                <a:cs typeface="Arial" panose="020B0604020202020204" pitchFamily="34" charset="0"/>
              </a:rPr>
              <a:t>believes r</a:t>
            </a:r>
            <a:r>
              <a:rPr lang="en-GB" sz="1600" dirty="0">
                <a:effectLst/>
                <a:latin typeface="Times New Roman" panose="02020603050405020304" pitchFamily="18" charset="0"/>
                <a:ea typeface="Calibri" panose="020F0502020204030204" pitchFamily="34" charset="0"/>
                <a:cs typeface="Arial" panose="020B0604020202020204" pitchFamily="34" charset="0"/>
              </a:rPr>
              <a:t>ather that older adults do not attain ego integrity via interpersonal relationship </a:t>
            </a:r>
          </a:p>
          <a:p>
            <a:pPr>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They realise ego integrity by focusing on addressing the needs of individuals that are significantly younger than them</a:t>
            </a:r>
          </a:p>
        </p:txBody>
      </p:sp>
    </p:spTree>
    <p:extLst>
      <p:ext uri="{BB962C8B-B14F-4D97-AF65-F5344CB8AC3E}">
        <p14:creationId xmlns:p14="http://schemas.microsoft.com/office/powerpoint/2010/main" val="2352093273"/>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5839-6D4C-F512-7F3C-C5326516F576}"/>
              </a:ext>
            </a:extLst>
          </p:cNvPr>
          <p:cNvSpPr>
            <a:spLocks noGrp="1"/>
          </p:cNvSpPr>
          <p:nvPr>
            <p:ph type="title"/>
          </p:nvPr>
        </p:nvSpPr>
        <p:spPr>
          <a:xfrm>
            <a:off x="2203841" y="500668"/>
            <a:ext cx="7729728" cy="1188720"/>
          </a:xfrm>
        </p:spPr>
        <p:txBody>
          <a:bodyPr>
            <a:normAutofit fontScale="90000"/>
          </a:bodyPr>
          <a:lstStyle/>
          <a:p>
            <a:r>
              <a:rPr lang="en-GB" sz="4400" dirty="0">
                <a:effectLst/>
                <a:latin typeface="Times New Roman" panose="02020603050405020304" pitchFamily="18" charset="0"/>
                <a:ea typeface="Calibri" panose="020F0502020204030204" pitchFamily="34" charset="0"/>
                <a:cs typeface="Arial" panose="020B0604020202020204" pitchFamily="34" charset="0"/>
              </a:rPr>
              <a:t>Erikson’s Stages Theory cont.</a:t>
            </a:r>
            <a:endParaRPr lang="en-GB" dirty="0"/>
          </a:p>
        </p:txBody>
      </p:sp>
      <p:sp>
        <p:nvSpPr>
          <p:cNvPr id="3" name="Content Placeholder 2">
            <a:extLst>
              <a:ext uri="{FF2B5EF4-FFF2-40B4-BE49-F238E27FC236}">
                <a16:creationId xmlns:a16="http://schemas.microsoft.com/office/drawing/2014/main" id="{BF75A9EB-36FA-192F-0490-7F00546FEAAA}"/>
              </a:ext>
            </a:extLst>
          </p:cNvPr>
          <p:cNvSpPr>
            <a:spLocks noGrp="1"/>
          </p:cNvSpPr>
          <p:nvPr>
            <p:ph idx="1"/>
          </p:nvPr>
        </p:nvSpPr>
        <p:spPr>
          <a:xfrm>
            <a:off x="1008993" y="1869744"/>
            <a:ext cx="10421007" cy="4688712"/>
          </a:xfrm>
        </p:spPr>
        <p:txBody>
          <a:bodyPr>
            <a:noAutofit/>
          </a:bodyPr>
          <a:lstStyle/>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Spiritual transcendence is the final developmental stage in the life of elderly individuals who tend to be active past the Ego integrity vs. Despair state (Thompson, 2021).   </a:t>
            </a:r>
          </a:p>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In this additional stage, transcendence is generated by body, ego, and the roles played by the individual who has fully accepted his/her self-worth rather than being preoccupied with disability, disease, and loss of expert identity. </a:t>
            </a:r>
          </a:p>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This is realised by drawing sufficient satisfaction from one’s life </a:t>
            </a:r>
            <a:r>
              <a:rPr lang="en-GB" sz="1600" dirty="0">
                <a:latin typeface="Times New Roman" panose="02020603050405020304" pitchFamily="18" charset="0"/>
                <a:ea typeface="Calibri" panose="020F0502020204030204" pitchFamily="34" charset="0"/>
                <a:cs typeface="Arial" panose="020B0604020202020204" pitchFamily="34" charset="0"/>
              </a:rPr>
              <a:t>accomplishments (Darling-Fisher, 2019). </a:t>
            </a:r>
            <a:endParaRPr lang="x-none" sz="1600" dirty="0">
              <a:effectLst/>
              <a:latin typeface="Times New Roman" panose="02020603050405020304" pitchFamily="18" charset="0"/>
              <a:ea typeface="Calibri" panose="020F0502020204030204" pitchFamily="34" charset="0"/>
              <a:cs typeface="Arial" panose="020B0604020202020204" pitchFamily="34" charset="0"/>
            </a:endParaRPr>
          </a:p>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A health care assistant working with older adults must therefore be able to address this hopelessness as an existential dilemma</a:t>
            </a:r>
          </a:p>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  He/she must help </a:t>
            </a:r>
            <a:r>
              <a:rPr lang="en-GB" sz="1600" dirty="0">
                <a:latin typeface="Times New Roman" panose="02020603050405020304" pitchFamily="18" charset="0"/>
                <a:ea typeface="Calibri" panose="020F0502020204030204" pitchFamily="34" charset="0"/>
                <a:cs typeface="Arial" panose="020B0604020202020204" pitchFamily="34" charset="0"/>
              </a:rPr>
              <a:t>the elderly </a:t>
            </a:r>
            <a:r>
              <a:rPr lang="en-GB" sz="1600" dirty="0">
                <a:effectLst/>
                <a:latin typeface="Times New Roman" panose="02020603050405020304" pitchFamily="18" charset="0"/>
                <a:ea typeface="Calibri" panose="020F0502020204030204" pitchFamily="34" charset="0"/>
                <a:cs typeface="Arial" panose="020B0604020202020204" pitchFamily="34" charset="0"/>
              </a:rPr>
              <a:t>develop a more positive perspective of his/her life failures, conflicts and successes</a:t>
            </a:r>
            <a:endParaRPr lang="en-GB" sz="1600" dirty="0">
              <a:latin typeface="Times New Roman" panose="02020603050405020304" pitchFamily="18" charset="0"/>
              <a:ea typeface="Calibri" panose="020F0502020204030204" pitchFamily="34" charset="0"/>
              <a:cs typeface="Arial" panose="020B0604020202020204" pitchFamily="34" charset="0"/>
            </a:endParaRPr>
          </a:p>
          <a:p>
            <a:pPr>
              <a:lnSpc>
                <a:spcPct val="150000"/>
              </a:lnSpc>
              <a:buFont typeface="Wingdings" pitchFamily="2" charset="2"/>
              <a:buChar char="v"/>
            </a:pPr>
            <a:r>
              <a:rPr lang="en-GB" sz="1600" dirty="0">
                <a:effectLst/>
                <a:latin typeface="Times New Roman" panose="02020603050405020304" pitchFamily="18" charset="0"/>
                <a:ea typeface="Calibri" panose="020F0502020204030204" pitchFamily="34" charset="0"/>
                <a:cs typeface="Arial" panose="020B0604020202020204" pitchFamily="34" charset="0"/>
              </a:rPr>
              <a:t>This will effectively balance the tension between despair and integrity experienced by the individual. </a:t>
            </a:r>
          </a:p>
          <a:p>
            <a:pPr>
              <a:lnSpc>
                <a:spcPct val="150000"/>
              </a:lnSpc>
              <a:buFont typeface="Wingdings" pitchFamily="2" charset="2"/>
              <a:buChar char="v"/>
            </a:pPr>
            <a:r>
              <a:rPr lang="en-GB" dirty="0">
                <a:effectLst/>
                <a:latin typeface="Times New Roman" panose="02020603050405020304" pitchFamily="18" charset="0"/>
                <a:ea typeface="Calibri" panose="020F0502020204030204" pitchFamily="34" charset="0"/>
                <a:cs typeface="Arial" panose="020B0604020202020204" pitchFamily="34" charset="0"/>
              </a:rPr>
              <a:t>This realises what Wahl and Ehni</a:t>
            </a:r>
            <a:r>
              <a:rPr lang="en-GB" dirty="0">
                <a:latin typeface="Times New Roman" panose="02020603050405020304" pitchFamily="18" charset="0"/>
                <a:ea typeface="Calibri" panose="020F0502020204030204" pitchFamily="34" charset="0"/>
                <a:cs typeface="Arial" panose="020B0604020202020204" pitchFamily="34" charset="0"/>
              </a:rPr>
              <a:t> (</a:t>
            </a:r>
            <a:r>
              <a:rPr lang="en-GB" dirty="0">
                <a:effectLst/>
                <a:latin typeface="Times New Roman" panose="02020603050405020304" pitchFamily="18" charset="0"/>
                <a:ea typeface="Calibri" panose="020F0502020204030204" pitchFamily="34" charset="0"/>
                <a:cs typeface="Arial" panose="020B0604020202020204" pitchFamily="34" charset="0"/>
              </a:rPr>
              <a:t>2020</a:t>
            </a:r>
            <a:r>
              <a:rPr lang="x-none" dirty="0">
                <a:effectLst/>
              </a:rPr>
              <a:t> </a:t>
            </a:r>
            <a:r>
              <a:rPr lang="en-GB" dirty="0">
                <a:effectLst/>
                <a:latin typeface="Times New Roman" panose="02020603050405020304" pitchFamily="18" charset="0"/>
                <a:ea typeface="Calibri" panose="020F0502020204030204" pitchFamily="34" charset="0"/>
                <a:cs typeface="Arial" panose="020B0604020202020204" pitchFamily="34" charset="0"/>
              </a:rPr>
              <a:t>) identifies as an elderly’s experience of reduced levels of anxiety about death when compared to younger individuals. </a:t>
            </a:r>
            <a:endParaRPr lang="x-none"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8936831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4097-C6FC-F962-FE9D-DF6E62F8CCF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E3F7882-C99D-9B4D-4644-8BE899928D6A}"/>
              </a:ext>
            </a:extLst>
          </p:cNvPr>
          <p:cNvSpPr>
            <a:spLocks noGrp="1"/>
          </p:cNvSpPr>
          <p:nvPr>
            <p:ph idx="1"/>
          </p:nvPr>
        </p:nvSpPr>
        <p:spPr>
          <a:xfrm>
            <a:off x="1040524" y="2638044"/>
            <a:ext cx="10247586" cy="3101983"/>
          </a:xfrm>
        </p:spPr>
        <p:txBody>
          <a:bodyPr>
            <a:normAutofit fontScale="92500"/>
          </a:bodyPr>
          <a:lstStyle/>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Psychology offers meaningful assistance in the field of health care assistant working with older adults</a:t>
            </a:r>
          </a:p>
          <a:p>
            <a:pPr>
              <a:buFont typeface="Wingdings" pitchFamily="2" charset="2"/>
              <a:buChar char="v"/>
            </a:pPr>
            <a:r>
              <a:rPr lang="en-GB" dirty="0">
                <a:latin typeface="Times New Roman" panose="02020603050405020304" pitchFamily="18" charset="0"/>
                <a:ea typeface="Calibri" panose="020F0502020204030204" pitchFamily="34" charset="0"/>
                <a:cs typeface="Arial" panose="020B0604020202020204" pitchFamily="34" charset="0"/>
              </a:rPr>
              <a:t>This maybe</a:t>
            </a:r>
            <a:r>
              <a:rPr lang="en-GB" sz="1800" dirty="0">
                <a:effectLst/>
                <a:latin typeface="Times New Roman" panose="02020603050405020304" pitchFamily="18" charset="0"/>
                <a:ea typeface="Calibri" panose="020F0502020204030204" pitchFamily="34" charset="0"/>
                <a:cs typeface="Arial" panose="020B0604020202020204" pitchFamily="34" charset="0"/>
              </a:rPr>
              <a:t> through modification of the patient’s personality, diagnosis and treatment approach for problems of elderly individuals related to: </a:t>
            </a:r>
          </a:p>
          <a:p>
            <a:pPr lvl="1">
              <a:buFont typeface="Wingdings" pitchFamily="2" charset="2"/>
              <a:buChar char="ü"/>
            </a:pPr>
            <a:r>
              <a:rPr lang="en-GB" dirty="0">
                <a:effectLst/>
                <a:latin typeface="Times New Roman" panose="02020603050405020304" pitchFamily="18" charset="0"/>
                <a:ea typeface="Calibri" panose="020F0502020204030204" pitchFamily="34" charset="0"/>
                <a:cs typeface="Arial" panose="020B0604020202020204" pitchFamily="34" charset="0"/>
              </a:rPr>
              <a:t>Accepting assistance, individual adjustment into new environments</a:t>
            </a:r>
          </a:p>
          <a:p>
            <a:pPr lvl="1">
              <a:buFont typeface="Wingdings" pitchFamily="2" charset="2"/>
              <a:buChar char="ü"/>
            </a:pPr>
            <a:r>
              <a:rPr lang="en-GB" dirty="0">
                <a:effectLst/>
                <a:latin typeface="Times New Roman" panose="02020603050405020304" pitchFamily="18" charset="0"/>
                <a:ea typeface="Calibri" panose="020F0502020204030204" pitchFamily="34" charset="0"/>
                <a:cs typeface="Arial" panose="020B0604020202020204" pitchFamily="34" charset="0"/>
              </a:rPr>
              <a:t>Mental and physical patients’ housing with medical requirements</a:t>
            </a:r>
          </a:p>
          <a:p>
            <a:pPr lvl="1">
              <a:buFont typeface="Wingdings" pitchFamily="2" charset="2"/>
              <a:buChar char="ü"/>
            </a:pPr>
            <a:r>
              <a:rPr lang="en-GB" dirty="0">
                <a:effectLst/>
                <a:latin typeface="Times New Roman" panose="02020603050405020304" pitchFamily="18" charset="0"/>
                <a:ea typeface="Calibri" panose="020F0502020204030204" pitchFamily="34" charset="0"/>
                <a:cs typeface="Arial" panose="020B0604020202020204" pitchFamily="34" charset="0"/>
              </a:rPr>
              <a:t>Adjustment, diagnosis, understanding, and transforming group behavior and cultivating leadership qualities. </a:t>
            </a:r>
          </a:p>
          <a:p>
            <a:pPr>
              <a:buFont typeface="Wingdings" pitchFamily="2" charset="2"/>
              <a:buChar char="v"/>
            </a:pPr>
            <a:r>
              <a:rPr lang="en-GB" sz="1800" dirty="0">
                <a:effectLst/>
                <a:latin typeface="Times New Roman" panose="02020603050405020304" pitchFamily="18" charset="0"/>
                <a:ea typeface="Calibri" panose="020F0502020204030204" pitchFamily="34" charset="0"/>
                <a:cs typeface="Arial" panose="020B0604020202020204" pitchFamily="34" charset="0"/>
              </a:rPr>
              <a:t>It is also vital in ego analysis, understanding, and strengthening defensive mechanisms of elderly individuals</a:t>
            </a:r>
          </a:p>
          <a:p>
            <a:pPr>
              <a:buFont typeface="Wingdings" pitchFamily="2" charset="2"/>
              <a:buChar char="v"/>
            </a:pPr>
            <a:r>
              <a:rPr lang="en-GB" dirty="0">
                <a:latin typeface="Times New Roman" panose="02020603050405020304" pitchFamily="18" charset="0"/>
                <a:ea typeface="Calibri" panose="020F0502020204030204" pitchFamily="34" charset="0"/>
                <a:cs typeface="Arial" panose="020B0604020202020204" pitchFamily="34" charset="0"/>
              </a:rPr>
              <a:t>Further, </a:t>
            </a:r>
            <a:r>
              <a:rPr lang="en-GB" sz="1800" dirty="0">
                <a:effectLst/>
                <a:latin typeface="Times New Roman" panose="02020603050405020304" pitchFamily="18" charset="0"/>
                <a:ea typeface="Calibri" panose="020F0502020204030204" pitchFamily="34" charset="0"/>
                <a:cs typeface="Arial" panose="020B0604020202020204" pitchFamily="34" charset="0"/>
              </a:rPr>
              <a:t> it helps in guidance and counselling for enhancement of positive adjustment and fulfilment of needs of the elderly and the society at large</a:t>
            </a:r>
            <a:endParaRPr lang="x-none"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7688872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08F4D-A5EB-F650-C02F-67F485ECA08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BCC4E14-A19B-496C-255B-101C93AC32C4}"/>
              </a:ext>
            </a:extLst>
          </p:cNvPr>
          <p:cNvSpPr>
            <a:spLocks noGrp="1"/>
          </p:cNvSpPr>
          <p:nvPr>
            <p:ph idx="1"/>
          </p:nvPr>
        </p:nvSpPr>
        <p:spPr>
          <a:xfrm>
            <a:off x="977462" y="2638044"/>
            <a:ext cx="10468304" cy="3936177"/>
          </a:xfrm>
        </p:spPr>
        <p:txBody>
          <a:bodyPr>
            <a:noAutofit/>
          </a:bodyPr>
          <a:lstStyle/>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Darling-Fisher, C. S. (2019). Application of the modified Erikson psychosocial stage inventory: 25 years in review.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Western Journal of Nursing Research</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41</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(3), 431-458.</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Maree, J. G. (2021). The psychosocial development theory of Erik Erikson: critical overview.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Early Child Development and Care</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191</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(7-8), 1107-1121.</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Nelson, C. J., Saracino, R. M., Roth, A. J., Harvey, E., Martin, A., Moore, M., ... &amp; Holland, J. (2019). Cancer and aging: reflections for elders (CARE): a pilot randomized controlled trial of a psychotherapy intervention for older adults with cancer.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Psycho‐Oncology</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28</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(1), 39-47.</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Orenstein, G. A., &amp; Lewis, L. (2021). Eriksons stages of psychosocial development. In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StatPearls [Internet]</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StatPearls Publishing.</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Thompson, M. J. (2021). Piaget’s Stages of Cognitive Development and Erikson’s Stages of Psychosocial Development. In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Child and adolescent mental health</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(pp. 55-59). CRC Press.</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a:p>
            <a:pPr>
              <a:buFont typeface="Wingdings" pitchFamily="2" charset="2"/>
              <a:buChar char="Ø"/>
            </a:pP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Wahl, H. W., &amp; Ehni, H. J. (2020). Advanced old age as a developmental dilemma: An in-depth comparison of established fourth age conceptualizations.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Journal of Aging Studies</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a:t>
            </a:r>
            <a:r>
              <a:rPr lang="en-GB" sz="1600" i="1"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55</a:t>
            </a:r>
            <a:r>
              <a:rPr lang="en-GB"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100896.</a:t>
            </a:r>
            <a:endParaRPr lang="x-none" sz="16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5516886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201099" cy="6858000"/>
          </a:xfrm>
        </p:spPr>
      </p:pic>
    </p:spTree>
    <p:extLst>
      <p:ext uri="{BB962C8B-B14F-4D97-AF65-F5344CB8AC3E}">
        <p14:creationId xmlns:p14="http://schemas.microsoft.com/office/powerpoint/2010/main" val="1722388473"/>
      </p:ext>
    </p:extLst>
  </p:cSld>
  <p:clrMapOvr>
    <a:masterClrMapping/>
  </p:clrMapOvr>
  <p:transition spd="slow">
    <p:randomBar dir="vert"/>
  </p:transition>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{30521680-D2B7-1748-9A62-24BA41C3B426}tf10001120</Template>
  <TotalTime>0</TotalTime>
  <Words>1852</Words>
  <Application>Microsoft Office PowerPoint</Application>
  <PresentationFormat>Widescreen</PresentationFormat>
  <Paragraphs>59</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Gill Sans MT</vt:lpstr>
      <vt:lpstr>Times New Roman</vt:lpstr>
      <vt:lpstr>Wingdings</vt:lpstr>
      <vt:lpstr>Parcel</vt:lpstr>
      <vt:lpstr>WHY IS PSYCHOLOGY IMPORTANT WHEN WORKING AS A HEALTH CARE ASSISTANT WORKING WITH OLDER ADULTS </vt:lpstr>
      <vt:lpstr>Introduction </vt:lpstr>
      <vt:lpstr>Erikson’s Stages Theory </vt:lpstr>
      <vt:lpstr>Erikson’s Stages Theory cont.</vt:lpstr>
      <vt:lpstr>Erikson’s Stages Theory cont.</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2022-10-07T19:21:57Z</dcterms:created>
  <dcterms:modified xsi:type="dcterms:W3CDTF">2022-10-09T21:50:57Z</dcterms:modified>
</cp:coreProperties>
</file>